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9"/>
  </p:notesMasterIdLst>
  <p:handoutMasterIdLst>
    <p:handoutMasterId r:id="rId50"/>
  </p:handoutMasterIdLst>
  <p:sldIdLst>
    <p:sldId id="624" r:id="rId2"/>
    <p:sldId id="656" r:id="rId3"/>
    <p:sldId id="652" r:id="rId4"/>
    <p:sldId id="639" r:id="rId5"/>
    <p:sldId id="621" r:id="rId6"/>
    <p:sldId id="625" r:id="rId7"/>
    <p:sldId id="647" r:id="rId8"/>
    <p:sldId id="640" r:id="rId9"/>
    <p:sldId id="644" r:id="rId10"/>
    <p:sldId id="622" r:id="rId11"/>
    <p:sldId id="623" r:id="rId12"/>
    <p:sldId id="604" r:id="rId13"/>
    <p:sldId id="564" r:id="rId14"/>
    <p:sldId id="629" r:id="rId15"/>
    <p:sldId id="630" r:id="rId16"/>
    <p:sldId id="627" r:id="rId17"/>
    <p:sldId id="605" r:id="rId18"/>
    <p:sldId id="284" r:id="rId19"/>
    <p:sldId id="264" r:id="rId20"/>
    <p:sldId id="631" r:id="rId21"/>
    <p:sldId id="260" r:id="rId22"/>
    <p:sldId id="425" r:id="rId23"/>
    <p:sldId id="659" r:id="rId24"/>
    <p:sldId id="569" r:id="rId25"/>
    <p:sldId id="641" r:id="rId26"/>
    <p:sldId id="590" r:id="rId27"/>
    <p:sldId id="642" r:id="rId28"/>
    <p:sldId id="298" r:id="rId29"/>
    <p:sldId id="278" r:id="rId30"/>
    <p:sldId id="418" r:id="rId31"/>
    <p:sldId id="282" r:id="rId32"/>
    <p:sldId id="419" r:id="rId33"/>
    <p:sldId id="279" r:id="rId34"/>
    <p:sldId id="420" r:id="rId35"/>
    <p:sldId id="281" r:id="rId36"/>
    <p:sldId id="421" r:id="rId37"/>
    <p:sldId id="280" r:id="rId38"/>
    <p:sldId id="426" r:id="rId39"/>
    <p:sldId id="643" r:id="rId40"/>
    <p:sldId id="424" r:id="rId41"/>
    <p:sldId id="662" r:id="rId42"/>
    <p:sldId id="663" r:id="rId43"/>
    <p:sldId id="660" r:id="rId44"/>
    <p:sldId id="626" r:id="rId45"/>
    <p:sldId id="664" r:id="rId46"/>
    <p:sldId id="665" r:id="rId47"/>
    <p:sldId id="666" r:id="rId48"/>
  </p:sldIdLst>
  <p:sldSz cx="9144000" cy="6858000" type="screen4x3"/>
  <p:notesSz cx="6858000" cy="9144000"/>
  <p:defaultTextStyle>
    <a:defPPr>
      <a:defRPr lang="zh-CN"/>
    </a:defPPr>
    <a:lvl1pPr algn="l" rtl="0" eaLnBrk="0" fontAlgn="base" hangingPunct="0">
      <a:spcBef>
        <a:spcPct val="0"/>
      </a:spcBef>
      <a:spcAft>
        <a:spcPct val="0"/>
      </a:spcAft>
      <a:defRPr kumimoji="1" sz="2400" u="sng" kern="1200">
        <a:solidFill>
          <a:srgbClr val="800000"/>
        </a:solidFill>
        <a:latin typeface="Century Schoolbook" panose="020406040505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u="sng" kern="1200">
        <a:solidFill>
          <a:srgbClr val="800000"/>
        </a:solidFill>
        <a:latin typeface="Century Schoolbook" panose="020406040505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u="sng" kern="1200">
        <a:solidFill>
          <a:srgbClr val="800000"/>
        </a:solidFill>
        <a:latin typeface="Century Schoolbook" panose="020406040505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u="sng" kern="1200">
        <a:solidFill>
          <a:srgbClr val="800000"/>
        </a:solidFill>
        <a:latin typeface="Century Schoolbook" panose="020406040505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u="sng" kern="1200">
        <a:solidFill>
          <a:srgbClr val="800000"/>
        </a:solidFill>
        <a:latin typeface="Century Schoolbook" panose="02040604050505020304" pitchFamily="18" charset="0"/>
        <a:ea typeface="宋体" panose="02010600030101010101" pitchFamily="2" charset="-122"/>
        <a:cs typeface="+mn-cs"/>
      </a:defRPr>
    </a:lvl5pPr>
    <a:lvl6pPr marL="2286000" algn="l" defTabSz="914400" rtl="0" eaLnBrk="1" latinLnBrk="0" hangingPunct="1">
      <a:defRPr kumimoji="1" sz="2400" u="sng" kern="1200">
        <a:solidFill>
          <a:srgbClr val="800000"/>
        </a:solidFill>
        <a:latin typeface="Century Schoolbook" panose="02040604050505020304" pitchFamily="18" charset="0"/>
        <a:ea typeface="宋体" panose="02010600030101010101" pitchFamily="2" charset="-122"/>
        <a:cs typeface="+mn-cs"/>
      </a:defRPr>
    </a:lvl6pPr>
    <a:lvl7pPr marL="2743200" algn="l" defTabSz="914400" rtl="0" eaLnBrk="1" latinLnBrk="0" hangingPunct="1">
      <a:defRPr kumimoji="1" sz="2400" u="sng" kern="1200">
        <a:solidFill>
          <a:srgbClr val="800000"/>
        </a:solidFill>
        <a:latin typeface="Century Schoolbook" panose="02040604050505020304" pitchFamily="18" charset="0"/>
        <a:ea typeface="宋体" panose="02010600030101010101" pitchFamily="2" charset="-122"/>
        <a:cs typeface="+mn-cs"/>
      </a:defRPr>
    </a:lvl7pPr>
    <a:lvl8pPr marL="3200400" algn="l" defTabSz="914400" rtl="0" eaLnBrk="1" latinLnBrk="0" hangingPunct="1">
      <a:defRPr kumimoji="1" sz="2400" u="sng" kern="1200">
        <a:solidFill>
          <a:srgbClr val="800000"/>
        </a:solidFill>
        <a:latin typeface="Century Schoolbook" panose="02040604050505020304" pitchFamily="18" charset="0"/>
        <a:ea typeface="宋体" panose="02010600030101010101" pitchFamily="2" charset="-122"/>
        <a:cs typeface="+mn-cs"/>
      </a:defRPr>
    </a:lvl8pPr>
    <a:lvl9pPr marL="3657600" algn="l" defTabSz="914400" rtl="0" eaLnBrk="1" latinLnBrk="0" hangingPunct="1">
      <a:defRPr kumimoji="1" sz="2400" u="sng" kern="1200">
        <a:solidFill>
          <a:srgbClr val="800000"/>
        </a:solidFill>
        <a:latin typeface="Century Schoolbook" panose="020406040505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128">
          <p15:clr>
            <a:srgbClr val="A4A3A4"/>
          </p15:clr>
        </p15:guide>
        <p15:guide id="2" pos="196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00000"/>
    <a:srgbClr val="FF0000"/>
    <a:srgbClr val="CCFFFF"/>
    <a:srgbClr val="CC0000"/>
    <a:srgbClr val="CC00FF"/>
    <a:srgbClr val="99FFCC"/>
    <a:srgbClr val="FFFF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613" autoAdjust="0"/>
    <p:restoredTop sz="83704" autoAdjust="0"/>
  </p:normalViewPr>
  <p:slideViewPr>
    <p:cSldViewPr>
      <p:cViewPr varScale="1">
        <p:scale>
          <a:sx n="107" d="100"/>
          <a:sy n="107" d="100"/>
        </p:scale>
        <p:origin x="1350" y="114"/>
      </p:cViewPr>
      <p:guideLst>
        <p:guide orient="horz" pos="4128"/>
        <p:guide pos="19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8412"/>
    </p:cViewPr>
  </p:sorterViewPr>
  <p:notesViewPr>
    <p:cSldViewPr>
      <p:cViewPr>
        <p:scale>
          <a:sx n="150" d="100"/>
          <a:sy n="150" d="100"/>
        </p:scale>
        <p:origin x="-456"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fontAlgn="base" hangingPunct="1">
              <a:lnSpc>
                <a:spcPct val="100000"/>
              </a:lnSpc>
              <a:defRPr sz="1200" u="none">
                <a:solidFill>
                  <a:schemeClr val="tx1"/>
                </a:solidFill>
                <a:latin typeface="Times New Roman" pitchFamily="18" charset="0"/>
                <a:ea typeface="宋体" panose="02010600030101010101" pitchFamily="2" charset="-122"/>
              </a:defRPr>
            </a:lvl1pPr>
          </a:lstStyle>
          <a:p>
            <a:pPr>
              <a:defRPr/>
            </a:pPr>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fontAlgn="base" hangingPunct="1">
              <a:lnSpc>
                <a:spcPct val="100000"/>
              </a:lnSpc>
              <a:defRPr sz="1200" u="none">
                <a:solidFill>
                  <a:schemeClr val="tx1"/>
                </a:solidFill>
                <a:latin typeface="Times New Roman" pitchFamily="18" charset="0"/>
                <a:ea typeface="宋体" panose="02010600030101010101" pitchFamily="2"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eaLnBrk="1" fontAlgn="base" hangingPunct="1">
              <a:lnSpc>
                <a:spcPct val="100000"/>
              </a:lnSpc>
              <a:defRPr sz="1200" u="none">
                <a:solidFill>
                  <a:schemeClr val="tx1"/>
                </a:solidFill>
                <a:latin typeface="Times New Roman" pitchFamily="18" charset="0"/>
                <a:ea typeface="宋体" panose="02010600030101010101" pitchFamily="2"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defRPr sz="1200" u="none" smtClean="0">
                <a:solidFill>
                  <a:schemeClr val="tx1"/>
                </a:solidFill>
                <a:latin typeface="Times New Roman" panose="02020603050405020304" pitchFamily="18" charset="0"/>
              </a:defRPr>
            </a:lvl1pPr>
          </a:lstStyle>
          <a:p>
            <a:pPr>
              <a:defRPr/>
            </a:pPr>
            <a:fld id="{2EA0C729-854B-4D61-898F-15269AF18D12}" type="slidenum">
              <a:rPr lang="en-US" altLang="zh-CN"/>
              <a:pPr>
                <a:defRPr/>
              </a:pPr>
              <a:t>‹#›</a:t>
            </a:fld>
            <a:endParaRPr lang="en-US" altLang="zh-CN"/>
          </a:p>
        </p:txBody>
      </p:sp>
    </p:spTree>
    <p:extLst>
      <p:ext uri="{BB962C8B-B14F-4D97-AF65-F5344CB8AC3E}">
        <p14:creationId xmlns:p14="http://schemas.microsoft.com/office/powerpoint/2010/main" val="1375314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fontAlgn="base" hangingPunct="1">
              <a:lnSpc>
                <a:spcPct val="100000"/>
              </a:lnSpc>
              <a:defRPr sz="1200" u="none">
                <a:solidFill>
                  <a:schemeClr val="tx1"/>
                </a:solidFill>
                <a:latin typeface="Times New Roman" pitchFamily="18" charset="0"/>
                <a:ea typeface="宋体" panose="02010600030101010101" pitchFamily="2" charset="-122"/>
              </a:defRPr>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fontAlgn="base" hangingPunct="1">
              <a:lnSpc>
                <a:spcPct val="100000"/>
              </a:lnSpc>
              <a:defRPr sz="1200" u="none">
                <a:solidFill>
                  <a:schemeClr val="tx1"/>
                </a:solidFill>
                <a:latin typeface="Times New Roman" pitchFamily="18"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noProof="0" smtClean="0"/>
              <a:t>单击以编辑母版文本样式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eaLnBrk="1" fontAlgn="base" hangingPunct="1">
              <a:lnSpc>
                <a:spcPct val="100000"/>
              </a:lnSpc>
              <a:defRPr sz="1200" u="none">
                <a:solidFill>
                  <a:schemeClr val="tx1"/>
                </a:solidFill>
                <a:latin typeface="Times New Roman" pitchFamily="18" charset="0"/>
                <a:ea typeface="宋体" panose="02010600030101010101" pitchFamily="2" charset="-122"/>
              </a:defRPr>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defRPr sz="1200" u="none" smtClean="0">
                <a:solidFill>
                  <a:schemeClr val="tx1"/>
                </a:solidFill>
                <a:latin typeface="Times New Roman" panose="02020603050405020304" pitchFamily="18" charset="0"/>
              </a:defRPr>
            </a:lvl1pPr>
          </a:lstStyle>
          <a:p>
            <a:pPr>
              <a:defRPr/>
            </a:pPr>
            <a:fld id="{32F7BD32-FB6B-444B-9DA1-25C42996C018}" type="slidenum">
              <a:rPr lang="en-US" altLang="zh-CN"/>
              <a:pPr>
                <a:defRPr/>
              </a:pPr>
              <a:t>‹#›</a:t>
            </a:fld>
            <a:endParaRPr lang="en-US" altLang="zh-CN"/>
          </a:p>
        </p:txBody>
      </p:sp>
    </p:spTree>
    <p:extLst>
      <p:ext uri="{BB962C8B-B14F-4D97-AF65-F5344CB8AC3E}">
        <p14:creationId xmlns:p14="http://schemas.microsoft.com/office/powerpoint/2010/main" val="14177275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60E3E395-94D4-4574-B1FE-FF4C0B5ADD3B}" type="slidenum">
              <a:rPr lang="en-US" altLang="zh-CN" sz="1200" u="none">
                <a:solidFill>
                  <a:schemeClr val="tx1"/>
                </a:solidFill>
                <a:latin typeface="Times New Roman" panose="02020603050405020304" pitchFamily="18" charset="0"/>
              </a:rPr>
              <a:pPr/>
              <a:t>1</a:t>
            </a:fld>
            <a:endParaRPr lang="en-US" altLang="zh-CN" sz="1200" u="none">
              <a:solidFill>
                <a:schemeClr val="tx1"/>
              </a:solidFill>
              <a:latin typeface="Times New Roman" panose="02020603050405020304" pitchFamily="18" charset="0"/>
            </a:endParaRPr>
          </a:p>
        </p:txBody>
      </p:sp>
      <p:sp>
        <p:nvSpPr>
          <p:cNvPr id="5123" name="Rectangle 2"/>
          <p:cNvSpPr>
            <a:spLocks noGrp="1" noRot="1" noChangeAspect="1" noChangeArrowheads="1" noTextEdit="1"/>
          </p:cNvSpPr>
          <p:nvPr>
            <p:ph type="sldImg"/>
          </p:nvPr>
        </p:nvSpPr>
        <p:spPr>
          <a:xfrm>
            <a:off x="1125538" y="684213"/>
            <a:ext cx="4572000" cy="3429000"/>
          </a:xfrm>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612408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217A17EA-3AB4-4F0A-BB32-367CCED6B57F}" type="slidenum">
              <a:rPr lang="en-US" altLang="zh-CN" sz="1200" u="none">
                <a:solidFill>
                  <a:schemeClr val="tx1"/>
                </a:solidFill>
                <a:latin typeface="Times New Roman" panose="02020603050405020304" pitchFamily="18" charset="0"/>
              </a:rPr>
              <a:pPr/>
              <a:t>10</a:t>
            </a:fld>
            <a:endParaRPr lang="en-US" altLang="zh-CN" sz="1200" u="none">
              <a:solidFill>
                <a:schemeClr val="tx1"/>
              </a:solidFill>
              <a:latin typeface="Times New Roman" panose="02020603050405020304" pitchFamily="18"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10000"/>
              </a:lnSpc>
            </a:pPr>
            <a:r>
              <a:rPr lang="en-US" altLang="zh-CN" sz="1000" smtClean="0">
                <a:solidFill>
                  <a:srgbClr val="000000"/>
                </a:solidFill>
                <a:latin typeface="宋体" panose="02010600030101010101" pitchFamily="2" charset="-122"/>
              </a:rPr>
              <a:t>     </a:t>
            </a:r>
            <a:r>
              <a:rPr lang="zh-CN" altLang="en-US" sz="1000" smtClean="0">
                <a:solidFill>
                  <a:srgbClr val="000000"/>
                </a:solidFill>
                <a:latin typeface="宋体" panose="02010600030101010101" pitchFamily="2" charset="-122"/>
              </a:rPr>
              <a:t>离散数学的学习，说难也难，说易也易，它由四部分组成，每一部分都有自己独立的一套符号体系和概念，所以显得概念罗列，不好记</a:t>
            </a:r>
            <a:r>
              <a:rPr lang="en-US" altLang="zh-CN" sz="1000" smtClean="0">
                <a:solidFill>
                  <a:srgbClr val="000000"/>
                </a:solidFill>
                <a:latin typeface="宋体" panose="02010600030101010101" pitchFamily="2" charset="-122"/>
              </a:rPr>
              <a:t>; </a:t>
            </a:r>
            <a:r>
              <a:rPr lang="zh-CN" altLang="en-US" sz="1000" smtClean="0">
                <a:solidFill>
                  <a:srgbClr val="000000"/>
                </a:solidFill>
                <a:latin typeface="宋体" panose="02010600030101010101" pitchFamily="2" charset="-122"/>
              </a:rPr>
              <a:t>有的部分由于抽象层次较高，直观想象不易，所以理解有难度。但每一部分讲的都不是很深入，如果没一部分没学好</a:t>
            </a:r>
            <a:r>
              <a:rPr lang="en-US" altLang="zh-CN" sz="1000" smtClean="0">
                <a:solidFill>
                  <a:srgbClr val="000000"/>
                </a:solidFill>
                <a:latin typeface="宋体" panose="02010600030101010101" pitchFamily="2" charset="-122"/>
              </a:rPr>
              <a:t>,</a:t>
            </a:r>
            <a:r>
              <a:rPr lang="zh-CN" altLang="en-US" sz="1000" smtClean="0">
                <a:solidFill>
                  <a:srgbClr val="000000"/>
                </a:solidFill>
                <a:latin typeface="宋体" panose="02010600030101010101" pitchFamily="2" charset="-122"/>
              </a:rPr>
              <a:t>不会像影响其他部分</a:t>
            </a:r>
            <a:r>
              <a:rPr lang="en-US" altLang="zh-CN" sz="1000" smtClean="0">
                <a:solidFill>
                  <a:srgbClr val="000000"/>
                </a:solidFill>
                <a:latin typeface="宋体" panose="02010600030101010101" pitchFamily="2" charset="-122"/>
              </a:rPr>
              <a:t>.</a:t>
            </a:r>
          </a:p>
          <a:p>
            <a:pPr eaLnBrk="1" hangingPunct="1">
              <a:lnSpc>
                <a:spcPct val="110000"/>
              </a:lnSpc>
            </a:pPr>
            <a:r>
              <a:rPr lang="en-US" altLang="zh-CN" sz="1000" smtClean="0">
                <a:solidFill>
                  <a:srgbClr val="000000"/>
                </a:solidFill>
                <a:latin typeface="宋体" panose="02010600030101010101" pitchFamily="2" charset="-122"/>
              </a:rPr>
              <a:t>    </a:t>
            </a:r>
            <a:r>
              <a:rPr lang="zh-CN" altLang="en-US" sz="1000" smtClean="0">
                <a:solidFill>
                  <a:srgbClr val="000000"/>
                </a:solidFill>
                <a:latin typeface="宋体" panose="02010600030101010101" pitchFamily="2" charset="-122"/>
              </a:rPr>
              <a:t>按照教学计划，本课程共８０学时（１６</a:t>
            </a:r>
            <a:r>
              <a:rPr lang="en-US" altLang="zh-CN" sz="1000" smtClean="0">
                <a:solidFill>
                  <a:srgbClr val="000000"/>
                </a:solidFill>
                <a:latin typeface="宋体" panose="02010600030101010101" pitchFamily="2" charset="-122"/>
              </a:rPr>
              <a:t>×</a:t>
            </a:r>
            <a:r>
              <a:rPr lang="zh-CN" altLang="en-US" sz="1000" smtClean="0">
                <a:solidFill>
                  <a:srgbClr val="000000"/>
                </a:solidFill>
                <a:latin typeface="宋体" panose="02010600030101010101" pitchFamily="2" charset="-122"/>
              </a:rPr>
              <a:t>５），由于课时关系，本书内容不能全讲，基本内容前四篇，个别地方有删节。</a:t>
            </a:r>
            <a:endParaRPr lang="zh-CN" altLang="en-US" sz="1000" smtClean="0">
              <a:solidFill>
                <a:srgbClr val="000000"/>
              </a:solidFill>
            </a:endParaRPr>
          </a:p>
          <a:p>
            <a:pPr eaLnBrk="1" hangingPunct="1"/>
            <a:endParaRPr lang="en-US" altLang="zh-CN" smtClean="0"/>
          </a:p>
        </p:txBody>
      </p:sp>
    </p:spTree>
    <p:extLst>
      <p:ext uri="{BB962C8B-B14F-4D97-AF65-F5344CB8AC3E}">
        <p14:creationId xmlns:p14="http://schemas.microsoft.com/office/powerpoint/2010/main" val="540097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83DBB19F-CC87-44FA-B248-52594B77F76F}" type="slidenum">
              <a:rPr lang="en-US" altLang="zh-CN" sz="1200" u="none">
                <a:solidFill>
                  <a:schemeClr val="tx1"/>
                </a:solidFill>
                <a:latin typeface="Times New Roman" panose="02020603050405020304" pitchFamily="18" charset="0"/>
              </a:rPr>
              <a:pPr/>
              <a:t>11</a:t>
            </a:fld>
            <a:endParaRPr lang="en-US" altLang="zh-CN" sz="1200" u="none">
              <a:solidFill>
                <a:schemeClr val="tx1"/>
              </a:solidFill>
              <a:latin typeface="Times New Roman" panose="02020603050405020304"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10000"/>
              </a:lnSpc>
            </a:pPr>
            <a:r>
              <a:rPr lang="en-US" altLang="zh-CN" sz="1000" smtClean="0">
                <a:solidFill>
                  <a:srgbClr val="000000"/>
                </a:solidFill>
                <a:latin typeface="宋体" panose="02010600030101010101" pitchFamily="2" charset="-122"/>
              </a:rPr>
              <a:t>    </a:t>
            </a:r>
            <a:endParaRPr lang="en-US" altLang="zh-CN" sz="1000" smtClean="0">
              <a:solidFill>
                <a:srgbClr val="000000"/>
              </a:solidFill>
            </a:endParaRPr>
          </a:p>
          <a:p>
            <a:pPr eaLnBrk="1" hangingPunct="1"/>
            <a:endParaRPr lang="en-US" altLang="zh-CN" smtClean="0"/>
          </a:p>
        </p:txBody>
      </p:sp>
    </p:spTree>
    <p:extLst>
      <p:ext uri="{BB962C8B-B14F-4D97-AF65-F5344CB8AC3E}">
        <p14:creationId xmlns:p14="http://schemas.microsoft.com/office/powerpoint/2010/main" val="1379418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25164C28-99D9-4C08-9B4D-90BE6C6EE61E}" type="slidenum">
              <a:rPr lang="en-US" altLang="zh-CN" sz="1200" u="none">
                <a:solidFill>
                  <a:schemeClr val="tx1"/>
                </a:solidFill>
                <a:latin typeface="Times New Roman" panose="02020603050405020304" pitchFamily="18" charset="0"/>
              </a:rPr>
              <a:pPr/>
              <a:t>12</a:t>
            </a:fld>
            <a:endParaRPr lang="en-US" altLang="zh-CN" sz="1200" u="none">
              <a:solidFill>
                <a:schemeClr val="tx1"/>
              </a:solidFill>
              <a:latin typeface="Times New Roman" panose="02020603050405020304"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20000"/>
              </a:lnSpc>
            </a:pPr>
            <a:r>
              <a:rPr lang="en-US" altLang="zh-CN" smtClean="0"/>
              <a:t>        </a:t>
            </a:r>
          </a:p>
        </p:txBody>
      </p:sp>
    </p:spTree>
    <p:extLst>
      <p:ext uri="{BB962C8B-B14F-4D97-AF65-F5344CB8AC3E}">
        <p14:creationId xmlns:p14="http://schemas.microsoft.com/office/powerpoint/2010/main" val="1550785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E46C2A13-DDAE-4E0D-BDE7-74C9DF8D67AA}" type="slidenum">
              <a:rPr lang="en-US" altLang="zh-CN" sz="1200" u="none">
                <a:solidFill>
                  <a:schemeClr val="tx1"/>
                </a:solidFill>
                <a:latin typeface="Times New Roman" panose="02020603050405020304" pitchFamily="18" charset="0"/>
              </a:rPr>
              <a:pPr/>
              <a:t>13</a:t>
            </a:fld>
            <a:endParaRPr lang="en-US" altLang="zh-CN" sz="1200" u="none">
              <a:solidFill>
                <a:schemeClr val="tx1"/>
              </a:solidFill>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ln/>
        </p:spPr>
      </p:sp>
      <p:sp>
        <p:nvSpPr>
          <p:cNvPr id="29700"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15000"/>
              </a:lnSpc>
              <a:spcBef>
                <a:spcPct val="25000"/>
              </a:spcBef>
              <a:spcAft>
                <a:spcPct val="10000"/>
              </a:spcAft>
            </a:pPr>
            <a:r>
              <a:rPr lang="en-US" altLang="zh-CN" sz="1400" smtClean="0"/>
              <a:t>        </a:t>
            </a:r>
            <a:r>
              <a:rPr lang="zh-CN" altLang="en-US" sz="1400" smtClean="0"/>
              <a:t>数理逻辑是一门用数学方法研究推理规律的科学</a:t>
            </a:r>
            <a:r>
              <a:rPr lang="en-US" altLang="zh-CN" sz="1400" smtClean="0"/>
              <a:t>,</a:t>
            </a:r>
            <a:r>
              <a:rPr lang="zh-CN" altLang="en-US" sz="1400" smtClean="0"/>
              <a:t>它是在形式逻辑的基础上发展起来的</a:t>
            </a:r>
          </a:p>
          <a:p>
            <a:pPr eaLnBrk="1" hangingPunct="1">
              <a:lnSpc>
                <a:spcPct val="115000"/>
              </a:lnSpc>
              <a:spcBef>
                <a:spcPct val="25000"/>
              </a:spcBef>
              <a:spcAft>
                <a:spcPct val="10000"/>
              </a:spcAft>
            </a:pPr>
            <a:endParaRPr lang="zh-CN" altLang="en-US" sz="1400" smtClean="0"/>
          </a:p>
          <a:p>
            <a:pPr eaLnBrk="1" hangingPunct="1">
              <a:lnSpc>
                <a:spcPct val="115000"/>
              </a:lnSpc>
              <a:spcBef>
                <a:spcPct val="25000"/>
              </a:spcBef>
              <a:spcAft>
                <a:spcPct val="10000"/>
              </a:spcAft>
            </a:pPr>
            <a:endParaRPr lang="zh-CN" altLang="en-US" sz="1400" smtClean="0"/>
          </a:p>
          <a:p>
            <a:pPr eaLnBrk="1" hangingPunct="1">
              <a:lnSpc>
                <a:spcPct val="115000"/>
              </a:lnSpc>
              <a:spcBef>
                <a:spcPct val="25000"/>
              </a:spcBef>
              <a:spcAft>
                <a:spcPct val="10000"/>
              </a:spcAft>
            </a:pPr>
            <a:r>
              <a:rPr lang="zh-CN" altLang="en-US" sz="1400" smtClean="0"/>
              <a:t>        形式逻辑是研究推理的形式和规律的科学</a:t>
            </a:r>
            <a:r>
              <a:rPr lang="en-US" altLang="zh-CN" sz="1400" smtClean="0"/>
              <a:t>.</a:t>
            </a:r>
            <a:r>
              <a:rPr lang="zh-CN" altLang="en-US" sz="1400" smtClean="0"/>
              <a:t>推理由判断组成</a:t>
            </a:r>
            <a:r>
              <a:rPr lang="en-US" altLang="zh-CN" sz="1400" smtClean="0"/>
              <a:t>, </a:t>
            </a:r>
            <a:r>
              <a:rPr lang="zh-CN" altLang="en-US" sz="1400" smtClean="0"/>
              <a:t>而判断就是对客观事物是否具有某种属性做出肯定或否定的回答</a:t>
            </a:r>
            <a:r>
              <a:rPr lang="en-US" altLang="zh-CN" sz="1400" smtClean="0"/>
              <a:t>,</a:t>
            </a:r>
            <a:r>
              <a:rPr lang="zh-CN" altLang="en-US" sz="1400" smtClean="0"/>
              <a:t>由一个或几个判断推出新判断的思维过程就是推理</a:t>
            </a:r>
            <a:r>
              <a:rPr lang="en-US" altLang="zh-CN" sz="1400" smtClean="0"/>
              <a:t>. </a:t>
            </a:r>
            <a:r>
              <a:rPr lang="zh-CN" altLang="en-US" sz="1400" smtClean="0"/>
              <a:t>举例说明如下</a:t>
            </a:r>
            <a:r>
              <a:rPr lang="en-US" altLang="zh-CN" sz="1400" smtClean="0"/>
              <a:t>:</a:t>
            </a:r>
          </a:p>
          <a:p>
            <a:pPr eaLnBrk="1" hangingPunct="1">
              <a:lnSpc>
                <a:spcPct val="115000"/>
              </a:lnSpc>
              <a:spcBef>
                <a:spcPct val="25000"/>
              </a:spcBef>
              <a:spcAft>
                <a:spcPct val="10000"/>
              </a:spcAft>
            </a:pPr>
            <a:endParaRPr lang="en-US" altLang="zh-CN" sz="1400" smtClean="0"/>
          </a:p>
        </p:txBody>
      </p:sp>
      <p:sp>
        <p:nvSpPr>
          <p:cNvPr id="29701" name="Text Box 5"/>
          <p:cNvSpPr txBox="1">
            <a:spLocks noChangeArrowheads="1"/>
          </p:cNvSpPr>
          <p:nvPr/>
        </p:nvSpPr>
        <p:spPr bwMode="auto">
          <a:xfrm>
            <a:off x="1828800" y="4953000"/>
            <a:ext cx="40005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pPr algn="just"/>
            <a:r>
              <a:rPr lang="zh-CN" altLang="en-US" sz="1400" u="none">
                <a:solidFill>
                  <a:schemeClr val="tx1"/>
                </a:solidFill>
                <a:latin typeface="Times New Roman" panose="02020603050405020304" pitchFamily="18" charset="0"/>
              </a:rPr>
              <a:t>辩证逻辑</a:t>
            </a:r>
            <a:r>
              <a:rPr lang="en-US" altLang="zh-CN" sz="1400" u="none">
                <a:solidFill>
                  <a:schemeClr val="tx1"/>
                </a:solidFill>
                <a:latin typeface="Times New Roman" panose="02020603050405020304" pitchFamily="18" charset="0"/>
              </a:rPr>
              <a:t>:</a:t>
            </a:r>
            <a:r>
              <a:rPr lang="zh-CN" altLang="en-US" sz="1400" u="none">
                <a:solidFill>
                  <a:schemeClr val="tx1"/>
                </a:solidFill>
                <a:latin typeface="Times New Roman" panose="02020603050405020304" pitchFamily="18" charset="0"/>
              </a:rPr>
              <a:t>属于哲学范畴以认识论的世界观为基础</a:t>
            </a:r>
          </a:p>
          <a:p>
            <a:pPr algn="just"/>
            <a:endParaRPr lang="en-US" altLang="zh-CN" sz="1400" u="none">
              <a:solidFill>
                <a:schemeClr val="tx1"/>
              </a:solidFill>
              <a:latin typeface="Times New Roman" panose="02020603050405020304" pitchFamily="18" charset="0"/>
            </a:endParaRPr>
          </a:p>
        </p:txBody>
      </p:sp>
      <p:sp>
        <p:nvSpPr>
          <p:cNvPr id="29702" name="Text Box 7"/>
          <p:cNvSpPr txBox="1">
            <a:spLocks noChangeArrowheads="1"/>
          </p:cNvSpPr>
          <p:nvPr/>
        </p:nvSpPr>
        <p:spPr bwMode="auto">
          <a:xfrm>
            <a:off x="1066800" y="5105400"/>
            <a:ext cx="752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pPr algn="just"/>
            <a:r>
              <a:rPr lang="zh-CN" altLang="en-US" sz="1400" u="none">
                <a:solidFill>
                  <a:schemeClr val="tx1"/>
                </a:solidFill>
                <a:latin typeface="Times New Roman" panose="02020603050405020304" pitchFamily="18" charset="0"/>
              </a:rPr>
              <a:t>逻辑学 </a:t>
            </a:r>
          </a:p>
        </p:txBody>
      </p:sp>
      <p:sp>
        <p:nvSpPr>
          <p:cNvPr id="29703" name="AutoShape 8"/>
          <p:cNvSpPr>
            <a:spLocks/>
          </p:cNvSpPr>
          <p:nvPr/>
        </p:nvSpPr>
        <p:spPr bwMode="auto">
          <a:xfrm>
            <a:off x="1752600" y="5105400"/>
            <a:ext cx="66675" cy="298450"/>
          </a:xfrm>
          <a:prstGeom prst="leftBrace">
            <a:avLst>
              <a:gd name="adj1" fmla="val 37302"/>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pPr algn="ctr" fontAlgn="b">
              <a:lnSpc>
                <a:spcPct val="140000"/>
              </a:lnSpc>
            </a:pPr>
            <a:endParaRPr lang="zh-CN" altLang="en-US"/>
          </a:p>
        </p:txBody>
      </p:sp>
      <p:sp>
        <p:nvSpPr>
          <p:cNvPr id="29704" name="Text Box 9"/>
          <p:cNvSpPr txBox="1">
            <a:spLocks noChangeArrowheads="1"/>
          </p:cNvSpPr>
          <p:nvPr/>
        </p:nvSpPr>
        <p:spPr bwMode="auto">
          <a:xfrm>
            <a:off x="1828800" y="5257800"/>
            <a:ext cx="419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pPr algn="just"/>
            <a:r>
              <a:rPr lang="zh-CN" altLang="en-US" sz="1400" u="none">
                <a:solidFill>
                  <a:schemeClr val="tx1"/>
                </a:solidFill>
                <a:latin typeface="Times New Roman" panose="02020603050405020304" pitchFamily="18" charset="0"/>
              </a:rPr>
              <a:t>形式逻辑</a:t>
            </a:r>
            <a:r>
              <a:rPr lang="en-US" altLang="zh-CN" sz="1400" u="none">
                <a:solidFill>
                  <a:schemeClr val="tx1"/>
                </a:solidFill>
                <a:latin typeface="Times New Roman" panose="02020603050405020304" pitchFamily="18" charset="0"/>
              </a:rPr>
              <a:t>:</a:t>
            </a:r>
            <a:r>
              <a:rPr lang="zh-CN" altLang="en-US" sz="1400" u="none">
                <a:solidFill>
                  <a:schemeClr val="tx1"/>
                </a:solidFill>
                <a:latin typeface="Times New Roman" panose="02020603050405020304" pitchFamily="18" charset="0"/>
              </a:rPr>
              <a:t>形式逻辑是研究推理的形式和规律的科学</a:t>
            </a:r>
            <a:r>
              <a:rPr lang="en-US" altLang="zh-CN" sz="1400" u="none">
                <a:solidFill>
                  <a:schemeClr val="tx1"/>
                </a:solidFill>
                <a:latin typeface="Times New Roman" panose="02020603050405020304" pitchFamily="18" charset="0"/>
              </a:rPr>
              <a:t>.</a:t>
            </a:r>
          </a:p>
        </p:txBody>
      </p:sp>
    </p:spTree>
    <p:extLst>
      <p:ext uri="{BB962C8B-B14F-4D97-AF65-F5344CB8AC3E}">
        <p14:creationId xmlns:p14="http://schemas.microsoft.com/office/powerpoint/2010/main" val="864192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C060B4AD-51BD-4BC7-8C30-FBA50EDC5E4F}" type="slidenum">
              <a:rPr lang="en-US" altLang="zh-CN" sz="1200" u="none">
                <a:solidFill>
                  <a:schemeClr val="tx1"/>
                </a:solidFill>
                <a:latin typeface="Times New Roman" panose="02020603050405020304" pitchFamily="18" charset="0"/>
              </a:rPr>
              <a:pPr/>
              <a:t>14</a:t>
            </a:fld>
            <a:endParaRPr lang="en-US" altLang="zh-CN" sz="1200" u="none">
              <a:solidFill>
                <a:schemeClr val="tx1"/>
              </a:solidFill>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400" smtClean="0"/>
              <a:t>数理逻辑在计算机方面的直接应用主要有</a:t>
            </a:r>
            <a:r>
              <a:rPr lang="en-US" altLang="zh-CN" sz="1400" smtClean="0"/>
              <a:t>:</a:t>
            </a:r>
          </a:p>
          <a:p>
            <a:pPr eaLnBrk="1" hangingPunct="1"/>
            <a:r>
              <a:rPr lang="zh-CN" altLang="en-US" sz="1400" smtClean="0"/>
              <a:t>程序设计</a:t>
            </a:r>
            <a:r>
              <a:rPr lang="en-US" altLang="zh-CN" sz="1400" smtClean="0"/>
              <a:t>,</a:t>
            </a:r>
            <a:r>
              <a:rPr lang="zh-CN" altLang="en-US" sz="1400" smtClean="0"/>
              <a:t>定理的积机器证明</a:t>
            </a:r>
            <a:r>
              <a:rPr lang="en-US" altLang="zh-CN" sz="1400" smtClean="0"/>
              <a:t>,</a:t>
            </a:r>
            <a:r>
              <a:rPr lang="zh-CN" altLang="en-US" sz="1400" smtClean="0"/>
              <a:t>自动程序设计</a:t>
            </a:r>
            <a:r>
              <a:rPr lang="en-US" altLang="zh-CN" sz="1400" smtClean="0"/>
              <a:t>,</a:t>
            </a:r>
            <a:r>
              <a:rPr lang="zh-CN" altLang="en-US" sz="1400" smtClean="0"/>
              <a:t>人工智能等</a:t>
            </a:r>
            <a:r>
              <a:rPr lang="en-US" altLang="zh-CN" sz="1400" smtClean="0"/>
              <a:t>.</a:t>
            </a:r>
          </a:p>
          <a:p>
            <a:pPr eaLnBrk="1" hangingPunct="1"/>
            <a:endParaRPr lang="en-US" altLang="zh-CN" sz="1400" smtClean="0"/>
          </a:p>
        </p:txBody>
      </p:sp>
    </p:spTree>
    <p:extLst>
      <p:ext uri="{BB962C8B-B14F-4D97-AF65-F5344CB8AC3E}">
        <p14:creationId xmlns:p14="http://schemas.microsoft.com/office/powerpoint/2010/main" val="2188491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3343EA02-B1C6-4924-BFF6-A2713084E9B7}" type="slidenum">
              <a:rPr lang="en-US" altLang="zh-CN" sz="1200" u="none">
                <a:solidFill>
                  <a:schemeClr val="tx1"/>
                </a:solidFill>
                <a:latin typeface="Times New Roman" panose="02020603050405020304" pitchFamily="18" charset="0"/>
              </a:rPr>
              <a:pPr/>
              <a:t>15</a:t>
            </a:fld>
            <a:endParaRPr lang="en-US" altLang="zh-CN" sz="1200" u="none">
              <a:solidFill>
                <a:schemeClr val="tx1"/>
              </a:solidFill>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400" smtClean="0"/>
              <a:t>数理逻辑在计算机方面的直接应用主要有</a:t>
            </a:r>
            <a:r>
              <a:rPr lang="en-US" altLang="zh-CN" sz="1400" smtClean="0"/>
              <a:t>:</a:t>
            </a:r>
          </a:p>
          <a:p>
            <a:pPr eaLnBrk="1" hangingPunct="1"/>
            <a:r>
              <a:rPr lang="zh-CN" altLang="en-US" sz="1400" smtClean="0"/>
              <a:t>程序设计</a:t>
            </a:r>
            <a:r>
              <a:rPr lang="en-US" altLang="zh-CN" sz="1400" smtClean="0"/>
              <a:t>,</a:t>
            </a:r>
            <a:r>
              <a:rPr lang="zh-CN" altLang="en-US" sz="1400" smtClean="0"/>
              <a:t>定理的积机器证明</a:t>
            </a:r>
            <a:r>
              <a:rPr lang="en-US" altLang="zh-CN" sz="1400" smtClean="0"/>
              <a:t>,</a:t>
            </a:r>
            <a:r>
              <a:rPr lang="zh-CN" altLang="en-US" sz="1400" smtClean="0"/>
              <a:t>自动程序设计</a:t>
            </a:r>
            <a:r>
              <a:rPr lang="en-US" altLang="zh-CN" sz="1400" smtClean="0"/>
              <a:t>,</a:t>
            </a:r>
            <a:r>
              <a:rPr lang="zh-CN" altLang="en-US" sz="1400" smtClean="0"/>
              <a:t>人工智能等</a:t>
            </a:r>
            <a:r>
              <a:rPr lang="en-US" altLang="zh-CN" sz="1400" smtClean="0"/>
              <a:t>.</a:t>
            </a:r>
          </a:p>
          <a:p>
            <a:pPr eaLnBrk="1" hangingPunct="1"/>
            <a:endParaRPr lang="en-US" altLang="zh-CN" sz="1400" smtClean="0"/>
          </a:p>
        </p:txBody>
      </p:sp>
    </p:spTree>
    <p:extLst>
      <p:ext uri="{BB962C8B-B14F-4D97-AF65-F5344CB8AC3E}">
        <p14:creationId xmlns:p14="http://schemas.microsoft.com/office/powerpoint/2010/main" val="3994714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A4D9AF6E-6C55-476F-9E4C-C4D5E1687F43}" type="slidenum">
              <a:rPr lang="en-US" altLang="zh-CN" sz="1200" u="none">
                <a:solidFill>
                  <a:schemeClr val="tx1"/>
                </a:solidFill>
                <a:latin typeface="Times New Roman" panose="02020603050405020304" pitchFamily="18" charset="0"/>
              </a:rPr>
              <a:pPr/>
              <a:t>16</a:t>
            </a:fld>
            <a:endParaRPr lang="en-US" altLang="zh-CN" sz="1200" u="none">
              <a:solidFill>
                <a:schemeClr val="tx1"/>
              </a:solidFill>
              <a:latin typeface="Times New Roman" panose="02020603050405020304"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400" smtClean="0"/>
              <a:t>数理逻辑在计算机方面的直接应用主要有</a:t>
            </a:r>
            <a:r>
              <a:rPr lang="en-US" altLang="zh-CN" sz="1400" smtClean="0"/>
              <a:t>:</a:t>
            </a:r>
          </a:p>
          <a:p>
            <a:pPr eaLnBrk="1" hangingPunct="1"/>
            <a:r>
              <a:rPr lang="zh-CN" altLang="en-US" sz="1400" smtClean="0"/>
              <a:t>程序设计</a:t>
            </a:r>
            <a:r>
              <a:rPr lang="en-US" altLang="zh-CN" sz="1400" smtClean="0"/>
              <a:t>,</a:t>
            </a:r>
            <a:r>
              <a:rPr lang="zh-CN" altLang="en-US" sz="1400" smtClean="0"/>
              <a:t>定理的积机器证明</a:t>
            </a:r>
            <a:r>
              <a:rPr lang="en-US" altLang="zh-CN" sz="1400" smtClean="0"/>
              <a:t>,</a:t>
            </a:r>
            <a:r>
              <a:rPr lang="zh-CN" altLang="en-US" sz="1400" smtClean="0"/>
              <a:t>自动程序设计</a:t>
            </a:r>
            <a:r>
              <a:rPr lang="en-US" altLang="zh-CN" sz="1400" smtClean="0"/>
              <a:t>,</a:t>
            </a:r>
            <a:r>
              <a:rPr lang="zh-CN" altLang="en-US" sz="1400" smtClean="0"/>
              <a:t>人工智能等</a:t>
            </a:r>
            <a:r>
              <a:rPr lang="en-US" altLang="zh-CN" sz="1400" smtClean="0"/>
              <a:t>.</a:t>
            </a:r>
          </a:p>
          <a:p>
            <a:pPr eaLnBrk="1" hangingPunct="1"/>
            <a:endParaRPr lang="en-US" altLang="zh-CN" sz="1400" smtClean="0"/>
          </a:p>
        </p:txBody>
      </p:sp>
    </p:spTree>
    <p:extLst>
      <p:ext uri="{BB962C8B-B14F-4D97-AF65-F5344CB8AC3E}">
        <p14:creationId xmlns:p14="http://schemas.microsoft.com/office/powerpoint/2010/main" val="41175414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98D11FE7-79DA-4573-9EB2-243C524D6BD3}" type="slidenum">
              <a:rPr lang="en-US" altLang="zh-CN" sz="1200" u="none">
                <a:solidFill>
                  <a:schemeClr val="tx1"/>
                </a:solidFill>
                <a:latin typeface="Times New Roman" panose="02020603050405020304" pitchFamily="18" charset="0"/>
              </a:rPr>
              <a:pPr/>
              <a:t>17</a:t>
            </a:fld>
            <a:endParaRPr lang="en-US" altLang="zh-CN" sz="1200" u="none">
              <a:solidFill>
                <a:schemeClr val="tx1"/>
              </a:solidFill>
              <a:latin typeface="Times New Roman" panose="02020603050405020304"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20000"/>
              </a:lnSpc>
            </a:pPr>
            <a:r>
              <a:rPr lang="en-US" altLang="zh-CN" smtClean="0"/>
              <a:t>        </a:t>
            </a:r>
          </a:p>
        </p:txBody>
      </p:sp>
    </p:spTree>
    <p:extLst>
      <p:ext uri="{BB962C8B-B14F-4D97-AF65-F5344CB8AC3E}">
        <p14:creationId xmlns:p14="http://schemas.microsoft.com/office/powerpoint/2010/main" val="19982319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B0C766D2-033F-4172-AD46-0E25B7535E6A}" type="slidenum">
              <a:rPr lang="en-US" altLang="zh-CN" sz="1200" u="none">
                <a:solidFill>
                  <a:schemeClr val="tx1"/>
                </a:solidFill>
                <a:latin typeface="Times New Roman" panose="02020603050405020304" pitchFamily="18" charset="0"/>
              </a:rPr>
              <a:pPr/>
              <a:t>18</a:t>
            </a:fld>
            <a:endParaRPr lang="en-US" altLang="zh-CN" sz="1200" u="none">
              <a:solidFill>
                <a:schemeClr val="tx1"/>
              </a:solidFill>
              <a:latin typeface="Times New Roman" panose="02020603050405020304"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120000"/>
              </a:lnSpc>
            </a:pPr>
            <a:r>
              <a:rPr lang="en-US" altLang="zh-CN" smtClean="0"/>
              <a:t>1.</a:t>
            </a:r>
            <a:r>
              <a:rPr lang="zh-CN" altLang="en-US" smtClean="0"/>
              <a:t>本章内容</a:t>
            </a:r>
            <a:r>
              <a:rPr lang="en-US" altLang="zh-CN" smtClean="0"/>
              <a:t>: </a:t>
            </a:r>
            <a:r>
              <a:rPr lang="zh-CN" altLang="en-US" smtClean="0"/>
              <a:t>以命题为对象</a:t>
            </a:r>
            <a:r>
              <a:rPr lang="en-US" altLang="zh-CN" smtClean="0"/>
              <a:t>,</a:t>
            </a:r>
            <a:r>
              <a:rPr lang="zh-CN" altLang="en-US" smtClean="0"/>
              <a:t>研究命题的逻辑结构及命题之间的推理关系</a:t>
            </a:r>
          </a:p>
          <a:p>
            <a:pPr algn="just" eaLnBrk="1" hangingPunct="1">
              <a:lnSpc>
                <a:spcPct val="120000"/>
              </a:lnSpc>
            </a:pPr>
            <a:r>
              <a:rPr lang="en-US" altLang="zh-CN" smtClean="0"/>
              <a:t>2. </a:t>
            </a:r>
            <a:r>
              <a:rPr lang="zh-CN" altLang="en-US" smtClean="0"/>
              <a:t>本章教学目的</a:t>
            </a:r>
            <a:r>
              <a:rPr lang="en-US" altLang="zh-CN" smtClean="0"/>
              <a:t>: </a:t>
            </a:r>
            <a:r>
              <a:rPr lang="zh-CN" altLang="en-US" smtClean="0"/>
              <a:t>通过本章学习</a:t>
            </a:r>
            <a:r>
              <a:rPr lang="en-US" altLang="zh-CN" smtClean="0"/>
              <a:t>,</a:t>
            </a:r>
            <a:r>
              <a:rPr lang="zh-CN" altLang="en-US" smtClean="0"/>
              <a:t>掌握命题的结构形式及正确推理的方法</a:t>
            </a:r>
            <a:r>
              <a:rPr lang="en-US" altLang="zh-CN" smtClean="0"/>
              <a:t>.</a:t>
            </a:r>
          </a:p>
          <a:p>
            <a:pPr algn="just" eaLnBrk="1" hangingPunct="1">
              <a:lnSpc>
                <a:spcPct val="120000"/>
              </a:lnSpc>
            </a:pPr>
            <a:r>
              <a:rPr lang="en-US" altLang="zh-CN" smtClean="0"/>
              <a:t>3. </a:t>
            </a:r>
            <a:r>
              <a:rPr lang="zh-CN" altLang="en-US" smtClean="0"/>
              <a:t>本章教学要求</a:t>
            </a:r>
            <a:r>
              <a:rPr lang="en-US" altLang="zh-CN" smtClean="0"/>
              <a:t>: </a:t>
            </a:r>
            <a:r>
              <a:rPr lang="zh-CN" altLang="en-US" smtClean="0"/>
              <a:t>要求学生掌握命题符号化的方法</a:t>
            </a:r>
            <a:r>
              <a:rPr lang="en-US" altLang="zh-CN" smtClean="0"/>
              <a:t>,</a:t>
            </a:r>
            <a:r>
              <a:rPr lang="zh-CN" altLang="en-US" smtClean="0"/>
              <a:t>熟练运用真值表及等价</a:t>
            </a:r>
          </a:p>
          <a:p>
            <a:pPr algn="just" eaLnBrk="1" hangingPunct="1">
              <a:lnSpc>
                <a:spcPct val="120000"/>
              </a:lnSpc>
            </a:pPr>
            <a:r>
              <a:rPr lang="zh-CN" altLang="en-US" smtClean="0"/>
              <a:t>    演算方法判断命题公式的类型</a:t>
            </a:r>
            <a:r>
              <a:rPr lang="en-US" altLang="zh-CN" smtClean="0"/>
              <a:t>,</a:t>
            </a:r>
            <a:r>
              <a:rPr lang="zh-CN" altLang="en-US" smtClean="0"/>
              <a:t>判定两公式的等价</a:t>
            </a:r>
            <a:r>
              <a:rPr lang="en-US" altLang="zh-CN" smtClean="0"/>
              <a:t>; </a:t>
            </a:r>
            <a:r>
              <a:rPr lang="zh-CN" altLang="en-US" smtClean="0"/>
              <a:t>掌握求公式范式的方</a:t>
            </a:r>
          </a:p>
          <a:p>
            <a:pPr algn="just" eaLnBrk="1" hangingPunct="1">
              <a:lnSpc>
                <a:spcPct val="120000"/>
              </a:lnSpc>
            </a:pPr>
            <a:r>
              <a:rPr lang="zh-CN" altLang="en-US" smtClean="0"/>
              <a:t>    法</a:t>
            </a:r>
            <a:r>
              <a:rPr lang="en-US" altLang="zh-CN" smtClean="0"/>
              <a:t>,</a:t>
            </a:r>
            <a:r>
              <a:rPr lang="zh-CN" altLang="en-US" smtClean="0"/>
              <a:t>掌握推理的各种形式证明方法</a:t>
            </a:r>
            <a:r>
              <a:rPr lang="en-US" altLang="zh-CN" smtClean="0"/>
              <a:t>.</a:t>
            </a:r>
          </a:p>
          <a:p>
            <a:pPr algn="just" eaLnBrk="1" hangingPunct="1">
              <a:lnSpc>
                <a:spcPct val="120000"/>
              </a:lnSpc>
            </a:pPr>
            <a:r>
              <a:rPr lang="en-US" altLang="zh-CN" smtClean="0"/>
              <a:t>4. </a:t>
            </a:r>
            <a:r>
              <a:rPr lang="zh-CN" altLang="en-US" smtClean="0"/>
              <a:t>教学重点</a:t>
            </a:r>
            <a:r>
              <a:rPr lang="en-US" altLang="zh-CN" smtClean="0"/>
              <a:t>: </a:t>
            </a:r>
            <a:r>
              <a:rPr lang="zh-CN" altLang="en-US" smtClean="0"/>
              <a:t>命题</a:t>
            </a:r>
          </a:p>
          <a:p>
            <a:pPr algn="just" eaLnBrk="1" hangingPunct="1">
              <a:lnSpc>
                <a:spcPct val="120000"/>
              </a:lnSpc>
            </a:pPr>
            <a:r>
              <a:rPr lang="zh-CN" altLang="en-US" smtClean="0"/>
              <a:t>                      连接词</a:t>
            </a:r>
          </a:p>
          <a:p>
            <a:pPr algn="just" eaLnBrk="1" hangingPunct="1">
              <a:lnSpc>
                <a:spcPct val="120000"/>
              </a:lnSpc>
            </a:pPr>
            <a:r>
              <a:rPr lang="zh-CN" altLang="en-US" smtClean="0"/>
              <a:t>                      命题公式</a:t>
            </a:r>
          </a:p>
          <a:p>
            <a:pPr algn="just" eaLnBrk="1" hangingPunct="1">
              <a:lnSpc>
                <a:spcPct val="120000"/>
              </a:lnSpc>
            </a:pPr>
            <a:r>
              <a:rPr lang="zh-CN" altLang="en-US" smtClean="0"/>
              <a:t>                      真值表</a:t>
            </a:r>
          </a:p>
          <a:p>
            <a:pPr algn="just" eaLnBrk="1" hangingPunct="1">
              <a:lnSpc>
                <a:spcPct val="120000"/>
              </a:lnSpc>
            </a:pPr>
            <a:r>
              <a:rPr lang="zh-CN" altLang="en-US" smtClean="0"/>
              <a:t>                      等价演算</a:t>
            </a:r>
          </a:p>
          <a:p>
            <a:pPr algn="just" eaLnBrk="1" hangingPunct="1">
              <a:lnSpc>
                <a:spcPct val="120000"/>
              </a:lnSpc>
            </a:pPr>
            <a:r>
              <a:rPr lang="zh-CN" altLang="en-US" smtClean="0"/>
              <a:t>                      主合取范式和主析取范式</a:t>
            </a:r>
          </a:p>
          <a:p>
            <a:pPr algn="just" eaLnBrk="1" hangingPunct="1">
              <a:lnSpc>
                <a:spcPct val="120000"/>
              </a:lnSpc>
            </a:pPr>
            <a:r>
              <a:rPr lang="zh-CN" altLang="en-US" smtClean="0"/>
              <a:t>                      命题的推理理论</a:t>
            </a:r>
          </a:p>
          <a:p>
            <a:pPr algn="just" eaLnBrk="1" hangingPunct="1">
              <a:lnSpc>
                <a:spcPct val="120000"/>
              </a:lnSpc>
            </a:pPr>
            <a:r>
              <a:rPr lang="en-US" altLang="zh-CN" smtClean="0"/>
              <a:t>5. </a:t>
            </a:r>
            <a:r>
              <a:rPr lang="zh-CN" altLang="en-US" smtClean="0"/>
              <a:t>教学难点</a:t>
            </a:r>
            <a:r>
              <a:rPr lang="en-US" altLang="zh-CN" smtClean="0"/>
              <a:t>: </a:t>
            </a:r>
            <a:r>
              <a:rPr lang="zh-CN" altLang="en-US" smtClean="0"/>
              <a:t>命题符号化方法</a:t>
            </a:r>
          </a:p>
          <a:p>
            <a:pPr algn="just" eaLnBrk="1" hangingPunct="1">
              <a:lnSpc>
                <a:spcPct val="120000"/>
              </a:lnSpc>
            </a:pPr>
            <a:r>
              <a:rPr lang="zh-CN" altLang="en-US" smtClean="0"/>
              <a:t>                      推理理论</a:t>
            </a:r>
          </a:p>
          <a:p>
            <a:pPr algn="just" eaLnBrk="1" hangingPunct="1">
              <a:lnSpc>
                <a:spcPct val="120000"/>
              </a:lnSpc>
            </a:pPr>
            <a:r>
              <a:rPr lang="zh-CN" altLang="en-US" smtClean="0"/>
              <a:t>    </a:t>
            </a:r>
          </a:p>
          <a:p>
            <a:pPr algn="just" eaLnBrk="1" hangingPunct="1">
              <a:lnSpc>
                <a:spcPct val="120000"/>
              </a:lnSpc>
            </a:pPr>
            <a:endParaRPr lang="zh-CN" altLang="en-US" smtClean="0"/>
          </a:p>
          <a:p>
            <a:pPr eaLnBrk="1" hangingPunct="1">
              <a:lnSpc>
                <a:spcPct val="120000"/>
              </a:lnSpc>
            </a:pPr>
            <a:endParaRPr lang="en-US" altLang="zh-CN" smtClean="0"/>
          </a:p>
        </p:txBody>
      </p:sp>
    </p:spTree>
    <p:extLst>
      <p:ext uri="{BB962C8B-B14F-4D97-AF65-F5344CB8AC3E}">
        <p14:creationId xmlns:p14="http://schemas.microsoft.com/office/powerpoint/2010/main" val="2649035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4703E7B0-E954-4D3D-8494-25F906353EE2}" type="slidenum">
              <a:rPr lang="en-US" altLang="zh-CN" sz="1200" u="none">
                <a:solidFill>
                  <a:schemeClr val="tx1"/>
                </a:solidFill>
                <a:latin typeface="Times New Roman" panose="02020603050405020304" pitchFamily="18" charset="0"/>
              </a:rPr>
              <a:pPr/>
              <a:t>19</a:t>
            </a:fld>
            <a:endParaRPr lang="en-US" altLang="zh-CN" sz="1200" u="none">
              <a:solidFill>
                <a:schemeClr val="tx1"/>
              </a:solidFill>
              <a:latin typeface="Times New Roman" panose="02020603050405020304"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475306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7CF38AD5-AF57-4F53-913D-0001671CC8F3}" type="slidenum">
              <a:rPr lang="en-US" altLang="zh-CN" sz="1200" u="none">
                <a:solidFill>
                  <a:schemeClr val="tx1"/>
                </a:solidFill>
                <a:latin typeface="Times New Roman" panose="02020603050405020304" pitchFamily="18" charset="0"/>
              </a:rPr>
              <a:pPr/>
              <a:t>2</a:t>
            </a:fld>
            <a:endParaRPr lang="en-US" altLang="zh-CN" sz="1200" u="none">
              <a:solidFill>
                <a:schemeClr val="tx1"/>
              </a:solidFill>
              <a:latin typeface="Times New Roman" panose="02020603050405020304" pitchFamily="18"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在正式讲解离散数学内容之前</a:t>
            </a:r>
            <a:r>
              <a:rPr lang="en-US" altLang="zh-CN" smtClean="0"/>
              <a:t>,</a:t>
            </a:r>
            <a:r>
              <a:rPr lang="zh-CN" altLang="en-US" smtClean="0"/>
              <a:t>我们有必要先了解一些与这门科学以及这门课程的相关背景</a:t>
            </a:r>
            <a:r>
              <a:rPr lang="en-US" altLang="zh-CN" smtClean="0"/>
              <a:t>.</a:t>
            </a:r>
          </a:p>
          <a:p>
            <a:pPr eaLnBrk="1" hangingPunct="1"/>
            <a:r>
              <a:rPr lang="zh-CN" altLang="en-US" smtClean="0"/>
              <a:t>分为四个专题</a:t>
            </a:r>
          </a:p>
        </p:txBody>
      </p:sp>
    </p:spTree>
    <p:extLst>
      <p:ext uri="{BB962C8B-B14F-4D97-AF65-F5344CB8AC3E}">
        <p14:creationId xmlns:p14="http://schemas.microsoft.com/office/powerpoint/2010/main" val="6299276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C0A69CC2-93B8-4B4F-BA3A-49407FAB2B3E}" type="slidenum">
              <a:rPr lang="en-US" altLang="zh-CN" sz="1200" u="none">
                <a:solidFill>
                  <a:schemeClr val="tx1"/>
                </a:solidFill>
                <a:latin typeface="Times New Roman" panose="02020603050405020304" pitchFamily="18" charset="0"/>
              </a:rPr>
              <a:pPr/>
              <a:t>20</a:t>
            </a:fld>
            <a:endParaRPr lang="en-US" altLang="zh-CN" sz="1200" u="none">
              <a:solidFill>
                <a:schemeClr val="tx1"/>
              </a:solidFill>
              <a:latin typeface="Times New Roman" panose="02020603050405020304"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2084961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C51064F0-BE53-42D6-825E-AC7740387AE4}" type="slidenum">
              <a:rPr lang="en-US" altLang="zh-CN" sz="1200" u="none">
                <a:solidFill>
                  <a:schemeClr val="tx1"/>
                </a:solidFill>
                <a:latin typeface="Times New Roman" panose="02020603050405020304" pitchFamily="18" charset="0"/>
              </a:rPr>
              <a:pPr/>
              <a:t>21</a:t>
            </a:fld>
            <a:endParaRPr lang="en-US" altLang="zh-CN" sz="1200" u="none">
              <a:solidFill>
                <a:schemeClr val="tx1"/>
              </a:solidFill>
              <a:latin typeface="Times New Roman" panose="02020603050405020304"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        </a:t>
            </a:r>
            <a:r>
              <a:rPr lang="zh-CN" altLang="en-US" smtClean="0"/>
              <a:t>首先介绍其基本概念并建立它的符号系统</a:t>
            </a:r>
            <a:r>
              <a:rPr lang="en-US" altLang="zh-CN" smtClean="0"/>
              <a:t>.</a:t>
            </a:r>
          </a:p>
          <a:p>
            <a:pPr algn="just" eaLnBrk="1" hangingPunct="1"/>
            <a:r>
              <a:rPr lang="zh-CN" altLang="en-US" smtClean="0"/>
              <a:t>前面已经提到</a:t>
            </a:r>
            <a:r>
              <a:rPr lang="en-US" altLang="zh-CN" smtClean="0"/>
              <a:t>,</a:t>
            </a:r>
            <a:r>
              <a:rPr lang="zh-CN" altLang="en-US" smtClean="0"/>
              <a:t>在推理过程中</a:t>
            </a:r>
            <a:r>
              <a:rPr lang="en-US" altLang="zh-CN" smtClean="0"/>
              <a:t>,</a:t>
            </a:r>
            <a:r>
              <a:rPr lang="zh-CN" altLang="en-US" smtClean="0"/>
              <a:t>每步都离不开判断</a:t>
            </a:r>
            <a:r>
              <a:rPr lang="en-US" altLang="zh-CN" smtClean="0"/>
              <a:t>,</a:t>
            </a:r>
            <a:r>
              <a:rPr lang="zh-CN" altLang="en-US" smtClean="0"/>
              <a:t>每步都要做出判断</a:t>
            </a:r>
            <a:r>
              <a:rPr lang="en-US" altLang="zh-CN" smtClean="0"/>
              <a:t>,</a:t>
            </a:r>
            <a:r>
              <a:rPr lang="zh-CN" altLang="en-US" smtClean="0"/>
              <a:t>推理由判断组成</a:t>
            </a:r>
            <a:r>
              <a:rPr lang="en-US" altLang="zh-CN" smtClean="0"/>
              <a:t>.</a:t>
            </a:r>
          </a:p>
          <a:p>
            <a:pPr algn="just" eaLnBrk="1" hangingPunct="1"/>
            <a:r>
              <a:rPr lang="zh-CN" altLang="en-US" b="1" smtClean="0"/>
              <a:t>判断</a:t>
            </a:r>
            <a:r>
              <a:rPr lang="en-US" altLang="zh-CN" b="1" smtClean="0"/>
              <a:t>:</a:t>
            </a:r>
            <a:r>
              <a:rPr lang="zh-CN" altLang="en-US" b="1" smtClean="0"/>
              <a:t>对事物具有某种属性能做出肯定或否定的回答</a:t>
            </a:r>
            <a:r>
              <a:rPr lang="en-US" altLang="zh-CN" b="1" smtClean="0"/>
              <a:t>.</a:t>
            </a:r>
          </a:p>
          <a:p>
            <a:pPr algn="just" eaLnBrk="1" hangingPunct="1"/>
            <a:r>
              <a:rPr lang="zh-CN" altLang="en-US" smtClean="0"/>
              <a:t>在自然语言中</a:t>
            </a:r>
            <a:r>
              <a:rPr lang="en-US" altLang="zh-CN" smtClean="0"/>
              <a:t>,</a:t>
            </a:r>
            <a:r>
              <a:rPr lang="zh-CN" altLang="en-US" smtClean="0"/>
              <a:t>能表达判断的句子是陈述句</a:t>
            </a:r>
            <a:r>
              <a:rPr lang="en-US" altLang="zh-CN" smtClean="0"/>
              <a:t>.</a:t>
            </a:r>
          </a:p>
          <a:p>
            <a:pPr algn="just" eaLnBrk="1" hangingPunct="1"/>
            <a:r>
              <a:rPr lang="zh-CN" altLang="en-US" smtClean="0"/>
              <a:t>如”人总是要死的”</a:t>
            </a:r>
            <a:r>
              <a:rPr lang="en-US" altLang="zh-CN" smtClean="0"/>
              <a:t>,”</a:t>
            </a:r>
            <a:r>
              <a:rPr lang="zh-CN" altLang="en-US" smtClean="0"/>
              <a:t>天是蓝的”</a:t>
            </a:r>
            <a:r>
              <a:rPr lang="en-US" altLang="zh-CN" smtClean="0"/>
              <a:t>, </a:t>
            </a:r>
            <a:r>
              <a:rPr lang="zh-CN" altLang="en-US" smtClean="0"/>
              <a:t>它们都是是陈述句</a:t>
            </a:r>
            <a:r>
              <a:rPr lang="en-US" altLang="zh-CN" smtClean="0"/>
              <a:t>, </a:t>
            </a:r>
            <a:r>
              <a:rPr lang="zh-CN" altLang="en-US" smtClean="0"/>
              <a:t>但并非每个陈述句都是判断</a:t>
            </a:r>
          </a:p>
          <a:p>
            <a:pPr algn="just" eaLnBrk="1" hangingPunct="1"/>
            <a:r>
              <a:rPr lang="zh-CN" altLang="en-US" smtClean="0"/>
              <a:t>    如  ”</a:t>
            </a:r>
            <a:r>
              <a:rPr lang="en-US" altLang="zh-CN" smtClean="0"/>
              <a:t>100</a:t>
            </a:r>
            <a:r>
              <a:rPr lang="zh-CN" altLang="en-US" smtClean="0"/>
              <a:t>是个很大的数”</a:t>
            </a:r>
            <a:r>
              <a:rPr lang="en-US" altLang="zh-CN" smtClean="0"/>
              <a:t>,</a:t>
            </a:r>
            <a:r>
              <a:rPr lang="zh-CN" altLang="en-US" smtClean="0"/>
              <a:t>保定靠近北京”不能表达判断</a:t>
            </a:r>
            <a:r>
              <a:rPr lang="en-US" altLang="zh-CN" smtClean="0"/>
              <a:t>.</a:t>
            </a:r>
          </a:p>
          <a:p>
            <a:pPr algn="just" eaLnBrk="1" hangingPunct="1"/>
            <a:r>
              <a:rPr lang="zh-CN" altLang="en-US" smtClean="0"/>
              <a:t>在数理逻辑中</a:t>
            </a:r>
            <a:r>
              <a:rPr lang="en-US" altLang="zh-CN" smtClean="0"/>
              <a:t>,</a:t>
            </a:r>
            <a:r>
              <a:rPr lang="zh-CN" altLang="en-US" smtClean="0"/>
              <a:t>把每个能表达判断的陈述句称作是一个命题</a:t>
            </a:r>
            <a:r>
              <a:rPr lang="en-US" altLang="zh-CN" smtClean="0"/>
              <a:t>.</a:t>
            </a:r>
          </a:p>
          <a:p>
            <a:pPr algn="just" eaLnBrk="1" hangingPunct="1"/>
            <a:r>
              <a:rPr lang="en-US" altLang="en-US" b="1" noProof="1" smtClean="0"/>
              <a:t> </a:t>
            </a:r>
            <a:r>
              <a:rPr lang="zh-CN" altLang="en-US" b="1" smtClean="0"/>
              <a:t>命题</a:t>
            </a:r>
            <a:r>
              <a:rPr lang="en-US" altLang="zh-CN" b="1" smtClean="0"/>
              <a:t>:.</a:t>
            </a:r>
            <a:r>
              <a:rPr lang="zh-CN" altLang="en-US" b="1" smtClean="0"/>
              <a:t>每个能表达判断的陈述句称之</a:t>
            </a:r>
            <a:r>
              <a:rPr lang="en-US" altLang="zh-CN" b="1" smtClean="0"/>
              <a:t>.</a:t>
            </a:r>
            <a:endParaRPr lang="en-US" altLang="en-US" b="1" noProof="1" smtClean="0"/>
          </a:p>
          <a:p>
            <a:pPr algn="just" eaLnBrk="1" hangingPunct="1"/>
            <a:r>
              <a:rPr lang="zh-CN" altLang="en-US" smtClean="0"/>
              <a:t>进一步分析</a:t>
            </a:r>
            <a:r>
              <a:rPr lang="en-US" altLang="zh-CN" smtClean="0"/>
              <a:t>,</a:t>
            </a:r>
            <a:r>
              <a:rPr lang="zh-CN" altLang="en-US" smtClean="0"/>
              <a:t>判断又对有错</a:t>
            </a:r>
            <a:r>
              <a:rPr lang="en-US" altLang="zh-CN" smtClean="0"/>
              <a:t>,</a:t>
            </a:r>
            <a:r>
              <a:rPr lang="zh-CN" altLang="en-US" smtClean="0"/>
              <a:t>既有真有假</a:t>
            </a:r>
            <a:r>
              <a:rPr lang="en-US" altLang="zh-CN" smtClean="0"/>
              <a:t>,</a:t>
            </a:r>
            <a:r>
              <a:rPr lang="zh-CN" altLang="en-US" smtClean="0"/>
              <a:t>如”天是蓝的” 是正确的判断</a:t>
            </a:r>
            <a:r>
              <a:rPr lang="en-US" altLang="zh-CN" smtClean="0"/>
              <a:t>,”</a:t>
            </a:r>
            <a:r>
              <a:rPr lang="zh-CN" altLang="en-US" smtClean="0"/>
              <a:t>雪是黑的”是错误的判断</a:t>
            </a:r>
            <a:r>
              <a:rPr lang="en-US" altLang="zh-CN" smtClean="0"/>
              <a:t>,</a:t>
            </a:r>
            <a:r>
              <a:rPr lang="zh-CN" altLang="en-US" smtClean="0"/>
              <a:t>故命题就有真假之分</a:t>
            </a:r>
            <a:r>
              <a:rPr lang="en-US" altLang="zh-CN" smtClean="0"/>
              <a:t>.</a:t>
            </a:r>
            <a:r>
              <a:rPr lang="zh-CN" altLang="en-US" b="1" smtClean="0">
                <a:solidFill>
                  <a:srgbClr val="000000"/>
                </a:solidFill>
                <a:latin typeface="宋体" panose="02010600030101010101" pitchFamily="2" charset="-122"/>
              </a:rPr>
              <a:t>真命题</a:t>
            </a:r>
            <a:r>
              <a:rPr lang="en-US" altLang="zh-CN" b="1" smtClean="0">
                <a:solidFill>
                  <a:srgbClr val="000000"/>
                </a:solidFill>
                <a:latin typeface="宋体" panose="02010600030101010101" pitchFamily="2" charset="-122"/>
              </a:rPr>
              <a:t>:</a:t>
            </a:r>
            <a:r>
              <a:rPr lang="zh-CN" altLang="en-US" b="1" smtClean="0">
                <a:solidFill>
                  <a:srgbClr val="000000"/>
                </a:solidFill>
                <a:latin typeface="宋体" panose="02010600030101010101" pitchFamily="2" charset="-122"/>
              </a:rPr>
              <a:t>命题含义为真</a:t>
            </a:r>
            <a:r>
              <a:rPr lang="en-US" altLang="zh-CN" b="1" smtClean="0">
                <a:solidFill>
                  <a:srgbClr val="000000"/>
                </a:solidFill>
                <a:latin typeface="宋体" panose="02010600030101010101" pitchFamily="2" charset="-122"/>
              </a:rPr>
              <a:t>,</a:t>
            </a:r>
            <a:r>
              <a:rPr lang="zh-CN" altLang="en-US" b="1" smtClean="0">
                <a:solidFill>
                  <a:srgbClr val="000000"/>
                </a:solidFill>
                <a:latin typeface="宋体" panose="02010600030101010101" pitchFamily="2" charset="-122"/>
              </a:rPr>
              <a:t>记作</a:t>
            </a:r>
            <a:r>
              <a:rPr lang="en-US" altLang="zh-CN" b="1" smtClean="0">
                <a:solidFill>
                  <a:srgbClr val="000000"/>
                </a:solidFill>
                <a:latin typeface="宋体" panose="02010600030101010101" pitchFamily="2" charset="-122"/>
              </a:rPr>
              <a:t>T(1) </a:t>
            </a:r>
          </a:p>
          <a:p>
            <a:pPr algn="just" eaLnBrk="1" hangingPunct="1"/>
            <a:r>
              <a:rPr lang="en-US" altLang="zh-CN" b="1" smtClean="0">
                <a:solidFill>
                  <a:srgbClr val="000000"/>
                </a:solidFill>
                <a:latin typeface="宋体" panose="02010600030101010101" pitchFamily="2" charset="-122"/>
              </a:rPr>
              <a:t> </a:t>
            </a:r>
            <a:r>
              <a:rPr lang="zh-CN" altLang="en-US" b="1" smtClean="0">
                <a:solidFill>
                  <a:srgbClr val="000000"/>
                </a:solidFill>
                <a:latin typeface="宋体" panose="02010600030101010101" pitchFamily="2" charset="-122"/>
              </a:rPr>
              <a:t>假命题</a:t>
            </a:r>
            <a:r>
              <a:rPr lang="en-US" altLang="zh-CN" b="1" smtClean="0">
                <a:solidFill>
                  <a:srgbClr val="000000"/>
                </a:solidFill>
                <a:latin typeface="宋体" panose="02010600030101010101" pitchFamily="2" charset="-122"/>
              </a:rPr>
              <a:t>:</a:t>
            </a:r>
            <a:r>
              <a:rPr lang="zh-CN" altLang="en-US" b="1" smtClean="0">
                <a:solidFill>
                  <a:srgbClr val="000000"/>
                </a:solidFill>
                <a:latin typeface="宋体" panose="02010600030101010101" pitchFamily="2" charset="-122"/>
              </a:rPr>
              <a:t>命题含义为假</a:t>
            </a:r>
            <a:r>
              <a:rPr lang="en-US" altLang="zh-CN" b="1" smtClean="0">
                <a:solidFill>
                  <a:srgbClr val="000000"/>
                </a:solidFill>
                <a:latin typeface="宋体" panose="02010600030101010101" pitchFamily="2" charset="-122"/>
              </a:rPr>
              <a:t>,</a:t>
            </a:r>
            <a:r>
              <a:rPr lang="zh-CN" altLang="en-US" b="1" smtClean="0">
                <a:solidFill>
                  <a:srgbClr val="000000"/>
                </a:solidFill>
                <a:latin typeface="宋体" panose="02010600030101010101" pitchFamily="2" charset="-122"/>
              </a:rPr>
              <a:t>记作</a:t>
            </a:r>
            <a:r>
              <a:rPr lang="en-US" altLang="zh-CN" b="1" smtClean="0">
                <a:solidFill>
                  <a:srgbClr val="000000"/>
                </a:solidFill>
                <a:latin typeface="宋体" panose="02010600030101010101" pitchFamily="2" charset="-122"/>
              </a:rPr>
              <a:t>F(0)</a:t>
            </a:r>
            <a:endParaRPr lang="en-US" altLang="zh-CN" b="1" smtClean="0"/>
          </a:p>
          <a:p>
            <a:pPr algn="just" eaLnBrk="1" hangingPunct="1"/>
            <a:r>
              <a:rPr lang="en-US" altLang="zh-CN" b="1" smtClean="0"/>
              <a:t> {T,F}</a:t>
            </a:r>
            <a:r>
              <a:rPr lang="zh-CN" altLang="en-US" b="1" smtClean="0"/>
              <a:t>统称为命题的真值</a:t>
            </a:r>
            <a:r>
              <a:rPr lang="en-US" altLang="zh-CN" b="1" smtClean="0"/>
              <a:t>.</a:t>
            </a:r>
          </a:p>
          <a:p>
            <a:pPr algn="just" eaLnBrk="1" hangingPunct="1"/>
            <a:r>
              <a:rPr lang="zh-CN" altLang="en-US" smtClean="0"/>
              <a:t>假命题也即命题的真值为</a:t>
            </a:r>
            <a:r>
              <a:rPr lang="en-US" altLang="zh-CN" smtClean="0"/>
              <a:t>F, </a:t>
            </a:r>
            <a:r>
              <a:rPr lang="zh-CN" altLang="en-US" smtClean="0"/>
              <a:t>真命题也即命题的真值为</a:t>
            </a:r>
            <a:r>
              <a:rPr lang="en-US" altLang="zh-CN" smtClean="0"/>
              <a:t>T, </a:t>
            </a:r>
          </a:p>
          <a:p>
            <a:pPr algn="just" eaLnBrk="1" hangingPunct="1"/>
            <a:r>
              <a:rPr lang="zh-CN" altLang="en-US" smtClean="0"/>
              <a:t>任一命题</a:t>
            </a:r>
            <a:r>
              <a:rPr lang="en-US" altLang="zh-CN" smtClean="0"/>
              <a:t>,</a:t>
            </a:r>
            <a:r>
              <a:rPr lang="zh-CN" altLang="en-US" smtClean="0"/>
              <a:t>要末为真要么为假</a:t>
            </a:r>
            <a:r>
              <a:rPr lang="en-US" altLang="zh-CN" smtClean="0"/>
              <a:t>,</a:t>
            </a:r>
            <a:r>
              <a:rPr lang="zh-CN" altLang="en-US" smtClean="0"/>
              <a:t>二者必居其一</a:t>
            </a:r>
            <a:r>
              <a:rPr lang="en-US" altLang="zh-CN" smtClean="0"/>
              <a:t>(</a:t>
            </a:r>
            <a:r>
              <a:rPr lang="zh-CN" altLang="en-US" smtClean="0"/>
              <a:t>满足排中率</a:t>
            </a:r>
            <a:r>
              <a:rPr lang="en-US" altLang="zh-CN" smtClean="0"/>
              <a:t>)</a:t>
            </a:r>
          </a:p>
          <a:p>
            <a:pPr algn="just" eaLnBrk="1" hangingPunct="1"/>
            <a:r>
              <a:rPr lang="zh-CN" altLang="en-US" smtClean="0"/>
              <a:t>因此更确切的说</a:t>
            </a:r>
            <a:r>
              <a:rPr lang="en-US" altLang="zh-CN" smtClean="0"/>
              <a:t>,</a:t>
            </a:r>
          </a:p>
          <a:p>
            <a:pPr algn="just" eaLnBrk="1" hangingPunct="1"/>
            <a:r>
              <a:rPr lang="zh-CN" altLang="en-US" b="1" smtClean="0"/>
              <a:t>命题</a:t>
            </a:r>
            <a:r>
              <a:rPr lang="en-US" altLang="zh-CN" b="1" smtClean="0"/>
              <a:t>:</a:t>
            </a:r>
            <a:r>
              <a:rPr lang="zh-CN" altLang="en-US" b="1" smtClean="0"/>
              <a:t>具有为以确定真值的陈述句</a:t>
            </a:r>
            <a:r>
              <a:rPr lang="en-US" altLang="zh-CN" b="1" smtClean="0"/>
              <a:t>.</a:t>
            </a:r>
          </a:p>
          <a:p>
            <a:pPr algn="just" eaLnBrk="1" hangingPunct="1"/>
            <a:r>
              <a:rPr lang="en-US" altLang="zh-CN" smtClean="0"/>
              <a:t>*</a:t>
            </a:r>
            <a:r>
              <a:rPr lang="zh-CN" altLang="en-US" smtClean="0"/>
              <a:t>注意命题的两个特征</a:t>
            </a:r>
            <a:r>
              <a:rPr lang="en-US" altLang="zh-CN" smtClean="0"/>
              <a:t>:</a:t>
            </a:r>
            <a:r>
              <a:rPr lang="zh-CN" altLang="en-US" smtClean="0"/>
              <a:t>陈述句</a:t>
            </a:r>
            <a:r>
              <a:rPr lang="en-US" altLang="zh-CN" smtClean="0"/>
              <a:t>,</a:t>
            </a:r>
            <a:r>
              <a:rPr lang="zh-CN" altLang="en-US" smtClean="0"/>
              <a:t>能确定真假</a:t>
            </a:r>
          </a:p>
          <a:p>
            <a:pPr algn="just" eaLnBrk="1" hangingPunct="1"/>
            <a:r>
              <a:rPr lang="zh-CN" altLang="en-US" smtClean="0"/>
              <a:t>*不能分辨真假以及没有判断内容的句子如感叹句</a:t>
            </a:r>
            <a:r>
              <a:rPr lang="en-US" altLang="zh-CN" smtClean="0"/>
              <a:t>,</a:t>
            </a:r>
            <a:r>
              <a:rPr lang="zh-CN" altLang="en-US" smtClean="0"/>
              <a:t>疑问句</a:t>
            </a:r>
            <a:r>
              <a:rPr lang="en-US" altLang="zh-CN" smtClean="0"/>
              <a:t>,</a:t>
            </a:r>
            <a:r>
              <a:rPr lang="zh-CN" altLang="en-US" smtClean="0"/>
              <a:t>祈使句等均非命题</a:t>
            </a:r>
            <a:r>
              <a:rPr lang="en-US" altLang="zh-CN" smtClean="0"/>
              <a:t>.</a:t>
            </a:r>
          </a:p>
          <a:p>
            <a:pPr algn="just" eaLnBrk="1" hangingPunct="1"/>
            <a:endParaRPr lang="en-US" altLang="zh-CN" smtClean="0"/>
          </a:p>
        </p:txBody>
      </p:sp>
    </p:spTree>
    <p:extLst>
      <p:ext uri="{BB962C8B-B14F-4D97-AF65-F5344CB8AC3E}">
        <p14:creationId xmlns:p14="http://schemas.microsoft.com/office/powerpoint/2010/main" val="3245089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F6111BF5-B39A-4DE5-9B30-FD622AC76E43}" type="slidenum">
              <a:rPr lang="en-US" altLang="zh-CN" sz="1200" u="none">
                <a:solidFill>
                  <a:schemeClr val="tx1"/>
                </a:solidFill>
                <a:latin typeface="Times New Roman" panose="02020603050405020304" pitchFamily="18" charset="0"/>
              </a:rPr>
              <a:pPr/>
              <a:t>22</a:t>
            </a:fld>
            <a:endParaRPr lang="en-US" altLang="zh-CN" sz="1200" u="none">
              <a:solidFill>
                <a:schemeClr val="tx1"/>
              </a:solidFill>
              <a:latin typeface="Times New Roman" panose="02020603050405020304"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20000"/>
              </a:lnSpc>
            </a:pPr>
            <a:r>
              <a:rPr lang="en-US" altLang="zh-CN" sz="1400" smtClean="0"/>
              <a:t>        </a:t>
            </a:r>
            <a:r>
              <a:rPr lang="zh-CN" altLang="en-US" sz="1400" smtClean="0"/>
              <a:t>上面给的几个例子都是只有一个主谓结构的简单陈述句表达的判断</a:t>
            </a:r>
            <a:r>
              <a:rPr lang="en-US" altLang="zh-CN" sz="1400" smtClean="0"/>
              <a:t>,</a:t>
            </a:r>
            <a:r>
              <a:rPr lang="zh-CN" altLang="en-US" sz="1400" smtClean="0"/>
              <a:t>我们称为</a:t>
            </a:r>
            <a:r>
              <a:rPr lang="zh-CN" altLang="en-US" sz="1400" b="1" smtClean="0"/>
              <a:t>原子命题</a:t>
            </a:r>
            <a:r>
              <a:rPr lang="zh-CN" altLang="en-US" sz="1400" smtClean="0"/>
              <a:t>或简单命题</a:t>
            </a:r>
            <a:r>
              <a:rPr lang="en-US" altLang="zh-CN" sz="1400" smtClean="0"/>
              <a:t>,</a:t>
            </a:r>
            <a:r>
              <a:rPr lang="zh-CN" altLang="en-US" sz="1400" smtClean="0"/>
              <a:t>在语法上</a:t>
            </a:r>
            <a:r>
              <a:rPr lang="en-US" altLang="zh-CN" sz="1400" smtClean="0"/>
              <a:t>,</a:t>
            </a:r>
            <a:r>
              <a:rPr lang="zh-CN" altLang="en-US" sz="1400" smtClean="0"/>
              <a:t>由简单陈述句利用连接词</a:t>
            </a:r>
            <a:r>
              <a:rPr lang="en-US" altLang="zh-CN" sz="1400" smtClean="0"/>
              <a:t>,</a:t>
            </a:r>
            <a:r>
              <a:rPr lang="zh-CN" altLang="en-US" sz="1400" smtClean="0"/>
              <a:t>标点符号等可组成复合陈述句</a:t>
            </a:r>
            <a:r>
              <a:rPr lang="en-US" altLang="zh-CN" sz="1400" smtClean="0"/>
              <a:t>. </a:t>
            </a:r>
            <a:r>
              <a:rPr lang="zh-CN" altLang="en-US" sz="1400" smtClean="0"/>
              <a:t>例如</a:t>
            </a:r>
            <a:r>
              <a:rPr lang="en-US" altLang="zh-CN" sz="1400" smtClean="0"/>
              <a:t>:</a:t>
            </a:r>
          </a:p>
          <a:p>
            <a:pPr eaLnBrk="1" hangingPunct="1">
              <a:lnSpc>
                <a:spcPct val="120000"/>
              </a:lnSpc>
            </a:pPr>
            <a:r>
              <a:rPr lang="en-US" altLang="zh-CN" sz="1400" smtClean="0"/>
              <a:t>        ”</a:t>
            </a:r>
            <a:r>
              <a:rPr lang="zh-CN" altLang="en-US" sz="1400" smtClean="0"/>
              <a:t>昨天又刮风又下雨”</a:t>
            </a:r>
          </a:p>
          <a:p>
            <a:pPr eaLnBrk="1" hangingPunct="1">
              <a:lnSpc>
                <a:spcPct val="120000"/>
              </a:lnSpc>
            </a:pPr>
            <a:r>
              <a:rPr lang="zh-CN" altLang="en-US" sz="1400" smtClean="0"/>
              <a:t>是由”昨天刮风”</a:t>
            </a:r>
            <a:r>
              <a:rPr lang="en-US" altLang="zh-CN" sz="1400" smtClean="0"/>
              <a:t>,”</a:t>
            </a:r>
            <a:r>
              <a:rPr lang="zh-CN" altLang="en-US" sz="1400" smtClean="0"/>
              <a:t>昨天下雨”及连接词”又</a:t>
            </a:r>
            <a:r>
              <a:rPr lang="en-US" altLang="zh-CN" sz="1400" smtClean="0"/>
              <a:t>…</a:t>
            </a:r>
            <a:r>
              <a:rPr lang="zh-CN" altLang="en-US" sz="1400" smtClean="0"/>
              <a:t>又</a:t>
            </a:r>
            <a:r>
              <a:rPr lang="en-US" altLang="zh-CN" sz="1400" smtClean="0"/>
              <a:t>…”</a:t>
            </a:r>
            <a:r>
              <a:rPr lang="zh-CN" altLang="en-US" sz="1400" smtClean="0"/>
              <a:t>复合而成的。</a:t>
            </a:r>
          </a:p>
          <a:p>
            <a:pPr eaLnBrk="1" hangingPunct="1">
              <a:lnSpc>
                <a:spcPct val="120000"/>
              </a:lnSpc>
            </a:pPr>
            <a:r>
              <a:rPr lang="zh-CN" altLang="en-US" sz="1400" smtClean="0"/>
              <a:t>因此</a:t>
            </a:r>
            <a:r>
              <a:rPr lang="en-US" altLang="zh-CN" sz="1400" smtClean="0"/>
              <a:t>, </a:t>
            </a:r>
            <a:r>
              <a:rPr lang="zh-CN" altLang="en-US" sz="1400" smtClean="0"/>
              <a:t>命题从语法结构上可分为两类</a:t>
            </a:r>
            <a:r>
              <a:rPr lang="en-US" altLang="zh-CN" sz="1400" smtClean="0"/>
              <a:t>:</a:t>
            </a:r>
          </a:p>
          <a:p>
            <a:pPr eaLnBrk="1" hangingPunct="1">
              <a:lnSpc>
                <a:spcPct val="120000"/>
              </a:lnSpc>
            </a:pPr>
            <a:r>
              <a:rPr lang="en-US" altLang="zh-CN" sz="1400" smtClean="0"/>
              <a:t>   </a:t>
            </a:r>
          </a:p>
        </p:txBody>
      </p:sp>
    </p:spTree>
    <p:extLst>
      <p:ext uri="{BB962C8B-B14F-4D97-AF65-F5344CB8AC3E}">
        <p14:creationId xmlns:p14="http://schemas.microsoft.com/office/powerpoint/2010/main" val="3817526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BA791237-DB2C-4957-AD34-CC64327C5FF1}" type="slidenum">
              <a:rPr lang="en-US" altLang="zh-CN" sz="1200" u="none">
                <a:solidFill>
                  <a:schemeClr val="tx1"/>
                </a:solidFill>
                <a:latin typeface="Times New Roman" panose="02020603050405020304" pitchFamily="18" charset="0"/>
              </a:rPr>
              <a:pPr/>
              <a:t>23</a:t>
            </a:fld>
            <a:endParaRPr lang="en-US" altLang="zh-CN" sz="1200" u="none">
              <a:solidFill>
                <a:schemeClr val="tx1"/>
              </a:solidFill>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20000"/>
              </a:lnSpc>
            </a:pPr>
            <a:r>
              <a:rPr lang="en-US" altLang="zh-CN" sz="1400" smtClean="0"/>
              <a:t>        </a:t>
            </a:r>
            <a:r>
              <a:rPr lang="zh-CN" altLang="en-US" sz="1400" smtClean="0"/>
              <a:t>上面给的几个例子都是只有一个主谓结构的简单陈述句表达的判断</a:t>
            </a:r>
            <a:r>
              <a:rPr lang="en-US" altLang="zh-CN" sz="1400" smtClean="0"/>
              <a:t>,</a:t>
            </a:r>
            <a:r>
              <a:rPr lang="zh-CN" altLang="en-US" sz="1400" smtClean="0"/>
              <a:t>我们称为</a:t>
            </a:r>
            <a:r>
              <a:rPr lang="zh-CN" altLang="en-US" sz="1400" b="1" smtClean="0"/>
              <a:t>原子命题</a:t>
            </a:r>
            <a:r>
              <a:rPr lang="zh-CN" altLang="en-US" sz="1400" smtClean="0"/>
              <a:t>或简单命题</a:t>
            </a:r>
            <a:r>
              <a:rPr lang="en-US" altLang="zh-CN" sz="1400" smtClean="0"/>
              <a:t>,</a:t>
            </a:r>
            <a:r>
              <a:rPr lang="zh-CN" altLang="en-US" sz="1400" smtClean="0"/>
              <a:t>在语法上</a:t>
            </a:r>
            <a:r>
              <a:rPr lang="en-US" altLang="zh-CN" sz="1400" smtClean="0"/>
              <a:t>,</a:t>
            </a:r>
            <a:r>
              <a:rPr lang="zh-CN" altLang="en-US" sz="1400" smtClean="0"/>
              <a:t>由简单陈述句利用连接词</a:t>
            </a:r>
            <a:r>
              <a:rPr lang="en-US" altLang="zh-CN" sz="1400" smtClean="0"/>
              <a:t>,</a:t>
            </a:r>
            <a:r>
              <a:rPr lang="zh-CN" altLang="en-US" sz="1400" smtClean="0"/>
              <a:t>标点符号等可组成复合陈述句</a:t>
            </a:r>
            <a:r>
              <a:rPr lang="en-US" altLang="zh-CN" sz="1400" smtClean="0"/>
              <a:t>. </a:t>
            </a:r>
            <a:r>
              <a:rPr lang="zh-CN" altLang="en-US" sz="1400" smtClean="0"/>
              <a:t>例如</a:t>
            </a:r>
            <a:r>
              <a:rPr lang="en-US" altLang="zh-CN" sz="1400" smtClean="0"/>
              <a:t>:</a:t>
            </a:r>
          </a:p>
          <a:p>
            <a:pPr eaLnBrk="1" hangingPunct="1">
              <a:lnSpc>
                <a:spcPct val="120000"/>
              </a:lnSpc>
            </a:pPr>
            <a:r>
              <a:rPr lang="en-US" altLang="zh-CN" sz="1400" smtClean="0"/>
              <a:t>        ”</a:t>
            </a:r>
            <a:r>
              <a:rPr lang="zh-CN" altLang="en-US" sz="1400" smtClean="0"/>
              <a:t>昨天又刮风又下雨”</a:t>
            </a:r>
          </a:p>
          <a:p>
            <a:pPr eaLnBrk="1" hangingPunct="1">
              <a:lnSpc>
                <a:spcPct val="120000"/>
              </a:lnSpc>
            </a:pPr>
            <a:r>
              <a:rPr lang="zh-CN" altLang="en-US" sz="1400" smtClean="0"/>
              <a:t>是由”昨天刮风”</a:t>
            </a:r>
            <a:r>
              <a:rPr lang="en-US" altLang="zh-CN" sz="1400" smtClean="0"/>
              <a:t>,”</a:t>
            </a:r>
            <a:r>
              <a:rPr lang="zh-CN" altLang="en-US" sz="1400" smtClean="0"/>
              <a:t>昨天下雨”及连接词”又</a:t>
            </a:r>
            <a:r>
              <a:rPr lang="en-US" altLang="zh-CN" sz="1400" smtClean="0"/>
              <a:t>…</a:t>
            </a:r>
            <a:r>
              <a:rPr lang="zh-CN" altLang="en-US" sz="1400" smtClean="0"/>
              <a:t>又</a:t>
            </a:r>
            <a:r>
              <a:rPr lang="en-US" altLang="zh-CN" sz="1400" smtClean="0"/>
              <a:t>…”</a:t>
            </a:r>
            <a:r>
              <a:rPr lang="zh-CN" altLang="en-US" sz="1400" smtClean="0"/>
              <a:t>复合而成的。</a:t>
            </a:r>
          </a:p>
          <a:p>
            <a:pPr eaLnBrk="1" hangingPunct="1">
              <a:lnSpc>
                <a:spcPct val="120000"/>
              </a:lnSpc>
            </a:pPr>
            <a:r>
              <a:rPr lang="zh-CN" altLang="en-US" sz="1400" smtClean="0"/>
              <a:t>因此</a:t>
            </a:r>
            <a:r>
              <a:rPr lang="en-US" altLang="zh-CN" sz="1400" smtClean="0"/>
              <a:t>, </a:t>
            </a:r>
            <a:r>
              <a:rPr lang="zh-CN" altLang="en-US" sz="1400" smtClean="0"/>
              <a:t>命题从语法结构上可分为两类</a:t>
            </a:r>
            <a:r>
              <a:rPr lang="en-US" altLang="zh-CN" sz="1400" smtClean="0"/>
              <a:t>:</a:t>
            </a:r>
          </a:p>
          <a:p>
            <a:pPr eaLnBrk="1" hangingPunct="1">
              <a:lnSpc>
                <a:spcPct val="120000"/>
              </a:lnSpc>
            </a:pPr>
            <a:r>
              <a:rPr lang="en-US" altLang="zh-CN" sz="1400" smtClean="0"/>
              <a:t>   </a:t>
            </a:r>
          </a:p>
        </p:txBody>
      </p:sp>
    </p:spTree>
    <p:extLst>
      <p:ext uri="{BB962C8B-B14F-4D97-AF65-F5344CB8AC3E}">
        <p14:creationId xmlns:p14="http://schemas.microsoft.com/office/powerpoint/2010/main" val="32553086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6EABDC89-6C78-4DD7-A6BE-D3D7EFCF7AAD}" type="slidenum">
              <a:rPr lang="en-US" altLang="zh-CN" sz="1200" u="none">
                <a:solidFill>
                  <a:schemeClr val="tx1"/>
                </a:solidFill>
                <a:latin typeface="Times New Roman" panose="02020603050405020304" pitchFamily="18" charset="0"/>
              </a:rPr>
              <a:pPr/>
              <a:t>24</a:t>
            </a:fld>
            <a:endParaRPr lang="en-US" altLang="zh-CN" sz="1200" u="none">
              <a:solidFill>
                <a:schemeClr val="tx1"/>
              </a:solidFill>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15000"/>
              </a:lnSpc>
            </a:pPr>
            <a:r>
              <a:rPr lang="en-US" altLang="zh-CN" sz="1400" smtClean="0"/>
              <a:t>   </a:t>
            </a:r>
            <a:r>
              <a:rPr lang="zh-CN" altLang="en-US" sz="1400" smtClean="0"/>
              <a:t>因此</a:t>
            </a:r>
            <a:r>
              <a:rPr lang="en-US" altLang="zh-CN" sz="1400" smtClean="0"/>
              <a:t>, </a:t>
            </a:r>
            <a:r>
              <a:rPr lang="zh-CN" altLang="en-US" sz="1400" smtClean="0"/>
              <a:t>命题从语法结构上可分为两类</a:t>
            </a:r>
            <a:r>
              <a:rPr lang="en-US" altLang="zh-CN" sz="1400" smtClean="0"/>
              <a:t>:</a:t>
            </a:r>
          </a:p>
          <a:p>
            <a:pPr eaLnBrk="1" hangingPunct="1">
              <a:lnSpc>
                <a:spcPct val="115000"/>
              </a:lnSpc>
            </a:pPr>
            <a:r>
              <a:rPr lang="en-US" altLang="zh-CN" sz="1400" smtClean="0"/>
              <a:t>   </a:t>
            </a:r>
            <a:r>
              <a:rPr lang="zh-CN" altLang="en-US" sz="1400" b="1" smtClean="0"/>
              <a:t>原子命题</a:t>
            </a:r>
            <a:r>
              <a:rPr lang="en-US" altLang="zh-CN" sz="1400" b="1" smtClean="0"/>
              <a:t>:</a:t>
            </a:r>
            <a:r>
              <a:rPr lang="zh-CN" altLang="en-US" sz="1400" b="1" smtClean="0"/>
              <a:t>简单陈述句表示的判断</a:t>
            </a:r>
          </a:p>
          <a:p>
            <a:pPr eaLnBrk="1" hangingPunct="1">
              <a:lnSpc>
                <a:spcPct val="115000"/>
              </a:lnSpc>
            </a:pPr>
            <a:r>
              <a:rPr lang="zh-CN" altLang="en-US" sz="1400" b="1" smtClean="0"/>
              <a:t>   复合命题</a:t>
            </a:r>
            <a:r>
              <a:rPr lang="en-US" altLang="zh-CN" sz="1400" b="1" smtClean="0"/>
              <a:t>:</a:t>
            </a:r>
            <a:r>
              <a:rPr lang="zh-CN" altLang="en-US" sz="1400" b="1" smtClean="0"/>
              <a:t>符合陈述句表示的判断</a:t>
            </a:r>
            <a:endParaRPr lang="zh-CN" altLang="en-US" sz="1400" smtClean="0"/>
          </a:p>
          <a:p>
            <a:pPr eaLnBrk="1" hangingPunct="1">
              <a:lnSpc>
                <a:spcPct val="115000"/>
              </a:lnSpc>
            </a:pPr>
            <a:r>
              <a:rPr lang="zh-CN" altLang="en-US" sz="1400" smtClean="0"/>
              <a:t>复合命题的真值由各原子命题的真值及连接词的含义而定</a:t>
            </a:r>
            <a:r>
              <a:rPr lang="en-US" altLang="zh-CN" sz="1400" smtClean="0"/>
              <a:t>,</a:t>
            </a:r>
          </a:p>
          <a:p>
            <a:pPr eaLnBrk="1" hangingPunct="1">
              <a:lnSpc>
                <a:spcPct val="115000"/>
              </a:lnSpc>
            </a:pPr>
            <a:r>
              <a:rPr lang="zh-CN" altLang="en-US" sz="1400" smtClean="0"/>
              <a:t>如上例</a:t>
            </a:r>
            <a:r>
              <a:rPr lang="en-US" altLang="zh-CN" sz="1400" smtClean="0"/>
              <a:t>:</a:t>
            </a:r>
            <a:r>
              <a:rPr lang="zh-CN" altLang="en-US" sz="1400" smtClean="0"/>
              <a:t>只有又刮风又下雨复合命题才真</a:t>
            </a:r>
            <a:r>
              <a:rPr lang="en-US" altLang="zh-CN" sz="1400" smtClean="0"/>
              <a:t>,</a:t>
            </a:r>
            <a:r>
              <a:rPr lang="zh-CN" altLang="en-US" sz="1400" smtClean="0"/>
              <a:t>其他情况</a:t>
            </a:r>
            <a:r>
              <a:rPr lang="en-US" altLang="zh-CN" sz="1400" smtClean="0"/>
              <a:t>,</a:t>
            </a:r>
            <a:r>
              <a:rPr lang="zh-CN" altLang="en-US" sz="1400" smtClean="0"/>
              <a:t>只刮风没下雨</a:t>
            </a:r>
            <a:r>
              <a:rPr lang="en-US" altLang="zh-CN" sz="1400" smtClean="0"/>
              <a:t>,</a:t>
            </a:r>
            <a:r>
              <a:rPr lang="zh-CN" altLang="en-US" sz="1400" smtClean="0"/>
              <a:t>之下雨没刮风</a:t>
            </a:r>
            <a:r>
              <a:rPr lang="en-US" altLang="zh-CN" sz="1400" smtClean="0"/>
              <a:t>,</a:t>
            </a:r>
            <a:r>
              <a:rPr lang="zh-CN" altLang="en-US" sz="1400" smtClean="0"/>
              <a:t>没刮风也没下雨均使命题为假</a:t>
            </a:r>
            <a:r>
              <a:rPr lang="en-US" altLang="zh-CN" sz="1400" smtClean="0"/>
              <a:t>.</a:t>
            </a:r>
          </a:p>
          <a:p>
            <a:pPr eaLnBrk="1" hangingPunct="1">
              <a:lnSpc>
                <a:spcPct val="115000"/>
              </a:lnSpc>
            </a:pPr>
            <a:r>
              <a:rPr lang="en-US" altLang="zh-CN" sz="1400" smtClean="0"/>
              <a:t>        </a:t>
            </a:r>
            <a:r>
              <a:rPr lang="zh-CN" altLang="en-US" sz="1400" smtClean="0"/>
              <a:t>总之</a:t>
            </a:r>
            <a:r>
              <a:rPr lang="en-US" altLang="zh-CN" sz="1400" smtClean="0"/>
              <a:t>,</a:t>
            </a:r>
            <a:r>
              <a:rPr lang="zh-CN" altLang="en-US" sz="1400" smtClean="0"/>
              <a:t>要确定一个复合命题的真值</a:t>
            </a:r>
            <a:r>
              <a:rPr lang="en-US" altLang="zh-CN" sz="1400" smtClean="0"/>
              <a:t>, </a:t>
            </a:r>
            <a:r>
              <a:rPr lang="zh-CN" altLang="en-US" sz="1400" smtClean="0"/>
              <a:t>必须先确定每个支命题的真值</a:t>
            </a:r>
            <a:r>
              <a:rPr lang="en-US" altLang="zh-CN" sz="1400" smtClean="0"/>
              <a:t>,</a:t>
            </a:r>
            <a:r>
              <a:rPr lang="zh-CN" altLang="en-US" sz="1400" smtClean="0"/>
              <a:t>然后再看支命题之间的关系</a:t>
            </a:r>
            <a:r>
              <a:rPr lang="en-US" altLang="zh-CN" sz="1400" smtClean="0"/>
              <a:t>.</a:t>
            </a:r>
            <a:r>
              <a:rPr lang="zh-CN" altLang="en-US" sz="1400" smtClean="0"/>
              <a:t>即连接词</a:t>
            </a:r>
            <a:r>
              <a:rPr lang="en-US" altLang="zh-CN" sz="1400" smtClean="0"/>
              <a:t>.</a:t>
            </a:r>
            <a:r>
              <a:rPr lang="zh-CN" altLang="en-US" sz="1400" smtClean="0"/>
              <a:t>自然语言中连接词很多</a:t>
            </a:r>
            <a:r>
              <a:rPr lang="en-US" altLang="zh-CN" sz="1400" smtClean="0"/>
              <a:t>,</a:t>
            </a:r>
            <a:r>
              <a:rPr lang="zh-CN" altLang="en-US" sz="1400" smtClean="0"/>
              <a:t>用法很杂。为准确表示复合命题的形势及含义</a:t>
            </a:r>
            <a:r>
              <a:rPr lang="en-US" altLang="zh-CN" sz="1400" smtClean="0"/>
              <a:t>,</a:t>
            </a:r>
            <a:r>
              <a:rPr lang="zh-CN" altLang="en-US" sz="1400" smtClean="0"/>
              <a:t>需对连接词规范化形式化。</a:t>
            </a:r>
          </a:p>
          <a:p>
            <a:pPr eaLnBrk="1" hangingPunct="1">
              <a:lnSpc>
                <a:spcPct val="115000"/>
              </a:lnSpc>
            </a:pPr>
            <a:r>
              <a:rPr lang="zh-CN" altLang="en-US" sz="1400" smtClean="0"/>
              <a:t>这里我们先介绍</a:t>
            </a:r>
            <a:r>
              <a:rPr lang="en-US" altLang="zh-CN" sz="1400" smtClean="0"/>
              <a:t>5</a:t>
            </a:r>
            <a:r>
              <a:rPr lang="zh-CN" altLang="en-US" sz="1400" smtClean="0"/>
              <a:t>种基本连接词：合取，析取，条件，双条件，否定。</a:t>
            </a:r>
          </a:p>
          <a:p>
            <a:pPr eaLnBrk="1" hangingPunct="1">
              <a:lnSpc>
                <a:spcPct val="115000"/>
              </a:lnSpc>
            </a:pPr>
            <a:r>
              <a:rPr lang="zh-CN" altLang="en-US" sz="1400" smtClean="0"/>
              <a:t> 先介绍几个将要用到的名词术语：</a:t>
            </a:r>
          </a:p>
          <a:p>
            <a:pPr eaLnBrk="1" hangingPunct="1">
              <a:lnSpc>
                <a:spcPct val="115000"/>
              </a:lnSpc>
            </a:pPr>
            <a:endParaRPr lang="zh-CN" altLang="en-US" sz="1400" smtClean="0"/>
          </a:p>
          <a:p>
            <a:pPr eaLnBrk="1" hangingPunct="1">
              <a:lnSpc>
                <a:spcPct val="115000"/>
              </a:lnSpc>
            </a:pPr>
            <a:endParaRPr lang="en-US" altLang="zh-CN" sz="1400" smtClean="0"/>
          </a:p>
        </p:txBody>
      </p:sp>
    </p:spTree>
    <p:extLst>
      <p:ext uri="{BB962C8B-B14F-4D97-AF65-F5344CB8AC3E}">
        <p14:creationId xmlns:p14="http://schemas.microsoft.com/office/powerpoint/2010/main" val="10158953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BD010605-6DE5-46D4-AFE2-7CFB054D9189}" type="slidenum">
              <a:rPr lang="en-US" altLang="zh-CN" sz="1200" u="none">
                <a:solidFill>
                  <a:schemeClr val="tx1"/>
                </a:solidFill>
                <a:latin typeface="Times New Roman" panose="02020603050405020304" pitchFamily="18" charset="0"/>
              </a:rPr>
              <a:pPr/>
              <a:t>25</a:t>
            </a:fld>
            <a:endParaRPr lang="en-US" altLang="zh-CN" sz="1200" u="none">
              <a:solidFill>
                <a:schemeClr val="tx1"/>
              </a:solidFill>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15000"/>
              </a:lnSpc>
            </a:pPr>
            <a:endParaRPr lang="en-US" altLang="zh-CN" sz="1400" smtClean="0"/>
          </a:p>
          <a:p>
            <a:pPr eaLnBrk="1" hangingPunct="1"/>
            <a:endParaRPr lang="en-US" altLang="zh-CN" smtClean="0"/>
          </a:p>
        </p:txBody>
      </p:sp>
    </p:spTree>
    <p:extLst>
      <p:ext uri="{BB962C8B-B14F-4D97-AF65-F5344CB8AC3E}">
        <p14:creationId xmlns:p14="http://schemas.microsoft.com/office/powerpoint/2010/main" val="31550323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97EEF5B8-0FA9-4D2C-9D00-B747CCDD8F56}" type="slidenum">
              <a:rPr lang="en-US" altLang="zh-CN" sz="1200" u="none">
                <a:solidFill>
                  <a:schemeClr val="tx1"/>
                </a:solidFill>
                <a:latin typeface="Times New Roman" panose="02020603050405020304" pitchFamily="18" charset="0"/>
              </a:rPr>
              <a:pPr/>
              <a:t>26</a:t>
            </a:fld>
            <a:endParaRPr lang="en-US" altLang="zh-CN" sz="1200" u="none">
              <a:solidFill>
                <a:schemeClr val="tx1"/>
              </a:solidFill>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a:t>
            </a:r>
            <a:r>
              <a:rPr lang="zh-CN" altLang="en-US" sz="1400" smtClean="0"/>
              <a:t>前面看到</a:t>
            </a:r>
            <a:r>
              <a:rPr lang="en-US" altLang="zh-CN" sz="1400" smtClean="0"/>
              <a:t>, </a:t>
            </a:r>
            <a:r>
              <a:rPr lang="zh-CN" altLang="en-US" sz="1400" smtClean="0"/>
              <a:t>要确定一个复合命题的真值</a:t>
            </a:r>
            <a:r>
              <a:rPr lang="en-US" altLang="zh-CN" sz="1400" smtClean="0"/>
              <a:t>, </a:t>
            </a:r>
            <a:r>
              <a:rPr lang="zh-CN" altLang="en-US" sz="1400" smtClean="0"/>
              <a:t>必须先确定每个支命题的真值</a:t>
            </a:r>
            <a:r>
              <a:rPr lang="en-US" altLang="zh-CN" sz="1400" smtClean="0"/>
              <a:t>,</a:t>
            </a:r>
            <a:r>
              <a:rPr lang="zh-CN" altLang="en-US" sz="1400" smtClean="0"/>
              <a:t>然后再看支命题之间的关系</a:t>
            </a:r>
            <a:r>
              <a:rPr lang="en-US" altLang="zh-CN" sz="1400" smtClean="0"/>
              <a:t>.</a:t>
            </a:r>
            <a:r>
              <a:rPr lang="zh-CN" altLang="en-US" sz="1400" smtClean="0"/>
              <a:t>即连接词</a:t>
            </a:r>
            <a:r>
              <a:rPr lang="en-US" altLang="zh-CN" sz="1400" smtClean="0"/>
              <a:t>.</a:t>
            </a:r>
            <a:r>
              <a:rPr lang="zh-CN" altLang="en-US" sz="1400" smtClean="0"/>
              <a:t>自然语言中连接词很多</a:t>
            </a:r>
            <a:r>
              <a:rPr lang="en-US" altLang="zh-CN" sz="1400" smtClean="0"/>
              <a:t>,</a:t>
            </a:r>
            <a:r>
              <a:rPr lang="zh-CN" altLang="en-US" sz="1400" smtClean="0"/>
              <a:t>用法很杂。为准确表示复合命题的形式及含义</a:t>
            </a:r>
            <a:r>
              <a:rPr lang="en-US" altLang="zh-CN" sz="1400" smtClean="0"/>
              <a:t>,</a:t>
            </a:r>
            <a:r>
              <a:rPr lang="zh-CN" altLang="en-US" sz="1400" smtClean="0"/>
              <a:t>需对连接词规范化形式化。</a:t>
            </a:r>
          </a:p>
        </p:txBody>
      </p:sp>
    </p:spTree>
    <p:extLst>
      <p:ext uri="{BB962C8B-B14F-4D97-AF65-F5344CB8AC3E}">
        <p14:creationId xmlns:p14="http://schemas.microsoft.com/office/powerpoint/2010/main" val="17796542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D26BF043-9FFD-428B-B0A7-19DAED8EDF08}" type="slidenum">
              <a:rPr lang="en-US" altLang="zh-CN" sz="1200" u="none">
                <a:solidFill>
                  <a:schemeClr val="tx1"/>
                </a:solidFill>
                <a:latin typeface="Times New Roman" panose="02020603050405020304" pitchFamily="18" charset="0"/>
              </a:rPr>
              <a:pPr/>
              <a:t>27</a:t>
            </a:fld>
            <a:endParaRPr lang="en-US" altLang="zh-CN" sz="1200" u="none">
              <a:solidFill>
                <a:schemeClr val="tx1"/>
              </a:solidFill>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400" smtClean="0"/>
              <a:t>连接词的作用就如同两个数用</a:t>
            </a:r>
            <a:r>
              <a:rPr lang="en-US" altLang="zh-CN" sz="1400" smtClean="0"/>
              <a:t>+ ,-, *, / </a:t>
            </a:r>
            <a:r>
              <a:rPr lang="zh-CN" altLang="en-US" sz="1400" smtClean="0"/>
              <a:t>等算符构成一个新数一样</a:t>
            </a:r>
            <a:r>
              <a:rPr lang="en-US" altLang="zh-CN" sz="1400" smtClean="0"/>
              <a:t>. </a:t>
            </a:r>
            <a:r>
              <a:rPr lang="zh-CN" altLang="en-US" sz="1400" smtClean="0"/>
              <a:t>构成复合命题的算符就是连接词</a:t>
            </a:r>
            <a:r>
              <a:rPr lang="en-US" altLang="zh-CN" sz="1400" smtClean="0"/>
              <a:t>,</a:t>
            </a:r>
            <a:r>
              <a:rPr lang="zh-CN" altLang="en-US" sz="1400" smtClean="0"/>
              <a:t>也叫逻辑算符。</a:t>
            </a:r>
          </a:p>
        </p:txBody>
      </p:sp>
    </p:spTree>
    <p:extLst>
      <p:ext uri="{BB962C8B-B14F-4D97-AF65-F5344CB8AC3E}">
        <p14:creationId xmlns:p14="http://schemas.microsoft.com/office/powerpoint/2010/main" val="132961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8AC6FB9B-5CB1-43EB-A684-6AFAEE2AF6A5}" type="slidenum">
              <a:rPr lang="en-US" altLang="zh-CN" sz="1200" u="none">
                <a:solidFill>
                  <a:schemeClr val="tx1"/>
                </a:solidFill>
                <a:latin typeface="Times New Roman" panose="02020603050405020304" pitchFamily="18" charset="0"/>
              </a:rPr>
              <a:pPr/>
              <a:t>28</a:t>
            </a:fld>
            <a:endParaRPr lang="en-US" altLang="zh-CN" sz="1200" u="none">
              <a:solidFill>
                <a:schemeClr val="tx1"/>
              </a:solidFill>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400" smtClean="0"/>
              <a:t>         </a:t>
            </a:r>
            <a:r>
              <a:rPr lang="zh-CN" altLang="en-US" sz="1400" smtClean="0"/>
              <a:t>先介绍几个将要用到的名词术语</a:t>
            </a:r>
            <a:r>
              <a:rPr lang="en-US" altLang="zh-CN" sz="1400" smtClean="0"/>
              <a:t>.</a:t>
            </a:r>
          </a:p>
          <a:p>
            <a:pPr eaLnBrk="1" hangingPunct="1"/>
            <a:r>
              <a:rPr lang="zh-CN" altLang="en-US" sz="1400" smtClean="0"/>
              <a:t>上述概念等同于代数中的变量</a:t>
            </a:r>
            <a:r>
              <a:rPr lang="en-US" altLang="zh-CN" sz="1400" smtClean="0"/>
              <a:t>, </a:t>
            </a:r>
            <a:r>
              <a:rPr lang="zh-CN" altLang="en-US" sz="1400" smtClean="0"/>
              <a:t>常量</a:t>
            </a:r>
            <a:r>
              <a:rPr lang="en-US" altLang="zh-CN" sz="1400" smtClean="0"/>
              <a:t>, </a:t>
            </a:r>
            <a:r>
              <a:rPr lang="zh-CN" altLang="en-US" sz="1400" smtClean="0"/>
              <a:t>赋值</a:t>
            </a:r>
            <a:r>
              <a:rPr lang="en-US" altLang="zh-CN" sz="1400" smtClean="0"/>
              <a:t>...</a:t>
            </a:r>
          </a:p>
        </p:txBody>
      </p:sp>
    </p:spTree>
    <p:extLst>
      <p:ext uri="{BB962C8B-B14F-4D97-AF65-F5344CB8AC3E}">
        <p14:creationId xmlns:p14="http://schemas.microsoft.com/office/powerpoint/2010/main" val="35112732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B92524DE-9C72-4DE3-83B3-A985EF9268F7}" type="slidenum">
              <a:rPr lang="en-US" altLang="zh-CN" sz="1200" u="none">
                <a:solidFill>
                  <a:schemeClr val="tx1"/>
                </a:solidFill>
                <a:latin typeface="Times New Roman" panose="02020603050405020304" pitchFamily="18" charset="0"/>
              </a:rPr>
              <a:pPr/>
              <a:t>29</a:t>
            </a:fld>
            <a:endParaRPr lang="en-US" altLang="zh-CN" sz="1200" u="none">
              <a:solidFill>
                <a:schemeClr val="tx1"/>
              </a:solidFill>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15000"/>
              </a:lnSpc>
            </a:pPr>
            <a:r>
              <a:rPr lang="en-US" altLang="zh-CN" sz="1400" smtClean="0"/>
              <a:t>.</a:t>
            </a:r>
            <a:r>
              <a:rPr lang="zh-CN" altLang="en-US" sz="1400" smtClean="0"/>
              <a:t>这里我们先介绍</a:t>
            </a:r>
            <a:r>
              <a:rPr lang="en-US" altLang="zh-CN" sz="1400" smtClean="0"/>
              <a:t>5</a:t>
            </a:r>
            <a:r>
              <a:rPr lang="zh-CN" altLang="en-US" sz="1400" smtClean="0"/>
              <a:t>种基本连接词</a:t>
            </a:r>
            <a:r>
              <a:rPr lang="en-US" altLang="zh-CN" sz="1400" smtClean="0"/>
              <a:t>.</a:t>
            </a:r>
            <a:r>
              <a:rPr lang="zh-CN" altLang="en-US" sz="1400" smtClean="0"/>
              <a:t>先看第一种：</a:t>
            </a:r>
          </a:p>
          <a:p>
            <a:pPr eaLnBrk="1" hangingPunct="1">
              <a:lnSpc>
                <a:spcPct val="115000"/>
              </a:lnSpc>
            </a:pPr>
            <a:r>
              <a:rPr lang="zh-CN" altLang="en-US" sz="1400" smtClean="0"/>
              <a:t>运算关系可以用运算表来表示</a:t>
            </a:r>
            <a:r>
              <a:rPr lang="en-US" altLang="zh-CN" sz="1400" smtClean="0"/>
              <a:t>,</a:t>
            </a:r>
            <a:r>
              <a:rPr lang="zh-CN" altLang="en-US" sz="1400" smtClean="0"/>
              <a:t>称为真值表</a:t>
            </a:r>
            <a:r>
              <a:rPr lang="en-US" altLang="zh-CN" sz="1400" smtClean="0"/>
              <a:t>.(</a:t>
            </a:r>
            <a:r>
              <a:rPr lang="zh-CN" altLang="en-US" sz="1400" smtClean="0"/>
              <a:t>其实就是函数列表</a:t>
            </a:r>
            <a:r>
              <a:rPr lang="en-US" altLang="zh-CN" sz="1400" smtClean="0"/>
              <a:t>)</a:t>
            </a:r>
          </a:p>
          <a:p>
            <a:pPr eaLnBrk="1" hangingPunct="1">
              <a:lnSpc>
                <a:spcPct val="115000"/>
              </a:lnSpc>
            </a:pPr>
            <a:endParaRPr lang="en-US" altLang="zh-CN" sz="1400" smtClean="0"/>
          </a:p>
        </p:txBody>
      </p:sp>
    </p:spTree>
    <p:extLst>
      <p:ext uri="{BB962C8B-B14F-4D97-AF65-F5344CB8AC3E}">
        <p14:creationId xmlns:p14="http://schemas.microsoft.com/office/powerpoint/2010/main" val="2107173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387D3ECD-D9F4-482F-9AA9-947F27B1545A}" type="slidenum">
              <a:rPr lang="en-US" altLang="zh-CN" sz="1200" u="none">
                <a:solidFill>
                  <a:schemeClr val="tx1"/>
                </a:solidFill>
                <a:latin typeface="Times New Roman" panose="02020603050405020304" pitchFamily="18" charset="0"/>
              </a:rPr>
              <a:pPr/>
              <a:t>3</a:t>
            </a:fld>
            <a:endParaRPr lang="en-US" altLang="zh-CN" sz="1200" u="none">
              <a:solidFill>
                <a:schemeClr val="tx1"/>
              </a:solidFill>
              <a:latin typeface="Times New Roman" panose="02020603050405020304" pitchFamily="18"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xfrm>
            <a:off x="914400" y="41910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100"/>
              </a:spcBef>
              <a:spcAft>
                <a:spcPts val="100"/>
              </a:spcAft>
            </a:pPr>
            <a:r>
              <a:rPr lang="zh-CN" altLang="en-US" sz="1000" b="1" smtClean="0">
                <a:solidFill>
                  <a:srgbClr val="000000"/>
                </a:solidFill>
              </a:rPr>
              <a:t>一、什么是离散数学</a:t>
            </a:r>
          </a:p>
          <a:p>
            <a:pPr eaLnBrk="1" hangingPunct="1">
              <a:spcBef>
                <a:spcPts val="100"/>
              </a:spcBef>
              <a:spcAft>
                <a:spcPts val="100"/>
              </a:spcAft>
            </a:pPr>
            <a:r>
              <a:rPr lang="zh-CN" altLang="en-US" sz="1000" smtClean="0">
                <a:solidFill>
                  <a:srgbClr val="000000"/>
                </a:solidFill>
                <a:latin typeface="宋体" panose="02010600030101010101" pitchFamily="2" charset="-122"/>
              </a:rPr>
              <a:t>     离散数学是</a:t>
            </a:r>
            <a:r>
              <a:rPr lang="zh-CN" altLang="en-US" sz="1000" u="sng" smtClean="0">
                <a:solidFill>
                  <a:srgbClr val="000000"/>
                </a:solidFill>
                <a:latin typeface="宋体" panose="02010600030101010101" pitchFamily="2" charset="-122"/>
              </a:rPr>
              <a:t>现代数学</a:t>
            </a:r>
            <a:r>
              <a:rPr lang="zh-CN" altLang="en-US" sz="1000" smtClean="0">
                <a:solidFill>
                  <a:srgbClr val="000000"/>
                </a:solidFill>
                <a:latin typeface="宋体" panose="02010600030101010101" pitchFamily="2" charset="-122"/>
              </a:rPr>
              <a:t>的一个重要分支，形成不过四五十年。它以离散量为研究对象，主要研究离散量的结构及离散量之间的相互关系。</a:t>
            </a:r>
          </a:p>
          <a:p>
            <a:pPr algn="just" eaLnBrk="1" hangingPunct="1">
              <a:spcBef>
                <a:spcPct val="0"/>
              </a:spcBef>
            </a:pPr>
            <a:r>
              <a:rPr lang="zh-CN" altLang="en-US" sz="1000" smtClean="0">
                <a:latin typeface="宋体" panose="02010600030101010101" pitchFamily="2" charset="-122"/>
              </a:rPr>
              <a:t>　什么是离散量呢？我们知道，在现实世界中，变量可分为两大类，离散型和连续型，离散型变量就是变量的变化范围是可数的有限的</a:t>
            </a:r>
            <a:r>
              <a:rPr lang="en-US" altLang="zh-CN" sz="1000" smtClean="0">
                <a:latin typeface="宋体" panose="02010600030101010101" pitchFamily="2" charset="-122"/>
              </a:rPr>
              <a:t>,</a:t>
            </a:r>
            <a:r>
              <a:rPr lang="zh-CN" altLang="en-US" sz="1000" smtClean="0">
                <a:latin typeface="宋体" panose="02010600030101010101" pitchFamily="2" charset="-122"/>
              </a:rPr>
              <a:t>例如，自然数：０，１，２，３</a:t>
            </a:r>
            <a:r>
              <a:rPr lang="en-US" altLang="zh-CN" sz="1000" smtClean="0"/>
              <a:t>…</a:t>
            </a:r>
            <a:r>
              <a:rPr lang="zh-CN" altLang="en-US" sz="1000" smtClean="0">
                <a:latin typeface="宋体" panose="02010600030101010101" pitchFamily="2" charset="-122"/>
              </a:rPr>
              <a:t>，也可以是有限的如：逻辑量（真，假），英文字母表，自然语言中的所有陈述句等均是离散量。相反，像实数或直线上的所有点，时间温度的变化等就是不可数的，是连续量。处理连续量的数学工具是连续数学如函数和微积分，而处理离散量的数学工具就是离散数学如初等代数、线性代数等。离散数学实际上是研究离散数量关系和离散结构数学模型的数学分支的统称。</a:t>
            </a:r>
          </a:p>
          <a:p>
            <a:pPr algn="just" eaLnBrk="1" hangingPunct="1"/>
            <a:r>
              <a:rPr lang="zh-CN" altLang="en-US" sz="1000" smtClean="0">
                <a:latin typeface="宋体" panose="02010600030101010101" pitchFamily="2" charset="-122"/>
              </a:rPr>
              <a:t>　  离散数学除了具有离散性这一特征外，另一重要特征是能行性</a:t>
            </a:r>
            <a:r>
              <a:rPr lang="en-US" altLang="zh-CN" sz="1000" smtClean="0">
                <a:latin typeface="宋体" panose="02010600030101010101" pitchFamily="2" charset="-122"/>
              </a:rPr>
              <a:t>(</a:t>
            </a:r>
            <a:r>
              <a:rPr lang="zh-CN" altLang="en-US" sz="1000" smtClean="0">
                <a:latin typeface="宋体" panose="02010600030101010101" pitchFamily="2" charset="-122"/>
              </a:rPr>
              <a:t>可计算性</a:t>
            </a:r>
            <a:r>
              <a:rPr lang="en-US" altLang="zh-CN" sz="1000" smtClean="0">
                <a:latin typeface="宋体" panose="02010600030101010101" pitchFamily="2" charset="-122"/>
              </a:rPr>
              <a:t>)</a:t>
            </a:r>
            <a:r>
              <a:rPr lang="zh-CN" altLang="en-US" sz="1000" smtClean="0">
                <a:latin typeface="宋体" panose="02010600030101010101" pitchFamily="2" charset="-122"/>
              </a:rPr>
              <a:t>。什么是能行性呢？要解决一个问题，首先要证明这个问题有解，然后给出求解的步骤，如果这个问题存在一个求解方法</a:t>
            </a:r>
            <a:r>
              <a:rPr lang="en-US" altLang="zh-CN" sz="1000" smtClean="0">
                <a:latin typeface="宋体" panose="02010600030101010101" pitchFamily="2" charset="-122"/>
              </a:rPr>
              <a:t>,</a:t>
            </a:r>
            <a:r>
              <a:rPr lang="zh-CN" altLang="en-US" sz="1000" smtClean="0">
                <a:latin typeface="宋体" panose="02010600030101010101" pitchFamily="2" charset="-122"/>
              </a:rPr>
              <a:t>使问题的解能在有限步骤内得到，</a:t>
            </a:r>
            <a:r>
              <a:rPr lang="en-US" altLang="zh-CN" sz="1000" smtClean="0">
                <a:latin typeface="宋体" panose="02010600030101010101" pitchFamily="2" charset="-122"/>
              </a:rPr>
              <a:t>(</a:t>
            </a:r>
            <a:r>
              <a:rPr lang="zh-CN" altLang="en-US" sz="1000" smtClean="0">
                <a:latin typeface="宋体" panose="02010600030101010101" pitchFamily="2" charset="-122"/>
              </a:rPr>
              <a:t>通过证明得知有能行性解），这个问题就是能性的可解的，否则，这个问题就是不可解的。离散数学非常重视能行性研究，能行性（可计算性）是离散数学的一个重要分支。离散数学的离散性和能行性这两个特征与微积分等连续数学形成了鲜明对照。离散数学的这两个特征是由它的应用范畴所决定的。</a:t>
            </a:r>
          </a:p>
          <a:p>
            <a:pPr algn="just" eaLnBrk="1" hangingPunct="1"/>
            <a:r>
              <a:rPr lang="zh-CN" altLang="en-US" sz="1000" b="1" smtClean="0">
                <a:solidFill>
                  <a:srgbClr val="000000"/>
                </a:solidFill>
                <a:latin typeface="宋体" panose="02010600030101010101" pitchFamily="2" charset="-122"/>
              </a:rPr>
              <a:t>二、离散数学与计算机科学</a:t>
            </a:r>
            <a:endParaRPr lang="zh-CN" altLang="en-US" sz="1000" b="1" smtClean="0">
              <a:solidFill>
                <a:srgbClr val="000000"/>
              </a:solidFill>
            </a:endParaRPr>
          </a:p>
          <a:p>
            <a:pPr eaLnBrk="1" hangingPunct="1"/>
            <a:r>
              <a:rPr lang="zh-CN" altLang="en-US" sz="1000" smtClean="0">
                <a:solidFill>
                  <a:srgbClr val="000000"/>
                </a:solidFill>
                <a:latin typeface="宋体" panose="02010600030101010101" pitchFamily="2" charset="-122"/>
              </a:rPr>
              <a:t>    离散数学作为一门独立的数学学科出现，完全是计算机推动的结果。大家知道，计算机主要是由有限个二值逻辑器件组成的离散结构，这决定了它所能处理的对象只能是离散型的。对于连续型问题，已经建立了连续模型的问题，必须先加以离散化之后才能由计算机处理（如何将连续问题转化为离散问题主要是由数值分析来研究的）。计算机只能处理离散型问题，除此之外，用计算机解决任何问题，不仅要知道其解的存在性，更要知道解的能行性。因此，为了解决计算机科学本身及其应用领域中提出的有关离散量的数学问题，人们就把计算机科学中所用到的研究离散量的数学综合在一起，系统地、全面地加以论述，就形成了我们现在所要讨论的离散数学。离散数学在计算机科学中的地位如同微积分在物理和传统工程技术中的地位相当</a:t>
            </a:r>
            <a:r>
              <a:rPr lang="en-US" altLang="zh-CN" sz="1000" smtClean="0">
                <a:solidFill>
                  <a:srgbClr val="000000"/>
                </a:solidFill>
                <a:latin typeface="宋体" panose="02010600030101010101" pitchFamily="2" charset="-122"/>
              </a:rPr>
              <a:t>.</a:t>
            </a:r>
            <a:r>
              <a:rPr lang="zh-CN" altLang="en-US" sz="1000" smtClean="0">
                <a:solidFill>
                  <a:srgbClr val="000000"/>
                </a:solidFill>
                <a:latin typeface="宋体" panose="02010600030101010101" pitchFamily="2" charset="-122"/>
              </a:rPr>
              <a:t>所以，离散数学是计算机科学的理论基础和工具。所以有人把离散数学称作是计算机数学。实际上离散数学已成为现代科学技术的基础</a:t>
            </a:r>
            <a:r>
              <a:rPr lang="en-US" altLang="zh-CN" sz="1000" smtClean="0">
                <a:solidFill>
                  <a:srgbClr val="000000"/>
                </a:solidFill>
                <a:latin typeface="宋体" panose="02010600030101010101" pitchFamily="2" charset="-122"/>
              </a:rPr>
              <a:t>.</a:t>
            </a:r>
            <a:r>
              <a:rPr lang="zh-CN" altLang="en-US" sz="1000" smtClean="0">
                <a:solidFill>
                  <a:srgbClr val="000000"/>
                </a:solidFill>
                <a:latin typeface="宋体" panose="02010600030101010101" pitchFamily="2" charset="-122"/>
              </a:rPr>
              <a:t>当然，离散数学在其它领域也有着广泛的应用，如自动控制，管理科学，经济学，生物学等等</a:t>
            </a:r>
            <a:endParaRPr lang="zh-CN" altLang="en-US" sz="1000" smtClean="0">
              <a:latin typeface="宋体" panose="02010600030101010101" pitchFamily="2" charset="-122"/>
            </a:endParaRPr>
          </a:p>
          <a:p>
            <a:pPr eaLnBrk="1" hangingPunct="1"/>
            <a:endParaRPr lang="en-US" altLang="zh-CN" sz="1000" smtClean="0"/>
          </a:p>
        </p:txBody>
      </p:sp>
    </p:spTree>
    <p:extLst>
      <p:ext uri="{BB962C8B-B14F-4D97-AF65-F5344CB8AC3E}">
        <p14:creationId xmlns:p14="http://schemas.microsoft.com/office/powerpoint/2010/main" val="42096240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BA4993D6-5AA7-408A-A6B4-02F41DFA3C08}" type="slidenum">
              <a:rPr lang="en-US" altLang="zh-CN" sz="1200" u="none">
                <a:solidFill>
                  <a:schemeClr val="tx1"/>
                </a:solidFill>
                <a:latin typeface="Times New Roman" panose="02020603050405020304" pitchFamily="18" charset="0"/>
              </a:rPr>
              <a:pPr/>
              <a:t>30</a:t>
            </a:fld>
            <a:endParaRPr lang="en-US" altLang="zh-CN" sz="1200" u="none">
              <a:solidFill>
                <a:schemeClr val="tx1"/>
              </a:solidFill>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说明</a:t>
            </a:r>
            <a:r>
              <a:rPr lang="en-US" altLang="zh-CN" smtClean="0"/>
              <a:t>:</a:t>
            </a:r>
            <a:r>
              <a:rPr lang="zh-CN" altLang="en-US" smtClean="0"/>
              <a:t>否定是个相对的概念</a:t>
            </a:r>
            <a:r>
              <a:rPr lang="en-US" altLang="zh-CN" smtClean="0"/>
              <a:t>.</a:t>
            </a:r>
          </a:p>
        </p:txBody>
      </p:sp>
    </p:spTree>
    <p:extLst>
      <p:ext uri="{BB962C8B-B14F-4D97-AF65-F5344CB8AC3E}">
        <p14:creationId xmlns:p14="http://schemas.microsoft.com/office/powerpoint/2010/main" val="37728222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F11D5FCA-7C78-44E8-86CE-AFA4FB44A8F5}" type="slidenum">
              <a:rPr lang="en-US" altLang="zh-CN" sz="1200" u="none">
                <a:solidFill>
                  <a:schemeClr val="tx1"/>
                </a:solidFill>
                <a:latin typeface="Times New Roman" panose="02020603050405020304" pitchFamily="18" charset="0"/>
              </a:rPr>
              <a:pPr/>
              <a:t>31</a:t>
            </a:fld>
            <a:endParaRPr lang="en-US" altLang="zh-CN" sz="1200" u="none">
              <a:solidFill>
                <a:schemeClr val="tx1"/>
              </a:solidFill>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9192194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1D4B1C63-51DC-4A64-8EDC-7835B98502C8}" type="slidenum">
              <a:rPr lang="en-US" altLang="zh-CN" sz="1200" u="none">
                <a:solidFill>
                  <a:schemeClr val="tx1"/>
                </a:solidFill>
                <a:latin typeface="Times New Roman" panose="02020603050405020304" pitchFamily="18" charset="0"/>
              </a:rPr>
              <a:pPr/>
              <a:t>32</a:t>
            </a:fld>
            <a:endParaRPr lang="en-US" altLang="zh-CN" sz="1200" u="none">
              <a:solidFill>
                <a:schemeClr val="tx1"/>
              </a:solidFill>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15000"/>
              </a:lnSpc>
            </a:pPr>
            <a:r>
              <a:rPr lang="zh-CN" altLang="en-US" sz="1400" smtClean="0"/>
              <a:t>说明</a:t>
            </a:r>
          </a:p>
          <a:p>
            <a:pPr eaLnBrk="1" hangingPunct="1">
              <a:lnSpc>
                <a:spcPct val="115000"/>
              </a:lnSpc>
            </a:pPr>
            <a:r>
              <a:rPr lang="zh-CN" altLang="en-US" sz="1400" b="1" smtClean="0">
                <a:ea typeface="楷体_GB2312" pitchFamily="49" charset="-122"/>
              </a:rPr>
              <a:t>“我们去看电影且房间里有十张桌子”</a:t>
            </a:r>
          </a:p>
          <a:p>
            <a:pPr eaLnBrk="1" hangingPunct="1">
              <a:lnSpc>
                <a:spcPct val="120000"/>
              </a:lnSpc>
            </a:pPr>
            <a:r>
              <a:rPr lang="zh-CN" altLang="en-US" sz="1400" smtClean="0"/>
              <a:t>在自然语言中</a:t>
            </a:r>
            <a:r>
              <a:rPr lang="en-US" altLang="zh-CN" sz="1400" smtClean="0"/>
              <a:t>,</a:t>
            </a:r>
            <a:r>
              <a:rPr lang="zh-CN" altLang="en-US" sz="1400" smtClean="0"/>
              <a:t>该句毫无意义</a:t>
            </a:r>
            <a:r>
              <a:rPr lang="en-US" altLang="zh-CN" sz="1400" smtClean="0"/>
              <a:t>,</a:t>
            </a:r>
            <a:r>
              <a:rPr lang="zh-CN" altLang="en-US" sz="1400" smtClean="0"/>
              <a:t>但在数理逻辑中</a:t>
            </a:r>
            <a:r>
              <a:rPr lang="en-US" altLang="zh-CN" sz="1400" smtClean="0"/>
              <a:t>,p </a:t>
            </a:r>
            <a:r>
              <a:rPr lang="en-US" altLang="zh-CN" sz="1400" b="1" smtClean="0">
                <a:solidFill>
                  <a:srgbClr val="990000"/>
                </a:solidFill>
                <a:sym typeface="Symbol" panose="05050102010706020507" pitchFamily="18" charset="2"/>
              </a:rPr>
              <a:t></a:t>
            </a:r>
            <a:r>
              <a:rPr lang="en-US" altLang="zh-CN" sz="1400" smtClean="0"/>
              <a:t> q</a:t>
            </a:r>
            <a:r>
              <a:rPr lang="zh-CN" altLang="en-US" sz="1400" smtClean="0"/>
              <a:t>仍为复合命题。</a:t>
            </a:r>
          </a:p>
          <a:p>
            <a:pPr eaLnBrk="1" hangingPunct="1">
              <a:lnSpc>
                <a:spcPct val="120000"/>
              </a:lnSpc>
            </a:pPr>
            <a:r>
              <a:rPr lang="zh-CN" altLang="en-US" sz="1400" smtClean="0"/>
              <a:t>只要是两个命题</a:t>
            </a:r>
            <a:r>
              <a:rPr lang="en-US" altLang="zh-CN" sz="1400" smtClean="0"/>
              <a:t>,</a:t>
            </a:r>
            <a:r>
              <a:rPr lang="zh-CN" altLang="en-US" sz="1400" smtClean="0"/>
              <a:t>都可以用命题 连接词连起来构成复合命题</a:t>
            </a:r>
            <a:r>
              <a:rPr lang="en-US" altLang="zh-CN" sz="1400" smtClean="0"/>
              <a:t>.</a:t>
            </a:r>
            <a:r>
              <a:rPr lang="zh-CN" altLang="en-US" sz="1400" smtClean="0"/>
              <a:t>因为我们研究的是命题和推理的一般形式和规律</a:t>
            </a:r>
            <a:r>
              <a:rPr lang="en-US" altLang="zh-CN" sz="1400" smtClean="0"/>
              <a:t>,</a:t>
            </a:r>
            <a:r>
              <a:rPr lang="zh-CN" altLang="en-US" sz="1400" smtClean="0"/>
              <a:t>与命题的语义无关</a:t>
            </a:r>
            <a:r>
              <a:rPr lang="en-US" altLang="zh-CN" sz="1400" smtClean="0"/>
              <a:t>. </a:t>
            </a:r>
          </a:p>
        </p:txBody>
      </p:sp>
    </p:spTree>
    <p:extLst>
      <p:ext uri="{BB962C8B-B14F-4D97-AF65-F5344CB8AC3E}">
        <p14:creationId xmlns:p14="http://schemas.microsoft.com/office/powerpoint/2010/main" val="21055965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8638B854-7D99-4DDE-A750-7EBACC01E29A}" type="slidenum">
              <a:rPr lang="en-US" altLang="zh-CN" sz="1200" u="none">
                <a:solidFill>
                  <a:schemeClr val="tx1"/>
                </a:solidFill>
                <a:latin typeface="Times New Roman" panose="02020603050405020304" pitchFamily="18" charset="0"/>
              </a:rPr>
              <a:pPr/>
              <a:t>33</a:t>
            </a:fld>
            <a:endParaRPr lang="en-US" altLang="zh-CN" sz="1200" u="none">
              <a:solidFill>
                <a:schemeClr val="tx1"/>
              </a:solidFill>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在汉语中</a:t>
            </a:r>
            <a:r>
              <a:rPr lang="en-US" altLang="zh-CN" smtClean="0"/>
              <a:t>,</a:t>
            </a:r>
            <a:r>
              <a:rPr lang="zh-CN" altLang="en-US" smtClean="0"/>
              <a:t>或者的使用有三种不同用法</a:t>
            </a:r>
            <a:r>
              <a:rPr lang="en-US" altLang="zh-CN" smtClean="0"/>
              <a:t>(</a:t>
            </a:r>
            <a:r>
              <a:rPr lang="zh-CN" altLang="en-US" smtClean="0"/>
              <a:t>含义</a:t>
            </a:r>
            <a:r>
              <a:rPr lang="en-US" altLang="zh-CN" smtClean="0"/>
              <a:t>)</a:t>
            </a:r>
          </a:p>
          <a:p>
            <a:pPr eaLnBrk="1" hangingPunct="1"/>
            <a:endParaRPr lang="en-US" altLang="zh-CN" smtClean="0"/>
          </a:p>
        </p:txBody>
      </p:sp>
    </p:spTree>
    <p:extLst>
      <p:ext uri="{BB962C8B-B14F-4D97-AF65-F5344CB8AC3E}">
        <p14:creationId xmlns:p14="http://schemas.microsoft.com/office/powerpoint/2010/main" val="29690201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66DB3063-58E5-40AC-9604-476ED3B18F0F}" type="slidenum">
              <a:rPr lang="en-US" altLang="zh-CN" sz="1200" u="none">
                <a:solidFill>
                  <a:schemeClr val="tx1"/>
                </a:solidFill>
                <a:latin typeface="Times New Roman" panose="02020603050405020304" pitchFamily="18" charset="0"/>
              </a:rPr>
              <a:pPr/>
              <a:t>34</a:t>
            </a:fld>
            <a:endParaRPr lang="en-US" altLang="zh-CN" sz="1200" u="none">
              <a:solidFill>
                <a:schemeClr val="tx1"/>
              </a:solidFill>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只有确切弄清逻辑连接词与自然连接词的区别与联系才能正确把命题符号化</a:t>
            </a:r>
          </a:p>
          <a:p>
            <a:pPr eaLnBrk="1" hangingPunct="1"/>
            <a:endParaRPr lang="en-US" altLang="zh-CN" smtClean="0"/>
          </a:p>
        </p:txBody>
      </p:sp>
    </p:spTree>
    <p:extLst>
      <p:ext uri="{BB962C8B-B14F-4D97-AF65-F5344CB8AC3E}">
        <p14:creationId xmlns:p14="http://schemas.microsoft.com/office/powerpoint/2010/main" val="8178152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A59CFCB1-8E20-4F98-A671-5C6EFA3F1DD6}" type="slidenum">
              <a:rPr lang="en-US" altLang="zh-CN" sz="1200" u="none">
                <a:solidFill>
                  <a:schemeClr val="tx1"/>
                </a:solidFill>
                <a:latin typeface="Times New Roman" panose="02020603050405020304" pitchFamily="18" charset="0"/>
              </a:rPr>
              <a:pPr/>
              <a:t>35</a:t>
            </a:fld>
            <a:endParaRPr lang="en-US" altLang="zh-CN" sz="1200" u="none">
              <a:solidFill>
                <a:schemeClr val="tx1"/>
              </a:solidFill>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4986000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EABA88D8-C69E-4970-84C4-EF2541A245C7}" type="slidenum">
              <a:rPr lang="en-US" altLang="zh-CN" sz="1200" u="none">
                <a:solidFill>
                  <a:schemeClr val="tx1"/>
                </a:solidFill>
                <a:latin typeface="Times New Roman" panose="02020603050405020304" pitchFamily="18" charset="0"/>
              </a:rPr>
              <a:pPr/>
              <a:t>36</a:t>
            </a:fld>
            <a:endParaRPr lang="en-US" altLang="zh-CN" sz="1200" u="none">
              <a:solidFill>
                <a:schemeClr val="tx1"/>
              </a:solidFill>
              <a:latin typeface="Times New Roman" panose="02020603050405020304"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20000"/>
              </a:lnSpc>
            </a:pPr>
            <a:r>
              <a:rPr lang="zh-CN" altLang="en-US" sz="1400" smtClean="0"/>
              <a:t>说明</a:t>
            </a:r>
            <a:r>
              <a:rPr lang="en-US" altLang="zh-CN" sz="1400" smtClean="0"/>
              <a:t>:</a:t>
            </a:r>
          </a:p>
          <a:p>
            <a:pPr eaLnBrk="1" hangingPunct="1">
              <a:lnSpc>
                <a:spcPct val="120000"/>
              </a:lnSpc>
            </a:pPr>
            <a:r>
              <a:rPr lang="en-US" altLang="zh-CN" sz="1400" smtClean="0"/>
              <a:t>1. </a:t>
            </a:r>
            <a:r>
              <a:rPr lang="zh-CN" altLang="en-US" sz="1400" smtClean="0"/>
              <a:t>可将任二命题用条件连接词连起来</a:t>
            </a:r>
            <a:r>
              <a:rPr lang="en-US" altLang="zh-CN" sz="1400" smtClean="0"/>
              <a:t>,</a:t>
            </a:r>
            <a:r>
              <a:rPr lang="zh-CN" altLang="en-US" sz="1400" smtClean="0"/>
              <a:t>不考虑复合命题含义是否合理</a:t>
            </a:r>
            <a:r>
              <a:rPr lang="en-US" altLang="zh-CN" sz="1400" smtClean="0"/>
              <a:t>.</a:t>
            </a:r>
          </a:p>
          <a:p>
            <a:pPr eaLnBrk="1" hangingPunct="1">
              <a:lnSpc>
                <a:spcPct val="120000"/>
              </a:lnSpc>
            </a:pPr>
            <a:r>
              <a:rPr lang="en-US" altLang="zh-CN" sz="1400" smtClean="0"/>
              <a:t>2.</a:t>
            </a:r>
            <a:r>
              <a:rPr lang="zh-CN" altLang="en-US" sz="1400" smtClean="0"/>
              <a:t>当前件为真时</a:t>
            </a:r>
            <a:r>
              <a:rPr lang="en-US" altLang="zh-CN" sz="1400" smtClean="0"/>
              <a:t>,</a:t>
            </a:r>
            <a:r>
              <a:rPr lang="zh-CN" altLang="en-US" sz="1400" smtClean="0"/>
              <a:t>后件必须为真</a:t>
            </a:r>
            <a:r>
              <a:rPr lang="en-US" altLang="zh-CN" sz="1400" smtClean="0"/>
              <a:t>,</a:t>
            </a:r>
            <a:r>
              <a:rPr lang="zh-CN" altLang="en-US" sz="1400" smtClean="0"/>
              <a:t>蕴含式才成立</a:t>
            </a:r>
            <a:r>
              <a:rPr lang="en-US" altLang="zh-CN" sz="1400" smtClean="0"/>
              <a:t>.</a:t>
            </a:r>
            <a:r>
              <a:rPr lang="zh-CN" altLang="en-US" sz="1400" smtClean="0"/>
              <a:t>这说明前件成立是后件成立的充分条件</a:t>
            </a:r>
            <a:r>
              <a:rPr lang="en-US" altLang="zh-CN" sz="1400" smtClean="0"/>
              <a:t>.</a:t>
            </a:r>
          </a:p>
          <a:p>
            <a:pPr eaLnBrk="1" hangingPunct="1">
              <a:lnSpc>
                <a:spcPct val="120000"/>
              </a:lnSpc>
            </a:pPr>
            <a:r>
              <a:rPr lang="en-US" altLang="zh-CN" sz="1400" smtClean="0"/>
              <a:t>3.</a:t>
            </a:r>
            <a:r>
              <a:rPr lang="zh-CN" altLang="en-US" sz="1400" smtClean="0"/>
              <a:t>当后件为真时</a:t>
            </a:r>
            <a:r>
              <a:rPr lang="en-US" altLang="zh-CN" sz="1400" smtClean="0"/>
              <a:t>,</a:t>
            </a:r>
            <a:r>
              <a:rPr lang="zh-CN" altLang="en-US" sz="1400" smtClean="0"/>
              <a:t>前件可真可假</a:t>
            </a:r>
            <a:r>
              <a:rPr lang="en-US" altLang="zh-CN" sz="1400" smtClean="0"/>
              <a:t>,</a:t>
            </a:r>
            <a:r>
              <a:rPr lang="zh-CN" altLang="en-US" sz="1400" smtClean="0"/>
              <a:t>即不能保证前件总为真</a:t>
            </a:r>
            <a:r>
              <a:rPr lang="en-US" altLang="zh-CN" sz="1400" smtClean="0"/>
              <a:t>.</a:t>
            </a:r>
            <a:r>
              <a:rPr lang="zh-CN" altLang="en-US" sz="1400" smtClean="0"/>
              <a:t>但后件若为假</a:t>
            </a:r>
            <a:r>
              <a:rPr lang="en-US" altLang="zh-CN" sz="1400" smtClean="0"/>
              <a:t>,</a:t>
            </a:r>
            <a:r>
              <a:rPr lang="zh-CN" altLang="en-US" sz="1400" smtClean="0"/>
              <a:t>则前件必为假</a:t>
            </a:r>
            <a:r>
              <a:rPr lang="en-US" altLang="zh-CN" sz="1400" smtClean="0"/>
              <a:t>,</a:t>
            </a:r>
            <a:r>
              <a:rPr lang="zh-CN" altLang="en-US" sz="1400" smtClean="0"/>
              <a:t>这说明后件为真时前件为真的一个必要条件</a:t>
            </a:r>
            <a:r>
              <a:rPr lang="en-US" altLang="zh-CN" sz="1400" smtClean="0"/>
              <a:t>.</a:t>
            </a:r>
            <a:r>
              <a:rPr lang="zh-CN" altLang="en-US" sz="1400" smtClean="0"/>
              <a:t>但不充分</a:t>
            </a:r>
            <a:r>
              <a:rPr lang="en-US" altLang="zh-CN" sz="1400" smtClean="0"/>
              <a:t>.</a:t>
            </a:r>
          </a:p>
          <a:p>
            <a:pPr eaLnBrk="1" hangingPunct="1">
              <a:lnSpc>
                <a:spcPct val="120000"/>
              </a:lnSpc>
            </a:pPr>
            <a:endParaRPr lang="en-US" altLang="zh-CN" sz="1400" smtClean="0"/>
          </a:p>
        </p:txBody>
      </p:sp>
    </p:spTree>
    <p:extLst>
      <p:ext uri="{BB962C8B-B14F-4D97-AF65-F5344CB8AC3E}">
        <p14:creationId xmlns:p14="http://schemas.microsoft.com/office/powerpoint/2010/main" val="39278816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D68860FA-D3A0-4196-9B43-4A73CD684462}" type="slidenum">
              <a:rPr lang="en-US" altLang="zh-CN" sz="1200" u="none">
                <a:solidFill>
                  <a:schemeClr val="tx1"/>
                </a:solidFill>
                <a:latin typeface="Times New Roman" panose="02020603050405020304" pitchFamily="18" charset="0"/>
              </a:rPr>
              <a:pPr/>
              <a:t>37</a:t>
            </a:fld>
            <a:endParaRPr lang="en-US" altLang="zh-CN" sz="1200" u="none">
              <a:solidFill>
                <a:schemeClr val="tx1"/>
              </a:solidFill>
              <a:latin typeface="Times New Roman" panose="02020603050405020304"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9282639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A9D701F4-465C-4573-89DB-B5F9971A92E1}" type="slidenum">
              <a:rPr lang="en-US" altLang="zh-CN" sz="1200" u="none">
                <a:solidFill>
                  <a:schemeClr val="tx1"/>
                </a:solidFill>
                <a:latin typeface="Times New Roman" panose="02020603050405020304" pitchFamily="18" charset="0"/>
              </a:rPr>
              <a:pPr/>
              <a:t>38</a:t>
            </a:fld>
            <a:endParaRPr lang="en-US" altLang="zh-CN" sz="1200" u="none">
              <a:solidFill>
                <a:schemeClr val="tx1"/>
              </a:solidFill>
              <a:latin typeface="Times New Roman" panose="02020603050405020304"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如果你走，我将留下。</a:t>
            </a:r>
          </a:p>
          <a:p>
            <a:pPr eaLnBrk="1" hangingPunct="1"/>
            <a:r>
              <a:rPr lang="zh-CN" altLang="en-US" smtClean="0"/>
              <a:t>仅当你走，我才留下</a:t>
            </a:r>
          </a:p>
          <a:p>
            <a:pPr eaLnBrk="1" hangingPunct="1"/>
            <a:r>
              <a:rPr lang="zh-CN" altLang="en-US" smtClean="0"/>
              <a:t>仅当我有时间时，我将进程</a:t>
            </a:r>
          </a:p>
        </p:txBody>
      </p:sp>
    </p:spTree>
    <p:extLst>
      <p:ext uri="{BB962C8B-B14F-4D97-AF65-F5344CB8AC3E}">
        <p14:creationId xmlns:p14="http://schemas.microsoft.com/office/powerpoint/2010/main" val="42427489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CDE5485B-91A5-41AC-B3B3-91F763815C34}" type="slidenum">
              <a:rPr lang="en-US" altLang="zh-CN" sz="1200" u="none">
                <a:solidFill>
                  <a:schemeClr val="tx1"/>
                </a:solidFill>
                <a:latin typeface="Times New Roman" panose="02020603050405020304" pitchFamily="18" charset="0"/>
              </a:rPr>
              <a:pPr/>
              <a:t>39</a:t>
            </a:fld>
            <a:endParaRPr lang="en-US" altLang="zh-CN" sz="1200" u="none">
              <a:solidFill>
                <a:schemeClr val="tx1"/>
              </a:solidFill>
              <a:latin typeface="Times New Roman" panose="02020603050405020304"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上节我们讨论了命题和连接词</a:t>
            </a:r>
            <a:r>
              <a:rPr lang="en-US" altLang="zh-CN" smtClean="0"/>
              <a:t>, </a:t>
            </a:r>
            <a:r>
              <a:rPr lang="zh-CN" altLang="en-US" smtClean="0"/>
              <a:t>具有唯一确定真假值的陈述句叫做命题</a:t>
            </a:r>
            <a:r>
              <a:rPr lang="en-US" altLang="zh-CN" smtClean="0"/>
              <a:t>, </a:t>
            </a:r>
            <a:r>
              <a:rPr lang="zh-CN" altLang="en-US" smtClean="0"/>
              <a:t>不含连接词的命题叫原子命题</a:t>
            </a:r>
            <a:r>
              <a:rPr lang="en-US" altLang="zh-CN" smtClean="0"/>
              <a:t>,</a:t>
            </a:r>
            <a:r>
              <a:rPr lang="zh-CN" altLang="en-US" smtClean="0"/>
              <a:t>至少包含一个连接词的叫做复合命题</a:t>
            </a:r>
            <a:r>
              <a:rPr lang="en-US" altLang="zh-CN" smtClean="0"/>
              <a:t>, </a:t>
            </a:r>
            <a:r>
              <a:rPr lang="zh-CN" altLang="en-US" smtClean="0"/>
              <a:t>任意命题都可由原子命题符号及连接词组成的符号串表示</a:t>
            </a:r>
            <a:r>
              <a:rPr lang="zh-CN" altLang="en-US" sz="1400" smtClean="0"/>
              <a:t>下面归纳总结命题符号化的一般步骤</a:t>
            </a:r>
            <a:r>
              <a:rPr lang="en-US" altLang="zh-CN" sz="1400" smtClean="0"/>
              <a:t>, </a:t>
            </a:r>
            <a:r>
              <a:rPr lang="zh-CN" altLang="en-US" sz="1400" smtClean="0"/>
              <a:t>并举例说明</a:t>
            </a:r>
            <a:r>
              <a:rPr lang="en-US" altLang="zh-CN" sz="1400" smtClean="0"/>
              <a:t>.</a:t>
            </a:r>
          </a:p>
        </p:txBody>
      </p:sp>
    </p:spTree>
    <p:extLst>
      <p:ext uri="{BB962C8B-B14F-4D97-AF65-F5344CB8AC3E}">
        <p14:creationId xmlns:p14="http://schemas.microsoft.com/office/powerpoint/2010/main" val="1355520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E5BB1DFF-819F-4059-BF11-2CBDD681BF80}" type="slidenum">
              <a:rPr lang="en-US" altLang="zh-CN" sz="1200" u="none">
                <a:solidFill>
                  <a:schemeClr val="tx1"/>
                </a:solidFill>
                <a:latin typeface="Times New Roman" panose="02020603050405020304" pitchFamily="18" charset="0"/>
              </a:rPr>
              <a:pPr/>
              <a:t>4</a:t>
            </a:fld>
            <a:endParaRPr lang="en-US" altLang="zh-CN" sz="1200" u="none">
              <a:solidFill>
                <a:schemeClr val="tx1"/>
              </a:solidFill>
              <a:latin typeface="Times New Roman" panose="02020603050405020304" pitchFamily="18"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xfrm>
            <a:off x="914400" y="41910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100"/>
              </a:spcBef>
              <a:spcAft>
                <a:spcPts val="100"/>
              </a:spcAft>
            </a:pPr>
            <a:r>
              <a:rPr lang="zh-CN" altLang="en-US" sz="1000" b="1" smtClean="0">
                <a:solidFill>
                  <a:srgbClr val="000000"/>
                </a:solidFill>
              </a:rPr>
              <a:t>一</a:t>
            </a:r>
            <a:endParaRPr lang="zh-CN" altLang="en-US" sz="1000" smtClean="0"/>
          </a:p>
        </p:txBody>
      </p:sp>
    </p:spTree>
    <p:extLst>
      <p:ext uri="{BB962C8B-B14F-4D97-AF65-F5344CB8AC3E}">
        <p14:creationId xmlns:p14="http://schemas.microsoft.com/office/powerpoint/2010/main" val="11484644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FA215E5D-5C0E-4F61-9110-C93189737051}" type="slidenum">
              <a:rPr lang="en-US" altLang="zh-CN" sz="1200" u="none">
                <a:solidFill>
                  <a:schemeClr val="tx1"/>
                </a:solidFill>
                <a:latin typeface="Times New Roman" panose="02020603050405020304" pitchFamily="18" charset="0"/>
              </a:rPr>
              <a:pPr/>
              <a:t>40</a:t>
            </a:fld>
            <a:endParaRPr lang="en-US" altLang="zh-CN" sz="1200" u="none">
              <a:solidFill>
                <a:schemeClr val="tx1"/>
              </a:solidFill>
              <a:latin typeface="Times New Roman" panose="02020603050405020304"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lnSpc>
                <a:spcPct val="80000"/>
              </a:lnSpc>
            </a:pPr>
            <a:r>
              <a:rPr lang="zh-CN" altLang="en-US" sz="1000" dirty="0" smtClean="0"/>
              <a:t>他虽有理论知识</a:t>
            </a:r>
            <a:r>
              <a:rPr lang="en-US" altLang="zh-CN" sz="1000" dirty="0" smtClean="0"/>
              <a:t>,</a:t>
            </a:r>
            <a:r>
              <a:rPr lang="zh-CN" altLang="en-US" sz="1000" dirty="0" smtClean="0"/>
              <a:t>但无实践知识</a:t>
            </a:r>
            <a:r>
              <a:rPr lang="en-US" altLang="zh-CN" sz="1000" dirty="0" smtClean="0"/>
              <a:t>. </a:t>
            </a:r>
          </a:p>
          <a:p>
            <a:pPr marL="228600" indent="-228600" eaLnBrk="1" hangingPunct="1">
              <a:lnSpc>
                <a:spcPct val="80000"/>
              </a:lnSpc>
            </a:pPr>
            <a:r>
              <a:rPr lang="en-US" altLang="zh-CN" sz="1000" dirty="0" smtClean="0"/>
              <a:t>1</a:t>
            </a:r>
            <a:r>
              <a:rPr lang="zh-CN" altLang="en-US" sz="1000" dirty="0" smtClean="0"/>
              <a:t>解</a:t>
            </a:r>
            <a:r>
              <a:rPr lang="en-US" altLang="zh-CN" sz="1000" dirty="0" smtClean="0"/>
              <a:t>: </a:t>
            </a:r>
            <a:r>
              <a:rPr lang="zh-CN" altLang="en-US" sz="1000" dirty="0" smtClean="0"/>
              <a:t>设  </a:t>
            </a:r>
            <a:r>
              <a:rPr lang="en-US" altLang="zh-CN" sz="1000" dirty="0" smtClean="0"/>
              <a:t>P: </a:t>
            </a:r>
            <a:r>
              <a:rPr lang="zh-CN" altLang="en-US" sz="1000" dirty="0" smtClean="0"/>
              <a:t>他有理论知识   </a:t>
            </a:r>
          </a:p>
          <a:p>
            <a:pPr marL="228600" indent="-228600" eaLnBrk="1" hangingPunct="1">
              <a:lnSpc>
                <a:spcPct val="80000"/>
              </a:lnSpc>
            </a:pPr>
            <a:r>
              <a:rPr lang="zh-CN" altLang="en-US" sz="1000" dirty="0" smtClean="0"/>
              <a:t>              </a:t>
            </a:r>
            <a:r>
              <a:rPr lang="en-US" altLang="zh-CN" sz="1000" dirty="0" smtClean="0"/>
              <a:t>Q: </a:t>
            </a:r>
            <a:r>
              <a:rPr lang="zh-CN" altLang="en-US" sz="1000" dirty="0" smtClean="0"/>
              <a:t>他有实践知识</a:t>
            </a:r>
          </a:p>
          <a:p>
            <a:pPr marL="228600" indent="-228600" eaLnBrk="1" hangingPunct="1">
              <a:lnSpc>
                <a:spcPct val="80000"/>
              </a:lnSpc>
            </a:pPr>
            <a:r>
              <a:rPr lang="zh-CN" altLang="en-US" sz="1000" dirty="0" smtClean="0"/>
              <a:t>符号化为</a:t>
            </a:r>
            <a:r>
              <a:rPr lang="en-US" altLang="zh-CN" sz="1000" dirty="0" smtClean="0"/>
              <a:t>: P</a:t>
            </a:r>
            <a:r>
              <a:rPr lang="en-US" altLang="zh-CN" sz="1000" dirty="0" smtClean="0">
                <a:sym typeface="Symbol" panose="05050102010706020507" pitchFamily="18" charset="2"/>
              </a:rPr>
              <a:t></a:t>
            </a:r>
            <a:r>
              <a:rPr lang="en-US" altLang="zh-CN" sz="1000" dirty="0" smtClean="0"/>
              <a:t> Q</a:t>
            </a:r>
          </a:p>
          <a:p>
            <a:pPr marL="228600" indent="-228600" eaLnBrk="1" hangingPunct="1">
              <a:lnSpc>
                <a:spcPct val="80000"/>
              </a:lnSpc>
            </a:pPr>
            <a:r>
              <a:rPr lang="en-US" altLang="zh-CN" sz="1000" dirty="0" smtClean="0"/>
              <a:t>2. </a:t>
            </a:r>
            <a:r>
              <a:rPr lang="zh-CN" altLang="en-US" sz="1000" dirty="0" smtClean="0"/>
              <a:t>铁和氧化合</a:t>
            </a:r>
            <a:r>
              <a:rPr lang="en-US" altLang="zh-CN" sz="1000" dirty="0" smtClean="0"/>
              <a:t>, </a:t>
            </a:r>
            <a:r>
              <a:rPr lang="zh-CN" altLang="en-US" sz="1000" dirty="0" smtClean="0"/>
              <a:t>但 铁和氮不化合</a:t>
            </a:r>
            <a:r>
              <a:rPr lang="en-US" altLang="zh-CN" sz="1000" dirty="0" smtClean="0"/>
              <a:t>.</a:t>
            </a:r>
          </a:p>
          <a:p>
            <a:pPr marL="228600" indent="-228600" eaLnBrk="1" hangingPunct="1">
              <a:lnSpc>
                <a:spcPct val="80000"/>
              </a:lnSpc>
            </a:pPr>
            <a:r>
              <a:rPr lang="zh-CN" altLang="en-US" sz="1000" dirty="0" smtClean="0"/>
              <a:t>解</a:t>
            </a:r>
            <a:r>
              <a:rPr lang="en-US" altLang="zh-CN" sz="1000" dirty="0" smtClean="0"/>
              <a:t>: </a:t>
            </a:r>
            <a:r>
              <a:rPr lang="zh-CN" altLang="en-US" sz="1000" dirty="0" smtClean="0"/>
              <a:t>设  </a:t>
            </a:r>
            <a:r>
              <a:rPr lang="en-US" altLang="zh-CN" sz="1000" dirty="0" smtClean="0"/>
              <a:t>P: </a:t>
            </a:r>
            <a:r>
              <a:rPr lang="zh-CN" altLang="en-US" sz="1000" dirty="0" smtClean="0"/>
              <a:t>铁和氧化合 </a:t>
            </a:r>
          </a:p>
          <a:p>
            <a:pPr marL="228600" indent="-228600" eaLnBrk="1" hangingPunct="1">
              <a:lnSpc>
                <a:spcPct val="80000"/>
              </a:lnSpc>
            </a:pPr>
            <a:r>
              <a:rPr lang="zh-CN" altLang="en-US" sz="1000" dirty="0" smtClean="0"/>
              <a:t>           </a:t>
            </a:r>
            <a:r>
              <a:rPr lang="en-US" altLang="zh-CN" sz="1000" dirty="0" smtClean="0"/>
              <a:t>Q: </a:t>
            </a:r>
            <a:r>
              <a:rPr lang="zh-CN" altLang="en-US" sz="1000" dirty="0" smtClean="0"/>
              <a:t>铁和氮化合</a:t>
            </a:r>
          </a:p>
          <a:p>
            <a:pPr marL="228600" indent="-228600" eaLnBrk="1" hangingPunct="1">
              <a:lnSpc>
                <a:spcPct val="80000"/>
              </a:lnSpc>
            </a:pPr>
            <a:r>
              <a:rPr lang="zh-CN" altLang="en-US" sz="1000" dirty="0" smtClean="0"/>
              <a:t>符号化为</a:t>
            </a:r>
            <a:r>
              <a:rPr lang="en-US" altLang="zh-CN" sz="1000" dirty="0" smtClean="0"/>
              <a:t>: P</a:t>
            </a:r>
            <a:r>
              <a:rPr lang="en-US" altLang="zh-CN" sz="1000" dirty="0" smtClean="0">
                <a:sym typeface="Symbol" panose="05050102010706020507" pitchFamily="18" charset="2"/>
              </a:rPr>
              <a:t></a:t>
            </a:r>
            <a:r>
              <a:rPr lang="en-US" altLang="zh-CN" sz="1000" dirty="0" smtClean="0"/>
              <a:t> </a:t>
            </a:r>
            <a:r>
              <a:rPr lang="en-US" altLang="zh-CN" sz="1000" dirty="0" smtClean="0">
                <a:sym typeface="Symbol" panose="05050102010706020507" pitchFamily="18" charset="2"/>
              </a:rPr>
              <a:t></a:t>
            </a:r>
            <a:r>
              <a:rPr lang="en-US" altLang="zh-CN" sz="1000" dirty="0" smtClean="0"/>
              <a:t>Q </a:t>
            </a:r>
          </a:p>
          <a:p>
            <a:pPr marL="228600" indent="-228600" eaLnBrk="1" hangingPunct="1">
              <a:lnSpc>
                <a:spcPct val="80000"/>
              </a:lnSpc>
            </a:pPr>
            <a:r>
              <a:rPr lang="en-US" altLang="zh-CN" sz="1000" dirty="0" smtClean="0"/>
              <a:t>3.</a:t>
            </a:r>
            <a:r>
              <a:rPr lang="zh-CN" altLang="en-US" sz="1000" dirty="0" smtClean="0"/>
              <a:t>他是三好学生</a:t>
            </a:r>
            <a:r>
              <a:rPr lang="en-US" altLang="zh-CN" sz="1000" dirty="0" smtClean="0"/>
              <a:t>,</a:t>
            </a:r>
            <a:r>
              <a:rPr lang="zh-CN" altLang="en-US" sz="1000" dirty="0" smtClean="0"/>
              <a:t>当且仅当他学习好、工作好、身体好。</a:t>
            </a:r>
          </a:p>
          <a:p>
            <a:pPr marL="228600" indent="-228600" eaLnBrk="1" hangingPunct="1">
              <a:lnSpc>
                <a:spcPct val="80000"/>
              </a:lnSpc>
            </a:pPr>
            <a:r>
              <a:rPr lang="zh-CN" altLang="en-US" sz="1000" dirty="0" smtClean="0"/>
              <a:t>解</a:t>
            </a:r>
            <a:r>
              <a:rPr lang="en-US" altLang="zh-CN" sz="1000" dirty="0" smtClean="0"/>
              <a:t>: </a:t>
            </a:r>
            <a:r>
              <a:rPr lang="zh-CN" altLang="en-US" sz="1000" dirty="0" smtClean="0"/>
              <a:t>设  </a:t>
            </a:r>
            <a:r>
              <a:rPr lang="en-US" altLang="zh-CN" sz="1000" dirty="0" smtClean="0"/>
              <a:t>A:</a:t>
            </a:r>
            <a:r>
              <a:rPr lang="zh-CN" altLang="en-US" sz="1000" dirty="0" smtClean="0"/>
              <a:t>他学习好 </a:t>
            </a:r>
            <a:r>
              <a:rPr lang="en-US" altLang="zh-CN" sz="1000" dirty="0" smtClean="0"/>
              <a:t>B:</a:t>
            </a:r>
            <a:r>
              <a:rPr lang="zh-CN" altLang="en-US" sz="1000" dirty="0" smtClean="0"/>
              <a:t>他工作好 </a:t>
            </a:r>
            <a:r>
              <a:rPr lang="en-US" altLang="zh-CN" sz="1000" dirty="0" smtClean="0"/>
              <a:t>C:</a:t>
            </a:r>
            <a:r>
              <a:rPr lang="zh-CN" altLang="en-US" sz="1000" dirty="0" smtClean="0"/>
              <a:t>他身体好 </a:t>
            </a:r>
            <a:r>
              <a:rPr lang="en-US" altLang="zh-CN" sz="1000" dirty="0" smtClean="0"/>
              <a:t>P:</a:t>
            </a:r>
            <a:r>
              <a:rPr lang="zh-CN" altLang="en-US" sz="1000" dirty="0" smtClean="0"/>
              <a:t>他是三好学生</a:t>
            </a:r>
          </a:p>
          <a:p>
            <a:pPr marL="228600" indent="-228600" eaLnBrk="1" hangingPunct="1">
              <a:lnSpc>
                <a:spcPct val="80000"/>
              </a:lnSpc>
            </a:pPr>
            <a:r>
              <a:rPr lang="zh-CN" altLang="en-US" sz="1000" dirty="0" smtClean="0"/>
              <a:t>符号化为</a:t>
            </a:r>
            <a:r>
              <a:rPr lang="en-US" altLang="zh-CN" sz="1000" dirty="0" smtClean="0"/>
              <a:t>: ( A</a:t>
            </a:r>
            <a:r>
              <a:rPr lang="en-US" altLang="zh-CN" sz="1000" dirty="0" smtClean="0">
                <a:sym typeface="Symbol" panose="05050102010706020507" pitchFamily="18" charset="2"/>
              </a:rPr>
              <a:t></a:t>
            </a:r>
            <a:r>
              <a:rPr lang="en-US" altLang="zh-CN" sz="1000" dirty="0" smtClean="0"/>
              <a:t> B </a:t>
            </a:r>
            <a:r>
              <a:rPr lang="en-US" altLang="zh-CN" sz="1000" dirty="0" smtClean="0">
                <a:sym typeface="Symbol" panose="05050102010706020507" pitchFamily="18" charset="2"/>
              </a:rPr>
              <a:t></a:t>
            </a:r>
            <a:r>
              <a:rPr lang="en-US" altLang="zh-CN" sz="1000" dirty="0" smtClean="0"/>
              <a:t>C) </a:t>
            </a:r>
            <a:r>
              <a:rPr lang="en-US" altLang="zh-CN" sz="1000" dirty="0" smtClean="0">
                <a:sym typeface="Symbol" panose="05050102010706020507" pitchFamily="18" charset="2"/>
              </a:rPr>
              <a:t></a:t>
            </a:r>
            <a:r>
              <a:rPr lang="en-US" altLang="zh-CN" sz="1000" dirty="0" smtClean="0"/>
              <a:t> P</a:t>
            </a:r>
          </a:p>
          <a:p>
            <a:pPr marL="228600" indent="-228600" eaLnBrk="1" hangingPunct="1">
              <a:lnSpc>
                <a:spcPct val="80000"/>
              </a:lnSpc>
            </a:pPr>
            <a:r>
              <a:rPr lang="en-US" altLang="zh-CN" sz="1000" dirty="0" smtClean="0"/>
              <a:t>4 </a:t>
            </a:r>
            <a:r>
              <a:rPr lang="zh-CN" altLang="en-US" sz="1000" dirty="0" smtClean="0"/>
              <a:t>上海到北京的</a:t>
            </a:r>
            <a:r>
              <a:rPr lang="en-US" altLang="zh-CN" sz="1000" dirty="0" smtClean="0"/>
              <a:t>14</a:t>
            </a:r>
            <a:r>
              <a:rPr lang="zh-CN" altLang="en-US" sz="1000" dirty="0" smtClean="0"/>
              <a:t>列车是下午五点半或六点半开。</a:t>
            </a:r>
          </a:p>
          <a:p>
            <a:pPr marL="228600" indent="-228600" eaLnBrk="1" hangingPunct="1">
              <a:lnSpc>
                <a:spcPct val="80000"/>
              </a:lnSpc>
            </a:pPr>
            <a:r>
              <a:rPr lang="zh-CN" altLang="en-US" sz="1000" dirty="0" smtClean="0"/>
              <a:t>解</a:t>
            </a:r>
            <a:r>
              <a:rPr lang="en-US" altLang="zh-CN" sz="1000" dirty="0" smtClean="0"/>
              <a:t>: </a:t>
            </a:r>
            <a:r>
              <a:rPr lang="zh-CN" altLang="en-US" sz="1000" dirty="0" smtClean="0"/>
              <a:t>设  </a:t>
            </a:r>
            <a:r>
              <a:rPr lang="en-US" altLang="zh-CN" sz="1000" dirty="0" smtClean="0"/>
              <a:t>P:</a:t>
            </a:r>
            <a:r>
              <a:rPr lang="zh-CN" altLang="en-US" sz="1000" dirty="0" smtClean="0"/>
              <a:t>上海到北京的</a:t>
            </a:r>
            <a:r>
              <a:rPr lang="en-US" altLang="zh-CN" sz="1000" dirty="0" smtClean="0"/>
              <a:t>14</a:t>
            </a:r>
            <a:r>
              <a:rPr lang="zh-CN" altLang="en-US" sz="1000" dirty="0" smtClean="0"/>
              <a:t>列车是下午五点半开</a:t>
            </a:r>
          </a:p>
          <a:p>
            <a:pPr marL="228600" indent="-228600" eaLnBrk="1" hangingPunct="1">
              <a:lnSpc>
                <a:spcPct val="80000"/>
              </a:lnSpc>
            </a:pPr>
            <a:r>
              <a:rPr lang="zh-CN" altLang="en-US" sz="1000" dirty="0" smtClean="0"/>
              <a:t>            </a:t>
            </a:r>
            <a:r>
              <a:rPr lang="en-US" altLang="zh-CN" sz="1000" dirty="0" smtClean="0"/>
              <a:t>Q:</a:t>
            </a:r>
            <a:r>
              <a:rPr lang="zh-CN" altLang="en-US" sz="1000" dirty="0" smtClean="0"/>
              <a:t>上海到北京的</a:t>
            </a:r>
            <a:r>
              <a:rPr lang="en-US" altLang="zh-CN" sz="1000" dirty="0" smtClean="0"/>
              <a:t>14</a:t>
            </a:r>
            <a:r>
              <a:rPr lang="zh-CN" altLang="en-US" sz="1000" dirty="0" smtClean="0"/>
              <a:t>列车是下午六点半开</a:t>
            </a:r>
          </a:p>
          <a:p>
            <a:pPr marL="228600" indent="-228600" eaLnBrk="1" hangingPunct="1">
              <a:lnSpc>
                <a:spcPct val="80000"/>
              </a:lnSpc>
            </a:pPr>
            <a:r>
              <a:rPr lang="zh-CN" altLang="en-US" sz="1000" dirty="0" smtClean="0"/>
              <a:t>符号化为</a:t>
            </a:r>
            <a:r>
              <a:rPr lang="en-US" altLang="zh-CN" sz="1000" dirty="0" smtClean="0"/>
              <a:t>:   </a:t>
            </a:r>
            <a:r>
              <a:rPr lang="en-US" altLang="zh-CN" sz="1000" dirty="0" smtClean="0">
                <a:sym typeface="Symbol" panose="05050102010706020507" pitchFamily="18" charset="2"/>
              </a:rPr>
              <a:t></a:t>
            </a:r>
            <a:r>
              <a:rPr lang="en-US" altLang="zh-CN" sz="1000" dirty="0" smtClean="0"/>
              <a:t> ( P </a:t>
            </a:r>
            <a:r>
              <a:rPr lang="en-US" altLang="zh-CN" sz="1000" dirty="0" smtClean="0">
                <a:sym typeface="Symbol" panose="05050102010706020507" pitchFamily="18" charset="2"/>
              </a:rPr>
              <a:t></a:t>
            </a:r>
            <a:r>
              <a:rPr lang="en-US" altLang="zh-CN" sz="1000" dirty="0" smtClean="0"/>
              <a:t> Q )</a:t>
            </a:r>
          </a:p>
          <a:p>
            <a:pPr marL="228600" indent="-228600" eaLnBrk="1" hangingPunct="1">
              <a:lnSpc>
                <a:spcPct val="80000"/>
              </a:lnSpc>
            </a:pPr>
            <a:r>
              <a:rPr lang="en-US" altLang="zh-CN" sz="1000" dirty="0" smtClean="0"/>
              <a:t>5.</a:t>
            </a:r>
            <a:r>
              <a:rPr lang="zh-CN" altLang="en-US" sz="1000" dirty="0" smtClean="0"/>
              <a:t>张三或李四都可以作这件事。</a:t>
            </a:r>
          </a:p>
          <a:p>
            <a:pPr marL="228600" indent="-228600" eaLnBrk="1" hangingPunct="1">
              <a:lnSpc>
                <a:spcPct val="80000"/>
              </a:lnSpc>
            </a:pPr>
            <a:r>
              <a:rPr lang="zh-CN" altLang="en-US" sz="1000" dirty="0" smtClean="0"/>
              <a:t>解</a:t>
            </a:r>
            <a:r>
              <a:rPr lang="en-US" altLang="zh-CN" sz="1000" dirty="0" smtClean="0"/>
              <a:t>: </a:t>
            </a:r>
            <a:r>
              <a:rPr lang="zh-CN" altLang="en-US" sz="1000" dirty="0" smtClean="0"/>
              <a:t>设  </a:t>
            </a:r>
            <a:r>
              <a:rPr lang="en-US" altLang="zh-CN" sz="1000" dirty="0" smtClean="0"/>
              <a:t>P:  </a:t>
            </a:r>
            <a:r>
              <a:rPr lang="zh-CN" altLang="en-US" sz="1000" dirty="0" smtClean="0"/>
              <a:t>张三可以作这件事。</a:t>
            </a:r>
          </a:p>
          <a:p>
            <a:pPr marL="228600" indent="-228600" eaLnBrk="1" hangingPunct="1">
              <a:lnSpc>
                <a:spcPct val="80000"/>
              </a:lnSpc>
            </a:pPr>
            <a:r>
              <a:rPr lang="zh-CN" altLang="en-US" sz="1000" dirty="0" smtClean="0"/>
              <a:t>            </a:t>
            </a:r>
            <a:r>
              <a:rPr lang="en-US" altLang="zh-CN" sz="1000" dirty="0" smtClean="0"/>
              <a:t>Q:  </a:t>
            </a:r>
            <a:r>
              <a:rPr lang="zh-CN" altLang="en-US" sz="1000" dirty="0" smtClean="0"/>
              <a:t>李四可以作这件事。</a:t>
            </a:r>
          </a:p>
          <a:p>
            <a:pPr marL="228600" indent="-228600" eaLnBrk="1" hangingPunct="1">
              <a:lnSpc>
                <a:spcPct val="80000"/>
              </a:lnSpc>
            </a:pPr>
            <a:r>
              <a:rPr lang="zh-CN" altLang="en-US" sz="1000" dirty="0" smtClean="0"/>
              <a:t>符号化为</a:t>
            </a:r>
            <a:r>
              <a:rPr lang="en-US" altLang="zh-CN" sz="1000" dirty="0" smtClean="0"/>
              <a:t>:      P</a:t>
            </a:r>
            <a:r>
              <a:rPr lang="en-US" altLang="zh-CN" sz="1000" dirty="0" smtClean="0">
                <a:sym typeface="Symbol" panose="05050102010706020507" pitchFamily="18" charset="2"/>
              </a:rPr>
              <a:t></a:t>
            </a:r>
            <a:r>
              <a:rPr lang="en-US" altLang="zh-CN" sz="1000" dirty="0" smtClean="0"/>
              <a:t> Q </a:t>
            </a:r>
          </a:p>
          <a:p>
            <a:pPr marL="228600" indent="-228600" eaLnBrk="1" hangingPunct="1">
              <a:lnSpc>
                <a:spcPct val="80000"/>
              </a:lnSpc>
            </a:pPr>
            <a:r>
              <a:rPr lang="zh-CN" altLang="en-US" sz="1000" dirty="0" smtClean="0"/>
              <a:t>６   除非你努力</a:t>
            </a:r>
            <a:r>
              <a:rPr lang="en-US" altLang="zh-CN" sz="1000" dirty="0" smtClean="0"/>
              <a:t>,</a:t>
            </a:r>
            <a:r>
              <a:rPr lang="zh-CN" altLang="en-US" sz="1000" dirty="0" smtClean="0"/>
              <a:t>否则你将失败。</a:t>
            </a:r>
          </a:p>
          <a:p>
            <a:pPr marL="228600" indent="-228600" eaLnBrk="1" hangingPunct="1">
              <a:lnSpc>
                <a:spcPct val="80000"/>
              </a:lnSpc>
            </a:pPr>
            <a:r>
              <a:rPr lang="zh-CN" altLang="en-US" sz="1000" dirty="0" smtClean="0"/>
              <a:t>解</a:t>
            </a:r>
            <a:r>
              <a:rPr lang="en-US" altLang="zh-CN" sz="1000" dirty="0" smtClean="0"/>
              <a:t>: </a:t>
            </a:r>
            <a:r>
              <a:rPr lang="zh-CN" altLang="en-US" sz="1000" dirty="0" smtClean="0"/>
              <a:t>设  </a:t>
            </a:r>
            <a:r>
              <a:rPr lang="en-US" altLang="zh-CN" sz="1000" dirty="0" smtClean="0"/>
              <a:t>P:  </a:t>
            </a:r>
            <a:r>
              <a:rPr lang="zh-CN" altLang="en-US" sz="1000" dirty="0" smtClean="0"/>
              <a:t>你努力。  </a:t>
            </a:r>
          </a:p>
          <a:p>
            <a:pPr marL="228600" indent="-228600" eaLnBrk="1" hangingPunct="1">
              <a:lnSpc>
                <a:spcPct val="80000"/>
              </a:lnSpc>
            </a:pPr>
            <a:r>
              <a:rPr lang="zh-CN" altLang="en-US" sz="1000" dirty="0" smtClean="0"/>
              <a:t>            </a:t>
            </a:r>
            <a:r>
              <a:rPr lang="en-US" altLang="zh-CN" sz="1000" dirty="0" smtClean="0"/>
              <a:t>Q:  </a:t>
            </a:r>
            <a:r>
              <a:rPr lang="zh-CN" altLang="en-US" sz="1000" dirty="0" smtClean="0"/>
              <a:t>你失败。</a:t>
            </a:r>
          </a:p>
          <a:p>
            <a:pPr marL="228600" indent="-228600" eaLnBrk="1" hangingPunct="1">
              <a:lnSpc>
                <a:spcPct val="80000"/>
              </a:lnSpc>
            </a:pPr>
            <a:r>
              <a:rPr lang="zh-CN" altLang="en-US" sz="1000" dirty="0" smtClean="0"/>
              <a:t>符号化为</a:t>
            </a:r>
            <a:r>
              <a:rPr lang="en-US" altLang="zh-CN" sz="1000" dirty="0" smtClean="0"/>
              <a:t>: </a:t>
            </a:r>
            <a:r>
              <a:rPr lang="en-US" altLang="zh-CN" sz="1000" dirty="0" smtClean="0">
                <a:sym typeface="Symbol" panose="05050102010706020507" pitchFamily="18" charset="2"/>
              </a:rPr>
              <a:t></a:t>
            </a:r>
            <a:r>
              <a:rPr lang="en-US" altLang="zh-CN" sz="1000" dirty="0" smtClean="0"/>
              <a:t> P </a:t>
            </a:r>
            <a:r>
              <a:rPr lang="en-US" altLang="zh-CN" sz="1000" dirty="0" smtClean="0">
                <a:sym typeface="Symbol" panose="05050102010706020507" pitchFamily="18" charset="2"/>
              </a:rPr>
              <a:t></a:t>
            </a:r>
            <a:r>
              <a:rPr lang="en-US" altLang="zh-CN" sz="1000" dirty="0" smtClean="0"/>
              <a:t> Q </a:t>
            </a:r>
            <a:endParaRPr lang="en-US" altLang="zh-CN" dirty="0" smtClean="0"/>
          </a:p>
          <a:p>
            <a:pPr marL="228600" indent="-228600" eaLnBrk="1" hangingPunct="1">
              <a:lnSpc>
                <a:spcPct val="80000"/>
              </a:lnSpc>
            </a:pPr>
            <a:endParaRPr lang="en-US" altLang="zh-CN" dirty="0" smtClean="0"/>
          </a:p>
          <a:p>
            <a:pPr marL="228600" indent="-228600" eaLnBrk="1" hangingPunct="1">
              <a:lnSpc>
                <a:spcPct val="80000"/>
              </a:lnSpc>
            </a:pPr>
            <a:endParaRPr lang="en-US" altLang="zh-CN" dirty="0" smtClean="0"/>
          </a:p>
          <a:p>
            <a:pPr marL="228600" indent="-228600" eaLnBrk="1" hangingPunct="1">
              <a:lnSpc>
                <a:spcPct val="80000"/>
              </a:lnSpc>
            </a:pPr>
            <a:endParaRPr lang="en-US" altLang="zh-CN" dirty="0" smtClean="0"/>
          </a:p>
        </p:txBody>
      </p:sp>
    </p:spTree>
    <p:extLst>
      <p:ext uri="{BB962C8B-B14F-4D97-AF65-F5344CB8AC3E}">
        <p14:creationId xmlns:p14="http://schemas.microsoft.com/office/powerpoint/2010/main" val="4412002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0F6D1D67-2EA0-4DD9-BF3D-89DAC0150AEB}" type="slidenum">
              <a:rPr lang="en-US" altLang="zh-CN" sz="1200" u="none">
                <a:solidFill>
                  <a:schemeClr val="tx1"/>
                </a:solidFill>
                <a:latin typeface="Times New Roman" panose="02020603050405020304" pitchFamily="18" charset="0"/>
              </a:rPr>
              <a:pPr/>
              <a:t>41</a:t>
            </a:fld>
            <a:endParaRPr lang="en-US" altLang="zh-CN" sz="1200" u="none">
              <a:solidFill>
                <a:schemeClr val="tx1"/>
              </a:solidFill>
              <a:latin typeface="Times New Roman" panose="02020603050405020304"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lnSpc>
                <a:spcPct val="80000"/>
              </a:lnSpc>
            </a:pPr>
            <a:r>
              <a:rPr lang="zh-CN" altLang="en-US" sz="1000" smtClean="0"/>
              <a:t>他虽有理论知识</a:t>
            </a:r>
            <a:r>
              <a:rPr lang="en-US" altLang="zh-CN" sz="1000" smtClean="0"/>
              <a:t>,</a:t>
            </a:r>
            <a:r>
              <a:rPr lang="zh-CN" altLang="en-US" sz="1000" smtClean="0"/>
              <a:t>但无实践知识</a:t>
            </a:r>
            <a:r>
              <a:rPr lang="en-US" altLang="zh-CN" sz="1000" smtClean="0"/>
              <a:t>. </a:t>
            </a:r>
          </a:p>
          <a:p>
            <a:pPr marL="228600" indent="-228600" eaLnBrk="1" hangingPunct="1">
              <a:lnSpc>
                <a:spcPct val="80000"/>
              </a:lnSpc>
            </a:pPr>
            <a:r>
              <a:rPr lang="en-US" altLang="zh-CN" sz="1000" smtClean="0"/>
              <a:t>1</a:t>
            </a:r>
            <a:r>
              <a:rPr lang="zh-CN" altLang="en-US" sz="1000" smtClean="0"/>
              <a:t>解</a:t>
            </a:r>
            <a:r>
              <a:rPr lang="en-US" altLang="zh-CN" sz="1000" smtClean="0"/>
              <a:t>: </a:t>
            </a:r>
            <a:r>
              <a:rPr lang="zh-CN" altLang="en-US" sz="1000" smtClean="0"/>
              <a:t>设  </a:t>
            </a:r>
            <a:r>
              <a:rPr lang="en-US" altLang="zh-CN" sz="1000" smtClean="0"/>
              <a:t>P: </a:t>
            </a:r>
            <a:r>
              <a:rPr lang="zh-CN" altLang="en-US" sz="1000" smtClean="0"/>
              <a:t>他有理论知识   </a:t>
            </a:r>
          </a:p>
          <a:p>
            <a:pPr marL="228600" indent="-228600" eaLnBrk="1" hangingPunct="1">
              <a:lnSpc>
                <a:spcPct val="80000"/>
              </a:lnSpc>
            </a:pPr>
            <a:r>
              <a:rPr lang="zh-CN" altLang="en-US" sz="1000" smtClean="0"/>
              <a:t>              </a:t>
            </a:r>
            <a:r>
              <a:rPr lang="en-US" altLang="zh-CN" sz="1000" smtClean="0"/>
              <a:t>Q: </a:t>
            </a:r>
            <a:r>
              <a:rPr lang="zh-CN" altLang="en-US" sz="1000" smtClean="0"/>
              <a:t>他有实践知识</a:t>
            </a:r>
          </a:p>
          <a:p>
            <a:pPr marL="228600" indent="-228600" eaLnBrk="1" hangingPunct="1">
              <a:lnSpc>
                <a:spcPct val="80000"/>
              </a:lnSpc>
            </a:pPr>
            <a:r>
              <a:rPr lang="zh-CN" altLang="en-US" sz="1000" smtClean="0"/>
              <a:t>符号化为</a:t>
            </a:r>
            <a:r>
              <a:rPr lang="en-US" altLang="zh-CN" sz="1000" smtClean="0"/>
              <a:t>: P</a:t>
            </a:r>
            <a:r>
              <a:rPr lang="en-US" altLang="zh-CN" sz="1000" smtClean="0">
                <a:sym typeface="Symbol" panose="05050102010706020507" pitchFamily="18" charset="2"/>
              </a:rPr>
              <a:t></a:t>
            </a:r>
            <a:r>
              <a:rPr lang="en-US" altLang="zh-CN" sz="1000" smtClean="0"/>
              <a:t> Q</a:t>
            </a:r>
          </a:p>
          <a:p>
            <a:pPr marL="228600" indent="-228600" eaLnBrk="1" hangingPunct="1">
              <a:lnSpc>
                <a:spcPct val="80000"/>
              </a:lnSpc>
            </a:pPr>
            <a:r>
              <a:rPr lang="en-US" altLang="zh-CN" sz="1000" smtClean="0"/>
              <a:t>2. </a:t>
            </a:r>
            <a:r>
              <a:rPr lang="zh-CN" altLang="en-US" sz="1000" smtClean="0"/>
              <a:t>铁和氧化合</a:t>
            </a:r>
            <a:r>
              <a:rPr lang="en-US" altLang="zh-CN" sz="1000" smtClean="0"/>
              <a:t>, </a:t>
            </a:r>
            <a:r>
              <a:rPr lang="zh-CN" altLang="en-US" sz="1000" smtClean="0"/>
              <a:t>但 铁和氮不化合</a:t>
            </a:r>
            <a:r>
              <a:rPr lang="en-US" altLang="zh-CN" sz="1000" smtClean="0"/>
              <a:t>.</a:t>
            </a:r>
          </a:p>
          <a:p>
            <a:pPr marL="228600" indent="-228600" eaLnBrk="1" hangingPunct="1">
              <a:lnSpc>
                <a:spcPct val="80000"/>
              </a:lnSpc>
            </a:pPr>
            <a:r>
              <a:rPr lang="zh-CN" altLang="en-US" sz="1000" smtClean="0"/>
              <a:t>解</a:t>
            </a:r>
            <a:r>
              <a:rPr lang="en-US" altLang="zh-CN" sz="1000" smtClean="0"/>
              <a:t>: </a:t>
            </a:r>
            <a:r>
              <a:rPr lang="zh-CN" altLang="en-US" sz="1000" smtClean="0"/>
              <a:t>设  </a:t>
            </a:r>
            <a:r>
              <a:rPr lang="en-US" altLang="zh-CN" sz="1000" smtClean="0"/>
              <a:t>P: </a:t>
            </a:r>
            <a:r>
              <a:rPr lang="zh-CN" altLang="en-US" sz="1000" smtClean="0"/>
              <a:t>铁和氧化合 </a:t>
            </a:r>
          </a:p>
          <a:p>
            <a:pPr marL="228600" indent="-228600" eaLnBrk="1" hangingPunct="1">
              <a:lnSpc>
                <a:spcPct val="80000"/>
              </a:lnSpc>
            </a:pPr>
            <a:r>
              <a:rPr lang="zh-CN" altLang="en-US" sz="1000" smtClean="0"/>
              <a:t>           </a:t>
            </a:r>
            <a:r>
              <a:rPr lang="en-US" altLang="zh-CN" sz="1000" smtClean="0"/>
              <a:t>Q: </a:t>
            </a:r>
            <a:r>
              <a:rPr lang="zh-CN" altLang="en-US" sz="1000" smtClean="0"/>
              <a:t>铁和氮化合</a:t>
            </a:r>
          </a:p>
          <a:p>
            <a:pPr marL="228600" indent="-228600" eaLnBrk="1" hangingPunct="1">
              <a:lnSpc>
                <a:spcPct val="80000"/>
              </a:lnSpc>
            </a:pPr>
            <a:r>
              <a:rPr lang="zh-CN" altLang="en-US" sz="1000" smtClean="0"/>
              <a:t>符号化为</a:t>
            </a:r>
            <a:r>
              <a:rPr lang="en-US" altLang="zh-CN" sz="1000" smtClean="0"/>
              <a:t>: P</a:t>
            </a:r>
            <a:r>
              <a:rPr lang="en-US" altLang="zh-CN" sz="1000" smtClean="0">
                <a:sym typeface="Symbol" panose="05050102010706020507" pitchFamily="18" charset="2"/>
              </a:rPr>
              <a:t></a:t>
            </a:r>
            <a:r>
              <a:rPr lang="en-US" altLang="zh-CN" sz="1000" smtClean="0"/>
              <a:t> </a:t>
            </a:r>
            <a:r>
              <a:rPr lang="en-US" altLang="zh-CN" sz="1000" smtClean="0">
                <a:sym typeface="Symbol" panose="05050102010706020507" pitchFamily="18" charset="2"/>
              </a:rPr>
              <a:t></a:t>
            </a:r>
            <a:r>
              <a:rPr lang="en-US" altLang="zh-CN" sz="1000" smtClean="0"/>
              <a:t>Q </a:t>
            </a:r>
          </a:p>
          <a:p>
            <a:pPr marL="228600" indent="-228600" eaLnBrk="1" hangingPunct="1">
              <a:lnSpc>
                <a:spcPct val="80000"/>
              </a:lnSpc>
            </a:pPr>
            <a:r>
              <a:rPr lang="en-US" altLang="zh-CN" sz="1000" smtClean="0"/>
              <a:t>3.</a:t>
            </a:r>
            <a:r>
              <a:rPr lang="zh-CN" altLang="en-US" sz="1000" smtClean="0"/>
              <a:t>他是三好学生</a:t>
            </a:r>
            <a:r>
              <a:rPr lang="en-US" altLang="zh-CN" sz="1000" smtClean="0"/>
              <a:t>,</a:t>
            </a:r>
            <a:r>
              <a:rPr lang="zh-CN" altLang="en-US" sz="1000" smtClean="0"/>
              <a:t>当且仅当他学习好、工作好、身体好。</a:t>
            </a:r>
          </a:p>
          <a:p>
            <a:pPr marL="228600" indent="-228600" eaLnBrk="1" hangingPunct="1">
              <a:lnSpc>
                <a:spcPct val="80000"/>
              </a:lnSpc>
            </a:pPr>
            <a:r>
              <a:rPr lang="zh-CN" altLang="en-US" sz="1000" smtClean="0"/>
              <a:t>解</a:t>
            </a:r>
            <a:r>
              <a:rPr lang="en-US" altLang="zh-CN" sz="1000" smtClean="0"/>
              <a:t>: </a:t>
            </a:r>
            <a:r>
              <a:rPr lang="zh-CN" altLang="en-US" sz="1000" smtClean="0"/>
              <a:t>设  </a:t>
            </a:r>
            <a:r>
              <a:rPr lang="en-US" altLang="zh-CN" sz="1000" smtClean="0"/>
              <a:t>A:</a:t>
            </a:r>
            <a:r>
              <a:rPr lang="zh-CN" altLang="en-US" sz="1000" smtClean="0"/>
              <a:t>他学习好 </a:t>
            </a:r>
            <a:r>
              <a:rPr lang="en-US" altLang="zh-CN" sz="1000" smtClean="0"/>
              <a:t>B:</a:t>
            </a:r>
            <a:r>
              <a:rPr lang="zh-CN" altLang="en-US" sz="1000" smtClean="0"/>
              <a:t>他工作好 </a:t>
            </a:r>
            <a:r>
              <a:rPr lang="en-US" altLang="zh-CN" sz="1000" smtClean="0"/>
              <a:t>C:</a:t>
            </a:r>
            <a:r>
              <a:rPr lang="zh-CN" altLang="en-US" sz="1000" smtClean="0"/>
              <a:t>他身体好 </a:t>
            </a:r>
            <a:r>
              <a:rPr lang="en-US" altLang="zh-CN" sz="1000" smtClean="0"/>
              <a:t>P:</a:t>
            </a:r>
            <a:r>
              <a:rPr lang="zh-CN" altLang="en-US" sz="1000" smtClean="0"/>
              <a:t>他是三好学生</a:t>
            </a:r>
          </a:p>
          <a:p>
            <a:pPr marL="228600" indent="-228600" eaLnBrk="1" hangingPunct="1">
              <a:lnSpc>
                <a:spcPct val="80000"/>
              </a:lnSpc>
            </a:pPr>
            <a:r>
              <a:rPr lang="zh-CN" altLang="en-US" sz="1000" smtClean="0"/>
              <a:t>符号化为</a:t>
            </a:r>
            <a:r>
              <a:rPr lang="en-US" altLang="zh-CN" sz="1000" smtClean="0"/>
              <a:t>: ( A</a:t>
            </a:r>
            <a:r>
              <a:rPr lang="en-US" altLang="zh-CN" sz="1000" smtClean="0">
                <a:sym typeface="Symbol" panose="05050102010706020507" pitchFamily="18" charset="2"/>
              </a:rPr>
              <a:t></a:t>
            </a:r>
            <a:r>
              <a:rPr lang="en-US" altLang="zh-CN" sz="1000" smtClean="0"/>
              <a:t> B </a:t>
            </a:r>
            <a:r>
              <a:rPr lang="en-US" altLang="zh-CN" sz="1000" smtClean="0">
                <a:sym typeface="Symbol" panose="05050102010706020507" pitchFamily="18" charset="2"/>
              </a:rPr>
              <a:t></a:t>
            </a:r>
            <a:r>
              <a:rPr lang="en-US" altLang="zh-CN" sz="1000" smtClean="0"/>
              <a:t>C) </a:t>
            </a:r>
            <a:r>
              <a:rPr lang="en-US" altLang="zh-CN" sz="1000" smtClean="0">
                <a:sym typeface="Symbol" panose="05050102010706020507" pitchFamily="18" charset="2"/>
              </a:rPr>
              <a:t></a:t>
            </a:r>
            <a:r>
              <a:rPr lang="en-US" altLang="zh-CN" sz="1000" smtClean="0"/>
              <a:t> P</a:t>
            </a:r>
          </a:p>
          <a:p>
            <a:pPr marL="228600" indent="-228600" eaLnBrk="1" hangingPunct="1">
              <a:lnSpc>
                <a:spcPct val="80000"/>
              </a:lnSpc>
            </a:pPr>
            <a:r>
              <a:rPr lang="en-US" altLang="zh-CN" sz="1000" smtClean="0"/>
              <a:t>4 </a:t>
            </a:r>
            <a:r>
              <a:rPr lang="zh-CN" altLang="en-US" sz="1000" smtClean="0"/>
              <a:t>上海到北京的</a:t>
            </a:r>
            <a:r>
              <a:rPr lang="en-US" altLang="zh-CN" sz="1000" smtClean="0"/>
              <a:t>14</a:t>
            </a:r>
            <a:r>
              <a:rPr lang="zh-CN" altLang="en-US" sz="1000" smtClean="0"/>
              <a:t>列车是下午五点半或六点半开。</a:t>
            </a:r>
          </a:p>
          <a:p>
            <a:pPr marL="228600" indent="-228600" eaLnBrk="1" hangingPunct="1">
              <a:lnSpc>
                <a:spcPct val="80000"/>
              </a:lnSpc>
            </a:pPr>
            <a:r>
              <a:rPr lang="zh-CN" altLang="en-US" sz="1000" smtClean="0"/>
              <a:t>解</a:t>
            </a:r>
            <a:r>
              <a:rPr lang="en-US" altLang="zh-CN" sz="1000" smtClean="0"/>
              <a:t>: </a:t>
            </a:r>
            <a:r>
              <a:rPr lang="zh-CN" altLang="en-US" sz="1000" smtClean="0"/>
              <a:t>设  </a:t>
            </a:r>
            <a:r>
              <a:rPr lang="en-US" altLang="zh-CN" sz="1000" smtClean="0"/>
              <a:t>P:</a:t>
            </a:r>
            <a:r>
              <a:rPr lang="zh-CN" altLang="en-US" sz="1000" smtClean="0"/>
              <a:t>上海到北京的</a:t>
            </a:r>
            <a:r>
              <a:rPr lang="en-US" altLang="zh-CN" sz="1000" smtClean="0"/>
              <a:t>14</a:t>
            </a:r>
            <a:r>
              <a:rPr lang="zh-CN" altLang="en-US" sz="1000" smtClean="0"/>
              <a:t>列车是下午五点半开</a:t>
            </a:r>
          </a:p>
          <a:p>
            <a:pPr marL="228600" indent="-228600" eaLnBrk="1" hangingPunct="1">
              <a:lnSpc>
                <a:spcPct val="80000"/>
              </a:lnSpc>
            </a:pPr>
            <a:r>
              <a:rPr lang="zh-CN" altLang="en-US" sz="1000" smtClean="0"/>
              <a:t>            </a:t>
            </a:r>
            <a:r>
              <a:rPr lang="en-US" altLang="zh-CN" sz="1000" smtClean="0"/>
              <a:t>Q:</a:t>
            </a:r>
            <a:r>
              <a:rPr lang="zh-CN" altLang="en-US" sz="1000" smtClean="0"/>
              <a:t>上海到北京的</a:t>
            </a:r>
            <a:r>
              <a:rPr lang="en-US" altLang="zh-CN" sz="1000" smtClean="0"/>
              <a:t>14</a:t>
            </a:r>
            <a:r>
              <a:rPr lang="zh-CN" altLang="en-US" sz="1000" smtClean="0"/>
              <a:t>列车是下午六点半开</a:t>
            </a:r>
          </a:p>
          <a:p>
            <a:pPr marL="228600" indent="-228600" eaLnBrk="1" hangingPunct="1">
              <a:lnSpc>
                <a:spcPct val="80000"/>
              </a:lnSpc>
            </a:pPr>
            <a:r>
              <a:rPr lang="zh-CN" altLang="en-US" sz="1000" smtClean="0"/>
              <a:t>符号化为</a:t>
            </a:r>
            <a:r>
              <a:rPr lang="en-US" altLang="zh-CN" sz="1000" smtClean="0"/>
              <a:t>:   </a:t>
            </a:r>
            <a:r>
              <a:rPr lang="en-US" altLang="zh-CN" sz="1000" smtClean="0">
                <a:sym typeface="Symbol" panose="05050102010706020507" pitchFamily="18" charset="2"/>
              </a:rPr>
              <a:t></a:t>
            </a:r>
            <a:r>
              <a:rPr lang="en-US" altLang="zh-CN" sz="1000" smtClean="0"/>
              <a:t> ( P </a:t>
            </a:r>
            <a:r>
              <a:rPr lang="en-US" altLang="zh-CN" sz="1000" smtClean="0">
                <a:sym typeface="Symbol" panose="05050102010706020507" pitchFamily="18" charset="2"/>
              </a:rPr>
              <a:t></a:t>
            </a:r>
            <a:r>
              <a:rPr lang="en-US" altLang="zh-CN" sz="1000" smtClean="0"/>
              <a:t> Q )</a:t>
            </a:r>
          </a:p>
          <a:p>
            <a:pPr marL="228600" indent="-228600" eaLnBrk="1" hangingPunct="1">
              <a:lnSpc>
                <a:spcPct val="80000"/>
              </a:lnSpc>
            </a:pPr>
            <a:r>
              <a:rPr lang="en-US" altLang="zh-CN" sz="1000" smtClean="0"/>
              <a:t>5.</a:t>
            </a:r>
            <a:r>
              <a:rPr lang="zh-CN" altLang="en-US" sz="1000" smtClean="0"/>
              <a:t>张三或李四都可以作这件事。</a:t>
            </a:r>
          </a:p>
          <a:p>
            <a:pPr marL="228600" indent="-228600" eaLnBrk="1" hangingPunct="1">
              <a:lnSpc>
                <a:spcPct val="80000"/>
              </a:lnSpc>
            </a:pPr>
            <a:r>
              <a:rPr lang="zh-CN" altLang="en-US" sz="1000" smtClean="0"/>
              <a:t>解</a:t>
            </a:r>
            <a:r>
              <a:rPr lang="en-US" altLang="zh-CN" sz="1000" smtClean="0"/>
              <a:t>: </a:t>
            </a:r>
            <a:r>
              <a:rPr lang="zh-CN" altLang="en-US" sz="1000" smtClean="0"/>
              <a:t>设  </a:t>
            </a:r>
            <a:r>
              <a:rPr lang="en-US" altLang="zh-CN" sz="1000" smtClean="0"/>
              <a:t>P:  </a:t>
            </a:r>
            <a:r>
              <a:rPr lang="zh-CN" altLang="en-US" sz="1000" smtClean="0"/>
              <a:t>张三可以作这件事。</a:t>
            </a:r>
          </a:p>
          <a:p>
            <a:pPr marL="228600" indent="-228600" eaLnBrk="1" hangingPunct="1">
              <a:lnSpc>
                <a:spcPct val="80000"/>
              </a:lnSpc>
            </a:pPr>
            <a:r>
              <a:rPr lang="zh-CN" altLang="en-US" sz="1000" smtClean="0"/>
              <a:t>            </a:t>
            </a:r>
            <a:r>
              <a:rPr lang="en-US" altLang="zh-CN" sz="1000" smtClean="0"/>
              <a:t>Q:  </a:t>
            </a:r>
            <a:r>
              <a:rPr lang="zh-CN" altLang="en-US" sz="1000" smtClean="0"/>
              <a:t>李四可以作这件事。</a:t>
            </a:r>
          </a:p>
          <a:p>
            <a:pPr marL="228600" indent="-228600" eaLnBrk="1" hangingPunct="1">
              <a:lnSpc>
                <a:spcPct val="80000"/>
              </a:lnSpc>
            </a:pPr>
            <a:r>
              <a:rPr lang="zh-CN" altLang="en-US" sz="1000" smtClean="0"/>
              <a:t>符号化为</a:t>
            </a:r>
            <a:r>
              <a:rPr lang="en-US" altLang="zh-CN" sz="1000" smtClean="0"/>
              <a:t>:      P</a:t>
            </a:r>
            <a:r>
              <a:rPr lang="en-US" altLang="zh-CN" sz="1000" smtClean="0">
                <a:sym typeface="Symbol" panose="05050102010706020507" pitchFamily="18" charset="2"/>
              </a:rPr>
              <a:t></a:t>
            </a:r>
            <a:r>
              <a:rPr lang="en-US" altLang="zh-CN" sz="1000" smtClean="0"/>
              <a:t> Q ?        P</a:t>
            </a:r>
            <a:r>
              <a:rPr lang="en-US" altLang="zh-CN" sz="1000" smtClean="0">
                <a:sym typeface="Symbol" panose="05050102010706020507" pitchFamily="18" charset="2"/>
              </a:rPr>
              <a:t></a:t>
            </a:r>
            <a:r>
              <a:rPr lang="en-US" altLang="zh-CN" sz="1000" smtClean="0"/>
              <a:t> Q ?</a:t>
            </a:r>
          </a:p>
          <a:p>
            <a:pPr marL="228600" indent="-228600" eaLnBrk="1" hangingPunct="1">
              <a:lnSpc>
                <a:spcPct val="80000"/>
              </a:lnSpc>
            </a:pPr>
            <a:r>
              <a:rPr lang="zh-CN" altLang="en-US" sz="1000" smtClean="0"/>
              <a:t>６   除非你努力</a:t>
            </a:r>
            <a:r>
              <a:rPr lang="en-US" altLang="zh-CN" sz="1000" smtClean="0"/>
              <a:t>,</a:t>
            </a:r>
            <a:r>
              <a:rPr lang="zh-CN" altLang="en-US" sz="1000" smtClean="0"/>
              <a:t>否则你将失败。</a:t>
            </a:r>
          </a:p>
          <a:p>
            <a:pPr marL="228600" indent="-228600" eaLnBrk="1" hangingPunct="1">
              <a:lnSpc>
                <a:spcPct val="80000"/>
              </a:lnSpc>
            </a:pPr>
            <a:r>
              <a:rPr lang="zh-CN" altLang="en-US" sz="1000" smtClean="0"/>
              <a:t>解</a:t>
            </a:r>
            <a:r>
              <a:rPr lang="en-US" altLang="zh-CN" sz="1000" smtClean="0"/>
              <a:t>: </a:t>
            </a:r>
            <a:r>
              <a:rPr lang="zh-CN" altLang="en-US" sz="1000" smtClean="0"/>
              <a:t>设  </a:t>
            </a:r>
            <a:r>
              <a:rPr lang="en-US" altLang="zh-CN" sz="1000" smtClean="0"/>
              <a:t>P:  </a:t>
            </a:r>
            <a:r>
              <a:rPr lang="zh-CN" altLang="en-US" sz="1000" smtClean="0"/>
              <a:t>你努力。  </a:t>
            </a:r>
          </a:p>
          <a:p>
            <a:pPr marL="228600" indent="-228600" eaLnBrk="1" hangingPunct="1">
              <a:lnSpc>
                <a:spcPct val="80000"/>
              </a:lnSpc>
            </a:pPr>
            <a:r>
              <a:rPr lang="zh-CN" altLang="en-US" sz="1000" smtClean="0"/>
              <a:t>            </a:t>
            </a:r>
            <a:r>
              <a:rPr lang="en-US" altLang="zh-CN" sz="1000" smtClean="0"/>
              <a:t>Q:  </a:t>
            </a:r>
            <a:r>
              <a:rPr lang="zh-CN" altLang="en-US" sz="1000" smtClean="0"/>
              <a:t>你失败。</a:t>
            </a:r>
          </a:p>
          <a:p>
            <a:pPr marL="228600" indent="-228600" eaLnBrk="1" hangingPunct="1">
              <a:lnSpc>
                <a:spcPct val="80000"/>
              </a:lnSpc>
            </a:pPr>
            <a:r>
              <a:rPr lang="zh-CN" altLang="en-US" sz="1000" smtClean="0"/>
              <a:t>符号化为</a:t>
            </a:r>
            <a:r>
              <a:rPr lang="en-US" altLang="zh-CN" sz="1000" smtClean="0"/>
              <a:t>: </a:t>
            </a:r>
            <a:r>
              <a:rPr lang="en-US" altLang="zh-CN" sz="1000" smtClean="0">
                <a:sym typeface="Symbol" panose="05050102010706020507" pitchFamily="18" charset="2"/>
              </a:rPr>
              <a:t></a:t>
            </a:r>
            <a:r>
              <a:rPr lang="en-US" altLang="zh-CN" sz="1000" smtClean="0"/>
              <a:t> P </a:t>
            </a:r>
            <a:r>
              <a:rPr lang="en-US" altLang="zh-CN" sz="1000" smtClean="0">
                <a:sym typeface="Symbol" panose="05050102010706020507" pitchFamily="18" charset="2"/>
              </a:rPr>
              <a:t></a:t>
            </a:r>
            <a:r>
              <a:rPr lang="en-US" altLang="zh-CN" sz="1000" smtClean="0"/>
              <a:t> Q </a:t>
            </a:r>
            <a:endParaRPr lang="en-US" altLang="zh-CN" smtClean="0"/>
          </a:p>
          <a:p>
            <a:pPr marL="228600" indent="-228600" eaLnBrk="1" hangingPunct="1">
              <a:lnSpc>
                <a:spcPct val="80000"/>
              </a:lnSpc>
            </a:pPr>
            <a:endParaRPr lang="en-US" altLang="zh-CN" smtClean="0"/>
          </a:p>
          <a:p>
            <a:pPr marL="228600" indent="-228600" eaLnBrk="1" hangingPunct="1">
              <a:lnSpc>
                <a:spcPct val="80000"/>
              </a:lnSpc>
            </a:pPr>
            <a:endParaRPr lang="en-US" altLang="zh-CN" smtClean="0"/>
          </a:p>
          <a:p>
            <a:pPr marL="228600" indent="-228600" eaLnBrk="1" hangingPunct="1">
              <a:lnSpc>
                <a:spcPct val="80000"/>
              </a:lnSpc>
            </a:pPr>
            <a:endParaRPr lang="en-US" altLang="zh-CN" smtClean="0"/>
          </a:p>
        </p:txBody>
      </p:sp>
    </p:spTree>
    <p:extLst>
      <p:ext uri="{BB962C8B-B14F-4D97-AF65-F5344CB8AC3E}">
        <p14:creationId xmlns:p14="http://schemas.microsoft.com/office/powerpoint/2010/main" val="34193644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739C2EFF-6758-43F4-8D79-FC301F7D1962}" type="slidenum">
              <a:rPr lang="en-US" altLang="zh-CN" sz="1200" u="none">
                <a:solidFill>
                  <a:schemeClr val="tx1"/>
                </a:solidFill>
                <a:latin typeface="Times New Roman" panose="02020603050405020304" pitchFamily="18" charset="0"/>
              </a:rPr>
              <a:pPr/>
              <a:t>42</a:t>
            </a:fld>
            <a:endParaRPr lang="en-US" altLang="zh-CN" sz="1200" u="none">
              <a:solidFill>
                <a:schemeClr val="tx1"/>
              </a:solidFill>
              <a:latin typeface="Times New Roman" panose="02020603050405020304"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lnSpc>
                <a:spcPct val="80000"/>
              </a:lnSpc>
            </a:pPr>
            <a:r>
              <a:rPr lang="zh-CN" altLang="en-US" sz="1000" dirty="0" smtClean="0"/>
              <a:t>除非你努力</a:t>
            </a:r>
            <a:r>
              <a:rPr lang="en-US" altLang="zh-CN" sz="1000" dirty="0" smtClean="0"/>
              <a:t>,</a:t>
            </a:r>
            <a:r>
              <a:rPr lang="zh-CN" altLang="en-US" sz="1000" dirty="0" smtClean="0"/>
              <a:t>否则你将失败。</a:t>
            </a:r>
          </a:p>
          <a:p>
            <a:pPr marL="228600" indent="-228600" eaLnBrk="1" hangingPunct="1">
              <a:lnSpc>
                <a:spcPct val="80000"/>
              </a:lnSpc>
            </a:pPr>
            <a:r>
              <a:rPr lang="zh-CN" altLang="en-US" sz="1000" dirty="0" smtClean="0"/>
              <a:t>解</a:t>
            </a:r>
            <a:r>
              <a:rPr lang="en-US" altLang="zh-CN" sz="1000" dirty="0" smtClean="0"/>
              <a:t>: </a:t>
            </a:r>
            <a:r>
              <a:rPr lang="zh-CN" altLang="en-US" sz="1000" dirty="0" smtClean="0"/>
              <a:t>设  </a:t>
            </a:r>
            <a:r>
              <a:rPr lang="en-US" altLang="zh-CN" sz="1000" dirty="0" smtClean="0"/>
              <a:t>P:  </a:t>
            </a:r>
            <a:r>
              <a:rPr lang="zh-CN" altLang="en-US" sz="1000" dirty="0" smtClean="0"/>
              <a:t>你努力。  </a:t>
            </a:r>
          </a:p>
          <a:p>
            <a:pPr marL="228600" indent="-228600" eaLnBrk="1" hangingPunct="1">
              <a:lnSpc>
                <a:spcPct val="80000"/>
              </a:lnSpc>
            </a:pPr>
            <a:r>
              <a:rPr lang="zh-CN" altLang="en-US" sz="1000" dirty="0" smtClean="0"/>
              <a:t>            </a:t>
            </a:r>
            <a:r>
              <a:rPr lang="en-US" altLang="zh-CN" sz="1000" dirty="0" smtClean="0"/>
              <a:t>Q:  </a:t>
            </a:r>
            <a:r>
              <a:rPr lang="zh-CN" altLang="en-US" sz="1000" dirty="0" smtClean="0"/>
              <a:t>你失败。</a:t>
            </a:r>
          </a:p>
          <a:p>
            <a:pPr marL="228600" indent="-228600" eaLnBrk="1" hangingPunct="1">
              <a:lnSpc>
                <a:spcPct val="80000"/>
              </a:lnSpc>
            </a:pPr>
            <a:r>
              <a:rPr lang="zh-CN" altLang="en-US" sz="1000" dirty="0" smtClean="0"/>
              <a:t>符号化为</a:t>
            </a:r>
            <a:r>
              <a:rPr lang="en-US" altLang="zh-CN" sz="1000" dirty="0" smtClean="0"/>
              <a:t>: </a:t>
            </a:r>
            <a:r>
              <a:rPr lang="en-US" altLang="zh-CN" sz="1000" dirty="0" smtClean="0">
                <a:sym typeface="Symbol" panose="05050102010706020507" pitchFamily="18" charset="2"/>
              </a:rPr>
              <a:t></a:t>
            </a:r>
            <a:r>
              <a:rPr lang="en-US" altLang="zh-CN" sz="1000" dirty="0" smtClean="0"/>
              <a:t> P </a:t>
            </a:r>
            <a:r>
              <a:rPr lang="en-US" altLang="zh-CN" sz="1000" dirty="0" smtClean="0">
                <a:sym typeface="Symbol" panose="05050102010706020507" pitchFamily="18" charset="2"/>
              </a:rPr>
              <a:t></a:t>
            </a:r>
            <a:r>
              <a:rPr lang="en-US" altLang="zh-CN" sz="1000" dirty="0" smtClean="0"/>
              <a:t> Q </a:t>
            </a:r>
            <a:endParaRPr lang="en-US" altLang="zh-CN" dirty="0" smtClean="0"/>
          </a:p>
          <a:p>
            <a:pPr marL="228600" indent="-228600" eaLnBrk="1" hangingPunct="1">
              <a:lnSpc>
                <a:spcPct val="80000"/>
              </a:lnSpc>
            </a:pPr>
            <a:endParaRPr lang="en-US" altLang="zh-CN" dirty="0" smtClean="0"/>
          </a:p>
          <a:p>
            <a:pPr marL="228600" indent="-228600" eaLnBrk="1" hangingPunct="1">
              <a:lnSpc>
                <a:spcPct val="80000"/>
              </a:lnSpc>
            </a:pPr>
            <a:endParaRPr lang="en-US" altLang="zh-CN" dirty="0" smtClean="0"/>
          </a:p>
          <a:p>
            <a:pPr marL="228600" indent="-228600" eaLnBrk="1" hangingPunct="1">
              <a:lnSpc>
                <a:spcPct val="80000"/>
              </a:lnSpc>
            </a:pPr>
            <a:endParaRPr lang="en-US" altLang="zh-CN" dirty="0" smtClean="0"/>
          </a:p>
        </p:txBody>
      </p:sp>
    </p:spTree>
    <p:extLst>
      <p:ext uri="{BB962C8B-B14F-4D97-AF65-F5344CB8AC3E}">
        <p14:creationId xmlns:p14="http://schemas.microsoft.com/office/powerpoint/2010/main" val="1322806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A7768F05-C407-4D5B-AD7F-6C73F7A54B6A}" type="slidenum">
              <a:rPr lang="en-US" altLang="zh-CN" sz="1200" u="none">
                <a:solidFill>
                  <a:schemeClr val="tx1"/>
                </a:solidFill>
                <a:latin typeface="Times New Roman" panose="02020603050405020304" pitchFamily="18" charset="0"/>
              </a:rPr>
              <a:pPr/>
              <a:t>43</a:t>
            </a:fld>
            <a:endParaRPr lang="en-US" altLang="zh-CN" sz="1200" u="none">
              <a:solidFill>
                <a:schemeClr val="tx1"/>
              </a:solidFill>
              <a:latin typeface="Times New Roman" panose="02020603050405020304"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上节我们讨论了命题和连接词</a:t>
            </a:r>
            <a:r>
              <a:rPr lang="en-US" altLang="zh-CN" smtClean="0"/>
              <a:t>, </a:t>
            </a:r>
            <a:r>
              <a:rPr lang="zh-CN" altLang="en-US" smtClean="0"/>
              <a:t>具有唯一确定真假值的陈述句叫做命题</a:t>
            </a:r>
            <a:r>
              <a:rPr lang="en-US" altLang="zh-CN" smtClean="0"/>
              <a:t>, </a:t>
            </a:r>
            <a:r>
              <a:rPr lang="zh-CN" altLang="en-US" smtClean="0"/>
              <a:t>不含连接词的命题叫原子命题</a:t>
            </a:r>
            <a:r>
              <a:rPr lang="en-US" altLang="zh-CN" smtClean="0"/>
              <a:t>,</a:t>
            </a:r>
            <a:r>
              <a:rPr lang="zh-CN" altLang="en-US" smtClean="0"/>
              <a:t>至少包含一个连接词的叫做复合命题</a:t>
            </a:r>
            <a:r>
              <a:rPr lang="en-US" altLang="zh-CN" smtClean="0"/>
              <a:t>, </a:t>
            </a:r>
            <a:r>
              <a:rPr lang="zh-CN" altLang="en-US" smtClean="0"/>
              <a:t>任意命题都可由原子命题符号及连接词组成的符号串表示</a:t>
            </a:r>
            <a:r>
              <a:rPr lang="zh-CN" altLang="en-US" sz="1400" smtClean="0"/>
              <a:t>下面归纳总结命题符号化的一般步骤</a:t>
            </a:r>
            <a:r>
              <a:rPr lang="en-US" altLang="zh-CN" sz="1400" smtClean="0"/>
              <a:t>, </a:t>
            </a:r>
            <a:r>
              <a:rPr lang="zh-CN" altLang="en-US" sz="1400" smtClean="0"/>
              <a:t>并举例说明</a:t>
            </a:r>
            <a:r>
              <a:rPr lang="en-US" altLang="zh-CN" sz="1400" smtClean="0"/>
              <a:t>.</a:t>
            </a:r>
          </a:p>
        </p:txBody>
      </p:sp>
    </p:spTree>
    <p:extLst>
      <p:ext uri="{BB962C8B-B14F-4D97-AF65-F5344CB8AC3E}">
        <p14:creationId xmlns:p14="http://schemas.microsoft.com/office/powerpoint/2010/main" val="13727024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A1622471-CF3D-4D79-AF64-21C07CC35985}" type="slidenum">
              <a:rPr lang="en-US" altLang="zh-CN" sz="1200" u="none">
                <a:solidFill>
                  <a:schemeClr val="tx1"/>
                </a:solidFill>
                <a:latin typeface="Times New Roman" panose="02020603050405020304" pitchFamily="18" charset="0"/>
              </a:rPr>
              <a:pPr/>
              <a:t>44</a:t>
            </a:fld>
            <a:endParaRPr lang="en-US" altLang="zh-CN" sz="1200" u="none">
              <a:solidFill>
                <a:schemeClr val="tx1"/>
              </a:solidFill>
              <a:latin typeface="Times New Roman" panose="02020603050405020304"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400" smtClean="0"/>
              <a:t> </a:t>
            </a:r>
            <a:r>
              <a:rPr lang="zh-CN" altLang="en-US" sz="1400" smtClean="0"/>
              <a:t>本节重点掌握的概念</a:t>
            </a:r>
            <a:r>
              <a:rPr lang="en-US" altLang="zh-CN" sz="1400" smtClean="0"/>
              <a:t>: </a:t>
            </a:r>
            <a:r>
              <a:rPr lang="zh-CN" altLang="en-US" sz="1400" smtClean="0"/>
              <a:t>命题，连接词。</a:t>
            </a:r>
          </a:p>
          <a:p>
            <a:pPr eaLnBrk="1" hangingPunct="1"/>
            <a:r>
              <a:rPr lang="zh-CN" altLang="en-US" sz="1400" smtClean="0"/>
              <a:t>本节重点掌握的方法</a:t>
            </a:r>
            <a:r>
              <a:rPr lang="en-US" altLang="zh-CN" sz="1400" smtClean="0"/>
              <a:t>: </a:t>
            </a:r>
            <a:r>
              <a:rPr lang="zh-CN" altLang="en-US" sz="1400" smtClean="0"/>
              <a:t>命题符号化</a:t>
            </a:r>
          </a:p>
          <a:p>
            <a:pPr eaLnBrk="1" hangingPunct="1"/>
            <a:r>
              <a:rPr lang="en-US" altLang="zh-CN" sz="1400" smtClean="0"/>
              <a:t>.</a:t>
            </a:r>
            <a:r>
              <a:rPr lang="zh-CN" altLang="en-US" sz="1400" smtClean="0"/>
              <a:t>作业：</a:t>
            </a:r>
            <a:r>
              <a:rPr lang="en-US" altLang="zh-CN" sz="1400" smtClean="0"/>
              <a:t>1-1</a:t>
            </a:r>
            <a:r>
              <a:rPr lang="zh-CN" altLang="en-US" sz="1400" smtClean="0"/>
              <a:t>， </a:t>
            </a:r>
            <a:r>
              <a:rPr lang="en-US" altLang="zh-CN" sz="1400" smtClean="0"/>
              <a:t>1-2    </a:t>
            </a:r>
            <a:r>
              <a:rPr lang="zh-CN" altLang="en-US" sz="1400" smtClean="0"/>
              <a:t>（</a:t>
            </a:r>
            <a:r>
              <a:rPr lang="en-US" altLang="zh-CN" sz="1400" smtClean="0"/>
              <a:t>1</a:t>
            </a:r>
            <a:r>
              <a:rPr lang="zh-CN" altLang="en-US" sz="1400" smtClean="0"/>
              <a:t>），（</a:t>
            </a:r>
            <a:r>
              <a:rPr lang="en-US" altLang="zh-CN" sz="1400" smtClean="0"/>
              <a:t>3</a:t>
            </a:r>
            <a:r>
              <a:rPr lang="zh-CN" altLang="en-US" sz="1400" smtClean="0"/>
              <a:t>），（</a:t>
            </a:r>
            <a:r>
              <a:rPr lang="en-US" altLang="zh-CN" sz="1400" smtClean="0"/>
              <a:t>5</a:t>
            </a:r>
            <a:r>
              <a:rPr lang="zh-CN" altLang="en-US" sz="1400" smtClean="0"/>
              <a:t>）</a:t>
            </a:r>
          </a:p>
          <a:p>
            <a:pPr eaLnBrk="1" hangingPunct="1"/>
            <a:r>
              <a:rPr lang="zh-CN" altLang="en-US" sz="1400" smtClean="0"/>
              <a:t>             </a:t>
            </a:r>
            <a:r>
              <a:rPr lang="en-US" altLang="zh-CN" sz="1400" smtClean="0"/>
              <a:t>1-3   </a:t>
            </a:r>
            <a:r>
              <a:rPr lang="zh-CN" altLang="en-US" sz="1400" smtClean="0"/>
              <a:t>（</a:t>
            </a:r>
            <a:r>
              <a:rPr lang="en-US" altLang="zh-CN" sz="1400" smtClean="0"/>
              <a:t>5</a:t>
            </a:r>
            <a:r>
              <a:rPr lang="zh-CN" altLang="en-US" sz="1400" smtClean="0"/>
              <a:t>），（</a:t>
            </a:r>
            <a:r>
              <a:rPr lang="en-US" altLang="zh-CN" sz="1400" smtClean="0"/>
              <a:t>7</a:t>
            </a:r>
            <a:r>
              <a:rPr lang="zh-CN" altLang="en-US" sz="1400" smtClean="0"/>
              <a:t>）</a:t>
            </a:r>
          </a:p>
          <a:p>
            <a:pPr eaLnBrk="1" hangingPunct="1"/>
            <a:endParaRPr lang="en-US" altLang="zh-CN" sz="1400" smtClean="0"/>
          </a:p>
        </p:txBody>
      </p:sp>
    </p:spTree>
    <p:extLst>
      <p:ext uri="{BB962C8B-B14F-4D97-AF65-F5344CB8AC3E}">
        <p14:creationId xmlns:p14="http://schemas.microsoft.com/office/powerpoint/2010/main" val="22718831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9781C721-A225-4184-8959-A9F72CCC17CD}" type="slidenum">
              <a:rPr lang="en-US" altLang="zh-CN" sz="1200" u="none" smtClean="0">
                <a:solidFill>
                  <a:schemeClr val="tx1"/>
                </a:solidFill>
                <a:latin typeface="Times New Roman" panose="02020603050405020304" pitchFamily="18" charset="0"/>
              </a:rPr>
              <a:pPr/>
              <a:t>45</a:t>
            </a:fld>
            <a:endParaRPr lang="en-US" altLang="zh-CN" sz="1200" u="none" smtClean="0">
              <a:solidFill>
                <a:schemeClr val="tx1"/>
              </a:solidFill>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只有确切弄清逻辑连接词与自然连接词的区别与联系才能正确把命题符号化</a:t>
            </a:r>
          </a:p>
          <a:p>
            <a:pPr eaLnBrk="1" hangingPunct="1"/>
            <a:endParaRPr lang="en-US" altLang="zh-CN" smtClean="0"/>
          </a:p>
        </p:txBody>
      </p:sp>
    </p:spTree>
    <p:extLst>
      <p:ext uri="{BB962C8B-B14F-4D97-AF65-F5344CB8AC3E}">
        <p14:creationId xmlns:p14="http://schemas.microsoft.com/office/powerpoint/2010/main" val="35597165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AC29B33F-B2A0-41A0-81E1-497330F9216C}" type="slidenum">
              <a:rPr lang="en-US" altLang="zh-CN" sz="1200" u="none" smtClean="0">
                <a:solidFill>
                  <a:schemeClr val="tx1"/>
                </a:solidFill>
                <a:latin typeface="Times New Roman" panose="02020603050405020304" pitchFamily="18" charset="0"/>
              </a:rPr>
              <a:pPr/>
              <a:t>46</a:t>
            </a:fld>
            <a:endParaRPr lang="en-US" altLang="zh-CN" sz="1200" u="none" smtClean="0">
              <a:solidFill>
                <a:schemeClr val="tx1"/>
              </a:solidFill>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只有确切弄清逻辑连接词与自然连接词的区别与联系才能正确把命题符号化</a:t>
            </a:r>
          </a:p>
          <a:p>
            <a:pPr eaLnBrk="1" hangingPunct="1"/>
            <a:endParaRPr lang="en-US" altLang="zh-CN" smtClean="0"/>
          </a:p>
        </p:txBody>
      </p:sp>
    </p:spTree>
    <p:extLst>
      <p:ext uri="{BB962C8B-B14F-4D97-AF65-F5344CB8AC3E}">
        <p14:creationId xmlns:p14="http://schemas.microsoft.com/office/powerpoint/2010/main" val="25927180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F4031D07-023B-427D-9410-E207C8E720A5}" type="slidenum">
              <a:rPr lang="en-US" altLang="zh-CN" sz="1200" u="none" smtClean="0">
                <a:solidFill>
                  <a:schemeClr val="tx1"/>
                </a:solidFill>
                <a:latin typeface="Times New Roman" panose="02020603050405020304" pitchFamily="18" charset="0"/>
              </a:rPr>
              <a:pPr/>
              <a:t>47</a:t>
            </a:fld>
            <a:endParaRPr lang="en-US" altLang="zh-CN" sz="1200" u="none" smtClean="0">
              <a:solidFill>
                <a:schemeClr val="tx1"/>
              </a:solidFill>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只有确切弄清逻辑连接词与自然连接词的区别与联系才能正确把命题符号化</a:t>
            </a:r>
          </a:p>
          <a:p>
            <a:pPr eaLnBrk="1" hangingPunct="1"/>
            <a:endParaRPr lang="en-US" altLang="zh-CN" smtClean="0"/>
          </a:p>
        </p:txBody>
      </p:sp>
    </p:spTree>
    <p:extLst>
      <p:ext uri="{BB962C8B-B14F-4D97-AF65-F5344CB8AC3E}">
        <p14:creationId xmlns:p14="http://schemas.microsoft.com/office/powerpoint/2010/main" val="3512610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8AB79F4F-0C66-4B2A-B5CC-5527C808A2EF}" type="slidenum">
              <a:rPr lang="en-US" altLang="zh-CN" sz="1200" u="none">
                <a:solidFill>
                  <a:schemeClr val="tx1"/>
                </a:solidFill>
                <a:latin typeface="Times New Roman" panose="02020603050405020304" pitchFamily="18" charset="0"/>
              </a:rPr>
              <a:pPr/>
              <a:t>5</a:t>
            </a:fld>
            <a:endParaRPr lang="en-US" altLang="zh-CN" sz="1200" u="none">
              <a:solidFill>
                <a:schemeClr val="tx1"/>
              </a:solidFill>
              <a:latin typeface="Times New Roman" panose="02020603050405020304" pitchFamily="18"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110000"/>
              </a:lnSpc>
            </a:pPr>
            <a:r>
              <a:rPr lang="zh-CN" altLang="en-US" sz="1000" b="1" smtClean="0">
                <a:solidFill>
                  <a:srgbClr val="000000"/>
                </a:solidFill>
                <a:latin typeface="宋体" panose="02010600030101010101" pitchFamily="2" charset="-122"/>
              </a:rPr>
              <a:t>三、离散数学研究的范围</a:t>
            </a:r>
            <a:endParaRPr lang="zh-CN" altLang="en-US" sz="1000" b="1" smtClean="0">
              <a:solidFill>
                <a:srgbClr val="000000"/>
              </a:solidFill>
            </a:endParaRPr>
          </a:p>
          <a:p>
            <a:pPr algn="just" eaLnBrk="1" hangingPunct="1">
              <a:lnSpc>
                <a:spcPct val="110000"/>
              </a:lnSpc>
            </a:pPr>
            <a:r>
              <a:rPr lang="zh-CN" altLang="en-US" sz="1000" smtClean="0">
                <a:solidFill>
                  <a:srgbClr val="000000"/>
                </a:solidFill>
                <a:latin typeface="宋体" panose="02010600030101010101" pitchFamily="2" charset="-122"/>
              </a:rPr>
              <a:t>    离散数学的内容十分丰富，涉及面很广，可以说，凡是以离散量为研究对象的数学均属离散数学范畴。而且，随着计算机科学的发展，其内容不断的扩充和更新。目前，它包括的主要内容有，数理逻辑，集合论，抽象代数，图论，可计算性理论，组合数学，概率论，拟阵论，自动机理论等等。</a:t>
            </a:r>
            <a:endParaRPr lang="zh-CN" altLang="en-US" sz="1000" smtClean="0">
              <a:solidFill>
                <a:srgbClr val="000000"/>
              </a:solidFill>
            </a:endParaRPr>
          </a:p>
          <a:p>
            <a:pPr algn="just" eaLnBrk="1" hangingPunct="1">
              <a:lnSpc>
                <a:spcPct val="110000"/>
              </a:lnSpc>
            </a:pPr>
            <a:r>
              <a:rPr lang="zh-CN" altLang="en-US" sz="1000" smtClean="0">
                <a:solidFill>
                  <a:srgbClr val="000000"/>
                </a:solidFill>
                <a:latin typeface="宋体" panose="02010600030101010101" pitchFamily="2" charset="-122"/>
              </a:rPr>
              <a:t>   我们不可能对离散数学的全部内容一一加以论述，而且，有些分支如：组合数学，可计算性理论等已成为独立课程。在此，我们只讨论其中最基本的四个分支：数理逻辑，集合论，代数结构和图论。即使对这四个部分，我们也不能讨论的十分深入，这四部分原属不同的古老的数学分支，各自有独立庞大的理论体系，我们只能对其中最基本的和最重要的，与计算机关系最密切的概念加以叙述。</a:t>
            </a:r>
          </a:p>
          <a:p>
            <a:pPr algn="just" eaLnBrk="1" hangingPunct="1">
              <a:lnSpc>
                <a:spcPct val="110000"/>
              </a:lnSpc>
            </a:pPr>
            <a:r>
              <a:rPr lang="zh-CN" altLang="en-US" sz="1000" b="1" smtClean="0">
                <a:solidFill>
                  <a:srgbClr val="000000"/>
                </a:solidFill>
                <a:latin typeface="宋体" panose="02010600030101010101" pitchFamily="2" charset="-122"/>
              </a:rPr>
              <a:t>四、离散数学课程的任务</a:t>
            </a:r>
            <a:endParaRPr lang="zh-CN" altLang="en-US" sz="1000" b="1" smtClean="0">
              <a:solidFill>
                <a:srgbClr val="000000"/>
              </a:solidFill>
            </a:endParaRPr>
          </a:p>
          <a:p>
            <a:pPr algn="just" eaLnBrk="1" hangingPunct="1">
              <a:lnSpc>
                <a:spcPct val="110000"/>
              </a:lnSpc>
            </a:pPr>
            <a:r>
              <a:rPr lang="zh-CN" altLang="en-US" sz="1000" smtClean="0">
                <a:solidFill>
                  <a:srgbClr val="000000"/>
                </a:solidFill>
                <a:latin typeface="宋体" panose="02010600030101010101" pitchFamily="2" charset="-122"/>
              </a:rPr>
              <a:t>   离散数学课程的任务主要有两个，一是使学生掌握其中的基本理论和方法，为后继课程准备必要的数学工具，离散数学是计算机应用专业的核心基础理论课程，与后继课程如数字逻辑，数据结构，编译方法，算法设计与分析，数据库，人工智能等有着直接的联系，而且是考研课之一。二是使学生提高逻辑推理能力，抽象思维能力和归纳构造能力。一般来说，学习数理逻辑，。一般来说，学习数理逻辑，可提高我们的推理能力，学习代数结构可提高为我们的抽象思维能力。离散数学的习题提供了这方面的训练，离散数学中没有什么计算题，主要是推理和构造性证明题 。</a:t>
            </a:r>
            <a:endParaRPr lang="zh-CN" altLang="en-US" sz="1000" smtClean="0">
              <a:solidFill>
                <a:srgbClr val="000000"/>
              </a:solidFill>
            </a:endParaRPr>
          </a:p>
          <a:p>
            <a:pPr algn="just" eaLnBrk="1" hangingPunct="1"/>
            <a:r>
              <a:rPr lang="zh-CN" altLang="en-US" sz="1000" smtClean="0">
                <a:solidFill>
                  <a:srgbClr val="000000"/>
                </a:solidFill>
                <a:latin typeface="宋体" panose="02010600030101010101" pitchFamily="2" charset="-122"/>
              </a:rPr>
              <a:t>    </a:t>
            </a:r>
            <a:endParaRPr lang="zh-CN" altLang="en-US" sz="1000" smtClean="0"/>
          </a:p>
        </p:txBody>
      </p:sp>
    </p:spTree>
    <p:extLst>
      <p:ext uri="{BB962C8B-B14F-4D97-AF65-F5344CB8AC3E}">
        <p14:creationId xmlns:p14="http://schemas.microsoft.com/office/powerpoint/2010/main" val="2730232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86D9277D-C7EA-4F5C-941D-6A98D248573C}" type="slidenum">
              <a:rPr lang="en-US" altLang="zh-CN" sz="1200" u="none">
                <a:solidFill>
                  <a:schemeClr val="tx1"/>
                </a:solidFill>
                <a:latin typeface="Times New Roman" panose="02020603050405020304" pitchFamily="18" charset="0"/>
              </a:rPr>
              <a:pPr/>
              <a:t>6</a:t>
            </a:fld>
            <a:endParaRPr lang="en-US" altLang="zh-CN" sz="1200" u="none">
              <a:solidFill>
                <a:schemeClr val="tx1"/>
              </a:solidFill>
              <a:latin typeface="Times New Roman" panose="02020603050405020304" pitchFamily="18"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110000"/>
              </a:lnSpc>
            </a:pPr>
            <a:r>
              <a:rPr lang="zh-CN" altLang="en-US" sz="1000" b="1" smtClean="0">
                <a:solidFill>
                  <a:srgbClr val="000000"/>
                </a:solidFill>
                <a:latin typeface="宋体" panose="02010600030101010101" pitchFamily="2" charset="-122"/>
              </a:rPr>
              <a:t>三、离散数学研究的范围</a:t>
            </a:r>
            <a:endParaRPr lang="zh-CN" altLang="en-US" sz="1000" b="1" smtClean="0">
              <a:solidFill>
                <a:srgbClr val="000000"/>
              </a:solidFill>
            </a:endParaRPr>
          </a:p>
          <a:p>
            <a:pPr algn="just" eaLnBrk="1" hangingPunct="1">
              <a:lnSpc>
                <a:spcPct val="110000"/>
              </a:lnSpc>
            </a:pPr>
            <a:r>
              <a:rPr lang="zh-CN" altLang="en-US" sz="1000" smtClean="0">
                <a:solidFill>
                  <a:srgbClr val="000000"/>
                </a:solidFill>
                <a:latin typeface="宋体" panose="02010600030101010101" pitchFamily="2" charset="-122"/>
              </a:rPr>
              <a:t>    离散数学的内容十分丰富，涉及面很广，可以说，凡是以离散量为研究对象的数学均属离散数学范畴。而且，随着计算机科学的发展，其内容不断的扩充和更新。目前，它包括的主要内容有，数理逻辑，集合论，抽象代数，图论，可计算性理论，组合数学，概率论，拟阵论，自动机理论等等。</a:t>
            </a:r>
            <a:endParaRPr lang="zh-CN" altLang="en-US" sz="1000" smtClean="0">
              <a:solidFill>
                <a:srgbClr val="000000"/>
              </a:solidFill>
            </a:endParaRPr>
          </a:p>
          <a:p>
            <a:pPr algn="just" eaLnBrk="1" hangingPunct="1">
              <a:lnSpc>
                <a:spcPct val="110000"/>
              </a:lnSpc>
            </a:pPr>
            <a:r>
              <a:rPr lang="zh-CN" altLang="en-US" sz="1000" smtClean="0">
                <a:solidFill>
                  <a:srgbClr val="000000"/>
                </a:solidFill>
                <a:latin typeface="宋体" panose="02010600030101010101" pitchFamily="2" charset="-122"/>
              </a:rPr>
              <a:t>   我们不可能对离散数学的全部内容一一加以论述，而且，有些分支如：组合数学，可计算性理论等已成为独立课程。在此，我们只讨论其中最基本的四个分支：数理逻辑，集合论，代数结构和图论。即使对这四个部分，我们也不能讨论的十分深入，这四部分原属不同的古老的数学分支，各自有独立庞大的理论体系，我们只能对其中最基本的和最重要的，与计算机关系最密切的概念加以叙述。</a:t>
            </a:r>
          </a:p>
          <a:p>
            <a:pPr algn="just" eaLnBrk="1" hangingPunct="1">
              <a:lnSpc>
                <a:spcPct val="110000"/>
              </a:lnSpc>
            </a:pPr>
            <a:r>
              <a:rPr lang="zh-CN" altLang="en-US" sz="1000" b="1" smtClean="0">
                <a:solidFill>
                  <a:srgbClr val="000000"/>
                </a:solidFill>
                <a:latin typeface="宋体" panose="02010600030101010101" pitchFamily="2" charset="-122"/>
              </a:rPr>
              <a:t>四、离散数学课程的任务</a:t>
            </a:r>
            <a:endParaRPr lang="zh-CN" altLang="en-US" sz="1000" b="1" smtClean="0">
              <a:solidFill>
                <a:srgbClr val="000000"/>
              </a:solidFill>
            </a:endParaRPr>
          </a:p>
          <a:p>
            <a:pPr algn="just" eaLnBrk="1" hangingPunct="1">
              <a:lnSpc>
                <a:spcPct val="110000"/>
              </a:lnSpc>
            </a:pPr>
            <a:r>
              <a:rPr lang="zh-CN" altLang="en-US" sz="1000" smtClean="0">
                <a:solidFill>
                  <a:srgbClr val="000000"/>
                </a:solidFill>
                <a:latin typeface="宋体" panose="02010600030101010101" pitchFamily="2" charset="-122"/>
              </a:rPr>
              <a:t>   离散数学课程的任务主要有两个，一是使学生掌握其中的基本理论和方法，为后继课程准备必要的数学工具，离散数学是计算机应用专业的核心基础理论课程，与后继课程如数字逻辑，数据结构，编译方法，算法设计与分析，数据库，人工智能等有着直接的联系，而且是考研课之一。二是使学生提高逻辑推理能力，抽象思维能力和归纳构造能力。一般来说，学习数理逻辑，。一般来说，学习数理逻辑，可提高我们的推理能力，学习代数结构可提高为我们的抽象思维能力。离散数学的习题提供了这方面的训练，离散数学中没有什么计算题，主要是推理和构造性证明题 。</a:t>
            </a:r>
            <a:endParaRPr lang="zh-CN" altLang="en-US" sz="1000" smtClean="0">
              <a:solidFill>
                <a:srgbClr val="000000"/>
              </a:solidFill>
            </a:endParaRPr>
          </a:p>
          <a:p>
            <a:pPr algn="just" eaLnBrk="1" hangingPunct="1"/>
            <a:r>
              <a:rPr lang="zh-CN" altLang="en-US" sz="1000" smtClean="0">
                <a:solidFill>
                  <a:srgbClr val="000000"/>
                </a:solidFill>
                <a:latin typeface="宋体" panose="02010600030101010101" pitchFamily="2" charset="-122"/>
              </a:rPr>
              <a:t>    </a:t>
            </a:r>
            <a:endParaRPr lang="zh-CN" altLang="en-US" sz="1000" smtClean="0"/>
          </a:p>
        </p:txBody>
      </p:sp>
    </p:spTree>
    <p:extLst>
      <p:ext uri="{BB962C8B-B14F-4D97-AF65-F5344CB8AC3E}">
        <p14:creationId xmlns:p14="http://schemas.microsoft.com/office/powerpoint/2010/main" val="896148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9B851094-C1D8-4DC4-A6B8-A2D53AD8A0A1}" type="slidenum">
              <a:rPr lang="en-US" altLang="zh-CN" sz="1200" u="none">
                <a:solidFill>
                  <a:schemeClr val="tx1"/>
                </a:solidFill>
                <a:latin typeface="Times New Roman" panose="02020603050405020304" pitchFamily="18" charset="0"/>
              </a:rPr>
              <a:pPr/>
              <a:t>7</a:t>
            </a:fld>
            <a:endParaRPr lang="en-US" altLang="zh-CN" sz="1200" u="none">
              <a:solidFill>
                <a:schemeClr val="tx1"/>
              </a:solidFill>
              <a:latin typeface="Times New Roman" panose="02020603050405020304" pitchFamily="18"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110000"/>
              </a:lnSpc>
            </a:pPr>
            <a:r>
              <a:rPr lang="zh-CN" altLang="en-US" sz="900" b="1" smtClean="0">
                <a:solidFill>
                  <a:srgbClr val="000000"/>
                </a:solidFill>
                <a:latin typeface="宋体" panose="02010600030101010101" pitchFamily="2" charset="-122"/>
              </a:rPr>
              <a:t>三、离散数学研究的范围</a:t>
            </a:r>
            <a:endParaRPr lang="zh-CN" altLang="en-US" sz="900" b="1" smtClean="0">
              <a:solidFill>
                <a:srgbClr val="000000"/>
              </a:solidFill>
            </a:endParaRPr>
          </a:p>
          <a:p>
            <a:pPr algn="just" eaLnBrk="1" hangingPunct="1">
              <a:lnSpc>
                <a:spcPct val="110000"/>
              </a:lnSpc>
            </a:pPr>
            <a:r>
              <a:rPr lang="zh-CN" altLang="en-US" sz="900" smtClean="0">
                <a:solidFill>
                  <a:srgbClr val="000000"/>
                </a:solidFill>
                <a:latin typeface="宋体" panose="02010600030101010101" pitchFamily="2" charset="-122"/>
              </a:rPr>
              <a:t>    离散数学的内容十分丰富，涉及面很广，可以说，凡是以离散量为研究对象的数学均属离散数学范畴。而且，随着计算机科学的发展，其内容不断的扩充和更新。目前，它包括的主要内容有，数理逻辑，集合论，抽象代数，图论，可计算性理论，组合数学，概率论，拟阵论，自动机理论等等。</a:t>
            </a:r>
          </a:p>
          <a:p>
            <a:pPr eaLnBrk="1" hangingPunct="1">
              <a:lnSpc>
                <a:spcPct val="90000"/>
              </a:lnSpc>
            </a:pPr>
            <a:r>
              <a:rPr kumimoji="0" lang="zh-CN" altLang="en-US" sz="900" smtClean="0">
                <a:solidFill>
                  <a:schemeClr val="tx2"/>
                </a:solidFill>
              </a:rPr>
              <a:t>美国</a:t>
            </a:r>
            <a:r>
              <a:rPr kumimoji="0" lang="en-US" altLang="zh-CN" sz="900" smtClean="0">
                <a:solidFill>
                  <a:schemeClr val="tx2"/>
                </a:solidFill>
              </a:rPr>
              <a:t>IEEE &amp; ACM</a:t>
            </a:r>
            <a:r>
              <a:rPr kumimoji="0" lang="zh-CN" altLang="en-US" sz="900" smtClean="0">
                <a:solidFill>
                  <a:schemeClr val="tx2"/>
                </a:solidFill>
              </a:rPr>
              <a:t>（</a:t>
            </a:r>
            <a:r>
              <a:rPr kumimoji="0" lang="en-US" altLang="zh-CN" sz="900" smtClean="0">
                <a:solidFill>
                  <a:schemeClr val="tx2"/>
                </a:solidFill>
              </a:rPr>
              <a:t>the Institute for Electrical and Electronic Engineers and the Association for Computing Machinery</a:t>
            </a:r>
            <a:r>
              <a:rPr kumimoji="0" lang="zh-CN" altLang="en-US" sz="900" smtClean="0">
                <a:solidFill>
                  <a:schemeClr val="tx2"/>
                </a:solidFill>
              </a:rPr>
              <a:t>）组织一直对世界性计算机教育起着指导性作用。</a:t>
            </a:r>
            <a:r>
              <a:rPr kumimoji="0" lang="en-US" altLang="zh-CN" sz="900" smtClean="0">
                <a:solidFill>
                  <a:schemeClr val="tx2"/>
                </a:solidFill>
              </a:rPr>
              <a:t>2001</a:t>
            </a:r>
            <a:r>
              <a:rPr kumimoji="0" lang="zh-CN" altLang="en-US" sz="900" smtClean="0">
                <a:solidFill>
                  <a:schemeClr val="tx2"/>
                </a:solidFill>
              </a:rPr>
              <a:t>年该组织推出了</a:t>
            </a:r>
            <a:r>
              <a:rPr kumimoji="0" lang="en-US" altLang="zh-CN" sz="900" smtClean="0">
                <a:solidFill>
                  <a:schemeClr val="tx2"/>
                </a:solidFill>
              </a:rPr>
              <a:t>CC2001</a:t>
            </a:r>
            <a:r>
              <a:rPr kumimoji="0" lang="zh-CN" altLang="en-US" sz="900" smtClean="0">
                <a:solidFill>
                  <a:schemeClr val="tx2"/>
                </a:solidFill>
              </a:rPr>
              <a:t>（</a:t>
            </a:r>
            <a:r>
              <a:rPr kumimoji="0" lang="en-US" altLang="zh-CN" sz="900" smtClean="0">
                <a:solidFill>
                  <a:schemeClr val="tx2"/>
                </a:solidFill>
              </a:rPr>
              <a:t>Computing Curricula 2001</a:t>
            </a:r>
            <a:r>
              <a:rPr kumimoji="0" lang="zh-CN" altLang="en-US" sz="900" smtClean="0">
                <a:solidFill>
                  <a:schemeClr val="tx2"/>
                </a:solidFill>
              </a:rPr>
              <a:t>）教程，我国一些计算机专家依照</a:t>
            </a:r>
            <a:r>
              <a:rPr kumimoji="0" lang="en-US" altLang="zh-CN" sz="900" smtClean="0">
                <a:solidFill>
                  <a:schemeClr val="tx2"/>
                </a:solidFill>
              </a:rPr>
              <a:t>CC2001</a:t>
            </a:r>
            <a:r>
              <a:rPr kumimoji="0" lang="zh-CN" altLang="en-US" sz="900" smtClean="0">
                <a:solidFill>
                  <a:schemeClr val="tx2"/>
                </a:solidFill>
              </a:rPr>
              <a:t>计划结合我国实际也相应地制定出了</a:t>
            </a:r>
            <a:r>
              <a:rPr kumimoji="0" lang="en-US" altLang="zh-CN" sz="900" smtClean="0">
                <a:solidFill>
                  <a:schemeClr val="tx2"/>
                </a:solidFill>
              </a:rPr>
              <a:t>CCC2002</a:t>
            </a:r>
            <a:r>
              <a:rPr kumimoji="0" lang="zh-CN" altLang="en-US" sz="900" smtClean="0">
                <a:solidFill>
                  <a:schemeClr val="tx2"/>
                </a:solidFill>
              </a:rPr>
              <a:t>（</a:t>
            </a:r>
            <a:r>
              <a:rPr kumimoji="0" lang="en-US" altLang="zh-CN" sz="900" smtClean="0">
                <a:solidFill>
                  <a:schemeClr val="tx2"/>
                </a:solidFill>
              </a:rPr>
              <a:t>China Computing Curricula 2002</a:t>
            </a:r>
            <a:r>
              <a:rPr kumimoji="0" lang="zh-CN" altLang="en-US" sz="900" smtClean="0">
                <a:solidFill>
                  <a:schemeClr val="tx2"/>
                </a:solidFill>
              </a:rPr>
              <a:t>）、</a:t>
            </a:r>
            <a:r>
              <a:rPr kumimoji="0" lang="en-US" altLang="zh-CN" sz="900" smtClean="0">
                <a:solidFill>
                  <a:schemeClr val="tx2"/>
                </a:solidFill>
              </a:rPr>
              <a:t>CCC2004</a:t>
            </a:r>
            <a:r>
              <a:rPr kumimoji="0" lang="zh-CN" altLang="en-US" sz="900" smtClean="0">
                <a:solidFill>
                  <a:schemeClr val="tx2"/>
                </a:solidFill>
              </a:rPr>
              <a:t>（</a:t>
            </a:r>
            <a:r>
              <a:rPr kumimoji="0" lang="en-US" altLang="zh-CN" sz="900" smtClean="0">
                <a:solidFill>
                  <a:schemeClr val="tx2"/>
                </a:solidFill>
              </a:rPr>
              <a:t>China Computing Curricula 2004</a:t>
            </a:r>
            <a:r>
              <a:rPr kumimoji="0" lang="zh-CN" altLang="en-US" sz="900" smtClean="0">
                <a:solidFill>
                  <a:schemeClr val="tx2"/>
                </a:solidFill>
              </a:rPr>
              <a:t>）学科教程。</a:t>
            </a:r>
            <a:r>
              <a:rPr kumimoji="0" lang="en-US" altLang="zh-CN" sz="900" smtClean="0"/>
              <a:t>14</a:t>
            </a:r>
            <a:r>
              <a:rPr kumimoji="0" lang="zh-CN" altLang="en-US" sz="900" smtClean="0"/>
              <a:t>个知识领域，</a:t>
            </a:r>
            <a:r>
              <a:rPr kumimoji="0" lang="en-US" altLang="zh-CN" sz="900" smtClean="0"/>
              <a:t>132</a:t>
            </a:r>
            <a:r>
              <a:rPr kumimoji="0" lang="zh-CN" altLang="en-US" sz="900" smtClean="0"/>
              <a:t>个知识单元，共计</a:t>
            </a:r>
            <a:r>
              <a:rPr kumimoji="0" lang="en-US" altLang="zh-CN" sz="900" smtClean="0"/>
              <a:t>560</a:t>
            </a:r>
            <a:r>
              <a:rPr kumimoji="0" lang="zh-CN" altLang="en-US" sz="900" smtClean="0"/>
              <a:t>个核心学时 </a:t>
            </a:r>
            <a:endParaRPr lang="zh-CN" altLang="en-US" sz="900" smtClean="0">
              <a:solidFill>
                <a:srgbClr val="000000"/>
              </a:solidFill>
            </a:endParaRPr>
          </a:p>
          <a:p>
            <a:pPr algn="just" eaLnBrk="1" hangingPunct="1">
              <a:lnSpc>
                <a:spcPct val="110000"/>
              </a:lnSpc>
            </a:pPr>
            <a:r>
              <a:rPr lang="zh-CN" altLang="en-US" sz="900" smtClean="0">
                <a:solidFill>
                  <a:srgbClr val="000000"/>
                </a:solidFill>
                <a:latin typeface="宋体" panose="02010600030101010101" pitchFamily="2" charset="-122"/>
              </a:rPr>
              <a:t>   我们不可能对离散数学的全部内容一一加以论述，而且，有些分支如：组合数学，可计算性理论等已成为独立课程。在此，我们只讨论其中最基本的四个分支：数理逻辑，集合论，代数结构和图论。即使对这四个部分，我们也不能讨论的十分深入，这四部分原属不同的古老的数学分支，各自有独立庞大的理论体系，我们只能对其中最基本的和最重要的，与计算机关系最密切的概念加以叙述。</a:t>
            </a:r>
          </a:p>
          <a:p>
            <a:pPr algn="just" eaLnBrk="1" hangingPunct="1">
              <a:lnSpc>
                <a:spcPct val="110000"/>
              </a:lnSpc>
            </a:pPr>
            <a:r>
              <a:rPr lang="zh-CN" altLang="en-US" sz="900" b="1" smtClean="0">
                <a:solidFill>
                  <a:srgbClr val="000000"/>
                </a:solidFill>
                <a:latin typeface="宋体" panose="02010600030101010101" pitchFamily="2" charset="-122"/>
              </a:rPr>
              <a:t>四、离散数学课程的任务</a:t>
            </a:r>
            <a:endParaRPr lang="zh-CN" altLang="en-US" sz="900" b="1" smtClean="0">
              <a:solidFill>
                <a:srgbClr val="000000"/>
              </a:solidFill>
            </a:endParaRPr>
          </a:p>
          <a:p>
            <a:pPr algn="just" eaLnBrk="1" hangingPunct="1">
              <a:lnSpc>
                <a:spcPct val="110000"/>
              </a:lnSpc>
            </a:pPr>
            <a:r>
              <a:rPr lang="zh-CN" altLang="en-US" sz="900" smtClean="0">
                <a:solidFill>
                  <a:srgbClr val="000000"/>
                </a:solidFill>
                <a:latin typeface="宋体" panose="02010600030101010101" pitchFamily="2" charset="-122"/>
              </a:rPr>
              <a:t>   离散数学课程的任务主要有两个，一是使学生掌握其中的基本理论和方法，为后继课程准备必要的数学工具，离散数学是计算机应用专业的核心基础理论课程，与后继课程如数字逻辑，数据结构，编译方法，算法设计与分析，数据库，人工智能等有着直接的联系，而且是考研课之一。二是使学生提高逻辑推理能力，抽象思维能力和归纳构造能力。一般来说，学习数理逻辑，。一般来说，学习数理逻辑，可提高我们的推理能力，学习代数结构可提高为我们的抽象思维能力。离散数学的习题提供了这方面的训练，离散数学中没有什么计算题，主要是推理和构造性证明题 。</a:t>
            </a:r>
            <a:endParaRPr lang="zh-CN" altLang="en-US" sz="900" smtClean="0">
              <a:solidFill>
                <a:srgbClr val="000000"/>
              </a:solidFill>
            </a:endParaRPr>
          </a:p>
          <a:p>
            <a:pPr algn="just" eaLnBrk="1" hangingPunct="1">
              <a:lnSpc>
                <a:spcPct val="90000"/>
              </a:lnSpc>
            </a:pPr>
            <a:r>
              <a:rPr lang="zh-CN" altLang="en-US" sz="900" smtClean="0">
                <a:solidFill>
                  <a:srgbClr val="000000"/>
                </a:solidFill>
                <a:latin typeface="宋体" panose="02010600030101010101" pitchFamily="2" charset="-122"/>
              </a:rPr>
              <a:t>    </a:t>
            </a:r>
          </a:p>
        </p:txBody>
      </p:sp>
    </p:spTree>
    <p:extLst>
      <p:ext uri="{BB962C8B-B14F-4D97-AF65-F5344CB8AC3E}">
        <p14:creationId xmlns:p14="http://schemas.microsoft.com/office/powerpoint/2010/main" val="645235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DEF2C4AB-D618-427D-8680-0C0A72CA89F5}" type="slidenum">
              <a:rPr lang="en-US" altLang="zh-CN" sz="1200" u="none">
                <a:solidFill>
                  <a:schemeClr val="tx1"/>
                </a:solidFill>
                <a:latin typeface="Times New Roman" panose="02020603050405020304" pitchFamily="18" charset="0"/>
              </a:rPr>
              <a:pPr/>
              <a:t>8</a:t>
            </a:fld>
            <a:endParaRPr lang="en-US" altLang="zh-CN" sz="1200" u="none">
              <a:solidFill>
                <a:schemeClr val="tx1"/>
              </a:solidFill>
              <a:latin typeface="Times New Roman" panose="02020603050405020304" pitchFamily="18"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110000"/>
              </a:lnSpc>
            </a:pPr>
            <a:endParaRPr lang="en-US" altLang="zh-CN" smtClean="0">
              <a:solidFill>
                <a:srgbClr val="000000"/>
              </a:solidFill>
              <a:latin typeface="宋体" panose="02010600030101010101" pitchFamily="2" charset="-122"/>
            </a:endParaRPr>
          </a:p>
          <a:p>
            <a:pPr algn="just" eaLnBrk="1" hangingPunct="1">
              <a:lnSpc>
                <a:spcPct val="110000"/>
              </a:lnSpc>
            </a:pPr>
            <a:r>
              <a:rPr lang="zh-CN" altLang="en-US" b="1" smtClean="0">
                <a:solidFill>
                  <a:srgbClr val="000000"/>
                </a:solidFill>
                <a:latin typeface="宋体" panose="02010600030101010101" pitchFamily="2" charset="-122"/>
              </a:rPr>
              <a:t>四、离散数学课程的任务</a:t>
            </a:r>
            <a:endParaRPr lang="zh-CN" altLang="en-US" b="1" smtClean="0">
              <a:solidFill>
                <a:srgbClr val="000000"/>
              </a:solidFill>
            </a:endParaRPr>
          </a:p>
          <a:p>
            <a:pPr algn="just" eaLnBrk="1" hangingPunct="1">
              <a:lnSpc>
                <a:spcPct val="110000"/>
              </a:lnSpc>
            </a:pPr>
            <a:r>
              <a:rPr lang="zh-CN" altLang="en-US" smtClean="0">
                <a:solidFill>
                  <a:srgbClr val="000000"/>
                </a:solidFill>
                <a:latin typeface="宋体" panose="02010600030101010101" pitchFamily="2" charset="-122"/>
              </a:rPr>
              <a:t>   离散数学课程的任务主要有两个，一是使学生掌握其中的基本理论和方法，为后继课程准备必要的数学工具，离散数学是计算机应用专业的核心基础理论课程，与后继课程如数字逻辑，数据结构，编译方法，算法设计与分析，数据库，人工智能等有着直接的联系，而且是考研课之一。二是使学生提高逻辑推理能力，抽象思维能力和归纳构造能力。一般来说，学习数理逻辑，。一般来说，学习数理逻辑，可提高我们的推理能力，学习代数结构可提高为我们的抽象思维能力。离散数学的习题提供了这方面的训练，离散数学中没有什么计算题，主要是推理和构造性证明题 。</a:t>
            </a:r>
            <a:endParaRPr lang="zh-CN" altLang="en-US" smtClean="0">
              <a:solidFill>
                <a:srgbClr val="000000"/>
              </a:solidFill>
            </a:endParaRPr>
          </a:p>
          <a:p>
            <a:pPr algn="just" eaLnBrk="1" hangingPunct="1"/>
            <a:r>
              <a:rPr lang="zh-CN" altLang="en-US" smtClean="0">
                <a:solidFill>
                  <a:srgbClr val="000000"/>
                </a:solidFill>
                <a:latin typeface="宋体" panose="02010600030101010101" pitchFamily="2" charset="-122"/>
              </a:rPr>
              <a:t>    </a:t>
            </a:r>
            <a:endParaRPr lang="zh-CN" altLang="en-US" smtClean="0"/>
          </a:p>
        </p:txBody>
      </p:sp>
    </p:spTree>
    <p:extLst>
      <p:ext uri="{BB962C8B-B14F-4D97-AF65-F5344CB8AC3E}">
        <p14:creationId xmlns:p14="http://schemas.microsoft.com/office/powerpoint/2010/main" val="438410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rgbClr val="800000"/>
                </a:solidFill>
                <a:latin typeface="Century Schoolbook" panose="02040604050505020304" pitchFamily="18" charset="0"/>
                <a:ea typeface="宋体" panose="02010600030101010101" pitchFamily="2" charset="-122"/>
              </a:defRPr>
            </a:lvl1pPr>
            <a:lvl2pPr marL="742950" indent="-285750">
              <a:defRPr kumimoji="1" sz="2400" u="sng">
                <a:solidFill>
                  <a:srgbClr val="800000"/>
                </a:solidFill>
                <a:latin typeface="Century Schoolbook" panose="02040604050505020304" pitchFamily="18" charset="0"/>
                <a:ea typeface="宋体" panose="02010600030101010101" pitchFamily="2" charset="-122"/>
              </a:defRPr>
            </a:lvl2pPr>
            <a:lvl3pPr marL="1143000" indent="-228600">
              <a:defRPr kumimoji="1" sz="2400" u="sng">
                <a:solidFill>
                  <a:srgbClr val="800000"/>
                </a:solidFill>
                <a:latin typeface="Century Schoolbook" panose="02040604050505020304" pitchFamily="18" charset="0"/>
                <a:ea typeface="宋体" panose="02010600030101010101" pitchFamily="2" charset="-122"/>
              </a:defRPr>
            </a:lvl3pPr>
            <a:lvl4pPr marL="1600200" indent="-228600">
              <a:defRPr kumimoji="1" sz="2400" u="sng">
                <a:solidFill>
                  <a:srgbClr val="800000"/>
                </a:solidFill>
                <a:latin typeface="Century Schoolbook" panose="02040604050505020304" pitchFamily="18" charset="0"/>
                <a:ea typeface="宋体" panose="02010600030101010101" pitchFamily="2" charset="-122"/>
              </a:defRPr>
            </a:lvl4pPr>
            <a:lvl5pPr marL="2057400" indent="-228600">
              <a:defRPr kumimoji="1" sz="2400" u="sng">
                <a:solidFill>
                  <a:srgbClr val="800000"/>
                </a:solidFill>
                <a:latin typeface="Century Schoolbook" panose="02040604050505020304" pitchFamily="18" charset="0"/>
                <a:ea typeface="宋体" panose="02010600030101010101" pitchFamily="2" charset="-122"/>
              </a:defRPr>
            </a:lvl5pPr>
            <a:lvl6pPr marL="25146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6pPr>
            <a:lvl7pPr marL="29718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7pPr>
            <a:lvl8pPr marL="34290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8pPr>
            <a:lvl9pPr marL="3886200" indent="-228600" eaLnBrk="0" fontAlgn="base" hangingPunct="0">
              <a:spcBef>
                <a:spcPct val="0"/>
              </a:spcBef>
              <a:spcAft>
                <a:spcPct val="0"/>
              </a:spcAft>
              <a:defRPr kumimoji="1" sz="2400" u="sng">
                <a:solidFill>
                  <a:srgbClr val="800000"/>
                </a:solidFill>
                <a:latin typeface="Century Schoolbook" panose="02040604050505020304" pitchFamily="18" charset="0"/>
                <a:ea typeface="宋体" panose="02010600030101010101" pitchFamily="2" charset="-122"/>
              </a:defRPr>
            </a:lvl9pPr>
          </a:lstStyle>
          <a:p>
            <a:fld id="{D52FD401-B7A1-4A3C-BE08-D994C735B1D2}" type="slidenum">
              <a:rPr lang="en-US" altLang="zh-CN" sz="1200" u="none">
                <a:solidFill>
                  <a:schemeClr val="tx1"/>
                </a:solidFill>
                <a:latin typeface="Times New Roman" panose="02020603050405020304" pitchFamily="18" charset="0"/>
              </a:rPr>
              <a:pPr/>
              <a:t>9</a:t>
            </a:fld>
            <a:endParaRPr lang="en-US" altLang="zh-CN" sz="1200" u="none">
              <a:solidFill>
                <a:schemeClr val="tx1"/>
              </a:solidFill>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110000"/>
              </a:lnSpc>
            </a:pPr>
            <a:endParaRPr lang="en-US" altLang="zh-CN" smtClean="0">
              <a:solidFill>
                <a:srgbClr val="000000"/>
              </a:solidFill>
            </a:endParaRPr>
          </a:p>
          <a:p>
            <a:pPr algn="just" eaLnBrk="1" hangingPunct="1"/>
            <a:r>
              <a:rPr lang="en-US" altLang="zh-CN" smtClean="0">
                <a:solidFill>
                  <a:srgbClr val="000000"/>
                </a:solidFill>
                <a:latin typeface="宋体" panose="02010600030101010101" pitchFamily="2" charset="-122"/>
              </a:rPr>
              <a:t>    </a:t>
            </a:r>
            <a:endParaRPr lang="en-US" altLang="zh-CN" smtClean="0"/>
          </a:p>
        </p:txBody>
      </p:sp>
    </p:spTree>
    <p:extLst>
      <p:ext uri="{BB962C8B-B14F-4D97-AF65-F5344CB8AC3E}">
        <p14:creationId xmlns:p14="http://schemas.microsoft.com/office/powerpoint/2010/main" val="4130370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55650" name="Rectangle 2"/>
          <p:cNvSpPr>
            <a:spLocks noGrp="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15565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F3BBABAC-7CC9-4689-962A-8607577C6DAD}" type="datetime1">
              <a:rPr lang="zh-CN" altLang="en-US"/>
              <a:pPr>
                <a:defRPr/>
              </a:pPr>
              <a:t>2019/9/20</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B944C02-F26E-4C86-B804-C23F3F5B55A6}" type="slidenum">
              <a:rPr lang="en-US" altLang="zh-CN"/>
              <a:pPr>
                <a:defRPr/>
              </a:pPr>
              <a:t>‹#›</a:t>
            </a:fld>
            <a:endParaRPr lang="en-US" altLang="zh-CN"/>
          </a:p>
        </p:txBody>
      </p:sp>
    </p:spTree>
    <p:extLst>
      <p:ext uri="{BB962C8B-B14F-4D97-AF65-F5344CB8AC3E}">
        <p14:creationId xmlns:p14="http://schemas.microsoft.com/office/powerpoint/2010/main" val="1811345903"/>
      </p:ext>
    </p:extLst>
  </p:cSld>
  <p:clrMapOvr>
    <a:masterClrMapping/>
  </p:clrMapOvr>
  <p:transition>
    <p:pull dir="rd"/>
    <p:sndAc>
      <p:stSnd>
        <p:snd r:embed="rId1" name="PROJCTOR.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6273B2DB-E92E-4EA0-8A3A-A66603D5F705}" type="datetime1">
              <a:rPr lang="zh-CN" altLang="en-US"/>
              <a:pPr>
                <a:defRPr/>
              </a:pPr>
              <a:t>2019/9/20</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F59BC03-CD32-4BBE-BBDE-BA18AEB1F491}" type="slidenum">
              <a:rPr lang="en-US" altLang="zh-CN"/>
              <a:pPr>
                <a:defRPr/>
              </a:pPr>
              <a:t>‹#›</a:t>
            </a:fld>
            <a:endParaRPr lang="en-US" altLang="zh-CN"/>
          </a:p>
        </p:txBody>
      </p:sp>
    </p:spTree>
    <p:extLst>
      <p:ext uri="{BB962C8B-B14F-4D97-AF65-F5344CB8AC3E}">
        <p14:creationId xmlns:p14="http://schemas.microsoft.com/office/powerpoint/2010/main" val="1883970234"/>
      </p:ext>
    </p:extLst>
  </p:cSld>
  <p:clrMapOvr>
    <a:masterClrMapping/>
  </p:clrMapOvr>
  <p:transition>
    <p:pull dir="rd"/>
    <p:sndAc>
      <p:stSnd>
        <p:snd r:embed="rId1" name="PROJCTOR.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6326080E-1BDA-48FA-BFC1-CEDEF543AB22}" type="datetime1">
              <a:rPr lang="zh-CN" altLang="en-US"/>
              <a:pPr>
                <a:defRPr/>
              </a:pPr>
              <a:t>2019/9/20</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EC1F5EF-D49D-4448-BE11-EF1DEEE4FC1F}" type="slidenum">
              <a:rPr lang="en-US" altLang="zh-CN"/>
              <a:pPr>
                <a:defRPr/>
              </a:pPr>
              <a:t>‹#›</a:t>
            </a:fld>
            <a:endParaRPr lang="en-US" altLang="zh-CN"/>
          </a:p>
        </p:txBody>
      </p:sp>
    </p:spTree>
    <p:extLst>
      <p:ext uri="{BB962C8B-B14F-4D97-AF65-F5344CB8AC3E}">
        <p14:creationId xmlns:p14="http://schemas.microsoft.com/office/powerpoint/2010/main" val="1179780270"/>
      </p:ext>
    </p:extLst>
  </p:cSld>
  <p:clrMapOvr>
    <a:masterClrMapping/>
  </p:clrMapOvr>
  <p:transition>
    <p:pull dir="rd"/>
    <p:sndAc>
      <p:stSnd>
        <p:snd r:embed="rId1" name="PROJCTOR.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5886730D-F490-4944-9320-FF3044377BC1}" type="datetime1">
              <a:rPr lang="zh-CN" altLang="en-US"/>
              <a:pPr>
                <a:defRPr/>
              </a:pPr>
              <a:t>2019/9/20</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CEA5B70-A02A-49AB-B378-DB848B7B8096}" type="slidenum">
              <a:rPr lang="en-US" altLang="zh-CN"/>
              <a:pPr>
                <a:defRPr/>
              </a:pPr>
              <a:t>‹#›</a:t>
            </a:fld>
            <a:endParaRPr lang="en-US" altLang="zh-CN"/>
          </a:p>
        </p:txBody>
      </p:sp>
    </p:spTree>
    <p:extLst>
      <p:ext uri="{BB962C8B-B14F-4D97-AF65-F5344CB8AC3E}">
        <p14:creationId xmlns:p14="http://schemas.microsoft.com/office/powerpoint/2010/main" val="3982599806"/>
      </p:ext>
    </p:extLst>
  </p:cSld>
  <p:clrMapOvr>
    <a:masterClrMapping/>
  </p:clrMapOvr>
  <p:transition>
    <p:pull dir="rd"/>
    <p:sndAc>
      <p:stSnd>
        <p:snd r:embed="rId1" name="PROJCTOR.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984A85F6-33A4-492A-A222-64EFC217E85B}" type="datetime1">
              <a:rPr lang="zh-CN" altLang="en-US"/>
              <a:pPr>
                <a:defRPr/>
              </a:pPr>
              <a:t>2019/9/20</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16B8962-0565-4B9C-BB4E-FE02B4BBEFCE}" type="slidenum">
              <a:rPr lang="en-US" altLang="zh-CN"/>
              <a:pPr>
                <a:defRPr/>
              </a:pPr>
              <a:t>‹#›</a:t>
            </a:fld>
            <a:endParaRPr lang="en-US" altLang="zh-CN"/>
          </a:p>
        </p:txBody>
      </p:sp>
    </p:spTree>
    <p:extLst>
      <p:ext uri="{BB962C8B-B14F-4D97-AF65-F5344CB8AC3E}">
        <p14:creationId xmlns:p14="http://schemas.microsoft.com/office/powerpoint/2010/main" val="832462952"/>
      </p:ext>
    </p:extLst>
  </p:cSld>
  <p:clrMapOvr>
    <a:masterClrMapping/>
  </p:clrMapOvr>
  <p:transition>
    <p:pull dir="rd"/>
    <p:sndAc>
      <p:stSnd>
        <p:snd r:embed="rId1" name="PROJCTOR.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D3359014-D810-43E0-A48A-2679FD20CFF3}" type="datetime1">
              <a:rPr lang="zh-CN" altLang="en-US"/>
              <a:pPr>
                <a:defRPr/>
              </a:pPr>
              <a:t>2019/9/20</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C398E78-6D36-401F-901E-A1274813C7E8}" type="slidenum">
              <a:rPr lang="en-US" altLang="zh-CN"/>
              <a:pPr>
                <a:defRPr/>
              </a:pPr>
              <a:t>‹#›</a:t>
            </a:fld>
            <a:endParaRPr lang="en-US" altLang="zh-CN"/>
          </a:p>
        </p:txBody>
      </p:sp>
    </p:spTree>
    <p:extLst>
      <p:ext uri="{BB962C8B-B14F-4D97-AF65-F5344CB8AC3E}">
        <p14:creationId xmlns:p14="http://schemas.microsoft.com/office/powerpoint/2010/main" val="4021628726"/>
      </p:ext>
    </p:extLst>
  </p:cSld>
  <p:clrMapOvr>
    <a:masterClrMapping/>
  </p:clrMapOvr>
  <p:transition>
    <p:pull dir="rd"/>
    <p:sndAc>
      <p:stSnd>
        <p:snd r:embed="rId1" name="PROJCTOR.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F0E95298-C090-4A3E-BA57-0D18A9BABCB9}" type="datetime1">
              <a:rPr lang="zh-CN" altLang="en-US"/>
              <a:pPr>
                <a:defRPr/>
              </a:pPr>
              <a:t>2019/9/20</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86DB5D6F-D8E9-460B-A899-1171DAA49CB6}" type="slidenum">
              <a:rPr lang="en-US" altLang="zh-CN"/>
              <a:pPr>
                <a:defRPr/>
              </a:pPr>
              <a:t>‹#›</a:t>
            </a:fld>
            <a:endParaRPr lang="en-US" altLang="zh-CN"/>
          </a:p>
        </p:txBody>
      </p:sp>
    </p:spTree>
    <p:extLst>
      <p:ext uri="{BB962C8B-B14F-4D97-AF65-F5344CB8AC3E}">
        <p14:creationId xmlns:p14="http://schemas.microsoft.com/office/powerpoint/2010/main" val="3627985892"/>
      </p:ext>
    </p:extLst>
  </p:cSld>
  <p:clrMapOvr>
    <a:masterClrMapping/>
  </p:clrMapOvr>
  <p:transition>
    <p:pull dir="rd"/>
    <p:sndAc>
      <p:stSnd>
        <p:snd r:embed="rId1" name="PROJCTOR.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0015CAEA-5788-4B6D-827F-DBA1FB9C0AF7}" type="datetime1">
              <a:rPr lang="zh-CN" altLang="en-US"/>
              <a:pPr>
                <a:defRPr/>
              </a:pPr>
              <a:t>2019/9/20</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D03D8BD0-9806-41C1-BE43-22B35D31B445}" type="slidenum">
              <a:rPr lang="en-US" altLang="zh-CN"/>
              <a:pPr>
                <a:defRPr/>
              </a:pPr>
              <a:t>‹#›</a:t>
            </a:fld>
            <a:endParaRPr lang="en-US" altLang="zh-CN"/>
          </a:p>
        </p:txBody>
      </p:sp>
    </p:spTree>
    <p:extLst>
      <p:ext uri="{BB962C8B-B14F-4D97-AF65-F5344CB8AC3E}">
        <p14:creationId xmlns:p14="http://schemas.microsoft.com/office/powerpoint/2010/main" val="1903134300"/>
      </p:ext>
    </p:extLst>
  </p:cSld>
  <p:clrMapOvr>
    <a:masterClrMapping/>
  </p:clrMapOvr>
  <p:transition>
    <p:pull dir="rd"/>
    <p:sndAc>
      <p:stSnd>
        <p:snd r:embed="rId1" name="PROJCTOR.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47297143-FC9B-4C70-88D0-912B334B03F0}" type="datetime1">
              <a:rPr lang="zh-CN" altLang="en-US"/>
              <a:pPr>
                <a:defRPr/>
              </a:pPr>
              <a:t>2019/9/20</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32923659-BEFB-48B7-9E8A-01F0528B78FA}" type="slidenum">
              <a:rPr lang="en-US" altLang="zh-CN"/>
              <a:pPr>
                <a:defRPr/>
              </a:pPr>
              <a:t>‹#›</a:t>
            </a:fld>
            <a:endParaRPr lang="en-US" altLang="zh-CN"/>
          </a:p>
        </p:txBody>
      </p:sp>
    </p:spTree>
    <p:extLst>
      <p:ext uri="{BB962C8B-B14F-4D97-AF65-F5344CB8AC3E}">
        <p14:creationId xmlns:p14="http://schemas.microsoft.com/office/powerpoint/2010/main" val="485675601"/>
      </p:ext>
    </p:extLst>
  </p:cSld>
  <p:clrMapOvr>
    <a:masterClrMapping/>
  </p:clrMapOvr>
  <p:transition>
    <p:pull dir="rd"/>
    <p:sndAc>
      <p:stSnd>
        <p:snd r:embed="rId1" name="PROJCTOR.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5BFB0B76-E5A9-49F7-87F4-1F8E10B93D73}" type="datetime1">
              <a:rPr lang="zh-CN" altLang="en-US"/>
              <a:pPr>
                <a:defRPr/>
              </a:pPr>
              <a:t>2019/9/20</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E067964-A876-4D9A-BE16-40DDCF50C699}" type="slidenum">
              <a:rPr lang="en-US" altLang="zh-CN"/>
              <a:pPr>
                <a:defRPr/>
              </a:pPr>
              <a:t>‹#›</a:t>
            </a:fld>
            <a:endParaRPr lang="en-US" altLang="zh-CN"/>
          </a:p>
        </p:txBody>
      </p:sp>
    </p:spTree>
    <p:extLst>
      <p:ext uri="{BB962C8B-B14F-4D97-AF65-F5344CB8AC3E}">
        <p14:creationId xmlns:p14="http://schemas.microsoft.com/office/powerpoint/2010/main" val="2885855097"/>
      </p:ext>
    </p:extLst>
  </p:cSld>
  <p:clrMapOvr>
    <a:masterClrMapping/>
  </p:clrMapOvr>
  <p:transition>
    <p:pull dir="rd"/>
    <p:sndAc>
      <p:stSnd>
        <p:snd r:embed="rId1" name="PROJCTOR.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9FB4D242-F436-4F53-8EFA-3317E20140D1}" type="datetime1">
              <a:rPr lang="zh-CN" altLang="en-US"/>
              <a:pPr>
                <a:defRPr/>
              </a:pPr>
              <a:t>2019/9/20</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E9AB3D7-E776-4904-A824-0D263B7A3156}" type="slidenum">
              <a:rPr lang="en-US" altLang="zh-CN"/>
              <a:pPr>
                <a:defRPr/>
              </a:pPr>
              <a:t>‹#›</a:t>
            </a:fld>
            <a:endParaRPr lang="en-US" altLang="zh-CN"/>
          </a:p>
        </p:txBody>
      </p:sp>
    </p:spTree>
    <p:extLst>
      <p:ext uri="{BB962C8B-B14F-4D97-AF65-F5344CB8AC3E}">
        <p14:creationId xmlns:p14="http://schemas.microsoft.com/office/powerpoint/2010/main" val="3504239119"/>
      </p:ext>
    </p:extLst>
  </p:cSld>
  <p:clrMapOvr>
    <a:masterClrMapping/>
  </p:clrMapOvr>
  <p:transition>
    <p:pull dir="rd"/>
    <p:sndAc>
      <p:stSnd>
        <p:snd r:embed="rId1" name="PROJCTOR.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单击以编辑</a:t>
            </a:r>
            <a:r>
              <a:rPr lang="zh-CN" altLang="en-US" smtClean="0"/>
              <a:t>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单击以编辑母版文本样式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364"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fontAlgn="base" hangingPunct="1">
              <a:lnSpc>
                <a:spcPct val="100000"/>
              </a:lnSpc>
              <a:spcBef>
                <a:spcPct val="50000"/>
              </a:spcBef>
              <a:defRPr sz="1400" u="none">
                <a:solidFill>
                  <a:schemeClr val="tx1"/>
                </a:solidFill>
                <a:latin typeface="+mn-lt"/>
                <a:ea typeface="宋体" panose="02010600030101010101" pitchFamily="2" charset="-122"/>
              </a:defRPr>
            </a:lvl1pPr>
          </a:lstStyle>
          <a:p>
            <a:pPr>
              <a:defRPr/>
            </a:pPr>
            <a:fld id="{493DEC1F-BC2D-4807-B87B-B5DA6EE7863D}" type="datetime1">
              <a:rPr lang="zh-CN" altLang="en-US"/>
              <a:pPr>
                <a:defRPr/>
              </a:pPr>
              <a:t>2019/9/20</a:t>
            </a:fld>
            <a:endParaRPr lang="en-US" altLang="zh-CN"/>
          </a:p>
        </p:txBody>
      </p:sp>
      <p:sp>
        <p:nvSpPr>
          <p:cNvPr id="1536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fontAlgn="base" hangingPunct="1">
              <a:lnSpc>
                <a:spcPct val="100000"/>
              </a:lnSpc>
              <a:spcBef>
                <a:spcPct val="50000"/>
              </a:spcBef>
              <a:defRPr sz="1400" u="none">
                <a:solidFill>
                  <a:schemeClr val="tx1"/>
                </a:solidFill>
                <a:latin typeface="+mn-lt"/>
                <a:ea typeface="宋体" panose="02010600030101010101" pitchFamily="2" charset="-122"/>
              </a:defRPr>
            </a:lvl1pPr>
          </a:lstStyle>
          <a:p>
            <a:pPr>
              <a:defRPr/>
            </a:pPr>
            <a:endParaRPr lang="en-US" altLang="zh-CN"/>
          </a:p>
        </p:txBody>
      </p:sp>
      <p:sp>
        <p:nvSpPr>
          <p:cNvPr id="15366"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spcBef>
                <a:spcPct val="50000"/>
              </a:spcBef>
              <a:defRPr sz="1400" u="none" smtClean="0">
                <a:solidFill>
                  <a:schemeClr val="tx1"/>
                </a:solidFill>
                <a:latin typeface="Times New Roman" panose="02020603050405020304" pitchFamily="18" charset="0"/>
              </a:defRPr>
            </a:lvl1pPr>
          </a:lstStyle>
          <a:p>
            <a:pPr>
              <a:defRPr/>
            </a:pPr>
            <a:fld id="{F0400C06-3EB1-4C89-83AA-6886679F737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pull dir="rd"/>
    <p:sndAc>
      <p:stSnd>
        <p:snd r:embed="rId13" name="PROJCTOR.WAV"/>
      </p:stSnd>
    </p:sndAc>
  </p:transition>
  <p:hf hdr="0" ftr="0" dt="0"/>
  <p:txStyles>
    <p:title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imes New Roman" pitchFamily="18" charset="0"/>
          <a:ea typeface="楷体_GB2312" pitchFamily="49" charset="-122"/>
        </a:defRPr>
      </a:lvl2pPr>
      <a:lvl3pPr algn="l" rtl="0" eaLnBrk="0" fontAlgn="base" hangingPunct="0">
        <a:spcBef>
          <a:spcPct val="0"/>
        </a:spcBef>
        <a:spcAft>
          <a:spcPct val="0"/>
        </a:spcAft>
        <a:defRPr kumimoji="1" sz="3200">
          <a:solidFill>
            <a:schemeClr val="tx2"/>
          </a:solidFill>
          <a:latin typeface="Times New Roman" pitchFamily="18" charset="0"/>
          <a:ea typeface="楷体_GB2312" pitchFamily="49" charset="-122"/>
        </a:defRPr>
      </a:lvl3pPr>
      <a:lvl4pPr algn="l" rtl="0" eaLnBrk="0" fontAlgn="base" hangingPunct="0">
        <a:spcBef>
          <a:spcPct val="0"/>
        </a:spcBef>
        <a:spcAft>
          <a:spcPct val="0"/>
        </a:spcAft>
        <a:defRPr kumimoji="1" sz="3200">
          <a:solidFill>
            <a:schemeClr val="tx2"/>
          </a:solidFill>
          <a:latin typeface="Times New Roman" pitchFamily="18" charset="0"/>
          <a:ea typeface="楷体_GB2312" pitchFamily="49" charset="-122"/>
        </a:defRPr>
      </a:lvl4pPr>
      <a:lvl5pPr algn="l" rtl="0" eaLnBrk="0" fontAlgn="base" hangingPunct="0">
        <a:spcBef>
          <a:spcPct val="0"/>
        </a:spcBef>
        <a:spcAft>
          <a:spcPct val="0"/>
        </a:spcAft>
        <a:defRPr kumimoji="1" sz="3200">
          <a:solidFill>
            <a:schemeClr val="tx2"/>
          </a:solidFill>
          <a:latin typeface="Times New Roman" pitchFamily="18" charset="0"/>
          <a:ea typeface="楷体_GB2312" pitchFamily="49" charset="-122"/>
        </a:defRPr>
      </a:lvl5pPr>
      <a:lvl6pPr marL="457200" algn="l" rtl="0" fontAlgn="base">
        <a:spcBef>
          <a:spcPct val="0"/>
        </a:spcBef>
        <a:spcAft>
          <a:spcPct val="0"/>
        </a:spcAft>
        <a:defRPr kumimoji="1" sz="3200">
          <a:solidFill>
            <a:schemeClr val="tx2"/>
          </a:solidFill>
          <a:latin typeface="Times New Roman" pitchFamily="18" charset="0"/>
          <a:ea typeface="楷体_GB2312" pitchFamily="49" charset="-122"/>
        </a:defRPr>
      </a:lvl6pPr>
      <a:lvl7pPr marL="914400" algn="l" rtl="0" fontAlgn="base">
        <a:spcBef>
          <a:spcPct val="0"/>
        </a:spcBef>
        <a:spcAft>
          <a:spcPct val="0"/>
        </a:spcAft>
        <a:defRPr kumimoji="1" sz="3200">
          <a:solidFill>
            <a:schemeClr val="tx2"/>
          </a:solidFill>
          <a:latin typeface="Times New Roman" pitchFamily="18" charset="0"/>
          <a:ea typeface="楷体_GB2312" pitchFamily="49" charset="-122"/>
        </a:defRPr>
      </a:lvl7pPr>
      <a:lvl8pPr marL="1371600" algn="l" rtl="0" fontAlgn="base">
        <a:spcBef>
          <a:spcPct val="0"/>
        </a:spcBef>
        <a:spcAft>
          <a:spcPct val="0"/>
        </a:spcAft>
        <a:defRPr kumimoji="1" sz="3200">
          <a:solidFill>
            <a:schemeClr val="tx2"/>
          </a:solidFill>
          <a:latin typeface="Times New Roman" pitchFamily="18" charset="0"/>
          <a:ea typeface="楷体_GB2312" pitchFamily="49" charset="-122"/>
        </a:defRPr>
      </a:lvl8pPr>
      <a:lvl9pPr marL="1828800" algn="l" rtl="0" fontAlgn="base">
        <a:spcBef>
          <a:spcPct val="0"/>
        </a:spcBef>
        <a:spcAft>
          <a:spcPct val="0"/>
        </a:spcAft>
        <a:defRPr kumimoji="1" sz="3200">
          <a:solidFill>
            <a:schemeClr val="tx2"/>
          </a:solidFill>
          <a:latin typeface="Times New Roman" pitchFamily="18" charset="0"/>
          <a:ea typeface="楷体_GB2312" pitchFamily="49" charset="-122"/>
        </a:defRPr>
      </a:lvl9pPr>
    </p:titleStyle>
    <p:body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rgbClr val="800000"/>
          </a:solidFill>
          <a:latin typeface="+mn-lt"/>
          <a:ea typeface="宋体" pitchFamily="2" charset="-122"/>
        </a:defRPr>
      </a:lvl2pPr>
      <a:lvl3pPr marL="1143000" indent="-228600" algn="l" rtl="0" eaLnBrk="0" fontAlgn="base" hangingPunct="0">
        <a:spcBef>
          <a:spcPct val="20000"/>
        </a:spcBef>
        <a:spcAft>
          <a:spcPct val="0"/>
        </a:spcAft>
        <a:buChar char="•"/>
        <a:defRPr kumimoji="1" sz="2400" b="1">
          <a:solidFill>
            <a:schemeClr val="accent2"/>
          </a:solidFill>
          <a:latin typeface="+mn-lt"/>
          <a:ea typeface="+mj-ea"/>
        </a:defRPr>
      </a:lvl3pPr>
      <a:lvl4pPr marL="1600200" indent="-228600" algn="l" rtl="0" eaLnBrk="0" fontAlgn="base" hangingPunct="0">
        <a:spcBef>
          <a:spcPct val="20000"/>
        </a:spcBef>
        <a:spcAft>
          <a:spcPct val="0"/>
        </a:spcAft>
        <a:buChar char="–"/>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kumimoji="1" sz="2000">
          <a:solidFill>
            <a:schemeClr val="tx1"/>
          </a:solidFill>
          <a:latin typeface="+mn-lt"/>
          <a:ea typeface="宋体" pitchFamily="2" charset="-122"/>
        </a:defRPr>
      </a:lvl5pPr>
      <a:lvl6pPr marL="2514600" indent="-228600" algn="l" rtl="0" fontAlgn="base">
        <a:spcBef>
          <a:spcPct val="20000"/>
        </a:spcBef>
        <a:spcAft>
          <a:spcPct val="0"/>
        </a:spcAft>
        <a:buChar char="»"/>
        <a:defRPr kumimoji="1" sz="2000">
          <a:solidFill>
            <a:schemeClr val="tx1"/>
          </a:solidFill>
          <a:latin typeface="+mn-lt"/>
          <a:ea typeface="宋体" pitchFamily="2" charset="-122"/>
        </a:defRPr>
      </a:lvl6pPr>
      <a:lvl7pPr marL="2971800" indent="-228600" algn="l" rtl="0" fontAlgn="base">
        <a:spcBef>
          <a:spcPct val="20000"/>
        </a:spcBef>
        <a:spcAft>
          <a:spcPct val="0"/>
        </a:spcAft>
        <a:buChar char="»"/>
        <a:defRPr kumimoji="1" sz="2000">
          <a:solidFill>
            <a:schemeClr val="tx1"/>
          </a:solidFill>
          <a:latin typeface="+mn-lt"/>
          <a:ea typeface="宋体" pitchFamily="2" charset="-122"/>
        </a:defRPr>
      </a:lvl7pPr>
      <a:lvl8pPr marL="3429000" indent="-228600" algn="l" rtl="0" fontAlgn="base">
        <a:spcBef>
          <a:spcPct val="20000"/>
        </a:spcBef>
        <a:spcAft>
          <a:spcPct val="0"/>
        </a:spcAft>
        <a:buChar char="»"/>
        <a:defRPr kumimoji="1" sz="2000">
          <a:solidFill>
            <a:schemeClr val="tx1"/>
          </a:solidFill>
          <a:latin typeface="+mn-lt"/>
          <a:ea typeface="宋体" pitchFamily="2" charset="-122"/>
        </a:defRPr>
      </a:lvl8pPr>
      <a:lvl9pPr marL="3886200" indent="-228600" algn="l" rtl="0" fontAlgn="base">
        <a:spcBef>
          <a:spcPct val="20000"/>
        </a:spcBef>
        <a:spcAft>
          <a:spcPct val="0"/>
        </a:spcAft>
        <a:buChar char="»"/>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slideLayout" Target="../slideLayouts/slideLayout7.xml"/><Relationship Id="rId7" Type="http://schemas.openxmlformats.org/officeDocument/2006/relationships/oleObject" Target="../embeddings/oleObject1.bin"/><Relationship Id="rId2" Type="http://schemas.openxmlformats.org/officeDocument/2006/relationships/video" Target="file:///H:\&#31163;&#25955;\pt2.avi" TargetMode="External"/><Relationship Id="rId1" Type="http://schemas.openxmlformats.org/officeDocument/2006/relationships/vmlDrawing" Target="../drawings/vmlDrawing1.vml"/><Relationship Id="rId6" Type="http://schemas.openxmlformats.org/officeDocument/2006/relationships/image" Target="../media/image3.jpeg"/><Relationship Id="rId5" Type="http://schemas.openxmlformats.org/officeDocument/2006/relationships/audio" Target="../media/audio2.wav"/><Relationship Id="rId10" Type="http://schemas.openxmlformats.org/officeDocument/2006/relationships/slide" Target="slide2.xml"/><Relationship Id="rId4" Type="http://schemas.openxmlformats.org/officeDocument/2006/relationships/notesSlide" Target="../notesSlides/notesSlide1.xm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10.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ideo" Target="file:///C:\My%20Documents\lssx.avi" TargetMode="External"/><Relationship Id="rId6" Type="http://schemas.openxmlformats.org/officeDocument/2006/relationships/image" Target="../media/image5.jpeg"/><Relationship Id="rId5" Type="http://schemas.openxmlformats.org/officeDocument/2006/relationships/image" Target="../media/image15.jpeg"/><Relationship Id="rId10" Type="http://schemas.openxmlformats.org/officeDocument/2006/relationships/slide" Target="slide33.xml"/><Relationship Id="rId4" Type="http://schemas.openxmlformats.org/officeDocument/2006/relationships/audio" Target="../media/audio1.wav"/><Relationship Id="rId9" Type="http://schemas.openxmlformats.org/officeDocument/2006/relationships/slide" Target="slide2.xml"/></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11.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ideo" Target="file:///C:\My%20Documents\lssx.avi" TargetMode="External"/><Relationship Id="rId6" Type="http://schemas.openxmlformats.org/officeDocument/2006/relationships/image" Target="../media/image5.jpeg"/><Relationship Id="rId5" Type="http://schemas.openxmlformats.org/officeDocument/2006/relationships/image" Target="../media/image16.jpeg"/><Relationship Id="rId10" Type="http://schemas.openxmlformats.org/officeDocument/2006/relationships/slide" Target="slide33.xml"/><Relationship Id="rId4" Type="http://schemas.openxmlformats.org/officeDocument/2006/relationships/audio" Target="../media/audio1.wav"/><Relationship Id="rId9" Type="http://schemas.openxmlformats.org/officeDocument/2006/relationships/slide" Target="slide2.xml"/></Relationships>
</file>

<file path=ppt/slides/_rels/slide12.xml.rels><?xml version="1.0" encoding="UTF-8" standalone="yes"?>
<Relationships xmlns="http://schemas.openxmlformats.org/package/2006/relationships"><Relationship Id="rId8" Type="http://schemas.openxmlformats.org/officeDocument/2006/relationships/slide" Target="slide19.xml"/><Relationship Id="rId13" Type="http://schemas.openxmlformats.org/officeDocument/2006/relationships/slide" Target="slide20.xml"/><Relationship Id="rId3" Type="http://schemas.openxmlformats.org/officeDocument/2006/relationships/notesSlide" Target="../notesSlides/notesSlide12.xml"/><Relationship Id="rId7" Type="http://schemas.openxmlformats.org/officeDocument/2006/relationships/image" Target="../media/image7.png"/><Relationship Id="rId12" Type="http://schemas.openxmlformats.org/officeDocument/2006/relationships/slide" Target="slide3.xml"/><Relationship Id="rId17" Type="http://schemas.openxmlformats.org/officeDocument/2006/relationships/slide" Target="slide30.xml"/><Relationship Id="rId2" Type="http://schemas.openxmlformats.org/officeDocument/2006/relationships/slideLayout" Target="../slideLayouts/slideLayout7.xml"/><Relationship Id="rId16" Type="http://schemas.openxmlformats.org/officeDocument/2006/relationships/slide" Target="slide25.xml"/><Relationship Id="rId1" Type="http://schemas.openxmlformats.org/officeDocument/2006/relationships/video" Target="file:///C:\My%20Documents\lssx.avi" TargetMode="External"/><Relationship Id="rId6" Type="http://schemas.openxmlformats.org/officeDocument/2006/relationships/slide" Target="slide33.xml"/><Relationship Id="rId11" Type="http://schemas.openxmlformats.org/officeDocument/2006/relationships/image" Target="../media/image6.png"/><Relationship Id="rId5" Type="http://schemas.openxmlformats.org/officeDocument/2006/relationships/image" Target="../media/image5.jpeg"/><Relationship Id="rId15" Type="http://schemas.openxmlformats.org/officeDocument/2006/relationships/slide" Target="slide27.xml"/><Relationship Id="rId10" Type="http://schemas.openxmlformats.org/officeDocument/2006/relationships/slide" Target="slide18.xml"/><Relationship Id="rId4" Type="http://schemas.openxmlformats.org/officeDocument/2006/relationships/image" Target="../media/image17.jpeg"/><Relationship Id="rId9" Type="http://schemas.openxmlformats.org/officeDocument/2006/relationships/slide" Target="slide29.xml"/><Relationship Id="rId14" Type="http://schemas.openxmlformats.org/officeDocument/2006/relationships/slide" Target="slide22.xml"/></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13.xml"/><Relationship Id="rId7" Type="http://schemas.openxmlformats.org/officeDocument/2006/relationships/image" Target="../media/image18.png"/><Relationship Id="rId2" Type="http://schemas.openxmlformats.org/officeDocument/2006/relationships/slideLayout" Target="../slideLayouts/slideLayout7.xml"/><Relationship Id="rId1" Type="http://schemas.openxmlformats.org/officeDocument/2006/relationships/video" Target="file:///C:\My%20Documents\sl1.avi" TargetMode="External"/><Relationship Id="rId6" Type="http://schemas.openxmlformats.org/officeDocument/2006/relationships/image" Target="../media/image5.jpeg"/><Relationship Id="rId5" Type="http://schemas.openxmlformats.org/officeDocument/2006/relationships/image" Target="../media/image1.png"/><Relationship Id="rId4" Type="http://schemas.openxmlformats.org/officeDocument/2006/relationships/audio" Target="../media/audio1.wav"/></Relationships>
</file>

<file path=ppt/slides/_rels/slide14.xml.rels><?xml version="1.0" encoding="UTF-8" standalone="yes"?>
<Relationships xmlns="http://schemas.openxmlformats.org/package/2006/relationships"><Relationship Id="rId8" Type="http://schemas.openxmlformats.org/officeDocument/2006/relationships/slide" Target="slide33.xml"/><Relationship Id="rId3" Type="http://schemas.openxmlformats.org/officeDocument/2006/relationships/notesSlide" Target="../notesSlides/notesSlide14.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ideo" Target="file:///C:\My%20Documents\sl1.avi" TargetMode="External"/><Relationship Id="rId6" Type="http://schemas.openxmlformats.org/officeDocument/2006/relationships/image" Target="../media/image18.png"/><Relationship Id="rId5" Type="http://schemas.openxmlformats.org/officeDocument/2006/relationships/image" Target="../media/image5.jpeg"/><Relationship Id="rId4" Type="http://schemas.openxmlformats.org/officeDocument/2006/relationships/audio" Target="../media/audio1.wav"/><Relationship Id="rId9" Type="http://schemas.openxmlformats.org/officeDocument/2006/relationships/slide" Target="slide19.xml"/></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15.xml"/><Relationship Id="rId7" Type="http://schemas.openxmlformats.org/officeDocument/2006/relationships/image" Target="../media/image18.png"/><Relationship Id="rId2" Type="http://schemas.openxmlformats.org/officeDocument/2006/relationships/slideLayout" Target="../slideLayouts/slideLayout7.xml"/><Relationship Id="rId1" Type="http://schemas.openxmlformats.org/officeDocument/2006/relationships/video" Target="file:///C:\My%20Documents\sl1.avi" TargetMode="External"/><Relationship Id="rId6" Type="http://schemas.openxmlformats.org/officeDocument/2006/relationships/image" Target="../media/image5.jpeg"/><Relationship Id="rId5" Type="http://schemas.openxmlformats.org/officeDocument/2006/relationships/audio" Target="../media/audio3.wav"/><Relationship Id="rId10" Type="http://schemas.openxmlformats.org/officeDocument/2006/relationships/slide" Target="slide19.xml"/><Relationship Id="rId4" Type="http://schemas.openxmlformats.org/officeDocument/2006/relationships/audio" Target="../media/audio1.wav"/><Relationship Id="rId9" Type="http://schemas.openxmlformats.org/officeDocument/2006/relationships/slide" Target="slide33.xml"/></Relationships>
</file>

<file path=ppt/slides/_rels/slide16.xml.rels><?xml version="1.0" encoding="UTF-8" standalone="yes"?>
<Relationships xmlns="http://schemas.openxmlformats.org/package/2006/relationships"><Relationship Id="rId8" Type="http://schemas.openxmlformats.org/officeDocument/2006/relationships/slide" Target="slide33.xml"/><Relationship Id="rId3" Type="http://schemas.openxmlformats.org/officeDocument/2006/relationships/notesSlide" Target="../notesSlides/notesSlide16.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ideo" Target="file:///C:\My%20Documents\sl1.avi" TargetMode="External"/><Relationship Id="rId6" Type="http://schemas.openxmlformats.org/officeDocument/2006/relationships/image" Target="../media/image18.png"/><Relationship Id="rId5" Type="http://schemas.openxmlformats.org/officeDocument/2006/relationships/image" Target="../media/image5.jpeg"/><Relationship Id="rId4" Type="http://schemas.openxmlformats.org/officeDocument/2006/relationships/audio" Target="../media/audio1.wav"/><Relationship Id="rId9" Type="http://schemas.openxmlformats.org/officeDocument/2006/relationships/slide" Target="slide19.xml"/></Relationships>
</file>

<file path=ppt/slides/_rels/slide17.xml.rels><?xml version="1.0" encoding="UTF-8" standalone="yes"?>
<Relationships xmlns="http://schemas.openxmlformats.org/package/2006/relationships"><Relationship Id="rId8" Type="http://schemas.openxmlformats.org/officeDocument/2006/relationships/slide" Target="slide19.xml"/><Relationship Id="rId13" Type="http://schemas.openxmlformats.org/officeDocument/2006/relationships/slide" Target="slide18.xml"/><Relationship Id="rId18" Type="http://schemas.openxmlformats.org/officeDocument/2006/relationships/slide" Target="slide25.xml"/><Relationship Id="rId3" Type="http://schemas.openxmlformats.org/officeDocument/2006/relationships/notesSlide" Target="../notesSlides/notesSlide17.xml"/><Relationship Id="rId7" Type="http://schemas.openxmlformats.org/officeDocument/2006/relationships/image" Target="../media/image7.png"/><Relationship Id="rId12" Type="http://schemas.openxmlformats.org/officeDocument/2006/relationships/slide" Target="slide29.xml"/><Relationship Id="rId17" Type="http://schemas.openxmlformats.org/officeDocument/2006/relationships/slide" Target="slide27.xml"/><Relationship Id="rId2" Type="http://schemas.openxmlformats.org/officeDocument/2006/relationships/slideLayout" Target="../slideLayouts/slideLayout7.xml"/><Relationship Id="rId16" Type="http://schemas.openxmlformats.org/officeDocument/2006/relationships/slide" Target="slide22.xml"/><Relationship Id="rId1" Type="http://schemas.openxmlformats.org/officeDocument/2006/relationships/video" Target="file:///C:\My%20Documents\lssx.avi" TargetMode="External"/><Relationship Id="rId6" Type="http://schemas.openxmlformats.org/officeDocument/2006/relationships/slide" Target="slide7.xml"/><Relationship Id="rId11" Type="http://schemas.openxmlformats.org/officeDocument/2006/relationships/slide" Target="slide3.xml"/><Relationship Id="rId5" Type="http://schemas.openxmlformats.org/officeDocument/2006/relationships/image" Target="../media/image5.jpeg"/><Relationship Id="rId15" Type="http://schemas.openxmlformats.org/officeDocument/2006/relationships/slide" Target="slide20.xml"/><Relationship Id="rId10" Type="http://schemas.openxmlformats.org/officeDocument/2006/relationships/slide" Target="slide33.xml"/><Relationship Id="rId19" Type="http://schemas.openxmlformats.org/officeDocument/2006/relationships/slide" Target="slide30.xml"/><Relationship Id="rId4" Type="http://schemas.openxmlformats.org/officeDocument/2006/relationships/image" Target="../media/image19.jpeg"/><Relationship Id="rId9" Type="http://schemas.openxmlformats.org/officeDocument/2006/relationships/slide" Target="slide24.xml"/><Relationship Id="rId14" Type="http://schemas.openxmlformats.org/officeDocument/2006/relationships/image" Target="../media/image6.png"/></Relationships>
</file>

<file path=ppt/slides/_rels/slide1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18.xml"/><Relationship Id="rId7" Type="http://schemas.openxmlformats.org/officeDocument/2006/relationships/image" Target="../media/image20.jpeg"/><Relationship Id="rId2" Type="http://schemas.openxmlformats.org/officeDocument/2006/relationships/slideLayout" Target="../slideLayouts/slideLayout7.xml"/><Relationship Id="rId1" Type="http://schemas.openxmlformats.org/officeDocument/2006/relationships/video" Target="file:///C:\My%20Documents\sl1.avi" TargetMode="External"/><Relationship Id="rId6" Type="http://schemas.openxmlformats.org/officeDocument/2006/relationships/image" Target="../media/image5.jpeg"/><Relationship Id="rId11" Type="http://schemas.openxmlformats.org/officeDocument/2006/relationships/slide" Target="slide33.xml"/><Relationship Id="rId5" Type="http://schemas.openxmlformats.org/officeDocument/2006/relationships/image" Target="../media/image1.png"/><Relationship Id="rId10" Type="http://schemas.openxmlformats.org/officeDocument/2006/relationships/slide" Target="slide7.xml"/><Relationship Id="rId4" Type="http://schemas.openxmlformats.org/officeDocument/2006/relationships/audio" Target="../media/audio1.wav"/><Relationship Id="rId9" Type="http://schemas.openxmlformats.org/officeDocument/2006/relationships/image" Target="../media/image7.png"/></Relationships>
</file>

<file path=ppt/slides/_rels/slide19.xml.rels><?xml version="1.0" encoding="UTF-8" standalone="yes"?>
<Relationships xmlns="http://schemas.openxmlformats.org/package/2006/relationships"><Relationship Id="rId8" Type="http://schemas.openxmlformats.org/officeDocument/2006/relationships/slide" Target="slide14.xml"/><Relationship Id="rId13" Type="http://schemas.openxmlformats.org/officeDocument/2006/relationships/image" Target="../media/image7.png"/><Relationship Id="rId3" Type="http://schemas.openxmlformats.org/officeDocument/2006/relationships/notesSlide" Target="../notesSlides/notesSlide19.xml"/><Relationship Id="rId7" Type="http://schemas.openxmlformats.org/officeDocument/2006/relationships/slide" Target="slide29.xml"/><Relationship Id="rId12" Type="http://schemas.openxmlformats.org/officeDocument/2006/relationships/image" Target="../media/image18.png"/><Relationship Id="rId2" Type="http://schemas.openxmlformats.org/officeDocument/2006/relationships/slideLayout" Target="../slideLayouts/slideLayout7.xml"/><Relationship Id="rId16" Type="http://schemas.openxmlformats.org/officeDocument/2006/relationships/slide" Target="slide19.xml"/><Relationship Id="rId1" Type="http://schemas.openxmlformats.org/officeDocument/2006/relationships/video" Target="file:///C:\My%20Documents\sl1.avi" TargetMode="External"/><Relationship Id="rId6" Type="http://schemas.openxmlformats.org/officeDocument/2006/relationships/slide" Target="slide21.xml"/><Relationship Id="rId11" Type="http://schemas.openxmlformats.org/officeDocument/2006/relationships/image" Target="../media/image5.jpeg"/><Relationship Id="rId5" Type="http://schemas.openxmlformats.org/officeDocument/2006/relationships/image" Target="../media/image21.jpeg"/><Relationship Id="rId15" Type="http://schemas.openxmlformats.org/officeDocument/2006/relationships/slide" Target="slide33.xml"/><Relationship Id="rId10" Type="http://schemas.openxmlformats.org/officeDocument/2006/relationships/slide" Target="slide31.xml"/><Relationship Id="rId4" Type="http://schemas.openxmlformats.org/officeDocument/2006/relationships/audio" Target="../media/audio1.wav"/><Relationship Id="rId9" Type="http://schemas.openxmlformats.org/officeDocument/2006/relationships/slide" Target="slide28.xml"/><Relationship Id="rId14" Type="http://schemas.openxmlformats.org/officeDocument/2006/relationships/slide" Target="slide18.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2.xml"/><Relationship Id="rId7"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ideo" Target="file:///C:\My%20Documents\lssx.avi" TargetMode="External"/><Relationship Id="rId6" Type="http://schemas.openxmlformats.org/officeDocument/2006/relationships/image" Target="../media/image5.jpeg"/><Relationship Id="rId5" Type="http://schemas.openxmlformats.org/officeDocument/2006/relationships/image" Target="../media/image1.png"/><Relationship Id="rId4" Type="http://schemas.openxmlformats.org/officeDocument/2006/relationships/audio" Target="../media/audio1.wav"/><Relationship Id="rId9" Type="http://schemas.openxmlformats.org/officeDocument/2006/relationships/slide" Target="slide33.xml"/></Relationships>
</file>

<file path=ppt/slides/_rels/slide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20.xml"/><Relationship Id="rId7" Type="http://schemas.openxmlformats.org/officeDocument/2006/relationships/image" Target="../media/image18.png"/><Relationship Id="rId2" Type="http://schemas.openxmlformats.org/officeDocument/2006/relationships/slideLayout" Target="../slideLayouts/slideLayout7.xml"/><Relationship Id="rId1" Type="http://schemas.openxmlformats.org/officeDocument/2006/relationships/video" Target="file:///C:\My%20Documents\sl1.avi" TargetMode="External"/><Relationship Id="rId6" Type="http://schemas.openxmlformats.org/officeDocument/2006/relationships/image" Target="../media/image5.jpeg"/><Relationship Id="rId11" Type="http://schemas.openxmlformats.org/officeDocument/2006/relationships/image" Target="../media/image9.png"/><Relationship Id="rId5" Type="http://schemas.openxmlformats.org/officeDocument/2006/relationships/image" Target="../media/image21.jpeg"/><Relationship Id="rId10" Type="http://schemas.openxmlformats.org/officeDocument/2006/relationships/slide" Target="slide33.xml"/><Relationship Id="rId4" Type="http://schemas.openxmlformats.org/officeDocument/2006/relationships/audio" Target="../media/audio1.wav"/><Relationship Id="rId9" Type="http://schemas.openxmlformats.org/officeDocument/2006/relationships/slide" Target="slide18.xml"/></Relationships>
</file>

<file path=ppt/slides/_rels/slide21.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notesSlide" Target="../notesSlides/notesSlide21.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ideo" Target="file:///C:\My%20Documents\sl1.avi" TargetMode="Externa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5.jpeg"/><Relationship Id="rId10" Type="http://schemas.openxmlformats.org/officeDocument/2006/relationships/image" Target="../media/image22.png"/><Relationship Id="rId4" Type="http://schemas.openxmlformats.org/officeDocument/2006/relationships/audio" Target="../media/audio1.wav"/><Relationship Id="rId9" Type="http://schemas.openxmlformats.org/officeDocument/2006/relationships/slide" Target="slide33.xml"/></Relationships>
</file>

<file path=ppt/slides/_rels/slide22.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notesSlide" Target="../notesSlides/notesSlide22.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ideo" Target="file:///C:\My%20Documents\sl1.avi" TargetMode="External"/><Relationship Id="rId6" Type="http://schemas.openxmlformats.org/officeDocument/2006/relationships/image" Target="../media/image18.png"/><Relationship Id="rId5" Type="http://schemas.openxmlformats.org/officeDocument/2006/relationships/image" Target="../media/image5.jpeg"/><Relationship Id="rId4" Type="http://schemas.openxmlformats.org/officeDocument/2006/relationships/audio" Target="../media/audio1.wav"/><Relationship Id="rId9" Type="http://schemas.openxmlformats.org/officeDocument/2006/relationships/slide" Target="slide33.xml"/></Relationships>
</file>

<file path=ppt/slides/_rels/slide23.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notesSlide" Target="../notesSlides/notesSlide23.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ideo" Target="file:///C:\My%20Documents\sl1.avi" TargetMode="External"/><Relationship Id="rId6" Type="http://schemas.openxmlformats.org/officeDocument/2006/relationships/image" Target="../media/image18.png"/><Relationship Id="rId5" Type="http://schemas.openxmlformats.org/officeDocument/2006/relationships/image" Target="../media/image5.jpeg"/><Relationship Id="rId4" Type="http://schemas.openxmlformats.org/officeDocument/2006/relationships/audio" Target="../media/audio1.wav"/><Relationship Id="rId9" Type="http://schemas.openxmlformats.org/officeDocument/2006/relationships/slide" Target="slide33.xml"/></Relationships>
</file>

<file path=ppt/slides/_rels/slide24.xml.rels><?xml version="1.0" encoding="UTF-8" standalone="yes"?>
<Relationships xmlns="http://schemas.openxmlformats.org/package/2006/relationships"><Relationship Id="rId8" Type="http://schemas.openxmlformats.org/officeDocument/2006/relationships/slide" Target="slide33.xml"/><Relationship Id="rId3" Type="http://schemas.openxmlformats.org/officeDocument/2006/relationships/notesSlide" Target="../notesSlides/notesSlide24.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ideo" Target="file:///C:\My%20Documents\sl1.avi" TargetMode="External"/><Relationship Id="rId6" Type="http://schemas.openxmlformats.org/officeDocument/2006/relationships/image" Target="../media/image18.png"/><Relationship Id="rId5" Type="http://schemas.openxmlformats.org/officeDocument/2006/relationships/image" Target="../media/image5.jpeg"/><Relationship Id="rId10" Type="http://schemas.openxmlformats.org/officeDocument/2006/relationships/image" Target="../media/image23.png"/><Relationship Id="rId4" Type="http://schemas.openxmlformats.org/officeDocument/2006/relationships/audio" Target="../media/audio1.wav"/><Relationship Id="rId9" Type="http://schemas.openxmlformats.org/officeDocument/2006/relationships/slide" Target="slide7.xml"/></Relationships>
</file>

<file path=ppt/slides/_rels/slide2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25.xml"/><Relationship Id="rId7" Type="http://schemas.openxmlformats.org/officeDocument/2006/relationships/image" Target="../media/image18.png"/><Relationship Id="rId2" Type="http://schemas.openxmlformats.org/officeDocument/2006/relationships/slideLayout" Target="../slideLayouts/slideLayout7.xml"/><Relationship Id="rId1" Type="http://schemas.openxmlformats.org/officeDocument/2006/relationships/video" Target="file:///C:\My%20Documents\sl1.avi" TargetMode="External"/><Relationship Id="rId6" Type="http://schemas.openxmlformats.org/officeDocument/2006/relationships/image" Target="../media/image5.jpeg"/><Relationship Id="rId11" Type="http://schemas.openxmlformats.org/officeDocument/2006/relationships/image" Target="../media/image9.png"/><Relationship Id="rId5" Type="http://schemas.openxmlformats.org/officeDocument/2006/relationships/image" Target="../media/image21.jpeg"/><Relationship Id="rId10" Type="http://schemas.openxmlformats.org/officeDocument/2006/relationships/slide" Target="slide33.xml"/><Relationship Id="rId4" Type="http://schemas.openxmlformats.org/officeDocument/2006/relationships/audio" Target="../media/audio1.wav"/><Relationship Id="rId9" Type="http://schemas.openxmlformats.org/officeDocument/2006/relationships/slide" Target="slide18.xml"/></Relationships>
</file>

<file path=ppt/slides/_rels/slide26.xml.rels><?xml version="1.0" encoding="UTF-8" standalone="yes"?>
<Relationships xmlns="http://schemas.openxmlformats.org/package/2006/relationships"><Relationship Id="rId8" Type="http://schemas.openxmlformats.org/officeDocument/2006/relationships/slide" Target="slide21.xml"/><Relationship Id="rId13" Type="http://schemas.openxmlformats.org/officeDocument/2006/relationships/slide" Target="slide14.xml"/><Relationship Id="rId3" Type="http://schemas.openxmlformats.org/officeDocument/2006/relationships/notesSlide" Target="../notesSlides/notesSlide26.xml"/><Relationship Id="rId7" Type="http://schemas.openxmlformats.org/officeDocument/2006/relationships/slide" Target="slide33.xml"/><Relationship Id="rId12"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ideo" Target="file:///C:\My%20Documents\sl1.avi" TargetMode="External"/><Relationship Id="rId6" Type="http://schemas.openxmlformats.org/officeDocument/2006/relationships/slide" Target="slide19.xml"/><Relationship Id="rId11" Type="http://schemas.openxmlformats.org/officeDocument/2006/relationships/image" Target="../media/image18.png"/><Relationship Id="rId5" Type="http://schemas.openxmlformats.org/officeDocument/2006/relationships/image" Target="../media/image21.jpeg"/><Relationship Id="rId10" Type="http://schemas.openxmlformats.org/officeDocument/2006/relationships/image" Target="../media/image5.jpeg"/><Relationship Id="rId4" Type="http://schemas.openxmlformats.org/officeDocument/2006/relationships/audio" Target="../media/audio1.wav"/><Relationship Id="rId9" Type="http://schemas.openxmlformats.org/officeDocument/2006/relationships/slide" Target="slide29.xml"/></Relationships>
</file>

<file path=ppt/slides/_rels/slide2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27.xml"/><Relationship Id="rId7" Type="http://schemas.openxmlformats.org/officeDocument/2006/relationships/image" Target="../media/image18.png"/><Relationship Id="rId2" Type="http://schemas.openxmlformats.org/officeDocument/2006/relationships/slideLayout" Target="../slideLayouts/slideLayout7.xml"/><Relationship Id="rId1" Type="http://schemas.openxmlformats.org/officeDocument/2006/relationships/video" Target="file:///C:\My%20Documents\sl1.avi" TargetMode="External"/><Relationship Id="rId6" Type="http://schemas.openxmlformats.org/officeDocument/2006/relationships/image" Target="../media/image5.jpeg"/><Relationship Id="rId11" Type="http://schemas.openxmlformats.org/officeDocument/2006/relationships/image" Target="../media/image9.png"/><Relationship Id="rId5" Type="http://schemas.openxmlformats.org/officeDocument/2006/relationships/image" Target="../media/image21.jpeg"/><Relationship Id="rId10" Type="http://schemas.openxmlformats.org/officeDocument/2006/relationships/slide" Target="slide33.xml"/><Relationship Id="rId4" Type="http://schemas.openxmlformats.org/officeDocument/2006/relationships/audio" Target="../media/audio1.wav"/><Relationship Id="rId9" Type="http://schemas.openxmlformats.org/officeDocument/2006/relationships/slide" Target="slide18.xml"/></Relationships>
</file>

<file path=ppt/slides/_rels/slide2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oleObject" Target="../embeddings/oleObject3.bin"/><Relationship Id="rId3" Type="http://schemas.openxmlformats.org/officeDocument/2006/relationships/slideLayout" Target="../slideLayouts/slideLayout7.xml"/><Relationship Id="rId7" Type="http://schemas.openxmlformats.org/officeDocument/2006/relationships/image" Target="../media/image18.png"/><Relationship Id="rId12" Type="http://schemas.openxmlformats.org/officeDocument/2006/relationships/image" Target="../media/image24.wmf"/><Relationship Id="rId2" Type="http://schemas.openxmlformats.org/officeDocument/2006/relationships/video" Target="file:///C:\My%20Documents\sl1.avi" TargetMode="External"/><Relationship Id="rId1" Type="http://schemas.openxmlformats.org/officeDocument/2006/relationships/vmlDrawing" Target="../drawings/vmlDrawing2.vml"/><Relationship Id="rId6" Type="http://schemas.openxmlformats.org/officeDocument/2006/relationships/image" Target="../media/image5.jpeg"/><Relationship Id="rId11" Type="http://schemas.openxmlformats.org/officeDocument/2006/relationships/oleObject" Target="../embeddings/oleObject2.bin"/><Relationship Id="rId5" Type="http://schemas.openxmlformats.org/officeDocument/2006/relationships/audio" Target="../media/audio1.wav"/><Relationship Id="rId15" Type="http://schemas.openxmlformats.org/officeDocument/2006/relationships/oleObject" Target="../embeddings/oleObject5.bin"/><Relationship Id="rId10" Type="http://schemas.openxmlformats.org/officeDocument/2006/relationships/slide" Target="slide33.xml"/><Relationship Id="rId4" Type="http://schemas.openxmlformats.org/officeDocument/2006/relationships/notesSlide" Target="../notesSlides/notesSlide28.xml"/><Relationship Id="rId9" Type="http://schemas.openxmlformats.org/officeDocument/2006/relationships/slide" Target="slide19.xml"/><Relationship Id="rId14" Type="http://schemas.openxmlformats.org/officeDocument/2006/relationships/oleObject" Target="../embeddings/oleObject4.bin"/></Relationships>
</file>

<file path=ppt/slides/_rels/slide29.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slideLayout" Target="../slideLayouts/slideLayout7.xml"/><Relationship Id="rId7" Type="http://schemas.openxmlformats.org/officeDocument/2006/relationships/image" Target="../media/image7.png"/><Relationship Id="rId12" Type="http://schemas.openxmlformats.org/officeDocument/2006/relationships/slide" Target="slide33.xml"/><Relationship Id="rId2" Type="http://schemas.openxmlformats.org/officeDocument/2006/relationships/video" Target="file:///C:\My%20Documents\sl1.avi" TargetMode="External"/><Relationship Id="rId1" Type="http://schemas.openxmlformats.org/officeDocument/2006/relationships/vmlDrawing" Target="../drawings/vmlDrawing3.vml"/><Relationship Id="rId6" Type="http://schemas.openxmlformats.org/officeDocument/2006/relationships/image" Target="../media/image5.jpeg"/><Relationship Id="rId11" Type="http://schemas.openxmlformats.org/officeDocument/2006/relationships/slide" Target="slide19.xml"/><Relationship Id="rId5" Type="http://schemas.openxmlformats.org/officeDocument/2006/relationships/audio" Target="../media/audio1.wav"/><Relationship Id="rId10" Type="http://schemas.openxmlformats.org/officeDocument/2006/relationships/image" Target="../media/image25.wmf"/><Relationship Id="rId4" Type="http://schemas.openxmlformats.org/officeDocument/2006/relationships/notesSlide" Target="../notesSlides/notesSlide29.xml"/><Relationship Id="rId9" Type="http://schemas.openxmlformats.org/officeDocument/2006/relationships/oleObject" Target="../embeddings/oleObject6.bin"/></Relationships>
</file>

<file path=ppt/slides/_rels/slide3.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notesSlide" Target="../notesSlides/notesSlide3.xml"/><Relationship Id="rId7"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video" Target="file:///C:\My%20Documents\lssx.avi" TargetMode="Externa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8.jpeg"/><Relationship Id="rId9" Type="http://schemas.openxmlformats.org/officeDocument/2006/relationships/slide" Target="slide33.xml"/></Relationships>
</file>

<file path=ppt/slides/_rels/slide30.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notesSlide" Target="../notesSlides/notesSlide30.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ideo" Target="file:///C:\My%20Documents\sl1.avi" TargetMode="External"/><Relationship Id="rId6" Type="http://schemas.openxmlformats.org/officeDocument/2006/relationships/image" Target="../media/image18.png"/><Relationship Id="rId5" Type="http://schemas.openxmlformats.org/officeDocument/2006/relationships/image" Target="../media/image5.jpeg"/><Relationship Id="rId10" Type="http://schemas.openxmlformats.org/officeDocument/2006/relationships/image" Target="../media/image23.png"/><Relationship Id="rId4" Type="http://schemas.openxmlformats.org/officeDocument/2006/relationships/audio" Target="../media/audio1.wav"/><Relationship Id="rId9" Type="http://schemas.openxmlformats.org/officeDocument/2006/relationships/slide" Target="slide33.xml"/></Relationships>
</file>

<file path=ppt/slides/_rels/slide3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slideLayout" Target="../slideLayouts/slideLayout7.xml"/><Relationship Id="rId7" Type="http://schemas.openxmlformats.org/officeDocument/2006/relationships/image" Target="../media/image7.png"/><Relationship Id="rId12" Type="http://schemas.openxmlformats.org/officeDocument/2006/relationships/slide" Target="slide33.xml"/><Relationship Id="rId2" Type="http://schemas.openxmlformats.org/officeDocument/2006/relationships/video" Target="file:///C:\My%20Documents\sl1.avi" TargetMode="External"/><Relationship Id="rId1" Type="http://schemas.openxmlformats.org/officeDocument/2006/relationships/vmlDrawing" Target="../drawings/vmlDrawing4.vml"/><Relationship Id="rId6" Type="http://schemas.openxmlformats.org/officeDocument/2006/relationships/image" Target="../media/image5.jpeg"/><Relationship Id="rId11" Type="http://schemas.openxmlformats.org/officeDocument/2006/relationships/slide" Target="slide19.xml"/><Relationship Id="rId5" Type="http://schemas.openxmlformats.org/officeDocument/2006/relationships/audio" Target="../media/audio1.wav"/><Relationship Id="rId10" Type="http://schemas.openxmlformats.org/officeDocument/2006/relationships/image" Target="../media/image26.wmf"/><Relationship Id="rId4" Type="http://schemas.openxmlformats.org/officeDocument/2006/relationships/notesSlide" Target="../notesSlides/notesSlide31.xml"/><Relationship Id="rId9" Type="http://schemas.openxmlformats.org/officeDocument/2006/relationships/oleObject" Target="../embeddings/oleObject7.bin"/></Relationships>
</file>

<file path=ppt/slides/_rels/slide32.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notesSlide" Target="../notesSlides/notesSlide32.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ideo" Target="file:///C:\My%20Documents\sl1.avi" TargetMode="External"/><Relationship Id="rId6" Type="http://schemas.openxmlformats.org/officeDocument/2006/relationships/image" Target="../media/image18.png"/><Relationship Id="rId5" Type="http://schemas.openxmlformats.org/officeDocument/2006/relationships/image" Target="../media/image5.jpeg"/><Relationship Id="rId10" Type="http://schemas.openxmlformats.org/officeDocument/2006/relationships/image" Target="../media/image23.png"/><Relationship Id="rId4" Type="http://schemas.openxmlformats.org/officeDocument/2006/relationships/audio" Target="../media/audio1.wav"/><Relationship Id="rId9" Type="http://schemas.openxmlformats.org/officeDocument/2006/relationships/slide" Target="slide33.xml"/></Relationships>
</file>

<file path=ppt/slides/_rels/slide3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slideLayout" Target="../slideLayouts/slideLayout7.xml"/><Relationship Id="rId7" Type="http://schemas.openxmlformats.org/officeDocument/2006/relationships/image" Target="../media/image7.png"/><Relationship Id="rId12" Type="http://schemas.openxmlformats.org/officeDocument/2006/relationships/slide" Target="slide33.xml"/><Relationship Id="rId2" Type="http://schemas.openxmlformats.org/officeDocument/2006/relationships/video" Target="file:///C:\My%20Documents\sl1.avi" TargetMode="External"/><Relationship Id="rId1" Type="http://schemas.openxmlformats.org/officeDocument/2006/relationships/vmlDrawing" Target="../drawings/vmlDrawing5.vml"/><Relationship Id="rId6" Type="http://schemas.openxmlformats.org/officeDocument/2006/relationships/image" Target="../media/image5.jpeg"/><Relationship Id="rId11" Type="http://schemas.openxmlformats.org/officeDocument/2006/relationships/slide" Target="slide19.xml"/><Relationship Id="rId5" Type="http://schemas.openxmlformats.org/officeDocument/2006/relationships/audio" Target="../media/audio1.wav"/><Relationship Id="rId10" Type="http://schemas.openxmlformats.org/officeDocument/2006/relationships/image" Target="../media/image27.wmf"/><Relationship Id="rId4" Type="http://schemas.openxmlformats.org/officeDocument/2006/relationships/notesSlide" Target="../notesSlides/notesSlide33.xml"/><Relationship Id="rId9" Type="http://schemas.openxmlformats.org/officeDocument/2006/relationships/oleObject" Target="../embeddings/oleObject8.bin"/></Relationships>
</file>

<file path=ppt/slides/_rels/slide3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7.xml"/><Relationship Id="rId7" Type="http://schemas.openxmlformats.org/officeDocument/2006/relationships/image" Target="../media/image18.png"/><Relationship Id="rId12" Type="http://schemas.openxmlformats.org/officeDocument/2006/relationships/image" Target="../media/image28.emf"/><Relationship Id="rId2" Type="http://schemas.openxmlformats.org/officeDocument/2006/relationships/video" Target="file:///C:\My%20Documents\sl1.avi" TargetMode="External"/><Relationship Id="rId1" Type="http://schemas.openxmlformats.org/officeDocument/2006/relationships/vmlDrawing" Target="../drawings/vmlDrawing6.vml"/><Relationship Id="rId6" Type="http://schemas.openxmlformats.org/officeDocument/2006/relationships/image" Target="../media/image5.jpeg"/><Relationship Id="rId11" Type="http://schemas.openxmlformats.org/officeDocument/2006/relationships/oleObject" Target="../embeddings/oleObject9.bin"/><Relationship Id="rId5" Type="http://schemas.openxmlformats.org/officeDocument/2006/relationships/audio" Target="../media/audio1.wav"/><Relationship Id="rId10" Type="http://schemas.openxmlformats.org/officeDocument/2006/relationships/slide" Target="slide33.xml"/><Relationship Id="rId4" Type="http://schemas.openxmlformats.org/officeDocument/2006/relationships/notesSlide" Target="../notesSlides/notesSlide34.xml"/><Relationship Id="rId9" Type="http://schemas.openxmlformats.org/officeDocument/2006/relationships/slide" Target="slide19.xml"/></Relationships>
</file>

<file path=ppt/slides/_rels/slide3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slideLayout" Target="../slideLayouts/slideLayout7.xml"/><Relationship Id="rId7" Type="http://schemas.openxmlformats.org/officeDocument/2006/relationships/image" Target="../media/image7.png"/><Relationship Id="rId12" Type="http://schemas.openxmlformats.org/officeDocument/2006/relationships/slide" Target="slide33.xml"/><Relationship Id="rId2" Type="http://schemas.openxmlformats.org/officeDocument/2006/relationships/video" Target="file:///C:\My%20Documents\sl1.avi" TargetMode="External"/><Relationship Id="rId1" Type="http://schemas.openxmlformats.org/officeDocument/2006/relationships/vmlDrawing" Target="../drawings/vmlDrawing7.vml"/><Relationship Id="rId6" Type="http://schemas.openxmlformats.org/officeDocument/2006/relationships/image" Target="../media/image5.jpeg"/><Relationship Id="rId11" Type="http://schemas.openxmlformats.org/officeDocument/2006/relationships/slide" Target="slide19.xml"/><Relationship Id="rId5" Type="http://schemas.openxmlformats.org/officeDocument/2006/relationships/audio" Target="../media/audio1.wav"/><Relationship Id="rId10" Type="http://schemas.openxmlformats.org/officeDocument/2006/relationships/image" Target="../media/image29.wmf"/><Relationship Id="rId4" Type="http://schemas.openxmlformats.org/officeDocument/2006/relationships/notesSlide" Target="../notesSlides/notesSlide35.xml"/><Relationship Id="rId9" Type="http://schemas.openxmlformats.org/officeDocument/2006/relationships/oleObject" Target="../embeddings/oleObject10.bin"/></Relationships>
</file>

<file path=ppt/slides/_rels/slide36.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notesSlide" Target="../notesSlides/notesSlide36.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ideo" Target="file:///C:\My%20Documents\sl1.avi" TargetMode="External"/><Relationship Id="rId6" Type="http://schemas.openxmlformats.org/officeDocument/2006/relationships/image" Target="../media/image18.png"/><Relationship Id="rId5" Type="http://schemas.openxmlformats.org/officeDocument/2006/relationships/image" Target="../media/image5.jpeg"/><Relationship Id="rId4" Type="http://schemas.openxmlformats.org/officeDocument/2006/relationships/audio" Target="../media/audio1.wav"/><Relationship Id="rId9" Type="http://schemas.openxmlformats.org/officeDocument/2006/relationships/slide" Target="slide33.xml"/></Relationships>
</file>

<file path=ppt/slides/_rels/slide37.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slideLayout" Target="../slideLayouts/slideLayout7.xml"/><Relationship Id="rId7" Type="http://schemas.openxmlformats.org/officeDocument/2006/relationships/image" Target="../media/image7.png"/><Relationship Id="rId12" Type="http://schemas.openxmlformats.org/officeDocument/2006/relationships/slide" Target="slide33.xml"/><Relationship Id="rId2" Type="http://schemas.openxmlformats.org/officeDocument/2006/relationships/video" Target="file:///C:\My%20Documents\sl1.avi" TargetMode="External"/><Relationship Id="rId1" Type="http://schemas.openxmlformats.org/officeDocument/2006/relationships/vmlDrawing" Target="../drawings/vmlDrawing8.vml"/><Relationship Id="rId6" Type="http://schemas.openxmlformats.org/officeDocument/2006/relationships/image" Target="../media/image5.jpeg"/><Relationship Id="rId11" Type="http://schemas.openxmlformats.org/officeDocument/2006/relationships/slide" Target="slide19.xml"/><Relationship Id="rId5" Type="http://schemas.openxmlformats.org/officeDocument/2006/relationships/audio" Target="../media/audio1.wav"/><Relationship Id="rId10" Type="http://schemas.openxmlformats.org/officeDocument/2006/relationships/image" Target="../media/image30.wmf"/><Relationship Id="rId4" Type="http://schemas.openxmlformats.org/officeDocument/2006/relationships/notesSlide" Target="../notesSlides/notesSlide37.xml"/><Relationship Id="rId9" Type="http://schemas.openxmlformats.org/officeDocument/2006/relationships/oleObject" Target="../embeddings/oleObject11.bin"/></Relationships>
</file>

<file path=ppt/slides/_rels/slide38.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notesSlide" Target="../notesSlides/notesSlide38.xml"/><Relationship Id="rId7" Type="http://schemas.openxmlformats.org/officeDocument/2006/relationships/image" Target="../media/image18.png"/><Relationship Id="rId2" Type="http://schemas.openxmlformats.org/officeDocument/2006/relationships/slideLayout" Target="../slideLayouts/slideLayout7.xml"/><Relationship Id="rId1" Type="http://schemas.openxmlformats.org/officeDocument/2006/relationships/video" Target="file:///C:\My%20Documents\sl1.avi" TargetMode="External"/><Relationship Id="rId6" Type="http://schemas.openxmlformats.org/officeDocument/2006/relationships/image" Target="../media/image7.png"/><Relationship Id="rId5" Type="http://schemas.openxmlformats.org/officeDocument/2006/relationships/image" Target="../media/image5.jpeg"/><Relationship Id="rId10" Type="http://schemas.openxmlformats.org/officeDocument/2006/relationships/image" Target="../media/image23.png"/><Relationship Id="rId4" Type="http://schemas.openxmlformats.org/officeDocument/2006/relationships/audio" Target="../media/audio1.wav"/><Relationship Id="rId9" Type="http://schemas.openxmlformats.org/officeDocument/2006/relationships/slide" Target="slide33.xml"/></Relationships>
</file>

<file path=ppt/slides/_rels/slide3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7.xml"/><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video" Target="file:///C:\My%20Documents\sl1.avi" TargetMode="External"/><Relationship Id="rId1" Type="http://schemas.openxmlformats.org/officeDocument/2006/relationships/vmlDrawing" Target="../drawings/vmlDrawing9.vml"/><Relationship Id="rId6" Type="http://schemas.openxmlformats.org/officeDocument/2006/relationships/image" Target="../media/image5.jpeg"/><Relationship Id="rId11" Type="http://schemas.openxmlformats.org/officeDocument/2006/relationships/image" Target="../media/image31.emf"/><Relationship Id="rId5" Type="http://schemas.openxmlformats.org/officeDocument/2006/relationships/audio" Target="../media/audio1.wav"/><Relationship Id="rId10" Type="http://schemas.openxmlformats.org/officeDocument/2006/relationships/oleObject" Target="../embeddings/Microsoft_Word_97_-_2003___1.doc"/><Relationship Id="rId4" Type="http://schemas.openxmlformats.org/officeDocument/2006/relationships/notesSlide" Target="../notesSlides/notesSlide39.xml"/><Relationship Id="rId9" Type="http://schemas.openxmlformats.org/officeDocument/2006/relationships/oleObject" Target="../embeddings/oleObject12.bin"/></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4.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ideo" Target="file:///C:\My%20Documents\lssx.avi" TargetMode="External"/><Relationship Id="rId6" Type="http://schemas.openxmlformats.org/officeDocument/2006/relationships/image" Target="../media/image5.jpeg"/><Relationship Id="rId11" Type="http://schemas.openxmlformats.org/officeDocument/2006/relationships/slide" Target="slide33.xml"/><Relationship Id="rId5" Type="http://schemas.openxmlformats.org/officeDocument/2006/relationships/image" Target="../media/image10.jpeg"/><Relationship Id="rId10" Type="http://schemas.openxmlformats.org/officeDocument/2006/relationships/slide" Target="slide2.xml"/><Relationship Id="rId4" Type="http://schemas.openxmlformats.org/officeDocument/2006/relationships/audio" Target="../media/audio1.wav"/><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notesSlide" Target="../notesSlides/notesSlide40.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ideo" Target="file:///C:\My%20Documents\sl1.avi" TargetMode="External"/><Relationship Id="rId6" Type="http://schemas.openxmlformats.org/officeDocument/2006/relationships/image" Target="../media/image18.png"/><Relationship Id="rId5" Type="http://schemas.openxmlformats.org/officeDocument/2006/relationships/image" Target="../media/image5.jpeg"/><Relationship Id="rId10" Type="http://schemas.openxmlformats.org/officeDocument/2006/relationships/image" Target="../media/image32.png"/><Relationship Id="rId4" Type="http://schemas.openxmlformats.org/officeDocument/2006/relationships/audio" Target="../media/audio1.wav"/><Relationship Id="rId9" Type="http://schemas.openxmlformats.org/officeDocument/2006/relationships/slide" Target="slide33.xml"/></Relationships>
</file>

<file path=ppt/slides/_rels/slide41.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notesSlide" Target="../notesSlides/notesSlide41.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ideo" Target="file:///C:\My%20Documents\sl1.avi" TargetMode="External"/><Relationship Id="rId6" Type="http://schemas.openxmlformats.org/officeDocument/2006/relationships/image" Target="../media/image18.png"/><Relationship Id="rId5" Type="http://schemas.openxmlformats.org/officeDocument/2006/relationships/image" Target="../media/image5.jpeg"/><Relationship Id="rId4" Type="http://schemas.openxmlformats.org/officeDocument/2006/relationships/audio" Target="../media/audio1.wav"/><Relationship Id="rId9" Type="http://schemas.openxmlformats.org/officeDocument/2006/relationships/slide" Target="slide33.xml"/></Relationships>
</file>

<file path=ppt/slides/_rels/slide42.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notesSlide" Target="../notesSlides/notesSlide42.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ideo" Target="file:///C:\My%20Documents\sl1.avi" TargetMode="External"/><Relationship Id="rId6" Type="http://schemas.openxmlformats.org/officeDocument/2006/relationships/image" Target="../media/image18.png"/><Relationship Id="rId5" Type="http://schemas.openxmlformats.org/officeDocument/2006/relationships/image" Target="../media/image5.jpeg"/><Relationship Id="rId4" Type="http://schemas.openxmlformats.org/officeDocument/2006/relationships/audio" Target="../media/audio1.wav"/><Relationship Id="rId9" Type="http://schemas.openxmlformats.org/officeDocument/2006/relationships/slide" Target="slide33.xml"/></Relationships>
</file>

<file path=ppt/slides/_rels/slide4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notesSlide" Target="../notesSlides/notesSlide43.xml"/><Relationship Id="rId7" Type="http://schemas.openxmlformats.org/officeDocument/2006/relationships/image" Target="../media/image7.png"/><Relationship Id="rId12" Type="http://schemas.openxmlformats.org/officeDocument/2006/relationships/slide" Target="slide33.xml"/><Relationship Id="rId2" Type="http://schemas.openxmlformats.org/officeDocument/2006/relationships/slideLayout" Target="../slideLayouts/slideLayout7.xml"/><Relationship Id="rId1" Type="http://schemas.openxmlformats.org/officeDocument/2006/relationships/video" Target="file:///C:\My%20Documents\sl1.avi" TargetMode="External"/><Relationship Id="rId6" Type="http://schemas.openxmlformats.org/officeDocument/2006/relationships/image" Target="../media/image18.png"/><Relationship Id="rId11" Type="http://schemas.openxmlformats.org/officeDocument/2006/relationships/image" Target="../media/image36.png"/><Relationship Id="rId5" Type="http://schemas.openxmlformats.org/officeDocument/2006/relationships/image" Target="../media/image5.jpeg"/><Relationship Id="rId10" Type="http://schemas.openxmlformats.org/officeDocument/2006/relationships/image" Target="../media/image35.png"/><Relationship Id="rId4" Type="http://schemas.openxmlformats.org/officeDocument/2006/relationships/audio" Target="../media/audio1.wav"/><Relationship Id="rId9" Type="http://schemas.openxmlformats.org/officeDocument/2006/relationships/image" Target="../media/image34.png"/></Relationships>
</file>

<file path=ppt/slides/_rels/slide44.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notesSlide" Target="../notesSlides/notesSlide44.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ideo" Target="file:///C:\My%20Documents\sl1.avi" TargetMode="External"/><Relationship Id="rId6" Type="http://schemas.openxmlformats.org/officeDocument/2006/relationships/image" Target="../media/image18.png"/><Relationship Id="rId5" Type="http://schemas.openxmlformats.org/officeDocument/2006/relationships/image" Target="../media/image5.jpeg"/><Relationship Id="rId4" Type="http://schemas.openxmlformats.org/officeDocument/2006/relationships/audio" Target="../media/audio1.wav"/><Relationship Id="rId9" Type="http://schemas.openxmlformats.org/officeDocument/2006/relationships/slide" Target="slide33.xml"/></Relationships>
</file>

<file path=ppt/slides/_rels/slide45.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notesSlide" Target="../notesSlides/notesSlide45.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ideo" Target="file:///C:\My%20Documents\sl1.avi" TargetMode="External"/><Relationship Id="rId6" Type="http://schemas.openxmlformats.org/officeDocument/2006/relationships/image" Target="../media/image18.png"/><Relationship Id="rId11" Type="http://schemas.openxmlformats.org/officeDocument/2006/relationships/image" Target="../media/image38.png"/><Relationship Id="rId5" Type="http://schemas.openxmlformats.org/officeDocument/2006/relationships/image" Target="../media/image5.jpeg"/><Relationship Id="rId10" Type="http://schemas.openxmlformats.org/officeDocument/2006/relationships/image" Target="../media/image37.png"/><Relationship Id="rId4" Type="http://schemas.openxmlformats.org/officeDocument/2006/relationships/audio" Target="../media/audio1.wav"/><Relationship Id="rId9" Type="http://schemas.openxmlformats.org/officeDocument/2006/relationships/slide" Target="slide33.xml"/></Relationships>
</file>

<file path=ppt/slides/_rels/slide46.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notesSlide" Target="../notesSlides/notesSlide46.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ideo" Target="file:///C:\My%20Documents\sl1.avi" TargetMode="External"/><Relationship Id="rId6" Type="http://schemas.openxmlformats.org/officeDocument/2006/relationships/image" Target="../media/image18.png"/><Relationship Id="rId5" Type="http://schemas.openxmlformats.org/officeDocument/2006/relationships/image" Target="../media/image5.jpeg"/><Relationship Id="rId10" Type="http://schemas.openxmlformats.org/officeDocument/2006/relationships/image" Target="../media/image39.png"/><Relationship Id="rId4" Type="http://schemas.openxmlformats.org/officeDocument/2006/relationships/audio" Target="../media/audio1.wav"/><Relationship Id="rId9" Type="http://schemas.openxmlformats.org/officeDocument/2006/relationships/slide" Target="slide33.xml"/></Relationships>
</file>

<file path=ppt/slides/_rels/slide47.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notesSlide" Target="../notesSlides/notesSlide47.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ideo" Target="file:///C:\My%20Documents\sl1.avi" TargetMode="External"/><Relationship Id="rId6" Type="http://schemas.openxmlformats.org/officeDocument/2006/relationships/image" Target="../media/image18.png"/><Relationship Id="rId5" Type="http://schemas.openxmlformats.org/officeDocument/2006/relationships/image" Target="../media/image5.jpeg"/><Relationship Id="rId10" Type="http://schemas.openxmlformats.org/officeDocument/2006/relationships/image" Target="../media/image40.png"/><Relationship Id="rId4" Type="http://schemas.openxmlformats.org/officeDocument/2006/relationships/audio" Target="../media/audio1.wav"/><Relationship Id="rId9" Type="http://schemas.openxmlformats.org/officeDocument/2006/relationships/slide" Target="slide33.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5.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ideo" Target="file:///C:\My%20Documents\lssx.avi" TargetMode="External"/><Relationship Id="rId6" Type="http://schemas.openxmlformats.org/officeDocument/2006/relationships/image" Target="../media/image5.jpeg"/><Relationship Id="rId5" Type="http://schemas.openxmlformats.org/officeDocument/2006/relationships/image" Target="../media/image11.jpeg"/><Relationship Id="rId10" Type="http://schemas.openxmlformats.org/officeDocument/2006/relationships/slide" Target="slide33.xml"/><Relationship Id="rId4" Type="http://schemas.openxmlformats.org/officeDocument/2006/relationships/audio" Target="../media/audio1.wav"/><Relationship Id="rId9" Type="http://schemas.openxmlformats.org/officeDocument/2006/relationships/slide" Target="slide2.xml"/></Relationships>
</file>

<file path=ppt/slides/_rels/slide6.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notesSlide" Target="../notesSlides/notesSlide6.xml"/><Relationship Id="rId7"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ideo" Target="file:///C:\My%20Documents\lssx.avi" TargetMode="External"/><Relationship Id="rId6" Type="http://schemas.openxmlformats.org/officeDocument/2006/relationships/image" Target="../media/image7.png"/><Relationship Id="rId11" Type="http://schemas.openxmlformats.org/officeDocument/2006/relationships/image" Target="&#31163;&#25955;&#25968;&#25454;&#31934;&#21697;&#35838;---&#25945;&#23398;&#20869;&#23481;.files/image001.gif" TargetMode="External"/><Relationship Id="rId5" Type="http://schemas.openxmlformats.org/officeDocument/2006/relationships/image" Target="../media/image5.jpeg"/><Relationship Id="rId10" Type="http://schemas.openxmlformats.org/officeDocument/2006/relationships/image" Target="../media/image12.png"/><Relationship Id="rId4" Type="http://schemas.openxmlformats.org/officeDocument/2006/relationships/audio" Target="../media/audio1.wav"/><Relationship Id="rId9" Type="http://schemas.openxmlformats.org/officeDocument/2006/relationships/slide" Target="slide3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ideo" Target="file:///C:\My%20Documents\lssx.avi" TargetMode="External"/><Relationship Id="rId6" Type="http://schemas.openxmlformats.org/officeDocument/2006/relationships/image" Target="../media/image5.jpeg"/><Relationship Id="rId5" Type="http://schemas.openxmlformats.org/officeDocument/2006/relationships/image" Target="../media/image7.png"/><Relationship Id="rId4" Type="http://schemas.openxmlformats.org/officeDocument/2006/relationships/audio" Target="../media/audio1.wav"/></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8.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ideo" Target="file:///C:\My%20Documents\lssx.avi" TargetMode="External"/><Relationship Id="rId6" Type="http://schemas.openxmlformats.org/officeDocument/2006/relationships/image" Target="../media/image5.jpeg"/><Relationship Id="rId5" Type="http://schemas.openxmlformats.org/officeDocument/2006/relationships/image" Target="../media/image13.jpeg"/><Relationship Id="rId10" Type="http://schemas.openxmlformats.org/officeDocument/2006/relationships/slide" Target="slide33.xml"/><Relationship Id="rId4" Type="http://schemas.openxmlformats.org/officeDocument/2006/relationships/audio" Target="../media/audio1.wav"/><Relationship Id="rId9" Type="http://schemas.openxmlformats.org/officeDocument/2006/relationships/slide" Target="slide2.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9.xml"/><Relationship Id="rId7"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ideo" Target="file:///C:\My%20Documents\lssx.avi" TargetMode="External"/><Relationship Id="rId6" Type="http://schemas.openxmlformats.org/officeDocument/2006/relationships/image" Target="../media/image5.jpeg"/><Relationship Id="rId5" Type="http://schemas.openxmlformats.org/officeDocument/2006/relationships/image" Target="../media/image14.jpeg"/><Relationship Id="rId10" Type="http://schemas.openxmlformats.org/officeDocument/2006/relationships/slide" Target="slide33.xml"/><Relationship Id="rId4" Type="http://schemas.openxmlformats.org/officeDocument/2006/relationships/audio" Target="../media/audio1.wav"/><Relationship Id="rId9"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4098" name="AutoShape 2">
            <a:hlinkClick r:id="" action="ppaction://hlinkshowjump?jump=endshow" highlightClick="1"/>
          </p:cNvPr>
          <p:cNvSpPr>
            <a:spLocks noChangeArrowheads="1"/>
          </p:cNvSpPr>
          <p:nvPr/>
        </p:nvSpPr>
        <p:spPr bwMode="auto">
          <a:xfrm>
            <a:off x="8305800" y="6248400"/>
            <a:ext cx="457200" cy="357188"/>
          </a:xfrm>
          <a:prstGeom prst="actionButtonEnd">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graphicFrame>
        <p:nvGraphicFramePr>
          <p:cNvPr id="607235" name="Object 3"/>
          <p:cNvGraphicFramePr>
            <a:graphicFrameLocks noChangeAspect="1"/>
          </p:cNvGraphicFramePr>
          <p:nvPr/>
        </p:nvGraphicFramePr>
        <p:xfrm>
          <a:off x="914400" y="39688"/>
          <a:ext cx="6781800" cy="6818312"/>
        </p:xfrm>
        <a:graphic>
          <a:graphicData uri="http://schemas.openxmlformats.org/presentationml/2006/ole">
            <mc:AlternateContent xmlns:mc="http://schemas.openxmlformats.org/markup-compatibility/2006">
              <mc:Choice xmlns:v="urn:schemas-microsoft-com:vml" Requires="v">
                <p:oleObj spid="_x0000_s4109" name="文档" r:id="rId7" imgW="4736592" imgH="5114544" progId="Word.Document.8">
                  <p:embed/>
                </p:oleObj>
              </mc:Choice>
              <mc:Fallback>
                <p:oleObj name="文档" r:id="rId7" imgW="4736592" imgH="5114544" progId="Word.Document.8">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39688"/>
                        <a:ext cx="6781800" cy="681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07236" name="pt2.avi">
            <a:hlinkClick r:id="" action="ppaction://media"/>
          </p:cNvPr>
          <p:cNvPicPr>
            <a:picLocks noRot="1" noChangeAspect="1" noChangeArrowheads="1"/>
          </p:cNvPicPr>
          <p:nvPr>
            <a:videoFile r:link="rId2"/>
          </p:nvPr>
        </p:nvPicPr>
        <p:blipFill>
          <a:blip r:embed="rId9">
            <a:extLst>
              <a:ext uri="{28A0092B-C50C-407E-A947-70E740481C1C}">
                <a14:useLocalDpi xmlns:a14="http://schemas.microsoft.com/office/drawing/2010/main" val="0"/>
              </a:ext>
            </a:extLst>
          </a:blip>
          <a:srcRect/>
          <a:stretch>
            <a:fillRect/>
          </a:stretch>
        </p:blipFill>
        <p:spPr bwMode="auto">
          <a:xfrm>
            <a:off x="2608263" y="4495800"/>
            <a:ext cx="3763962"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AutoShape 5">
            <a:hlinkClick r:id="rId10" action="ppaction://hlinksldjump" highlightClick="1"/>
          </p:cNvPr>
          <p:cNvSpPr>
            <a:spLocks noChangeArrowheads="1"/>
          </p:cNvSpPr>
          <p:nvPr/>
        </p:nvSpPr>
        <p:spPr bwMode="auto">
          <a:xfrm>
            <a:off x="7696200" y="6248400"/>
            <a:ext cx="533400" cy="360363"/>
          </a:xfrm>
          <a:prstGeom prst="actionButtonForwardNex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nodeType="afterEffect">
                                  <p:stCondLst>
                                    <p:cond delay="2000"/>
                                  </p:stCondLst>
                                  <p:childTnLst>
                                    <p:set>
                                      <p:cBhvr>
                                        <p:cTn id="6" dur="1" fill="hold">
                                          <p:stCondLst>
                                            <p:cond delay="0"/>
                                          </p:stCondLst>
                                        </p:cTn>
                                        <p:tgtEl>
                                          <p:spTgt spid="607235"/>
                                        </p:tgtEl>
                                        <p:attrNameLst>
                                          <p:attrName>style.visibility</p:attrName>
                                        </p:attrNameLst>
                                      </p:cBhvr>
                                      <p:to>
                                        <p:strVal val="visible"/>
                                      </p:to>
                                    </p:set>
                                    <p:anim calcmode="lin" valueType="num">
                                      <p:cBhvr>
                                        <p:cTn id="7" dur="500" fill="hold"/>
                                        <p:tgtEl>
                                          <p:spTgt spid="607235"/>
                                        </p:tgtEl>
                                        <p:attrNameLst>
                                          <p:attrName>ppt_w</p:attrName>
                                        </p:attrNameLst>
                                      </p:cBhvr>
                                      <p:tavLst>
                                        <p:tav tm="0">
                                          <p:val>
                                            <p:fltVal val="0"/>
                                          </p:val>
                                        </p:tav>
                                        <p:tav tm="100000">
                                          <p:val>
                                            <p:strVal val="#ppt_w"/>
                                          </p:val>
                                        </p:tav>
                                      </p:tavLst>
                                    </p:anim>
                                    <p:anim calcmode="lin" valueType="num">
                                      <p:cBhvr>
                                        <p:cTn id="8" dur="500" fill="hold"/>
                                        <p:tgtEl>
                                          <p:spTgt spid="607235"/>
                                        </p:tgtEl>
                                        <p:attrNameLst>
                                          <p:attrName>ppt_h</p:attrName>
                                        </p:attrNameLst>
                                      </p:cBhvr>
                                      <p:tavLst>
                                        <p:tav tm="0">
                                          <p:val>
                                            <p:fltVal val="0"/>
                                          </p:val>
                                        </p:tav>
                                        <p:tav tm="100000">
                                          <p:val>
                                            <p:strVal val="#ppt_h"/>
                                          </p:val>
                                        </p:tav>
                                      </p:tavLst>
                                    </p:anim>
                                    <p:anim calcmode="lin" valueType="num">
                                      <p:cBhvr>
                                        <p:cTn id="9" dur="500" fill="hold"/>
                                        <p:tgtEl>
                                          <p:spTgt spid="607235"/>
                                        </p:tgtEl>
                                        <p:attrNameLst>
                                          <p:attrName>ppt_x</p:attrName>
                                        </p:attrNameLst>
                                      </p:cBhvr>
                                      <p:tavLst>
                                        <p:tav tm="0">
                                          <p:val>
                                            <p:fltVal val="0.5"/>
                                          </p:val>
                                        </p:tav>
                                        <p:tav tm="100000">
                                          <p:val>
                                            <p:strVal val="#ppt_x"/>
                                          </p:val>
                                        </p:tav>
                                      </p:tavLst>
                                    </p:anim>
                                    <p:anim calcmode="lin" valueType="num">
                                      <p:cBhvr>
                                        <p:cTn id="10" dur="500" fill="hold"/>
                                        <p:tgtEl>
                                          <p:spTgt spid="607235"/>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5" name="WELCOM98.WAV"/>
                                        </p:tgtEl>
                                      </p:cMediaNode>
                                    </p:audio>
                                  </p:subTnLst>
                                </p:cTn>
                              </p:par>
                            </p:childTnLst>
                          </p:cTn>
                        </p:par>
                        <p:par>
                          <p:cTn id="11" fill="hold" nodeType="afterGroup">
                            <p:stCondLst>
                              <p:cond delay="2500"/>
                            </p:stCondLst>
                            <p:childTnLst>
                              <p:par>
                                <p:cTn id="12" presetID="1" presetClass="entr" presetSubtype="0" fill="hold" nodeType="afterEffect">
                                  <p:stCondLst>
                                    <p:cond delay="0"/>
                                  </p:stCondLst>
                                  <p:childTnLst>
                                    <p:set>
                                      <p:cBhvr>
                                        <p:cTn id="13" dur="1" fill="hold">
                                          <p:stCondLst>
                                            <p:cond delay="499"/>
                                          </p:stCondLst>
                                        </p:cTn>
                                        <p:tgtEl>
                                          <p:spTgt spid="607236"/>
                                        </p:tgtEl>
                                        <p:attrNameLst>
                                          <p:attrName>style.visibility</p:attrName>
                                        </p:attrNameLst>
                                      </p:cBhvr>
                                      <p:to>
                                        <p:strVal val="visible"/>
                                      </p:to>
                                    </p:set>
                                  </p:childTnLst>
                                </p:cTn>
                              </p:par>
                            </p:childTnLst>
                          </p:cTn>
                        </p:par>
                        <p:par>
                          <p:cTn id="14" fill="hold" nodeType="afterGroup">
                            <p:stCondLst>
                              <p:cond delay="3000"/>
                            </p:stCondLst>
                            <p:childTnLst>
                              <p:par>
                                <p:cTn id="15" presetID="1" presetClass="mediacall" presetSubtype="0" fill="hold" nodeType="afterEffect">
                                  <p:stCondLst>
                                    <p:cond delay="0"/>
                                  </p:stCondLst>
                                  <p:childTnLst>
                                    <p:cmd type="call" cmd="playFrom(0.0)">
                                      <p:cBhvr>
                                        <p:cTn id="16" dur="29900" fill="hold"/>
                                        <p:tgtEl>
                                          <p:spTgt spid="60723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17" repeatCount="indefinite" fill="hold" display="0">
                  <p:stCondLst>
                    <p:cond delay="indefinite"/>
                  </p:stCondLst>
                  <p:endCondLst>
                    <p:cond evt="onNext" delay="0">
                      <p:tgtEl>
                        <p:sldTgt/>
                      </p:tgtEl>
                    </p:cond>
                    <p:cond evt="onPrev" delay="0">
                      <p:tgtEl>
                        <p:sldTgt/>
                      </p:tgtEl>
                    </p:cond>
                  </p:endCondLst>
                </p:cTn>
                <p:tgtEl>
                  <p:spTgt spid="607236"/>
                </p:tgtEl>
              </p:cMediaNode>
            </p:video>
            <p:seq concurrent="1" nextAc="seek">
              <p:cTn id="18" restart="whenNotActive" fill="hold" evtFilter="cancelBubble" nodeType="interactiveSeq">
                <p:stCondLst>
                  <p:cond evt="onClick" delay="0">
                    <p:tgtEl>
                      <p:spTgt spid="607236"/>
                    </p:tgtEl>
                  </p:cond>
                </p:stCondLst>
                <p:endSync evt="end" delay="0">
                  <p:rtn val="all"/>
                </p:endSync>
                <p:childTnLst>
                  <p:par>
                    <p:cTn id="19" fill="hold" nodeType="clickPar">
                      <p:stCondLst>
                        <p:cond delay="0"/>
                      </p:stCondLst>
                      <p:childTnLst>
                        <p:par>
                          <p:cTn id="20" fill="hold" nodeType="withGroup">
                            <p:stCondLst>
                              <p:cond delay="0"/>
                            </p:stCondLst>
                            <p:childTnLst>
                              <p:par>
                                <p:cTn id="21" presetID="2" presetClass="mediacall" presetSubtype="0" fill="hold" nodeType="clickEffect">
                                  <p:stCondLst>
                                    <p:cond delay="0"/>
                                  </p:stCondLst>
                                  <p:childTnLst>
                                    <p:cmd type="call" cmd="togglePause">
                                      <p:cBhvr>
                                        <p:cTn id="22" dur="1" fill="hold"/>
                                        <p:tgtEl>
                                          <p:spTgt spid="607236"/>
                                        </p:tgtEl>
                                      </p:cBhvr>
                                    </p:cmd>
                                  </p:childTnLst>
                                </p:cTn>
                              </p:par>
                            </p:childTnLst>
                          </p:cTn>
                        </p:par>
                      </p:childTnLst>
                    </p:cTn>
                  </p:par>
                </p:childTnLst>
              </p:cTn>
              <p:nextCondLst>
                <p:cond evt="onClick" delay="0">
                  <p:tgtEl>
                    <p:spTgt spid="607236"/>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30" name="Picture 2" descr="EULA"/>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138" y="533400"/>
            <a:ext cx="2116137" cy="575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1" name="Picture 3" descr="STATBA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38" y="6248400"/>
            <a:ext cx="755808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4" descr="tb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05800" y="60198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5" descr="STATBA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38" y="533400"/>
            <a:ext cx="79168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3142" name="lssx.avi">
            <a:hlinkClick r:id="" action="ppaction://media"/>
          </p:cNvPr>
          <p:cNvPicPr>
            <a:picLocks noRot="1" noChangeAspect="1" noChangeArrowheads="1"/>
          </p:cNvPicPr>
          <p:nvPr>
            <a:videoFile r:link="rId1"/>
          </p:nvPr>
        </p:nvPicPr>
        <p:blipFill>
          <a:blip r:embed="rId8">
            <a:clrChange>
              <a:clrFrom>
                <a:srgbClr val="F3BF67"/>
              </a:clrFrom>
              <a:clrTo>
                <a:srgbClr val="F3BF67">
                  <a:alpha val="0"/>
                </a:srgbClr>
              </a:clrTo>
            </a:clrChange>
            <a:extLst>
              <a:ext uri="{28A0092B-C50C-407E-A947-70E740481C1C}">
                <a14:useLocalDpi xmlns:a14="http://schemas.microsoft.com/office/drawing/2010/main" val="0"/>
              </a:ext>
            </a:extLst>
          </a:blip>
          <a:srcRect/>
          <a:stretch>
            <a:fillRect/>
          </a:stretch>
        </p:blipFill>
        <p:spPr bwMode="auto">
          <a:xfrm>
            <a:off x="3598863" y="0"/>
            <a:ext cx="18716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 name="AutoShape 7">
            <a:hlinkClick r:id="" action="ppaction://hlinkshowjump?jump=previousslide" highlightClick="1"/>
          </p:cNvPr>
          <p:cNvSpPr>
            <a:spLocks noChangeArrowheads="1"/>
          </p:cNvSpPr>
          <p:nvPr/>
        </p:nvSpPr>
        <p:spPr bwMode="auto">
          <a:xfrm>
            <a:off x="16002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22536" name="AutoShape 8">
            <a:hlinkClick r:id="rId9" action="ppaction://hlinksldjump" highlightClick="1"/>
          </p:cNvPr>
          <p:cNvSpPr>
            <a:spLocks noChangeArrowheads="1"/>
          </p:cNvSpPr>
          <p:nvPr/>
        </p:nvSpPr>
        <p:spPr bwMode="auto">
          <a:xfrm>
            <a:off x="9906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22537" name="AutoShape 9">
            <a:hlinkClick r:id="" action="ppaction://hlinkshowjump?jump=lastslide" highlightClick="1"/>
          </p:cNvPr>
          <p:cNvSpPr>
            <a:spLocks noChangeArrowheads="1"/>
          </p:cNvSpPr>
          <p:nvPr/>
        </p:nvSpPr>
        <p:spPr bwMode="auto">
          <a:xfrm>
            <a:off x="28194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22538" name="AutoShape 10">
            <a:hlinkClick r:id="rId10" action="ppaction://hlinksldjump" highlightClick="1"/>
          </p:cNvPr>
          <p:cNvSpPr>
            <a:spLocks noChangeArrowheads="1"/>
          </p:cNvSpPr>
          <p:nvPr/>
        </p:nvSpPr>
        <p:spPr bwMode="auto">
          <a:xfrm>
            <a:off x="34290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22539" name="AutoShape 11">
            <a:hlinkClick r:id="" action="ppaction://hlinkshowjump?jump=nextslide" highlightClick="1"/>
          </p:cNvPr>
          <p:cNvSpPr>
            <a:spLocks noChangeArrowheads="1"/>
          </p:cNvSpPr>
          <p:nvPr/>
        </p:nvSpPr>
        <p:spPr bwMode="auto">
          <a:xfrm>
            <a:off x="2209800" y="6400800"/>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22540" name="Text Box 13"/>
          <p:cNvSpPr txBox="1">
            <a:spLocks noChangeArrowheads="1"/>
          </p:cNvSpPr>
          <p:nvPr/>
        </p:nvSpPr>
        <p:spPr bwMode="auto">
          <a:xfrm>
            <a:off x="4456113" y="4725988"/>
            <a:ext cx="411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1" u="none">
                <a:solidFill>
                  <a:schemeClr val="bg1"/>
                </a:solidFill>
                <a:latin typeface="幼圆" panose="02010509060101010101" pitchFamily="49" charset="-122"/>
                <a:ea typeface="幼圆" panose="02010509060101010101" pitchFamily="49" charset="-122"/>
              </a:rPr>
              <a:t> </a:t>
            </a:r>
          </a:p>
        </p:txBody>
      </p:sp>
      <p:sp>
        <p:nvSpPr>
          <p:cNvPr id="22541" name="Rectangle 15"/>
          <p:cNvSpPr>
            <a:spLocks noChangeArrowheads="1"/>
          </p:cNvSpPr>
          <p:nvPr/>
        </p:nvSpPr>
        <p:spPr bwMode="auto">
          <a:xfrm>
            <a:off x="2843213" y="3068638"/>
            <a:ext cx="579437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400" b="1" u="none">
                <a:solidFill>
                  <a:srgbClr val="990000"/>
                </a:solidFill>
                <a:ea typeface="楷体_GB2312" pitchFamily="49" charset="-122"/>
              </a:rPr>
              <a:t>                    </a:t>
            </a:r>
            <a:r>
              <a:rPr lang="zh-CN" altLang="en-US" sz="2400" b="1" u="none">
                <a:solidFill>
                  <a:srgbClr val="CC0000"/>
                </a:solidFill>
                <a:ea typeface="楷体_GB2312" pitchFamily="49" charset="-122"/>
              </a:rPr>
              <a:t>平时成绩</a:t>
            </a:r>
            <a:r>
              <a:rPr lang="en-US" altLang="zh-CN" sz="2400" b="1" u="none">
                <a:solidFill>
                  <a:srgbClr val="CC0000"/>
                </a:solidFill>
                <a:ea typeface="楷体_GB2312" pitchFamily="49" charset="-122"/>
              </a:rPr>
              <a:t>30</a:t>
            </a:r>
            <a:r>
              <a:rPr lang="zh-CN" altLang="en-US" sz="2400" b="1" u="none">
                <a:solidFill>
                  <a:srgbClr val="CC0000"/>
                </a:solidFill>
                <a:ea typeface="楷体_GB2312" pitchFamily="49" charset="-122"/>
              </a:rPr>
              <a:t>％</a:t>
            </a:r>
            <a:r>
              <a:rPr lang="en-US" altLang="zh-CN" sz="2400" b="1" u="none">
                <a:solidFill>
                  <a:srgbClr val="CC0000"/>
                </a:solidFill>
                <a:ea typeface="楷体_GB2312" pitchFamily="49" charset="-122"/>
              </a:rPr>
              <a:t>(</a:t>
            </a:r>
            <a:r>
              <a:rPr lang="zh-CN" altLang="en-US" sz="2400" b="1" u="none">
                <a:solidFill>
                  <a:srgbClr val="CC0000"/>
                </a:solidFill>
                <a:ea typeface="楷体_GB2312" pitchFamily="49" charset="-122"/>
              </a:rPr>
              <a:t>考勤</a:t>
            </a:r>
            <a:r>
              <a:rPr lang="en-US" altLang="zh-CN" sz="2400" b="1" u="none">
                <a:solidFill>
                  <a:srgbClr val="CC0000"/>
                </a:solidFill>
                <a:ea typeface="楷体_GB2312" pitchFamily="49" charset="-122"/>
              </a:rPr>
              <a:t>,</a:t>
            </a:r>
            <a:r>
              <a:rPr lang="zh-CN" altLang="en-US" sz="2400" b="1" u="none">
                <a:solidFill>
                  <a:srgbClr val="CC0000"/>
                </a:solidFill>
                <a:ea typeface="楷体_GB2312" pitchFamily="49" charset="-122"/>
              </a:rPr>
              <a:t>作业</a:t>
            </a:r>
            <a:r>
              <a:rPr lang="en-US" altLang="zh-CN" sz="2400" b="1" u="none">
                <a:solidFill>
                  <a:srgbClr val="CC0000"/>
                </a:solidFill>
                <a:ea typeface="楷体_GB2312" pitchFamily="49" charset="-122"/>
              </a:rPr>
              <a:t>,</a:t>
            </a:r>
            <a:r>
              <a:rPr lang="zh-CN" altLang="en-US" sz="2400" b="1" u="none">
                <a:solidFill>
                  <a:srgbClr val="CC0000"/>
                </a:solidFill>
                <a:ea typeface="楷体_GB2312" pitchFamily="49" charset="-122"/>
              </a:rPr>
              <a:t>测验</a:t>
            </a:r>
            <a:r>
              <a:rPr lang="en-US" altLang="zh-CN" sz="2400" b="1" u="none">
                <a:solidFill>
                  <a:srgbClr val="CC0000"/>
                </a:solidFill>
                <a:ea typeface="楷体_GB2312" pitchFamily="49" charset="-122"/>
              </a:rPr>
              <a:t>) </a:t>
            </a:r>
          </a:p>
          <a:p>
            <a:pPr eaLnBrk="1" hangingPunct="1">
              <a:lnSpc>
                <a:spcPct val="120000"/>
              </a:lnSpc>
              <a:spcBef>
                <a:spcPct val="0"/>
              </a:spcBef>
              <a:buFontTx/>
              <a:buNone/>
            </a:pPr>
            <a:r>
              <a:rPr lang="en-US" altLang="zh-CN" sz="2400" b="1" u="none">
                <a:solidFill>
                  <a:srgbClr val="CC0000"/>
                </a:solidFill>
                <a:ea typeface="楷体_GB2312" pitchFamily="49" charset="-122"/>
              </a:rPr>
              <a:t>                    </a:t>
            </a:r>
            <a:r>
              <a:rPr lang="zh-CN" altLang="en-US" sz="2400" b="1" u="none">
                <a:solidFill>
                  <a:srgbClr val="CC0000"/>
                </a:solidFill>
                <a:ea typeface="楷体_GB2312" pitchFamily="49" charset="-122"/>
              </a:rPr>
              <a:t>期末闭卷考试 </a:t>
            </a:r>
            <a:r>
              <a:rPr lang="en-US" altLang="zh-CN" sz="2400" b="1" u="none">
                <a:solidFill>
                  <a:srgbClr val="CC0000"/>
                </a:solidFill>
                <a:ea typeface="楷体_GB2312" pitchFamily="49" charset="-122"/>
              </a:rPr>
              <a:t>70 </a:t>
            </a:r>
            <a:r>
              <a:rPr lang="zh-CN" altLang="en-US" sz="2400" b="1" u="none">
                <a:solidFill>
                  <a:srgbClr val="CC0000"/>
                </a:solidFill>
                <a:ea typeface="楷体_GB2312" pitchFamily="49" charset="-122"/>
              </a:rPr>
              <a:t>％</a:t>
            </a:r>
            <a:endParaRPr lang="zh-CN" altLang="en-US" sz="2400" u="none">
              <a:solidFill>
                <a:srgbClr val="CC0000"/>
              </a:solidFill>
              <a:ea typeface="楷体_GB2312" pitchFamily="49" charset="-122"/>
            </a:endParaRPr>
          </a:p>
        </p:txBody>
      </p:sp>
      <p:sp>
        <p:nvSpPr>
          <p:cNvPr id="22542" name="Rectangle 18"/>
          <p:cNvSpPr>
            <a:spLocks noChangeArrowheads="1"/>
          </p:cNvSpPr>
          <p:nvPr/>
        </p:nvSpPr>
        <p:spPr bwMode="auto">
          <a:xfrm>
            <a:off x="914400" y="0"/>
            <a:ext cx="129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dist" eaLnBrk="1" fontAlgn="b" hangingPunct="1">
              <a:lnSpc>
                <a:spcPct val="140000"/>
              </a:lnSpc>
              <a:spcBef>
                <a:spcPct val="0"/>
              </a:spcBef>
              <a:buFontTx/>
              <a:buNone/>
            </a:pPr>
            <a:r>
              <a:rPr lang="zh-CN" altLang="en-US" sz="2000" b="1" u="none">
                <a:solidFill>
                  <a:schemeClr val="tx2"/>
                </a:solidFill>
                <a:latin typeface="幼圆" panose="02010509060101010101" pitchFamily="49" charset="-122"/>
                <a:ea typeface="幼圆" panose="02010509060101010101" pitchFamily="49" charset="-122"/>
              </a:rPr>
              <a:t>教学安排</a:t>
            </a:r>
            <a:endParaRPr lang="zh-CN" altLang="en-US" sz="2000" b="1" u="none">
              <a:solidFill>
                <a:schemeClr val="tx2"/>
              </a:solidFill>
              <a:latin typeface="楷体_GB2312" pitchFamily="49" charset="-122"/>
              <a:ea typeface="楷体_GB2312" pitchFamily="49" charset="-122"/>
            </a:endParaRPr>
          </a:p>
        </p:txBody>
      </p:sp>
      <p:sp>
        <p:nvSpPr>
          <p:cNvPr id="22543" name="Rectangle 19"/>
          <p:cNvSpPr>
            <a:spLocks noChangeArrowheads="1"/>
          </p:cNvSpPr>
          <p:nvPr/>
        </p:nvSpPr>
        <p:spPr bwMode="auto">
          <a:xfrm>
            <a:off x="2730500" y="4421188"/>
            <a:ext cx="609600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10000"/>
              </a:spcBef>
              <a:buFontTx/>
              <a:buNone/>
            </a:pPr>
            <a:r>
              <a:rPr lang="en-US" altLang="zh-CN" sz="2400" b="1" u="none">
                <a:solidFill>
                  <a:srgbClr val="990000"/>
                </a:solidFill>
                <a:ea typeface="楷体_GB2312" pitchFamily="49" charset="-122"/>
              </a:rPr>
              <a:t>                       </a:t>
            </a:r>
            <a:r>
              <a:rPr lang="zh-CN" altLang="en-US" sz="2400" b="1" u="none">
                <a:solidFill>
                  <a:srgbClr val="CC0000"/>
                </a:solidFill>
                <a:ea typeface="楷体_GB2312" pitchFamily="49" charset="-122"/>
              </a:rPr>
              <a:t>瀚学楼</a:t>
            </a:r>
            <a:r>
              <a:rPr lang="en-US" altLang="zh-CN" sz="2400" b="1" u="none">
                <a:solidFill>
                  <a:srgbClr val="CC0000"/>
                </a:solidFill>
                <a:ea typeface="楷体_GB2312" pitchFamily="49" charset="-122"/>
              </a:rPr>
              <a:t>208</a:t>
            </a:r>
            <a:r>
              <a:rPr lang="zh-CN" altLang="en-US" sz="2400" b="1" u="none">
                <a:solidFill>
                  <a:srgbClr val="CC0000"/>
                </a:solidFill>
                <a:ea typeface="楷体_GB2312" pitchFamily="49" charset="-122"/>
              </a:rPr>
              <a:t>（周三）</a:t>
            </a:r>
            <a:endParaRPr lang="en-US" altLang="zh-CN" sz="2400" b="1" u="none">
              <a:solidFill>
                <a:srgbClr val="CC0000"/>
              </a:solidFill>
              <a:ea typeface="楷体_GB2312" pitchFamily="49" charset="-122"/>
            </a:endParaRPr>
          </a:p>
          <a:p>
            <a:pPr eaLnBrk="1" hangingPunct="1">
              <a:lnSpc>
                <a:spcPct val="120000"/>
              </a:lnSpc>
              <a:spcBef>
                <a:spcPct val="10000"/>
              </a:spcBef>
              <a:buFontTx/>
              <a:buNone/>
            </a:pPr>
            <a:r>
              <a:rPr lang="en-US" altLang="zh-CN" sz="2400" b="1" u="none">
                <a:solidFill>
                  <a:srgbClr val="CC0000"/>
                </a:solidFill>
                <a:ea typeface="楷体_GB2312" pitchFamily="49" charset="-122"/>
              </a:rPr>
              <a:t>                       </a:t>
            </a:r>
            <a:r>
              <a:rPr lang="zh-CN" altLang="en-US" sz="2400" b="1" u="none">
                <a:solidFill>
                  <a:srgbClr val="CC0000"/>
                </a:solidFill>
                <a:ea typeface="楷体_GB2312" pitchFamily="49" charset="-122"/>
              </a:rPr>
              <a:t>瀚学楼</a:t>
            </a:r>
            <a:r>
              <a:rPr lang="en-US" altLang="zh-CN" sz="2400" b="1" u="none">
                <a:solidFill>
                  <a:srgbClr val="CC0000"/>
                </a:solidFill>
                <a:ea typeface="楷体_GB2312" pitchFamily="49" charset="-122"/>
              </a:rPr>
              <a:t>211</a:t>
            </a:r>
            <a:r>
              <a:rPr lang="zh-CN" altLang="en-US" sz="2400" b="1" u="none">
                <a:solidFill>
                  <a:srgbClr val="CC0000"/>
                </a:solidFill>
                <a:ea typeface="楷体_GB2312" pitchFamily="49" charset="-122"/>
              </a:rPr>
              <a:t>（周五）</a:t>
            </a:r>
            <a:endParaRPr lang="en-US" altLang="zh-CN" sz="2400" u="none">
              <a:solidFill>
                <a:srgbClr val="CC0000"/>
              </a:solidFill>
              <a:ea typeface="宋体" panose="02010600030101010101" pitchFamily="2" charset="-122"/>
            </a:endParaRPr>
          </a:p>
        </p:txBody>
      </p:sp>
      <p:sp>
        <p:nvSpPr>
          <p:cNvPr id="22544" name="Text Box 21"/>
          <p:cNvSpPr txBox="1">
            <a:spLocks noChangeArrowheads="1"/>
          </p:cNvSpPr>
          <p:nvPr/>
        </p:nvSpPr>
        <p:spPr bwMode="auto">
          <a:xfrm>
            <a:off x="2484438" y="1196975"/>
            <a:ext cx="594360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spcBef>
                <a:spcPct val="0"/>
              </a:spcBef>
              <a:buFontTx/>
              <a:buNone/>
            </a:pPr>
            <a:r>
              <a:rPr lang="zh-CN" altLang="en-US" sz="2400" b="1" u="none">
                <a:latin typeface="宋体" panose="02010600030101010101" pitchFamily="2" charset="-122"/>
                <a:ea typeface="宋体" panose="02010600030101010101" pitchFamily="2" charset="-122"/>
              </a:rPr>
              <a:t>作业和测验</a:t>
            </a:r>
            <a:r>
              <a:rPr lang="zh-CN" altLang="en-US" sz="2600" b="1" u="none">
                <a:latin typeface="黑体" panose="02010609060101010101" pitchFamily="49" charset="-122"/>
              </a:rPr>
              <a:t>：</a:t>
            </a:r>
            <a:r>
              <a:rPr lang="zh-CN" altLang="en-US" sz="2400" b="1" u="none">
                <a:solidFill>
                  <a:srgbClr val="CC0000"/>
                </a:solidFill>
                <a:latin typeface="楷体_GB2312" pitchFamily="49" charset="-122"/>
                <a:ea typeface="楷体_GB2312" pitchFamily="49" charset="-122"/>
              </a:rPr>
              <a:t>每周第一次上课时交作业</a:t>
            </a:r>
            <a:r>
              <a:rPr lang="en-US" altLang="zh-CN" sz="2400" b="1" u="none">
                <a:solidFill>
                  <a:srgbClr val="CC0000"/>
                </a:solidFill>
                <a:latin typeface="楷体_GB2312" pitchFamily="49" charset="-122"/>
                <a:ea typeface="楷体_GB2312" pitchFamily="49" charset="-122"/>
              </a:rPr>
              <a:t>.</a:t>
            </a:r>
          </a:p>
          <a:p>
            <a:pPr>
              <a:lnSpc>
                <a:spcPct val="120000"/>
              </a:lnSpc>
              <a:spcBef>
                <a:spcPct val="0"/>
              </a:spcBef>
              <a:buFontTx/>
              <a:buNone/>
            </a:pPr>
            <a:r>
              <a:rPr lang="en-US" altLang="zh-CN" sz="2400" b="1" u="none">
                <a:solidFill>
                  <a:srgbClr val="CC0000"/>
                </a:solidFill>
                <a:latin typeface="楷体_GB2312" pitchFamily="49" charset="-122"/>
                <a:ea typeface="楷体_GB2312" pitchFamily="49" charset="-122"/>
              </a:rPr>
              <a:t>             </a:t>
            </a:r>
            <a:r>
              <a:rPr lang="zh-CN" altLang="en-US" sz="2400" b="1" u="none">
                <a:solidFill>
                  <a:srgbClr val="CC0000"/>
                </a:solidFill>
                <a:latin typeface="楷体_GB2312" pitchFamily="49" charset="-122"/>
                <a:ea typeface="楷体_GB2312" pitchFamily="49" charset="-122"/>
              </a:rPr>
              <a:t>每章均有习题课和测验</a:t>
            </a:r>
            <a:r>
              <a:rPr lang="en-US" altLang="zh-CN" sz="2400" b="1" u="none">
                <a:solidFill>
                  <a:srgbClr val="CC0000"/>
                </a:solidFill>
                <a:latin typeface="楷体_GB2312" pitchFamily="49" charset="-122"/>
                <a:ea typeface="楷体_GB2312" pitchFamily="49" charset="-122"/>
              </a:rPr>
              <a:t>.</a:t>
            </a:r>
          </a:p>
          <a:p>
            <a:pPr>
              <a:lnSpc>
                <a:spcPct val="120000"/>
              </a:lnSpc>
              <a:spcBef>
                <a:spcPct val="0"/>
              </a:spcBef>
              <a:buFontTx/>
              <a:buNone/>
            </a:pPr>
            <a:r>
              <a:rPr lang="en-US" altLang="zh-CN" sz="2400" b="1" u="none">
                <a:solidFill>
                  <a:srgbClr val="CC0000"/>
                </a:solidFill>
                <a:latin typeface="楷体_GB2312" pitchFamily="49" charset="-122"/>
                <a:ea typeface="楷体_GB2312" pitchFamily="49" charset="-122"/>
              </a:rPr>
              <a:t>             </a:t>
            </a:r>
            <a:r>
              <a:rPr lang="zh-CN" altLang="en-US" sz="2400" b="1" u="none">
                <a:solidFill>
                  <a:srgbClr val="CC0000"/>
                </a:solidFill>
                <a:latin typeface="楷体_GB2312" pitchFamily="49" charset="-122"/>
                <a:ea typeface="楷体_GB2312" pitchFamily="49" charset="-122"/>
              </a:rPr>
              <a:t>期中考试第</a:t>
            </a:r>
            <a:r>
              <a:rPr lang="en-US" altLang="zh-CN" sz="2400" b="1" u="none">
                <a:solidFill>
                  <a:srgbClr val="CC0000"/>
                </a:solidFill>
                <a:latin typeface="楷体_GB2312" pitchFamily="49" charset="-122"/>
                <a:ea typeface="楷体_GB2312" pitchFamily="49" charset="-122"/>
              </a:rPr>
              <a:t>9</a:t>
            </a:r>
            <a:r>
              <a:rPr lang="zh-CN" altLang="en-US" sz="2400" b="1" u="none">
                <a:solidFill>
                  <a:srgbClr val="CC0000"/>
                </a:solidFill>
                <a:latin typeface="楷体_GB2312" pitchFamily="49" charset="-122"/>
                <a:ea typeface="楷体_GB2312" pitchFamily="49" charset="-122"/>
              </a:rPr>
              <a:t>周</a:t>
            </a:r>
            <a:r>
              <a:rPr lang="en-US" altLang="zh-CN" sz="2400" b="1" u="none">
                <a:solidFill>
                  <a:srgbClr val="CC0000"/>
                </a:solidFill>
                <a:latin typeface="宋体" panose="02010600030101010101" pitchFamily="2" charset="-122"/>
                <a:ea typeface="宋体" panose="02010600030101010101" pitchFamily="2" charset="-122"/>
              </a:rPr>
              <a:t>.</a:t>
            </a:r>
            <a:endParaRPr lang="en-US" altLang="zh-CN" sz="2600" b="1" u="none">
              <a:solidFill>
                <a:srgbClr val="CC0000"/>
              </a:solidFill>
              <a:latin typeface="宋体" panose="02010600030101010101" pitchFamily="2" charset="-122"/>
              <a:ea typeface="宋体" panose="02010600030101010101" pitchFamily="2" charset="-122"/>
            </a:endParaRPr>
          </a:p>
        </p:txBody>
      </p:sp>
      <p:sp>
        <p:nvSpPr>
          <p:cNvPr id="22545" name="Line 22"/>
          <p:cNvSpPr>
            <a:spLocks noChangeShapeType="1"/>
          </p:cNvSpPr>
          <p:nvPr/>
        </p:nvSpPr>
        <p:spPr bwMode="auto">
          <a:xfrm flipV="1">
            <a:off x="2843213" y="2992438"/>
            <a:ext cx="5410200" cy="0"/>
          </a:xfrm>
          <a:prstGeom prst="line">
            <a:avLst/>
          </a:prstGeom>
          <a:noFill/>
          <a:ln w="9525">
            <a:solidFill>
              <a:srgbClr val="663300"/>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2546" name="Line 23"/>
          <p:cNvSpPr>
            <a:spLocks noChangeShapeType="1"/>
          </p:cNvSpPr>
          <p:nvPr/>
        </p:nvSpPr>
        <p:spPr bwMode="auto">
          <a:xfrm flipV="1">
            <a:off x="2916238" y="4437063"/>
            <a:ext cx="5410200" cy="0"/>
          </a:xfrm>
          <a:prstGeom prst="line">
            <a:avLst/>
          </a:prstGeom>
          <a:noFill/>
          <a:ln w="9525">
            <a:solidFill>
              <a:srgbClr val="663300"/>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2547" name="Rectangle 25"/>
          <p:cNvSpPr>
            <a:spLocks noChangeArrowheads="1"/>
          </p:cNvSpPr>
          <p:nvPr/>
        </p:nvSpPr>
        <p:spPr bwMode="auto">
          <a:xfrm>
            <a:off x="2538413" y="3068638"/>
            <a:ext cx="1797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dist" eaLnBrk="1" hangingPunct="1">
              <a:spcBef>
                <a:spcPct val="0"/>
              </a:spcBef>
              <a:buFontTx/>
              <a:buNone/>
            </a:pPr>
            <a:r>
              <a:rPr lang="zh-CN" altLang="en-US" sz="2400" b="1" u="none">
                <a:latin typeface="宋体" panose="02010600030101010101" pitchFamily="2" charset="-122"/>
                <a:ea typeface="宋体" panose="02010600030101010101" pitchFamily="2" charset="-122"/>
              </a:rPr>
              <a:t>考核办法</a:t>
            </a:r>
            <a:r>
              <a:rPr lang="en-US" altLang="zh-CN" sz="2400" b="1" u="none">
                <a:ea typeface="楷体_GB2312" pitchFamily="49" charset="-122"/>
              </a:rPr>
              <a:t>:</a:t>
            </a:r>
          </a:p>
        </p:txBody>
      </p:sp>
      <p:sp>
        <p:nvSpPr>
          <p:cNvPr id="22548" name="Rectangle 26"/>
          <p:cNvSpPr>
            <a:spLocks noChangeArrowheads="1"/>
          </p:cNvSpPr>
          <p:nvPr/>
        </p:nvSpPr>
        <p:spPr bwMode="auto">
          <a:xfrm>
            <a:off x="2654300" y="4665663"/>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dist" eaLnBrk="1" hangingPunct="1">
              <a:spcBef>
                <a:spcPct val="0"/>
              </a:spcBef>
              <a:buFontTx/>
              <a:buNone/>
            </a:pPr>
            <a:r>
              <a:rPr lang="zh-CN" altLang="en-US" sz="2400" b="1" u="none">
                <a:ea typeface="宋体" panose="02010600030101010101" pitchFamily="2" charset="-122"/>
              </a:rPr>
              <a:t>答疑地点</a:t>
            </a:r>
            <a:r>
              <a:rPr lang="en-US" altLang="zh-CN" sz="2400" b="1" u="none">
                <a:ea typeface="宋体" panose="02010600030101010101" pitchFamily="2" charset="-122"/>
              </a:rPr>
              <a:t>:</a:t>
            </a:r>
          </a:p>
        </p:txBody>
      </p:sp>
    </p:spTree>
  </p:cSld>
  <p:clrMapOvr>
    <a:masterClrMapping/>
  </p:clrMapOvr>
  <p:transition>
    <p:pull dir="rd"/>
    <p:sndAc>
      <p:stSnd>
        <p:snd r:embed="rId4"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60314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repeatCount="indefinite" fill="remove" display="0">
                  <p:stCondLst>
                    <p:cond delay="indefinite"/>
                  </p:stCondLst>
                  <p:endCondLst>
                    <p:cond evt="onPrev" delay="0">
                      <p:tgtEl>
                        <p:sldTgt/>
                      </p:tgtEl>
                    </p:cond>
                  </p:endCondLst>
                </p:cTn>
                <p:tgtEl>
                  <p:spTgt spid="603142"/>
                </p:tgtEl>
              </p:cMediaNode>
            </p:video>
            <p:seq concurrent="1" nextAc="seek">
              <p:cTn id="8" restart="whenNotActive" fill="hold" evtFilter="cancelBubble" nodeType="interactiveSeq">
                <p:stCondLst>
                  <p:cond evt="onClick" delay="0">
                    <p:tgtEl>
                      <p:spTgt spid="603142"/>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603142"/>
                                        </p:tgtEl>
                                      </p:cBhvr>
                                    </p:cmd>
                                  </p:childTnLst>
                                </p:cTn>
                              </p:par>
                            </p:childTnLst>
                          </p:cTn>
                        </p:par>
                      </p:childTnLst>
                    </p:cTn>
                  </p:par>
                </p:childTnLst>
              </p:cTn>
              <p:nextCondLst>
                <p:cond evt="onClick" delay="0">
                  <p:tgtEl>
                    <p:spTgt spid="603142"/>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4578" name="Picture 2" descr="EULA"/>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138" y="533400"/>
            <a:ext cx="2116137" cy="575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3" descr="STATBA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38" y="6248400"/>
            <a:ext cx="755808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4" descr="tb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05800" y="60198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5" descr="STATBA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38" y="533400"/>
            <a:ext cx="79168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5190" name="lssx.avi">
            <a:hlinkClick r:id="" action="ppaction://media"/>
          </p:cNvPr>
          <p:cNvPicPr>
            <a:picLocks noRot="1" noChangeAspect="1" noChangeArrowheads="1"/>
          </p:cNvPicPr>
          <p:nvPr>
            <a:videoFile r:link="rId1"/>
          </p:nvPr>
        </p:nvPicPr>
        <p:blipFill>
          <a:blip r:embed="rId8">
            <a:clrChange>
              <a:clrFrom>
                <a:srgbClr val="F3BF67"/>
              </a:clrFrom>
              <a:clrTo>
                <a:srgbClr val="F3BF67">
                  <a:alpha val="0"/>
                </a:srgbClr>
              </a:clrTo>
            </a:clrChange>
            <a:extLst>
              <a:ext uri="{28A0092B-C50C-407E-A947-70E740481C1C}">
                <a14:useLocalDpi xmlns:a14="http://schemas.microsoft.com/office/drawing/2010/main" val="0"/>
              </a:ext>
            </a:extLst>
          </a:blip>
          <a:srcRect/>
          <a:stretch>
            <a:fillRect/>
          </a:stretch>
        </p:blipFill>
        <p:spPr bwMode="auto">
          <a:xfrm>
            <a:off x="3598863" y="0"/>
            <a:ext cx="18716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5191" name="Text Box 7"/>
          <p:cNvSpPr txBox="1">
            <a:spLocks noChangeArrowheads="1"/>
          </p:cNvSpPr>
          <p:nvPr/>
        </p:nvSpPr>
        <p:spPr bwMode="auto">
          <a:xfrm>
            <a:off x="2195513" y="2133600"/>
            <a:ext cx="6629400"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en-US" altLang="zh-CN" b="1" u="none">
                <a:solidFill>
                  <a:srgbClr val="CC0000"/>
                </a:solidFill>
                <a:latin typeface="楷体_GB2312" pitchFamily="49" charset="-122"/>
                <a:ea typeface="楷体_GB2312" pitchFamily="49" charset="-122"/>
              </a:rPr>
              <a:t>“</a:t>
            </a:r>
            <a:r>
              <a:rPr lang="zh-CN" altLang="en-US" b="1" u="none">
                <a:solidFill>
                  <a:srgbClr val="CC0000"/>
                </a:solidFill>
                <a:latin typeface="楷体_GB2312" pitchFamily="49" charset="-122"/>
                <a:ea typeface="楷体_GB2312" pitchFamily="49" charset="-122"/>
              </a:rPr>
              <a:t>离散数学”</a:t>
            </a:r>
          </a:p>
          <a:p>
            <a:pPr algn="ctr">
              <a:lnSpc>
                <a:spcPct val="120000"/>
              </a:lnSpc>
              <a:spcBef>
                <a:spcPct val="0"/>
              </a:spcBef>
              <a:buFontTx/>
              <a:buNone/>
            </a:pPr>
            <a:r>
              <a:rPr lang="zh-CN" altLang="en-US" sz="2400" b="1" u="none">
                <a:solidFill>
                  <a:srgbClr val="CC0000"/>
                </a:solidFill>
                <a:latin typeface="楷体_GB2312" pitchFamily="49" charset="-122"/>
                <a:ea typeface="楷体_GB2312" pitchFamily="49" charset="-122"/>
              </a:rPr>
              <a:t>耿素云</a:t>
            </a:r>
            <a:r>
              <a:rPr lang="en-US" altLang="zh-CN" sz="2400" b="1" u="none">
                <a:solidFill>
                  <a:srgbClr val="CC0000"/>
                </a:solidFill>
                <a:latin typeface="楷体_GB2312" pitchFamily="49" charset="-122"/>
                <a:ea typeface="楷体_GB2312" pitchFamily="49" charset="-122"/>
              </a:rPr>
              <a:t>,</a:t>
            </a:r>
            <a:r>
              <a:rPr lang="zh-CN" altLang="en-US" sz="2400" b="1" u="none">
                <a:solidFill>
                  <a:srgbClr val="CC0000"/>
                </a:solidFill>
                <a:latin typeface="楷体_GB2312" pitchFamily="49" charset="-122"/>
                <a:ea typeface="楷体_GB2312" pitchFamily="49" charset="-122"/>
              </a:rPr>
              <a:t>屈婉玲</a:t>
            </a:r>
            <a:r>
              <a:rPr lang="en-US" altLang="zh-CN" sz="2400" b="1" u="none">
                <a:solidFill>
                  <a:srgbClr val="CC0000"/>
                </a:solidFill>
                <a:latin typeface="楷体_GB2312" pitchFamily="49" charset="-122"/>
                <a:ea typeface="楷体_GB2312" pitchFamily="49" charset="-122"/>
              </a:rPr>
              <a:t>,</a:t>
            </a:r>
            <a:r>
              <a:rPr lang="zh-CN" altLang="en-US" sz="2400" b="1" u="none">
                <a:solidFill>
                  <a:srgbClr val="CC0000"/>
                </a:solidFill>
                <a:latin typeface="楷体_GB2312" pitchFamily="49" charset="-122"/>
                <a:ea typeface="楷体_GB2312" pitchFamily="49" charset="-122"/>
              </a:rPr>
              <a:t>北京大学出版社</a:t>
            </a:r>
            <a:endParaRPr lang="zh-CN" altLang="en-US" b="1" u="none">
              <a:solidFill>
                <a:srgbClr val="CC0000"/>
              </a:solidFill>
              <a:latin typeface="楷体_GB2312" pitchFamily="49" charset="-122"/>
              <a:ea typeface="楷体_GB2312" pitchFamily="49" charset="-122"/>
            </a:endParaRPr>
          </a:p>
          <a:p>
            <a:pPr algn="ctr">
              <a:spcBef>
                <a:spcPct val="105000"/>
              </a:spcBef>
              <a:buFontTx/>
              <a:buNone/>
            </a:pPr>
            <a:r>
              <a:rPr lang="zh-CN" altLang="en-US" b="1" u="none">
                <a:solidFill>
                  <a:srgbClr val="CC0000"/>
                </a:solidFill>
                <a:latin typeface="楷体_GB2312" pitchFamily="49" charset="-122"/>
                <a:ea typeface="楷体_GB2312" pitchFamily="49" charset="-122"/>
              </a:rPr>
              <a:t> </a:t>
            </a:r>
            <a:r>
              <a:rPr lang="zh-CN" altLang="en-US" sz="2400" b="1" u="none">
                <a:solidFill>
                  <a:srgbClr val="CC0000"/>
                </a:solidFill>
                <a:latin typeface="Century Schoolbook" panose="02040604050505020304" pitchFamily="18" charset="0"/>
                <a:ea typeface="宋体" panose="02010600030101010101" pitchFamily="2" charset="-122"/>
              </a:rPr>
              <a:t>“</a:t>
            </a:r>
            <a:r>
              <a:rPr lang="zh-CN" altLang="en-US" b="1" u="none">
                <a:solidFill>
                  <a:srgbClr val="CC0000"/>
                </a:solidFill>
                <a:latin typeface="楷体_GB2312" pitchFamily="49" charset="-122"/>
                <a:ea typeface="楷体_GB2312" pitchFamily="49" charset="-122"/>
              </a:rPr>
              <a:t>离散数学及其应用</a:t>
            </a:r>
            <a:r>
              <a:rPr lang="zh-CN" altLang="en-US" sz="2400" b="1" u="none">
                <a:solidFill>
                  <a:srgbClr val="CC0000"/>
                </a:solidFill>
                <a:latin typeface="Century Schoolbook" panose="02040604050505020304" pitchFamily="18" charset="0"/>
                <a:ea typeface="宋体" panose="02010600030101010101" pitchFamily="2" charset="-122"/>
              </a:rPr>
              <a:t>”</a:t>
            </a:r>
            <a:endParaRPr lang="zh-CN" altLang="en-US" sz="2400" b="1" u="none">
              <a:solidFill>
                <a:srgbClr val="CC0000"/>
              </a:solidFill>
              <a:latin typeface="楷体_GB2312" pitchFamily="49" charset="-122"/>
              <a:ea typeface="楷体_GB2312" pitchFamily="49" charset="-122"/>
            </a:endParaRPr>
          </a:p>
          <a:p>
            <a:pPr algn="ctr">
              <a:lnSpc>
                <a:spcPct val="120000"/>
              </a:lnSpc>
              <a:spcBef>
                <a:spcPct val="0"/>
              </a:spcBef>
              <a:buFontTx/>
              <a:buNone/>
            </a:pPr>
            <a:r>
              <a:rPr lang="zh-CN" altLang="en-US" sz="2400" b="1" u="none">
                <a:solidFill>
                  <a:srgbClr val="CC0000"/>
                </a:solidFill>
                <a:latin typeface="楷体_GB2312" pitchFamily="49" charset="-122"/>
                <a:ea typeface="楷体_GB2312" pitchFamily="49" charset="-122"/>
              </a:rPr>
              <a:t>   </a:t>
            </a:r>
            <a:r>
              <a:rPr lang="en-US" altLang="zh-CN" sz="2400" b="1" u="none">
                <a:solidFill>
                  <a:srgbClr val="CC0000"/>
                </a:solidFill>
                <a:latin typeface="楷体_GB2312" pitchFamily="49" charset="-122"/>
                <a:ea typeface="楷体_GB2312" pitchFamily="49" charset="-122"/>
              </a:rPr>
              <a:t>(</a:t>
            </a:r>
            <a:r>
              <a:rPr lang="zh-CN" altLang="en-US" sz="2400" b="1" u="none">
                <a:solidFill>
                  <a:srgbClr val="CC0000"/>
                </a:solidFill>
                <a:latin typeface="楷体_GB2312" pitchFamily="49" charset="-122"/>
                <a:ea typeface="楷体_GB2312" pitchFamily="49" charset="-122"/>
              </a:rPr>
              <a:t>美</a:t>
            </a:r>
            <a:r>
              <a:rPr lang="en-US" altLang="zh-CN" sz="2400" b="1" u="none">
                <a:solidFill>
                  <a:srgbClr val="CC0000"/>
                </a:solidFill>
                <a:latin typeface="楷体_GB2312" pitchFamily="49" charset="-122"/>
                <a:ea typeface="楷体_GB2312" pitchFamily="49" charset="-122"/>
              </a:rPr>
              <a:t>) kenneth H.Rosen </a:t>
            </a:r>
          </a:p>
          <a:p>
            <a:pPr algn="ctr">
              <a:lnSpc>
                <a:spcPct val="120000"/>
              </a:lnSpc>
              <a:spcBef>
                <a:spcPct val="0"/>
              </a:spcBef>
              <a:buFontTx/>
              <a:buNone/>
            </a:pPr>
            <a:r>
              <a:rPr lang="zh-CN" altLang="en-US" sz="2400" b="1" u="none">
                <a:solidFill>
                  <a:srgbClr val="CC0000"/>
                </a:solidFill>
                <a:latin typeface="楷体_GB2312" pitchFamily="49" charset="-122"/>
                <a:ea typeface="楷体_GB2312" pitchFamily="49" charset="-122"/>
              </a:rPr>
              <a:t>机械工业出版社</a:t>
            </a:r>
          </a:p>
        </p:txBody>
      </p:sp>
      <p:sp>
        <p:nvSpPr>
          <p:cNvPr id="24584" name="Text Box 8"/>
          <p:cNvSpPr txBox="1">
            <a:spLocks noChangeArrowheads="1"/>
          </p:cNvSpPr>
          <p:nvPr/>
        </p:nvSpPr>
        <p:spPr bwMode="auto">
          <a:xfrm>
            <a:off x="4114800" y="990600"/>
            <a:ext cx="2667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3200" b="1" u="none">
                <a:solidFill>
                  <a:schemeClr val="tx2"/>
                </a:solidFill>
                <a:latin typeface="Symbol" panose="05050102010706020507" pitchFamily="18" charset="2"/>
              </a:rPr>
              <a:t>参考书目</a:t>
            </a:r>
            <a:endParaRPr lang="zh-CN" altLang="en-US" sz="3200" b="1" u="none">
              <a:solidFill>
                <a:schemeClr val="tx2"/>
              </a:solidFill>
              <a:latin typeface="Symbol" panose="05050102010706020507" pitchFamily="18" charset="2"/>
              <a:ea typeface="幼圆" panose="02010509060101010101" pitchFamily="49" charset="-122"/>
            </a:endParaRPr>
          </a:p>
        </p:txBody>
      </p:sp>
      <p:sp>
        <p:nvSpPr>
          <p:cNvPr id="24585" name="AutoShape 9">
            <a:hlinkClick r:id="" action="ppaction://hlinkshowjump?jump=previousslide" highlightClick="1"/>
          </p:cNvPr>
          <p:cNvSpPr>
            <a:spLocks noChangeArrowheads="1"/>
          </p:cNvSpPr>
          <p:nvPr/>
        </p:nvSpPr>
        <p:spPr bwMode="auto">
          <a:xfrm>
            <a:off x="16002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24586" name="AutoShape 10">
            <a:hlinkClick r:id="rId9" action="ppaction://hlinksldjump" highlightClick="1"/>
          </p:cNvPr>
          <p:cNvSpPr>
            <a:spLocks noChangeArrowheads="1"/>
          </p:cNvSpPr>
          <p:nvPr/>
        </p:nvSpPr>
        <p:spPr bwMode="auto">
          <a:xfrm>
            <a:off x="9906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24587" name="AutoShape 11">
            <a:hlinkClick r:id="" action="ppaction://hlinkshowjump?jump=lastslide" highlightClick="1"/>
          </p:cNvPr>
          <p:cNvSpPr>
            <a:spLocks noChangeArrowheads="1"/>
          </p:cNvSpPr>
          <p:nvPr/>
        </p:nvSpPr>
        <p:spPr bwMode="auto">
          <a:xfrm>
            <a:off x="28194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24588" name="AutoShape 12">
            <a:hlinkClick r:id="rId10" action="ppaction://hlinksldjump" highlightClick="1"/>
          </p:cNvPr>
          <p:cNvSpPr>
            <a:spLocks noChangeArrowheads="1"/>
          </p:cNvSpPr>
          <p:nvPr/>
        </p:nvSpPr>
        <p:spPr bwMode="auto">
          <a:xfrm>
            <a:off x="34290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24589" name="AutoShape 13">
            <a:hlinkClick r:id="" action="ppaction://hlinkshowjump?jump=nextslide" highlightClick="1"/>
          </p:cNvPr>
          <p:cNvSpPr>
            <a:spLocks noChangeArrowheads="1"/>
          </p:cNvSpPr>
          <p:nvPr/>
        </p:nvSpPr>
        <p:spPr bwMode="auto">
          <a:xfrm>
            <a:off x="2209800" y="6400800"/>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24590" name="Text Box 14"/>
          <p:cNvSpPr txBox="1">
            <a:spLocks noChangeArrowheads="1"/>
          </p:cNvSpPr>
          <p:nvPr/>
        </p:nvSpPr>
        <p:spPr bwMode="auto">
          <a:xfrm>
            <a:off x="762000" y="-1588"/>
            <a:ext cx="2411413"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05000"/>
              </a:lnSpc>
              <a:spcBef>
                <a:spcPct val="5000"/>
              </a:spcBef>
              <a:spcAft>
                <a:spcPct val="5000"/>
              </a:spcAft>
              <a:buFontTx/>
              <a:buNone/>
            </a:pPr>
            <a:r>
              <a:rPr lang="zh-CN" altLang="en-US" b="1" u="none">
                <a:latin typeface="Symbol" panose="05050102010706020507" pitchFamily="18" charset="2"/>
                <a:ea typeface="楷体_GB2312" pitchFamily="49" charset="-122"/>
              </a:rPr>
              <a:t>绪论</a:t>
            </a:r>
            <a:r>
              <a:rPr lang="en-US" altLang="zh-CN" sz="2400" u="none">
                <a:latin typeface="Century Schoolbook" panose="02040604050505020304" pitchFamily="18" charset="0"/>
                <a:ea typeface="隶书" panose="02010509060101010101" pitchFamily="49" charset="-122"/>
              </a:rPr>
              <a:t>PRAFACE</a:t>
            </a:r>
            <a:endParaRPr lang="en-US" altLang="zh-CN" sz="7200" u="none">
              <a:ea typeface="隶书" panose="02010509060101010101" pitchFamily="49" charset="-122"/>
            </a:endParaRPr>
          </a:p>
        </p:txBody>
      </p:sp>
    </p:spTree>
  </p:cSld>
  <p:clrMapOvr>
    <a:masterClrMapping/>
  </p:clrMapOvr>
  <p:transition>
    <p:pull dir="rd"/>
    <p:sndAc>
      <p:stSnd>
        <p:snd r:embed="rId4"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605190"/>
                                        </p:tgtEl>
                                      </p:cBhvr>
                                    </p:cmd>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05191"/>
                                        </p:tgtEl>
                                        <p:attrNameLst>
                                          <p:attrName>style.visibility</p:attrName>
                                        </p:attrNameLst>
                                      </p:cBhvr>
                                      <p:to>
                                        <p:strVal val="visible"/>
                                      </p:to>
                                    </p:set>
                                    <p:animEffect transition="in" filter="wipe(left)">
                                      <p:cBhvr>
                                        <p:cTn id="11" dur="500"/>
                                        <p:tgtEl>
                                          <p:spTgt spid="605191"/>
                                        </p:tgtEl>
                                      </p:cBhvr>
                                    </p:animEffect>
                                  </p:childTnLst>
                                  <p:subTnLst>
                                    <p:audio>
                                      <p:cMediaNode>
                                        <p:cTn display="0" masterRel="sameClick">
                                          <p:stCondLst>
                                            <p:cond evt="begin" delay="0">
                                              <p:tn val="9"/>
                                            </p:cond>
                                          </p:stCondLst>
                                          <p:endCondLst>
                                            <p:cond evt="onStopAudio" delay="0">
                                              <p:tgtEl>
                                                <p:sldTgt/>
                                              </p:tgtEl>
                                            </p:cond>
                                          </p:endCondLst>
                                        </p:cTn>
                                        <p:tgtEl>
                                          <p:sndTgt r:embed="rId4"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video>
              <p:cMediaNode>
                <p:cTn id="12" repeatCount="indefinite" fill="remove" display="0">
                  <p:stCondLst>
                    <p:cond delay="indefinite"/>
                  </p:stCondLst>
                  <p:endCondLst>
                    <p:cond evt="onPrev" delay="0">
                      <p:tgtEl>
                        <p:sldTgt/>
                      </p:tgtEl>
                    </p:cond>
                  </p:endCondLst>
                </p:cTn>
                <p:tgtEl>
                  <p:spTgt spid="605190"/>
                </p:tgtEl>
              </p:cMediaNode>
            </p:video>
            <p:seq concurrent="1" nextAc="seek">
              <p:cTn id="13" restart="whenNotActive" fill="hold" evtFilter="cancelBubble" nodeType="interactiveSeq">
                <p:stCondLst>
                  <p:cond evt="onClick" delay="0">
                    <p:tgtEl>
                      <p:spTgt spid="605190"/>
                    </p:tgtEl>
                  </p:cond>
                </p:stCondLst>
                <p:endSync evt="end" delay="0">
                  <p:rtn val="all"/>
                </p:endSync>
                <p:childTnLst>
                  <p:par>
                    <p:cTn id="14" fill="hold" nodeType="clickPar">
                      <p:stCondLst>
                        <p:cond delay="0"/>
                      </p:stCondLst>
                      <p:childTnLst>
                        <p:par>
                          <p:cTn id="15" fill="hold" nodeType="withGroup">
                            <p:stCondLst>
                              <p:cond delay="0"/>
                            </p:stCondLst>
                            <p:childTnLst>
                              <p:par>
                                <p:cTn id="16" presetID="2" presetClass="mediacall" presetSubtype="0" fill="hold" nodeType="clickEffect">
                                  <p:stCondLst>
                                    <p:cond delay="0"/>
                                  </p:stCondLst>
                                  <p:childTnLst>
                                    <p:cmd type="call" cmd="togglePause">
                                      <p:cBhvr>
                                        <p:cTn id="17" dur="1" fill="hold"/>
                                        <p:tgtEl>
                                          <p:spTgt spid="605190"/>
                                        </p:tgtEl>
                                      </p:cBhvr>
                                    </p:cmd>
                                  </p:childTnLst>
                                </p:cTn>
                              </p:par>
                            </p:childTnLst>
                          </p:cTn>
                        </p:par>
                      </p:childTnLst>
                    </p:cTn>
                  </p:par>
                </p:childTnLst>
              </p:cTn>
              <p:nextCondLst>
                <p:cond evt="onClick" delay="0">
                  <p:tgtEl>
                    <p:spTgt spid="605190"/>
                  </p:tgtEl>
                </p:cond>
              </p:nextCondLst>
            </p:seq>
          </p:childTnLst>
        </p:cTn>
      </p:par>
    </p:tnLst>
    <p:bldLst>
      <p:bldP spid="60519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6626" name="Picture 3074" descr="EULA"/>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138" y="533400"/>
            <a:ext cx="2116137" cy="583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7" name="Picture 3075"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138" y="6248400"/>
            <a:ext cx="755808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Text Box 3076">
            <a:hlinkClick r:id="rId6" action="ppaction://hlinksldjump"/>
          </p:cNvPr>
          <p:cNvSpPr txBox="1">
            <a:spLocks noChangeArrowheads="1"/>
          </p:cNvSpPr>
          <p:nvPr/>
        </p:nvSpPr>
        <p:spPr bwMode="auto">
          <a:xfrm>
            <a:off x="2895600" y="5257800"/>
            <a:ext cx="2819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4191000" algn="l"/>
              </a:tabLst>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tabLst>
                <a:tab pos="4191000" algn="l"/>
              </a:tabLst>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tabLst>
                <a:tab pos="4191000" algn="l"/>
              </a:tabLst>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tabLst>
                <a:tab pos="4191000" algn="l"/>
              </a:tabLst>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tabLst>
                <a:tab pos="4191000" algn="l"/>
              </a:tabLst>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tabLst>
                <a:tab pos="4191000" algn="l"/>
              </a:tabLs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tabLst>
                <a:tab pos="4191000" algn="l"/>
              </a:tabLs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tabLst>
                <a:tab pos="4191000" algn="l"/>
              </a:tabLs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tabLst>
                <a:tab pos="4191000" algn="l"/>
              </a:tabLst>
              <a:defRPr kumimoji="1" sz="2000">
                <a:solidFill>
                  <a:schemeClr val="tx1"/>
                </a:solidFill>
                <a:latin typeface="Times New Roman" panose="02020603050405020304" pitchFamily="18" charset="0"/>
                <a:ea typeface="宋体" panose="02010600030101010101" pitchFamily="2" charset="-122"/>
              </a:defRPr>
            </a:lvl9pPr>
          </a:lstStyle>
          <a:p>
            <a:pPr>
              <a:lnSpc>
                <a:spcPct val="105000"/>
              </a:lnSpc>
              <a:spcBef>
                <a:spcPct val="5000"/>
              </a:spcBef>
              <a:spcAft>
                <a:spcPct val="5000"/>
              </a:spcAft>
              <a:buFontTx/>
              <a:buNone/>
            </a:pPr>
            <a:r>
              <a:rPr lang="zh-CN" altLang="en-US" sz="3200" b="1" u="none">
                <a:latin typeface="幼圆" panose="02010509060101010101" pitchFamily="49" charset="-122"/>
                <a:ea typeface="幼圆" panose="02010509060101010101" pitchFamily="49" charset="-122"/>
              </a:rPr>
              <a:t>第四篇 图论</a:t>
            </a:r>
            <a:endParaRPr lang="zh-CN" altLang="en-US" sz="1600" u="none">
              <a:latin typeface="幼圆" panose="02010509060101010101" pitchFamily="49" charset="-122"/>
              <a:ea typeface="幼圆" panose="02010509060101010101" pitchFamily="49" charset="-122"/>
            </a:endParaRPr>
          </a:p>
        </p:txBody>
      </p:sp>
      <p:pic>
        <p:nvPicPr>
          <p:cNvPr id="26629" name="Picture 3077" descr="tb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05800" y="60198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3078"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138" y="533400"/>
            <a:ext cx="79168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Text Box 3079">
            <a:hlinkClick r:id="" action="ppaction://noaction"/>
          </p:cNvPr>
          <p:cNvSpPr txBox="1">
            <a:spLocks noChangeArrowheads="1"/>
          </p:cNvSpPr>
          <p:nvPr/>
        </p:nvSpPr>
        <p:spPr bwMode="auto">
          <a:xfrm>
            <a:off x="6248400" y="1676400"/>
            <a:ext cx="2209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u="none">
                <a:solidFill>
                  <a:srgbClr val="FF0000"/>
                </a:solidFill>
                <a:latin typeface="幼圆" panose="02010509060101010101" pitchFamily="49" charset="-122"/>
                <a:ea typeface="幼圆" panose="02010509060101010101" pitchFamily="49" charset="-122"/>
              </a:rPr>
              <a:t>1.</a:t>
            </a:r>
            <a:r>
              <a:rPr lang="zh-CN" altLang="en-US" b="1" u="none">
                <a:solidFill>
                  <a:srgbClr val="FF0000"/>
                </a:solidFill>
                <a:latin typeface="幼圆" panose="02010509060101010101" pitchFamily="49" charset="-122"/>
                <a:ea typeface="幼圆" panose="02010509060101010101" pitchFamily="49" charset="-122"/>
              </a:rPr>
              <a:t>命题逻辑</a:t>
            </a:r>
            <a:endParaRPr lang="zh-CN" altLang="en-US" sz="2400" u="none">
              <a:solidFill>
                <a:srgbClr val="FF0000"/>
              </a:solidFill>
              <a:latin typeface="幼圆" panose="02010509060101010101" pitchFamily="49" charset="-122"/>
              <a:ea typeface="幼圆" panose="02010509060101010101" pitchFamily="49" charset="-122"/>
            </a:endParaRPr>
          </a:p>
        </p:txBody>
      </p:sp>
      <p:sp>
        <p:nvSpPr>
          <p:cNvPr id="26632" name="Text Box 3080">
            <a:hlinkClick r:id="rId8" action="ppaction://hlinksldjump"/>
          </p:cNvPr>
          <p:cNvSpPr txBox="1">
            <a:spLocks noChangeArrowheads="1"/>
          </p:cNvSpPr>
          <p:nvPr/>
        </p:nvSpPr>
        <p:spPr bwMode="auto">
          <a:xfrm>
            <a:off x="6248400" y="2209800"/>
            <a:ext cx="2209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u="none">
                <a:solidFill>
                  <a:srgbClr val="FF0000"/>
                </a:solidFill>
                <a:latin typeface="幼圆" panose="02010509060101010101" pitchFamily="49" charset="-122"/>
                <a:ea typeface="幼圆" panose="02010509060101010101" pitchFamily="49" charset="-122"/>
              </a:rPr>
              <a:t>2.</a:t>
            </a:r>
            <a:r>
              <a:rPr lang="zh-CN" altLang="en-US" b="1" u="none">
                <a:solidFill>
                  <a:srgbClr val="FF0000"/>
                </a:solidFill>
                <a:latin typeface="幼圆" panose="02010509060101010101" pitchFamily="49" charset="-122"/>
                <a:ea typeface="幼圆" panose="02010509060101010101" pitchFamily="49" charset="-122"/>
              </a:rPr>
              <a:t>谓词逻辑</a:t>
            </a:r>
            <a:endParaRPr lang="zh-CN" altLang="en-US" sz="2400" u="none">
              <a:solidFill>
                <a:srgbClr val="FF0000"/>
              </a:solidFill>
              <a:latin typeface="幼圆" panose="02010509060101010101" pitchFamily="49" charset="-122"/>
              <a:ea typeface="幼圆" panose="02010509060101010101" pitchFamily="49" charset="-122"/>
            </a:endParaRPr>
          </a:p>
        </p:txBody>
      </p:sp>
      <p:sp>
        <p:nvSpPr>
          <p:cNvPr id="26633" name="Text Box 3081">
            <a:hlinkClick r:id="rId6" action="ppaction://hlinksldjump"/>
          </p:cNvPr>
          <p:cNvSpPr txBox="1">
            <a:spLocks noChangeArrowheads="1"/>
          </p:cNvSpPr>
          <p:nvPr/>
        </p:nvSpPr>
        <p:spPr bwMode="auto">
          <a:xfrm>
            <a:off x="5791200" y="2895600"/>
            <a:ext cx="259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u="none">
                <a:latin typeface="幼圆" panose="02010509060101010101" pitchFamily="49" charset="-122"/>
                <a:ea typeface="幼圆" panose="02010509060101010101" pitchFamily="49" charset="-122"/>
              </a:rPr>
              <a:t>3.</a:t>
            </a:r>
            <a:r>
              <a:rPr lang="zh-CN" altLang="en-US" b="1" u="none">
                <a:latin typeface="幼圆" panose="02010509060101010101" pitchFamily="49" charset="-122"/>
                <a:ea typeface="幼圆" panose="02010509060101010101" pitchFamily="49" charset="-122"/>
              </a:rPr>
              <a:t>集合与关系</a:t>
            </a:r>
            <a:endParaRPr lang="zh-CN" altLang="en-US" sz="2400" u="none">
              <a:latin typeface="幼圆" panose="02010509060101010101" pitchFamily="49" charset="-122"/>
              <a:ea typeface="幼圆" panose="02010509060101010101" pitchFamily="49" charset="-122"/>
            </a:endParaRPr>
          </a:p>
        </p:txBody>
      </p:sp>
      <p:sp>
        <p:nvSpPr>
          <p:cNvPr id="26634" name="Text Box 3082">
            <a:hlinkClick r:id="" action="ppaction://noaction"/>
          </p:cNvPr>
          <p:cNvSpPr txBox="1">
            <a:spLocks noChangeArrowheads="1"/>
          </p:cNvSpPr>
          <p:nvPr/>
        </p:nvSpPr>
        <p:spPr bwMode="auto">
          <a:xfrm>
            <a:off x="5562600" y="3352800"/>
            <a:ext cx="205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u="none">
                <a:latin typeface="幼圆" panose="02010509060101010101" pitchFamily="49" charset="-122"/>
                <a:ea typeface="幼圆" panose="02010509060101010101" pitchFamily="49" charset="-122"/>
              </a:rPr>
              <a:t> 4.</a:t>
            </a:r>
            <a:r>
              <a:rPr lang="zh-CN" altLang="en-US" b="1" u="none">
                <a:latin typeface="幼圆" panose="02010509060101010101" pitchFamily="49" charset="-122"/>
                <a:ea typeface="幼圆" panose="02010509060101010101" pitchFamily="49" charset="-122"/>
              </a:rPr>
              <a:t>函数</a:t>
            </a:r>
            <a:endParaRPr lang="zh-CN" altLang="en-US" sz="2400" u="none">
              <a:latin typeface="幼圆" panose="02010509060101010101" pitchFamily="49" charset="-122"/>
              <a:ea typeface="幼圆" panose="02010509060101010101" pitchFamily="49" charset="-122"/>
            </a:endParaRPr>
          </a:p>
        </p:txBody>
      </p:sp>
      <p:sp>
        <p:nvSpPr>
          <p:cNvPr id="26635" name="Text Box 3083">
            <a:hlinkClick r:id="rId9" action="ppaction://hlinksldjump"/>
          </p:cNvPr>
          <p:cNvSpPr txBox="1">
            <a:spLocks noChangeArrowheads="1"/>
          </p:cNvSpPr>
          <p:nvPr/>
        </p:nvSpPr>
        <p:spPr bwMode="auto">
          <a:xfrm>
            <a:off x="6172200" y="4549775"/>
            <a:ext cx="2209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u="none">
                <a:latin typeface="幼圆" panose="02010509060101010101" pitchFamily="49" charset="-122"/>
                <a:ea typeface="幼圆" panose="02010509060101010101" pitchFamily="49" charset="-122"/>
              </a:rPr>
              <a:t>6.</a:t>
            </a:r>
            <a:r>
              <a:rPr lang="zh-CN" altLang="en-US" b="1" u="none">
                <a:latin typeface="幼圆" panose="02010509060101010101" pitchFamily="49" charset="-122"/>
                <a:ea typeface="幼圆" panose="02010509060101010101" pitchFamily="49" charset="-122"/>
              </a:rPr>
              <a:t>布尔代数</a:t>
            </a:r>
            <a:endParaRPr lang="zh-CN" altLang="en-US" sz="2400" u="none">
              <a:latin typeface="幼圆" panose="02010509060101010101" pitchFamily="49" charset="-122"/>
              <a:ea typeface="幼圆" panose="02010509060101010101" pitchFamily="49" charset="-122"/>
            </a:endParaRPr>
          </a:p>
        </p:txBody>
      </p:sp>
      <p:sp>
        <p:nvSpPr>
          <p:cNvPr id="26636" name="Text Box 3084">
            <a:hlinkClick r:id="rId10" action="ppaction://hlinksldjump"/>
          </p:cNvPr>
          <p:cNvSpPr txBox="1">
            <a:spLocks noChangeArrowheads="1"/>
          </p:cNvSpPr>
          <p:nvPr/>
        </p:nvSpPr>
        <p:spPr bwMode="auto">
          <a:xfrm>
            <a:off x="6172200" y="4114800"/>
            <a:ext cx="2209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u="none">
                <a:latin typeface="幼圆" panose="02010509060101010101" pitchFamily="49" charset="-122"/>
                <a:ea typeface="幼圆" panose="02010509060101010101" pitchFamily="49" charset="-122"/>
              </a:rPr>
              <a:t>5.</a:t>
            </a:r>
            <a:r>
              <a:rPr lang="zh-CN" altLang="en-US" b="1" u="none">
                <a:latin typeface="幼圆" panose="02010509060101010101" pitchFamily="49" charset="-122"/>
                <a:ea typeface="幼圆" panose="02010509060101010101" pitchFamily="49" charset="-122"/>
              </a:rPr>
              <a:t>代数结构</a:t>
            </a:r>
            <a:endParaRPr lang="zh-CN" altLang="en-US" sz="2400" u="none">
              <a:latin typeface="幼圆" panose="02010509060101010101" pitchFamily="49" charset="-122"/>
              <a:ea typeface="幼圆" panose="02010509060101010101" pitchFamily="49" charset="-122"/>
            </a:endParaRPr>
          </a:p>
        </p:txBody>
      </p:sp>
      <p:sp>
        <p:nvSpPr>
          <p:cNvPr id="26637" name="Text Box 3085"/>
          <p:cNvSpPr txBox="1">
            <a:spLocks noChangeArrowheads="1"/>
          </p:cNvSpPr>
          <p:nvPr/>
        </p:nvSpPr>
        <p:spPr bwMode="auto">
          <a:xfrm>
            <a:off x="990600" y="107950"/>
            <a:ext cx="114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b="1" u="none">
                <a:solidFill>
                  <a:schemeClr val="tx2"/>
                </a:solidFill>
                <a:latin typeface="楷体_GB2312" pitchFamily="49" charset="-122"/>
                <a:ea typeface="楷体_GB2312" pitchFamily="49" charset="-122"/>
              </a:rPr>
              <a:t>目 录</a:t>
            </a:r>
            <a:endParaRPr lang="zh-CN" altLang="en-US" b="1" u="none">
              <a:solidFill>
                <a:schemeClr val="tx2"/>
              </a:solidFill>
              <a:latin typeface="Symbol" panose="05050102010706020507" pitchFamily="18" charset="2"/>
              <a:ea typeface="幼圆" panose="02010509060101010101" pitchFamily="49" charset="-122"/>
            </a:endParaRPr>
          </a:p>
        </p:txBody>
      </p:sp>
      <p:sp>
        <p:nvSpPr>
          <p:cNvPr id="26638" name="AutoShape 3086"/>
          <p:cNvSpPr>
            <a:spLocks/>
          </p:cNvSpPr>
          <p:nvPr/>
        </p:nvSpPr>
        <p:spPr bwMode="auto">
          <a:xfrm>
            <a:off x="6172200" y="1905000"/>
            <a:ext cx="85725" cy="685800"/>
          </a:xfrm>
          <a:prstGeom prst="leftBrace">
            <a:avLst>
              <a:gd name="adj1" fmla="val 66667"/>
              <a:gd name="adj2" fmla="val 50000"/>
            </a:avLst>
          </a:prstGeom>
          <a:solidFill>
            <a:srgbClr val="FF0000"/>
          </a:solidFill>
          <a:ln w="9525">
            <a:solidFill>
              <a:srgbClr val="FF0000"/>
            </a:solidFill>
            <a:round/>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26639" name="AutoShape 3087"/>
          <p:cNvSpPr>
            <a:spLocks/>
          </p:cNvSpPr>
          <p:nvPr/>
        </p:nvSpPr>
        <p:spPr bwMode="auto">
          <a:xfrm>
            <a:off x="5715000" y="3048000"/>
            <a:ext cx="76200" cy="685800"/>
          </a:xfrm>
          <a:prstGeom prst="leftBrace">
            <a:avLst>
              <a:gd name="adj1" fmla="val 75000"/>
              <a:gd name="adj2" fmla="val 50000"/>
            </a:avLst>
          </a:prstGeom>
          <a:solidFill>
            <a:schemeClr val="tx2"/>
          </a:solidFill>
          <a:ln w="9525">
            <a:solidFill>
              <a:schemeClr val="tx1"/>
            </a:solidFill>
            <a:round/>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26640" name="AutoShape 3088"/>
          <p:cNvSpPr>
            <a:spLocks/>
          </p:cNvSpPr>
          <p:nvPr/>
        </p:nvSpPr>
        <p:spPr bwMode="auto">
          <a:xfrm>
            <a:off x="6096000" y="4267200"/>
            <a:ext cx="85725" cy="685800"/>
          </a:xfrm>
          <a:prstGeom prst="leftBrace">
            <a:avLst>
              <a:gd name="adj1" fmla="val 66667"/>
              <a:gd name="adj2" fmla="val 50000"/>
            </a:avLst>
          </a:prstGeom>
          <a:solidFill>
            <a:schemeClr val="tx2"/>
          </a:solidFill>
          <a:ln w="9525">
            <a:solidFill>
              <a:schemeClr val="tx1"/>
            </a:solidFill>
            <a:round/>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pic>
        <p:nvPicPr>
          <p:cNvPr id="566289" name="lssx.avi">
            <a:hlinkClick r:id="" action="ppaction://media"/>
          </p:cNvPr>
          <p:cNvPicPr>
            <a:picLocks noRot="1" noChangeAspect="1" noChangeArrowheads="1"/>
          </p:cNvPicPr>
          <p:nvPr>
            <a:videoFile r:link="rId1"/>
          </p:nvPr>
        </p:nvPicPr>
        <p:blipFill>
          <a:blip r:embed="rId11">
            <a:clrChange>
              <a:clrFrom>
                <a:srgbClr val="F3BF67"/>
              </a:clrFrom>
              <a:clrTo>
                <a:srgbClr val="F3BF67">
                  <a:alpha val="0"/>
                </a:srgbClr>
              </a:clrTo>
            </a:clrChange>
            <a:extLst>
              <a:ext uri="{28A0092B-C50C-407E-A947-70E740481C1C}">
                <a14:useLocalDpi xmlns:a14="http://schemas.microsoft.com/office/drawing/2010/main" val="0"/>
              </a:ext>
            </a:extLst>
          </a:blip>
          <a:srcRect/>
          <a:stretch>
            <a:fillRect/>
          </a:stretch>
        </p:blipFill>
        <p:spPr bwMode="auto">
          <a:xfrm>
            <a:off x="3598863" y="0"/>
            <a:ext cx="18716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42" name="Text Box 3090">
            <a:hlinkClick r:id="rId12" action="ppaction://hlinksldjump"/>
          </p:cNvPr>
          <p:cNvSpPr txBox="1">
            <a:spLocks noChangeArrowheads="1"/>
          </p:cNvSpPr>
          <p:nvPr/>
        </p:nvSpPr>
        <p:spPr bwMode="auto">
          <a:xfrm>
            <a:off x="5334000" y="5334000"/>
            <a:ext cx="1758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b="1" u="none"/>
              <a:t>７</a:t>
            </a:r>
            <a:r>
              <a:rPr lang="en-US" altLang="zh-CN" sz="3200" b="1" u="none">
                <a:ea typeface="幼圆" panose="02010509060101010101" pitchFamily="49" charset="-122"/>
              </a:rPr>
              <a:t>.</a:t>
            </a:r>
            <a:r>
              <a:rPr lang="zh-CN" altLang="en-US" sz="3200" b="1" u="none">
                <a:ea typeface="幼圆" panose="02010509060101010101" pitchFamily="49" charset="-122"/>
              </a:rPr>
              <a:t>图论</a:t>
            </a:r>
            <a:endParaRPr lang="zh-CN" altLang="en-US" u="none"/>
          </a:p>
        </p:txBody>
      </p:sp>
      <p:sp>
        <p:nvSpPr>
          <p:cNvPr id="26643" name="Text Box 3091">
            <a:hlinkClick r:id="rId13" action="ppaction://hlinksldjump"/>
          </p:cNvPr>
          <p:cNvSpPr txBox="1">
            <a:spLocks noChangeArrowheads="1"/>
          </p:cNvSpPr>
          <p:nvPr/>
        </p:nvSpPr>
        <p:spPr bwMode="auto">
          <a:xfrm>
            <a:off x="2895600" y="1905000"/>
            <a:ext cx="33321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3200" b="1" u="none">
                <a:solidFill>
                  <a:srgbClr val="FF0000"/>
                </a:solidFill>
                <a:latin typeface="幼圆" panose="02010509060101010101" pitchFamily="49" charset="-122"/>
                <a:ea typeface="幼圆" panose="02010509060101010101" pitchFamily="49" charset="-122"/>
              </a:rPr>
              <a:t>第一篇 数理逻辑</a:t>
            </a:r>
          </a:p>
        </p:txBody>
      </p:sp>
      <p:sp>
        <p:nvSpPr>
          <p:cNvPr id="26644" name="Text Box 3092">
            <a:hlinkClick r:id="rId14" action="ppaction://hlinksldjump"/>
          </p:cNvPr>
          <p:cNvSpPr txBox="1">
            <a:spLocks noChangeArrowheads="1"/>
          </p:cNvSpPr>
          <p:nvPr/>
        </p:nvSpPr>
        <p:spPr bwMode="auto">
          <a:xfrm>
            <a:off x="2895600" y="3124200"/>
            <a:ext cx="30448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3200" b="1" u="none">
                <a:latin typeface="幼圆" panose="02010509060101010101" pitchFamily="49" charset="-122"/>
                <a:ea typeface="幼圆" panose="02010509060101010101" pitchFamily="49" charset="-122"/>
              </a:rPr>
              <a:t>第二篇 集合论</a:t>
            </a:r>
          </a:p>
        </p:txBody>
      </p:sp>
      <p:sp>
        <p:nvSpPr>
          <p:cNvPr id="26645" name="Text Box 3093">
            <a:hlinkClick r:id="rId15" action="ppaction://hlinksldjump"/>
          </p:cNvPr>
          <p:cNvSpPr txBox="1">
            <a:spLocks noChangeArrowheads="1"/>
          </p:cNvSpPr>
          <p:nvPr/>
        </p:nvSpPr>
        <p:spPr bwMode="auto">
          <a:xfrm>
            <a:off x="2895600" y="4267200"/>
            <a:ext cx="34766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3200" b="1" u="none">
                <a:latin typeface="幼圆" panose="02010509060101010101" pitchFamily="49" charset="-122"/>
                <a:ea typeface="幼圆" panose="02010509060101010101" pitchFamily="49" charset="-122"/>
              </a:rPr>
              <a:t>第三篇 代数结构</a:t>
            </a:r>
          </a:p>
        </p:txBody>
      </p:sp>
      <p:sp>
        <p:nvSpPr>
          <p:cNvPr id="26646" name="AutoShape 3094">
            <a:hlinkClick r:id="" action="ppaction://hlinkshowjump?jump=previousslide" highlightClick="1"/>
          </p:cNvPr>
          <p:cNvSpPr>
            <a:spLocks noChangeArrowheads="1"/>
          </p:cNvSpPr>
          <p:nvPr/>
        </p:nvSpPr>
        <p:spPr bwMode="auto">
          <a:xfrm>
            <a:off x="16002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26647" name="AutoShape 3095">
            <a:hlinkClick r:id="" action="ppaction://hlinkshowjump?jump=firstslide" highlightClick="1"/>
          </p:cNvPr>
          <p:cNvSpPr>
            <a:spLocks noChangeArrowheads="1"/>
          </p:cNvSpPr>
          <p:nvPr/>
        </p:nvSpPr>
        <p:spPr bwMode="auto">
          <a:xfrm>
            <a:off x="9906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26648" name="AutoShape 3096">
            <a:hlinkClick r:id="" action="ppaction://hlinkshowjump?jump=lastslide" highlightClick="1"/>
          </p:cNvPr>
          <p:cNvSpPr>
            <a:spLocks noChangeArrowheads="1"/>
          </p:cNvSpPr>
          <p:nvPr/>
        </p:nvSpPr>
        <p:spPr bwMode="auto">
          <a:xfrm>
            <a:off x="28194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26649" name="AutoShape 3097">
            <a:hlinkClick r:id="rId16" action="ppaction://hlinksldjump" highlightClick="1"/>
          </p:cNvPr>
          <p:cNvSpPr>
            <a:spLocks noChangeArrowheads="1"/>
          </p:cNvSpPr>
          <p:nvPr/>
        </p:nvSpPr>
        <p:spPr bwMode="auto">
          <a:xfrm>
            <a:off x="34290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26650" name="AutoShape 3098">
            <a:hlinkClick r:id="" action="ppaction://hlinkshowjump?jump=nextslide" highlightClick="1"/>
          </p:cNvPr>
          <p:cNvSpPr>
            <a:spLocks noChangeArrowheads="1"/>
          </p:cNvSpPr>
          <p:nvPr/>
        </p:nvSpPr>
        <p:spPr bwMode="auto">
          <a:xfrm>
            <a:off x="2209800" y="6400800"/>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566299" name="Text Box 3099">
            <a:hlinkClick r:id="rId17" action="ppaction://hlinksldjump" highlightClick="1"/>
          </p:cNvPr>
          <p:cNvSpPr txBox="1">
            <a:spLocks noChangeArrowheads="1"/>
          </p:cNvSpPr>
          <p:nvPr/>
        </p:nvSpPr>
        <p:spPr bwMode="auto">
          <a:xfrm>
            <a:off x="2895600" y="1143000"/>
            <a:ext cx="1371600" cy="579438"/>
          </a:xfrm>
          <a:prstGeom prst="rect">
            <a:avLst/>
          </a:prstGeom>
          <a:noFill/>
          <a:ln w="9525">
            <a:noFill/>
            <a:miter lim="800000"/>
            <a:headEnd/>
            <a:tailEnd/>
          </a:ln>
          <a:effectLst/>
        </p:spPr>
        <p:txBody>
          <a:bodyPr>
            <a:spAutoFit/>
          </a:bodyPr>
          <a:lstStyle/>
          <a:p>
            <a:pPr eaLnBrk="1" hangingPunct="1">
              <a:defRPr/>
            </a:pPr>
            <a:r>
              <a:rPr lang="zh-CN" altLang="en-US" sz="3200" b="1" u="none">
                <a:solidFill>
                  <a:schemeClr val="tx1"/>
                </a:solidFill>
                <a:latin typeface="Times New Roman" pitchFamily="18" charset="0"/>
                <a:ea typeface="幼圆" pitchFamily="49" charset="-122"/>
              </a:rPr>
              <a:t>绪 论</a:t>
            </a:r>
            <a:endParaRPr lang="zh-CN" altLang="en-US" sz="3200" u="none">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56628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repeatCount="indefinite" fill="remove" display="0">
                  <p:stCondLst>
                    <p:cond delay="indefinite"/>
                  </p:stCondLst>
                  <p:endCondLst>
                    <p:cond evt="onPrev" delay="0">
                      <p:tgtEl>
                        <p:sldTgt/>
                      </p:tgtEl>
                    </p:cond>
                  </p:endCondLst>
                </p:cTn>
                <p:tgtEl>
                  <p:spTgt spid="566289"/>
                </p:tgtEl>
              </p:cMediaNode>
            </p:video>
            <p:seq concurrent="1" nextAc="seek">
              <p:cTn id="8" restart="whenNotActive" fill="hold" evtFilter="cancelBubble" nodeType="interactiveSeq">
                <p:stCondLst>
                  <p:cond evt="onClick" delay="0">
                    <p:tgtEl>
                      <p:spTgt spid="566289"/>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566289"/>
                                        </p:tgtEl>
                                      </p:cBhvr>
                                    </p:cmd>
                                  </p:childTnLst>
                                </p:cTn>
                              </p:par>
                            </p:childTnLst>
                          </p:cTn>
                        </p:par>
                      </p:childTnLst>
                    </p:cTn>
                  </p:par>
                </p:childTnLst>
              </p:cTn>
              <p:nextCondLst>
                <p:cond evt="onClick" delay="0">
                  <p:tgtEl>
                    <p:spTgt spid="566289"/>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5"/>
          <a:srcRect/>
          <a:stretch>
            <a:fillRect/>
          </a:stretch>
        </a:blipFill>
        <a:effectLst/>
      </p:bgPr>
    </p:bg>
    <p:spTree>
      <p:nvGrpSpPr>
        <p:cNvPr id="1" name=""/>
        <p:cNvGrpSpPr/>
        <p:nvPr/>
      </p:nvGrpSpPr>
      <p:grpSpPr>
        <a:xfrm>
          <a:off x="0" y="0"/>
          <a:ext cx="0" cy="0"/>
          <a:chOff x="0" y="0"/>
          <a:chExt cx="0" cy="0"/>
        </a:xfrm>
      </p:grpSpPr>
      <p:pic>
        <p:nvPicPr>
          <p:cNvPr id="28674" name="Picture 2" descr="STATBA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38" y="6248400"/>
            <a:ext cx="755808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5" name="Picture 3" descr="STATBA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533400"/>
            <a:ext cx="79168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3700" name="sl1.avi">
            <a:hlinkClick r:id="" action="ppaction://media"/>
          </p:cNvPr>
          <p:cNvPicPr preferRelativeResize="0">
            <a:picLocks noRot="1" noChangeArrowheads="1"/>
          </p:cNvPicPr>
          <p:nvPr>
            <a:videoFile r:link="rId1"/>
          </p:nvPr>
        </p:nvPicPr>
        <p:blipFill>
          <a:blip r:embed="rId7">
            <a:extLst>
              <a:ext uri="{28A0092B-C50C-407E-A947-70E740481C1C}">
                <a14:useLocalDpi xmlns:a14="http://schemas.microsoft.com/office/drawing/2010/main" val="0"/>
              </a:ext>
            </a:extLst>
          </a:blip>
          <a:srcRect/>
          <a:stretch>
            <a:fillRect/>
          </a:stretch>
        </p:blipFill>
        <p:spPr bwMode="auto">
          <a:xfrm>
            <a:off x="3598863" y="0"/>
            <a:ext cx="18716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5" descr="tb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29600" y="6046788"/>
            <a:ext cx="91440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Text Box 6"/>
          <p:cNvSpPr txBox="1">
            <a:spLocks noChangeArrowheads="1"/>
          </p:cNvSpPr>
          <p:nvPr/>
        </p:nvSpPr>
        <p:spPr bwMode="auto">
          <a:xfrm>
            <a:off x="1295400" y="1066800"/>
            <a:ext cx="6934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4800" u="none">
                <a:solidFill>
                  <a:srgbClr val="800000"/>
                </a:solidFill>
                <a:ea typeface="宋体" panose="02010600030101010101" pitchFamily="2" charset="-122"/>
              </a:rPr>
              <a:t> </a:t>
            </a:r>
            <a:r>
              <a:rPr lang="zh-CN" altLang="en-US" sz="5400" b="1" u="none">
                <a:latin typeface="隶书" panose="02010509060101010101" pitchFamily="49" charset="-122"/>
                <a:ea typeface="隶书" panose="02010509060101010101" pitchFamily="49" charset="-122"/>
              </a:rPr>
              <a:t>第一篇  </a:t>
            </a:r>
          </a:p>
          <a:p>
            <a:pPr algn="ctr" eaLnBrk="1" hangingPunct="1">
              <a:spcBef>
                <a:spcPct val="0"/>
              </a:spcBef>
              <a:buFontTx/>
              <a:buNone/>
            </a:pPr>
            <a:r>
              <a:rPr lang="zh-CN" altLang="en-US" sz="5400" b="1" u="none">
                <a:latin typeface="隶书" panose="02010509060101010101" pitchFamily="49" charset="-122"/>
                <a:ea typeface="隶书" panose="02010509060101010101" pitchFamily="49" charset="-122"/>
              </a:rPr>
              <a:t>数 理 逻 辑</a:t>
            </a:r>
          </a:p>
          <a:p>
            <a:pPr algn="ctr" eaLnBrk="1" hangingPunct="1">
              <a:spcBef>
                <a:spcPct val="0"/>
              </a:spcBef>
              <a:buFontTx/>
              <a:buNone/>
            </a:pPr>
            <a:r>
              <a:rPr lang="en-US" altLang="zh-CN" sz="3600" b="1" u="none">
                <a:ea typeface="隶书" panose="02010509060101010101" pitchFamily="49" charset="-122"/>
              </a:rPr>
              <a:t>Mathematics Logic</a:t>
            </a:r>
            <a:endParaRPr lang="en-US" altLang="zh-CN" sz="4800" b="1" u="none">
              <a:ea typeface="隶书" panose="02010509060101010101" pitchFamily="49" charset="-122"/>
            </a:endParaRPr>
          </a:p>
          <a:p>
            <a:pPr algn="ctr" eaLnBrk="1" hangingPunct="1">
              <a:spcBef>
                <a:spcPct val="0"/>
              </a:spcBef>
              <a:buFontTx/>
              <a:buNone/>
            </a:pPr>
            <a:endParaRPr lang="en-US" altLang="zh-CN" sz="3200" b="1" u="none">
              <a:solidFill>
                <a:srgbClr val="800000"/>
              </a:solidFill>
              <a:latin typeface="楷体_GB2312" pitchFamily="49" charset="-122"/>
              <a:ea typeface="楷体_GB2312" pitchFamily="49" charset="-122"/>
            </a:endParaRPr>
          </a:p>
          <a:p>
            <a:pPr algn="ctr" eaLnBrk="1" hangingPunct="1">
              <a:spcBef>
                <a:spcPct val="0"/>
              </a:spcBef>
              <a:buFontTx/>
              <a:buNone/>
            </a:pPr>
            <a:endParaRPr lang="en-US" altLang="zh-CN" sz="3200" b="1" u="none">
              <a:solidFill>
                <a:srgbClr val="800000"/>
              </a:solidFill>
              <a:latin typeface="楷体_GB2312" pitchFamily="49" charset="-122"/>
              <a:ea typeface="楷体_GB2312" pitchFamily="49" charset="-122"/>
            </a:endParaRPr>
          </a:p>
        </p:txBody>
      </p:sp>
      <p:sp>
        <p:nvSpPr>
          <p:cNvPr id="28679" name="AutoShape 7">
            <a:hlinkClick r:id="" action="ppaction://hlinkshowjump?jump=previousslide" highlightClick="1"/>
          </p:cNvPr>
          <p:cNvSpPr>
            <a:spLocks noChangeArrowheads="1"/>
          </p:cNvSpPr>
          <p:nvPr/>
        </p:nvSpPr>
        <p:spPr bwMode="auto">
          <a:xfrm>
            <a:off x="16002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28680" name="AutoShape 8">
            <a:hlinkClick r:id="" action="ppaction://noaction" highlightClick="1"/>
          </p:cNvPr>
          <p:cNvSpPr>
            <a:spLocks noChangeArrowheads="1"/>
          </p:cNvSpPr>
          <p:nvPr/>
        </p:nvSpPr>
        <p:spPr bwMode="auto">
          <a:xfrm>
            <a:off x="9906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28681" name="AutoShape 9">
            <a:hlinkClick r:id="" action="ppaction://hlinkshowjump?jump=lastslide" highlightClick="1"/>
          </p:cNvPr>
          <p:cNvSpPr>
            <a:spLocks noChangeArrowheads="1"/>
          </p:cNvSpPr>
          <p:nvPr/>
        </p:nvSpPr>
        <p:spPr bwMode="auto">
          <a:xfrm>
            <a:off x="22098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28682" name="AutoShape 10">
            <a:hlinkClick r:id="" action="ppaction://noaction" highlightClick="1"/>
          </p:cNvPr>
          <p:cNvSpPr>
            <a:spLocks noChangeArrowheads="1"/>
          </p:cNvSpPr>
          <p:nvPr/>
        </p:nvSpPr>
        <p:spPr bwMode="auto">
          <a:xfrm>
            <a:off x="28194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28683" name="Rectangle 11"/>
          <p:cNvSpPr>
            <a:spLocks noChangeArrowheads="1"/>
          </p:cNvSpPr>
          <p:nvPr/>
        </p:nvSpPr>
        <p:spPr bwMode="auto">
          <a:xfrm>
            <a:off x="1295400" y="3810000"/>
            <a:ext cx="6781800" cy="1368425"/>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30000"/>
              </a:lnSpc>
              <a:spcBef>
                <a:spcPct val="0"/>
              </a:spcBef>
              <a:buFontTx/>
              <a:buNone/>
            </a:pPr>
            <a:r>
              <a:rPr lang="zh-CN" altLang="en-US" sz="3200" b="1" u="none">
                <a:solidFill>
                  <a:srgbClr val="CC0000"/>
                </a:solidFill>
                <a:latin typeface="楷体_GB2312" pitchFamily="49" charset="-122"/>
                <a:ea typeface="楷体_GB2312" pitchFamily="49" charset="-122"/>
              </a:rPr>
              <a:t>又称符号逻辑</a:t>
            </a:r>
            <a:r>
              <a:rPr lang="en-US" altLang="zh-CN" sz="3200" b="1" u="none">
                <a:solidFill>
                  <a:srgbClr val="CC0000"/>
                </a:solidFill>
                <a:latin typeface="楷体_GB2312" pitchFamily="49" charset="-122"/>
                <a:ea typeface="楷体_GB2312" pitchFamily="49" charset="-122"/>
              </a:rPr>
              <a:t>,</a:t>
            </a:r>
            <a:r>
              <a:rPr lang="zh-CN" altLang="en-US" sz="3200" b="1" u="none">
                <a:solidFill>
                  <a:srgbClr val="CC0000"/>
                </a:solidFill>
                <a:latin typeface="楷体_GB2312" pitchFamily="49" charset="-122"/>
                <a:ea typeface="楷体_GB2312" pitchFamily="49" charset="-122"/>
              </a:rPr>
              <a:t>是用数学方法研究形式逻辑（演绎和推理）的一门学问。</a:t>
            </a:r>
          </a:p>
        </p:txBody>
      </p:sp>
      <p:sp>
        <p:nvSpPr>
          <p:cNvPr id="28684" name="Text Box 12"/>
          <p:cNvSpPr txBox="1">
            <a:spLocks noChangeArrowheads="1"/>
          </p:cNvSpPr>
          <p:nvPr/>
        </p:nvSpPr>
        <p:spPr bwMode="auto">
          <a:xfrm>
            <a:off x="692150" y="152400"/>
            <a:ext cx="1576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defTabSz="9588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defTabSz="95885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defTabSz="95885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95885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
              </a:spcBef>
              <a:spcAft>
                <a:spcPct val="5000"/>
              </a:spcAft>
              <a:buFontTx/>
              <a:buNone/>
            </a:pPr>
            <a:r>
              <a:rPr lang="zh-CN" altLang="en-US" sz="2400" b="1" u="none">
                <a:solidFill>
                  <a:schemeClr val="tx2"/>
                </a:solidFill>
                <a:latin typeface="楷体_GB2312" pitchFamily="49" charset="-122"/>
                <a:ea typeface="楷体_GB2312" pitchFamily="49" charset="-122"/>
              </a:rPr>
              <a:t>数理逻辑</a:t>
            </a:r>
            <a:endParaRPr lang="zh-CN" altLang="en-US" u="none">
              <a:solidFill>
                <a:srgbClr val="0000CC"/>
              </a:solidFill>
              <a:latin typeface="幼圆" panose="02010509060101010101" pitchFamily="49" charset="-122"/>
              <a:ea typeface="幼圆" panose="02010509060101010101" pitchFamily="49" charset="-122"/>
            </a:endParaRPr>
          </a:p>
        </p:txBody>
      </p:sp>
    </p:spTree>
  </p:cSld>
  <p:clrMapOvr>
    <a:masterClrMapping/>
  </p:clrMapOvr>
  <p:transition>
    <p:pull dir="rd"/>
    <p:sndAc>
      <p:stSnd>
        <p:snd r:embed="rId4"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41370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13700"/>
                </p:tgtEl>
              </p:cMediaNode>
            </p:video>
            <p:seq concurrent="1" nextAc="seek">
              <p:cTn id="8" restart="whenNotActive" fill="hold" evtFilter="cancelBubble" nodeType="interactiveSeq">
                <p:stCondLst>
                  <p:cond evt="onClick" delay="0">
                    <p:tgtEl>
                      <p:spTgt spid="413700"/>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413700"/>
                                        </p:tgtEl>
                                      </p:cBhvr>
                                    </p:cmd>
                                  </p:childTnLst>
                                </p:cTn>
                              </p:par>
                            </p:childTnLst>
                          </p:cTn>
                        </p:par>
                      </p:childTnLst>
                    </p:cTn>
                  </p:par>
                </p:childTnLst>
              </p:cTn>
              <p:nextCondLst>
                <p:cond evt="onClick" delay="0">
                  <p:tgtEl>
                    <p:spTgt spid="413700"/>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756D3A8F-0E78-4FB0-9821-0665322B0FEE}" type="slidenum">
              <a:rPr lang="en-US" altLang="zh-CN" sz="1400">
                <a:ea typeface="宋体" panose="02010600030101010101" pitchFamily="2" charset="-122"/>
              </a:rPr>
              <a:pPr>
                <a:spcBef>
                  <a:spcPct val="50000"/>
                </a:spcBef>
                <a:buFontTx/>
                <a:buNone/>
              </a:pPr>
              <a:t>14</a:t>
            </a:fld>
            <a:endParaRPr lang="en-US" altLang="zh-CN" sz="1400">
              <a:ea typeface="宋体" panose="02010600030101010101" pitchFamily="2" charset="-122"/>
            </a:endParaRPr>
          </a:p>
        </p:txBody>
      </p:sp>
      <p:pic>
        <p:nvPicPr>
          <p:cNvPr id="30723" name="Picture 2"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138" y="6248400"/>
            <a:ext cx="755808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3"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533400"/>
            <a:ext cx="79168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7476" name="sl1.avi">
            <a:hlinkClick r:id="" action="ppaction://media"/>
          </p:cNvPr>
          <p:cNvPicPr preferRelativeResize="0">
            <a:picLocks noRot="1" noChangeArrowheads="1"/>
          </p:cNvPicPr>
          <p:nvPr>
            <a:videoFile r:link="rId1"/>
          </p:nvPr>
        </p:nvPicPr>
        <p:blipFill>
          <a:blip r:embed="rId6">
            <a:extLst>
              <a:ext uri="{28A0092B-C50C-407E-A947-70E740481C1C}">
                <a14:useLocalDpi xmlns:a14="http://schemas.microsoft.com/office/drawing/2010/main" val="0"/>
              </a:ext>
            </a:extLst>
          </a:blip>
          <a:srcRect/>
          <a:stretch>
            <a:fillRect/>
          </a:stretch>
        </p:blipFill>
        <p:spPr bwMode="auto">
          <a:xfrm>
            <a:off x="3598863" y="0"/>
            <a:ext cx="18716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5" descr="tb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9600" y="6046788"/>
            <a:ext cx="91440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7" name="Text Box 6"/>
          <p:cNvSpPr txBox="1">
            <a:spLocks noChangeArrowheads="1"/>
          </p:cNvSpPr>
          <p:nvPr/>
        </p:nvSpPr>
        <p:spPr bwMode="auto">
          <a:xfrm>
            <a:off x="593725" y="46688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400" u="none">
              <a:ea typeface="宋体" panose="02010600030101010101" pitchFamily="2" charset="-122"/>
            </a:endParaRPr>
          </a:p>
        </p:txBody>
      </p:sp>
      <p:sp>
        <p:nvSpPr>
          <p:cNvPr id="30728" name="AutoShape 7">
            <a:hlinkClick r:id="" action="ppaction://hlinkshowjump?jump=previousslide" highlightClick="1"/>
          </p:cNvPr>
          <p:cNvSpPr>
            <a:spLocks noChangeArrowheads="1"/>
          </p:cNvSpPr>
          <p:nvPr/>
        </p:nvSpPr>
        <p:spPr bwMode="auto">
          <a:xfrm>
            <a:off x="16002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30729" name="AutoShape 8">
            <a:hlinkClick r:id="rId8" action="ppaction://hlinksldjump" highlightClick="1"/>
          </p:cNvPr>
          <p:cNvSpPr>
            <a:spLocks noChangeArrowheads="1"/>
          </p:cNvSpPr>
          <p:nvPr/>
        </p:nvSpPr>
        <p:spPr bwMode="auto">
          <a:xfrm>
            <a:off x="9906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30730" name="AutoShape 9">
            <a:hlinkClick r:id="" action="ppaction://hlinkshowjump?jump=lastslide" highlightClick="1"/>
          </p:cNvPr>
          <p:cNvSpPr>
            <a:spLocks noChangeArrowheads="1"/>
          </p:cNvSpPr>
          <p:nvPr/>
        </p:nvSpPr>
        <p:spPr bwMode="auto">
          <a:xfrm>
            <a:off x="28194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30731" name="AutoShape 10">
            <a:hlinkClick r:id="rId9" action="ppaction://hlinksldjump" highlightClick="1"/>
          </p:cNvPr>
          <p:cNvSpPr>
            <a:spLocks noChangeArrowheads="1"/>
          </p:cNvSpPr>
          <p:nvPr/>
        </p:nvSpPr>
        <p:spPr bwMode="auto">
          <a:xfrm>
            <a:off x="34290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30732" name="AutoShape 11">
            <a:hlinkClick r:id="" action="ppaction://hlinkshowjump?jump=nextslide" highlightClick="1"/>
          </p:cNvPr>
          <p:cNvSpPr>
            <a:spLocks noChangeArrowheads="1"/>
          </p:cNvSpPr>
          <p:nvPr/>
        </p:nvSpPr>
        <p:spPr bwMode="auto">
          <a:xfrm>
            <a:off x="2209800" y="6400800"/>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617487" name="Rectangle 15"/>
          <p:cNvSpPr>
            <a:spLocks noChangeArrowheads="1"/>
          </p:cNvSpPr>
          <p:nvPr/>
        </p:nvSpPr>
        <p:spPr bwMode="auto">
          <a:xfrm>
            <a:off x="611188" y="908050"/>
            <a:ext cx="8208962"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spcAft>
                <a:spcPct val="20000"/>
              </a:spcAft>
            </a:pPr>
            <a:r>
              <a:rPr lang="zh-CN" altLang="en-US" sz="3200" b="1" u="none"/>
              <a:t>逻辑</a:t>
            </a:r>
            <a:r>
              <a:rPr lang="en-US" altLang="zh-CN" sz="3200" b="1" u="none"/>
              <a:t>LOGIC—</a:t>
            </a:r>
            <a:r>
              <a:rPr lang="zh-CN" altLang="en-US" sz="3200" b="1" u="none"/>
              <a:t>是研究思维规律的科学。</a:t>
            </a:r>
            <a:r>
              <a:rPr lang="zh-CN" altLang="en-US" u="none"/>
              <a:t>                  </a:t>
            </a:r>
          </a:p>
          <a:p>
            <a:pPr eaLnBrk="1" hangingPunct="1">
              <a:lnSpc>
                <a:spcPct val="125000"/>
              </a:lnSpc>
              <a:spcBef>
                <a:spcPct val="5000"/>
              </a:spcBef>
              <a:buFontTx/>
              <a:buNone/>
            </a:pPr>
            <a:r>
              <a:rPr lang="zh-CN" altLang="en-US" sz="2400" u="none"/>
              <a:t>    </a:t>
            </a:r>
            <a:r>
              <a:rPr lang="en-US" altLang="zh-CN" sz="2600" u="none">
                <a:solidFill>
                  <a:srgbClr val="CC0000"/>
                </a:solidFill>
              </a:rPr>
              <a:t>1.</a:t>
            </a:r>
            <a:r>
              <a:rPr lang="zh-CN" altLang="en-US" sz="2600" b="1" u="none">
                <a:solidFill>
                  <a:srgbClr val="CC0000"/>
                </a:solidFill>
                <a:latin typeface="宋体" panose="02010600030101010101" pitchFamily="2" charset="-122"/>
                <a:ea typeface="宋体" panose="02010600030101010101" pitchFamily="2" charset="-122"/>
              </a:rPr>
              <a:t>辩证逻辑</a:t>
            </a:r>
            <a:r>
              <a:rPr lang="zh-CN" altLang="en-US" sz="2600" u="none">
                <a:solidFill>
                  <a:srgbClr val="CC0000"/>
                </a:solidFill>
                <a:latin typeface="宋体" panose="02010600030101010101" pitchFamily="2" charset="-122"/>
                <a:ea typeface="宋体" panose="02010600030101010101" pitchFamily="2" charset="-122"/>
              </a:rPr>
              <a:t>：</a:t>
            </a:r>
            <a:r>
              <a:rPr lang="zh-CN" altLang="en-US" sz="2600" b="1" u="none">
                <a:solidFill>
                  <a:srgbClr val="CC0000"/>
                </a:solidFill>
                <a:latin typeface="宋体" panose="02010600030101010101" pitchFamily="2" charset="-122"/>
                <a:ea typeface="宋体" panose="02010600030101010101" pitchFamily="2" charset="-122"/>
              </a:rPr>
              <a:t>属哲学范畴，以认识论的世界观为基 </a:t>
            </a:r>
          </a:p>
          <a:p>
            <a:pPr eaLnBrk="1" hangingPunct="1">
              <a:lnSpc>
                <a:spcPct val="125000"/>
              </a:lnSpc>
              <a:spcBef>
                <a:spcPct val="5000"/>
              </a:spcBef>
              <a:buFontTx/>
              <a:buNone/>
            </a:pPr>
            <a:r>
              <a:rPr lang="zh-CN" altLang="en-US" sz="2600" b="1" u="none">
                <a:solidFill>
                  <a:srgbClr val="CC0000"/>
                </a:solidFill>
                <a:latin typeface="宋体" panose="02010600030101010101" pitchFamily="2" charset="-122"/>
                <a:ea typeface="宋体" panose="02010600030101010101" pitchFamily="2" charset="-122"/>
              </a:rPr>
              <a:t>   础，是辩证法研究的对象。</a:t>
            </a:r>
          </a:p>
          <a:p>
            <a:pPr eaLnBrk="1" hangingPunct="1">
              <a:lnSpc>
                <a:spcPct val="125000"/>
              </a:lnSpc>
              <a:spcBef>
                <a:spcPct val="5000"/>
              </a:spcBef>
              <a:buFontTx/>
              <a:buNone/>
            </a:pPr>
            <a:r>
              <a:rPr lang="zh-CN" altLang="en-US" sz="2400" b="1" u="none">
                <a:latin typeface="楷体_GB2312" pitchFamily="49" charset="-122"/>
                <a:ea typeface="楷体_GB2312" pitchFamily="49" charset="-122"/>
              </a:rPr>
              <a:t>   例如：</a:t>
            </a:r>
            <a:r>
              <a:rPr lang="zh-CN" altLang="en-US" sz="2400" u="none">
                <a:latin typeface="楷体_GB2312" pitchFamily="49" charset="-122"/>
                <a:ea typeface="楷体_GB2312" pitchFamily="49" charset="-122"/>
              </a:rPr>
              <a:t>用全面的和发展的观点观察事物；                   </a:t>
            </a:r>
          </a:p>
          <a:p>
            <a:pPr eaLnBrk="1" hangingPunct="1">
              <a:lnSpc>
                <a:spcPct val="125000"/>
              </a:lnSpc>
              <a:spcBef>
                <a:spcPct val="5000"/>
              </a:spcBef>
              <a:buFontTx/>
              <a:buNone/>
            </a:pPr>
            <a:r>
              <a:rPr lang="zh-CN" altLang="en-US" sz="2400" u="none">
                <a:latin typeface="楷体_GB2312" pitchFamily="49" charset="-122"/>
                <a:ea typeface="楷体_GB2312" pitchFamily="49" charset="-122"/>
              </a:rPr>
              <a:t>         具体问题具体分析；                                        </a:t>
            </a:r>
          </a:p>
          <a:p>
            <a:pPr eaLnBrk="1" hangingPunct="1">
              <a:lnSpc>
                <a:spcPct val="125000"/>
              </a:lnSpc>
              <a:spcBef>
                <a:spcPct val="5000"/>
              </a:spcBef>
              <a:buFontTx/>
              <a:buNone/>
            </a:pPr>
            <a:r>
              <a:rPr lang="zh-CN" altLang="en-US" sz="2400" u="none">
                <a:latin typeface="楷体_GB2312" pitchFamily="49" charset="-122"/>
                <a:ea typeface="楷体_GB2312" pitchFamily="49" charset="-122"/>
              </a:rPr>
              <a:t>         实践是检查事物正误的唯一标准；等等。</a:t>
            </a:r>
          </a:p>
          <a:p>
            <a:pPr eaLnBrk="1" hangingPunct="1">
              <a:lnSpc>
                <a:spcPct val="125000"/>
              </a:lnSpc>
              <a:spcBef>
                <a:spcPct val="5000"/>
              </a:spcBef>
              <a:buFontTx/>
              <a:buNone/>
            </a:pPr>
            <a:r>
              <a:rPr lang="zh-CN" altLang="en-US" sz="2400" u="none"/>
              <a:t>  </a:t>
            </a:r>
            <a:r>
              <a:rPr lang="en-US" altLang="zh-CN" sz="2600" u="none">
                <a:solidFill>
                  <a:srgbClr val="CC0000"/>
                </a:solidFill>
              </a:rPr>
              <a:t>2</a:t>
            </a:r>
            <a:r>
              <a:rPr lang="en-US" altLang="zh-CN" sz="2600" u="none">
                <a:solidFill>
                  <a:srgbClr val="CC0000"/>
                </a:solidFill>
                <a:latin typeface="宋体" panose="02010600030101010101" pitchFamily="2" charset="-122"/>
                <a:ea typeface="宋体" panose="02010600030101010101" pitchFamily="2" charset="-122"/>
              </a:rPr>
              <a:t>.</a:t>
            </a:r>
            <a:r>
              <a:rPr lang="zh-CN" altLang="en-US" sz="2600" b="1" u="none">
                <a:solidFill>
                  <a:srgbClr val="CC0000"/>
                </a:solidFill>
                <a:latin typeface="宋体" panose="02010600030101010101" pitchFamily="2" charset="-122"/>
                <a:ea typeface="宋体" panose="02010600030101010101" pitchFamily="2" charset="-122"/>
              </a:rPr>
              <a:t>形式逻辑</a:t>
            </a:r>
            <a:r>
              <a:rPr lang="zh-CN" altLang="en-US" sz="2600" u="none">
                <a:solidFill>
                  <a:srgbClr val="CC0000"/>
                </a:solidFill>
                <a:latin typeface="宋体" panose="02010600030101010101" pitchFamily="2" charset="-122"/>
                <a:ea typeface="宋体" panose="02010600030101010101" pitchFamily="2" charset="-122"/>
              </a:rPr>
              <a:t>：</a:t>
            </a:r>
            <a:r>
              <a:rPr lang="zh-CN" altLang="en-US" sz="2600" b="1" u="none">
                <a:solidFill>
                  <a:srgbClr val="CC0000"/>
                </a:solidFill>
                <a:latin typeface="宋体" panose="02010600030101010101" pitchFamily="2" charset="-122"/>
                <a:ea typeface="宋体" panose="02010600030101010101" pitchFamily="2" charset="-122"/>
              </a:rPr>
              <a:t>研究思维形式和初步规律</a:t>
            </a:r>
            <a:r>
              <a:rPr lang="en-US" altLang="zh-CN" sz="2600" b="1" u="none">
                <a:solidFill>
                  <a:srgbClr val="CC0000"/>
                </a:solidFill>
                <a:latin typeface="宋体" panose="02010600030101010101" pitchFamily="2" charset="-122"/>
                <a:ea typeface="宋体" panose="02010600030101010101" pitchFamily="2" charset="-122"/>
              </a:rPr>
              <a:t>(</a:t>
            </a:r>
            <a:r>
              <a:rPr lang="zh-CN" altLang="en-US" sz="2600" b="1" u="none">
                <a:solidFill>
                  <a:srgbClr val="CC0000"/>
                </a:solidFill>
                <a:latin typeface="宋体" panose="02010600030101010101" pitchFamily="2" charset="-122"/>
                <a:ea typeface="宋体" panose="02010600030101010101" pitchFamily="2" charset="-122"/>
              </a:rPr>
              <a:t>推理</a:t>
            </a:r>
            <a:r>
              <a:rPr lang="en-US" altLang="zh-CN" sz="2600" b="1" u="none">
                <a:solidFill>
                  <a:srgbClr val="CC0000"/>
                </a:solidFill>
                <a:latin typeface="宋体" panose="02010600030101010101" pitchFamily="2" charset="-122"/>
                <a:ea typeface="宋体" panose="02010600030101010101" pitchFamily="2" charset="-122"/>
              </a:rPr>
              <a:t>)</a:t>
            </a:r>
            <a:r>
              <a:rPr lang="zh-CN" altLang="en-US" sz="2600" b="1" u="none">
                <a:solidFill>
                  <a:srgbClr val="CC0000"/>
                </a:solidFill>
                <a:latin typeface="宋体" panose="02010600030101010101" pitchFamily="2" charset="-122"/>
                <a:ea typeface="宋体" panose="02010600030101010101" pitchFamily="2" charset="-122"/>
              </a:rPr>
              <a:t>的科学</a:t>
            </a:r>
          </a:p>
          <a:p>
            <a:pPr eaLnBrk="1" hangingPunct="1">
              <a:lnSpc>
                <a:spcPct val="125000"/>
              </a:lnSpc>
              <a:spcBef>
                <a:spcPct val="5000"/>
              </a:spcBef>
              <a:buFontTx/>
              <a:buNone/>
            </a:pPr>
            <a:r>
              <a:rPr lang="zh-CN" altLang="en-US" sz="2400" b="1" u="none">
                <a:latin typeface="楷体_GB2312" pitchFamily="49" charset="-122"/>
                <a:ea typeface="楷体_GB2312" pitchFamily="49" charset="-122"/>
              </a:rPr>
              <a:t>   例如：</a:t>
            </a:r>
            <a:r>
              <a:rPr lang="zh-CN" altLang="en-US" sz="2400" u="none">
                <a:latin typeface="楷体_GB2312" pitchFamily="49" charset="-122"/>
                <a:ea typeface="楷体_GB2312" pitchFamily="49" charset="-122"/>
              </a:rPr>
              <a:t>人总是要死的，</a:t>
            </a:r>
          </a:p>
          <a:p>
            <a:pPr eaLnBrk="1" hangingPunct="1">
              <a:lnSpc>
                <a:spcPct val="125000"/>
              </a:lnSpc>
              <a:spcBef>
                <a:spcPct val="5000"/>
              </a:spcBef>
              <a:buFontTx/>
              <a:buNone/>
            </a:pPr>
            <a:r>
              <a:rPr lang="zh-CN" altLang="en-US" sz="2400" u="none">
                <a:latin typeface="楷体_GB2312" pitchFamily="49" charset="-122"/>
                <a:ea typeface="楷体_GB2312" pitchFamily="49" charset="-122"/>
              </a:rPr>
              <a:t>         苏格拉底是人，</a:t>
            </a:r>
          </a:p>
          <a:p>
            <a:pPr eaLnBrk="1" hangingPunct="1">
              <a:lnSpc>
                <a:spcPct val="125000"/>
              </a:lnSpc>
              <a:spcBef>
                <a:spcPct val="5000"/>
              </a:spcBef>
              <a:buFontTx/>
              <a:buNone/>
            </a:pPr>
            <a:r>
              <a:rPr lang="zh-CN" altLang="en-US" sz="2400" u="none">
                <a:latin typeface="楷体_GB2312" pitchFamily="49" charset="-122"/>
                <a:ea typeface="楷体_GB2312" pitchFamily="49" charset="-122"/>
              </a:rPr>
              <a:t>         所以，苏格拉底是要死的</a:t>
            </a:r>
          </a:p>
        </p:txBody>
      </p:sp>
      <p:sp>
        <p:nvSpPr>
          <p:cNvPr id="30734" name="Text Box 18"/>
          <p:cNvSpPr txBox="1">
            <a:spLocks noChangeArrowheads="1"/>
          </p:cNvSpPr>
          <p:nvPr/>
        </p:nvSpPr>
        <p:spPr bwMode="auto">
          <a:xfrm>
            <a:off x="692150" y="152400"/>
            <a:ext cx="1503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defTabSz="9588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defTabSz="95885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defTabSz="95885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95885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
              </a:spcBef>
              <a:spcAft>
                <a:spcPct val="5000"/>
              </a:spcAft>
              <a:buFontTx/>
              <a:buNone/>
            </a:pPr>
            <a:r>
              <a:rPr lang="zh-CN" altLang="en-US" sz="2400" b="1" u="none">
                <a:solidFill>
                  <a:schemeClr val="tx2"/>
                </a:solidFill>
                <a:latin typeface="楷体_GB2312" pitchFamily="49" charset="-122"/>
                <a:ea typeface="楷体_GB2312" pitchFamily="49" charset="-122"/>
              </a:rPr>
              <a:t>数理逻辑</a:t>
            </a:r>
            <a:endParaRPr lang="zh-CN" altLang="en-US" u="none">
              <a:solidFill>
                <a:srgbClr val="0000CC"/>
              </a:solidFill>
              <a:latin typeface="幼圆" panose="02010509060101010101" pitchFamily="49" charset="-122"/>
              <a:ea typeface="幼圆" panose="02010509060101010101" pitchFamily="49" charset="-122"/>
            </a:endParaRPr>
          </a:p>
        </p:txBody>
      </p:sp>
    </p:spTree>
  </p:cSld>
  <p:clrMapOvr>
    <a:masterClrMapping/>
  </p:clrMapOvr>
  <p:transition>
    <p:pull dir="rd"/>
    <p:sndAc>
      <p:stSnd>
        <p:snd r:embed="rId4"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617476"/>
                                        </p:tgtEl>
                                      </p:cBhvr>
                                    </p:cmd>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17487">
                                            <p:txEl>
                                              <p:pRg st="0" end="0"/>
                                            </p:txEl>
                                          </p:spTgt>
                                        </p:tgtEl>
                                        <p:attrNameLst>
                                          <p:attrName>style.visibility</p:attrName>
                                        </p:attrNameLst>
                                      </p:cBhvr>
                                      <p:to>
                                        <p:strVal val="visible"/>
                                      </p:to>
                                    </p:set>
                                    <p:animEffect transition="in" filter="wipe(left)">
                                      <p:cBhvr>
                                        <p:cTn id="11" dur="500"/>
                                        <p:tgtEl>
                                          <p:spTgt spid="617487">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17487">
                                            <p:txEl>
                                              <p:pRg st="1" end="1"/>
                                            </p:txEl>
                                          </p:spTgt>
                                        </p:tgtEl>
                                        <p:attrNameLst>
                                          <p:attrName>style.visibility</p:attrName>
                                        </p:attrNameLst>
                                      </p:cBhvr>
                                      <p:to>
                                        <p:strVal val="visible"/>
                                      </p:to>
                                    </p:set>
                                    <p:animEffect transition="in" filter="wipe(left)">
                                      <p:cBhvr>
                                        <p:cTn id="16" dur="500"/>
                                        <p:tgtEl>
                                          <p:spTgt spid="617487">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17487">
                                            <p:txEl>
                                              <p:pRg st="2" end="2"/>
                                            </p:txEl>
                                          </p:spTgt>
                                        </p:tgtEl>
                                        <p:attrNameLst>
                                          <p:attrName>style.visibility</p:attrName>
                                        </p:attrNameLst>
                                      </p:cBhvr>
                                      <p:to>
                                        <p:strVal val="visible"/>
                                      </p:to>
                                    </p:set>
                                    <p:animEffect transition="in" filter="wipe(left)">
                                      <p:cBhvr>
                                        <p:cTn id="21" dur="500"/>
                                        <p:tgtEl>
                                          <p:spTgt spid="617487">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17487">
                                            <p:txEl>
                                              <p:pRg st="3" end="3"/>
                                            </p:txEl>
                                          </p:spTgt>
                                        </p:tgtEl>
                                        <p:attrNameLst>
                                          <p:attrName>style.visibility</p:attrName>
                                        </p:attrNameLst>
                                      </p:cBhvr>
                                      <p:to>
                                        <p:strVal val="visible"/>
                                      </p:to>
                                    </p:set>
                                    <p:animEffect transition="in" filter="wipe(left)">
                                      <p:cBhvr>
                                        <p:cTn id="26" dur="500"/>
                                        <p:tgtEl>
                                          <p:spTgt spid="617487">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17487">
                                            <p:txEl>
                                              <p:pRg st="4" end="4"/>
                                            </p:txEl>
                                          </p:spTgt>
                                        </p:tgtEl>
                                        <p:attrNameLst>
                                          <p:attrName>style.visibility</p:attrName>
                                        </p:attrNameLst>
                                      </p:cBhvr>
                                      <p:to>
                                        <p:strVal val="visible"/>
                                      </p:to>
                                    </p:set>
                                    <p:animEffect transition="in" filter="wipe(left)">
                                      <p:cBhvr>
                                        <p:cTn id="31" dur="500"/>
                                        <p:tgtEl>
                                          <p:spTgt spid="617487">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17487">
                                            <p:txEl>
                                              <p:pRg st="5" end="5"/>
                                            </p:txEl>
                                          </p:spTgt>
                                        </p:tgtEl>
                                        <p:attrNameLst>
                                          <p:attrName>style.visibility</p:attrName>
                                        </p:attrNameLst>
                                      </p:cBhvr>
                                      <p:to>
                                        <p:strVal val="visible"/>
                                      </p:to>
                                    </p:set>
                                    <p:animEffect transition="in" filter="wipe(left)">
                                      <p:cBhvr>
                                        <p:cTn id="36" dur="500"/>
                                        <p:tgtEl>
                                          <p:spTgt spid="617487">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617487">
                                            <p:txEl>
                                              <p:pRg st="6" end="6"/>
                                            </p:txEl>
                                          </p:spTgt>
                                        </p:tgtEl>
                                        <p:attrNameLst>
                                          <p:attrName>style.visibility</p:attrName>
                                        </p:attrNameLst>
                                      </p:cBhvr>
                                      <p:to>
                                        <p:strVal val="visible"/>
                                      </p:to>
                                    </p:set>
                                    <p:animEffect transition="in" filter="wipe(left)">
                                      <p:cBhvr>
                                        <p:cTn id="41" dur="500"/>
                                        <p:tgtEl>
                                          <p:spTgt spid="617487">
                                            <p:txEl>
                                              <p:pRg st="6" end="6"/>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617487">
                                            <p:txEl>
                                              <p:pRg st="7" end="7"/>
                                            </p:txEl>
                                          </p:spTgt>
                                        </p:tgtEl>
                                        <p:attrNameLst>
                                          <p:attrName>style.visibility</p:attrName>
                                        </p:attrNameLst>
                                      </p:cBhvr>
                                      <p:to>
                                        <p:strVal val="visible"/>
                                      </p:to>
                                    </p:set>
                                    <p:animEffect transition="in" filter="wipe(left)">
                                      <p:cBhvr>
                                        <p:cTn id="46" dur="500"/>
                                        <p:tgtEl>
                                          <p:spTgt spid="617487">
                                            <p:txEl>
                                              <p:pRg st="7" end="7"/>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617487">
                                            <p:txEl>
                                              <p:pRg st="8" end="8"/>
                                            </p:txEl>
                                          </p:spTgt>
                                        </p:tgtEl>
                                        <p:attrNameLst>
                                          <p:attrName>style.visibility</p:attrName>
                                        </p:attrNameLst>
                                      </p:cBhvr>
                                      <p:to>
                                        <p:strVal val="visible"/>
                                      </p:to>
                                    </p:set>
                                    <p:animEffect transition="in" filter="wipe(left)">
                                      <p:cBhvr>
                                        <p:cTn id="51" dur="500"/>
                                        <p:tgtEl>
                                          <p:spTgt spid="617487">
                                            <p:txEl>
                                              <p:pRg st="8" end="8"/>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617487">
                                            <p:txEl>
                                              <p:pRg st="9" end="9"/>
                                            </p:txEl>
                                          </p:spTgt>
                                        </p:tgtEl>
                                        <p:attrNameLst>
                                          <p:attrName>style.visibility</p:attrName>
                                        </p:attrNameLst>
                                      </p:cBhvr>
                                      <p:to>
                                        <p:strVal val="visible"/>
                                      </p:to>
                                    </p:set>
                                    <p:animEffect transition="in" filter="wipe(left)">
                                      <p:cBhvr>
                                        <p:cTn id="56" dur="500"/>
                                        <p:tgtEl>
                                          <p:spTgt spid="61748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p:cTn id="57" fill="hold" display="0">
                  <p:stCondLst>
                    <p:cond delay="indefinite"/>
                  </p:stCondLst>
                  <p:endCondLst>
                    <p:cond evt="onNext" delay="0">
                      <p:tgtEl>
                        <p:sldTgt/>
                      </p:tgtEl>
                    </p:cond>
                    <p:cond evt="onPrev" delay="0">
                      <p:tgtEl>
                        <p:sldTgt/>
                      </p:tgtEl>
                    </p:cond>
                  </p:endCondLst>
                </p:cTn>
                <p:tgtEl>
                  <p:spTgt spid="617476"/>
                </p:tgtEl>
              </p:cMediaNode>
            </p:video>
            <p:seq concurrent="1" nextAc="seek">
              <p:cTn id="58" restart="whenNotActive" fill="hold" evtFilter="cancelBubble" nodeType="interactiveSeq">
                <p:stCondLst>
                  <p:cond evt="onClick" delay="0">
                    <p:tgtEl>
                      <p:spTgt spid="617476"/>
                    </p:tgtEl>
                  </p:cond>
                </p:stCondLst>
                <p:endSync evt="end" delay="0">
                  <p:rtn val="all"/>
                </p:endSync>
                <p:childTnLst>
                  <p:par>
                    <p:cTn id="59" fill="hold" nodeType="clickPar">
                      <p:stCondLst>
                        <p:cond delay="0"/>
                      </p:stCondLst>
                      <p:childTnLst>
                        <p:par>
                          <p:cTn id="60" fill="hold" nodeType="withGroup">
                            <p:stCondLst>
                              <p:cond delay="0"/>
                            </p:stCondLst>
                            <p:childTnLst>
                              <p:par>
                                <p:cTn id="61" presetID="2" presetClass="mediacall" presetSubtype="0" fill="hold" nodeType="clickEffect">
                                  <p:stCondLst>
                                    <p:cond delay="0"/>
                                  </p:stCondLst>
                                  <p:childTnLst>
                                    <p:cmd type="call" cmd="togglePause">
                                      <p:cBhvr>
                                        <p:cTn id="62" dur="1" fill="hold"/>
                                        <p:tgtEl>
                                          <p:spTgt spid="617476"/>
                                        </p:tgtEl>
                                      </p:cBhvr>
                                    </p:cmd>
                                  </p:childTnLst>
                                </p:cTn>
                              </p:par>
                            </p:childTnLst>
                          </p:cTn>
                        </p:par>
                      </p:childTnLst>
                    </p:cTn>
                  </p:par>
                </p:childTnLst>
              </p:cTn>
              <p:nextCondLst>
                <p:cond evt="onClick" delay="0">
                  <p:tgtEl>
                    <p:spTgt spid="617476"/>
                  </p:tgtEl>
                </p:cond>
              </p:nextCondLst>
            </p:seq>
          </p:childTnLst>
        </p:cTn>
      </p:par>
    </p:tnLst>
    <p:bldLst>
      <p:bldP spid="617487"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FE901BE7-FBB4-4095-8A38-AB12E7E5A510}" type="slidenum">
              <a:rPr lang="en-US" altLang="zh-CN" sz="1400">
                <a:ea typeface="宋体" panose="02010600030101010101" pitchFamily="2" charset="-122"/>
              </a:rPr>
              <a:pPr>
                <a:spcBef>
                  <a:spcPct val="50000"/>
                </a:spcBef>
                <a:buFontTx/>
                <a:buNone/>
              </a:pPr>
              <a:t>15</a:t>
            </a:fld>
            <a:endParaRPr lang="en-US" altLang="zh-CN" sz="1400">
              <a:ea typeface="宋体" panose="02010600030101010101" pitchFamily="2" charset="-122"/>
            </a:endParaRPr>
          </a:p>
        </p:txBody>
      </p:sp>
      <p:pic>
        <p:nvPicPr>
          <p:cNvPr id="32771" name="Picture 2" descr="STATBA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38" y="6248400"/>
            <a:ext cx="755808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Picture 3" descr="STATBA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533400"/>
            <a:ext cx="79168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9524" name="sl1.avi">
            <a:hlinkClick r:id="" action="ppaction://media"/>
          </p:cNvPr>
          <p:cNvPicPr preferRelativeResize="0">
            <a:picLocks noRot="1" noChangeArrowheads="1"/>
          </p:cNvPicPr>
          <p:nvPr>
            <a:videoFile r:link="rId1"/>
          </p:nvPr>
        </p:nvPicPr>
        <p:blipFill>
          <a:blip r:embed="rId7">
            <a:extLst>
              <a:ext uri="{28A0092B-C50C-407E-A947-70E740481C1C}">
                <a14:useLocalDpi xmlns:a14="http://schemas.microsoft.com/office/drawing/2010/main" val="0"/>
              </a:ext>
            </a:extLst>
          </a:blip>
          <a:srcRect/>
          <a:stretch>
            <a:fillRect/>
          </a:stretch>
        </p:blipFill>
        <p:spPr bwMode="auto">
          <a:xfrm>
            <a:off x="3598863" y="0"/>
            <a:ext cx="18716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5" descr="tb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29600" y="6046788"/>
            <a:ext cx="91440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Text Box 6"/>
          <p:cNvSpPr txBox="1">
            <a:spLocks noChangeArrowheads="1"/>
          </p:cNvSpPr>
          <p:nvPr/>
        </p:nvSpPr>
        <p:spPr bwMode="auto">
          <a:xfrm>
            <a:off x="593725" y="46688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400" u="none">
              <a:solidFill>
                <a:srgbClr val="800000"/>
              </a:solidFill>
              <a:ea typeface="宋体" panose="02010600030101010101" pitchFamily="2" charset="-122"/>
            </a:endParaRPr>
          </a:p>
        </p:txBody>
      </p:sp>
      <p:sp>
        <p:nvSpPr>
          <p:cNvPr id="32776" name="AutoShape 7">
            <a:hlinkClick r:id="" action="ppaction://hlinkshowjump?jump=previousslide" highlightClick="1"/>
          </p:cNvPr>
          <p:cNvSpPr>
            <a:spLocks noChangeArrowheads="1"/>
          </p:cNvSpPr>
          <p:nvPr/>
        </p:nvSpPr>
        <p:spPr bwMode="auto">
          <a:xfrm>
            <a:off x="16002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32777" name="AutoShape 8">
            <a:hlinkClick r:id="rId9" action="ppaction://hlinksldjump" highlightClick="1"/>
          </p:cNvPr>
          <p:cNvSpPr>
            <a:spLocks noChangeArrowheads="1"/>
          </p:cNvSpPr>
          <p:nvPr/>
        </p:nvSpPr>
        <p:spPr bwMode="auto">
          <a:xfrm>
            <a:off x="9906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32778" name="AutoShape 9">
            <a:hlinkClick r:id="" action="ppaction://hlinkshowjump?jump=lastslide" highlightClick="1"/>
          </p:cNvPr>
          <p:cNvSpPr>
            <a:spLocks noChangeArrowheads="1"/>
          </p:cNvSpPr>
          <p:nvPr/>
        </p:nvSpPr>
        <p:spPr bwMode="auto">
          <a:xfrm>
            <a:off x="28194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32779" name="AutoShape 10">
            <a:hlinkClick r:id="rId10" action="ppaction://hlinksldjump" highlightClick="1"/>
          </p:cNvPr>
          <p:cNvSpPr>
            <a:spLocks noChangeArrowheads="1"/>
          </p:cNvSpPr>
          <p:nvPr/>
        </p:nvSpPr>
        <p:spPr bwMode="auto">
          <a:xfrm>
            <a:off x="34290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32780" name="AutoShape 11">
            <a:hlinkClick r:id="" action="ppaction://hlinkshowjump?jump=nextslide" highlightClick="1"/>
          </p:cNvPr>
          <p:cNvSpPr>
            <a:spLocks noChangeArrowheads="1"/>
          </p:cNvSpPr>
          <p:nvPr/>
        </p:nvSpPr>
        <p:spPr bwMode="auto">
          <a:xfrm>
            <a:off x="2209800" y="6400800"/>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32781" name="Rectangle 14"/>
          <p:cNvSpPr>
            <a:spLocks noChangeArrowheads="1"/>
          </p:cNvSpPr>
          <p:nvPr/>
        </p:nvSpPr>
        <p:spPr bwMode="auto">
          <a:xfrm>
            <a:off x="827088" y="765175"/>
            <a:ext cx="7777162"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
              <a:lnSpc>
                <a:spcPct val="130000"/>
              </a:lnSpc>
              <a:spcBef>
                <a:spcPct val="0"/>
              </a:spcBef>
              <a:buFontTx/>
              <a:buNone/>
            </a:pPr>
            <a:r>
              <a:rPr lang="zh-CN" altLang="en-US" b="1" u="none">
                <a:latin typeface="Century Schoolbook" panose="02040604050505020304" pitchFamily="18" charset="0"/>
                <a:ea typeface="楷体_GB2312" pitchFamily="49" charset="-122"/>
              </a:rPr>
              <a:t>人的思维过程</a:t>
            </a:r>
            <a:r>
              <a:rPr lang="en-US" altLang="zh-CN" b="1" u="none">
                <a:latin typeface="Century Schoolbook" panose="02040604050505020304" pitchFamily="18" charset="0"/>
                <a:ea typeface="楷体_GB2312" pitchFamily="49" charset="-122"/>
              </a:rPr>
              <a:t>:   </a:t>
            </a:r>
            <a:r>
              <a:rPr lang="zh-CN" altLang="en-US" b="1" u="none">
                <a:solidFill>
                  <a:srgbClr val="CC0000"/>
                </a:solidFill>
                <a:latin typeface="Century Schoolbook" panose="02040604050505020304" pitchFamily="18" charset="0"/>
                <a:ea typeface="宋体" panose="02010600030101010101" pitchFamily="2" charset="-122"/>
              </a:rPr>
              <a:t>概念   </a:t>
            </a:r>
            <a:r>
              <a:rPr lang="zh-CN" altLang="en-US" b="1" u="none">
                <a:solidFill>
                  <a:srgbClr val="CC0000"/>
                </a:solidFill>
                <a:latin typeface="Century Schoolbook" panose="02040604050505020304" pitchFamily="18" charset="0"/>
                <a:ea typeface="宋体" panose="02010600030101010101" pitchFamily="2" charset="-122"/>
                <a:sym typeface="Symbol" panose="05050102010706020507" pitchFamily="18" charset="2"/>
              </a:rPr>
              <a:t></a:t>
            </a:r>
            <a:r>
              <a:rPr lang="zh-CN" altLang="en-US" b="1" u="none">
                <a:solidFill>
                  <a:srgbClr val="CC0000"/>
                </a:solidFill>
                <a:latin typeface="Century Schoolbook" panose="02040604050505020304" pitchFamily="18" charset="0"/>
                <a:ea typeface="宋体" panose="02010600030101010101" pitchFamily="2" charset="-122"/>
              </a:rPr>
              <a:t>   判断  </a:t>
            </a:r>
            <a:r>
              <a:rPr lang="zh-CN" altLang="en-US" b="1" u="none">
                <a:solidFill>
                  <a:srgbClr val="CC0000"/>
                </a:solidFill>
                <a:latin typeface="Century Schoolbook" panose="02040604050505020304" pitchFamily="18" charset="0"/>
                <a:ea typeface="宋体" panose="02010600030101010101" pitchFamily="2" charset="-122"/>
                <a:sym typeface="Symbol" panose="05050102010706020507" pitchFamily="18" charset="2"/>
              </a:rPr>
              <a:t></a:t>
            </a:r>
            <a:r>
              <a:rPr lang="zh-CN" altLang="en-US" b="1" u="none">
                <a:solidFill>
                  <a:srgbClr val="CC0000"/>
                </a:solidFill>
                <a:latin typeface="Century Schoolbook" panose="02040604050505020304" pitchFamily="18" charset="0"/>
                <a:ea typeface="宋体" panose="02010600030101010101" pitchFamily="2" charset="-122"/>
              </a:rPr>
              <a:t>    </a:t>
            </a:r>
            <a:r>
              <a:rPr lang="zh-CN" altLang="en-US" b="1">
                <a:solidFill>
                  <a:srgbClr val="CC0000"/>
                </a:solidFill>
                <a:latin typeface="Century Schoolbook" panose="02040604050505020304" pitchFamily="18" charset="0"/>
                <a:ea typeface="宋体" panose="02010600030101010101" pitchFamily="2" charset="-122"/>
              </a:rPr>
              <a:t>推理</a:t>
            </a:r>
            <a:r>
              <a:rPr lang="zh-CN" altLang="en-US" b="1">
                <a:solidFill>
                  <a:srgbClr val="800000"/>
                </a:solidFill>
                <a:latin typeface="Century Schoolbook" panose="02040604050505020304" pitchFamily="18" charset="0"/>
                <a:ea typeface="宋体" panose="02010600030101010101" pitchFamily="2" charset="-122"/>
              </a:rPr>
              <a:t> </a:t>
            </a:r>
            <a:r>
              <a:rPr lang="zh-CN" altLang="en-US" b="1" u="none">
                <a:latin typeface="Century Schoolbook" panose="02040604050505020304" pitchFamily="18" charset="0"/>
                <a:ea typeface="宋体" panose="02010600030101010101" pitchFamily="2" charset="-122"/>
              </a:rPr>
              <a:t>                                      </a:t>
            </a:r>
          </a:p>
          <a:p>
            <a:pPr fontAlgn="b">
              <a:lnSpc>
                <a:spcPct val="125000"/>
              </a:lnSpc>
              <a:spcBef>
                <a:spcPct val="0"/>
              </a:spcBef>
              <a:buFontTx/>
              <a:buNone/>
            </a:pPr>
            <a:r>
              <a:rPr lang="zh-CN" altLang="en-US" b="1" u="none">
                <a:latin typeface="黑体" panose="02010609060101010101" pitchFamily="49" charset="-122"/>
              </a:rPr>
              <a:t>推理：是由若干个已知的判断</a:t>
            </a:r>
            <a:r>
              <a:rPr lang="en-US" altLang="zh-CN" b="1" u="none">
                <a:latin typeface="黑体" panose="02010609060101010101" pitchFamily="49" charset="-122"/>
              </a:rPr>
              <a:t>(</a:t>
            </a:r>
            <a:r>
              <a:rPr lang="zh-CN" altLang="en-US" b="1" u="none">
                <a:latin typeface="黑体" panose="02010609060101010101" pitchFamily="49" charset="-122"/>
              </a:rPr>
              <a:t>前提</a:t>
            </a:r>
            <a:r>
              <a:rPr lang="en-US" altLang="zh-CN" b="1" u="none">
                <a:latin typeface="黑体" panose="02010609060101010101" pitchFamily="49" charset="-122"/>
              </a:rPr>
              <a:t>)</a:t>
            </a:r>
            <a:r>
              <a:rPr lang="zh-CN" altLang="en-US" b="1" u="none">
                <a:latin typeface="黑体" panose="02010609060101010101" pitchFamily="49" charset="-122"/>
              </a:rPr>
              <a:t>，推出新的判断 </a:t>
            </a:r>
            <a:r>
              <a:rPr lang="en-US" altLang="zh-CN" b="1" u="none">
                <a:latin typeface="黑体" panose="02010609060101010101" pitchFamily="49" charset="-122"/>
              </a:rPr>
              <a:t>(</a:t>
            </a:r>
            <a:r>
              <a:rPr lang="zh-CN" altLang="en-US" b="1" u="none">
                <a:latin typeface="黑体" panose="02010609060101010101" pitchFamily="49" charset="-122"/>
              </a:rPr>
              <a:t>结论</a:t>
            </a:r>
            <a:r>
              <a:rPr lang="en-US" altLang="zh-CN" b="1" u="none">
                <a:latin typeface="黑体" panose="02010609060101010101" pitchFamily="49" charset="-122"/>
              </a:rPr>
              <a:t>)</a:t>
            </a:r>
            <a:r>
              <a:rPr lang="zh-CN" altLang="en-US" b="1" u="none">
                <a:latin typeface="黑体" panose="02010609060101010101" pitchFamily="49" charset="-122"/>
              </a:rPr>
              <a:t>的思维过程。</a:t>
            </a:r>
          </a:p>
        </p:txBody>
      </p:sp>
      <p:sp>
        <p:nvSpPr>
          <p:cNvPr id="32782" name="Text Box 17"/>
          <p:cNvSpPr txBox="1">
            <a:spLocks noChangeArrowheads="1"/>
          </p:cNvSpPr>
          <p:nvPr/>
        </p:nvSpPr>
        <p:spPr bwMode="auto">
          <a:xfrm>
            <a:off x="692150" y="152400"/>
            <a:ext cx="164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defTabSz="9588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defTabSz="95885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defTabSz="95885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95885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
              </a:spcBef>
              <a:spcAft>
                <a:spcPct val="5000"/>
              </a:spcAft>
              <a:buFontTx/>
              <a:buNone/>
            </a:pPr>
            <a:r>
              <a:rPr lang="zh-CN" altLang="en-US" sz="2400" b="1" u="none">
                <a:solidFill>
                  <a:schemeClr val="tx2"/>
                </a:solidFill>
                <a:latin typeface="楷体_GB2312" pitchFamily="49" charset="-122"/>
                <a:ea typeface="楷体_GB2312" pitchFamily="49" charset="-122"/>
              </a:rPr>
              <a:t>数理逻辑</a:t>
            </a:r>
            <a:endParaRPr lang="zh-CN" altLang="en-US" u="none">
              <a:solidFill>
                <a:srgbClr val="0000CC"/>
              </a:solidFill>
              <a:latin typeface="幼圆" panose="02010509060101010101" pitchFamily="49" charset="-122"/>
              <a:ea typeface="幼圆" panose="02010509060101010101" pitchFamily="49" charset="-122"/>
            </a:endParaRPr>
          </a:p>
        </p:txBody>
      </p:sp>
      <p:sp>
        <p:nvSpPr>
          <p:cNvPr id="32783" name="Text Box 18"/>
          <p:cNvSpPr txBox="1">
            <a:spLocks noChangeArrowheads="1"/>
          </p:cNvSpPr>
          <p:nvPr/>
        </p:nvSpPr>
        <p:spPr bwMode="auto">
          <a:xfrm>
            <a:off x="882650" y="615315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400" u="none">
              <a:solidFill>
                <a:srgbClr val="800000"/>
              </a:solidFill>
              <a:ea typeface="宋体" panose="02010600030101010101" pitchFamily="2" charset="-122"/>
            </a:endParaRPr>
          </a:p>
        </p:txBody>
      </p:sp>
      <p:sp>
        <p:nvSpPr>
          <p:cNvPr id="619539" name="Rectangle 19"/>
          <p:cNvSpPr>
            <a:spLocks noChangeArrowheads="1"/>
          </p:cNvSpPr>
          <p:nvPr/>
        </p:nvSpPr>
        <p:spPr bwMode="auto">
          <a:xfrm>
            <a:off x="827088" y="2420938"/>
            <a:ext cx="7921625"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marL="342900" indent="-342900">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b="1" u="none">
                <a:solidFill>
                  <a:srgbClr val="CC0000"/>
                </a:solidFill>
                <a:latin typeface="宋体" panose="02010600030101010101" pitchFamily="2" charset="-122"/>
                <a:ea typeface="宋体" panose="02010600030101010101" pitchFamily="2" charset="-122"/>
              </a:rPr>
              <a:t>类比推理：由个别事实推出个别结论。</a:t>
            </a:r>
          </a:p>
          <a:p>
            <a:pPr eaLnBrk="1" hangingPunct="1">
              <a:lnSpc>
                <a:spcPct val="120000"/>
              </a:lnSpc>
              <a:spcBef>
                <a:spcPct val="0"/>
              </a:spcBef>
              <a:buFontTx/>
              <a:buNone/>
            </a:pPr>
            <a:r>
              <a:rPr lang="zh-CN" altLang="en-US" sz="2400" b="1" u="none">
                <a:latin typeface="宋体" panose="02010600030101010101" pitchFamily="2" charset="-122"/>
                <a:ea typeface="宋体" panose="02010600030101010101" pitchFamily="2" charset="-122"/>
              </a:rPr>
              <a:t>   </a:t>
            </a:r>
            <a:r>
              <a:rPr lang="zh-CN" altLang="en-US" sz="2400" b="1" u="none">
                <a:latin typeface="楷体_GB2312" pitchFamily="49" charset="-122"/>
                <a:ea typeface="楷体_GB2312" pitchFamily="49" charset="-122"/>
              </a:rPr>
              <a:t>如：地球上有空气、水，地球上有生物。</a:t>
            </a:r>
          </a:p>
          <a:p>
            <a:pPr eaLnBrk="1" hangingPunct="1">
              <a:lnSpc>
                <a:spcPct val="120000"/>
              </a:lnSpc>
              <a:spcBef>
                <a:spcPct val="0"/>
              </a:spcBef>
              <a:buFontTx/>
              <a:buNone/>
            </a:pPr>
            <a:r>
              <a:rPr lang="zh-CN" altLang="en-US" sz="2400" b="1" u="none">
                <a:latin typeface="楷体_GB2312" pitchFamily="49" charset="-122"/>
                <a:ea typeface="楷体_GB2312" pitchFamily="49" charset="-122"/>
              </a:rPr>
              <a:t>       火星上有空气、水。 </a:t>
            </a:r>
            <a:r>
              <a:rPr lang="zh-CN" altLang="en-US" sz="2400" b="1" u="none">
                <a:solidFill>
                  <a:schemeClr val="accent2"/>
                </a:solidFill>
                <a:latin typeface="楷体_GB2312" pitchFamily="49" charset="-122"/>
                <a:ea typeface="楷体_GB2312" pitchFamily="49" charset="-122"/>
                <a:sym typeface="Symbol" panose="05050102010706020507" pitchFamily="18" charset="2"/>
              </a:rPr>
              <a:t> </a:t>
            </a:r>
            <a:r>
              <a:rPr lang="zh-CN" altLang="en-US" sz="2400" b="1" u="none">
                <a:solidFill>
                  <a:schemeClr val="accent2"/>
                </a:solidFill>
                <a:latin typeface="楷体_GB2312" pitchFamily="49" charset="-122"/>
                <a:ea typeface="楷体_GB2312" pitchFamily="49" charset="-122"/>
              </a:rPr>
              <a:t>火星上有生物。</a:t>
            </a:r>
          </a:p>
          <a:p>
            <a:pPr eaLnBrk="1" hangingPunct="1">
              <a:lnSpc>
                <a:spcPct val="120000"/>
              </a:lnSpc>
              <a:spcBef>
                <a:spcPct val="0"/>
              </a:spcBef>
              <a:buFontTx/>
              <a:buNone/>
            </a:pPr>
            <a:r>
              <a:rPr lang="zh-CN" altLang="en-US" b="1" u="none">
                <a:solidFill>
                  <a:srgbClr val="CC0000"/>
                </a:solidFill>
                <a:latin typeface="宋体" panose="02010600030101010101" pitchFamily="2" charset="-122"/>
                <a:ea typeface="宋体" panose="02010600030101010101" pitchFamily="2" charset="-122"/>
              </a:rPr>
              <a:t>归纳推理：由若干个别事实推出一般结论。</a:t>
            </a:r>
          </a:p>
          <a:p>
            <a:pPr eaLnBrk="1" hangingPunct="1">
              <a:lnSpc>
                <a:spcPct val="120000"/>
              </a:lnSpc>
              <a:spcBef>
                <a:spcPct val="0"/>
              </a:spcBef>
              <a:buFontTx/>
              <a:buNone/>
            </a:pPr>
            <a:r>
              <a:rPr lang="zh-CN" altLang="en-US" sz="2400" b="1" u="none">
                <a:latin typeface="宋体" panose="02010600030101010101" pitchFamily="2" charset="-122"/>
                <a:ea typeface="宋体" panose="02010600030101010101" pitchFamily="2" charset="-122"/>
              </a:rPr>
              <a:t>   </a:t>
            </a:r>
            <a:r>
              <a:rPr lang="zh-CN" altLang="en-US" sz="2400" b="1" u="none">
                <a:latin typeface="楷体_GB2312" pitchFamily="49" charset="-122"/>
                <a:ea typeface="楷体_GB2312" pitchFamily="49" charset="-122"/>
              </a:rPr>
              <a:t>如：铜能导电。铁能导电。锡能导电。铅能导电</a:t>
            </a:r>
            <a:r>
              <a:rPr lang="en-US" altLang="zh-CN" sz="2400" b="1" u="none">
                <a:latin typeface="宋体" panose="02010600030101010101" pitchFamily="2" charset="-122"/>
                <a:ea typeface="楷体_GB2312" pitchFamily="49" charset="-122"/>
              </a:rPr>
              <a:t>…</a:t>
            </a:r>
            <a:r>
              <a:rPr lang="en-US" altLang="zh-CN" sz="2400" b="1" u="none">
                <a:latin typeface="楷体_GB2312" pitchFamily="49" charset="-122"/>
                <a:ea typeface="楷体_GB2312" pitchFamily="49" charset="-122"/>
              </a:rPr>
              <a:t>    </a:t>
            </a:r>
          </a:p>
          <a:p>
            <a:pPr eaLnBrk="1" hangingPunct="1">
              <a:lnSpc>
                <a:spcPct val="120000"/>
              </a:lnSpc>
              <a:spcBef>
                <a:spcPct val="0"/>
              </a:spcBef>
              <a:buFontTx/>
              <a:buNone/>
            </a:pPr>
            <a:r>
              <a:rPr lang="en-US" altLang="zh-CN" sz="2400" b="1" u="none">
                <a:latin typeface="楷体_GB2312" pitchFamily="49" charset="-122"/>
                <a:ea typeface="楷体_GB2312" pitchFamily="49" charset="-122"/>
              </a:rPr>
              <a:t>       </a:t>
            </a:r>
            <a:r>
              <a:rPr lang="en-US" altLang="zh-CN" sz="2400" b="1" u="none">
                <a:solidFill>
                  <a:schemeClr val="accent2"/>
                </a:solidFill>
                <a:latin typeface="楷体_GB2312" pitchFamily="49" charset="-122"/>
                <a:ea typeface="楷体_GB2312" pitchFamily="49" charset="-122"/>
                <a:sym typeface="Symbol" panose="05050102010706020507" pitchFamily="18" charset="2"/>
              </a:rPr>
              <a:t>  </a:t>
            </a:r>
            <a:r>
              <a:rPr lang="zh-CN" altLang="en-US" sz="2400" b="1" u="none">
                <a:solidFill>
                  <a:schemeClr val="accent2"/>
                </a:solidFill>
                <a:latin typeface="楷体_GB2312" pitchFamily="49" charset="-122"/>
                <a:ea typeface="楷体_GB2312" pitchFamily="49" charset="-122"/>
              </a:rPr>
              <a:t>一切金属都导电。</a:t>
            </a:r>
            <a:endParaRPr lang="zh-CN" altLang="en-US" sz="2400" b="1" u="none">
              <a:latin typeface="楷体_GB2312" pitchFamily="49" charset="-122"/>
              <a:ea typeface="楷体_GB2312" pitchFamily="49" charset="-122"/>
            </a:endParaRPr>
          </a:p>
          <a:p>
            <a:pPr eaLnBrk="1" hangingPunct="1">
              <a:lnSpc>
                <a:spcPct val="120000"/>
              </a:lnSpc>
              <a:spcBef>
                <a:spcPct val="0"/>
              </a:spcBef>
              <a:buFontTx/>
              <a:buNone/>
            </a:pPr>
            <a:r>
              <a:rPr lang="zh-CN" altLang="en-US" b="1" u="none">
                <a:solidFill>
                  <a:srgbClr val="CC0000"/>
                </a:solidFill>
                <a:latin typeface="宋体" panose="02010600030101010101" pitchFamily="2" charset="-122"/>
                <a:ea typeface="宋体" panose="02010600030101010101" pitchFamily="2" charset="-122"/>
              </a:rPr>
              <a:t>演绎推理：由一般规律推出个别事实。</a:t>
            </a:r>
          </a:p>
          <a:p>
            <a:pPr eaLnBrk="1" hangingPunct="1">
              <a:lnSpc>
                <a:spcPct val="120000"/>
              </a:lnSpc>
              <a:spcBef>
                <a:spcPct val="0"/>
              </a:spcBef>
              <a:buFontTx/>
              <a:buNone/>
            </a:pPr>
            <a:r>
              <a:rPr lang="zh-CN" altLang="en-US" sz="2400" b="1" u="none">
                <a:latin typeface="宋体" panose="02010600030101010101" pitchFamily="2" charset="-122"/>
                <a:ea typeface="宋体" panose="02010600030101010101" pitchFamily="2" charset="-122"/>
              </a:rPr>
              <a:t>   </a:t>
            </a:r>
            <a:r>
              <a:rPr lang="zh-CN" altLang="en-US" sz="2400" b="1" u="none">
                <a:latin typeface="楷体_GB2312" pitchFamily="49" charset="-122"/>
                <a:ea typeface="楷体_GB2312" pitchFamily="49" charset="-122"/>
              </a:rPr>
              <a:t>如：所有金属都导电。 铜是金属。 </a:t>
            </a:r>
            <a:r>
              <a:rPr lang="zh-CN" altLang="en-US" sz="2400" b="1" u="none">
                <a:solidFill>
                  <a:schemeClr val="accent2"/>
                </a:solidFill>
                <a:latin typeface="楷体_GB2312" pitchFamily="49" charset="-122"/>
                <a:ea typeface="楷体_GB2312" pitchFamily="49" charset="-122"/>
                <a:sym typeface="Symbol" panose="05050102010706020507" pitchFamily="18" charset="2"/>
              </a:rPr>
              <a:t></a:t>
            </a:r>
            <a:r>
              <a:rPr lang="zh-CN" altLang="en-US" sz="2400" b="1" u="none">
                <a:latin typeface="楷体_GB2312" pitchFamily="49" charset="-122"/>
                <a:ea typeface="楷体_GB2312" pitchFamily="49" charset="-122"/>
              </a:rPr>
              <a:t>铜能导电</a:t>
            </a:r>
          </a:p>
        </p:txBody>
      </p:sp>
      <p:sp>
        <p:nvSpPr>
          <p:cNvPr id="619541" name="AutoShape 21"/>
          <p:cNvSpPr>
            <a:spLocks noChangeArrowheads="1"/>
          </p:cNvSpPr>
          <p:nvPr/>
        </p:nvSpPr>
        <p:spPr bwMode="auto">
          <a:xfrm>
            <a:off x="5651500" y="1916113"/>
            <a:ext cx="2808288" cy="1439862"/>
          </a:xfrm>
          <a:prstGeom prst="wedgeRoundRectCallout">
            <a:avLst>
              <a:gd name="adj1" fmla="val -63000"/>
              <a:gd name="adj2" fmla="val 190792"/>
              <a:gd name="adj3" fmla="val 16667"/>
            </a:avLst>
          </a:prstGeom>
          <a:solidFill>
            <a:srgbClr val="FFFF66"/>
          </a:solidFill>
          <a:ln w="9525">
            <a:solidFill>
              <a:srgbClr val="CC0000"/>
            </a:solidFill>
            <a:miter lim="800000"/>
            <a:headEnd/>
            <a:tailEnd/>
          </a:ln>
        </p:spPr>
        <p:txBody>
          <a:bodyPr lIns="90000" tIns="46800" rIns="90000" bIns="46800"/>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r>
              <a:rPr lang="zh-CN" altLang="en-US" sz="2600" b="1" u="none">
                <a:solidFill>
                  <a:schemeClr val="tx2"/>
                </a:solidFill>
                <a:latin typeface="Century Schoolbook" panose="02040604050505020304" pitchFamily="18" charset="0"/>
              </a:rPr>
              <a:t>形式逻辑主要是研究演绎推理的</a:t>
            </a:r>
          </a:p>
        </p:txBody>
      </p:sp>
      <p:sp>
        <p:nvSpPr>
          <p:cNvPr id="619542" name="AutoShape 22"/>
          <p:cNvSpPr>
            <a:spLocks/>
          </p:cNvSpPr>
          <p:nvPr/>
        </p:nvSpPr>
        <p:spPr bwMode="auto">
          <a:xfrm>
            <a:off x="611188" y="2708275"/>
            <a:ext cx="73025" cy="2952750"/>
          </a:xfrm>
          <a:prstGeom prst="leftBrace">
            <a:avLst>
              <a:gd name="adj1" fmla="val 336957"/>
              <a:gd name="adj2" fmla="val 50000"/>
            </a:avLst>
          </a:pr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Tree>
  </p:cSld>
  <p:clrMapOvr>
    <a:masterClrMapping/>
  </p:clrMapOvr>
  <p:transition>
    <p:pull dir="rd"/>
    <p:sndAc>
      <p:stSnd>
        <p:snd r:embed="rId4"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619524"/>
                                        </p:tgtEl>
                                      </p:cBhvr>
                                    </p:cmd>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954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619539">
                                            <p:txEl>
                                              <p:pRg st="0" end="0"/>
                                            </p:txEl>
                                          </p:spTgt>
                                        </p:tgtEl>
                                        <p:attrNameLst>
                                          <p:attrName>style.visibility</p:attrName>
                                        </p:attrNameLst>
                                      </p:cBhvr>
                                      <p:to>
                                        <p:strVal val="visible"/>
                                      </p:to>
                                    </p:set>
                                    <p:anim calcmode="lin" valueType="num">
                                      <p:cBhvr additive="base">
                                        <p:cTn id="15" dur="500" fill="hold"/>
                                        <p:tgtEl>
                                          <p:spTgt spid="61953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1953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5" name="WHOOSH.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619539">
                                            <p:txEl>
                                              <p:pRg st="1" end="1"/>
                                            </p:txEl>
                                          </p:spTgt>
                                        </p:tgtEl>
                                        <p:attrNameLst>
                                          <p:attrName>style.visibility</p:attrName>
                                        </p:attrNameLst>
                                      </p:cBhvr>
                                      <p:to>
                                        <p:strVal val="visible"/>
                                      </p:to>
                                    </p:set>
                                    <p:anim calcmode="lin" valueType="num">
                                      <p:cBhvr additive="base">
                                        <p:cTn id="21" dur="500" fill="hold"/>
                                        <p:tgtEl>
                                          <p:spTgt spid="619539">
                                            <p:txEl>
                                              <p:pRg st="1" end="1"/>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61953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5" name="WHOOSH.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619539">
                                            <p:txEl>
                                              <p:pRg st="2" end="2"/>
                                            </p:txEl>
                                          </p:spTgt>
                                        </p:tgtEl>
                                        <p:attrNameLst>
                                          <p:attrName>style.visibility</p:attrName>
                                        </p:attrNameLst>
                                      </p:cBhvr>
                                      <p:to>
                                        <p:strVal val="visible"/>
                                      </p:to>
                                    </p:set>
                                    <p:anim calcmode="lin" valueType="num">
                                      <p:cBhvr additive="base">
                                        <p:cTn id="27" dur="500" fill="hold"/>
                                        <p:tgtEl>
                                          <p:spTgt spid="619539">
                                            <p:txEl>
                                              <p:pRg st="2" end="2"/>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1953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5" name="WHOOSH.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619539">
                                            <p:txEl>
                                              <p:pRg st="3" end="3"/>
                                            </p:txEl>
                                          </p:spTgt>
                                        </p:tgtEl>
                                        <p:attrNameLst>
                                          <p:attrName>style.visibility</p:attrName>
                                        </p:attrNameLst>
                                      </p:cBhvr>
                                      <p:to>
                                        <p:strVal val="visible"/>
                                      </p:to>
                                    </p:set>
                                    <p:anim calcmode="lin" valueType="num">
                                      <p:cBhvr additive="base">
                                        <p:cTn id="33" dur="500" fill="hold"/>
                                        <p:tgtEl>
                                          <p:spTgt spid="619539">
                                            <p:txEl>
                                              <p:pRg st="3" end="3"/>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61953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5" name="WHOOSH.WAV"/>
                                        </p:tgtEl>
                                      </p:cMediaNode>
                                    </p:audio>
                                  </p:sub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619539">
                                            <p:txEl>
                                              <p:pRg st="4" end="4"/>
                                            </p:txEl>
                                          </p:spTgt>
                                        </p:tgtEl>
                                        <p:attrNameLst>
                                          <p:attrName>style.visibility</p:attrName>
                                        </p:attrNameLst>
                                      </p:cBhvr>
                                      <p:to>
                                        <p:strVal val="visible"/>
                                      </p:to>
                                    </p:set>
                                    <p:anim calcmode="lin" valueType="num">
                                      <p:cBhvr additive="base">
                                        <p:cTn id="39" dur="500" fill="hold"/>
                                        <p:tgtEl>
                                          <p:spTgt spid="619539">
                                            <p:txEl>
                                              <p:pRg st="4" end="4"/>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61953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5" name="WHOOSH.WAV"/>
                                        </p:tgtEl>
                                      </p:cMediaNode>
                                    </p:audio>
                                  </p:sub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619539">
                                            <p:txEl>
                                              <p:pRg st="5" end="5"/>
                                            </p:txEl>
                                          </p:spTgt>
                                        </p:tgtEl>
                                        <p:attrNameLst>
                                          <p:attrName>style.visibility</p:attrName>
                                        </p:attrNameLst>
                                      </p:cBhvr>
                                      <p:to>
                                        <p:strVal val="visible"/>
                                      </p:to>
                                    </p:set>
                                    <p:anim calcmode="lin" valueType="num">
                                      <p:cBhvr additive="base">
                                        <p:cTn id="45" dur="500" fill="hold"/>
                                        <p:tgtEl>
                                          <p:spTgt spid="619539">
                                            <p:txEl>
                                              <p:pRg st="5" end="5"/>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61953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3"/>
                                            </p:cond>
                                          </p:stCondLst>
                                          <p:endCondLst>
                                            <p:cond evt="onStopAudio" delay="0">
                                              <p:tgtEl>
                                                <p:sldTgt/>
                                              </p:tgtEl>
                                            </p:cond>
                                          </p:endCondLst>
                                        </p:cTn>
                                        <p:tgtEl>
                                          <p:sndTgt r:embed="rId5" name="WHOOSH.WAV"/>
                                        </p:tgtEl>
                                      </p:cMediaNode>
                                    </p:audio>
                                  </p:sub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619539">
                                            <p:txEl>
                                              <p:pRg st="6" end="6"/>
                                            </p:txEl>
                                          </p:spTgt>
                                        </p:tgtEl>
                                        <p:attrNameLst>
                                          <p:attrName>style.visibility</p:attrName>
                                        </p:attrNameLst>
                                      </p:cBhvr>
                                      <p:to>
                                        <p:strVal val="visible"/>
                                      </p:to>
                                    </p:set>
                                    <p:anim calcmode="lin" valueType="num">
                                      <p:cBhvr additive="base">
                                        <p:cTn id="51" dur="500" fill="hold"/>
                                        <p:tgtEl>
                                          <p:spTgt spid="619539">
                                            <p:txEl>
                                              <p:pRg st="6" end="6"/>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619539">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9"/>
                                            </p:cond>
                                          </p:stCondLst>
                                          <p:endCondLst>
                                            <p:cond evt="onStopAudio" delay="0">
                                              <p:tgtEl>
                                                <p:sldTgt/>
                                              </p:tgtEl>
                                            </p:cond>
                                          </p:endCondLst>
                                        </p:cTn>
                                        <p:tgtEl>
                                          <p:sndTgt r:embed="rId5" name="WHOOSH.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619539">
                                            <p:txEl>
                                              <p:pRg st="7" end="7"/>
                                            </p:txEl>
                                          </p:spTgt>
                                        </p:tgtEl>
                                        <p:attrNameLst>
                                          <p:attrName>style.visibility</p:attrName>
                                        </p:attrNameLst>
                                      </p:cBhvr>
                                      <p:to>
                                        <p:strVal val="visible"/>
                                      </p:to>
                                    </p:set>
                                    <p:anim calcmode="lin" valueType="num">
                                      <p:cBhvr additive="base">
                                        <p:cTn id="57" dur="500" fill="hold"/>
                                        <p:tgtEl>
                                          <p:spTgt spid="619539">
                                            <p:txEl>
                                              <p:pRg st="7" end="7"/>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619539">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5"/>
                                            </p:cond>
                                          </p:stCondLst>
                                          <p:endCondLst>
                                            <p:cond evt="onStopAudio" delay="0">
                                              <p:tgtEl>
                                                <p:sldTgt/>
                                              </p:tgtEl>
                                            </p:cond>
                                          </p:endCondLst>
                                        </p:cTn>
                                        <p:tgtEl>
                                          <p:sndTgt r:embed="rId5" name="WHOOSH.WAV"/>
                                        </p:tgtEl>
                                      </p:cMediaNode>
                                    </p:audio>
                                  </p:sub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619541"/>
                                        </p:tgtEl>
                                        <p:attrNameLst>
                                          <p:attrName>style.visibility</p:attrName>
                                        </p:attrNameLst>
                                      </p:cBhvr>
                                      <p:to>
                                        <p:strVal val="visible"/>
                                      </p:to>
                                    </p:set>
                                    <p:anim calcmode="lin" valueType="num">
                                      <p:cBhvr additive="base">
                                        <p:cTn id="63" dur="500" fill="hold"/>
                                        <p:tgtEl>
                                          <p:spTgt spid="619541"/>
                                        </p:tgtEl>
                                        <p:attrNameLst>
                                          <p:attrName>ppt_x</p:attrName>
                                        </p:attrNameLst>
                                      </p:cBhvr>
                                      <p:tavLst>
                                        <p:tav tm="0">
                                          <p:val>
                                            <p:strVal val="#ppt_x"/>
                                          </p:val>
                                        </p:tav>
                                        <p:tav tm="100000">
                                          <p:val>
                                            <p:strVal val="#ppt_x"/>
                                          </p:val>
                                        </p:tav>
                                      </p:tavLst>
                                    </p:anim>
                                    <p:anim calcmode="lin" valueType="num">
                                      <p:cBhvr additive="base">
                                        <p:cTn id="64" dur="500" fill="hold"/>
                                        <p:tgtEl>
                                          <p:spTgt spid="6195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video>
              <p:cMediaNode>
                <p:cTn id="65" fill="hold" display="0">
                  <p:stCondLst>
                    <p:cond delay="indefinite"/>
                  </p:stCondLst>
                  <p:endCondLst>
                    <p:cond evt="onNext" delay="0">
                      <p:tgtEl>
                        <p:sldTgt/>
                      </p:tgtEl>
                    </p:cond>
                    <p:cond evt="onPrev" delay="0">
                      <p:tgtEl>
                        <p:sldTgt/>
                      </p:tgtEl>
                    </p:cond>
                  </p:endCondLst>
                </p:cTn>
                <p:tgtEl>
                  <p:spTgt spid="619524"/>
                </p:tgtEl>
              </p:cMediaNode>
            </p:video>
            <p:seq concurrent="1" nextAc="seek">
              <p:cTn id="66" restart="whenNotActive" fill="hold" evtFilter="cancelBubble" nodeType="interactiveSeq">
                <p:stCondLst>
                  <p:cond evt="onClick" delay="0">
                    <p:tgtEl>
                      <p:spTgt spid="619524"/>
                    </p:tgtEl>
                  </p:cond>
                </p:stCondLst>
                <p:endSync evt="end" delay="0">
                  <p:rtn val="all"/>
                </p:endSync>
                <p:childTnLst>
                  <p:par>
                    <p:cTn id="67" fill="hold" nodeType="clickPar">
                      <p:stCondLst>
                        <p:cond delay="0"/>
                      </p:stCondLst>
                      <p:childTnLst>
                        <p:par>
                          <p:cTn id="68" fill="hold" nodeType="withGroup">
                            <p:stCondLst>
                              <p:cond delay="0"/>
                            </p:stCondLst>
                            <p:childTnLst>
                              <p:par>
                                <p:cTn id="69" presetID="2" presetClass="mediacall" presetSubtype="0" fill="hold" nodeType="clickEffect">
                                  <p:stCondLst>
                                    <p:cond delay="0"/>
                                  </p:stCondLst>
                                  <p:childTnLst>
                                    <p:cmd type="call" cmd="togglePause">
                                      <p:cBhvr>
                                        <p:cTn id="70" dur="1" fill="hold"/>
                                        <p:tgtEl>
                                          <p:spTgt spid="619524"/>
                                        </p:tgtEl>
                                      </p:cBhvr>
                                    </p:cmd>
                                  </p:childTnLst>
                                </p:cTn>
                              </p:par>
                            </p:childTnLst>
                          </p:cTn>
                        </p:par>
                      </p:childTnLst>
                    </p:cTn>
                  </p:par>
                </p:childTnLst>
              </p:cTn>
              <p:nextCondLst>
                <p:cond evt="onClick" delay="0">
                  <p:tgtEl>
                    <p:spTgt spid="619524"/>
                  </p:tgtEl>
                </p:cond>
              </p:nextCondLst>
            </p:seq>
          </p:childTnLst>
        </p:cTn>
      </p:par>
    </p:tnLst>
    <p:bldLst>
      <p:bldP spid="619539" grpId="0" build="p" autoUpdateAnimBg="0"/>
      <p:bldP spid="619541" grpId="0" animBg="1"/>
      <p:bldP spid="6195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029E7F3E-4064-40EC-A116-A1602A3D3FBD}" type="slidenum">
              <a:rPr lang="en-US" altLang="zh-CN" sz="1400">
                <a:ea typeface="宋体" panose="02010600030101010101" pitchFamily="2" charset="-122"/>
              </a:rPr>
              <a:pPr>
                <a:spcBef>
                  <a:spcPct val="50000"/>
                </a:spcBef>
                <a:buFontTx/>
                <a:buNone/>
              </a:pPr>
              <a:t>16</a:t>
            </a:fld>
            <a:endParaRPr lang="en-US" altLang="zh-CN" sz="1400">
              <a:ea typeface="宋体" panose="02010600030101010101" pitchFamily="2" charset="-122"/>
            </a:endParaRPr>
          </a:p>
        </p:txBody>
      </p:sp>
      <p:pic>
        <p:nvPicPr>
          <p:cNvPr id="34819" name="Picture 2"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138" y="6248400"/>
            <a:ext cx="755808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0" name="Picture 3"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533400"/>
            <a:ext cx="79168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3380" name="sl1.avi">
            <a:hlinkClick r:id="" action="ppaction://media"/>
          </p:cNvPr>
          <p:cNvPicPr preferRelativeResize="0">
            <a:picLocks noRot="1" noChangeArrowheads="1"/>
          </p:cNvPicPr>
          <p:nvPr>
            <a:videoFile r:link="rId1"/>
          </p:nvPr>
        </p:nvPicPr>
        <p:blipFill>
          <a:blip r:embed="rId6">
            <a:extLst>
              <a:ext uri="{28A0092B-C50C-407E-A947-70E740481C1C}">
                <a14:useLocalDpi xmlns:a14="http://schemas.microsoft.com/office/drawing/2010/main" val="0"/>
              </a:ext>
            </a:extLst>
          </a:blip>
          <a:srcRect/>
          <a:stretch>
            <a:fillRect/>
          </a:stretch>
        </p:blipFill>
        <p:spPr bwMode="auto">
          <a:xfrm>
            <a:off x="3598863" y="0"/>
            <a:ext cx="18716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5" descr="tb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9600" y="6046788"/>
            <a:ext cx="91440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3" name="Text Box 6"/>
          <p:cNvSpPr txBox="1">
            <a:spLocks noChangeArrowheads="1"/>
          </p:cNvSpPr>
          <p:nvPr/>
        </p:nvSpPr>
        <p:spPr bwMode="auto">
          <a:xfrm>
            <a:off x="593725" y="46688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400" u="none">
              <a:solidFill>
                <a:srgbClr val="800000"/>
              </a:solidFill>
              <a:ea typeface="宋体" panose="02010600030101010101" pitchFamily="2" charset="-122"/>
            </a:endParaRPr>
          </a:p>
        </p:txBody>
      </p:sp>
      <p:sp>
        <p:nvSpPr>
          <p:cNvPr id="34824" name="Text Box 7"/>
          <p:cNvSpPr txBox="1">
            <a:spLocks noChangeArrowheads="1"/>
          </p:cNvSpPr>
          <p:nvPr/>
        </p:nvSpPr>
        <p:spPr bwMode="auto">
          <a:xfrm>
            <a:off x="762000" y="990600"/>
            <a:ext cx="7543800" cy="4706938"/>
          </a:xfrm>
          <a:prstGeom prst="rect">
            <a:avLst/>
          </a:prstGeom>
          <a:solidFill>
            <a:srgbClr val="FFFF99">
              <a:alpha val="8313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dist" eaLnBrk="1" hangingPunct="1">
              <a:lnSpc>
                <a:spcPct val="120000"/>
              </a:lnSpc>
              <a:spcBef>
                <a:spcPct val="0"/>
              </a:spcBef>
              <a:buFontTx/>
              <a:buNone/>
            </a:pPr>
            <a:r>
              <a:rPr lang="en-US" altLang="zh-CN" b="1" u="none">
                <a:solidFill>
                  <a:srgbClr val="800000"/>
                </a:solidFill>
                <a:latin typeface="楷体_GB2312" pitchFamily="49" charset="-122"/>
                <a:ea typeface="楷体_GB2312" pitchFamily="49" charset="-122"/>
              </a:rPr>
              <a:t>    </a:t>
            </a:r>
            <a:r>
              <a:rPr lang="zh-CN" altLang="en-US" b="1" u="none">
                <a:solidFill>
                  <a:srgbClr val="800000"/>
                </a:solidFill>
                <a:latin typeface="楷体_GB2312" pitchFamily="49" charset="-122"/>
                <a:ea typeface="楷体_GB2312" pitchFamily="49" charset="-122"/>
              </a:rPr>
              <a:t>数理逻辑是用数学方法研究形式逻辑（演绎和推理）的一门学问。通过引入一套符号系统</a:t>
            </a:r>
            <a:r>
              <a:rPr lang="en-US" altLang="zh-CN" b="1" u="none">
                <a:solidFill>
                  <a:srgbClr val="800000"/>
                </a:solidFill>
                <a:latin typeface="楷体_GB2312" pitchFamily="49" charset="-122"/>
                <a:ea typeface="楷体_GB2312" pitchFamily="49" charset="-122"/>
              </a:rPr>
              <a:t>,</a:t>
            </a:r>
            <a:r>
              <a:rPr lang="zh-CN" altLang="en-US" b="1" u="none">
                <a:solidFill>
                  <a:srgbClr val="800000"/>
                </a:solidFill>
                <a:latin typeface="楷体_GB2312" pitchFamily="49" charset="-122"/>
                <a:ea typeface="楷体_GB2312" pitchFamily="49" charset="-122"/>
              </a:rPr>
              <a:t>将形式逻辑中用自然语言描述的概念、判断及判断之间的联系等符号化，并借助数学方法把判断之间的逻辑关系及推理过程转换成符号运算，从而将形式逻辑的推理系统变成了严密</a:t>
            </a:r>
          </a:p>
          <a:p>
            <a:pPr eaLnBrk="1" hangingPunct="1">
              <a:lnSpc>
                <a:spcPct val="120000"/>
              </a:lnSpc>
              <a:spcBef>
                <a:spcPct val="0"/>
              </a:spcBef>
              <a:buFontTx/>
              <a:buNone/>
            </a:pPr>
            <a:r>
              <a:rPr lang="zh-CN" altLang="en-US" b="1" u="none">
                <a:solidFill>
                  <a:srgbClr val="800000"/>
                </a:solidFill>
                <a:latin typeface="楷体_GB2312" pitchFamily="49" charset="-122"/>
                <a:ea typeface="楷体_GB2312" pitchFamily="49" charset="-122"/>
              </a:rPr>
              <a:t>精确、形式化、公理化的数学系统。</a:t>
            </a:r>
          </a:p>
          <a:p>
            <a:pPr algn="dist">
              <a:lnSpc>
                <a:spcPct val="120000"/>
              </a:lnSpc>
              <a:spcBef>
                <a:spcPct val="0"/>
              </a:spcBef>
              <a:buFontTx/>
              <a:buNone/>
            </a:pPr>
            <a:r>
              <a:rPr lang="zh-CN" altLang="en-US" b="1" u="none">
                <a:solidFill>
                  <a:srgbClr val="800000"/>
                </a:solidFill>
                <a:latin typeface="楷体_GB2312" pitchFamily="49" charset="-122"/>
                <a:ea typeface="楷体_GB2312" pitchFamily="49" charset="-122"/>
              </a:rPr>
              <a:t>　　数理逻辑在计算机方面的直接应用主</a:t>
            </a:r>
          </a:p>
          <a:p>
            <a:pPr algn="dist">
              <a:lnSpc>
                <a:spcPct val="120000"/>
              </a:lnSpc>
              <a:spcBef>
                <a:spcPct val="0"/>
              </a:spcBef>
              <a:buFontTx/>
              <a:buNone/>
            </a:pPr>
            <a:r>
              <a:rPr lang="zh-CN" altLang="en-US" b="1" u="none">
                <a:solidFill>
                  <a:srgbClr val="800000"/>
                </a:solidFill>
                <a:latin typeface="楷体_GB2312" pitchFamily="49" charset="-122"/>
                <a:ea typeface="楷体_GB2312" pitchFamily="49" charset="-122"/>
              </a:rPr>
              <a:t>要有</a:t>
            </a:r>
            <a:r>
              <a:rPr lang="zh-CN" altLang="en-US" b="1" u="none">
                <a:solidFill>
                  <a:srgbClr val="0000FF"/>
                </a:solidFill>
                <a:latin typeface="楷体_GB2312" pitchFamily="49" charset="-122"/>
                <a:ea typeface="楷体_GB2312" pitchFamily="49" charset="-122"/>
              </a:rPr>
              <a:t>程序设计</a:t>
            </a:r>
            <a:r>
              <a:rPr lang="zh-CN" altLang="en-US" b="1" u="none">
                <a:solidFill>
                  <a:srgbClr val="800000"/>
                </a:solidFill>
                <a:latin typeface="楷体_GB2312" pitchFamily="49" charset="-122"/>
                <a:ea typeface="楷体_GB2312" pitchFamily="49" charset="-122"/>
              </a:rPr>
              <a:t>、</a:t>
            </a:r>
            <a:r>
              <a:rPr lang="zh-CN" altLang="en-US" b="1" u="none">
                <a:solidFill>
                  <a:srgbClr val="0000FF"/>
                </a:solidFill>
                <a:latin typeface="楷体_GB2312" pitchFamily="49" charset="-122"/>
                <a:ea typeface="楷体_GB2312" pitchFamily="49" charset="-122"/>
              </a:rPr>
              <a:t>定理的机器证明</a:t>
            </a:r>
            <a:r>
              <a:rPr lang="en-US" altLang="zh-CN" b="1" u="none">
                <a:solidFill>
                  <a:srgbClr val="800000"/>
                </a:solidFill>
                <a:latin typeface="楷体_GB2312" pitchFamily="49" charset="-122"/>
                <a:ea typeface="楷体_GB2312" pitchFamily="49" charset="-122"/>
              </a:rPr>
              <a:t>,</a:t>
            </a:r>
            <a:r>
              <a:rPr lang="zh-CN" altLang="en-US" b="1" u="none">
                <a:solidFill>
                  <a:srgbClr val="0000FF"/>
                </a:solidFill>
                <a:latin typeface="楷体_GB2312" pitchFamily="49" charset="-122"/>
                <a:ea typeface="楷体_GB2312" pitchFamily="49" charset="-122"/>
              </a:rPr>
              <a:t>人工智能</a:t>
            </a:r>
            <a:r>
              <a:rPr lang="zh-CN" altLang="en-US" b="1" u="none">
                <a:solidFill>
                  <a:srgbClr val="800000"/>
                </a:solidFill>
                <a:latin typeface="楷体_GB2312" pitchFamily="49" charset="-122"/>
                <a:ea typeface="楷体_GB2312" pitchFamily="49" charset="-122"/>
              </a:rPr>
              <a:t>等。</a:t>
            </a:r>
          </a:p>
        </p:txBody>
      </p:sp>
      <p:sp>
        <p:nvSpPr>
          <p:cNvPr id="34825" name="AutoShape 8">
            <a:hlinkClick r:id="" action="ppaction://hlinkshowjump?jump=previousslide" highlightClick="1"/>
          </p:cNvPr>
          <p:cNvSpPr>
            <a:spLocks noChangeArrowheads="1"/>
          </p:cNvSpPr>
          <p:nvPr/>
        </p:nvSpPr>
        <p:spPr bwMode="auto">
          <a:xfrm>
            <a:off x="16002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34826" name="AutoShape 9">
            <a:hlinkClick r:id="rId8" action="ppaction://hlinksldjump" highlightClick="1"/>
          </p:cNvPr>
          <p:cNvSpPr>
            <a:spLocks noChangeArrowheads="1"/>
          </p:cNvSpPr>
          <p:nvPr/>
        </p:nvSpPr>
        <p:spPr bwMode="auto">
          <a:xfrm>
            <a:off x="9906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34827" name="AutoShape 10">
            <a:hlinkClick r:id="" action="ppaction://hlinkshowjump?jump=lastslide" highlightClick="1"/>
          </p:cNvPr>
          <p:cNvSpPr>
            <a:spLocks noChangeArrowheads="1"/>
          </p:cNvSpPr>
          <p:nvPr/>
        </p:nvSpPr>
        <p:spPr bwMode="auto">
          <a:xfrm>
            <a:off x="28194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34828" name="AutoShape 11">
            <a:hlinkClick r:id="rId9" action="ppaction://hlinksldjump" highlightClick="1"/>
          </p:cNvPr>
          <p:cNvSpPr>
            <a:spLocks noChangeArrowheads="1"/>
          </p:cNvSpPr>
          <p:nvPr/>
        </p:nvSpPr>
        <p:spPr bwMode="auto">
          <a:xfrm>
            <a:off x="34290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34829" name="AutoShape 12">
            <a:hlinkClick r:id="" action="ppaction://hlinkshowjump?jump=nextslide" highlightClick="1"/>
          </p:cNvPr>
          <p:cNvSpPr>
            <a:spLocks noChangeArrowheads="1"/>
          </p:cNvSpPr>
          <p:nvPr/>
        </p:nvSpPr>
        <p:spPr bwMode="auto">
          <a:xfrm>
            <a:off x="2209800" y="6400800"/>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34830" name="Text Box 13"/>
          <p:cNvSpPr txBox="1">
            <a:spLocks noChangeArrowheads="1"/>
          </p:cNvSpPr>
          <p:nvPr/>
        </p:nvSpPr>
        <p:spPr bwMode="auto">
          <a:xfrm>
            <a:off x="692150" y="152400"/>
            <a:ext cx="1503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defTabSz="9588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defTabSz="95885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defTabSz="95885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95885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
              </a:spcBef>
              <a:spcAft>
                <a:spcPct val="5000"/>
              </a:spcAft>
              <a:buFontTx/>
              <a:buNone/>
            </a:pPr>
            <a:r>
              <a:rPr lang="zh-CN" altLang="en-US" sz="2400" b="1" u="none">
                <a:solidFill>
                  <a:schemeClr val="tx2"/>
                </a:solidFill>
                <a:latin typeface="楷体_GB2312" pitchFamily="49" charset="-122"/>
                <a:ea typeface="楷体_GB2312" pitchFamily="49" charset="-122"/>
              </a:rPr>
              <a:t>数理逻辑</a:t>
            </a:r>
            <a:endParaRPr lang="zh-CN" altLang="en-US" u="none">
              <a:solidFill>
                <a:srgbClr val="0000CC"/>
              </a:solidFill>
              <a:latin typeface="幼圆" panose="02010509060101010101" pitchFamily="49" charset="-122"/>
              <a:ea typeface="幼圆" panose="02010509060101010101" pitchFamily="49" charset="-122"/>
            </a:endParaRPr>
          </a:p>
        </p:txBody>
      </p:sp>
    </p:spTree>
  </p:cSld>
  <p:clrMapOvr>
    <a:masterClrMapping/>
  </p:clrMapOvr>
  <p:transition>
    <p:pull dir="rd"/>
    <p:sndAc>
      <p:stSnd>
        <p:snd r:embed="rId4"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61338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613380"/>
                </p:tgtEl>
              </p:cMediaNode>
            </p:video>
            <p:seq concurrent="1" nextAc="seek">
              <p:cTn id="8" restart="whenNotActive" fill="hold" evtFilter="cancelBubble" nodeType="interactiveSeq">
                <p:stCondLst>
                  <p:cond evt="onClick" delay="0">
                    <p:tgtEl>
                      <p:spTgt spid="613380"/>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613380"/>
                                        </p:tgtEl>
                                      </p:cBhvr>
                                    </p:cmd>
                                  </p:childTnLst>
                                </p:cTn>
                              </p:par>
                            </p:childTnLst>
                          </p:cTn>
                        </p:par>
                      </p:childTnLst>
                    </p:cTn>
                  </p:par>
                </p:childTnLst>
              </p:cTn>
              <p:nextCondLst>
                <p:cond evt="onClick" delay="0">
                  <p:tgtEl>
                    <p:spTgt spid="613380"/>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6866" name="Picture 1026" descr="EULA"/>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138" y="609600"/>
            <a:ext cx="2116137" cy="575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7" name="Picture 1027"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138" y="6248400"/>
            <a:ext cx="755808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Text Box 1028">
            <a:hlinkClick r:id="rId6" action="ppaction://hlinksldjump"/>
          </p:cNvPr>
          <p:cNvSpPr txBox="1">
            <a:spLocks noChangeArrowheads="1"/>
          </p:cNvSpPr>
          <p:nvPr/>
        </p:nvSpPr>
        <p:spPr bwMode="auto">
          <a:xfrm>
            <a:off x="2895600" y="5257800"/>
            <a:ext cx="2819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4191000" algn="l"/>
              </a:tabLst>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tabLst>
                <a:tab pos="4191000" algn="l"/>
              </a:tabLst>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tabLst>
                <a:tab pos="4191000" algn="l"/>
              </a:tabLst>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tabLst>
                <a:tab pos="4191000" algn="l"/>
              </a:tabLst>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tabLst>
                <a:tab pos="4191000" algn="l"/>
              </a:tabLst>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tabLst>
                <a:tab pos="4191000" algn="l"/>
              </a:tabLs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tabLst>
                <a:tab pos="4191000" algn="l"/>
              </a:tabLs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tabLst>
                <a:tab pos="4191000" algn="l"/>
              </a:tabLs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tabLst>
                <a:tab pos="4191000" algn="l"/>
              </a:tabLst>
              <a:defRPr kumimoji="1" sz="2000">
                <a:solidFill>
                  <a:schemeClr val="tx1"/>
                </a:solidFill>
                <a:latin typeface="Times New Roman" panose="02020603050405020304" pitchFamily="18" charset="0"/>
                <a:ea typeface="宋体" panose="02010600030101010101" pitchFamily="2" charset="-122"/>
              </a:defRPr>
            </a:lvl9pPr>
          </a:lstStyle>
          <a:p>
            <a:pPr>
              <a:lnSpc>
                <a:spcPct val="105000"/>
              </a:lnSpc>
              <a:spcBef>
                <a:spcPct val="5000"/>
              </a:spcBef>
              <a:spcAft>
                <a:spcPct val="5000"/>
              </a:spcAft>
              <a:buFontTx/>
              <a:buNone/>
            </a:pPr>
            <a:r>
              <a:rPr lang="zh-CN" altLang="en-US" sz="3200" b="1" u="none">
                <a:latin typeface="幼圆" panose="02010509060101010101" pitchFamily="49" charset="-122"/>
                <a:ea typeface="幼圆" panose="02010509060101010101" pitchFamily="49" charset="-122"/>
              </a:rPr>
              <a:t>第四篇 图论</a:t>
            </a:r>
            <a:endParaRPr lang="zh-CN" altLang="en-US" sz="1600" u="none">
              <a:latin typeface="幼圆" panose="02010509060101010101" pitchFamily="49" charset="-122"/>
              <a:ea typeface="幼圆" panose="02010509060101010101" pitchFamily="49" charset="-122"/>
            </a:endParaRPr>
          </a:p>
        </p:txBody>
      </p:sp>
      <p:pic>
        <p:nvPicPr>
          <p:cNvPr id="36869" name="Picture 1029" descr="tb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05800" y="60198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Picture 1030"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138" y="533400"/>
            <a:ext cx="79168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1" name="Text Box 1031">
            <a:hlinkClick r:id="rId8" action="ppaction://hlinksldjump"/>
          </p:cNvPr>
          <p:cNvSpPr txBox="1">
            <a:spLocks noChangeArrowheads="1"/>
          </p:cNvSpPr>
          <p:nvPr/>
        </p:nvSpPr>
        <p:spPr bwMode="auto">
          <a:xfrm>
            <a:off x="6248400" y="1676400"/>
            <a:ext cx="2355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u="none">
                <a:solidFill>
                  <a:srgbClr val="FF0000"/>
                </a:solidFill>
                <a:latin typeface="幼圆" panose="02010509060101010101" pitchFamily="49" charset="-122"/>
                <a:ea typeface="幼圆" panose="02010509060101010101" pitchFamily="49" charset="-122"/>
              </a:rPr>
              <a:t>1.</a:t>
            </a:r>
            <a:r>
              <a:rPr lang="zh-CN" altLang="en-US" b="1" u="none">
                <a:solidFill>
                  <a:srgbClr val="FF0000"/>
                </a:solidFill>
                <a:latin typeface="幼圆" panose="02010509060101010101" pitchFamily="49" charset="-122"/>
                <a:ea typeface="幼圆" panose="02010509060101010101" pitchFamily="49" charset="-122"/>
              </a:rPr>
              <a:t>命题逻辑</a:t>
            </a:r>
            <a:endParaRPr lang="zh-CN" altLang="en-US" sz="2400" u="none">
              <a:solidFill>
                <a:srgbClr val="FF0000"/>
              </a:solidFill>
              <a:latin typeface="幼圆" panose="02010509060101010101" pitchFamily="49" charset="-122"/>
              <a:ea typeface="幼圆" panose="02010509060101010101" pitchFamily="49" charset="-122"/>
            </a:endParaRPr>
          </a:p>
        </p:txBody>
      </p:sp>
      <p:sp>
        <p:nvSpPr>
          <p:cNvPr id="36872" name="Text Box 1032">
            <a:hlinkClick r:id="rId9" action="ppaction://hlinksldjump"/>
          </p:cNvPr>
          <p:cNvSpPr txBox="1">
            <a:spLocks noChangeArrowheads="1"/>
          </p:cNvSpPr>
          <p:nvPr/>
        </p:nvSpPr>
        <p:spPr bwMode="auto">
          <a:xfrm>
            <a:off x="6248400" y="2209800"/>
            <a:ext cx="22844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u="none">
                <a:latin typeface="幼圆" panose="02010509060101010101" pitchFamily="49" charset="-122"/>
                <a:ea typeface="幼圆" panose="02010509060101010101" pitchFamily="49" charset="-122"/>
              </a:rPr>
              <a:t>2.</a:t>
            </a:r>
            <a:r>
              <a:rPr lang="zh-CN" altLang="en-US" b="1" u="none">
                <a:latin typeface="幼圆" panose="02010509060101010101" pitchFamily="49" charset="-122"/>
                <a:ea typeface="幼圆" panose="02010509060101010101" pitchFamily="49" charset="-122"/>
              </a:rPr>
              <a:t>谓词逻辑</a:t>
            </a:r>
            <a:endParaRPr lang="zh-CN" altLang="en-US" sz="2400" u="none">
              <a:latin typeface="幼圆" panose="02010509060101010101" pitchFamily="49" charset="-122"/>
              <a:ea typeface="幼圆" panose="02010509060101010101" pitchFamily="49" charset="-122"/>
            </a:endParaRPr>
          </a:p>
        </p:txBody>
      </p:sp>
      <p:sp>
        <p:nvSpPr>
          <p:cNvPr id="36873" name="Text Box 1033">
            <a:hlinkClick r:id="rId10" action="ppaction://hlinksldjump"/>
          </p:cNvPr>
          <p:cNvSpPr txBox="1">
            <a:spLocks noChangeArrowheads="1"/>
          </p:cNvSpPr>
          <p:nvPr/>
        </p:nvSpPr>
        <p:spPr bwMode="auto">
          <a:xfrm>
            <a:off x="5791200" y="2895600"/>
            <a:ext cx="27416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u="none">
                <a:latin typeface="幼圆" panose="02010509060101010101" pitchFamily="49" charset="-122"/>
                <a:ea typeface="幼圆" panose="02010509060101010101" pitchFamily="49" charset="-122"/>
              </a:rPr>
              <a:t>3.</a:t>
            </a:r>
            <a:r>
              <a:rPr lang="zh-CN" altLang="en-US" b="1" u="none">
                <a:latin typeface="幼圆" panose="02010509060101010101" pitchFamily="49" charset="-122"/>
                <a:ea typeface="幼圆" panose="02010509060101010101" pitchFamily="49" charset="-122"/>
              </a:rPr>
              <a:t>集合与关系</a:t>
            </a:r>
            <a:endParaRPr lang="zh-CN" altLang="en-US" sz="2400" u="none">
              <a:latin typeface="幼圆" panose="02010509060101010101" pitchFamily="49" charset="-122"/>
              <a:ea typeface="幼圆" panose="02010509060101010101" pitchFamily="49" charset="-122"/>
            </a:endParaRPr>
          </a:p>
        </p:txBody>
      </p:sp>
      <p:sp>
        <p:nvSpPr>
          <p:cNvPr id="36874" name="Text Box 1034">
            <a:hlinkClick r:id="rId11" action="ppaction://hlinksldjump"/>
          </p:cNvPr>
          <p:cNvSpPr txBox="1">
            <a:spLocks noChangeArrowheads="1"/>
          </p:cNvSpPr>
          <p:nvPr/>
        </p:nvSpPr>
        <p:spPr bwMode="auto">
          <a:xfrm>
            <a:off x="5562600" y="3352800"/>
            <a:ext cx="205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u="none">
                <a:latin typeface="幼圆" panose="02010509060101010101" pitchFamily="49" charset="-122"/>
                <a:ea typeface="幼圆" panose="02010509060101010101" pitchFamily="49" charset="-122"/>
              </a:rPr>
              <a:t> 4.</a:t>
            </a:r>
            <a:r>
              <a:rPr lang="zh-CN" altLang="en-US" b="1" u="none">
                <a:latin typeface="幼圆" panose="02010509060101010101" pitchFamily="49" charset="-122"/>
                <a:ea typeface="幼圆" panose="02010509060101010101" pitchFamily="49" charset="-122"/>
              </a:rPr>
              <a:t>函数</a:t>
            </a:r>
            <a:endParaRPr lang="zh-CN" altLang="en-US" sz="2400" u="none">
              <a:latin typeface="幼圆" panose="02010509060101010101" pitchFamily="49" charset="-122"/>
              <a:ea typeface="幼圆" panose="02010509060101010101" pitchFamily="49" charset="-122"/>
            </a:endParaRPr>
          </a:p>
        </p:txBody>
      </p:sp>
      <p:sp>
        <p:nvSpPr>
          <p:cNvPr id="36875" name="Text Box 1035">
            <a:hlinkClick r:id="rId12" action="ppaction://hlinksldjump"/>
          </p:cNvPr>
          <p:cNvSpPr txBox="1">
            <a:spLocks noChangeArrowheads="1"/>
          </p:cNvSpPr>
          <p:nvPr/>
        </p:nvSpPr>
        <p:spPr bwMode="auto">
          <a:xfrm>
            <a:off x="6172200" y="4549775"/>
            <a:ext cx="2144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u="none">
                <a:latin typeface="幼圆" panose="02010509060101010101" pitchFamily="49" charset="-122"/>
                <a:ea typeface="幼圆" panose="02010509060101010101" pitchFamily="49" charset="-122"/>
              </a:rPr>
              <a:t>6.</a:t>
            </a:r>
            <a:r>
              <a:rPr lang="zh-CN" altLang="en-US" b="1" u="none">
                <a:latin typeface="幼圆" panose="02010509060101010101" pitchFamily="49" charset="-122"/>
                <a:ea typeface="幼圆" panose="02010509060101010101" pitchFamily="49" charset="-122"/>
              </a:rPr>
              <a:t>布尔代数</a:t>
            </a:r>
            <a:endParaRPr lang="zh-CN" altLang="en-US" sz="2400" u="none">
              <a:latin typeface="幼圆" panose="02010509060101010101" pitchFamily="49" charset="-122"/>
              <a:ea typeface="幼圆" panose="02010509060101010101" pitchFamily="49" charset="-122"/>
            </a:endParaRPr>
          </a:p>
        </p:txBody>
      </p:sp>
      <p:sp>
        <p:nvSpPr>
          <p:cNvPr id="36876" name="Text Box 1036">
            <a:hlinkClick r:id="rId13" action="ppaction://hlinksldjump"/>
          </p:cNvPr>
          <p:cNvSpPr txBox="1">
            <a:spLocks noChangeArrowheads="1"/>
          </p:cNvSpPr>
          <p:nvPr/>
        </p:nvSpPr>
        <p:spPr bwMode="auto">
          <a:xfrm>
            <a:off x="6172200" y="4114800"/>
            <a:ext cx="23606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u="none">
                <a:latin typeface="幼圆" panose="02010509060101010101" pitchFamily="49" charset="-122"/>
                <a:ea typeface="幼圆" panose="02010509060101010101" pitchFamily="49" charset="-122"/>
              </a:rPr>
              <a:t>5.</a:t>
            </a:r>
            <a:r>
              <a:rPr lang="zh-CN" altLang="en-US" b="1" u="none">
                <a:latin typeface="幼圆" panose="02010509060101010101" pitchFamily="49" charset="-122"/>
                <a:ea typeface="幼圆" panose="02010509060101010101" pitchFamily="49" charset="-122"/>
              </a:rPr>
              <a:t>代数结构</a:t>
            </a:r>
            <a:endParaRPr lang="zh-CN" altLang="en-US" sz="2400" u="none">
              <a:latin typeface="幼圆" panose="02010509060101010101" pitchFamily="49" charset="-122"/>
              <a:ea typeface="幼圆" panose="02010509060101010101" pitchFamily="49" charset="-122"/>
            </a:endParaRPr>
          </a:p>
        </p:txBody>
      </p:sp>
      <p:sp>
        <p:nvSpPr>
          <p:cNvPr id="36877" name="Text Box 1037"/>
          <p:cNvSpPr txBox="1">
            <a:spLocks noChangeArrowheads="1"/>
          </p:cNvSpPr>
          <p:nvPr/>
        </p:nvSpPr>
        <p:spPr bwMode="auto">
          <a:xfrm>
            <a:off x="990600" y="107950"/>
            <a:ext cx="114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b="1" u="none">
                <a:solidFill>
                  <a:schemeClr val="tx2"/>
                </a:solidFill>
                <a:latin typeface="楷体_GB2312" pitchFamily="49" charset="-122"/>
                <a:ea typeface="楷体_GB2312" pitchFamily="49" charset="-122"/>
              </a:rPr>
              <a:t>目 录</a:t>
            </a:r>
            <a:endParaRPr lang="zh-CN" altLang="en-US" b="1" u="none">
              <a:solidFill>
                <a:schemeClr val="tx2"/>
              </a:solidFill>
              <a:latin typeface="Symbol" panose="05050102010706020507" pitchFamily="18" charset="2"/>
              <a:ea typeface="幼圆" panose="02010509060101010101" pitchFamily="49" charset="-122"/>
            </a:endParaRPr>
          </a:p>
        </p:txBody>
      </p:sp>
      <p:sp>
        <p:nvSpPr>
          <p:cNvPr id="36878" name="AutoShape 1038"/>
          <p:cNvSpPr>
            <a:spLocks/>
          </p:cNvSpPr>
          <p:nvPr/>
        </p:nvSpPr>
        <p:spPr bwMode="auto">
          <a:xfrm>
            <a:off x="6172200" y="1905000"/>
            <a:ext cx="76200" cy="685800"/>
          </a:xfrm>
          <a:prstGeom prst="leftBrace">
            <a:avLst>
              <a:gd name="adj1" fmla="val 75000"/>
              <a:gd name="adj2" fmla="val 50000"/>
            </a:avLst>
          </a:prstGeom>
          <a:solidFill>
            <a:srgbClr val="FF0000"/>
          </a:solidFill>
          <a:ln w="9525">
            <a:solidFill>
              <a:srgbClr val="FF0000"/>
            </a:solidFill>
            <a:round/>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36879" name="AutoShape 1039"/>
          <p:cNvSpPr>
            <a:spLocks/>
          </p:cNvSpPr>
          <p:nvPr/>
        </p:nvSpPr>
        <p:spPr bwMode="auto">
          <a:xfrm>
            <a:off x="5715000" y="3048000"/>
            <a:ext cx="76200" cy="685800"/>
          </a:xfrm>
          <a:prstGeom prst="leftBrace">
            <a:avLst>
              <a:gd name="adj1" fmla="val 75000"/>
              <a:gd name="adj2" fmla="val 50000"/>
            </a:avLst>
          </a:prstGeom>
          <a:solidFill>
            <a:schemeClr val="tx2"/>
          </a:solidFill>
          <a:ln w="9525">
            <a:solidFill>
              <a:schemeClr val="tx1"/>
            </a:solidFill>
            <a:round/>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36880" name="AutoShape 1040"/>
          <p:cNvSpPr>
            <a:spLocks/>
          </p:cNvSpPr>
          <p:nvPr/>
        </p:nvSpPr>
        <p:spPr bwMode="auto">
          <a:xfrm>
            <a:off x="6096000" y="4267200"/>
            <a:ext cx="76200" cy="685800"/>
          </a:xfrm>
          <a:prstGeom prst="leftBrace">
            <a:avLst>
              <a:gd name="adj1" fmla="val 75000"/>
              <a:gd name="adj2" fmla="val 50000"/>
            </a:avLst>
          </a:prstGeom>
          <a:solidFill>
            <a:schemeClr val="tx2"/>
          </a:solidFill>
          <a:ln w="9525">
            <a:solidFill>
              <a:schemeClr val="tx1"/>
            </a:solidFill>
            <a:round/>
            <a:headEnd/>
            <a:tailEnd/>
          </a:ln>
        </p:spPr>
        <p:txBody>
          <a:bodyPr wrap="none"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pic>
        <p:nvPicPr>
          <p:cNvPr id="568337" name="lssx.avi">
            <a:hlinkClick r:id="" action="ppaction://media"/>
          </p:cNvPr>
          <p:cNvPicPr>
            <a:picLocks noRot="1" noChangeAspect="1" noChangeArrowheads="1"/>
          </p:cNvPicPr>
          <p:nvPr>
            <a:videoFile r:link="rId1"/>
          </p:nvPr>
        </p:nvPicPr>
        <p:blipFill>
          <a:blip r:embed="rId14">
            <a:clrChange>
              <a:clrFrom>
                <a:srgbClr val="F3BF67"/>
              </a:clrFrom>
              <a:clrTo>
                <a:srgbClr val="F3BF67">
                  <a:alpha val="0"/>
                </a:srgbClr>
              </a:clrTo>
            </a:clrChange>
            <a:extLst>
              <a:ext uri="{28A0092B-C50C-407E-A947-70E740481C1C}">
                <a14:useLocalDpi xmlns:a14="http://schemas.microsoft.com/office/drawing/2010/main" val="0"/>
              </a:ext>
            </a:extLst>
          </a:blip>
          <a:srcRect/>
          <a:stretch>
            <a:fillRect/>
          </a:stretch>
        </p:blipFill>
        <p:spPr bwMode="auto">
          <a:xfrm>
            <a:off x="3598863" y="0"/>
            <a:ext cx="18716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82" name="Text Box 1042">
            <a:hlinkClick r:id="rId11" action="ppaction://hlinksldjump"/>
          </p:cNvPr>
          <p:cNvSpPr txBox="1">
            <a:spLocks noChangeArrowheads="1"/>
          </p:cNvSpPr>
          <p:nvPr/>
        </p:nvSpPr>
        <p:spPr bwMode="auto">
          <a:xfrm>
            <a:off x="5334000" y="5334000"/>
            <a:ext cx="21177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b="1" u="none"/>
              <a:t>７</a:t>
            </a:r>
            <a:r>
              <a:rPr lang="en-US" altLang="zh-CN" sz="3200" b="1" u="none">
                <a:ea typeface="幼圆" panose="02010509060101010101" pitchFamily="49" charset="-122"/>
              </a:rPr>
              <a:t>.</a:t>
            </a:r>
            <a:r>
              <a:rPr lang="zh-CN" altLang="en-US" sz="3200" b="1" u="none">
                <a:ea typeface="幼圆" panose="02010509060101010101" pitchFamily="49" charset="-122"/>
              </a:rPr>
              <a:t>图论</a:t>
            </a:r>
            <a:endParaRPr lang="zh-CN" altLang="en-US" u="none"/>
          </a:p>
        </p:txBody>
      </p:sp>
      <p:sp>
        <p:nvSpPr>
          <p:cNvPr id="36883" name="Text Box 1043">
            <a:hlinkClick r:id="rId15" action="ppaction://hlinksldjump"/>
          </p:cNvPr>
          <p:cNvSpPr txBox="1">
            <a:spLocks noChangeArrowheads="1"/>
          </p:cNvSpPr>
          <p:nvPr/>
        </p:nvSpPr>
        <p:spPr bwMode="auto">
          <a:xfrm>
            <a:off x="2895600" y="1905000"/>
            <a:ext cx="35480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3200" b="1" u="none">
                <a:solidFill>
                  <a:srgbClr val="FF0000"/>
                </a:solidFill>
                <a:latin typeface="幼圆" panose="02010509060101010101" pitchFamily="49" charset="-122"/>
                <a:ea typeface="幼圆" panose="02010509060101010101" pitchFamily="49" charset="-122"/>
              </a:rPr>
              <a:t>第一篇 数理逻辑</a:t>
            </a:r>
          </a:p>
        </p:txBody>
      </p:sp>
      <p:sp>
        <p:nvSpPr>
          <p:cNvPr id="36884" name="Text Box 1044">
            <a:hlinkClick r:id="rId16" action="ppaction://hlinksldjump"/>
          </p:cNvPr>
          <p:cNvSpPr txBox="1">
            <a:spLocks noChangeArrowheads="1"/>
          </p:cNvSpPr>
          <p:nvPr/>
        </p:nvSpPr>
        <p:spPr bwMode="auto">
          <a:xfrm>
            <a:off x="2895600" y="3124200"/>
            <a:ext cx="32607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3200" b="1" u="none">
                <a:latin typeface="幼圆" panose="02010509060101010101" pitchFamily="49" charset="-122"/>
                <a:ea typeface="幼圆" panose="02010509060101010101" pitchFamily="49" charset="-122"/>
              </a:rPr>
              <a:t>第二篇 集合论</a:t>
            </a:r>
          </a:p>
        </p:txBody>
      </p:sp>
      <p:sp>
        <p:nvSpPr>
          <p:cNvPr id="36885" name="Text Box 1045">
            <a:hlinkClick r:id="rId17" action="ppaction://hlinksldjump"/>
          </p:cNvPr>
          <p:cNvSpPr txBox="1">
            <a:spLocks noChangeArrowheads="1"/>
          </p:cNvSpPr>
          <p:nvPr/>
        </p:nvSpPr>
        <p:spPr bwMode="auto">
          <a:xfrm>
            <a:off x="2895600" y="4267200"/>
            <a:ext cx="3257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3200" b="1" u="none">
                <a:latin typeface="幼圆" panose="02010509060101010101" pitchFamily="49" charset="-122"/>
                <a:ea typeface="幼圆" panose="02010509060101010101" pitchFamily="49" charset="-122"/>
              </a:rPr>
              <a:t>第三篇 代数结构</a:t>
            </a:r>
          </a:p>
        </p:txBody>
      </p:sp>
      <p:sp>
        <p:nvSpPr>
          <p:cNvPr id="36886" name="AutoShape 1046">
            <a:hlinkClick r:id="" action="ppaction://hlinkshowjump?jump=previousslide" highlightClick="1"/>
          </p:cNvPr>
          <p:cNvSpPr>
            <a:spLocks noChangeArrowheads="1"/>
          </p:cNvSpPr>
          <p:nvPr/>
        </p:nvSpPr>
        <p:spPr bwMode="auto">
          <a:xfrm>
            <a:off x="16002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36887" name="AutoShape 1047">
            <a:hlinkClick r:id="" action="ppaction://hlinkshowjump?jump=firstslide" highlightClick="1"/>
          </p:cNvPr>
          <p:cNvSpPr>
            <a:spLocks noChangeArrowheads="1"/>
          </p:cNvSpPr>
          <p:nvPr/>
        </p:nvSpPr>
        <p:spPr bwMode="auto">
          <a:xfrm>
            <a:off x="9906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36888" name="AutoShape 1048">
            <a:hlinkClick r:id="" action="ppaction://hlinkshowjump?jump=lastslide" highlightClick="1"/>
          </p:cNvPr>
          <p:cNvSpPr>
            <a:spLocks noChangeArrowheads="1"/>
          </p:cNvSpPr>
          <p:nvPr/>
        </p:nvSpPr>
        <p:spPr bwMode="auto">
          <a:xfrm>
            <a:off x="28194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36889" name="AutoShape 1049">
            <a:hlinkClick r:id="rId18" action="ppaction://hlinksldjump" highlightClick="1"/>
          </p:cNvPr>
          <p:cNvSpPr>
            <a:spLocks noChangeArrowheads="1"/>
          </p:cNvSpPr>
          <p:nvPr/>
        </p:nvSpPr>
        <p:spPr bwMode="auto">
          <a:xfrm>
            <a:off x="34290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36890" name="AutoShape 1050">
            <a:hlinkClick r:id="" action="ppaction://hlinkshowjump?jump=nextslide" highlightClick="1"/>
          </p:cNvPr>
          <p:cNvSpPr>
            <a:spLocks noChangeArrowheads="1"/>
          </p:cNvSpPr>
          <p:nvPr/>
        </p:nvSpPr>
        <p:spPr bwMode="auto">
          <a:xfrm>
            <a:off x="2209800" y="6400800"/>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568347" name="Text Box 1051">
            <a:hlinkClick r:id="rId19" action="ppaction://hlinksldjump" highlightClick="1"/>
          </p:cNvPr>
          <p:cNvSpPr txBox="1">
            <a:spLocks noChangeArrowheads="1"/>
          </p:cNvSpPr>
          <p:nvPr/>
        </p:nvSpPr>
        <p:spPr bwMode="auto">
          <a:xfrm>
            <a:off x="2895600" y="1143000"/>
            <a:ext cx="1676400" cy="579438"/>
          </a:xfrm>
          <a:prstGeom prst="rect">
            <a:avLst/>
          </a:prstGeom>
          <a:noFill/>
          <a:ln w="9525">
            <a:noFill/>
            <a:miter lim="800000"/>
            <a:headEnd/>
            <a:tailEnd/>
          </a:ln>
          <a:effectLst/>
        </p:spPr>
        <p:txBody>
          <a:bodyPr>
            <a:spAutoFit/>
          </a:bodyPr>
          <a:lstStyle/>
          <a:p>
            <a:pPr eaLnBrk="1" hangingPunct="1">
              <a:defRPr/>
            </a:pPr>
            <a:r>
              <a:rPr lang="zh-CN" altLang="en-US" sz="3200" b="1" u="none">
                <a:solidFill>
                  <a:schemeClr val="tx1"/>
                </a:solidFill>
                <a:latin typeface="Times New Roman" pitchFamily="18" charset="0"/>
                <a:ea typeface="幼圆" pitchFamily="49" charset="-122"/>
              </a:rPr>
              <a:t>绪 论</a:t>
            </a:r>
            <a:endParaRPr lang="zh-CN" altLang="en-US" sz="3200" u="none">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56833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repeatCount="indefinite" fill="remove" display="0">
                  <p:stCondLst>
                    <p:cond delay="indefinite"/>
                  </p:stCondLst>
                  <p:endCondLst>
                    <p:cond evt="onPrev" delay="0">
                      <p:tgtEl>
                        <p:sldTgt/>
                      </p:tgtEl>
                    </p:cond>
                  </p:endCondLst>
                </p:cTn>
                <p:tgtEl>
                  <p:spTgt spid="568337"/>
                </p:tgtEl>
              </p:cMediaNode>
            </p:video>
            <p:seq concurrent="1" nextAc="seek">
              <p:cTn id="8" restart="whenNotActive" fill="hold" evtFilter="cancelBubble" nodeType="interactiveSeq">
                <p:stCondLst>
                  <p:cond evt="onClick" delay="0">
                    <p:tgtEl>
                      <p:spTgt spid="568337"/>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568337"/>
                                        </p:tgtEl>
                                      </p:cBhvr>
                                    </p:cmd>
                                  </p:childTnLst>
                                </p:cTn>
                              </p:par>
                            </p:childTnLst>
                          </p:cTn>
                        </p:par>
                      </p:childTnLst>
                    </p:cTn>
                  </p:par>
                </p:childTnLst>
              </p:cTn>
              <p:nextCondLst>
                <p:cond evt="onClick" delay="0">
                  <p:tgtEl>
                    <p:spTgt spid="568337"/>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5"/>
          <a:srcRect/>
          <a:stretch>
            <a:fillRect/>
          </a:stretch>
        </a:blipFill>
        <a:effectLst/>
      </p:bgPr>
    </p:bg>
    <p:spTree>
      <p:nvGrpSpPr>
        <p:cNvPr id="1" name=""/>
        <p:cNvGrpSpPr/>
        <p:nvPr/>
      </p:nvGrpSpPr>
      <p:grpSpPr>
        <a:xfrm>
          <a:off x="0" y="0"/>
          <a:ext cx="0" cy="0"/>
          <a:chOff x="0" y="0"/>
          <a:chExt cx="0" cy="0"/>
        </a:xfrm>
      </p:grpSpPr>
      <p:pic>
        <p:nvPicPr>
          <p:cNvPr id="38914" name="Picture 2" descr="STATBA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38" y="6248400"/>
            <a:ext cx="7558087" cy="107950"/>
          </a:xfrm>
          <a:prstGeom prst="rect">
            <a:avLst/>
          </a:prstGeom>
          <a:blipFill dpi="0" rotWithShape="0">
            <a:blip r:embed="rId7"/>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38915" name="Picture 3" descr="STATBA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38" y="539750"/>
            <a:ext cx="79168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sl1.avi">
            <a:hlinkClick r:id="" action="ppaction://media"/>
          </p:cNvPr>
          <p:cNvPicPr preferRelativeResize="0">
            <a:picLocks noRot="1" noChangeArrowheads="1"/>
          </p:cNvPicPr>
          <p:nvPr>
            <a:videoFile r:link="rId1"/>
          </p:nvPr>
        </p:nvPicPr>
        <p:blipFill>
          <a:blip r:embed="rId8">
            <a:extLst>
              <a:ext uri="{28A0092B-C50C-407E-A947-70E740481C1C}">
                <a14:useLocalDpi xmlns:a14="http://schemas.microsoft.com/office/drawing/2010/main" val="0"/>
              </a:ext>
            </a:extLst>
          </a:blip>
          <a:srcRect/>
          <a:stretch>
            <a:fillRect/>
          </a:stretch>
        </p:blipFill>
        <p:spPr bwMode="auto">
          <a:xfrm>
            <a:off x="3598863" y="0"/>
            <a:ext cx="18716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5" descr="tb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29600" y="6046788"/>
            <a:ext cx="91440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Text Box 11"/>
          <p:cNvSpPr txBox="1">
            <a:spLocks noChangeArrowheads="1"/>
          </p:cNvSpPr>
          <p:nvPr/>
        </p:nvSpPr>
        <p:spPr bwMode="auto">
          <a:xfrm>
            <a:off x="2209800" y="1981200"/>
            <a:ext cx="487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5400" b="1" u="none">
                <a:latin typeface="黑体" panose="02010609060101010101" pitchFamily="49" charset="-122"/>
              </a:rPr>
              <a:t>命 题 逻 辑</a:t>
            </a:r>
          </a:p>
          <a:p>
            <a:pPr algn="dist" eaLnBrk="1" hangingPunct="1">
              <a:spcBef>
                <a:spcPct val="0"/>
              </a:spcBef>
              <a:buFontTx/>
              <a:buNone/>
            </a:pPr>
            <a:endParaRPr lang="en-US" altLang="zh-CN" sz="5400" b="1" u="none">
              <a:latin typeface="黑体" panose="02010609060101010101" pitchFamily="49" charset="-122"/>
            </a:endParaRPr>
          </a:p>
        </p:txBody>
      </p:sp>
      <p:sp>
        <p:nvSpPr>
          <p:cNvPr id="38919" name="AutoShape 12">
            <a:hlinkClick r:id="" action="ppaction://hlinkshowjump?jump=previousslide" highlightClick="1"/>
          </p:cNvPr>
          <p:cNvSpPr>
            <a:spLocks noChangeArrowheads="1"/>
          </p:cNvSpPr>
          <p:nvPr/>
        </p:nvSpPr>
        <p:spPr bwMode="auto">
          <a:xfrm>
            <a:off x="16002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38920" name="AutoShape 13">
            <a:hlinkClick r:id="rId10" action="ppaction://hlinksldjump" highlightClick="1"/>
          </p:cNvPr>
          <p:cNvSpPr>
            <a:spLocks noChangeArrowheads="1"/>
          </p:cNvSpPr>
          <p:nvPr/>
        </p:nvSpPr>
        <p:spPr bwMode="auto">
          <a:xfrm>
            <a:off x="9906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38921" name="AutoShape 14">
            <a:hlinkClick r:id="" action="ppaction://hlinkshowjump?jump=lastslide" highlightClick="1"/>
          </p:cNvPr>
          <p:cNvSpPr>
            <a:spLocks noChangeArrowheads="1"/>
          </p:cNvSpPr>
          <p:nvPr/>
        </p:nvSpPr>
        <p:spPr bwMode="auto">
          <a:xfrm>
            <a:off x="22098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38922" name="AutoShape 15">
            <a:hlinkClick r:id="rId11" action="ppaction://hlinksldjump" highlightClick="1"/>
          </p:cNvPr>
          <p:cNvSpPr>
            <a:spLocks noChangeArrowheads="1"/>
          </p:cNvSpPr>
          <p:nvPr/>
        </p:nvSpPr>
        <p:spPr bwMode="auto">
          <a:xfrm>
            <a:off x="28194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38923" name="Text Box 18"/>
          <p:cNvSpPr txBox="1">
            <a:spLocks noChangeArrowheads="1"/>
          </p:cNvSpPr>
          <p:nvPr/>
        </p:nvSpPr>
        <p:spPr bwMode="auto">
          <a:xfrm>
            <a:off x="2209800" y="2514600"/>
            <a:ext cx="5257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FontTx/>
              <a:buNone/>
            </a:pPr>
            <a:r>
              <a:rPr lang="en-US" altLang="zh-CN" sz="4000" b="1" u="none">
                <a:latin typeface="隶书" panose="02010509060101010101" pitchFamily="49" charset="-122"/>
                <a:ea typeface="隶书" panose="02010509060101010101" pitchFamily="49" charset="-122"/>
              </a:rPr>
              <a:t>Propositional Logic</a:t>
            </a:r>
            <a:endParaRPr lang="en-US" altLang="zh-CN" sz="4800" b="1" u="none">
              <a:latin typeface="隶书" panose="02010509060101010101" pitchFamily="49" charset="-122"/>
              <a:ea typeface="隶书" panose="02010509060101010101" pitchFamily="49" charset="-122"/>
            </a:endParaRPr>
          </a:p>
        </p:txBody>
      </p:sp>
      <p:sp>
        <p:nvSpPr>
          <p:cNvPr id="38924" name="Text Box 19"/>
          <p:cNvSpPr txBox="1">
            <a:spLocks noChangeArrowheads="1"/>
          </p:cNvSpPr>
          <p:nvPr/>
        </p:nvSpPr>
        <p:spPr bwMode="auto">
          <a:xfrm>
            <a:off x="3810000" y="990600"/>
            <a:ext cx="20574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FontTx/>
              <a:buNone/>
            </a:pPr>
            <a:r>
              <a:rPr lang="zh-CN" altLang="en-US" sz="3600" b="1" u="none">
                <a:latin typeface="幼圆" panose="02010509060101010101" pitchFamily="49" charset="-122"/>
                <a:ea typeface="幼圆" panose="02010509060101010101" pitchFamily="49" charset="-122"/>
              </a:rPr>
              <a:t>第一章</a:t>
            </a:r>
            <a:endParaRPr lang="zh-CN" altLang="en-US" sz="3600" b="1" u="none">
              <a:latin typeface="宋体" panose="02010600030101010101" pitchFamily="2" charset="-122"/>
              <a:ea typeface="宋体" panose="02010600030101010101" pitchFamily="2" charset="-122"/>
            </a:endParaRPr>
          </a:p>
        </p:txBody>
      </p:sp>
      <p:sp>
        <p:nvSpPr>
          <p:cNvPr id="38925" name="Rectangle 21"/>
          <p:cNvSpPr>
            <a:spLocks noChangeArrowheads="1"/>
          </p:cNvSpPr>
          <p:nvPr/>
        </p:nvSpPr>
        <p:spPr bwMode="auto">
          <a:xfrm>
            <a:off x="914400" y="3886200"/>
            <a:ext cx="7315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38926" name="Rectangle 23"/>
          <p:cNvSpPr>
            <a:spLocks noChangeArrowheads="1"/>
          </p:cNvSpPr>
          <p:nvPr/>
        </p:nvSpPr>
        <p:spPr bwMode="auto">
          <a:xfrm>
            <a:off x="914400" y="3886200"/>
            <a:ext cx="76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38927" name="Text Box 26"/>
          <p:cNvSpPr txBox="1">
            <a:spLocks noChangeArrowheads="1"/>
          </p:cNvSpPr>
          <p:nvPr/>
        </p:nvSpPr>
        <p:spPr bwMode="auto">
          <a:xfrm>
            <a:off x="990600" y="3733800"/>
            <a:ext cx="7315200" cy="1828800"/>
          </a:xfrm>
          <a:prstGeom prst="rect">
            <a:avLst/>
          </a:prstGeom>
          <a:solidFill>
            <a:srgbClr val="FFFF99">
              <a:alpha val="0"/>
            </a:srgbClr>
          </a:solidFill>
          <a:ln w="9525">
            <a:solidFill>
              <a:srgbClr val="CC0000"/>
            </a:solidFill>
            <a:miter lim="800000"/>
            <a:headEnd/>
            <a:tailEnd/>
          </a:ln>
        </p:spPr>
        <p:txBody>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10000"/>
              </a:spcBef>
              <a:spcAft>
                <a:spcPct val="10000"/>
              </a:spcAft>
              <a:buFontTx/>
              <a:buNone/>
            </a:pPr>
            <a:r>
              <a:rPr lang="en-US" altLang="zh-CN" sz="3200" b="1" u="none">
                <a:solidFill>
                  <a:srgbClr val="CC0000"/>
                </a:solidFill>
                <a:latin typeface="楷体_GB2312" pitchFamily="49" charset="-122"/>
                <a:ea typeface="楷体_GB2312" pitchFamily="49" charset="-122"/>
              </a:rPr>
              <a:t>    </a:t>
            </a:r>
            <a:r>
              <a:rPr lang="zh-CN" altLang="en-US" sz="3200" b="1" u="none">
                <a:solidFill>
                  <a:srgbClr val="CC0000"/>
                </a:solidFill>
                <a:latin typeface="楷体_GB2312" pitchFamily="49" charset="-122"/>
                <a:ea typeface="楷体_GB2312" pitchFamily="49" charset="-122"/>
              </a:rPr>
              <a:t>以命题为研究对象，研究命题的逻辑结构及命题间的推理关系。</a:t>
            </a:r>
            <a:endParaRPr lang="zh-CN" altLang="en-US" sz="3600" b="1" u="none">
              <a:solidFill>
                <a:srgbClr val="CC0000"/>
              </a:solidFill>
              <a:latin typeface="楷体_GB2312" pitchFamily="49" charset="-122"/>
              <a:ea typeface="楷体_GB2312" pitchFamily="49" charset="-122"/>
            </a:endParaRPr>
          </a:p>
        </p:txBody>
      </p:sp>
    </p:spTree>
  </p:cSld>
  <p:clrMapOvr>
    <a:masterClrMapping/>
  </p:clrMapOvr>
  <p:transition>
    <p:pull dir="rd"/>
    <p:sndAc>
      <p:stSnd>
        <p:snd r:embed="rId4"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4096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0964"/>
                </p:tgtEl>
              </p:cMediaNode>
            </p:video>
            <p:seq concurrent="1" nextAc="seek">
              <p:cTn id="8" restart="whenNotActive" fill="hold" evtFilter="cancelBubble" nodeType="interactiveSeq">
                <p:stCondLst>
                  <p:cond evt="onClick" delay="0">
                    <p:tgtEl>
                      <p:spTgt spid="40964"/>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40964"/>
                                        </p:tgtEl>
                                      </p:cBhvr>
                                    </p:cmd>
                                  </p:childTnLst>
                                </p:cTn>
                              </p:par>
                            </p:childTnLst>
                          </p:cTn>
                        </p:par>
                      </p:childTnLst>
                    </p:cTn>
                  </p:par>
                </p:childTnLst>
              </p:cTn>
              <p:nextCondLst>
                <p:cond evt="onClick" delay="0">
                  <p:tgtEl>
                    <p:spTgt spid="40964"/>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77"/>
          <p:cNvSpPr>
            <a:spLocks noGrp="1" noChangeArrowheads="1"/>
          </p:cNvSpPr>
          <p:nvPr>
            <p:ph type="title" idx="4294967295"/>
          </p:nvPr>
        </p:nvSpPr>
        <p:spPr/>
        <p:txBody>
          <a:bodyPr/>
          <a:lstStyle/>
          <a:p>
            <a:pPr eaLnBrk="1" hangingPunct="1"/>
            <a:r>
              <a:rPr lang="en-US" altLang="zh-CN" sz="2400" b="1" smtClean="0">
                <a:solidFill>
                  <a:schemeClr val="bg1"/>
                </a:solidFill>
                <a:latin typeface="楷体_GB2312" pitchFamily="49" charset="-122"/>
              </a:rPr>
              <a:t>1-1</a:t>
            </a:r>
            <a:r>
              <a:rPr lang="en-US" altLang="zh-CN" sz="2800" b="1" smtClean="0">
                <a:solidFill>
                  <a:schemeClr val="bg1"/>
                </a:solidFill>
                <a:latin typeface="楷体_GB2312" pitchFamily="49" charset="-122"/>
              </a:rPr>
              <a:t> </a:t>
            </a:r>
            <a:r>
              <a:rPr lang="zh-CN" altLang="en-US" b="1" smtClean="0">
                <a:solidFill>
                  <a:schemeClr val="bg1"/>
                </a:solidFill>
                <a:latin typeface="楷体_GB2312" pitchFamily="49" charset="-122"/>
              </a:rPr>
              <a:t>命题及其表示</a:t>
            </a:r>
            <a:endParaRPr lang="zh-CN" altLang="en-US" smtClean="0">
              <a:solidFill>
                <a:schemeClr val="bg1"/>
              </a:solidFill>
            </a:endParaRPr>
          </a:p>
        </p:txBody>
      </p:sp>
      <p:pic>
        <p:nvPicPr>
          <p:cNvPr id="40963" name="Picture 39" descr="REG"/>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138" y="533400"/>
            <a:ext cx="2093912" cy="575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Text Box 14"/>
          <p:cNvSpPr txBox="1">
            <a:spLocks noChangeArrowheads="1"/>
          </p:cNvSpPr>
          <p:nvPr/>
        </p:nvSpPr>
        <p:spPr bwMode="auto">
          <a:xfrm>
            <a:off x="685800" y="152400"/>
            <a:ext cx="1509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defTabSz="9588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defTabSz="95885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defTabSz="95885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95885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
              </a:spcBef>
              <a:spcAft>
                <a:spcPct val="5000"/>
              </a:spcAft>
              <a:buFontTx/>
              <a:buNone/>
            </a:pPr>
            <a:r>
              <a:rPr lang="zh-CN" altLang="en-US" sz="2400" b="1" u="none">
                <a:solidFill>
                  <a:schemeClr val="tx2"/>
                </a:solidFill>
                <a:latin typeface="楷体_GB2312" pitchFamily="49" charset="-122"/>
                <a:ea typeface="楷体_GB2312" pitchFamily="49" charset="-122"/>
              </a:rPr>
              <a:t>命题逻辑</a:t>
            </a:r>
            <a:endParaRPr lang="zh-CN" altLang="en-US" u="none">
              <a:solidFill>
                <a:srgbClr val="0000CC"/>
              </a:solidFill>
              <a:latin typeface="幼圆" panose="02010509060101010101" pitchFamily="49" charset="-122"/>
              <a:ea typeface="幼圆" panose="02010509060101010101" pitchFamily="49" charset="-122"/>
            </a:endParaRPr>
          </a:p>
        </p:txBody>
      </p:sp>
      <p:sp>
        <p:nvSpPr>
          <p:cNvPr id="40965" name="Text Box 26">
            <a:hlinkClick r:id="rId6" action="ppaction://hlinksldjump"/>
          </p:cNvPr>
          <p:cNvSpPr txBox="1">
            <a:spLocks noChangeArrowheads="1"/>
          </p:cNvSpPr>
          <p:nvPr/>
        </p:nvSpPr>
        <p:spPr bwMode="auto">
          <a:xfrm>
            <a:off x="3276600" y="1143000"/>
            <a:ext cx="37338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dist" eaLnBrk="1" fontAlgn="ctr" hangingPunct="1">
              <a:lnSpc>
                <a:spcPct val="80000"/>
              </a:lnSpc>
              <a:spcBef>
                <a:spcPct val="0"/>
              </a:spcBef>
              <a:buFontTx/>
              <a:buNone/>
            </a:pPr>
            <a:r>
              <a:rPr lang="en-US" altLang="zh-CN" sz="2400" b="1" u="none">
                <a:solidFill>
                  <a:srgbClr val="FF0000"/>
                </a:solidFill>
                <a:latin typeface="楷体_GB2312" pitchFamily="49" charset="-122"/>
                <a:ea typeface="楷体_GB2312" pitchFamily="49" charset="-122"/>
              </a:rPr>
              <a:t>1-1</a:t>
            </a:r>
            <a:r>
              <a:rPr lang="en-US" altLang="zh-CN" b="1" u="none">
                <a:solidFill>
                  <a:srgbClr val="FF0000"/>
                </a:solidFill>
                <a:latin typeface="楷体_GB2312" pitchFamily="49" charset="-122"/>
                <a:ea typeface="楷体_GB2312" pitchFamily="49" charset="-122"/>
              </a:rPr>
              <a:t> </a:t>
            </a:r>
            <a:r>
              <a:rPr lang="zh-CN" altLang="en-US" sz="3200" b="1" u="none">
                <a:solidFill>
                  <a:srgbClr val="FF0000"/>
                </a:solidFill>
                <a:latin typeface="楷体_GB2312" pitchFamily="49" charset="-122"/>
                <a:ea typeface="楷体_GB2312" pitchFamily="49" charset="-122"/>
              </a:rPr>
              <a:t>命题及其表示</a:t>
            </a:r>
            <a:endParaRPr lang="zh-CN" altLang="en-US" u="none">
              <a:latin typeface="楷体_GB2312" pitchFamily="49" charset="-122"/>
              <a:ea typeface="楷体_GB2312" pitchFamily="49" charset="-122"/>
            </a:endParaRPr>
          </a:p>
        </p:txBody>
      </p:sp>
      <p:sp>
        <p:nvSpPr>
          <p:cNvPr id="40966" name="Text Box 27">
            <a:hlinkClick r:id="rId7" action="ppaction://hlinksldjump"/>
          </p:cNvPr>
          <p:cNvSpPr txBox="1">
            <a:spLocks noChangeArrowheads="1"/>
          </p:cNvSpPr>
          <p:nvPr/>
        </p:nvSpPr>
        <p:spPr bwMode="auto">
          <a:xfrm>
            <a:off x="3276600" y="1752600"/>
            <a:ext cx="3276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dist" eaLnBrk="1" fontAlgn="ctr" hangingPunct="1">
              <a:lnSpc>
                <a:spcPct val="80000"/>
              </a:lnSpc>
              <a:spcBef>
                <a:spcPct val="0"/>
              </a:spcBef>
              <a:buFontTx/>
              <a:buNone/>
            </a:pPr>
            <a:r>
              <a:rPr lang="en-US" altLang="zh-CN" sz="2400" b="1" u="none">
                <a:latin typeface="楷体_GB2312" pitchFamily="49" charset="-122"/>
                <a:ea typeface="楷体_GB2312" pitchFamily="49" charset="-122"/>
              </a:rPr>
              <a:t>1-2</a:t>
            </a:r>
            <a:r>
              <a:rPr lang="en-US" altLang="zh-CN" b="1" u="none">
                <a:latin typeface="楷体_GB2312" pitchFamily="49" charset="-122"/>
                <a:ea typeface="楷体_GB2312" pitchFamily="49" charset="-122"/>
              </a:rPr>
              <a:t> </a:t>
            </a:r>
            <a:r>
              <a:rPr lang="zh-CN" altLang="en-US" sz="3200" b="1" u="none">
                <a:latin typeface="楷体_GB2312" pitchFamily="49" charset="-122"/>
                <a:ea typeface="楷体_GB2312" pitchFamily="49" charset="-122"/>
              </a:rPr>
              <a:t>逻辑连接词</a:t>
            </a:r>
            <a:endParaRPr lang="zh-CN" altLang="en-US" u="none">
              <a:latin typeface="楷体_GB2312" pitchFamily="49" charset="-122"/>
              <a:ea typeface="楷体_GB2312" pitchFamily="49" charset="-122"/>
            </a:endParaRPr>
          </a:p>
        </p:txBody>
      </p:sp>
      <p:sp>
        <p:nvSpPr>
          <p:cNvPr id="40967" name="Text Box 28">
            <a:hlinkClick r:id="rId8" action="ppaction://hlinksldjump"/>
          </p:cNvPr>
          <p:cNvSpPr txBox="1">
            <a:spLocks noChangeArrowheads="1"/>
          </p:cNvSpPr>
          <p:nvPr/>
        </p:nvSpPr>
        <p:spPr bwMode="auto">
          <a:xfrm>
            <a:off x="3124200" y="2362200"/>
            <a:ext cx="42354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dist" eaLnBrk="1" fontAlgn="ctr" hangingPunct="1">
              <a:lnSpc>
                <a:spcPct val="80000"/>
              </a:lnSpc>
              <a:spcBef>
                <a:spcPct val="0"/>
              </a:spcBef>
              <a:buFontTx/>
              <a:buNone/>
            </a:pPr>
            <a:r>
              <a:rPr lang="en-US" altLang="zh-CN" sz="2400" b="1" u="none">
                <a:latin typeface="楷体_GB2312" pitchFamily="49" charset="-122"/>
                <a:ea typeface="楷体_GB2312" pitchFamily="49" charset="-122"/>
              </a:rPr>
              <a:t> 1-3</a:t>
            </a:r>
            <a:r>
              <a:rPr lang="en-US" altLang="zh-CN" b="1" u="none">
                <a:latin typeface="楷体_GB2312" pitchFamily="49" charset="-122"/>
                <a:ea typeface="楷体_GB2312" pitchFamily="49" charset="-122"/>
              </a:rPr>
              <a:t> </a:t>
            </a:r>
            <a:r>
              <a:rPr lang="zh-CN" altLang="en-US" sz="3200" b="1" u="none">
                <a:latin typeface="楷体_GB2312" pitchFamily="49" charset="-122"/>
                <a:ea typeface="楷体_GB2312" pitchFamily="49" charset="-122"/>
              </a:rPr>
              <a:t>命题公式与赋值</a:t>
            </a:r>
            <a:endParaRPr lang="zh-CN" altLang="en-US" sz="3200" u="none">
              <a:latin typeface="楷体_GB2312" pitchFamily="49" charset="-122"/>
              <a:ea typeface="楷体_GB2312" pitchFamily="49" charset="-122"/>
            </a:endParaRPr>
          </a:p>
        </p:txBody>
      </p:sp>
      <p:sp>
        <p:nvSpPr>
          <p:cNvPr id="40968" name="Text Box 30">
            <a:hlinkClick r:id="rId6" action="ppaction://hlinksldjump"/>
          </p:cNvPr>
          <p:cNvSpPr txBox="1">
            <a:spLocks noChangeArrowheads="1"/>
          </p:cNvSpPr>
          <p:nvPr/>
        </p:nvSpPr>
        <p:spPr bwMode="auto">
          <a:xfrm>
            <a:off x="3276600" y="3581400"/>
            <a:ext cx="41148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ctr" hangingPunct="1">
              <a:lnSpc>
                <a:spcPct val="80000"/>
              </a:lnSpc>
              <a:spcBef>
                <a:spcPct val="0"/>
              </a:spcBef>
              <a:buFontTx/>
              <a:buNone/>
            </a:pPr>
            <a:r>
              <a:rPr lang="en-US" altLang="zh-CN" sz="2400" b="1" u="none">
                <a:latin typeface="楷体_GB2312" pitchFamily="49" charset="-122"/>
                <a:ea typeface="楷体_GB2312" pitchFamily="49" charset="-122"/>
              </a:rPr>
              <a:t>1-5</a:t>
            </a:r>
            <a:r>
              <a:rPr lang="en-US" altLang="zh-CN" b="1" u="none">
                <a:latin typeface="楷体_GB2312" pitchFamily="49" charset="-122"/>
                <a:ea typeface="楷体_GB2312" pitchFamily="49" charset="-122"/>
              </a:rPr>
              <a:t>  </a:t>
            </a:r>
            <a:r>
              <a:rPr lang="zh-CN" altLang="en-US" sz="3200" b="1" u="none">
                <a:latin typeface="楷体_GB2312" pitchFamily="49" charset="-122"/>
                <a:ea typeface="楷体_GB2312" pitchFamily="49" charset="-122"/>
              </a:rPr>
              <a:t>重言式</a:t>
            </a:r>
            <a:endParaRPr lang="zh-CN" altLang="en-US" u="none">
              <a:latin typeface="楷体_GB2312" pitchFamily="49" charset="-122"/>
              <a:ea typeface="楷体_GB2312" pitchFamily="49" charset="-122"/>
            </a:endParaRPr>
          </a:p>
        </p:txBody>
      </p:sp>
      <p:sp>
        <p:nvSpPr>
          <p:cNvPr id="40969" name="Text Box 31">
            <a:hlinkClick r:id="rId9" action="ppaction://hlinksldjump"/>
          </p:cNvPr>
          <p:cNvSpPr txBox="1">
            <a:spLocks noChangeArrowheads="1"/>
          </p:cNvSpPr>
          <p:nvPr/>
        </p:nvSpPr>
        <p:spPr bwMode="auto">
          <a:xfrm>
            <a:off x="3276600" y="4191000"/>
            <a:ext cx="44958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dist" eaLnBrk="1" fontAlgn="ctr" hangingPunct="1">
              <a:lnSpc>
                <a:spcPct val="80000"/>
              </a:lnSpc>
              <a:spcBef>
                <a:spcPct val="0"/>
              </a:spcBef>
              <a:buFontTx/>
              <a:buNone/>
            </a:pPr>
            <a:r>
              <a:rPr lang="en-US" altLang="zh-CN" sz="2400" b="1" u="none">
                <a:latin typeface="楷体_GB2312" pitchFamily="49" charset="-122"/>
                <a:ea typeface="楷体_GB2312" pitchFamily="49" charset="-122"/>
              </a:rPr>
              <a:t>1-6</a:t>
            </a:r>
            <a:r>
              <a:rPr lang="en-US" altLang="zh-CN" b="1" u="none">
                <a:latin typeface="楷体_GB2312" pitchFamily="49" charset="-122"/>
                <a:ea typeface="楷体_GB2312" pitchFamily="49" charset="-122"/>
              </a:rPr>
              <a:t> </a:t>
            </a:r>
            <a:r>
              <a:rPr lang="zh-CN" altLang="en-US" sz="3200" b="1" u="none">
                <a:latin typeface="楷体_GB2312" pitchFamily="49" charset="-122"/>
                <a:ea typeface="楷体_GB2312" pitchFamily="49" charset="-122"/>
              </a:rPr>
              <a:t>连接词的全功能集</a:t>
            </a:r>
            <a:endParaRPr lang="zh-CN" altLang="en-US" u="none">
              <a:latin typeface="楷体_GB2312" pitchFamily="49" charset="-122"/>
              <a:ea typeface="楷体_GB2312" pitchFamily="49" charset="-122"/>
            </a:endParaRPr>
          </a:p>
        </p:txBody>
      </p:sp>
      <p:sp>
        <p:nvSpPr>
          <p:cNvPr id="40970" name="Rectangle 33">
            <a:hlinkClick r:id="rId10" action="ppaction://hlinksldjump"/>
          </p:cNvPr>
          <p:cNvSpPr>
            <a:spLocks noChangeArrowheads="1"/>
          </p:cNvSpPr>
          <p:nvPr/>
        </p:nvSpPr>
        <p:spPr bwMode="auto">
          <a:xfrm>
            <a:off x="3276600" y="4800600"/>
            <a:ext cx="32004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dist" eaLnBrk="1" fontAlgn="ctr" hangingPunct="1">
              <a:lnSpc>
                <a:spcPct val="80000"/>
              </a:lnSpc>
              <a:spcBef>
                <a:spcPct val="0"/>
              </a:spcBef>
              <a:buFontTx/>
              <a:buNone/>
            </a:pPr>
            <a:r>
              <a:rPr lang="en-US" altLang="zh-CN" sz="2400" b="1" u="none">
                <a:latin typeface="楷体_GB2312" pitchFamily="49" charset="-122"/>
                <a:ea typeface="楷体_GB2312" pitchFamily="49" charset="-122"/>
              </a:rPr>
              <a:t>1-7</a:t>
            </a:r>
            <a:r>
              <a:rPr lang="en-US" altLang="zh-CN" b="1" u="none">
                <a:latin typeface="楷体_GB2312" pitchFamily="49" charset="-122"/>
                <a:ea typeface="楷体_GB2312" pitchFamily="49" charset="-122"/>
              </a:rPr>
              <a:t> </a:t>
            </a:r>
            <a:r>
              <a:rPr lang="zh-CN" altLang="en-US" sz="3200" b="1" u="none">
                <a:latin typeface="楷体_GB2312" pitchFamily="49" charset="-122"/>
                <a:ea typeface="楷体_GB2312" pitchFamily="49" charset="-122"/>
              </a:rPr>
              <a:t>对偶与范式</a:t>
            </a:r>
            <a:endParaRPr lang="zh-CN" altLang="en-US" b="1" u="none">
              <a:latin typeface="楷体_GB2312" pitchFamily="49" charset="-122"/>
              <a:ea typeface="楷体_GB2312" pitchFamily="49" charset="-122"/>
            </a:endParaRPr>
          </a:p>
        </p:txBody>
      </p:sp>
      <p:sp>
        <p:nvSpPr>
          <p:cNvPr id="40971" name="Text Box 34">
            <a:hlinkClick r:id="" action="ppaction://noaction"/>
          </p:cNvPr>
          <p:cNvSpPr txBox="1">
            <a:spLocks noChangeArrowheads="1"/>
          </p:cNvSpPr>
          <p:nvPr/>
        </p:nvSpPr>
        <p:spPr bwMode="auto">
          <a:xfrm>
            <a:off x="3276600" y="5410200"/>
            <a:ext cx="2743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dist" eaLnBrk="1" hangingPunct="1">
              <a:lnSpc>
                <a:spcPct val="80000"/>
              </a:lnSpc>
              <a:spcBef>
                <a:spcPct val="0"/>
              </a:spcBef>
              <a:buFontTx/>
              <a:buNone/>
            </a:pPr>
            <a:r>
              <a:rPr lang="en-US" altLang="zh-CN" sz="2400" b="1" u="none">
                <a:latin typeface="楷体_GB2312" pitchFamily="49" charset="-122"/>
                <a:ea typeface="楷体_GB2312" pitchFamily="49" charset="-122"/>
              </a:rPr>
              <a:t>1-8</a:t>
            </a:r>
            <a:r>
              <a:rPr lang="en-US" altLang="zh-CN" b="1" u="none">
                <a:latin typeface="楷体_GB2312" pitchFamily="49" charset="-122"/>
                <a:ea typeface="楷体_GB2312" pitchFamily="49" charset="-122"/>
              </a:rPr>
              <a:t> </a:t>
            </a:r>
            <a:r>
              <a:rPr lang="zh-CN" altLang="en-US" sz="3200" b="1" u="none">
                <a:latin typeface="楷体_GB2312" pitchFamily="49" charset="-122"/>
                <a:ea typeface="楷体_GB2312" pitchFamily="49" charset="-122"/>
              </a:rPr>
              <a:t>推理理论</a:t>
            </a:r>
            <a:endParaRPr lang="zh-CN" altLang="en-US" u="none">
              <a:latin typeface="楷体_GB2312" pitchFamily="49" charset="-122"/>
              <a:ea typeface="楷体_GB2312" pitchFamily="49" charset="-122"/>
            </a:endParaRPr>
          </a:p>
        </p:txBody>
      </p:sp>
      <p:pic>
        <p:nvPicPr>
          <p:cNvPr id="40972" name="Picture 8" descr="STATBAR"/>
          <p:cNvPicPr preferRelativeResize="0">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9138" y="6248400"/>
            <a:ext cx="755808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3" name="Picture 12" descr="STATBAR"/>
          <p:cNvPicPr preferRelativeResize="0">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9138" y="533400"/>
            <a:ext cx="79168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9" name="sl1.avi">
            <a:hlinkClick r:id="" action="ppaction://media"/>
          </p:cNvPr>
          <p:cNvPicPr preferRelativeResize="0">
            <a:picLocks noRot="1" noChangeArrowheads="1"/>
          </p:cNvPicPr>
          <p:nvPr>
            <a:videoFile r:link="rId1"/>
          </p:nvPr>
        </p:nvPicPr>
        <p:blipFill>
          <a:blip r:embed="rId12">
            <a:extLst>
              <a:ext uri="{28A0092B-C50C-407E-A947-70E740481C1C}">
                <a14:useLocalDpi xmlns:a14="http://schemas.microsoft.com/office/drawing/2010/main" val="0"/>
              </a:ext>
            </a:extLst>
          </a:blip>
          <a:srcRect/>
          <a:stretch>
            <a:fillRect/>
          </a:stretch>
        </p:blipFill>
        <p:spPr bwMode="auto">
          <a:xfrm>
            <a:off x="3598863" y="0"/>
            <a:ext cx="18716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5" name="Picture 47" descr="tb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29600" y="6019800"/>
            <a:ext cx="9144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6" name="AutoShape 52">
            <a:hlinkClick r:id="" action="ppaction://hlinkshowjump?jump=previousslide" highlightClick="1"/>
          </p:cNvPr>
          <p:cNvSpPr>
            <a:spLocks noChangeArrowheads="1"/>
          </p:cNvSpPr>
          <p:nvPr/>
        </p:nvSpPr>
        <p:spPr bwMode="auto">
          <a:xfrm>
            <a:off x="16002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40977" name="AutoShape 53">
            <a:hlinkClick r:id="rId14" action="ppaction://hlinksldjump" highlightClick="1"/>
          </p:cNvPr>
          <p:cNvSpPr>
            <a:spLocks noChangeArrowheads="1"/>
          </p:cNvSpPr>
          <p:nvPr/>
        </p:nvSpPr>
        <p:spPr bwMode="auto">
          <a:xfrm>
            <a:off x="9906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40978" name="AutoShape 54">
            <a:hlinkClick r:id="" action="ppaction://hlinkshowjump?jump=lastslide" highlightClick="1"/>
          </p:cNvPr>
          <p:cNvSpPr>
            <a:spLocks noChangeArrowheads="1"/>
          </p:cNvSpPr>
          <p:nvPr/>
        </p:nvSpPr>
        <p:spPr bwMode="auto">
          <a:xfrm>
            <a:off x="28194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40979" name="AutoShape 55">
            <a:hlinkClick r:id="rId15" action="ppaction://hlinksldjump" highlightClick="1"/>
          </p:cNvPr>
          <p:cNvSpPr>
            <a:spLocks noChangeArrowheads="1"/>
          </p:cNvSpPr>
          <p:nvPr/>
        </p:nvSpPr>
        <p:spPr bwMode="auto">
          <a:xfrm>
            <a:off x="34290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40980" name="AutoShape 56">
            <a:hlinkClick r:id="" action="ppaction://hlinkshowjump?jump=nextslide" highlightClick="1"/>
          </p:cNvPr>
          <p:cNvSpPr>
            <a:spLocks noChangeArrowheads="1"/>
          </p:cNvSpPr>
          <p:nvPr/>
        </p:nvSpPr>
        <p:spPr bwMode="auto">
          <a:xfrm>
            <a:off x="2209800" y="6400800"/>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40981" name="Text Box 76">
            <a:hlinkClick r:id="rId16" action="ppaction://hlinksldjump"/>
          </p:cNvPr>
          <p:cNvSpPr txBox="1">
            <a:spLocks noChangeArrowheads="1"/>
          </p:cNvSpPr>
          <p:nvPr/>
        </p:nvSpPr>
        <p:spPr bwMode="auto">
          <a:xfrm>
            <a:off x="3276600" y="2971800"/>
            <a:ext cx="2743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dist" eaLnBrk="1" fontAlgn="ctr" hangingPunct="1">
              <a:lnSpc>
                <a:spcPct val="80000"/>
              </a:lnSpc>
              <a:spcBef>
                <a:spcPct val="0"/>
              </a:spcBef>
              <a:buFontTx/>
              <a:buNone/>
            </a:pPr>
            <a:r>
              <a:rPr lang="en-US" altLang="zh-CN" sz="2400" b="1" u="none">
                <a:latin typeface="楷体_GB2312" pitchFamily="49" charset="-122"/>
                <a:ea typeface="楷体_GB2312" pitchFamily="49" charset="-122"/>
              </a:rPr>
              <a:t>1-4 </a:t>
            </a:r>
            <a:r>
              <a:rPr lang="zh-CN" altLang="en-US" sz="3200" b="1" u="none">
                <a:latin typeface="楷体_GB2312" pitchFamily="49" charset="-122"/>
                <a:ea typeface="楷体_GB2312" pitchFamily="49" charset="-122"/>
              </a:rPr>
              <a:t>等价公式</a:t>
            </a:r>
            <a:endParaRPr lang="zh-CN" altLang="en-US" u="none">
              <a:latin typeface="楷体_GB2312" pitchFamily="49" charset="-122"/>
              <a:ea typeface="楷体_GB2312" pitchFamily="49" charset="-122"/>
            </a:endParaRPr>
          </a:p>
        </p:txBody>
      </p:sp>
    </p:spTree>
  </p:cSld>
  <p:clrMapOvr>
    <a:masterClrMapping/>
  </p:clrMapOvr>
  <p:transition>
    <p:pull dir="rd"/>
    <p:sndAc>
      <p:stSnd>
        <p:snd r:embed="rId4"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1946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repeatCount="indefinite" fill="remove" display="0">
                  <p:stCondLst>
                    <p:cond delay="indefinite"/>
                  </p:stCondLst>
                  <p:endCondLst>
                    <p:cond evt="onPrev" delay="0">
                      <p:tgtEl>
                        <p:sldTgt/>
                      </p:tgtEl>
                    </p:cond>
                  </p:endCondLst>
                </p:cTn>
                <p:tgtEl>
                  <p:spTgt spid="19469"/>
                </p:tgtEl>
              </p:cMediaNode>
            </p:video>
            <p:seq concurrent="1" nextAc="seek">
              <p:cTn id="8" restart="whenNotActive" fill="hold" evtFilter="cancelBubble" nodeType="interactiveSeq">
                <p:stCondLst>
                  <p:cond evt="onClick" delay="0">
                    <p:tgtEl>
                      <p:spTgt spid="19469"/>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19469"/>
                                        </p:tgtEl>
                                      </p:cBhvr>
                                    </p:cmd>
                                  </p:childTnLst>
                                </p:cTn>
                              </p:par>
                            </p:childTnLst>
                          </p:cTn>
                        </p:par>
                      </p:childTnLst>
                    </p:cTn>
                  </p:par>
                </p:childTnLst>
              </p:cTn>
              <p:nextCondLst>
                <p:cond evt="onClick" delay="0">
                  <p:tgtEl>
                    <p:spTgt spid="19469"/>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5"/>
          <a:srcRect/>
          <a:stretch>
            <a:fillRect/>
          </a:stretch>
        </a:blipFill>
        <a:effectLst/>
      </p:bgPr>
    </p:bg>
    <p:spTree>
      <p:nvGrpSpPr>
        <p:cNvPr id="1" name=""/>
        <p:cNvGrpSpPr/>
        <p:nvPr/>
      </p:nvGrpSpPr>
      <p:grpSpPr>
        <a:xfrm>
          <a:off x="0" y="0"/>
          <a:ext cx="0" cy="0"/>
          <a:chOff x="0" y="0"/>
          <a:chExt cx="0" cy="0"/>
        </a:xfrm>
      </p:grpSpPr>
      <p:pic>
        <p:nvPicPr>
          <p:cNvPr id="6146" name="Picture 2" descr="STATBA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38" y="6248400"/>
            <a:ext cx="755808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3" descr="STATBA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38" y="533400"/>
            <a:ext cx="79168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lssx.avi">
            <a:hlinkClick r:id="" action="ppaction://media"/>
          </p:cNvPr>
          <p:cNvPicPr preferRelativeResize="0">
            <a:picLocks noRot="1" noChangeArrowheads="1"/>
          </p:cNvPicPr>
          <p:nvPr>
            <a:videoFile r:link="rId1"/>
          </p:nvPr>
        </p:nvPicPr>
        <p:blipFill>
          <a:blip r:embed="rId7">
            <a:clrChange>
              <a:clrFrom>
                <a:srgbClr val="F3BF67"/>
              </a:clrFrom>
              <a:clrTo>
                <a:srgbClr val="F3BF67">
                  <a:alpha val="0"/>
                </a:srgbClr>
              </a:clrTo>
            </a:clrChange>
            <a:extLst>
              <a:ext uri="{28A0092B-C50C-407E-A947-70E740481C1C}">
                <a14:useLocalDpi xmlns:a14="http://schemas.microsoft.com/office/drawing/2010/main" val="0"/>
              </a:ext>
            </a:extLst>
          </a:blip>
          <a:srcRect/>
          <a:stretch>
            <a:fillRect/>
          </a:stretch>
        </p:blipFill>
        <p:spPr bwMode="auto">
          <a:xfrm>
            <a:off x="3598863" y="0"/>
            <a:ext cx="18716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Text Box 5"/>
          <p:cNvSpPr txBox="1">
            <a:spLocks noChangeArrowheads="1"/>
          </p:cNvSpPr>
          <p:nvPr/>
        </p:nvSpPr>
        <p:spPr bwMode="auto">
          <a:xfrm>
            <a:off x="1835150" y="1268413"/>
            <a:ext cx="67056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5400" u="none">
                <a:solidFill>
                  <a:schemeClr val="accent2"/>
                </a:solidFill>
                <a:latin typeface="黑体" panose="02010609060101010101" pitchFamily="49" charset="-122"/>
              </a:rPr>
              <a:t> </a:t>
            </a:r>
            <a:r>
              <a:rPr lang="zh-CN" altLang="en-US" sz="4800" u="none">
                <a:latin typeface="黑体" panose="02010609060101010101" pitchFamily="49" charset="-122"/>
              </a:rPr>
              <a:t>绪论</a:t>
            </a:r>
            <a:r>
              <a:rPr lang="zh-CN" altLang="en-US" u="none">
                <a:latin typeface="黑体" panose="02010609060101010101" pitchFamily="49" charset="-122"/>
              </a:rPr>
              <a:t> </a:t>
            </a:r>
            <a:r>
              <a:rPr lang="en-US" altLang="zh-CN" sz="4800" u="none">
                <a:latin typeface="黑体" panose="02010609060101010101" pitchFamily="49" charset="-122"/>
              </a:rPr>
              <a:t>Preface </a:t>
            </a:r>
            <a:endParaRPr lang="en-US" altLang="zh-CN" sz="5400" u="none">
              <a:latin typeface="黑体" panose="02010609060101010101" pitchFamily="49" charset="-122"/>
            </a:endParaRPr>
          </a:p>
          <a:p>
            <a:pPr eaLnBrk="1" hangingPunct="1">
              <a:spcBef>
                <a:spcPct val="0"/>
              </a:spcBef>
              <a:buFontTx/>
              <a:buNone/>
            </a:pPr>
            <a:endParaRPr lang="en-US" altLang="zh-CN" sz="3600" u="none">
              <a:latin typeface="黑体" panose="02010609060101010101" pitchFamily="49" charset="-122"/>
            </a:endParaRPr>
          </a:p>
        </p:txBody>
      </p:sp>
      <p:pic>
        <p:nvPicPr>
          <p:cNvPr id="6150" name="Picture 6" descr="tb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05800" y="60198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AutoShape 7">
            <a:hlinkClick r:id="" action="ppaction://hlinkshowjump?jump=previousslide" highlightClick="1"/>
          </p:cNvPr>
          <p:cNvSpPr>
            <a:spLocks noChangeArrowheads="1"/>
          </p:cNvSpPr>
          <p:nvPr/>
        </p:nvSpPr>
        <p:spPr bwMode="auto">
          <a:xfrm>
            <a:off x="16002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6152" name="AutoShape 8">
            <a:hlinkClick r:id="" action="ppaction://hlinkshowjump?jump=firstslide" highlightClick="1"/>
          </p:cNvPr>
          <p:cNvSpPr>
            <a:spLocks noChangeArrowheads="1"/>
          </p:cNvSpPr>
          <p:nvPr/>
        </p:nvSpPr>
        <p:spPr bwMode="auto">
          <a:xfrm>
            <a:off x="9906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6153" name="AutoShape 9">
            <a:hlinkClick r:id="" action="ppaction://hlinkshowjump?jump=lastslide" highlightClick="1"/>
          </p:cNvPr>
          <p:cNvSpPr>
            <a:spLocks noChangeArrowheads="1"/>
          </p:cNvSpPr>
          <p:nvPr/>
        </p:nvSpPr>
        <p:spPr bwMode="auto">
          <a:xfrm>
            <a:off x="22098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6154" name="AutoShape 10">
            <a:hlinkClick r:id="rId9" action="ppaction://hlinksldjump" highlightClick="1"/>
          </p:cNvPr>
          <p:cNvSpPr>
            <a:spLocks noChangeArrowheads="1"/>
          </p:cNvSpPr>
          <p:nvPr/>
        </p:nvSpPr>
        <p:spPr bwMode="auto">
          <a:xfrm>
            <a:off x="28194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6155" name="Text Box 11"/>
          <p:cNvSpPr txBox="1">
            <a:spLocks noChangeArrowheads="1"/>
          </p:cNvSpPr>
          <p:nvPr/>
        </p:nvSpPr>
        <p:spPr bwMode="auto">
          <a:xfrm>
            <a:off x="2209800" y="2590800"/>
            <a:ext cx="3657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5000"/>
              </a:lnSpc>
              <a:spcAft>
                <a:spcPct val="20000"/>
              </a:spcAft>
              <a:buFontTx/>
              <a:buNone/>
            </a:pPr>
            <a:r>
              <a:rPr lang="zh-CN" altLang="en-US" b="1" u="none">
                <a:solidFill>
                  <a:srgbClr val="CC0000"/>
                </a:solidFill>
                <a:latin typeface="Symbol" panose="05050102010706020507" pitchFamily="18" charset="2"/>
              </a:rPr>
              <a:t>一、什么是离散数学</a:t>
            </a:r>
            <a:endParaRPr lang="zh-CN" altLang="en-US" u="none">
              <a:solidFill>
                <a:srgbClr val="CC0000"/>
              </a:solidFill>
              <a:ea typeface="宋体" panose="02010600030101010101" pitchFamily="2" charset="-122"/>
            </a:endParaRPr>
          </a:p>
        </p:txBody>
      </p:sp>
      <p:sp>
        <p:nvSpPr>
          <p:cNvPr id="6156" name="Text Box 12"/>
          <p:cNvSpPr txBox="1">
            <a:spLocks noChangeArrowheads="1"/>
          </p:cNvSpPr>
          <p:nvPr/>
        </p:nvSpPr>
        <p:spPr bwMode="auto">
          <a:xfrm>
            <a:off x="2209800" y="3370263"/>
            <a:ext cx="488315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5000"/>
              </a:lnSpc>
              <a:spcAft>
                <a:spcPct val="20000"/>
              </a:spcAft>
              <a:buFontTx/>
              <a:buNone/>
            </a:pPr>
            <a:r>
              <a:rPr lang="zh-CN" altLang="en-US" b="1" u="none">
                <a:solidFill>
                  <a:srgbClr val="CC0000"/>
                </a:solidFill>
                <a:latin typeface="Symbol" panose="05050102010706020507" pitchFamily="18" charset="2"/>
              </a:rPr>
              <a:t>二、离散数学与计算机科学</a:t>
            </a:r>
            <a:endParaRPr lang="zh-CN" altLang="en-US" u="none">
              <a:solidFill>
                <a:srgbClr val="CC0000"/>
              </a:solidFill>
              <a:ea typeface="宋体" panose="02010600030101010101" pitchFamily="2" charset="-122"/>
            </a:endParaRPr>
          </a:p>
        </p:txBody>
      </p:sp>
      <p:sp>
        <p:nvSpPr>
          <p:cNvPr id="6157" name="Text Box 13"/>
          <p:cNvSpPr txBox="1">
            <a:spLocks noChangeArrowheads="1"/>
          </p:cNvSpPr>
          <p:nvPr/>
        </p:nvSpPr>
        <p:spPr bwMode="auto">
          <a:xfrm>
            <a:off x="2209800" y="4214813"/>
            <a:ext cx="4738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b="1" u="none">
                <a:solidFill>
                  <a:srgbClr val="CC0000"/>
                </a:solidFill>
                <a:latin typeface="Symbol" panose="05050102010706020507" pitchFamily="18" charset="2"/>
              </a:rPr>
              <a:t>三、离散数学研究的范围</a:t>
            </a:r>
            <a:endParaRPr lang="zh-CN" altLang="en-US" b="1" u="none">
              <a:solidFill>
                <a:srgbClr val="CC0000"/>
              </a:solidFill>
              <a:latin typeface="Symbol" panose="05050102010706020507" pitchFamily="18" charset="2"/>
              <a:ea typeface="幼圆" panose="02010509060101010101" pitchFamily="49" charset="-122"/>
            </a:endParaRPr>
          </a:p>
        </p:txBody>
      </p:sp>
      <p:sp>
        <p:nvSpPr>
          <p:cNvPr id="6158" name="Text Box 14"/>
          <p:cNvSpPr txBox="1">
            <a:spLocks noChangeArrowheads="1"/>
          </p:cNvSpPr>
          <p:nvPr/>
        </p:nvSpPr>
        <p:spPr bwMode="auto">
          <a:xfrm>
            <a:off x="2209800" y="4953000"/>
            <a:ext cx="4667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b="1" u="none">
                <a:solidFill>
                  <a:srgbClr val="CC0000"/>
                </a:solidFill>
                <a:latin typeface="Symbol" panose="05050102010706020507" pitchFamily="18" charset="2"/>
              </a:rPr>
              <a:t>四、离散数学课程的任务</a:t>
            </a:r>
            <a:endParaRPr lang="zh-CN" altLang="en-US" b="1" u="none">
              <a:solidFill>
                <a:srgbClr val="CC0000"/>
              </a:solidFill>
              <a:latin typeface="Symbol" panose="05050102010706020507" pitchFamily="18" charset="2"/>
              <a:ea typeface="幼圆" panose="02010509060101010101" pitchFamily="49" charset="-122"/>
            </a:endParaRPr>
          </a:p>
        </p:txBody>
      </p:sp>
    </p:spTree>
  </p:cSld>
  <p:clrMapOvr>
    <a:masterClrMapping/>
  </p:clrMapOvr>
  <p:transition>
    <p:pull dir="rd"/>
    <p:sndAc>
      <p:stSnd>
        <p:snd r:embed="rId4" name="PROJCTOR.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lstStyle/>
          <a:p>
            <a:pPr eaLnBrk="1" hangingPunct="1"/>
            <a:r>
              <a:rPr lang="en-US" altLang="zh-CN" sz="2400" b="1" smtClean="0">
                <a:solidFill>
                  <a:schemeClr val="bg1"/>
                </a:solidFill>
                <a:latin typeface="楷体_GB2312" pitchFamily="49" charset="-122"/>
              </a:rPr>
              <a:t>1-1</a:t>
            </a:r>
            <a:r>
              <a:rPr lang="en-US" altLang="zh-CN" sz="2800" b="1" smtClean="0">
                <a:solidFill>
                  <a:schemeClr val="bg1"/>
                </a:solidFill>
                <a:latin typeface="楷体_GB2312" pitchFamily="49" charset="-122"/>
              </a:rPr>
              <a:t> </a:t>
            </a:r>
            <a:r>
              <a:rPr lang="zh-CN" altLang="en-US" b="1" smtClean="0">
                <a:solidFill>
                  <a:schemeClr val="bg1"/>
                </a:solidFill>
                <a:latin typeface="楷体_GB2312" pitchFamily="49" charset="-122"/>
              </a:rPr>
              <a:t>命题及其表示</a:t>
            </a:r>
            <a:endParaRPr lang="zh-CN" altLang="en-US" smtClean="0">
              <a:solidFill>
                <a:schemeClr val="bg1"/>
              </a:solidFill>
            </a:endParaRPr>
          </a:p>
        </p:txBody>
      </p:sp>
      <p:pic>
        <p:nvPicPr>
          <p:cNvPr id="43011" name="Picture 3" descr="REG"/>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138" y="533400"/>
            <a:ext cx="2093912" cy="575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Text Box 4"/>
          <p:cNvSpPr txBox="1">
            <a:spLocks noChangeArrowheads="1"/>
          </p:cNvSpPr>
          <p:nvPr/>
        </p:nvSpPr>
        <p:spPr bwMode="auto">
          <a:xfrm>
            <a:off x="685800" y="152400"/>
            <a:ext cx="14160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58850">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defTabSz="9588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defTabSz="95885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defTabSz="95885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95885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
              </a:spcBef>
              <a:spcAft>
                <a:spcPct val="5000"/>
              </a:spcAft>
              <a:buFontTx/>
              <a:buNone/>
            </a:pPr>
            <a:r>
              <a:rPr lang="zh-CN" altLang="en-US" sz="2400" b="1" u="none">
                <a:solidFill>
                  <a:schemeClr val="tx2"/>
                </a:solidFill>
                <a:latin typeface="楷体_GB2312" pitchFamily="49" charset="-122"/>
                <a:ea typeface="楷体_GB2312" pitchFamily="49" charset="-122"/>
              </a:rPr>
              <a:t>命题逻辑</a:t>
            </a:r>
            <a:endParaRPr lang="zh-CN" altLang="en-US" u="none">
              <a:solidFill>
                <a:srgbClr val="0000CC"/>
              </a:solidFill>
              <a:latin typeface="幼圆" panose="02010509060101010101" pitchFamily="49" charset="-122"/>
              <a:ea typeface="幼圆" panose="02010509060101010101" pitchFamily="49" charset="-122"/>
            </a:endParaRPr>
          </a:p>
        </p:txBody>
      </p:sp>
      <p:pic>
        <p:nvPicPr>
          <p:cNvPr id="43013" name="Picture 12" descr="STATBA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38" y="6248400"/>
            <a:ext cx="755808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Picture 13" descr="STATBA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38" y="533400"/>
            <a:ext cx="79168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1582" name="sl1.avi">
            <a:hlinkClick r:id="" action="ppaction://media"/>
          </p:cNvPr>
          <p:cNvPicPr preferRelativeResize="0">
            <a:picLocks noRot="1" noChangeArrowheads="1"/>
          </p:cNvPicPr>
          <p:nvPr>
            <a:videoFile r:link="rId1"/>
          </p:nvPr>
        </p:nvPicPr>
        <p:blipFill>
          <a:blip r:embed="rId7">
            <a:extLst>
              <a:ext uri="{28A0092B-C50C-407E-A947-70E740481C1C}">
                <a14:useLocalDpi xmlns:a14="http://schemas.microsoft.com/office/drawing/2010/main" val="0"/>
              </a:ext>
            </a:extLst>
          </a:blip>
          <a:srcRect/>
          <a:stretch>
            <a:fillRect/>
          </a:stretch>
        </p:blipFill>
        <p:spPr bwMode="auto">
          <a:xfrm>
            <a:off x="3598863" y="0"/>
            <a:ext cx="18716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6" name="Picture 15" descr="tb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29600" y="6019800"/>
            <a:ext cx="9144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7" name="AutoShape 16">
            <a:hlinkClick r:id="" action="ppaction://hlinkshowjump?jump=previousslide" highlightClick="1"/>
          </p:cNvPr>
          <p:cNvSpPr>
            <a:spLocks noChangeArrowheads="1"/>
          </p:cNvSpPr>
          <p:nvPr/>
        </p:nvSpPr>
        <p:spPr bwMode="auto">
          <a:xfrm>
            <a:off x="16002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43018" name="AutoShape 17">
            <a:hlinkClick r:id="rId9" action="ppaction://hlinksldjump" highlightClick="1"/>
          </p:cNvPr>
          <p:cNvSpPr>
            <a:spLocks noChangeArrowheads="1"/>
          </p:cNvSpPr>
          <p:nvPr/>
        </p:nvSpPr>
        <p:spPr bwMode="auto">
          <a:xfrm>
            <a:off x="9906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43019" name="AutoShape 18">
            <a:hlinkClick r:id="" action="ppaction://hlinkshowjump?jump=lastslide" highlightClick="1"/>
          </p:cNvPr>
          <p:cNvSpPr>
            <a:spLocks noChangeArrowheads="1"/>
          </p:cNvSpPr>
          <p:nvPr/>
        </p:nvSpPr>
        <p:spPr bwMode="auto">
          <a:xfrm>
            <a:off x="28194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43020" name="AutoShape 19">
            <a:hlinkClick r:id="rId10" action="ppaction://hlinksldjump" highlightClick="1"/>
          </p:cNvPr>
          <p:cNvSpPr>
            <a:spLocks noChangeArrowheads="1"/>
          </p:cNvSpPr>
          <p:nvPr/>
        </p:nvSpPr>
        <p:spPr bwMode="auto">
          <a:xfrm>
            <a:off x="34290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43021" name="AutoShape 20">
            <a:hlinkClick r:id="" action="ppaction://hlinkshowjump?jump=nextslide" highlightClick="1"/>
          </p:cNvPr>
          <p:cNvSpPr>
            <a:spLocks noChangeArrowheads="1"/>
          </p:cNvSpPr>
          <p:nvPr/>
        </p:nvSpPr>
        <p:spPr bwMode="auto">
          <a:xfrm>
            <a:off x="2209800" y="6400800"/>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621590" name="Rectangle 22"/>
          <p:cNvSpPr>
            <a:spLocks noChangeArrowheads="1"/>
          </p:cNvSpPr>
          <p:nvPr/>
        </p:nvSpPr>
        <p:spPr bwMode="auto">
          <a:xfrm>
            <a:off x="3419475" y="1196975"/>
            <a:ext cx="468153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30000"/>
              </a:spcBef>
              <a:spcAft>
                <a:spcPct val="25000"/>
              </a:spcAft>
              <a:buFontTx/>
              <a:buNone/>
            </a:pPr>
            <a:r>
              <a:rPr lang="zh-CN" altLang="en-US" u="none"/>
              <a:t>本节主要讨论四个问题：</a:t>
            </a:r>
          </a:p>
          <a:p>
            <a:pPr eaLnBrk="1" hangingPunct="1">
              <a:lnSpc>
                <a:spcPct val="120000"/>
              </a:lnSpc>
              <a:spcBef>
                <a:spcPct val="30000"/>
              </a:spcBef>
              <a:buFontTx/>
              <a:buBlip>
                <a:blip r:embed="rId11"/>
              </a:buBlip>
            </a:pPr>
            <a:r>
              <a:rPr lang="zh-CN" altLang="en-US" u="none">
                <a:solidFill>
                  <a:srgbClr val="CC0000"/>
                </a:solidFill>
              </a:rPr>
              <a:t>命题如何定义？</a:t>
            </a:r>
          </a:p>
          <a:p>
            <a:pPr eaLnBrk="1" hangingPunct="1">
              <a:lnSpc>
                <a:spcPct val="120000"/>
              </a:lnSpc>
              <a:spcBef>
                <a:spcPct val="30000"/>
              </a:spcBef>
              <a:buFontTx/>
              <a:buBlip>
                <a:blip r:embed="rId11"/>
              </a:buBlip>
            </a:pPr>
            <a:r>
              <a:rPr lang="zh-CN" altLang="en-US" u="none">
                <a:solidFill>
                  <a:srgbClr val="CC0000"/>
                </a:solidFill>
              </a:rPr>
              <a:t>命题如何取值？</a:t>
            </a:r>
          </a:p>
          <a:p>
            <a:pPr eaLnBrk="1" hangingPunct="1">
              <a:lnSpc>
                <a:spcPct val="120000"/>
              </a:lnSpc>
              <a:spcBef>
                <a:spcPct val="30000"/>
              </a:spcBef>
              <a:buFontTx/>
              <a:buBlip>
                <a:blip r:embed="rId11"/>
              </a:buBlip>
            </a:pPr>
            <a:r>
              <a:rPr lang="zh-CN" altLang="en-US" u="none">
                <a:solidFill>
                  <a:srgbClr val="CC0000"/>
                </a:solidFill>
              </a:rPr>
              <a:t>命题如何分类？</a:t>
            </a:r>
          </a:p>
          <a:p>
            <a:pPr eaLnBrk="1" hangingPunct="1">
              <a:lnSpc>
                <a:spcPct val="120000"/>
              </a:lnSpc>
              <a:spcBef>
                <a:spcPct val="30000"/>
              </a:spcBef>
              <a:buFontTx/>
              <a:buBlip>
                <a:blip r:embed="rId11"/>
              </a:buBlip>
            </a:pPr>
            <a:r>
              <a:rPr kumimoji="0" lang="zh-CN" altLang="en-US" u="none">
                <a:solidFill>
                  <a:srgbClr val="CC0000"/>
                </a:solidFill>
              </a:rPr>
              <a:t>命题如何符号化？</a:t>
            </a:r>
          </a:p>
          <a:p>
            <a:pPr eaLnBrk="1" hangingPunct="1">
              <a:lnSpc>
                <a:spcPct val="120000"/>
              </a:lnSpc>
              <a:spcBef>
                <a:spcPct val="30000"/>
              </a:spcBef>
            </a:pPr>
            <a:endParaRPr lang="en-US" altLang="zh-CN" u="none"/>
          </a:p>
        </p:txBody>
      </p:sp>
    </p:spTree>
  </p:cSld>
  <p:clrMapOvr>
    <a:masterClrMapping/>
  </p:clrMapOvr>
  <p:transition>
    <p:pull dir="rd"/>
    <p:sndAc>
      <p:stSnd>
        <p:snd r:embed="rId4"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621582"/>
                                        </p:tgtEl>
                                      </p:cBhvr>
                                    </p:cmd>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21590">
                                            <p:txEl>
                                              <p:pRg st="0" end="0"/>
                                            </p:txEl>
                                          </p:spTgt>
                                        </p:tgtEl>
                                        <p:attrNameLst>
                                          <p:attrName>style.visibility</p:attrName>
                                        </p:attrNameLst>
                                      </p:cBhvr>
                                      <p:to>
                                        <p:strVal val="visible"/>
                                      </p:to>
                                    </p:set>
                                    <p:animEffect transition="in" filter="wipe(left)">
                                      <p:cBhvr>
                                        <p:cTn id="11" dur="500"/>
                                        <p:tgtEl>
                                          <p:spTgt spid="621590">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21590">
                                            <p:txEl>
                                              <p:pRg st="1" end="1"/>
                                            </p:txEl>
                                          </p:spTgt>
                                        </p:tgtEl>
                                        <p:attrNameLst>
                                          <p:attrName>style.visibility</p:attrName>
                                        </p:attrNameLst>
                                      </p:cBhvr>
                                      <p:to>
                                        <p:strVal val="visible"/>
                                      </p:to>
                                    </p:set>
                                    <p:animEffect transition="in" filter="wipe(left)">
                                      <p:cBhvr>
                                        <p:cTn id="16" dur="500"/>
                                        <p:tgtEl>
                                          <p:spTgt spid="621590">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21590">
                                            <p:txEl>
                                              <p:pRg st="2" end="2"/>
                                            </p:txEl>
                                          </p:spTgt>
                                        </p:tgtEl>
                                        <p:attrNameLst>
                                          <p:attrName>style.visibility</p:attrName>
                                        </p:attrNameLst>
                                      </p:cBhvr>
                                      <p:to>
                                        <p:strVal val="visible"/>
                                      </p:to>
                                    </p:set>
                                    <p:animEffect transition="in" filter="wipe(left)">
                                      <p:cBhvr>
                                        <p:cTn id="21" dur="500"/>
                                        <p:tgtEl>
                                          <p:spTgt spid="621590">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21590">
                                            <p:txEl>
                                              <p:pRg st="3" end="3"/>
                                            </p:txEl>
                                          </p:spTgt>
                                        </p:tgtEl>
                                        <p:attrNameLst>
                                          <p:attrName>style.visibility</p:attrName>
                                        </p:attrNameLst>
                                      </p:cBhvr>
                                      <p:to>
                                        <p:strVal val="visible"/>
                                      </p:to>
                                    </p:set>
                                    <p:animEffect transition="in" filter="wipe(left)">
                                      <p:cBhvr>
                                        <p:cTn id="26" dur="500"/>
                                        <p:tgtEl>
                                          <p:spTgt spid="621590">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21590">
                                            <p:txEl>
                                              <p:pRg st="4" end="4"/>
                                            </p:txEl>
                                          </p:spTgt>
                                        </p:tgtEl>
                                        <p:attrNameLst>
                                          <p:attrName>style.visibility</p:attrName>
                                        </p:attrNameLst>
                                      </p:cBhvr>
                                      <p:to>
                                        <p:strVal val="visible"/>
                                      </p:to>
                                    </p:set>
                                    <p:animEffect transition="in" filter="wipe(left)">
                                      <p:cBhvr>
                                        <p:cTn id="31" dur="500"/>
                                        <p:tgtEl>
                                          <p:spTgt spid="62159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p:cTn id="32" repeatCount="indefinite" fill="remove" display="0">
                  <p:stCondLst>
                    <p:cond delay="indefinite"/>
                  </p:stCondLst>
                  <p:endCondLst>
                    <p:cond evt="onPrev" delay="0">
                      <p:tgtEl>
                        <p:sldTgt/>
                      </p:tgtEl>
                    </p:cond>
                  </p:endCondLst>
                </p:cTn>
                <p:tgtEl>
                  <p:spTgt spid="621582"/>
                </p:tgtEl>
              </p:cMediaNode>
            </p:video>
            <p:seq concurrent="1" nextAc="seek">
              <p:cTn id="33" restart="whenNotActive" fill="hold" evtFilter="cancelBubble" nodeType="interactiveSeq">
                <p:stCondLst>
                  <p:cond evt="onClick" delay="0">
                    <p:tgtEl>
                      <p:spTgt spid="621582"/>
                    </p:tgtEl>
                  </p:cond>
                </p:stCondLst>
                <p:endSync evt="end" delay="0">
                  <p:rtn val="all"/>
                </p:endSync>
                <p:childTnLst>
                  <p:par>
                    <p:cTn id="34" fill="hold" nodeType="clickPar">
                      <p:stCondLst>
                        <p:cond delay="0"/>
                      </p:stCondLst>
                      <p:childTnLst>
                        <p:par>
                          <p:cTn id="35" fill="hold" nodeType="withGroup">
                            <p:stCondLst>
                              <p:cond delay="0"/>
                            </p:stCondLst>
                            <p:childTnLst>
                              <p:par>
                                <p:cTn id="36" presetID="2" presetClass="mediacall" presetSubtype="0" fill="hold" nodeType="clickEffect">
                                  <p:stCondLst>
                                    <p:cond delay="0"/>
                                  </p:stCondLst>
                                  <p:childTnLst>
                                    <p:cmd type="call" cmd="togglePause">
                                      <p:cBhvr>
                                        <p:cTn id="37" dur="1" fill="hold"/>
                                        <p:tgtEl>
                                          <p:spTgt spid="621582"/>
                                        </p:tgtEl>
                                      </p:cBhvr>
                                    </p:cmd>
                                  </p:childTnLst>
                                </p:cTn>
                              </p:par>
                            </p:childTnLst>
                          </p:cTn>
                        </p:par>
                      </p:childTnLst>
                    </p:cTn>
                  </p:par>
                </p:childTnLst>
              </p:cTn>
              <p:nextCondLst>
                <p:cond evt="onClick" delay="0">
                  <p:tgtEl>
                    <p:spTgt spid="621582"/>
                  </p:tgtEl>
                </p:cond>
              </p:nextCondLst>
            </p:seq>
          </p:childTnLst>
        </p:cTn>
      </p:par>
    </p:tnLst>
    <p:bldLst>
      <p:bldP spid="621590"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2292" name="Text Box 4"/>
          <p:cNvSpPr txBox="1">
            <a:spLocks noChangeArrowheads="1"/>
          </p:cNvSpPr>
          <p:nvPr/>
        </p:nvSpPr>
        <p:spPr bwMode="auto">
          <a:xfrm>
            <a:off x="762000" y="2057400"/>
            <a:ext cx="129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defTabSz="9588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defTabSz="95885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defTabSz="95885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95885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b="1" u="none"/>
              <a:t>命题</a:t>
            </a:r>
            <a:r>
              <a:rPr lang="zh-CN" altLang="en-US" b="1" u="none">
                <a:ea typeface="幼圆" panose="02010509060101010101" pitchFamily="49" charset="-122"/>
              </a:rPr>
              <a:t>：</a:t>
            </a:r>
            <a:endParaRPr lang="zh-CN" altLang="en-US" sz="2000" u="none">
              <a:solidFill>
                <a:schemeClr val="accent2"/>
              </a:solidFill>
              <a:ea typeface="宋体" panose="02010600030101010101" pitchFamily="2" charset="-122"/>
            </a:endParaRPr>
          </a:p>
        </p:txBody>
      </p:sp>
      <p:pic>
        <p:nvPicPr>
          <p:cNvPr id="45059" name="Picture 5"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6248400"/>
            <a:ext cx="762000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6"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533400"/>
            <a:ext cx="79168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sl1.avi">
            <a:hlinkClick r:id="" action="ppaction://media"/>
          </p:cNvPr>
          <p:cNvPicPr preferRelativeResize="0">
            <a:picLocks noRot="1" noChangeArrowheads="1"/>
          </p:cNvPicPr>
          <p:nvPr>
            <a:videoFile r:link="rId1"/>
          </p:nvPr>
        </p:nvPicPr>
        <p:blipFill>
          <a:blip r:embed="rId6">
            <a:extLst>
              <a:ext uri="{28A0092B-C50C-407E-A947-70E740481C1C}">
                <a14:useLocalDpi xmlns:a14="http://schemas.microsoft.com/office/drawing/2010/main" val="0"/>
              </a:ext>
            </a:extLst>
          </a:blip>
          <a:srcRect/>
          <a:stretch>
            <a:fillRect/>
          </a:stretch>
        </p:blipFill>
        <p:spPr bwMode="auto">
          <a:xfrm>
            <a:off x="3581400" y="0"/>
            <a:ext cx="187166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30" descr="tb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9600" y="6019800"/>
            <a:ext cx="9144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3" name="Text Box 35"/>
          <p:cNvSpPr txBox="1">
            <a:spLocks noChangeArrowheads="1"/>
          </p:cNvSpPr>
          <p:nvPr/>
        </p:nvSpPr>
        <p:spPr bwMode="auto">
          <a:xfrm>
            <a:off x="457200" y="152400"/>
            <a:ext cx="2895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
              </a:spcBef>
              <a:spcAft>
                <a:spcPct val="5000"/>
              </a:spcAft>
              <a:buFontTx/>
              <a:buNone/>
            </a:pPr>
            <a:r>
              <a:rPr lang="zh-CN" altLang="en-US" sz="1800" b="1" u="none">
                <a:solidFill>
                  <a:srgbClr val="660033"/>
                </a:solidFill>
                <a:latin typeface="幼圆" panose="02010509060101010101" pitchFamily="49" charset="-122"/>
                <a:ea typeface="幼圆" panose="02010509060101010101" pitchFamily="49" charset="-122"/>
              </a:rPr>
              <a:t>命题逻辑 </a:t>
            </a:r>
            <a:r>
              <a:rPr lang="en-US" altLang="zh-CN" sz="1800" b="1" u="none">
                <a:solidFill>
                  <a:srgbClr val="660033"/>
                </a:solidFill>
                <a:latin typeface="幼圆" panose="02010509060101010101" pitchFamily="49" charset="-122"/>
                <a:ea typeface="幼圆" panose="02010509060101010101" pitchFamily="49" charset="-122"/>
              </a:rPr>
              <a:t>&gt;</a:t>
            </a:r>
            <a:r>
              <a:rPr lang="zh-CN" altLang="en-US" sz="1800" b="1" u="none">
                <a:latin typeface="幼圆" panose="02010509060101010101" pitchFamily="49" charset="-122"/>
                <a:ea typeface="幼圆" panose="02010509060101010101" pitchFamily="49" charset="-122"/>
              </a:rPr>
              <a:t>命题及其表示</a:t>
            </a:r>
          </a:p>
        </p:txBody>
      </p:sp>
      <p:sp>
        <p:nvSpPr>
          <p:cNvPr id="45064" name="Text Box 41"/>
          <p:cNvSpPr txBox="1">
            <a:spLocks noChangeArrowheads="1"/>
          </p:cNvSpPr>
          <p:nvPr/>
        </p:nvSpPr>
        <p:spPr bwMode="auto">
          <a:xfrm>
            <a:off x="533400" y="609600"/>
            <a:ext cx="3581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0"/>
              </a:spcBef>
              <a:buFontTx/>
              <a:buNone/>
            </a:pPr>
            <a:r>
              <a:rPr lang="en-US" altLang="zh-CN" b="1" u="none">
                <a:latin typeface="隶书" panose="02010509060101010101" pitchFamily="49" charset="-122"/>
                <a:ea typeface="隶书" panose="02010509060101010101" pitchFamily="49" charset="-122"/>
              </a:rPr>
              <a:t>1-1</a:t>
            </a:r>
            <a:r>
              <a:rPr lang="zh-CN" altLang="en-US" sz="3200" b="1" u="none">
                <a:latin typeface="楷体_GB2312" pitchFamily="49" charset="-122"/>
                <a:ea typeface="楷体_GB2312" pitchFamily="49" charset="-122"/>
              </a:rPr>
              <a:t>命题及其表示</a:t>
            </a:r>
            <a:endParaRPr lang="zh-CN" altLang="en-US" u="none">
              <a:solidFill>
                <a:srgbClr val="0000CC"/>
              </a:solidFill>
              <a:latin typeface="隶书" panose="02010509060101010101" pitchFamily="49" charset="-122"/>
              <a:ea typeface="隶书" panose="02010509060101010101" pitchFamily="49" charset="-122"/>
            </a:endParaRPr>
          </a:p>
        </p:txBody>
      </p:sp>
      <p:sp>
        <p:nvSpPr>
          <p:cNvPr id="45065" name="AutoShape 61">
            <a:hlinkClick r:id="" action="ppaction://hlinkshowjump?jump=previousslide" highlightClick="1"/>
          </p:cNvPr>
          <p:cNvSpPr>
            <a:spLocks noChangeArrowheads="1"/>
          </p:cNvSpPr>
          <p:nvPr/>
        </p:nvSpPr>
        <p:spPr bwMode="auto">
          <a:xfrm>
            <a:off x="14478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45066" name="AutoShape 62">
            <a:hlinkClick r:id="rId8" action="ppaction://hlinksldjump" highlightClick="1"/>
          </p:cNvPr>
          <p:cNvSpPr>
            <a:spLocks noChangeArrowheads="1"/>
          </p:cNvSpPr>
          <p:nvPr/>
        </p:nvSpPr>
        <p:spPr bwMode="auto">
          <a:xfrm>
            <a:off x="8382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45067" name="AutoShape 63">
            <a:hlinkClick r:id="" action="ppaction://hlinkshowjump?jump=lastslide" highlightClick="1"/>
          </p:cNvPr>
          <p:cNvSpPr>
            <a:spLocks noChangeArrowheads="1"/>
          </p:cNvSpPr>
          <p:nvPr/>
        </p:nvSpPr>
        <p:spPr bwMode="auto">
          <a:xfrm>
            <a:off x="26670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45068" name="AutoShape 64">
            <a:hlinkClick r:id="rId9" action="ppaction://hlinksldjump" highlightClick="1"/>
          </p:cNvPr>
          <p:cNvSpPr>
            <a:spLocks noChangeArrowheads="1"/>
          </p:cNvSpPr>
          <p:nvPr/>
        </p:nvSpPr>
        <p:spPr bwMode="auto">
          <a:xfrm>
            <a:off x="32766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45069" name="AutoShape 65">
            <a:hlinkClick r:id="" action="ppaction://hlinkshowjump?jump=nextslide" highlightClick="1"/>
          </p:cNvPr>
          <p:cNvSpPr>
            <a:spLocks noChangeArrowheads="1"/>
          </p:cNvSpPr>
          <p:nvPr/>
        </p:nvSpPr>
        <p:spPr bwMode="auto">
          <a:xfrm>
            <a:off x="2057400" y="6400800"/>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12360" name="Text Box 72"/>
          <p:cNvSpPr txBox="1">
            <a:spLocks noChangeArrowheads="1"/>
          </p:cNvSpPr>
          <p:nvPr/>
        </p:nvSpPr>
        <p:spPr bwMode="auto">
          <a:xfrm>
            <a:off x="971550" y="2547938"/>
            <a:ext cx="6570663"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FontTx/>
              <a:buNone/>
            </a:pPr>
            <a:r>
              <a:rPr lang="zh-CN" altLang="en-US" sz="2500" b="1" u="none">
                <a:latin typeface="宋体" panose="02010600030101010101" pitchFamily="2" charset="-122"/>
                <a:ea typeface="宋体" panose="02010600030101010101" pitchFamily="2" charset="-122"/>
              </a:rPr>
              <a:t>真命题</a:t>
            </a:r>
            <a:r>
              <a:rPr lang="en-US" altLang="zh-CN" sz="2500" b="1" u="none">
                <a:solidFill>
                  <a:srgbClr val="800000"/>
                </a:solidFill>
                <a:latin typeface="宋体" panose="02010600030101010101" pitchFamily="2" charset="-122"/>
                <a:ea typeface="宋体" panose="02010600030101010101" pitchFamily="2" charset="-122"/>
              </a:rPr>
              <a:t>:</a:t>
            </a:r>
            <a:r>
              <a:rPr lang="zh-CN" altLang="en-US" sz="2500" b="1" u="none">
                <a:solidFill>
                  <a:srgbClr val="CC0000"/>
                </a:solidFill>
                <a:latin typeface="宋体" panose="02010600030101010101" pitchFamily="2" charset="-122"/>
                <a:ea typeface="宋体" panose="02010600030101010101" pitchFamily="2" charset="-122"/>
              </a:rPr>
              <a:t>命题含义为真</a:t>
            </a:r>
            <a:r>
              <a:rPr lang="en-US" altLang="zh-CN" sz="2500" b="1" u="none">
                <a:solidFill>
                  <a:srgbClr val="CC0000"/>
                </a:solidFill>
                <a:latin typeface="宋体" panose="02010600030101010101" pitchFamily="2" charset="-122"/>
                <a:ea typeface="宋体" panose="02010600030101010101" pitchFamily="2" charset="-122"/>
              </a:rPr>
              <a:t>,</a:t>
            </a:r>
            <a:r>
              <a:rPr lang="zh-CN" altLang="en-US" sz="2500" b="1" u="none">
                <a:solidFill>
                  <a:srgbClr val="CC0000"/>
                </a:solidFill>
                <a:latin typeface="宋体" panose="02010600030101010101" pitchFamily="2" charset="-122"/>
                <a:ea typeface="宋体" panose="02010600030101010101" pitchFamily="2" charset="-122"/>
              </a:rPr>
              <a:t>记作</a:t>
            </a:r>
            <a:r>
              <a:rPr lang="en-US" altLang="zh-CN" sz="2500" b="1" u="none">
                <a:solidFill>
                  <a:srgbClr val="CC0000"/>
                </a:solidFill>
                <a:latin typeface="宋体" panose="02010600030101010101" pitchFamily="2" charset="-122"/>
                <a:ea typeface="宋体" panose="02010600030101010101" pitchFamily="2" charset="-122"/>
              </a:rPr>
              <a:t>T.</a:t>
            </a:r>
            <a:r>
              <a:rPr lang="zh-CN" altLang="en-US" sz="2500" b="1" u="none">
                <a:solidFill>
                  <a:srgbClr val="CC0000"/>
                </a:solidFill>
                <a:latin typeface="宋体" panose="02010600030101010101" pitchFamily="2" charset="-122"/>
                <a:ea typeface="宋体" panose="02010600030101010101" pitchFamily="2" charset="-122"/>
              </a:rPr>
              <a:t>亦称其真值为</a:t>
            </a:r>
            <a:r>
              <a:rPr lang="en-US" altLang="zh-CN" sz="2500" b="1" u="none">
                <a:solidFill>
                  <a:srgbClr val="CC0000"/>
                </a:solidFill>
                <a:latin typeface="宋体" panose="02010600030101010101" pitchFamily="2" charset="-122"/>
                <a:ea typeface="宋体" panose="02010600030101010101" pitchFamily="2" charset="-122"/>
              </a:rPr>
              <a:t>T;</a:t>
            </a:r>
          </a:p>
        </p:txBody>
      </p:sp>
      <p:sp>
        <p:nvSpPr>
          <p:cNvPr id="12379" name="Text Box 91"/>
          <p:cNvSpPr txBox="1">
            <a:spLocks noChangeArrowheads="1"/>
          </p:cNvSpPr>
          <p:nvPr/>
        </p:nvSpPr>
        <p:spPr bwMode="auto">
          <a:xfrm>
            <a:off x="1600200" y="4343400"/>
            <a:ext cx="5759450" cy="608013"/>
          </a:xfrm>
          <a:prstGeom prst="rect">
            <a:avLst/>
          </a:prstGeom>
          <a:noFill/>
          <a:ln w="381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tIns="72000" bIns="72000">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b="1" u="none">
                <a:solidFill>
                  <a:srgbClr val="CC0000"/>
                </a:solidFill>
                <a:latin typeface="宋体" panose="02010600030101010101" pitchFamily="2" charset="-122"/>
                <a:ea typeface="宋体" panose="02010600030101010101" pitchFamily="2" charset="-122"/>
              </a:rPr>
              <a:t>命题是具有唯一确定真值的陈述句</a:t>
            </a:r>
            <a:r>
              <a:rPr lang="en-US" altLang="zh-CN" b="1" u="none">
                <a:solidFill>
                  <a:srgbClr val="990000"/>
                </a:solidFill>
                <a:latin typeface="宋体" panose="02010600030101010101" pitchFamily="2" charset="-122"/>
                <a:ea typeface="宋体" panose="02010600030101010101" pitchFamily="2" charset="-122"/>
              </a:rPr>
              <a:t>.</a:t>
            </a:r>
            <a:endParaRPr lang="en-US" altLang="zh-CN" b="1" u="none">
              <a:solidFill>
                <a:srgbClr val="9900CC"/>
              </a:solidFill>
              <a:ea typeface="幼圆" panose="02010509060101010101" pitchFamily="49" charset="-122"/>
            </a:endParaRPr>
          </a:p>
        </p:txBody>
      </p:sp>
      <p:sp>
        <p:nvSpPr>
          <p:cNvPr id="12361" name="Text Box 73"/>
          <p:cNvSpPr txBox="1">
            <a:spLocks noChangeArrowheads="1"/>
          </p:cNvSpPr>
          <p:nvPr/>
        </p:nvSpPr>
        <p:spPr bwMode="auto">
          <a:xfrm>
            <a:off x="971550" y="3081338"/>
            <a:ext cx="6570663"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FontTx/>
              <a:buNone/>
            </a:pPr>
            <a:r>
              <a:rPr lang="zh-CN" altLang="en-US" sz="2500" b="1" u="none">
                <a:latin typeface="宋体" panose="02010600030101010101" pitchFamily="2" charset="-122"/>
                <a:ea typeface="宋体" panose="02010600030101010101" pitchFamily="2" charset="-122"/>
              </a:rPr>
              <a:t>假命题</a:t>
            </a:r>
            <a:r>
              <a:rPr lang="en-US" altLang="zh-CN" sz="2500" b="1" u="none">
                <a:solidFill>
                  <a:srgbClr val="800000"/>
                </a:solidFill>
                <a:latin typeface="宋体" panose="02010600030101010101" pitchFamily="2" charset="-122"/>
                <a:ea typeface="宋体" panose="02010600030101010101" pitchFamily="2" charset="-122"/>
              </a:rPr>
              <a:t>:</a:t>
            </a:r>
            <a:r>
              <a:rPr lang="zh-CN" altLang="en-US" sz="2500" b="1" u="none">
                <a:solidFill>
                  <a:srgbClr val="CC0000"/>
                </a:solidFill>
                <a:latin typeface="宋体" panose="02010600030101010101" pitchFamily="2" charset="-122"/>
                <a:ea typeface="宋体" panose="02010600030101010101" pitchFamily="2" charset="-122"/>
              </a:rPr>
              <a:t>命题含义为假</a:t>
            </a:r>
            <a:r>
              <a:rPr lang="en-US" altLang="zh-CN" sz="2500" b="1" u="none">
                <a:solidFill>
                  <a:srgbClr val="CC0000"/>
                </a:solidFill>
                <a:latin typeface="宋体" panose="02010600030101010101" pitchFamily="2" charset="-122"/>
                <a:ea typeface="宋体" panose="02010600030101010101" pitchFamily="2" charset="-122"/>
              </a:rPr>
              <a:t>,</a:t>
            </a:r>
            <a:r>
              <a:rPr lang="zh-CN" altLang="en-US" sz="2500" b="1" u="none">
                <a:solidFill>
                  <a:srgbClr val="CC0000"/>
                </a:solidFill>
                <a:latin typeface="宋体" panose="02010600030101010101" pitchFamily="2" charset="-122"/>
                <a:ea typeface="宋体" panose="02010600030101010101" pitchFamily="2" charset="-122"/>
              </a:rPr>
              <a:t>记作</a:t>
            </a:r>
            <a:r>
              <a:rPr lang="en-US" altLang="zh-CN" sz="2500" b="1" u="none">
                <a:solidFill>
                  <a:srgbClr val="CC0000"/>
                </a:solidFill>
                <a:latin typeface="宋体" panose="02010600030101010101" pitchFamily="2" charset="-122"/>
                <a:ea typeface="宋体" panose="02010600030101010101" pitchFamily="2" charset="-122"/>
              </a:rPr>
              <a:t>F.</a:t>
            </a:r>
            <a:r>
              <a:rPr lang="zh-CN" altLang="en-US" sz="2500" b="1" u="none">
                <a:solidFill>
                  <a:srgbClr val="CC0000"/>
                </a:solidFill>
                <a:latin typeface="宋体" panose="02010600030101010101" pitchFamily="2" charset="-122"/>
                <a:ea typeface="宋体" panose="02010600030101010101" pitchFamily="2" charset="-122"/>
              </a:rPr>
              <a:t>亦称其真值为</a:t>
            </a:r>
            <a:r>
              <a:rPr lang="en-US" altLang="zh-CN" sz="2500" b="1" u="none">
                <a:solidFill>
                  <a:srgbClr val="CC0000"/>
                </a:solidFill>
                <a:latin typeface="宋体" panose="02010600030101010101" pitchFamily="2" charset="-122"/>
                <a:ea typeface="宋体" panose="02010600030101010101" pitchFamily="2" charset="-122"/>
              </a:rPr>
              <a:t>F;</a:t>
            </a:r>
          </a:p>
        </p:txBody>
      </p:sp>
      <p:sp>
        <p:nvSpPr>
          <p:cNvPr id="12365" name="Text Box 77"/>
          <p:cNvSpPr txBox="1">
            <a:spLocks noChangeArrowheads="1"/>
          </p:cNvSpPr>
          <p:nvPr/>
        </p:nvSpPr>
        <p:spPr bwMode="auto">
          <a:xfrm>
            <a:off x="685800" y="3581400"/>
            <a:ext cx="5110163"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FontTx/>
              <a:buNone/>
            </a:pPr>
            <a:r>
              <a:rPr lang="en-US" altLang="zh-CN" sz="2500" b="1" u="none">
                <a:solidFill>
                  <a:srgbClr val="CC0000"/>
                </a:solidFill>
                <a:ea typeface="幼圆" panose="02010509060101010101" pitchFamily="49" charset="-122"/>
                <a:sym typeface="Webdings" panose="05030102010509060703" pitchFamily="18" charset="2"/>
              </a:rPr>
              <a:t> {T, F }</a:t>
            </a:r>
            <a:r>
              <a:rPr lang="zh-CN" altLang="en-US" sz="2500" b="1" u="none">
                <a:solidFill>
                  <a:srgbClr val="CC0000"/>
                </a:solidFill>
                <a:ea typeface="宋体" panose="02010600030101010101" pitchFamily="2" charset="-122"/>
                <a:sym typeface="Webdings" panose="05030102010509060703" pitchFamily="18" charset="2"/>
              </a:rPr>
              <a:t>统称为</a:t>
            </a:r>
            <a:r>
              <a:rPr lang="zh-CN" altLang="en-US" sz="2500" u="none"/>
              <a:t>命题的真值。</a:t>
            </a:r>
            <a:endParaRPr lang="zh-CN" altLang="en-US" sz="2500" b="1" u="none">
              <a:solidFill>
                <a:srgbClr val="800000"/>
              </a:solidFill>
              <a:ea typeface="宋体" panose="02010600030101010101" pitchFamily="2" charset="-122"/>
            </a:endParaRPr>
          </a:p>
        </p:txBody>
      </p:sp>
      <p:sp>
        <p:nvSpPr>
          <p:cNvPr id="45074" name="Text Box 81"/>
          <p:cNvSpPr txBox="1">
            <a:spLocks noChangeArrowheads="1"/>
          </p:cNvSpPr>
          <p:nvPr/>
        </p:nvSpPr>
        <p:spPr bwMode="auto">
          <a:xfrm>
            <a:off x="533400" y="1143000"/>
            <a:ext cx="7467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defTabSz="9588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defTabSz="95885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defTabSz="95885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95885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b="1" u="none">
                <a:latin typeface="黑体" panose="02010609060101010101" pitchFamily="49" charset="-122"/>
              </a:rPr>
              <a:t>1</a:t>
            </a:r>
            <a:r>
              <a:rPr lang="en-US" altLang="zh-CN" u="none">
                <a:latin typeface="黑体" panose="02010609060101010101" pitchFamily="49" charset="-122"/>
              </a:rPr>
              <a:t>.</a:t>
            </a:r>
            <a:r>
              <a:rPr lang="en-US" altLang="zh-CN" sz="1000" u="none">
                <a:latin typeface="黑体" panose="02010609060101010101" pitchFamily="49" charset="-122"/>
              </a:rPr>
              <a:t> </a:t>
            </a:r>
            <a:r>
              <a:rPr lang="zh-CN" altLang="en-US" b="1" u="none">
                <a:latin typeface="黑体" panose="02010609060101010101" pitchFamily="49" charset="-122"/>
              </a:rPr>
              <a:t>命题</a:t>
            </a:r>
            <a:r>
              <a:rPr lang="zh-CN" altLang="en-US" b="1" u="none">
                <a:ea typeface="宋体" panose="02010600030101010101" pitchFamily="2" charset="-122"/>
              </a:rPr>
              <a:t>（</a:t>
            </a:r>
            <a:r>
              <a:rPr lang="en-US" altLang="zh-CN" b="1" u="none">
                <a:ea typeface="宋体" panose="02010600030101010101" pitchFamily="2" charset="-122"/>
              </a:rPr>
              <a:t>Proposition</a:t>
            </a:r>
            <a:r>
              <a:rPr lang="zh-CN" altLang="en-US" b="1" u="none">
                <a:ea typeface="宋体" panose="02010600030101010101" pitchFamily="2" charset="-122"/>
              </a:rPr>
              <a:t>）</a:t>
            </a:r>
            <a:endParaRPr lang="zh-CN" altLang="en-US" sz="2000" u="none">
              <a:solidFill>
                <a:schemeClr val="accent2"/>
              </a:solidFill>
              <a:ea typeface="幼圆" panose="02010509060101010101" pitchFamily="49" charset="-122"/>
            </a:endParaRPr>
          </a:p>
        </p:txBody>
      </p:sp>
      <p:sp>
        <p:nvSpPr>
          <p:cNvPr id="12380" name="Text Box 92"/>
          <p:cNvSpPr txBox="1">
            <a:spLocks noChangeArrowheads="1"/>
          </p:cNvSpPr>
          <p:nvPr/>
        </p:nvSpPr>
        <p:spPr bwMode="auto">
          <a:xfrm>
            <a:off x="1600200" y="2057400"/>
            <a:ext cx="6248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defTabSz="9588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defTabSz="95885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defTabSz="95885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95885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u="none">
                <a:solidFill>
                  <a:srgbClr val="CC0000"/>
                </a:solidFill>
                <a:ea typeface="宋体" panose="02010600030101010101" pitchFamily="2" charset="-122"/>
              </a:rPr>
              <a:t>每个</a:t>
            </a:r>
            <a:r>
              <a:rPr lang="zh-CN" altLang="en-US" b="1" u="none">
                <a:solidFill>
                  <a:srgbClr val="CC0000"/>
                </a:solidFill>
                <a:ea typeface="宋体" panose="02010600030101010101" pitchFamily="2" charset="-122"/>
              </a:rPr>
              <a:t>能表达</a:t>
            </a:r>
            <a:r>
              <a:rPr lang="zh-CN" altLang="en-US" b="1">
                <a:solidFill>
                  <a:srgbClr val="CC0000"/>
                </a:solidFill>
                <a:ea typeface="宋体" panose="02010600030101010101" pitchFamily="2" charset="-122"/>
              </a:rPr>
              <a:t>判断</a:t>
            </a:r>
            <a:r>
              <a:rPr lang="zh-CN" altLang="en-US" b="1" u="none">
                <a:solidFill>
                  <a:srgbClr val="CC0000"/>
                </a:solidFill>
                <a:ea typeface="宋体" panose="02010600030101010101" pitchFamily="2" charset="-122"/>
              </a:rPr>
              <a:t>的陈述句称之</a:t>
            </a:r>
            <a:r>
              <a:rPr lang="zh-CN" altLang="en-US" u="none">
                <a:solidFill>
                  <a:srgbClr val="CC0000"/>
                </a:solidFill>
                <a:ea typeface="宋体" panose="02010600030101010101" pitchFamily="2" charset="-122"/>
              </a:rPr>
              <a:t>。</a:t>
            </a:r>
            <a:endParaRPr lang="zh-CN" altLang="en-US" sz="2000" u="none">
              <a:solidFill>
                <a:srgbClr val="CC0000"/>
              </a:solidFill>
              <a:ea typeface="宋体" panose="02010600030101010101" pitchFamily="2" charset="-122"/>
            </a:endParaRPr>
          </a:p>
        </p:txBody>
      </p:sp>
      <p:sp>
        <p:nvSpPr>
          <p:cNvPr id="12381" name="AutoShape 93"/>
          <p:cNvSpPr>
            <a:spLocks/>
          </p:cNvSpPr>
          <p:nvPr/>
        </p:nvSpPr>
        <p:spPr bwMode="auto">
          <a:xfrm>
            <a:off x="895350" y="2873375"/>
            <a:ext cx="76200" cy="609600"/>
          </a:xfrm>
          <a:prstGeom prst="leftBrace">
            <a:avLst>
              <a:gd name="adj1" fmla="val 66667"/>
              <a:gd name="adj2" fmla="val 50000"/>
            </a:avLst>
          </a:prstGeom>
          <a:noFill/>
          <a:ln w="28575">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12385" name="Text Box 97"/>
          <p:cNvSpPr txBox="1">
            <a:spLocks noChangeArrowheads="1"/>
          </p:cNvSpPr>
          <p:nvPr/>
        </p:nvSpPr>
        <p:spPr bwMode="auto">
          <a:xfrm>
            <a:off x="684213" y="5648325"/>
            <a:ext cx="5130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500" b="1" u="none">
                <a:solidFill>
                  <a:srgbClr val="0000FF"/>
                </a:solidFill>
                <a:latin typeface="楷体_GB2312" pitchFamily="49" charset="-122"/>
                <a:ea typeface="楷体_GB2312" pitchFamily="49" charset="-122"/>
              </a:rPr>
              <a:t>一切没有判断内容的句子均非命题</a:t>
            </a:r>
            <a:r>
              <a:rPr lang="en-US" altLang="zh-CN" sz="2500" b="1" u="none">
                <a:solidFill>
                  <a:srgbClr val="0000FF"/>
                </a:solidFill>
                <a:latin typeface="楷体_GB2312" pitchFamily="49" charset="-122"/>
                <a:ea typeface="楷体_GB2312" pitchFamily="49" charset="-122"/>
              </a:rPr>
              <a:t>.</a:t>
            </a:r>
          </a:p>
        </p:txBody>
      </p:sp>
      <p:sp>
        <p:nvSpPr>
          <p:cNvPr id="12389" name="Freeform 101"/>
          <p:cNvSpPr>
            <a:spLocks/>
          </p:cNvSpPr>
          <p:nvPr/>
        </p:nvSpPr>
        <p:spPr bwMode="auto">
          <a:xfrm>
            <a:off x="3505200" y="4876800"/>
            <a:ext cx="1371600" cy="76200"/>
          </a:xfrm>
          <a:custGeom>
            <a:avLst/>
            <a:gdLst>
              <a:gd name="T0" fmla="*/ 0 w 4560"/>
              <a:gd name="T1" fmla="*/ 0 h 339"/>
              <a:gd name="T2" fmla="*/ 2147483646 w 4560"/>
              <a:gd name="T3" fmla="*/ 2147483646 h 339"/>
              <a:gd name="T4" fmla="*/ 2147483646 w 4560"/>
              <a:gd name="T5" fmla="*/ 0 h 339"/>
              <a:gd name="T6" fmla="*/ 2147483646 w 4560"/>
              <a:gd name="T7" fmla="*/ 2147483646 h 339"/>
              <a:gd name="T8" fmla="*/ 2147483646 w 4560"/>
              <a:gd name="T9" fmla="*/ 0 h 339"/>
              <a:gd name="T10" fmla="*/ 2147483646 w 4560"/>
              <a:gd name="T11" fmla="*/ 2147483646 h 339"/>
              <a:gd name="T12" fmla="*/ 2147483646 w 4560"/>
              <a:gd name="T13" fmla="*/ 0 h 339"/>
              <a:gd name="T14" fmla="*/ 2147483646 w 4560"/>
              <a:gd name="T15" fmla="*/ 2147483646 h 339"/>
              <a:gd name="T16" fmla="*/ 2147483646 w 4560"/>
              <a:gd name="T17" fmla="*/ 0 h 339"/>
              <a:gd name="T18" fmla="*/ 2147483646 w 4560"/>
              <a:gd name="T19" fmla="*/ 2147483646 h 339"/>
              <a:gd name="T20" fmla="*/ 2147483646 w 4560"/>
              <a:gd name="T21" fmla="*/ 0 h 339"/>
              <a:gd name="T22" fmla="*/ 2147483646 w 4560"/>
              <a:gd name="T23" fmla="*/ 2147483646 h 339"/>
              <a:gd name="T24" fmla="*/ 2147483646 w 4560"/>
              <a:gd name="T25" fmla="*/ 2147483646 h 339"/>
              <a:gd name="T26" fmla="*/ 2147483646 w 4560"/>
              <a:gd name="T27" fmla="*/ 2147483646 h 339"/>
              <a:gd name="T28" fmla="*/ 2147483646 w 4560"/>
              <a:gd name="T29" fmla="*/ 2147483646 h 339"/>
              <a:gd name="T30" fmla="*/ 2147483646 w 4560"/>
              <a:gd name="T31" fmla="*/ 2147483646 h 339"/>
              <a:gd name="T32" fmla="*/ 2147483646 w 4560"/>
              <a:gd name="T33" fmla="*/ 2147483646 h 339"/>
              <a:gd name="T34" fmla="*/ 2147483646 w 4560"/>
              <a:gd name="T35" fmla="*/ 2147483646 h 339"/>
              <a:gd name="T36" fmla="*/ 2147483646 w 4560"/>
              <a:gd name="T37" fmla="*/ 0 h 339"/>
              <a:gd name="T38" fmla="*/ 2147483646 w 4560"/>
              <a:gd name="T39" fmla="*/ 2147483646 h 339"/>
              <a:gd name="T40" fmla="*/ 2147483646 w 4560"/>
              <a:gd name="T41" fmla="*/ 0 h 3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560"/>
              <a:gd name="T64" fmla="*/ 0 h 339"/>
              <a:gd name="T65" fmla="*/ 4560 w 4560"/>
              <a:gd name="T66" fmla="*/ 339 h 33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560" h="339">
                <a:moveTo>
                  <a:pt x="0" y="0"/>
                </a:moveTo>
                <a:cubicBezTo>
                  <a:pt x="76" y="168"/>
                  <a:pt x="152" y="336"/>
                  <a:pt x="240" y="336"/>
                </a:cubicBezTo>
                <a:cubicBezTo>
                  <a:pt x="328" y="336"/>
                  <a:pt x="440" y="0"/>
                  <a:pt x="528" y="0"/>
                </a:cubicBezTo>
                <a:cubicBezTo>
                  <a:pt x="616" y="0"/>
                  <a:pt x="688" y="336"/>
                  <a:pt x="768" y="336"/>
                </a:cubicBezTo>
                <a:cubicBezTo>
                  <a:pt x="848" y="336"/>
                  <a:pt x="936" y="0"/>
                  <a:pt x="1008" y="0"/>
                </a:cubicBezTo>
                <a:cubicBezTo>
                  <a:pt x="1080" y="0"/>
                  <a:pt x="1128" y="336"/>
                  <a:pt x="1200" y="336"/>
                </a:cubicBezTo>
                <a:cubicBezTo>
                  <a:pt x="1272" y="336"/>
                  <a:pt x="1368" y="0"/>
                  <a:pt x="1440" y="0"/>
                </a:cubicBezTo>
                <a:cubicBezTo>
                  <a:pt x="1512" y="0"/>
                  <a:pt x="1560" y="336"/>
                  <a:pt x="1632" y="336"/>
                </a:cubicBezTo>
                <a:cubicBezTo>
                  <a:pt x="1704" y="336"/>
                  <a:pt x="1792" y="0"/>
                  <a:pt x="1872" y="0"/>
                </a:cubicBezTo>
                <a:cubicBezTo>
                  <a:pt x="1952" y="0"/>
                  <a:pt x="2032" y="336"/>
                  <a:pt x="2112" y="336"/>
                </a:cubicBezTo>
                <a:cubicBezTo>
                  <a:pt x="2192" y="336"/>
                  <a:pt x="2280" y="0"/>
                  <a:pt x="2352" y="0"/>
                </a:cubicBezTo>
                <a:cubicBezTo>
                  <a:pt x="2424" y="0"/>
                  <a:pt x="2467" y="333"/>
                  <a:pt x="2544" y="336"/>
                </a:cubicBezTo>
                <a:cubicBezTo>
                  <a:pt x="2621" y="339"/>
                  <a:pt x="2734" y="16"/>
                  <a:pt x="2814" y="16"/>
                </a:cubicBezTo>
                <a:cubicBezTo>
                  <a:pt x="2894" y="16"/>
                  <a:pt x="2947" y="336"/>
                  <a:pt x="3024" y="336"/>
                </a:cubicBezTo>
                <a:cubicBezTo>
                  <a:pt x="3101" y="336"/>
                  <a:pt x="3205" y="16"/>
                  <a:pt x="3277" y="16"/>
                </a:cubicBezTo>
                <a:cubicBezTo>
                  <a:pt x="3349" y="16"/>
                  <a:pt x="3388" y="337"/>
                  <a:pt x="3456" y="336"/>
                </a:cubicBezTo>
                <a:cubicBezTo>
                  <a:pt x="3524" y="335"/>
                  <a:pt x="3611" y="8"/>
                  <a:pt x="3683" y="8"/>
                </a:cubicBezTo>
                <a:cubicBezTo>
                  <a:pt x="3755" y="8"/>
                  <a:pt x="3822" y="337"/>
                  <a:pt x="3888" y="336"/>
                </a:cubicBezTo>
                <a:cubicBezTo>
                  <a:pt x="3954" y="335"/>
                  <a:pt x="4008" y="0"/>
                  <a:pt x="4080" y="0"/>
                </a:cubicBezTo>
                <a:cubicBezTo>
                  <a:pt x="4152" y="0"/>
                  <a:pt x="4240" y="336"/>
                  <a:pt x="4320" y="336"/>
                </a:cubicBezTo>
                <a:cubicBezTo>
                  <a:pt x="4400" y="336"/>
                  <a:pt x="4520" y="56"/>
                  <a:pt x="4560" y="0"/>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12391" name="Freeform 103"/>
          <p:cNvSpPr>
            <a:spLocks/>
          </p:cNvSpPr>
          <p:nvPr/>
        </p:nvSpPr>
        <p:spPr bwMode="auto">
          <a:xfrm>
            <a:off x="5943600" y="4876800"/>
            <a:ext cx="990600" cy="76200"/>
          </a:xfrm>
          <a:custGeom>
            <a:avLst/>
            <a:gdLst>
              <a:gd name="T0" fmla="*/ 0 w 2304"/>
              <a:gd name="T1" fmla="*/ 0 h 200"/>
              <a:gd name="T2" fmla="*/ 2147483646 w 2304"/>
              <a:gd name="T3" fmla="*/ 2147483646 h 200"/>
              <a:gd name="T4" fmla="*/ 2147483646 w 2304"/>
              <a:gd name="T5" fmla="*/ 2147483646 h 200"/>
              <a:gd name="T6" fmla="*/ 2147483646 w 2304"/>
              <a:gd name="T7" fmla="*/ 2147483646 h 200"/>
              <a:gd name="T8" fmla="*/ 2147483646 w 2304"/>
              <a:gd name="T9" fmla="*/ 2147483646 h 200"/>
              <a:gd name="T10" fmla="*/ 2147483646 w 2304"/>
              <a:gd name="T11" fmla="*/ 2147483646 h 200"/>
              <a:gd name="T12" fmla="*/ 2147483646 w 2304"/>
              <a:gd name="T13" fmla="*/ 2147483646 h 200"/>
              <a:gd name="T14" fmla="*/ 2147483646 w 2304"/>
              <a:gd name="T15" fmla="*/ 2147483646 h 200"/>
              <a:gd name="T16" fmla="*/ 2147483646 w 2304"/>
              <a:gd name="T17" fmla="*/ 2147483646 h 200"/>
              <a:gd name="T18" fmla="*/ 2147483646 w 2304"/>
              <a:gd name="T19" fmla="*/ 2147483646 h 200"/>
              <a:gd name="T20" fmla="*/ 2147483646 w 2304"/>
              <a:gd name="T21" fmla="*/ 2147483646 h 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04"/>
              <a:gd name="T34" fmla="*/ 0 h 200"/>
              <a:gd name="T35" fmla="*/ 2304 w 2304"/>
              <a:gd name="T36" fmla="*/ 200 h 2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04" h="200">
                <a:moveTo>
                  <a:pt x="0" y="0"/>
                </a:moveTo>
                <a:cubicBezTo>
                  <a:pt x="76" y="92"/>
                  <a:pt x="152" y="184"/>
                  <a:pt x="240" y="192"/>
                </a:cubicBezTo>
                <a:cubicBezTo>
                  <a:pt x="328" y="200"/>
                  <a:pt x="440" y="48"/>
                  <a:pt x="528" y="48"/>
                </a:cubicBezTo>
                <a:cubicBezTo>
                  <a:pt x="616" y="48"/>
                  <a:pt x="688" y="192"/>
                  <a:pt x="768" y="192"/>
                </a:cubicBezTo>
                <a:cubicBezTo>
                  <a:pt x="848" y="192"/>
                  <a:pt x="936" y="48"/>
                  <a:pt x="1008" y="48"/>
                </a:cubicBezTo>
                <a:cubicBezTo>
                  <a:pt x="1080" y="48"/>
                  <a:pt x="1136" y="192"/>
                  <a:pt x="1200" y="192"/>
                </a:cubicBezTo>
                <a:cubicBezTo>
                  <a:pt x="1264" y="192"/>
                  <a:pt x="1320" y="48"/>
                  <a:pt x="1392" y="48"/>
                </a:cubicBezTo>
                <a:cubicBezTo>
                  <a:pt x="1464" y="48"/>
                  <a:pt x="1552" y="192"/>
                  <a:pt x="1632" y="192"/>
                </a:cubicBezTo>
                <a:cubicBezTo>
                  <a:pt x="1712" y="192"/>
                  <a:pt x="1800" y="48"/>
                  <a:pt x="1872" y="48"/>
                </a:cubicBezTo>
                <a:cubicBezTo>
                  <a:pt x="1944" y="48"/>
                  <a:pt x="1992" y="192"/>
                  <a:pt x="2064" y="192"/>
                </a:cubicBezTo>
                <a:cubicBezTo>
                  <a:pt x="2136" y="192"/>
                  <a:pt x="2264" y="72"/>
                  <a:pt x="2304" y="4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2401" name="Text Box 113"/>
          <p:cNvSpPr txBox="1">
            <a:spLocks noChangeArrowheads="1"/>
          </p:cNvSpPr>
          <p:nvPr/>
        </p:nvSpPr>
        <p:spPr bwMode="auto">
          <a:xfrm>
            <a:off x="685800" y="5105400"/>
            <a:ext cx="6324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5000"/>
              </a:lnSpc>
              <a:spcBef>
                <a:spcPct val="0"/>
              </a:spcBef>
              <a:buFontTx/>
              <a:buNone/>
            </a:pPr>
            <a:r>
              <a:rPr lang="en-US" altLang="zh-CN" sz="2500" b="1" u="none">
                <a:solidFill>
                  <a:srgbClr val="FF33CC"/>
                </a:solidFill>
                <a:ea typeface="楷体_GB2312" pitchFamily="49" charset="-122"/>
              </a:rPr>
              <a:t>“</a:t>
            </a:r>
            <a:r>
              <a:rPr lang="en-US" altLang="zh-CN" sz="2500" b="1" u="none">
                <a:solidFill>
                  <a:srgbClr val="FF33CC"/>
                </a:solidFill>
                <a:latin typeface="楷体_GB2312" pitchFamily="49" charset="-122"/>
                <a:ea typeface="楷体_GB2312" pitchFamily="49" charset="-122"/>
              </a:rPr>
              <a:t>100</a:t>
            </a:r>
            <a:r>
              <a:rPr lang="zh-CN" altLang="en-US" sz="2500" b="1" u="none">
                <a:solidFill>
                  <a:srgbClr val="FF33CC"/>
                </a:solidFill>
                <a:latin typeface="楷体_GB2312" pitchFamily="49" charset="-122"/>
                <a:ea typeface="楷体_GB2312" pitchFamily="49" charset="-122"/>
              </a:rPr>
              <a:t>是个很大的数</a:t>
            </a:r>
            <a:r>
              <a:rPr lang="zh-CN" altLang="en-US" sz="2500" b="1" u="none">
                <a:solidFill>
                  <a:srgbClr val="FF33CC"/>
                </a:solidFill>
                <a:ea typeface="楷体_GB2312" pitchFamily="49" charset="-122"/>
              </a:rPr>
              <a:t>”</a:t>
            </a:r>
            <a:r>
              <a:rPr lang="zh-CN" altLang="en-US" sz="2500" b="1" u="none">
                <a:solidFill>
                  <a:srgbClr val="FF33CC"/>
                </a:solidFill>
                <a:latin typeface="楷体_GB2312" pitchFamily="49" charset="-122"/>
                <a:ea typeface="楷体_GB2312" pitchFamily="49" charset="-122"/>
              </a:rPr>
              <a:t>是命题吗？</a:t>
            </a:r>
          </a:p>
        </p:txBody>
      </p:sp>
      <p:pic>
        <p:nvPicPr>
          <p:cNvPr id="12402" name="Picture 114" descr="question"/>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 y="5257800"/>
            <a:ext cx="298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03" name="Text Box 115"/>
          <p:cNvSpPr txBox="1">
            <a:spLocks noChangeArrowheads="1"/>
          </p:cNvSpPr>
          <p:nvPr/>
        </p:nvSpPr>
        <p:spPr bwMode="auto">
          <a:xfrm>
            <a:off x="381000" y="1600200"/>
            <a:ext cx="74676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en-US" altLang="zh-CN" sz="2400" b="1" i="1" u="none">
                <a:solidFill>
                  <a:schemeClr val="tx2"/>
                </a:solidFill>
                <a:latin typeface="隶书" panose="02010509060101010101" pitchFamily="49" charset="-122"/>
                <a:ea typeface="隶书" panose="02010509060101010101" pitchFamily="49" charset="-122"/>
              </a:rPr>
              <a:t>    </a:t>
            </a:r>
            <a:r>
              <a:rPr lang="zh-CN" altLang="en-US" sz="2400" b="1" u="none">
                <a:solidFill>
                  <a:schemeClr val="tx2"/>
                </a:solidFill>
                <a:latin typeface="楷体_GB2312" pitchFamily="49" charset="-122"/>
                <a:ea typeface="楷体_GB2312" pitchFamily="49" charset="-122"/>
              </a:rPr>
              <a:t>例  天是蓝的。太阳从西方升起。</a:t>
            </a:r>
            <a:endParaRPr lang="zh-CN" altLang="en-US" sz="2400" b="1" i="1" u="none">
              <a:latin typeface="隶书" panose="02010509060101010101" pitchFamily="49" charset="-122"/>
              <a:ea typeface="隶书" panose="02010509060101010101" pitchFamily="49" charset="-122"/>
            </a:endParaRPr>
          </a:p>
        </p:txBody>
      </p:sp>
      <p:pic>
        <p:nvPicPr>
          <p:cNvPr id="12404" name="Picture 116" descr="0049_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 y="5715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d"/>
    <p:sndAc>
      <p:stSnd>
        <p:snd r:embed="rId4"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403"/>
                                        </p:tgtEl>
                                        <p:attrNameLst>
                                          <p:attrName>style.visibility</p:attrName>
                                        </p:attrNameLst>
                                      </p:cBhvr>
                                      <p:to>
                                        <p:strVal val="visible"/>
                                      </p:to>
                                    </p:set>
                                    <p:animEffect transition="in" filter="wipe(left)">
                                      <p:cBhvr>
                                        <p:cTn id="7" dur="500"/>
                                        <p:tgtEl>
                                          <p:spTgt spid="124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92"/>
                                        </p:tgtEl>
                                        <p:attrNameLst>
                                          <p:attrName>style.visibility</p:attrName>
                                        </p:attrNameLst>
                                      </p:cBhvr>
                                      <p:to>
                                        <p:strVal val="visible"/>
                                      </p:to>
                                    </p:set>
                                    <p:animEffect transition="in" filter="wipe(left)">
                                      <p:cBhvr>
                                        <p:cTn id="12" dur="500"/>
                                        <p:tgtEl>
                                          <p:spTgt spid="122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380"/>
                                        </p:tgtEl>
                                        <p:attrNameLst>
                                          <p:attrName>style.visibility</p:attrName>
                                        </p:attrNameLst>
                                      </p:cBhvr>
                                      <p:to>
                                        <p:strVal val="visible"/>
                                      </p:to>
                                    </p:set>
                                    <p:animEffect transition="in" filter="wipe(left)">
                                      <p:cBhvr>
                                        <p:cTn id="17" dur="500"/>
                                        <p:tgtEl>
                                          <p:spTgt spid="12380"/>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2381"/>
                                        </p:tgtEl>
                                        <p:attrNameLst>
                                          <p:attrName>style.visibility</p:attrName>
                                        </p:attrNameLst>
                                      </p:cBhvr>
                                      <p:to>
                                        <p:strVal val="visible"/>
                                      </p:to>
                                    </p:set>
                                    <p:animEffect transition="in" filter="wipe(left)">
                                      <p:cBhvr>
                                        <p:cTn id="21" dur="500"/>
                                        <p:tgtEl>
                                          <p:spTgt spid="1238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2360"/>
                                        </p:tgtEl>
                                        <p:attrNameLst>
                                          <p:attrName>style.visibility</p:attrName>
                                        </p:attrNameLst>
                                      </p:cBhvr>
                                      <p:to>
                                        <p:strVal val="visible"/>
                                      </p:to>
                                    </p:set>
                                    <p:animEffect transition="in" filter="wipe(left)">
                                      <p:cBhvr>
                                        <p:cTn id="26" dur="500"/>
                                        <p:tgtEl>
                                          <p:spTgt spid="1236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361"/>
                                        </p:tgtEl>
                                        <p:attrNameLst>
                                          <p:attrName>style.visibility</p:attrName>
                                        </p:attrNameLst>
                                      </p:cBhvr>
                                      <p:to>
                                        <p:strVal val="visible"/>
                                      </p:to>
                                    </p:set>
                                    <p:animEffect transition="in" filter="wipe(left)">
                                      <p:cBhvr>
                                        <p:cTn id="31" dur="500"/>
                                        <p:tgtEl>
                                          <p:spTgt spid="1236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2365"/>
                                        </p:tgtEl>
                                        <p:attrNameLst>
                                          <p:attrName>style.visibility</p:attrName>
                                        </p:attrNameLst>
                                      </p:cBhvr>
                                      <p:to>
                                        <p:strVal val="visible"/>
                                      </p:to>
                                    </p:set>
                                    <p:animEffect transition="in" filter="wipe(left)">
                                      <p:cBhvr>
                                        <p:cTn id="36" dur="500"/>
                                        <p:tgtEl>
                                          <p:spTgt spid="1236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2379"/>
                                        </p:tgtEl>
                                        <p:attrNameLst>
                                          <p:attrName>style.visibility</p:attrName>
                                        </p:attrNameLst>
                                      </p:cBhvr>
                                      <p:to>
                                        <p:strVal val="visible"/>
                                      </p:to>
                                    </p:set>
                                    <p:animEffect transition="in" filter="wipe(left)">
                                      <p:cBhvr>
                                        <p:cTn id="41" dur="500"/>
                                        <p:tgtEl>
                                          <p:spTgt spid="1237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2389"/>
                                        </p:tgtEl>
                                        <p:attrNameLst>
                                          <p:attrName>style.visibility</p:attrName>
                                        </p:attrNameLst>
                                      </p:cBhvr>
                                      <p:to>
                                        <p:strVal val="visible"/>
                                      </p:to>
                                    </p:set>
                                    <p:animEffect transition="in" filter="wipe(left)">
                                      <p:cBhvr>
                                        <p:cTn id="46" dur="500"/>
                                        <p:tgtEl>
                                          <p:spTgt spid="1238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2391"/>
                                        </p:tgtEl>
                                        <p:attrNameLst>
                                          <p:attrName>style.visibility</p:attrName>
                                        </p:attrNameLst>
                                      </p:cBhvr>
                                      <p:to>
                                        <p:strVal val="visible"/>
                                      </p:to>
                                    </p:set>
                                    <p:animEffect transition="in" filter="wipe(left)">
                                      <p:cBhvr>
                                        <p:cTn id="51" dur="500"/>
                                        <p:tgtEl>
                                          <p:spTgt spid="1239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12402"/>
                                        </p:tgtEl>
                                        <p:attrNameLst>
                                          <p:attrName>style.visibility</p:attrName>
                                        </p:attrNameLst>
                                      </p:cBhvr>
                                      <p:to>
                                        <p:strVal val="visible"/>
                                      </p:to>
                                    </p:set>
                                    <p:animEffect transition="in" filter="wipe(left)">
                                      <p:cBhvr>
                                        <p:cTn id="56" dur="500"/>
                                        <p:tgtEl>
                                          <p:spTgt spid="1240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2401"/>
                                        </p:tgtEl>
                                        <p:attrNameLst>
                                          <p:attrName>style.visibility</p:attrName>
                                        </p:attrNameLst>
                                      </p:cBhvr>
                                      <p:to>
                                        <p:strVal val="visible"/>
                                      </p:to>
                                    </p:set>
                                    <p:animEffect transition="in" filter="wipe(left)">
                                      <p:cBhvr>
                                        <p:cTn id="61" dur="500"/>
                                        <p:tgtEl>
                                          <p:spTgt spid="12401"/>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8" fill="hold" nodeType="clickEffect">
                                  <p:stCondLst>
                                    <p:cond delay="0"/>
                                  </p:stCondLst>
                                  <p:childTnLst>
                                    <p:set>
                                      <p:cBhvr>
                                        <p:cTn id="65" dur="1" fill="hold">
                                          <p:stCondLst>
                                            <p:cond delay="0"/>
                                          </p:stCondLst>
                                        </p:cTn>
                                        <p:tgtEl>
                                          <p:spTgt spid="12404"/>
                                        </p:tgtEl>
                                        <p:attrNameLst>
                                          <p:attrName>style.visibility</p:attrName>
                                        </p:attrNameLst>
                                      </p:cBhvr>
                                      <p:to>
                                        <p:strVal val="visible"/>
                                      </p:to>
                                    </p:set>
                                    <p:anim calcmode="lin" valueType="num">
                                      <p:cBhvr additive="base">
                                        <p:cTn id="66" dur="500" fill="hold"/>
                                        <p:tgtEl>
                                          <p:spTgt spid="12404"/>
                                        </p:tgtEl>
                                        <p:attrNameLst>
                                          <p:attrName>ppt_x</p:attrName>
                                        </p:attrNameLst>
                                      </p:cBhvr>
                                      <p:tavLst>
                                        <p:tav tm="0">
                                          <p:val>
                                            <p:strVal val="0-#ppt_w/2"/>
                                          </p:val>
                                        </p:tav>
                                        <p:tav tm="100000">
                                          <p:val>
                                            <p:strVal val="#ppt_x"/>
                                          </p:val>
                                        </p:tav>
                                      </p:tavLst>
                                    </p:anim>
                                    <p:anim calcmode="lin" valueType="num">
                                      <p:cBhvr additive="base">
                                        <p:cTn id="67" dur="500" fill="hold"/>
                                        <p:tgtEl>
                                          <p:spTgt spid="12404"/>
                                        </p:tgtEl>
                                        <p:attrNameLst>
                                          <p:attrName>ppt_y</p:attrName>
                                        </p:attrNameLst>
                                      </p:cBhvr>
                                      <p:tavLst>
                                        <p:tav tm="0">
                                          <p:val>
                                            <p:strVal val="#ppt_y"/>
                                          </p:val>
                                        </p:tav>
                                        <p:tav tm="100000">
                                          <p:val>
                                            <p:strVal val="#ppt_y"/>
                                          </p:val>
                                        </p:tav>
                                      </p:tavLst>
                                    </p:anim>
                                  </p:childTnLst>
                                </p:cTn>
                              </p:par>
                            </p:childTnLst>
                          </p:cTn>
                        </p:par>
                        <p:par>
                          <p:cTn id="68" fill="hold" nodeType="afterGroup">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12385"/>
                                        </p:tgtEl>
                                        <p:attrNameLst>
                                          <p:attrName>style.visibility</p:attrName>
                                        </p:attrNameLst>
                                      </p:cBhvr>
                                      <p:to>
                                        <p:strVal val="visible"/>
                                      </p:to>
                                    </p:set>
                                    <p:animEffect transition="in" filter="wipe(left)">
                                      <p:cBhvr>
                                        <p:cTn id="71" dur="500"/>
                                        <p:tgtEl>
                                          <p:spTgt spid="12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autoUpdateAnimBg="0"/>
      <p:bldP spid="12360" grpId="0" autoUpdateAnimBg="0"/>
      <p:bldP spid="12379" grpId="0" animBg="1" autoUpdateAnimBg="0"/>
      <p:bldP spid="12361" grpId="0" autoUpdateAnimBg="0"/>
      <p:bldP spid="12365" grpId="0" autoUpdateAnimBg="0"/>
      <p:bldP spid="12380" grpId="0" autoUpdateAnimBg="0"/>
      <p:bldP spid="12381" grpId="0" animBg="1"/>
      <p:bldP spid="12385" grpId="0" autoUpdateAnimBg="0"/>
      <p:bldP spid="12389" grpId="0" animBg="1"/>
      <p:bldP spid="12391" grpId="0" animBg="1"/>
      <p:bldP spid="12401" grpId="0" autoUpdateAnimBg="0"/>
      <p:bldP spid="1240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47106" name="Picture 1027"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6248400"/>
            <a:ext cx="7820025"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7" name="Picture 1028"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457200"/>
            <a:ext cx="79168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021" name="sl1.avi">
            <a:hlinkClick r:id="" action="ppaction://media"/>
          </p:cNvPr>
          <p:cNvPicPr preferRelativeResize="0">
            <a:picLocks noRot="1" noChangeArrowheads="1"/>
          </p:cNvPicPr>
          <p:nvPr>
            <a:videoFile r:link="rId1"/>
          </p:nvPr>
        </p:nvPicPr>
        <p:blipFill>
          <a:blip r:embed="rId6">
            <a:extLst>
              <a:ext uri="{28A0092B-C50C-407E-A947-70E740481C1C}">
                <a14:useLocalDpi xmlns:a14="http://schemas.microsoft.com/office/drawing/2010/main" val="0"/>
              </a:ext>
            </a:extLst>
          </a:blip>
          <a:srcRect/>
          <a:stretch>
            <a:fillRect/>
          </a:stretch>
        </p:blipFill>
        <p:spPr bwMode="auto">
          <a:xfrm>
            <a:off x="3581400" y="0"/>
            <a:ext cx="187166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1030" descr="tb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9600" y="6019800"/>
            <a:ext cx="9144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0" name="Text Box 1031"/>
          <p:cNvSpPr txBox="1">
            <a:spLocks noChangeArrowheads="1"/>
          </p:cNvSpPr>
          <p:nvPr/>
        </p:nvSpPr>
        <p:spPr bwMode="auto">
          <a:xfrm>
            <a:off x="457200" y="142875"/>
            <a:ext cx="2819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
              </a:spcBef>
              <a:spcAft>
                <a:spcPct val="5000"/>
              </a:spcAft>
              <a:buFontTx/>
              <a:buNone/>
            </a:pPr>
            <a:r>
              <a:rPr lang="zh-CN" altLang="en-US" sz="1800" b="1" u="none">
                <a:solidFill>
                  <a:srgbClr val="660033"/>
                </a:solidFill>
                <a:latin typeface="幼圆" panose="02010509060101010101" pitchFamily="49" charset="-122"/>
                <a:ea typeface="幼圆" panose="02010509060101010101" pitchFamily="49" charset="-122"/>
              </a:rPr>
              <a:t>命题逻辑 </a:t>
            </a:r>
            <a:r>
              <a:rPr lang="en-US" altLang="zh-CN" sz="1800" b="1" u="none">
                <a:solidFill>
                  <a:srgbClr val="660033"/>
                </a:solidFill>
                <a:latin typeface="幼圆" panose="02010509060101010101" pitchFamily="49" charset="-122"/>
                <a:ea typeface="幼圆" panose="02010509060101010101" pitchFamily="49" charset="-122"/>
              </a:rPr>
              <a:t>&gt;</a:t>
            </a:r>
            <a:r>
              <a:rPr lang="zh-CN" altLang="en-US" sz="1800" b="1" u="none">
                <a:latin typeface="幼圆" panose="02010509060101010101" pitchFamily="49" charset="-122"/>
                <a:ea typeface="幼圆" panose="02010509060101010101" pitchFamily="49" charset="-122"/>
              </a:rPr>
              <a:t>命题及其表示</a:t>
            </a:r>
          </a:p>
        </p:txBody>
      </p:sp>
      <p:sp>
        <p:nvSpPr>
          <p:cNvPr id="47111" name="AutoShape 1037">
            <a:hlinkClick r:id="" action="ppaction://hlinkshowjump?jump=previousslide" highlightClick="1"/>
          </p:cNvPr>
          <p:cNvSpPr>
            <a:spLocks noChangeArrowheads="1"/>
          </p:cNvSpPr>
          <p:nvPr/>
        </p:nvSpPr>
        <p:spPr bwMode="auto">
          <a:xfrm>
            <a:off x="16002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47112" name="AutoShape 1038">
            <a:hlinkClick r:id="rId8" action="ppaction://hlinksldjump" highlightClick="1"/>
          </p:cNvPr>
          <p:cNvSpPr>
            <a:spLocks noChangeArrowheads="1"/>
          </p:cNvSpPr>
          <p:nvPr/>
        </p:nvSpPr>
        <p:spPr bwMode="auto">
          <a:xfrm>
            <a:off x="9906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47113" name="AutoShape 1039">
            <a:hlinkClick r:id="" action="ppaction://hlinkshowjump?jump=lastslide" highlightClick="1"/>
          </p:cNvPr>
          <p:cNvSpPr>
            <a:spLocks noChangeArrowheads="1"/>
          </p:cNvSpPr>
          <p:nvPr/>
        </p:nvSpPr>
        <p:spPr bwMode="auto">
          <a:xfrm>
            <a:off x="28194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47114" name="AutoShape 1040">
            <a:hlinkClick r:id="rId9" action="ppaction://hlinksldjump" highlightClick="1"/>
          </p:cNvPr>
          <p:cNvSpPr>
            <a:spLocks noChangeArrowheads="1"/>
          </p:cNvSpPr>
          <p:nvPr/>
        </p:nvSpPr>
        <p:spPr bwMode="auto">
          <a:xfrm>
            <a:off x="34290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47115" name="AutoShape 1041">
            <a:hlinkClick r:id="" action="ppaction://hlinkshowjump?jump=nextslide" highlightClick="1"/>
          </p:cNvPr>
          <p:cNvSpPr>
            <a:spLocks noChangeArrowheads="1"/>
          </p:cNvSpPr>
          <p:nvPr/>
        </p:nvSpPr>
        <p:spPr bwMode="auto">
          <a:xfrm>
            <a:off x="2209800" y="6400800"/>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214044" name="Text Box 1052"/>
          <p:cNvSpPr txBox="1">
            <a:spLocks noChangeArrowheads="1"/>
          </p:cNvSpPr>
          <p:nvPr/>
        </p:nvSpPr>
        <p:spPr bwMode="auto">
          <a:xfrm>
            <a:off x="1371600" y="2209800"/>
            <a:ext cx="358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0"/>
              </a:spcBef>
              <a:buFontTx/>
              <a:buNone/>
            </a:pPr>
            <a:r>
              <a:rPr lang="en-US" altLang="zh-CN" b="1" u="none">
                <a:latin typeface="楷体_GB2312" pitchFamily="49" charset="-122"/>
                <a:ea typeface="楷体_GB2312" pitchFamily="49" charset="-122"/>
              </a:rPr>
              <a:t>(3) 1+101=110.</a:t>
            </a:r>
          </a:p>
        </p:txBody>
      </p:sp>
      <p:sp>
        <p:nvSpPr>
          <p:cNvPr id="214045" name="Text Box 1053"/>
          <p:cNvSpPr txBox="1">
            <a:spLocks noChangeArrowheads="1"/>
          </p:cNvSpPr>
          <p:nvPr/>
        </p:nvSpPr>
        <p:spPr bwMode="auto">
          <a:xfrm>
            <a:off x="1371600" y="2743200"/>
            <a:ext cx="472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0"/>
              </a:spcBef>
              <a:buFontTx/>
              <a:buNone/>
            </a:pPr>
            <a:r>
              <a:rPr lang="en-US" altLang="zh-CN" b="1" u="none">
                <a:latin typeface="楷体_GB2312" pitchFamily="49" charset="-122"/>
                <a:ea typeface="楷体_GB2312" pitchFamily="49" charset="-122"/>
              </a:rPr>
              <a:t>(4) </a:t>
            </a:r>
            <a:r>
              <a:rPr lang="zh-CN" altLang="en-US" b="1" u="none">
                <a:latin typeface="楷体_GB2312" pitchFamily="49" charset="-122"/>
                <a:ea typeface="楷体_GB2312" pitchFamily="49" charset="-122"/>
              </a:rPr>
              <a:t>别的星球上有生物</a:t>
            </a:r>
            <a:r>
              <a:rPr lang="en-US" altLang="zh-CN" b="1" u="none">
                <a:latin typeface="楷体_GB2312" pitchFamily="49" charset="-122"/>
                <a:ea typeface="楷体_GB2312" pitchFamily="49" charset="-122"/>
              </a:rPr>
              <a:t>.</a:t>
            </a:r>
            <a:endParaRPr lang="en-US" altLang="zh-CN" u="none">
              <a:latin typeface="楷体_GB2312" pitchFamily="49" charset="-122"/>
              <a:ea typeface="楷体_GB2312" pitchFamily="49" charset="-122"/>
            </a:endParaRPr>
          </a:p>
        </p:txBody>
      </p:sp>
      <p:sp>
        <p:nvSpPr>
          <p:cNvPr id="214046" name="Text Box 1054"/>
          <p:cNvSpPr txBox="1">
            <a:spLocks noChangeArrowheads="1"/>
          </p:cNvSpPr>
          <p:nvPr/>
        </p:nvSpPr>
        <p:spPr bwMode="auto">
          <a:xfrm>
            <a:off x="1371600" y="3214688"/>
            <a:ext cx="3810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0"/>
              </a:spcBef>
              <a:buFontTx/>
              <a:buNone/>
            </a:pPr>
            <a:r>
              <a:rPr lang="en-US" altLang="zh-CN" b="1" u="none">
                <a:latin typeface="楷体_GB2312" pitchFamily="49" charset="-122"/>
                <a:ea typeface="楷体_GB2312" pitchFamily="49" charset="-122"/>
              </a:rPr>
              <a:t>(5) </a:t>
            </a:r>
            <a:r>
              <a:rPr lang="zh-CN" altLang="en-US" b="1" u="none">
                <a:latin typeface="楷体_GB2312" pitchFamily="49" charset="-122"/>
                <a:ea typeface="楷体_GB2312" pitchFamily="49" charset="-122"/>
              </a:rPr>
              <a:t>全体立正</a:t>
            </a:r>
            <a:r>
              <a:rPr lang="en-US" altLang="zh-CN" b="1" u="none">
                <a:latin typeface="楷体_GB2312" pitchFamily="49" charset="-122"/>
                <a:ea typeface="楷体_GB2312" pitchFamily="49" charset="-122"/>
              </a:rPr>
              <a:t>!</a:t>
            </a:r>
            <a:endParaRPr lang="en-US" altLang="zh-CN" u="none">
              <a:latin typeface="楷体_GB2312" pitchFamily="49" charset="-122"/>
              <a:ea typeface="楷体_GB2312" pitchFamily="49" charset="-122"/>
            </a:endParaRPr>
          </a:p>
        </p:txBody>
      </p:sp>
      <p:sp>
        <p:nvSpPr>
          <p:cNvPr id="214047" name="Text Box 1055"/>
          <p:cNvSpPr txBox="1">
            <a:spLocks noChangeArrowheads="1"/>
          </p:cNvSpPr>
          <p:nvPr/>
        </p:nvSpPr>
        <p:spPr bwMode="auto">
          <a:xfrm>
            <a:off x="1371600" y="3748088"/>
            <a:ext cx="3810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0"/>
              </a:spcBef>
              <a:buFontTx/>
              <a:buNone/>
            </a:pPr>
            <a:r>
              <a:rPr lang="en-US" altLang="zh-CN" b="1" u="none">
                <a:latin typeface="楷体_GB2312" pitchFamily="49" charset="-122"/>
                <a:ea typeface="楷体_GB2312" pitchFamily="49" charset="-122"/>
              </a:rPr>
              <a:t>(6) </a:t>
            </a:r>
            <a:r>
              <a:rPr lang="zh-CN" altLang="en-US" b="1" u="none">
                <a:latin typeface="楷体_GB2312" pitchFamily="49" charset="-122"/>
                <a:ea typeface="楷体_GB2312" pitchFamily="49" charset="-122"/>
              </a:rPr>
              <a:t>明天是否开会</a:t>
            </a:r>
            <a:r>
              <a:rPr lang="en-US" altLang="zh-CN" b="1" u="none">
                <a:latin typeface="楷体_GB2312" pitchFamily="49" charset="-122"/>
                <a:ea typeface="楷体_GB2312" pitchFamily="49" charset="-122"/>
              </a:rPr>
              <a:t>?</a:t>
            </a:r>
            <a:endParaRPr lang="en-US" altLang="zh-CN" u="none">
              <a:latin typeface="楷体_GB2312" pitchFamily="49" charset="-122"/>
              <a:ea typeface="楷体_GB2312" pitchFamily="49" charset="-122"/>
            </a:endParaRPr>
          </a:p>
        </p:txBody>
      </p:sp>
      <p:sp>
        <p:nvSpPr>
          <p:cNvPr id="214048" name="Text Box 1056"/>
          <p:cNvSpPr txBox="1">
            <a:spLocks noChangeArrowheads="1"/>
          </p:cNvSpPr>
          <p:nvPr/>
        </p:nvSpPr>
        <p:spPr bwMode="auto">
          <a:xfrm>
            <a:off x="1371600" y="4281488"/>
            <a:ext cx="3810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0"/>
              </a:spcBef>
              <a:buFontTx/>
              <a:buNone/>
            </a:pPr>
            <a:r>
              <a:rPr lang="en-US" altLang="zh-CN" b="1" u="none">
                <a:latin typeface="楷体_GB2312" pitchFamily="49" charset="-122"/>
                <a:ea typeface="楷体_GB2312" pitchFamily="49" charset="-122"/>
              </a:rPr>
              <a:t>(7) </a:t>
            </a:r>
            <a:r>
              <a:rPr lang="zh-CN" altLang="en-US" b="1" u="none">
                <a:latin typeface="楷体_GB2312" pitchFamily="49" charset="-122"/>
                <a:ea typeface="楷体_GB2312" pitchFamily="49" charset="-122"/>
              </a:rPr>
              <a:t>天气多好啊</a:t>
            </a:r>
            <a:r>
              <a:rPr lang="en-US" altLang="zh-CN" b="1" u="none">
                <a:latin typeface="楷体_GB2312" pitchFamily="49" charset="-122"/>
                <a:ea typeface="楷体_GB2312" pitchFamily="49" charset="-122"/>
              </a:rPr>
              <a:t>!</a:t>
            </a:r>
            <a:endParaRPr lang="en-US" altLang="zh-CN" u="none">
              <a:latin typeface="楷体_GB2312" pitchFamily="49" charset="-122"/>
              <a:ea typeface="楷体_GB2312" pitchFamily="49" charset="-122"/>
            </a:endParaRPr>
          </a:p>
        </p:txBody>
      </p:sp>
      <p:sp>
        <p:nvSpPr>
          <p:cNvPr id="214049" name="Text Box 1057"/>
          <p:cNvSpPr txBox="1">
            <a:spLocks noChangeArrowheads="1"/>
          </p:cNvSpPr>
          <p:nvPr/>
        </p:nvSpPr>
        <p:spPr bwMode="auto">
          <a:xfrm>
            <a:off x="1371600" y="4814888"/>
            <a:ext cx="3276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0"/>
              </a:spcBef>
              <a:buFontTx/>
              <a:buNone/>
            </a:pPr>
            <a:r>
              <a:rPr lang="en-US" altLang="zh-CN" b="1" u="none">
                <a:latin typeface="楷体_GB2312" pitchFamily="49" charset="-122"/>
                <a:ea typeface="楷体_GB2312" pitchFamily="49" charset="-122"/>
              </a:rPr>
              <a:t>(8) </a:t>
            </a:r>
            <a:r>
              <a:rPr lang="zh-CN" altLang="en-US" b="1" u="none">
                <a:latin typeface="楷体_GB2312" pitchFamily="49" charset="-122"/>
                <a:ea typeface="楷体_GB2312" pitchFamily="49" charset="-122"/>
              </a:rPr>
              <a:t>我正在说谎</a:t>
            </a:r>
            <a:r>
              <a:rPr lang="en-US" altLang="zh-CN" b="1" u="none">
                <a:latin typeface="楷体_GB2312" pitchFamily="49" charset="-122"/>
                <a:ea typeface="楷体_GB2312" pitchFamily="49" charset="-122"/>
              </a:rPr>
              <a:t>.</a:t>
            </a:r>
            <a:endParaRPr lang="en-US" altLang="zh-CN" u="none">
              <a:latin typeface="楷体_GB2312" pitchFamily="49" charset="-122"/>
              <a:ea typeface="楷体_GB2312" pitchFamily="49" charset="-122"/>
            </a:endParaRPr>
          </a:p>
        </p:txBody>
      </p:sp>
      <p:sp>
        <p:nvSpPr>
          <p:cNvPr id="214052" name="Text Box 1060"/>
          <p:cNvSpPr txBox="1">
            <a:spLocks noChangeArrowheads="1"/>
          </p:cNvSpPr>
          <p:nvPr/>
        </p:nvSpPr>
        <p:spPr bwMode="auto">
          <a:xfrm>
            <a:off x="5181600" y="1066800"/>
            <a:ext cx="312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0"/>
              </a:spcBef>
              <a:buFontTx/>
              <a:buNone/>
            </a:pPr>
            <a:r>
              <a:rPr lang="en-US" altLang="en-US" b="1" u="none">
                <a:solidFill>
                  <a:srgbClr val="CC0000"/>
                </a:solidFill>
                <a:latin typeface="楷体_GB2312" pitchFamily="49" charset="-122"/>
                <a:ea typeface="楷体_GB2312" pitchFamily="49" charset="-122"/>
              </a:rPr>
              <a:t>(</a:t>
            </a:r>
            <a:r>
              <a:rPr lang="zh-CN" altLang="en-US" b="1" u="none">
                <a:solidFill>
                  <a:srgbClr val="CC0000"/>
                </a:solidFill>
                <a:latin typeface="楷体_GB2312" pitchFamily="49" charset="-122"/>
                <a:ea typeface="楷体_GB2312" pitchFamily="49" charset="-122"/>
              </a:rPr>
              <a:t>命题</a:t>
            </a:r>
            <a:r>
              <a:rPr lang="en-US" altLang="zh-CN" b="1" u="none">
                <a:solidFill>
                  <a:srgbClr val="CC0000"/>
                </a:solidFill>
                <a:latin typeface="楷体_GB2312" pitchFamily="49" charset="-122"/>
                <a:ea typeface="楷体_GB2312" pitchFamily="49" charset="-122"/>
              </a:rPr>
              <a:t>,T)</a:t>
            </a:r>
            <a:endParaRPr lang="en-US" altLang="zh-CN" u="none">
              <a:solidFill>
                <a:srgbClr val="CC0000"/>
              </a:solidFill>
              <a:latin typeface="楷体_GB2312" pitchFamily="49" charset="-122"/>
              <a:ea typeface="楷体_GB2312" pitchFamily="49" charset="-122"/>
            </a:endParaRPr>
          </a:p>
        </p:txBody>
      </p:sp>
      <p:sp>
        <p:nvSpPr>
          <p:cNvPr id="214054" name="Text Box 1062"/>
          <p:cNvSpPr txBox="1">
            <a:spLocks noChangeArrowheads="1"/>
          </p:cNvSpPr>
          <p:nvPr/>
        </p:nvSpPr>
        <p:spPr bwMode="auto">
          <a:xfrm>
            <a:off x="3733800" y="1676400"/>
            <a:ext cx="2895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0"/>
              </a:spcBef>
              <a:buFontTx/>
              <a:buNone/>
            </a:pPr>
            <a:r>
              <a:rPr lang="en-US" altLang="en-US" b="1" u="none">
                <a:solidFill>
                  <a:srgbClr val="CC0000"/>
                </a:solidFill>
                <a:latin typeface="楷体_GB2312" pitchFamily="49" charset="-122"/>
                <a:ea typeface="楷体_GB2312" pitchFamily="49" charset="-122"/>
              </a:rPr>
              <a:t>(</a:t>
            </a:r>
            <a:r>
              <a:rPr lang="zh-CN" altLang="en-US" b="1" u="none">
                <a:solidFill>
                  <a:srgbClr val="CC0000"/>
                </a:solidFill>
                <a:latin typeface="楷体_GB2312" pitchFamily="49" charset="-122"/>
                <a:ea typeface="楷体_GB2312" pitchFamily="49" charset="-122"/>
              </a:rPr>
              <a:t>命题</a:t>
            </a:r>
            <a:r>
              <a:rPr lang="en-US" altLang="zh-CN" b="1" u="none">
                <a:solidFill>
                  <a:srgbClr val="CC0000"/>
                </a:solidFill>
                <a:latin typeface="楷体_GB2312" pitchFamily="49" charset="-122"/>
                <a:ea typeface="楷体_GB2312" pitchFamily="49" charset="-122"/>
              </a:rPr>
              <a:t>,F)</a:t>
            </a:r>
            <a:endParaRPr lang="en-US" altLang="zh-CN" u="none">
              <a:solidFill>
                <a:srgbClr val="CC0000"/>
              </a:solidFill>
              <a:latin typeface="楷体_GB2312" pitchFamily="49" charset="-122"/>
              <a:ea typeface="楷体_GB2312" pitchFamily="49" charset="-122"/>
            </a:endParaRPr>
          </a:p>
        </p:txBody>
      </p:sp>
      <p:sp>
        <p:nvSpPr>
          <p:cNvPr id="214055" name="Text Box 1063"/>
          <p:cNvSpPr txBox="1">
            <a:spLocks noChangeArrowheads="1"/>
          </p:cNvSpPr>
          <p:nvPr/>
        </p:nvSpPr>
        <p:spPr bwMode="auto">
          <a:xfrm>
            <a:off x="4038600" y="2209800"/>
            <a:ext cx="396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0"/>
              </a:spcBef>
              <a:buFontTx/>
              <a:buNone/>
            </a:pPr>
            <a:r>
              <a:rPr lang="en-US" altLang="zh-CN" b="1" u="none">
                <a:solidFill>
                  <a:srgbClr val="CC0000"/>
                </a:solidFill>
                <a:latin typeface="楷体_GB2312" pitchFamily="49" charset="-122"/>
                <a:ea typeface="楷体_GB2312" pitchFamily="49" charset="-122"/>
              </a:rPr>
              <a:t>(</a:t>
            </a:r>
            <a:r>
              <a:rPr lang="zh-CN" altLang="en-US" b="1" u="none">
                <a:solidFill>
                  <a:srgbClr val="CC0000"/>
                </a:solidFill>
                <a:latin typeface="楷体_GB2312" pitchFamily="49" charset="-122"/>
                <a:ea typeface="楷体_GB2312" pitchFamily="49" charset="-122"/>
              </a:rPr>
              <a:t>陈述句</a:t>
            </a:r>
            <a:r>
              <a:rPr lang="en-US" altLang="zh-CN" b="1" u="none">
                <a:solidFill>
                  <a:srgbClr val="CC0000"/>
                </a:solidFill>
                <a:latin typeface="楷体_GB2312" pitchFamily="49" charset="-122"/>
                <a:ea typeface="楷体_GB2312" pitchFamily="49" charset="-122"/>
              </a:rPr>
              <a:t>,</a:t>
            </a:r>
            <a:r>
              <a:rPr lang="zh-CN" altLang="en-US" b="1" u="none">
                <a:solidFill>
                  <a:srgbClr val="CC0000"/>
                </a:solidFill>
                <a:latin typeface="楷体_GB2312" pitchFamily="49" charset="-122"/>
                <a:ea typeface="楷体_GB2312" pitchFamily="49" charset="-122"/>
              </a:rPr>
              <a:t>但不是命题</a:t>
            </a:r>
            <a:r>
              <a:rPr lang="en-US" altLang="zh-CN" b="1" u="none">
                <a:solidFill>
                  <a:srgbClr val="CC0000"/>
                </a:solidFill>
                <a:latin typeface="楷体_GB2312" pitchFamily="49" charset="-122"/>
                <a:ea typeface="楷体_GB2312" pitchFamily="49" charset="-122"/>
              </a:rPr>
              <a:t>)</a:t>
            </a:r>
          </a:p>
        </p:txBody>
      </p:sp>
      <p:sp>
        <p:nvSpPr>
          <p:cNvPr id="214056" name="Text Box 1064"/>
          <p:cNvSpPr txBox="1">
            <a:spLocks noChangeArrowheads="1"/>
          </p:cNvSpPr>
          <p:nvPr/>
        </p:nvSpPr>
        <p:spPr bwMode="auto">
          <a:xfrm>
            <a:off x="5181600" y="2743200"/>
            <a:ext cx="3854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0"/>
              </a:spcBef>
              <a:buFontTx/>
              <a:buNone/>
            </a:pPr>
            <a:r>
              <a:rPr lang="en-US" altLang="en-US" b="1" u="none">
                <a:solidFill>
                  <a:srgbClr val="CC0000"/>
                </a:solidFill>
                <a:latin typeface="楷体_GB2312" pitchFamily="49" charset="-122"/>
                <a:ea typeface="楷体_GB2312" pitchFamily="49" charset="-122"/>
              </a:rPr>
              <a:t>(</a:t>
            </a:r>
            <a:r>
              <a:rPr lang="zh-CN" altLang="en-US" b="1" u="none">
                <a:solidFill>
                  <a:srgbClr val="CC0000"/>
                </a:solidFill>
                <a:latin typeface="楷体_GB2312" pitchFamily="49" charset="-122"/>
                <a:ea typeface="楷体_GB2312" pitchFamily="49" charset="-122"/>
              </a:rPr>
              <a:t>是命题，</a:t>
            </a:r>
            <a:r>
              <a:rPr lang="en-US" altLang="zh-CN" b="1" u="none">
                <a:solidFill>
                  <a:srgbClr val="CC0000"/>
                </a:solidFill>
                <a:latin typeface="楷体_GB2312" pitchFamily="49" charset="-122"/>
                <a:ea typeface="楷体_GB2312" pitchFamily="49" charset="-122"/>
              </a:rPr>
              <a:t>T/F</a:t>
            </a:r>
            <a:r>
              <a:rPr lang="en-US" altLang="en-US" b="1" u="none">
                <a:solidFill>
                  <a:srgbClr val="CC0000"/>
                </a:solidFill>
                <a:latin typeface="楷体_GB2312" pitchFamily="49" charset="-122"/>
                <a:ea typeface="楷体_GB2312" pitchFamily="49" charset="-122"/>
              </a:rPr>
              <a:t>)</a:t>
            </a:r>
            <a:endParaRPr lang="en-US" altLang="zh-CN" b="1" u="none">
              <a:solidFill>
                <a:srgbClr val="CC0000"/>
              </a:solidFill>
              <a:latin typeface="楷体_GB2312" pitchFamily="49" charset="-122"/>
              <a:ea typeface="楷体_GB2312" pitchFamily="49" charset="-122"/>
            </a:endParaRPr>
          </a:p>
        </p:txBody>
      </p:sp>
      <p:sp>
        <p:nvSpPr>
          <p:cNvPr id="214063" name="Text Box 1071"/>
          <p:cNvSpPr txBox="1">
            <a:spLocks noChangeArrowheads="1"/>
          </p:cNvSpPr>
          <p:nvPr/>
        </p:nvSpPr>
        <p:spPr bwMode="auto">
          <a:xfrm>
            <a:off x="4191000" y="4267200"/>
            <a:ext cx="358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0"/>
              </a:spcBef>
              <a:buFontTx/>
              <a:buNone/>
            </a:pPr>
            <a:r>
              <a:rPr lang="en-US" altLang="zh-CN" b="1" u="none">
                <a:solidFill>
                  <a:srgbClr val="CC0000"/>
                </a:solidFill>
                <a:latin typeface="楷体_GB2312" pitchFamily="49" charset="-122"/>
                <a:ea typeface="楷体_GB2312" pitchFamily="49" charset="-122"/>
              </a:rPr>
              <a:t>(</a:t>
            </a:r>
            <a:r>
              <a:rPr lang="zh-CN" altLang="en-US" b="1" u="none">
                <a:solidFill>
                  <a:srgbClr val="CC0000"/>
                </a:solidFill>
                <a:latin typeface="楷体_GB2312" pitchFamily="49" charset="-122"/>
                <a:ea typeface="楷体_GB2312" pitchFamily="49" charset="-122"/>
              </a:rPr>
              <a:t>感叹句</a:t>
            </a:r>
            <a:r>
              <a:rPr lang="en-US" altLang="zh-CN" b="1" u="none">
                <a:solidFill>
                  <a:srgbClr val="CC0000"/>
                </a:solidFill>
                <a:latin typeface="楷体_GB2312" pitchFamily="49" charset="-122"/>
                <a:ea typeface="楷体_GB2312" pitchFamily="49" charset="-122"/>
              </a:rPr>
              <a:t>,</a:t>
            </a:r>
            <a:r>
              <a:rPr lang="zh-CN" altLang="en-US" b="1" u="none">
                <a:solidFill>
                  <a:srgbClr val="CC0000"/>
                </a:solidFill>
                <a:latin typeface="楷体_GB2312" pitchFamily="49" charset="-122"/>
                <a:ea typeface="楷体_GB2312" pitchFamily="49" charset="-122"/>
              </a:rPr>
              <a:t>不是命题</a:t>
            </a:r>
            <a:r>
              <a:rPr lang="en-US" altLang="zh-CN" b="1" u="none">
                <a:solidFill>
                  <a:srgbClr val="CC0000"/>
                </a:solidFill>
                <a:latin typeface="楷体_GB2312" pitchFamily="49" charset="-122"/>
                <a:ea typeface="楷体_GB2312" pitchFamily="49" charset="-122"/>
              </a:rPr>
              <a:t>)</a:t>
            </a:r>
          </a:p>
        </p:txBody>
      </p:sp>
      <p:sp>
        <p:nvSpPr>
          <p:cNvPr id="214065" name="Text Box 1073"/>
          <p:cNvSpPr txBox="1">
            <a:spLocks noChangeArrowheads="1"/>
          </p:cNvSpPr>
          <p:nvPr/>
        </p:nvSpPr>
        <p:spPr bwMode="auto">
          <a:xfrm>
            <a:off x="4114800" y="4800600"/>
            <a:ext cx="312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0"/>
              </a:spcBef>
              <a:buFontTx/>
              <a:buNone/>
            </a:pPr>
            <a:r>
              <a:rPr lang="en-US" altLang="zh-CN" b="1" u="none">
                <a:solidFill>
                  <a:srgbClr val="CC0000"/>
                </a:solidFill>
                <a:latin typeface="楷体_GB2312" pitchFamily="49" charset="-122"/>
                <a:ea typeface="楷体_GB2312" pitchFamily="49" charset="-122"/>
              </a:rPr>
              <a:t>(</a:t>
            </a:r>
            <a:r>
              <a:rPr lang="zh-CN" altLang="en-US" b="1" u="none">
                <a:solidFill>
                  <a:srgbClr val="CC0000"/>
                </a:solidFill>
                <a:latin typeface="楷体_GB2312" pitchFamily="49" charset="-122"/>
                <a:ea typeface="楷体_GB2312" pitchFamily="49" charset="-122"/>
              </a:rPr>
              <a:t>悖论</a:t>
            </a:r>
            <a:r>
              <a:rPr lang="en-US" altLang="zh-CN" b="1" u="none">
                <a:solidFill>
                  <a:srgbClr val="CC0000"/>
                </a:solidFill>
                <a:latin typeface="楷体_GB2312" pitchFamily="49" charset="-122"/>
                <a:ea typeface="楷体_GB2312" pitchFamily="49" charset="-122"/>
              </a:rPr>
              <a:t>,</a:t>
            </a:r>
            <a:r>
              <a:rPr lang="zh-CN" altLang="en-US" b="1" u="none">
                <a:solidFill>
                  <a:srgbClr val="CC0000"/>
                </a:solidFill>
                <a:latin typeface="楷体_GB2312" pitchFamily="49" charset="-122"/>
                <a:ea typeface="楷体_GB2312" pitchFamily="49" charset="-122"/>
              </a:rPr>
              <a:t>不是命题</a:t>
            </a:r>
            <a:r>
              <a:rPr lang="en-US" altLang="zh-CN" b="1" u="none">
                <a:solidFill>
                  <a:srgbClr val="CC0000"/>
                </a:solidFill>
                <a:latin typeface="楷体_GB2312" pitchFamily="49" charset="-122"/>
                <a:ea typeface="楷体_GB2312" pitchFamily="49" charset="-122"/>
              </a:rPr>
              <a:t>)</a:t>
            </a:r>
          </a:p>
        </p:txBody>
      </p:sp>
      <p:sp>
        <p:nvSpPr>
          <p:cNvPr id="214067" name="Text Box 1075"/>
          <p:cNvSpPr txBox="1">
            <a:spLocks noChangeArrowheads="1"/>
          </p:cNvSpPr>
          <p:nvPr/>
        </p:nvSpPr>
        <p:spPr bwMode="auto">
          <a:xfrm>
            <a:off x="4495800" y="3733800"/>
            <a:ext cx="3276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0"/>
              </a:spcBef>
              <a:buFontTx/>
              <a:buNone/>
            </a:pPr>
            <a:r>
              <a:rPr lang="en-US" altLang="zh-CN" b="1" u="none">
                <a:solidFill>
                  <a:srgbClr val="CC0000"/>
                </a:solidFill>
                <a:latin typeface="楷体_GB2312" pitchFamily="49" charset="-122"/>
                <a:ea typeface="楷体_GB2312" pitchFamily="49" charset="-122"/>
              </a:rPr>
              <a:t>(</a:t>
            </a:r>
            <a:r>
              <a:rPr lang="zh-CN" altLang="en-US" b="1" u="none">
                <a:solidFill>
                  <a:srgbClr val="CC0000"/>
                </a:solidFill>
                <a:latin typeface="楷体_GB2312" pitchFamily="49" charset="-122"/>
                <a:ea typeface="楷体_GB2312" pitchFamily="49" charset="-122"/>
              </a:rPr>
              <a:t>疑问句</a:t>
            </a:r>
            <a:r>
              <a:rPr lang="en-US" altLang="zh-CN" b="1" u="none">
                <a:solidFill>
                  <a:srgbClr val="CC0000"/>
                </a:solidFill>
                <a:latin typeface="楷体_GB2312" pitchFamily="49" charset="-122"/>
                <a:ea typeface="楷体_GB2312" pitchFamily="49" charset="-122"/>
              </a:rPr>
              <a:t>,</a:t>
            </a:r>
            <a:r>
              <a:rPr lang="zh-CN" altLang="en-US" b="1" u="none">
                <a:solidFill>
                  <a:srgbClr val="CC0000"/>
                </a:solidFill>
                <a:latin typeface="楷体_GB2312" pitchFamily="49" charset="-122"/>
                <a:ea typeface="楷体_GB2312" pitchFamily="49" charset="-122"/>
              </a:rPr>
              <a:t>不是命题</a:t>
            </a:r>
            <a:r>
              <a:rPr lang="en-US" altLang="zh-CN" b="1" u="none">
                <a:solidFill>
                  <a:srgbClr val="CC0000"/>
                </a:solidFill>
                <a:latin typeface="楷体_GB2312" pitchFamily="49" charset="-122"/>
                <a:ea typeface="楷体_GB2312" pitchFamily="49" charset="-122"/>
              </a:rPr>
              <a:t>)</a:t>
            </a:r>
          </a:p>
        </p:txBody>
      </p:sp>
      <p:sp>
        <p:nvSpPr>
          <p:cNvPr id="214068" name="Text Box 1076"/>
          <p:cNvSpPr txBox="1">
            <a:spLocks noChangeArrowheads="1"/>
          </p:cNvSpPr>
          <p:nvPr/>
        </p:nvSpPr>
        <p:spPr bwMode="auto">
          <a:xfrm>
            <a:off x="3886200" y="3214688"/>
            <a:ext cx="3657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0"/>
              </a:spcBef>
              <a:buFontTx/>
              <a:buNone/>
            </a:pPr>
            <a:r>
              <a:rPr lang="en-US" altLang="zh-CN" b="1" u="none">
                <a:solidFill>
                  <a:srgbClr val="CC0000"/>
                </a:solidFill>
                <a:latin typeface="楷体_GB2312" pitchFamily="49" charset="-122"/>
                <a:ea typeface="楷体_GB2312" pitchFamily="49" charset="-122"/>
              </a:rPr>
              <a:t>(</a:t>
            </a:r>
            <a:r>
              <a:rPr lang="zh-CN" altLang="en-US" b="1" u="none">
                <a:solidFill>
                  <a:srgbClr val="CC0000"/>
                </a:solidFill>
                <a:latin typeface="楷体_GB2312" pitchFamily="49" charset="-122"/>
                <a:ea typeface="楷体_GB2312" pitchFamily="49" charset="-122"/>
              </a:rPr>
              <a:t>祈使句</a:t>
            </a:r>
            <a:r>
              <a:rPr lang="en-US" altLang="zh-CN" b="1" u="none">
                <a:solidFill>
                  <a:srgbClr val="CC0000"/>
                </a:solidFill>
                <a:latin typeface="楷体_GB2312" pitchFamily="49" charset="-122"/>
                <a:ea typeface="楷体_GB2312" pitchFamily="49" charset="-122"/>
              </a:rPr>
              <a:t>,</a:t>
            </a:r>
            <a:r>
              <a:rPr lang="zh-CN" altLang="en-US" b="1" u="none">
                <a:solidFill>
                  <a:srgbClr val="CC0000"/>
                </a:solidFill>
                <a:latin typeface="楷体_GB2312" pitchFamily="49" charset="-122"/>
                <a:ea typeface="楷体_GB2312" pitchFamily="49" charset="-122"/>
              </a:rPr>
              <a:t>不是命题</a:t>
            </a:r>
            <a:r>
              <a:rPr lang="en-US" altLang="zh-CN" b="1" u="none">
                <a:solidFill>
                  <a:srgbClr val="CC0000"/>
                </a:solidFill>
                <a:latin typeface="楷体_GB2312" pitchFamily="49" charset="-122"/>
                <a:ea typeface="楷体_GB2312" pitchFamily="49" charset="-122"/>
              </a:rPr>
              <a:t>)</a:t>
            </a:r>
          </a:p>
        </p:txBody>
      </p:sp>
      <p:sp>
        <p:nvSpPr>
          <p:cNvPr id="214071" name="Text Box 1079"/>
          <p:cNvSpPr txBox="1">
            <a:spLocks noChangeArrowheads="1"/>
          </p:cNvSpPr>
          <p:nvPr/>
        </p:nvSpPr>
        <p:spPr bwMode="auto">
          <a:xfrm>
            <a:off x="1371600" y="1066800"/>
            <a:ext cx="449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0"/>
              </a:spcBef>
              <a:buFontTx/>
              <a:buNone/>
            </a:pPr>
            <a:r>
              <a:rPr lang="en-US" altLang="zh-CN" b="1" u="none">
                <a:latin typeface="楷体_GB2312" pitchFamily="49" charset="-122"/>
                <a:ea typeface="楷体_GB2312" pitchFamily="49" charset="-122"/>
              </a:rPr>
              <a:t>(1) </a:t>
            </a:r>
            <a:r>
              <a:rPr lang="zh-CN" altLang="en-US" b="1" u="none">
                <a:latin typeface="楷体_GB2312" pitchFamily="49" charset="-122"/>
                <a:ea typeface="楷体_GB2312" pitchFamily="49" charset="-122"/>
              </a:rPr>
              <a:t>中国人民是伟大的</a:t>
            </a:r>
            <a:r>
              <a:rPr lang="en-US" altLang="zh-CN" b="1" u="none">
                <a:latin typeface="楷体_GB2312" pitchFamily="49" charset="-122"/>
                <a:ea typeface="楷体_GB2312" pitchFamily="49" charset="-122"/>
              </a:rPr>
              <a:t>.</a:t>
            </a:r>
          </a:p>
        </p:txBody>
      </p:sp>
      <p:sp>
        <p:nvSpPr>
          <p:cNvPr id="214072" name="Text Box 1080"/>
          <p:cNvSpPr txBox="1">
            <a:spLocks noChangeArrowheads="1"/>
          </p:cNvSpPr>
          <p:nvPr/>
        </p:nvSpPr>
        <p:spPr bwMode="auto">
          <a:xfrm>
            <a:off x="1371600" y="1676400"/>
            <a:ext cx="449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0"/>
              </a:spcBef>
              <a:buFontTx/>
              <a:buNone/>
            </a:pPr>
            <a:r>
              <a:rPr lang="en-US" altLang="zh-CN" b="1" u="none">
                <a:latin typeface="楷体_GB2312" pitchFamily="49" charset="-122"/>
                <a:ea typeface="楷体_GB2312" pitchFamily="49" charset="-122"/>
              </a:rPr>
              <a:t>(2) </a:t>
            </a:r>
            <a:r>
              <a:rPr lang="zh-CN" altLang="en-US" b="1" u="none">
                <a:latin typeface="楷体_GB2312" pitchFamily="49" charset="-122"/>
                <a:ea typeface="楷体_GB2312" pitchFamily="49" charset="-122"/>
              </a:rPr>
              <a:t>雪是黑的</a:t>
            </a:r>
            <a:r>
              <a:rPr lang="en-US" altLang="zh-CN" b="1" u="none">
                <a:latin typeface="楷体_GB2312" pitchFamily="49" charset="-122"/>
                <a:ea typeface="楷体_GB2312" pitchFamily="49" charset="-122"/>
              </a:rPr>
              <a:t>.</a:t>
            </a:r>
          </a:p>
        </p:txBody>
      </p:sp>
      <p:sp>
        <p:nvSpPr>
          <p:cNvPr id="30" name="Text Box 1057"/>
          <p:cNvSpPr txBox="1">
            <a:spLocks noChangeArrowheads="1"/>
          </p:cNvSpPr>
          <p:nvPr/>
        </p:nvSpPr>
        <p:spPr bwMode="auto">
          <a:xfrm>
            <a:off x="1368425" y="5357813"/>
            <a:ext cx="3276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0"/>
              </a:spcBef>
              <a:buFontTx/>
              <a:buNone/>
            </a:pPr>
            <a:r>
              <a:rPr lang="en-US" altLang="zh-CN" b="1" u="none">
                <a:latin typeface="楷体_GB2312" pitchFamily="49" charset="-122"/>
                <a:ea typeface="楷体_GB2312" pitchFamily="49" charset="-122"/>
              </a:rPr>
              <a:t>(9) x=0.</a:t>
            </a:r>
            <a:endParaRPr lang="en-US" altLang="zh-CN" u="none">
              <a:latin typeface="楷体_GB2312" pitchFamily="49" charset="-122"/>
              <a:ea typeface="楷体_GB2312" pitchFamily="49" charset="-122"/>
            </a:endParaRPr>
          </a:p>
        </p:txBody>
      </p:sp>
      <p:sp>
        <p:nvSpPr>
          <p:cNvPr id="31" name="Text Box 1073"/>
          <p:cNvSpPr txBox="1">
            <a:spLocks noChangeArrowheads="1"/>
          </p:cNvSpPr>
          <p:nvPr/>
        </p:nvSpPr>
        <p:spPr bwMode="auto">
          <a:xfrm>
            <a:off x="4111625" y="5343525"/>
            <a:ext cx="39893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0"/>
              </a:spcBef>
              <a:buFontTx/>
              <a:buNone/>
            </a:pPr>
            <a:r>
              <a:rPr lang="en-US" altLang="zh-CN" b="1" u="none">
                <a:solidFill>
                  <a:srgbClr val="CC0000"/>
                </a:solidFill>
                <a:latin typeface="楷体_GB2312" pitchFamily="49" charset="-122"/>
                <a:ea typeface="楷体_GB2312" pitchFamily="49" charset="-122"/>
              </a:rPr>
              <a:t>(</a:t>
            </a:r>
            <a:r>
              <a:rPr lang="zh-CN" altLang="en-US" b="1" u="none">
                <a:solidFill>
                  <a:srgbClr val="CC0000"/>
                </a:solidFill>
                <a:latin typeface="楷体_GB2312" pitchFamily="49" charset="-122"/>
                <a:ea typeface="楷体_GB2312" pitchFamily="49" charset="-122"/>
              </a:rPr>
              <a:t>陈述句</a:t>
            </a:r>
            <a:r>
              <a:rPr lang="en-US" altLang="zh-CN" b="1" u="none">
                <a:solidFill>
                  <a:srgbClr val="CC0000"/>
                </a:solidFill>
                <a:latin typeface="楷体_GB2312" pitchFamily="49" charset="-122"/>
                <a:ea typeface="楷体_GB2312" pitchFamily="49" charset="-122"/>
              </a:rPr>
              <a:t>,</a:t>
            </a:r>
            <a:r>
              <a:rPr lang="zh-CN" altLang="en-US" b="1" u="none">
                <a:solidFill>
                  <a:srgbClr val="CC0000"/>
                </a:solidFill>
                <a:latin typeface="楷体_GB2312" pitchFamily="49" charset="-122"/>
                <a:ea typeface="楷体_GB2312" pitchFamily="49" charset="-122"/>
              </a:rPr>
              <a:t>但不是命题</a:t>
            </a:r>
            <a:r>
              <a:rPr lang="en-US" altLang="zh-CN" b="1" u="none">
                <a:solidFill>
                  <a:srgbClr val="CC0000"/>
                </a:solidFill>
                <a:latin typeface="楷体_GB2312" pitchFamily="49" charset="-122"/>
                <a:ea typeface="楷体_GB2312" pitchFamily="49" charset="-122"/>
              </a:rPr>
              <a:t>)</a:t>
            </a:r>
          </a:p>
        </p:txBody>
      </p:sp>
    </p:spTree>
  </p:cSld>
  <p:clrMapOvr>
    <a:masterClrMapping/>
  </p:clrMapOvr>
  <p:transition>
    <p:pull dir="rd"/>
    <p:sndAc>
      <p:stSnd>
        <p:snd r:embed="rId4"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214021"/>
                                        </p:tgtEl>
                                      </p:cBhvr>
                                    </p:cmd>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14071"/>
                                        </p:tgtEl>
                                        <p:attrNameLst>
                                          <p:attrName>style.visibility</p:attrName>
                                        </p:attrNameLst>
                                      </p:cBhvr>
                                      <p:to>
                                        <p:strVal val="visible"/>
                                      </p:to>
                                    </p:set>
                                    <p:animEffect transition="in" filter="wipe(left)">
                                      <p:cBhvr>
                                        <p:cTn id="11" dur="500"/>
                                        <p:tgtEl>
                                          <p:spTgt spid="21407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14052"/>
                                        </p:tgtEl>
                                        <p:attrNameLst>
                                          <p:attrName>style.visibility</p:attrName>
                                        </p:attrNameLst>
                                      </p:cBhvr>
                                      <p:to>
                                        <p:strVal val="visible"/>
                                      </p:to>
                                    </p:set>
                                    <p:animEffect transition="in" filter="wipe(left)">
                                      <p:cBhvr>
                                        <p:cTn id="16" dur="500"/>
                                        <p:tgtEl>
                                          <p:spTgt spid="21405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14072"/>
                                        </p:tgtEl>
                                        <p:attrNameLst>
                                          <p:attrName>style.visibility</p:attrName>
                                        </p:attrNameLst>
                                      </p:cBhvr>
                                      <p:to>
                                        <p:strVal val="visible"/>
                                      </p:to>
                                    </p:set>
                                    <p:animEffect transition="in" filter="wipe(left)">
                                      <p:cBhvr>
                                        <p:cTn id="21" dur="500"/>
                                        <p:tgtEl>
                                          <p:spTgt spid="21407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14054"/>
                                        </p:tgtEl>
                                        <p:attrNameLst>
                                          <p:attrName>style.visibility</p:attrName>
                                        </p:attrNameLst>
                                      </p:cBhvr>
                                      <p:to>
                                        <p:strVal val="visible"/>
                                      </p:to>
                                    </p:set>
                                    <p:animEffect transition="in" filter="wipe(left)">
                                      <p:cBhvr>
                                        <p:cTn id="26" dur="500"/>
                                        <p:tgtEl>
                                          <p:spTgt spid="21405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14044"/>
                                        </p:tgtEl>
                                        <p:attrNameLst>
                                          <p:attrName>style.visibility</p:attrName>
                                        </p:attrNameLst>
                                      </p:cBhvr>
                                      <p:to>
                                        <p:strVal val="visible"/>
                                      </p:to>
                                    </p:set>
                                    <p:animEffect transition="in" filter="wipe(left)">
                                      <p:cBhvr>
                                        <p:cTn id="31" dur="500"/>
                                        <p:tgtEl>
                                          <p:spTgt spid="21404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14055"/>
                                        </p:tgtEl>
                                        <p:attrNameLst>
                                          <p:attrName>style.visibility</p:attrName>
                                        </p:attrNameLst>
                                      </p:cBhvr>
                                      <p:to>
                                        <p:strVal val="visible"/>
                                      </p:to>
                                    </p:set>
                                    <p:animEffect transition="in" filter="wipe(left)">
                                      <p:cBhvr>
                                        <p:cTn id="36" dur="500"/>
                                        <p:tgtEl>
                                          <p:spTgt spid="21405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14045"/>
                                        </p:tgtEl>
                                        <p:attrNameLst>
                                          <p:attrName>style.visibility</p:attrName>
                                        </p:attrNameLst>
                                      </p:cBhvr>
                                      <p:to>
                                        <p:strVal val="visible"/>
                                      </p:to>
                                    </p:set>
                                    <p:animEffect transition="in" filter="wipe(left)">
                                      <p:cBhvr>
                                        <p:cTn id="41" dur="500"/>
                                        <p:tgtEl>
                                          <p:spTgt spid="21404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14056"/>
                                        </p:tgtEl>
                                        <p:attrNameLst>
                                          <p:attrName>style.visibility</p:attrName>
                                        </p:attrNameLst>
                                      </p:cBhvr>
                                      <p:to>
                                        <p:strVal val="visible"/>
                                      </p:to>
                                    </p:set>
                                    <p:animEffect transition="in" filter="wipe(left)">
                                      <p:cBhvr>
                                        <p:cTn id="46" dur="500"/>
                                        <p:tgtEl>
                                          <p:spTgt spid="21405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14046"/>
                                        </p:tgtEl>
                                        <p:attrNameLst>
                                          <p:attrName>style.visibility</p:attrName>
                                        </p:attrNameLst>
                                      </p:cBhvr>
                                      <p:to>
                                        <p:strVal val="visible"/>
                                      </p:to>
                                    </p:set>
                                    <p:animEffect transition="in" filter="wipe(left)">
                                      <p:cBhvr>
                                        <p:cTn id="51" dur="500"/>
                                        <p:tgtEl>
                                          <p:spTgt spid="21404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14068"/>
                                        </p:tgtEl>
                                        <p:attrNameLst>
                                          <p:attrName>style.visibility</p:attrName>
                                        </p:attrNameLst>
                                      </p:cBhvr>
                                      <p:to>
                                        <p:strVal val="visible"/>
                                      </p:to>
                                    </p:set>
                                    <p:animEffect transition="in" filter="wipe(left)">
                                      <p:cBhvr>
                                        <p:cTn id="56" dur="500"/>
                                        <p:tgtEl>
                                          <p:spTgt spid="21406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14047"/>
                                        </p:tgtEl>
                                        <p:attrNameLst>
                                          <p:attrName>style.visibility</p:attrName>
                                        </p:attrNameLst>
                                      </p:cBhvr>
                                      <p:to>
                                        <p:strVal val="visible"/>
                                      </p:to>
                                    </p:set>
                                    <p:animEffect transition="in" filter="wipe(left)">
                                      <p:cBhvr>
                                        <p:cTn id="61" dur="500"/>
                                        <p:tgtEl>
                                          <p:spTgt spid="21404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14067"/>
                                        </p:tgtEl>
                                        <p:attrNameLst>
                                          <p:attrName>style.visibility</p:attrName>
                                        </p:attrNameLst>
                                      </p:cBhvr>
                                      <p:to>
                                        <p:strVal val="visible"/>
                                      </p:to>
                                    </p:set>
                                    <p:animEffect transition="in" filter="wipe(left)">
                                      <p:cBhvr>
                                        <p:cTn id="66" dur="500"/>
                                        <p:tgtEl>
                                          <p:spTgt spid="214067"/>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14048"/>
                                        </p:tgtEl>
                                        <p:attrNameLst>
                                          <p:attrName>style.visibility</p:attrName>
                                        </p:attrNameLst>
                                      </p:cBhvr>
                                      <p:to>
                                        <p:strVal val="visible"/>
                                      </p:to>
                                    </p:set>
                                    <p:animEffect transition="in" filter="wipe(left)">
                                      <p:cBhvr>
                                        <p:cTn id="71" dur="500"/>
                                        <p:tgtEl>
                                          <p:spTgt spid="214048"/>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14063"/>
                                        </p:tgtEl>
                                        <p:attrNameLst>
                                          <p:attrName>style.visibility</p:attrName>
                                        </p:attrNameLst>
                                      </p:cBhvr>
                                      <p:to>
                                        <p:strVal val="visible"/>
                                      </p:to>
                                    </p:set>
                                    <p:animEffect transition="in" filter="wipe(left)">
                                      <p:cBhvr>
                                        <p:cTn id="76" dur="500"/>
                                        <p:tgtEl>
                                          <p:spTgt spid="214063"/>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214049"/>
                                        </p:tgtEl>
                                        <p:attrNameLst>
                                          <p:attrName>style.visibility</p:attrName>
                                        </p:attrNameLst>
                                      </p:cBhvr>
                                      <p:to>
                                        <p:strVal val="visible"/>
                                      </p:to>
                                    </p:set>
                                    <p:animEffect transition="in" filter="wipe(left)">
                                      <p:cBhvr>
                                        <p:cTn id="81" dur="500"/>
                                        <p:tgtEl>
                                          <p:spTgt spid="214049"/>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214065"/>
                                        </p:tgtEl>
                                        <p:attrNameLst>
                                          <p:attrName>style.visibility</p:attrName>
                                        </p:attrNameLst>
                                      </p:cBhvr>
                                      <p:to>
                                        <p:strVal val="visible"/>
                                      </p:to>
                                    </p:set>
                                    <p:animEffect transition="in" filter="wipe(left)">
                                      <p:cBhvr>
                                        <p:cTn id="86" dur="500"/>
                                        <p:tgtEl>
                                          <p:spTgt spid="214065"/>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wipe(left)">
                                      <p:cBhvr>
                                        <p:cTn id="91" dur="500"/>
                                        <p:tgtEl>
                                          <p:spTgt spid="30"/>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p:cTn id="97" repeatCount="indefinite" fill="remove" display="0">
                  <p:stCondLst>
                    <p:cond delay="indefinite"/>
                  </p:stCondLst>
                  <p:endCondLst>
                    <p:cond evt="onPrev" delay="0">
                      <p:tgtEl>
                        <p:sldTgt/>
                      </p:tgtEl>
                    </p:cond>
                  </p:endCondLst>
                </p:cTn>
                <p:tgtEl>
                  <p:spTgt spid="214021"/>
                </p:tgtEl>
              </p:cMediaNode>
            </p:video>
            <p:seq concurrent="1" nextAc="seek">
              <p:cTn id="98" restart="whenNotActive" fill="hold" evtFilter="cancelBubble" nodeType="interactiveSeq">
                <p:stCondLst>
                  <p:cond evt="onClick" delay="0">
                    <p:tgtEl>
                      <p:spTgt spid="214021"/>
                    </p:tgtEl>
                  </p:cond>
                </p:stCondLst>
                <p:endSync evt="end" delay="0">
                  <p:rtn val="all"/>
                </p:endSync>
                <p:childTnLst>
                  <p:par>
                    <p:cTn id="99" fill="hold" nodeType="clickPar">
                      <p:stCondLst>
                        <p:cond delay="0"/>
                      </p:stCondLst>
                      <p:childTnLst>
                        <p:par>
                          <p:cTn id="100" fill="hold" nodeType="withGroup">
                            <p:stCondLst>
                              <p:cond delay="0"/>
                            </p:stCondLst>
                            <p:childTnLst>
                              <p:par>
                                <p:cTn id="101" presetID="2" presetClass="mediacall" presetSubtype="0" fill="hold" nodeType="clickEffect">
                                  <p:stCondLst>
                                    <p:cond delay="0"/>
                                  </p:stCondLst>
                                  <p:childTnLst>
                                    <p:cmd type="call" cmd="togglePause">
                                      <p:cBhvr>
                                        <p:cTn id="102" dur="1" fill="hold"/>
                                        <p:tgtEl>
                                          <p:spTgt spid="214021"/>
                                        </p:tgtEl>
                                      </p:cBhvr>
                                    </p:cmd>
                                  </p:childTnLst>
                                </p:cTn>
                              </p:par>
                            </p:childTnLst>
                          </p:cTn>
                        </p:par>
                      </p:childTnLst>
                    </p:cTn>
                  </p:par>
                </p:childTnLst>
              </p:cTn>
              <p:nextCondLst>
                <p:cond evt="onClick" delay="0">
                  <p:tgtEl>
                    <p:spTgt spid="214021"/>
                  </p:tgtEl>
                </p:cond>
              </p:nextCondLst>
            </p:seq>
          </p:childTnLst>
        </p:cTn>
      </p:par>
    </p:tnLst>
    <p:bldLst>
      <p:bldP spid="214044" grpId="0" autoUpdateAnimBg="0"/>
      <p:bldP spid="214045" grpId="0" autoUpdateAnimBg="0"/>
      <p:bldP spid="214046" grpId="0" autoUpdateAnimBg="0"/>
      <p:bldP spid="214047" grpId="0" autoUpdateAnimBg="0"/>
      <p:bldP spid="214048" grpId="0" autoUpdateAnimBg="0"/>
      <p:bldP spid="214049" grpId="0" autoUpdateAnimBg="0"/>
      <p:bldP spid="214052" grpId="0" autoUpdateAnimBg="0"/>
      <p:bldP spid="214054" grpId="0" autoUpdateAnimBg="0"/>
      <p:bldP spid="214055" grpId="0" autoUpdateAnimBg="0"/>
      <p:bldP spid="214056" grpId="0" autoUpdateAnimBg="0"/>
      <p:bldP spid="214063" grpId="0" autoUpdateAnimBg="0"/>
      <p:bldP spid="214065" grpId="0" autoUpdateAnimBg="0"/>
      <p:bldP spid="214067" grpId="0" autoUpdateAnimBg="0"/>
      <p:bldP spid="214068" grpId="0" autoUpdateAnimBg="0"/>
      <p:bldP spid="214071" grpId="0" autoUpdateAnimBg="0"/>
      <p:bldP spid="214072" grpId="0" autoUpdateAnimBg="0"/>
      <p:bldP spid="30" grpId="0" autoUpdateAnimBg="0"/>
      <p:bldP spid="3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49154" name="Picture 1027"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6248400"/>
            <a:ext cx="7820025"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5" name="Picture 1028"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457200"/>
            <a:ext cx="79168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021" name="sl1.avi">
            <a:hlinkClick r:id="" action="ppaction://media"/>
          </p:cNvPr>
          <p:cNvPicPr preferRelativeResize="0">
            <a:picLocks noRot="1" noChangeArrowheads="1"/>
          </p:cNvPicPr>
          <p:nvPr>
            <a:videoFile r:link="rId1"/>
          </p:nvPr>
        </p:nvPicPr>
        <p:blipFill>
          <a:blip r:embed="rId6">
            <a:extLst>
              <a:ext uri="{28A0092B-C50C-407E-A947-70E740481C1C}">
                <a14:useLocalDpi xmlns:a14="http://schemas.microsoft.com/office/drawing/2010/main" val="0"/>
              </a:ext>
            </a:extLst>
          </a:blip>
          <a:srcRect/>
          <a:stretch>
            <a:fillRect/>
          </a:stretch>
        </p:blipFill>
        <p:spPr bwMode="auto">
          <a:xfrm>
            <a:off x="3581400" y="0"/>
            <a:ext cx="187166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Picture 1030" descr="tb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9600" y="6019800"/>
            <a:ext cx="9144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8" name="Text Box 1031"/>
          <p:cNvSpPr txBox="1">
            <a:spLocks noChangeArrowheads="1"/>
          </p:cNvSpPr>
          <p:nvPr/>
        </p:nvSpPr>
        <p:spPr bwMode="auto">
          <a:xfrm>
            <a:off x="457200" y="142875"/>
            <a:ext cx="2819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
              </a:spcBef>
              <a:spcAft>
                <a:spcPct val="5000"/>
              </a:spcAft>
              <a:buFontTx/>
              <a:buNone/>
            </a:pPr>
            <a:r>
              <a:rPr lang="zh-CN" altLang="en-US" sz="1800" b="1" u="none">
                <a:solidFill>
                  <a:srgbClr val="660033"/>
                </a:solidFill>
                <a:latin typeface="幼圆" panose="02010509060101010101" pitchFamily="49" charset="-122"/>
                <a:ea typeface="幼圆" panose="02010509060101010101" pitchFamily="49" charset="-122"/>
              </a:rPr>
              <a:t>命题逻辑 </a:t>
            </a:r>
            <a:r>
              <a:rPr lang="en-US" altLang="zh-CN" sz="1800" b="1" u="none">
                <a:solidFill>
                  <a:srgbClr val="660033"/>
                </a:solidFill>
                <a:latin typeface="幼圆" panose="02010509060101010101" pitchFamily="49" charset="-122"/>
                <a:ea typeface="幼圆" panose="02010509060101010101" pitchFamily="49" charset="-122"/>
              </a:rPr>
              <a:t>&gt;</a:t>
            </a:r>
            <a:r>
              <a:rPr lang="zh-CN" altLang="en-US" sz="1800" b="1" u="none">
                <a:latin typeface="幼圆" panose="02010509060101010101" pitchFamily="49" charset="-122"/>
                <a:ea typeface="幼圆" panose="02010509060101010101" pitchFamily="49" charset="-122"/>
              </a:rPr>
              <a:t>命题及其表示</a:t>
            </a:r>
          </a:p>
        </p:txBody>
      </p:sp>
      <p:sp>
        <p:nvSpPr>
          <p:cNvPr id="49159" name="AutoShape 1037">
            <a:hlinkClick r:id="" action="ppaction://hlinkshowjump?jump=previousslide" highlightClick="1"/>
          </p:cNvPr>
          <p:cNvSpPr>
            <a:spLocks noChangeArrowheads="1"/>
          </p:cNvSpPr>
          <p:nvPr/>
        </p:nvSpPr>
        <p:spPr bwMode="auto">
          <a:xfrm>
            <a:off x="16002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49160" name="AutoShape 1038">
            <a:hlinkClick r:id="rId8" action="ppaction://hlinksldjump" highlightClick="1"/>
          </p:cNvPr>
          <p:cNvSpPr>
            <a:spLocks noChangeArrowheads="1"/>
          </p:cNvSpPr>
          <p:nvPr/>
        </p:nvSpPr>
        <p:spPr bwMode="auto">
          <a:xfrm>
            <a:off x="9906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49161" name="AutoShape 1039">
            <a:hlinkClick r:id="" action="ppaction://hlinkshowjump?jump=lastslide" highlightClick="1"/>
          </p:cNvPr>
          <p:cNvSpPr>
            <a:spLocks noChangeArrowheads="1"/>
          </p:cNvSpPr>
          <p:nvPr/>
        </p:nvSpPr>
        <p:spPr bwMode="auto">
          <a:xfrm>
            <a:off x="28194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49162" name="AutoShape 1040">
            <a:hlinkClick r:id="rId9" action="ppaction://hlinksldjump" highlightClick="1"/>
          </p:cNvPr>
          <p:cNvSpPr>
            <a:spLocks noChangeArrowheads="1"/>
          </p:cNvSpPr>
          <p:nvPr/>
        </p:nvSpPr>
        <p:spPr bwMode="auto">
          <a:xfrm>
            <a:off x="34290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49163" name="AutoShape 1041">
            <a:hlinkClick r:id="" action="ppaction://hlinkshowjump?jump=nextslide" highlightClick="1"/>
          </p:cNvPr>
          <p:cNvSpPr>
            <a:spLocks noChangeArrowheads="1"/>
          </p:cNvSpPr>
          <p:nvPr/>
        </p:nvSpPr>
        <p:spPr bwMode="auto">
          <a:xfrm>
            <a:off x="2209800" y="6400800"/>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214044" name="Text Box 1052"/>
          <p:cNvSpPr txBox="1">
            <a:spLocks noChangeArrowheads="1"/>
          </p:cNvSpPr>
          <p:nvPr/>
        </p:nvSpPr>
        <p:spPr bwMode="auto">
          <a:xfrm>
            <a:off x="1371600" y="2209800"/>
            <a:ext cx="358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0"/>
              </a:spcBef>
              <a:buFontTx/>
              <a:buNone/>
            </a:pPr>
            <a:r>
              <a:rPr lang="en-US" altLang="zh-CN" b="1" u="none">
                <a:latin typeface="楷体_GB2312" pitchFamily="49" charset="-122"/>
                <a:ea typeface="楷体_GB2312" pitchFamily="49" charset="-122"/>
              </a:rPr>
              <a:t>(12) </a:t>
            </a:r>
            <a:r>
              <a:rPr lang="zh-CN" altLang="en-US" b="1" u="none">
                <a:latin typeface="楷体_GB2312" pitchFamily="49" charset="-122"/>
                <a:ea typeface="楷体_GB2312" pitchFamily="49" charset="-122"/>
              </a:rPr>
              <a:t>那个人是老师</a:t>
            </a:r>
            <a:r>
              <a:rPr lang="en-US" altLang="zh-CN" b="1" u="none">
                <a:latin typeface="楷体_GB2312" pitchFamily="49" charset="-122"/>
                <a:ea typeface="楷体_GB2312" pitchFamily="49" charset="-122"/>
              </a:rPr>
              <a:t>.</a:t>
            </a:r>
          </a:p>
        </p:txBody>
      </p:sp>
      <p:sp>
        <p:nvSpPr>
          <p:cNvPr id="214045" name="Text Box 1053"/>
          <p:cNvSpPr txBox="1">
            <a:spLocks noChangeArrowheads="1"/>
          </p:cNvSpPr>
          <p:nvPr/>
        </p:nvSpPr>
        <p:spPr bwMode="auto">
          <a:xfrm>
            <a:off x="1371600" y="2743200"/>
            <a:ext cx="4724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0"/>
              </a:spcBef>
              <a:buFontTx/>
              <a:buNone/>
            </a:pPr>
            <a:r>
              <a:rPr lang="en-US" altLang="zh-CN" b="1" u="none">
                <a:latin typeface="楷体_GB2312" pitchFamily="49" charset="-122"/>
                <a:ea typeface="楷体_GB2312" pitchFamily="49" charset="-122"/>
              </a:rPr>
              <a:t>(13) </a:t>
            </a:r>
            <a:r>
              <a:rPr lang="zh-CN" altLang="en-US" b="1" u="none">
                <a:latin typeface="楷体_GB2312" pitchFamily="49" charset="-122"/>
                <a:ea typeface="楷体_GB2312" pitchFamily="49" charset="-122"/>
              </a:rPr>
              <a:t>明天我要去旅游</a:t>
            </a:r>
            <a:r>
              <a:rPr lang="en-US" altLang="zh-CN" b="1" u="none">
                <a:latin typeface="楷体_GB2312" pitchFamily="49" charset="-122"/>
                <a:ea typeface="楷体_GB2312" pitchFamily="49" charset="-122"/>
              </a:rPr>
              <a:t>.</a:t>
            </a:r>
            <a:endParaRPr lang="en-US" altLang="zh-CN" u="none">
              <a:latin typeface="楷体_GB2312" pitchFamily="49" charset="-122"/>
              <a:ea typeface="楷体_GB2312" pitchFamily="49" charset="-122"/>
            </a:endParaRPr>
          </a:p>
        </p:txBody>
      </p:sp>
      <p:sp>
        <p:nvSpPr>
          <p:cNvPr id="214052" name="Text Box 1060"/>
          <p:cNvSpPr txBox="1">
            <a:spLocks noChangeArrowheads="1"/>
          </p:cNvSpPr>
          <p:nvPr/>
        </p:nvSpPr>
        <p:spPr bwMode="auto">
          <a:xfrm>
            <a:off x="5181600" y="1066800"/>
            <a:ext cx="312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0"/>
              </a:spcBef>
              <a:buFontTx/>
              <a:buNone/>
            </a:pPr>
            <a:r>
              <a:rPr lang="en-US" altLang="en-US" b="1" u="none">
                <a:solidFill>
                  <a:srgbClr val="CC0000"/>
                </a:solidFill>
                <a:latin typeface="楷体_GB2312" pitchFamily="49" charset="-122"/>
                <a:ea typeface="楷体_GB2312" pitchFamily="49" charset="-122"/>
              </a:rPr>
              <a:t>(</a:t>
            </a:r>
            <a:r>
              <a:rPr lang="zh-CN" altLang="en-US" b="1" u="none">
                <a:solidFill>
                  <a:srgbClr val="CC0000"/>
                </a:solidFill>
                <a:latin typeface="楷体_GB2312" pitchFamily="49" charset="-122"/>
                <a:ea typeface="楷体_GB2312" pitchFamily="49" charset="-122"/>
              </a:rPr>
              <a:t>命题</a:t>
            </a:r>
            <a:r>
              <a:rPr lang="en-US" altLang="zh-CN" b="1" u="none">
                <a:solidFill>
                  <a:srgbClr val="CC0000"/>
                </a:solidFill>
                <a:latin typeface="楷体_GB2312" pitchFamily="49" charset="-122"/>
                <a:ea typeface="楷体_GB2312" pitchFamily="49" charset="-122"/>
              </a:rPr>
              <a:t>,T)</a:t>
            </a:r>
            <a:endParaRPr lang="en-US" altLang="zh-CN" u="none">
              <a:solidFill>
                <a:srgbClr val="CC0000"/>
              </a:solidFill>
              <a:latin typeface="楷体_GB2312" pitchFamily="49" charset="-122"/>
              <a:ea typeface="楷体_GB2312" pitchFamily="49" charset="-122"/>
            </a:endParaRPr>
          </a:p>
        </p:txBody>
      </p:sp>
      <p:sp>
        <p:nvSpPr>
          <p:cNvPr id="214054" name="Text Box 1062"/>
          <p:cNvSpPr txBox="1">
            <a:spLocks noChangeArrowheads="1"/>
          </p:cNvSpPr>
          <p:nvPr/>
        </p:nvSpPr>
        <p:spPr bwMode="auto">
          <a:xfrm>
            <a:off x="5148263" y="1617663"/>
            <a:ext cx="2895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0"/>
              </a:spcBef>
              <a:buFontTx/>
              <a:buNone/>
            </a:pPr>
            <a:r>
              <a:rPr lang="en-US" altLang="en-US" b="1" u="none">
                <a:solidFill>
                  <a:srgbClr val="CC0000"/>
                </a:solidFill>
                <a:latin typeface="楷体_GB2312" pitchFamily="49" charset="-122"/>
                <a:ea typeface="楷体_GB2312" pitchFamily="49" charset="-122"/>
              </a:rPr>
              <a:t>(</a:t>
            </a:r>
            <a:r>
              <a:rPr lang="zh-CN" altLang="en-US" b="1" u="none">
                <a:solidFill>
                  <a:srgbClr val="CC0000"/>
                </a:solidFill>
                <a:latin typeface="楷体_GB2312" pitchFamily="49" charset="-122"/>
                <a:ea typeface="楷体_GB2312" pitchFamily="49" charset="-122"/>
              </a:rPr>
              <a:t>命题</a:t>
            </a:r>
            <a:r>
              <a:rPr lang="en-US" altLang="zh-CN" b="1" u="none">
                <a:solidFill>
                  <a:srgbClr val="CC0000"/>
                </a:solidFill>
                <a:latin typeface="楷体_GB2312" pitchFamily="49" charset="-122"/>
                <a:ea typeface="楷体_GB2312" pitchFamily="49" charset="-122"/>
              </a:rPr>
              <a:t>,T/F)</a:t>
            </a:r>
            <a:endParaRPr lang="en-US" altLang="zh-CN" u="none">
              <a:solidFill>
                <a:srgbClr val="CC0000"/>
              </a:solidFill>
              <a:latin typeface="楷体_GB2312" pitchFamily="49" charset="-122"/>
              <a:ea typeface="楷体_GB2312" pitchFamily="49" charset="-122"/>
            </a:endParaRPr>
          </a:p>
        </p:txBody>
      </p:sp>
      <p:sp>
        <p:nvSpPr>
          <p:cNvPr id="214055" name="Text Box 1063"/>
          <p:cNvSpPr txBox="1">
            <a:spLocks noChangeArrowheads="1"/>
          </p:cNvSpPr>
          <p:nvPr/>
        </p:nvSpPr>
        <p:spPr bwMode="auto">
          <a:xfrm>
            <a:off x="4930775" y="2209800"/>
            <a:ext cx="396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0"/>
              </a:spcBef>
              <a:buFontTx/>
              <a:buNone/>
            </a:pPr>
            <a:r>
              <a:rPr lang="en-US" altLang="zh-CN" b="1" u="none">
                <a:solidFill>
                  <a:srgbClr val="CC0000"/>
                </a:solidFill>
                <a:latin typeface="楷体_GB2312" pitchFamily="49" charset="-122"/>
                <a:ea typeface="楷体_GB2312" pitchFamily="49" charset="-122"/>
              </a:rPr>
              <a:t>(</a:t>
            </a:r>
            <a:r>
              <a:rPr lang="zh-CN" altLang="en-US" b="1" u="none">
                <a:solidFill>
                  <a:srgbClr val="CC0000"/>
                </a:solidFill>
                <a:latin typeface="楷体_GB2312" pitchFamily="49" charset="-122"/>
                <a:ea typeface="楷体_GB2312" pitchFamily="49" charset="-122"/>
              </a:rPr>
              <a:t>命题，</a:t>
            </a:r>
            <a:r>
              <a:rPr lang="en-US" altLang="zh-CN" b="1" u="none">
                <a:solidFill>
                  <a:srgbClr val="CC0000"/>
                </a:solidFill>
                <a:latin typeface="楷体_GB2312" pitchFamily="49" charset="-122"/>
                <a:ea typeface="楷体_GB2312" pitchFamily="49" charset="-122"/>
              </a:rPr>
              <a:t>T/F)</a:t>
            </a:r>
          </a:p>
        </p:txBody>
      </p:sp>
      <p:sp>
        <p:nvSpPr>
          <p:cNvPr id="214056" name="Text Box 1064"/>
          <p:cNvSpPr txBox="1">
            <a:spLocks noChangeArrowheads="1"/>
          </p:cNvSpPr>
          <p:nvPr/>
        </p:nvSpPr>
        <p:spPr bwMode="auto">
          <a:xfrm>
            <a:off x="5181600" y="2743200"/>
            <a:ext cx="3278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0"/>
              </a:spcBef>
              <a:buFontTx/>
              <a:buNone/>
            </a:pPr>
            <a:r>
              <a:rPr lang="en-US" altLang="en-US" b="1" u="none">
                <a:solidFill>
                  <a:srgbClr val="CC0000"/>
                </a:solidFill>
                <a:latin typeface="楷体_GB2312" pitchFamily="49" charset="-122"/>
                <a:ea typeface="楷体_GB2312" pitchFamily="49" charset="-122"/>
              </a:rPr>
              <a:t>(</a:t>
            </a:r>
            <a:r>
              <a:rPr lang="zh-CN" altLang="en-US" b="1" u="none">
                <a:solidFill>
                  <a:srgbClr val="CC0000"/>
                </a:solidFill>
                <a:latin typeface="楷体_GB2312" pitchFamily="49" charset="-122"/>
                <a:ea typeface="楷体_GB2312" pitchFamily="49" charset="-122"/>
              </a:rPr>
              <a:t>是命题，</a:t>
            </a:r>
            <a:r>
              <a:rPr lang="en-US" altLang="zh-CN" b="1" u="none">
                <a:solidFill>
                  <a:srgbClr val="CC0000"/>
                </a:solidFill>
                <a:latin typeface="楷体_GB2312" pitchFamily="49" charset="-122"/>
                <a:ea typeface="楷体_GB2312" pitchFamily="49" charset="-122"/>
              </a:rPr>
              <a:t>T/F</a:t>
            </a:r>
            <a:r>
              <a:rPr lang="en-US" altLang="en-US" b="1" u="none">
                <a:solidFill>
                  <a:srgbClr val="CC0000"/>
                </a:solidFill>
                <a:latin typeface="楷体_GB2312" pitchFamily="49" charset="-122"/>
                <a:ea typeface="楷体_GB2312" pitchFamily="49" charset="-122"/>
              </a:rPr>
              <a:t>)</a:t>
            </a:r>
            <a:endParaRPr lang="en-US" altLang="zh-CN" b="1" u="none">
              <a:solidFill>
                <a:srgbClr val="CC0000"/>
              </a:solidFill>
              <a:latin typeface="楷体_GB2312" pitchFamily="49" charset="-122"/>
              <a:ea typeface="楷体_GB2312" pitchFamily="49" charset="-122"/>
            </a:endParaRPr>
          </a:p>
        </p:txBody>
      </p:sp>
      <p:sp>
        <p:nvSpPr>
          <p:cNvPr id="214065" name="Text Box 1073"/>
          <p:cNvSpPr txBox="1">
            <a:spLocks noChangeArrowheads="1"/>
          </p:cNvSpPr>
          <p:nvPr/>
        </p:nvSpPr>
        <p:spPr bwMode="auto">
          <a:xfrm>
            <a:off x="542925" y="3636963"/>
            <a:ext cx="8137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0"/>
              </a:spcBef>
              <a:buFontTx/>
              <a:buNone/>
            </a:pPr>
            <a:r>
              <a:rPr lang="zh-CN" altLang="en-US" b="1" u="none">
                <a:solidFill>
                  <a:srgbClr val="00B050"/>
                </a:solidFill>
                <a:latin typeface="楷体_GB2312" pitchFamily="49" charset="-122"/>
                <a:ea typeface="楷体_GB2312" pitchFamily="49" charset="-122"/>
              </a:rPr>
              <a:t>只要命题不是永恒的真理，则真值一定会发生变化。</a:t>
            </a:r>
            <a:endParaRPr lang="en-US" altLang="zh-CN" b="1" u="none">
              <a:solidFill>
                <a:srgbClr val="00B050"/>
              </a:solidFill>
              <a:latin typeface="楷体_GB2312" pitchFamily="49" charset="-122"/>
              <a:ea typeface="楷体_GB2312" pitchFamily="49" charset="-122"/>
            </a:endParaRPr>
          </a:p>
        </p:txBody>
      </p:sp>
      <p:sp>
        <p:nvSpPr>
          <p:cNvPr id="214071" name="Text Box 1079"/>
          <p:cNvSpPr txBox="1">
            <a:spLocks noChangeArrowheads="1"/>
          </p:cNvSpPr>
          <p:nvPr/>
        </p:nvSpPr>
        <p:spPr bwMode="auto">
          <a:xfrm>
            <a:off x="1371600" y="1066800"/>
            <a:ext cx="4495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0"/>
              </a:spcBef>
              <a:buFontTx/>
              <a:buNone/>
            </a:pPr>
            <a:r>
              <a:rPr lang="en-US" altLang="zh-CN" b="1" u="none">
                <a:latin typeface="楷体_GB2312" pitchFamily="49" charset="-122"/>
                <a:ea typeface="楷体_GB2312" pitchFamily="49" charset="-122"/>
              </a:rPr>
              <a:t>(10) </a:t>
            </a:r>
            <a:r>
              <a:rPr lang="zh-CN" altLang="en-US" b="1" u="none">
                <a:latin typeface="楷体_GB2312" pitchFamily="49" charset="-122"/>
                <a:ea typeface="楷体_GB2312" pitchFamily="49" charset="-122"/>
              </a:rPr>
              <a:t>北京是中国的首都</a:t>
            </a:r>
            <a:r>
              <a:rPr lang="en-US" altLang="zh-CN" b="1" u="none">
                <a:latin typeface="楷体_GB2312" pitchFamily="49" charset="-122"/>
                <a:ea typeface="楷体_GB2312" pitchFamily="49" charset="-122"/>
              </a:rPr>
              <a:t>.</a:t>
            </a:r>
          </a:p>
        </p:txBody>
      </p:sp>
      <p:sp>
        <p:nvSpPr>
          <p:cNvPr id="214072" name="Text Box 1080"/>
          <p:cNvSpPr txBox="1">
            <a:spLocks noChangeArrowheads="1"/>
          </p:cNvSpPr>
          <p:nvPr/>
        </p:nvSpPr>
        <p:spPr bwMode="auto">
          <a:xfrm>
            <a:off x="1371600" y="1676400"/>
            <a:ext cx="44243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0"/>
              </a:spcBef>
              <a:buFontTx/>
              <a:buNone/>
            </a:pPr>
            <a:r>
              <a:rPr lang="en-US" altLang="zh-CN" b="1" u="none">
                <a:latin typeface="楷体_GB2312" pitchFamily="49" charset="-122"/>
                <a:ea typeface="楷体_GB2312" pitchFamily="49" charset="-122"/>
              </a:rPr>
              <a:t>(11) </a:t>
            </a:r>
            <a:r>
              <a:rPr lang="zh-CN" altLang="en-US" b="1" u="none">
                <a:latin typeface="楷体_GB2312" pitchFamily="49" charset="-122"/>
                <a:ea typeface="楷体_GB2312" pitchFamily="49" charset="-122"/>
              </a:rPr>
              <a:t>我喜欢踢足球</a:t>
            </a:r>
            <a:r>
              <a:rPr lang="en-US" altLang="zh-CN" b="1" u="none">
                <a:latin typeface="楷体_GB2312" pitchFamily="49" charset="-122"/>
                <a:ea typeface="楷体_GB2312" pitchFamily="49" charset="-122"/>
              </a:rPr>
              <a:t>.</a:t>
            </a:r>
          </a:p>
        </p:txBody>
      </p:sp>
      <p:sp>
        <p:nvSpPr>
          <p:cNvPr id="214077" name="Text Box 1085"/>
          <p:cNvSpPr txBox="1">
            <a:spLocks noChangeArrowheads="1"/>
          </p:cNvSpPr>
          <p:nvPr/>
        </p:nvSpPr>
        <p:spPr bwMode="auto">
          <a:xfrm>
            <a:off x="900113" y="5445125"/>
            <a:ext cx="53895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0"/>
              </a:spcBef>
              <a:buFontTx/>
              <a:buNone/>
            </a:pPr>
            <a:r>
              <a:rPr lang="en-US" altLang="zh-CN" b="1" u="none">
                <a:solidFill>
                  <a:srgbClr val="FF0000"/>
                </a:solidFill>
                <a:latin typeface="楷体_GB2312" pitchFamily="49" charset="-122"/>
                <a:ea typeface="楷体_GB2312" pitchFamily="49" charset="-122"/>
              </a:rPr>
              <a:t> </a:t>
            </a:r>
            <a:r>
              <a:rPr lang="zh-CN" altLang="en-US" b="1" u="none">
                <a:solidFill>
                  <a:srgbClr val="FF0000"/>
                </a:solidFill>
                <a:latin typeface="楷体_GB2312" pitchFamily="49" charset="-122"/>
                <a:ea typeface="楷体_GB2312" pitchFamily="49" charset="-122"/>
              </a:rPr>
              <a:t>补例：今天早上又刮风又下雨</a:t>
            </a:r>
            <a:r>
              <a:rPr lang="en-US" altLang="zh-CN" b="1" u="none">
                <a:solidFill>
                  <a:srgbClr val="FF0000"/>
                </a:solidFill>
                <a:latin typeface="楷体_GB2312" pitchFamily="49" charset="-122"/>
                <a:ea typeface="楷体_GB2312" pitchFamily="49" charset="-122"/>
              </a:rPr>
              <a:t>.</a:t>
            </a:r>
          </a:p>
        </p:txBody>
      </p:sp>
      <p:sp>
        <p:nvSpPr>
          <p:cNvPr id="214078" name="Text Box 1086"/>
          <p:cNvSpPr txBox="1">
            <a:spLocks noChangeArrowheads="1"/>
          </p:cNvSpPr>
          <p:nvPr/>
        </p:nvSpPr>
        <p:spPr bwMode="auto">
          <a:xfrm>
            <a:off x="6300788" y="5445125"/>
            <a:ext cx="312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0"/>
              </a:spcBef>
              <a:buFontTx/>
              <a:buNone/>
            </a:pPr>
            <a:r>
              <a:rPr lang="en-US" altLang="zh-CN" b="1" u="none">
                <a:solidFill>
                  <a:srgbClr val="CC0000"/>
                </a:solidFill>
                <a:latin typeface="楷体_GB2312" pitchFamily="49" charset="-122"/>
                <a:ea typeface="楷体_GB2312" pitchFamily="49" charset="-122"/>
              </a:rPr>
              <a:t>(</a:t>
            </a:r>
            <a:r>
              <a:rPr lang="zh-CN" altLang="en-US" b="1" u="none">
                <a:solidFill>
                  <a:srgbClr val="CC0000"/>
                </a:solidFill>
                <a:latin typeface="楷体_GB2312" pitchFamily="49" charset="-122"/>
                <a:ea typeface="楷体_GB2312" pitchFamily="49" charset="-122"/>
              </a:rPr>
              <a:t>复合命题</a:t>
            </a:r>
            <a:r>
              <a:rPr lang="en-US" altLang="zh-CN" b="1" u="none">
                <a:solidFill>
                  <a:srgbClr val="CC0000"/>
                </a:solidFill>
                <a:latin typeface="楷体_GB2312" pitchFamily="49" charset="-122"/>
                <a:ea typeface="楷体_GB2312" pitchFamily="49" charset="-122"/>
              </a:rPr>
              <a:t>)</a:t>
            </a:r>
          </a:p>
        </p:txBody>
      </p:sp>
      <p:sp>
        <p:nvSpPr>
          <p:cNvPr id="30" name="Text Box 1073"/>
          <p:cNvSpPr txBox="1">
            <a:spLocks noChangeArrowheads="1"/>
          </p:cNvSpPr>
          <p:nvPr/>
        </p:nvSpPr>
        <p:spPr bwMode="auto">
          <a:xfrm>
            <a:off x="539750" y="4273550"/>
            <a:ext cx="81359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0"/>
              </a:spcBef>
              <a:buFontTx/>
              <a:buNone/>
            </a:pPr>
            <a:r>
              <a:rPr lang="zh-CN" altLang="en-US" b="1" u="none">
                <a:solidFill>
                  <a:srgbClr val="00B050"/>
                </a:solidFill>
                <a:latin typeface="楷体_GB2312" pitchFamily="49" charset="-122"/>
                <a:ea typeface="楷体_GB2312" pitchFamily="49" charset="-122"/>
              </a:rPr>
              <a:t>时间不同，人物不同，环境不同，真值会不同，但每个情况的真值是唯一确定的。</a:t>
            </a:r>
            <a:endParaRPr lang="en-US" altLang="zh-CN" b="1" u="none">
              <a:solidFill>
                <a:srgbClr val="00B050"/>
              </a:solidFill>
              <a:latin typeface="楷体_GB2312" pitchFamily="49" charset="-122"/>
              <a:ea typeface="楷体_GB2312" pitchFamily="49" charset="-122"/>
            </a:endParaRPr>
          </a:p>
        </p:txBody>
      </p:sp>
    </p:spTree>
  </p:cSld>
  <p:clrMapOvr>
    <a:masterClrMapping/>
  </p:clrMapOvr>
  <p:transition>
    <p:pull dir="rd"/>
    <p:sndAc>
      <p:stSnd>
        <p:snd r:embed="rId4"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214021"/>
                                        </p:tgtEl>
                                      </p:cBhvr>
                                    </p:cmd>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14071"/>
                                        </p:tgtEl>
                                        <p:attrNameLst>
                                          <p:attrName>style.visibility</p:attrName>
                                        </p:attrNameLst>
                                      </p:cBhvr>
                                      <p:to>
                                        <p:strVal val="visible"/>
                                      </p:to>
                                    </p:set>
                                    <p:animEffect transition="in" filter="wipe(left)">
                                      <p:cBhvr>
                                        <p:cTn id="11" dur="500"/>
                                        <p:tgtEl>
                                          <p:spTgt spid="21407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14052"/>
                                        </p:tgtEl>
                                        <p:attrNameLst>
                                          <p:attrName>style.visibility</p:attrName>
                                        </p:attrNameLst>
                                      </p:cBhvr>
                                      <p:to>
                                        <p:strVal val="visible"/>
                                      </p:to>
                                    </p:set>
                                    <p:animEffect transition="in" filter="wipe(left)">
                                      <p:cBhvr>
                                        <p:cTn id="16" dur="500"/>
                                        <p:tgtEl>
                                          <p:spTgt spid="21405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14072"/>
                                        </p:tgtEl>
                                        <p:attrNameLst>
                                          <p:attrName>style.visibility</p:attrName>
                                        </p:attrNameLst>
                                      </p:cBhvr>
                                      <p:to>
                                        <p:strVal val="visible"/>
                                      </p:to>
                                    </p:set>
                                    <p:animEffect transition="in" filter="wipe(left)">
                                      <p:cBhvr>
                                        <p:cTn id="21" dur="500"/>
                                        <p:tgtEl>
                                          <p:spTgt spid="21407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14054"/>
                                        </p:tgtEl>
                                        <p:attrNameLst>
                                          <p:attrName>style.visibility</p:attrName>
                                        </p:attrNameLst>
                                      </p:cBhvr>
                                      <p:to>
                                        <p:strVal val="visible"/>
                                      </p:to>
                                    </p:set>
                                    <p:animEffect transition="in" filter="wipe(left)">
                                      <p:cBhvr>
                                        <p:cTn id="26" dur="500"/>
                                        <p:tgtEl>
                                          <p:spTgt spid="21405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14044"/>
                                        </p:tgtEl>
                                        <p:attrNameLst>
                                          <p:attrName>style.visibility</p:attrName>
                                        </p:attrNameLst>
                                      </p:cBhvr>
                                      <p:to>
                                        <p:strVal val="visible"/>
                                      </p:to>
                                    </p:set>
                                    <p:animEffect transition="in" filter="wipe(left)">
                                      <p:cBhvr>
                                        <p:cTn id="31" dur="500"/>
                                        <p:tgtEl>
                                          <p:spTgt spid="21404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14055"/>
                                        </p:tgtEl>
                                        <p:attrNameLst>
                                          <p:attrName>style.visibility</p:attrName>
                                        </p:attrNameLst>
                                      </p:cBhvr>
                                      <p:to>
                                        <p:strVal val="visible"/>
                                      </p:to>
                                    </p:set>
                                    <p:animEffect transition="in" filter="wipe(left)">
                                      <p:cBhvr>
                                        <p:cTn id="36" dur="500"/>
                                        <p:tgtEl>
                                          <p:spTgt spid="21405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14045"/>
                                        </p:tgtEl>
                                        <p:attrNameLst>
                                          <p:attrName>style.visibility</p:attrName>
                                        </p:attrNameLst>
                                      </p:cBhvr>
                                      <p:to>
                                        <p:strVal val="visible"/>
                                      </p:to>
                                    </p:set>
                                    <p:animEffect transition="in" filter="wipe(left)">
                                      <p:cBhvr>
                                        <p:cTn id="41" dur="500"/>
                                        <p:tgtEl>
                                          <p:spTgt spid="21404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14056"/>
                                        </p:tgtEl>
                                        <p:attrNameLst>
                                          <p:attrName>style.visibility</p:attrName>
                                        </p:attrNameLst>
                                      </p:cBhvr>
                                      <p:to>
                                        <p:strVal val="visible"/>
                                      </p:to>
                                    </p:set>
                                    <p:animEffect transition="in" filter="wipe(left)">
                                      <p:cBhvr>
                                        <p:cTn id="46" dur="500"/>
                                        <p:tgtEl>
                                          <p:spTgt spid="21405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14065"/>
                                        </p:tgtEl>
                                        <p:attrNameLst>
                                          <p:attrName>style.visibility</p:attrName>
                                        </p:attrNameLst>
                                      </p:cBhvr>
                                      <p:to>
                                        <p:strVal val="visible"/>
                                      </p:to>
                                    </p:set>
                                    <p:animEffect transition="in" filter="wipe(left)">
                                      <p:cBhvr>
                                        <p:cTn id="51" dur="500"/>
                                        <p:tgtEl>
                                          <p:spTgt spid="21406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wipe(left)">
                                      <p:cBhvr>
                                        <p:cTn id="56" dur="500"/>
                                        <p:tgtEl>
                                          <p:spTgt spid="3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14077"/>
                                        </p:tgtEl>
                                        <p:attrNameLst>
                                          <p:attrName>style.visibility</p:attrName>
                                        </p:attrNameLst>
                                      </p:cBhvr>
                                      <p:to>
                                        <p:strVal val="visible"/>
                                      </p:to>
                                    </p:set>
                                    <p:animEffect transition="in" filter="wipe(left)">
                                      <p:cBhvr>
                                        <p:cTn id="61" dur="500"/>
                                        <p:tgtEl>
                                          <p:spTgt spid="21407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14078"/>
                                        </p:tgtEl>
                                        <p:attrNameLst>
                                          <p:attrName>style.visibility</p:attrName>
                                        </p:attrNameLst>
                                      </p:cBhvr>
                                      <p:to>
                                        <p:strVal val="visible"/>
                                      </p:to>
                                    </p:set>
                                    <p:animEffect transition="in" filter="wipe(left)">
                                      <p:cBhvr>
                                        <p:cTn id="66" dur="500"/>
                                        <p:tgtEl>
                                          <p:spTgt spid="214078"/>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p:cTn id="67" repeatCount="indefinite" fill="remove" display="0">
                  <p:stCondLst>
                    <p:cond delay="indefinite"/>
                  </p:stCondLst>
                  <p:endCondLst>
                    <p:cond evt="onPrev" delay="0">
                      <p:tgtEl>
                        <p:sldTgt/>
                      </p:tgtEl>
                    </p:cond>
                  </p:endCondLst>
                </p:cTn>
                <p:tgtEl>
                  <p:spTgt spid="214021"/>
                </p:tgtEl>
              </p:cMediaNode>
            </p:video>
            <p:seq concurrent="1" nextAc="seek">
              <p:cTn id="68" restart="whenNotActive" fill="hold" evtFilter="cancelBubble" nodeType="interactiveSeq">
                <p:stCondLst>
                  <p:cond evt="onClick" delay="0">
                    <p:tgtEl>
                      <p:spTgt spid="214021"/>
                    </p:tgtEl>
                  </p:cond>
                </p:stCondLst>
                <p:endSync evt="end" delay="0">
                  <p:rtn val="all"/>
                </p:endSync>
                <p:childTnLst>
                  <p:par>
                    <p:cTn id="69" fill="hold" nodeType="clickPar">
                      <p:stCondLst>
                        <p:cond delay="0"/>
                      </p:stCondLst>
                      <p:childTnLst>
                        <p:par>
                          <p:cTn id="70" fill="hold" nodeType="withGroup">
                            <p:stCondLst>
                              <p:cond delay="0"/>
                            </p:stCondLst>
                            <p:childTnLst>
                              <p:par>
                                <p:cTn id="71" presetID="2" presetClass="mediacall" presetSubtype="0" fill="hold" nodeType="clickEffect">
                                  <p:stCondLst>
                                    <p:cond delay="0"/>
                                  </p:stCondLst>
                                  <p:childTnLst>
                                    <p:cmd type="call" cmd="togglePause">
                                      <p:cBhvr>
                                        <p:cTn id="72" dur="1" fill="hold"/>
                                        <p:tgtEl>
                                          <p:spTgt spid="214021"/>
                                        </p:tgtEl>
                                      </p:cBhvr>
                                    </p:cmd>
                                  </p:childTnLst>
                                </p:cTn>
                              </p:par>
                            </p:childTnLst>
                          </p:cTn>
                        </p:par>
                      </p:childTnLst>
                    </p:cTn>
                  </p:par>
                </p:childTnLst>
              </p:cTn>
              <p:nextCondLst>
                <p:cond evt="onClick" delay="0">
                  <p:tgtEl>
                    <p:spTgt spid="214021"/>
                  </p:tgtEl>
                </p:cond>
              </p:nextCondLst>
            </p:seq>
          </p:childTnLst>
        </p:cTn>
      </p:par>
    </p:tnLst>
    <p:bldLst>
      <p:bldP spid="214044" grpId="0" autoUpdateAnimBg="0"/>
      <p:bldP spid="214045" grpId="0" autoUpdateAnimBg="0"/>
      <p:bldP spid="214052" grpId="0" autoUpdateAnimBg="0"/>
      <p:bldP spid="214054" grpId="0" autoUpdateAnimBg="0"/>
      <p:bldP spid="214055" grpId="0" autoUpdateAnimBg="0"/>
      <p:bldP spid="214056" grpId="0" autoUpdateAnimBg="0"/>
      <p:bldP spid="214065" grpId="0" autoUpdateAnimBg="0"/>
      <p:bldP spid="214071" grpId="0" autoUpdateAnimBg="0"/>
      <p:bldP spid="214072" grpId="0" autoUpdateAnimBg="0"/>
      <p:bldP spid="214077" grpId="0" autoUpdateAnimBg="0"/>
      <p:bldP spid="214078" grpId="0" autoUpdateAnimBg="0"/>
      <p:bldP spid="3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1202" name="Picture 3"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6248400"/>
            <a:ext cx="762000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3" name="Picture 4"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533400"/>
            <a:ext cx="79168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sl1.avi">
            <a:hlinkClick r:id="" action="ppaction://media"/>
          </p:cNvPr>
          <p:cNvPicPr preferRelativeResize="0">
            <a:picLocks noRot="1" noChangeArrowheads="1"/>
          </p:cNvPicPr>
          <p:nvPr>
            <a:videoFile r:link="rId1"/>
          </p:nvPr>
        </p:nvPicPr>
        <p:blipFill>
          <a:blip r:embed="rId6">
            <a:extLst>
              <a:ext uri="{28A0092B-C50C-407E-A947-70E740481C1C}">
                <a14:useLocalDpi xmlns:a14="http://schemas.microsoft.com/office/drawing/2010/main" val="0"/>
              </a:ext>
            </a:extLst>
          </a:blip>
          <a:srcRect/>
          <a:stretch>
            <a:fillRect/>
          </a:stretch>
        </p:blipFill>
        <p:spPr bwMode="auto">
          <a:xfrm>
            <a:off x="3581400" y="0"/>
            <a:ext cx="187166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5" name="Picture 6" descr="tb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9600" y="6019800"/>
            <a:ext cx="9144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6" name="Text Box 7"/>
          <p:cNvSpPr txBox="1">
            <a:spLocks noChangeArrowheads="1"/>
          </p:cNvSpPr>
          <p:nvPr/>
        </p:nvSpPr>
        <p:spPr bwMode="auto">
          <a:xfrm>
            <a:off x="457200" y="152400"/>
            <a:ext cx="2895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
              </a:spcBef>
              <a:spcAft>
                <a:spcPct val="5000"/>
              </a:spcAft>
              <a:buFontTx/>
              <a:buNone/>
            </a:pPr>
            <a:r>
              <a:rPr lang="zh-CN" altLang="en-US" sz="1800" b="1" u="none">
                <a:solidFill>
                  <a:srgbClr val="660033"/>
                </a:solidFill>
                <a:latin typeface="幼圆" panose="02010509060101010101" pitchFamily="49" charset="-122"/>
                <a:ea typeface="幼圆" panose="02010509060101010101" pitchFamily="49" charset="-122"/>
              </a:rPr>
              <a:t>命题逻辑 </a:t>
            </a:r>
            <a:r>
              <a:rPr lang="en-US" altLang="zh-CN" sz="1800" b="1" u="none">
                <a:solidFill>
                  <a:srgbClr val="660033"/>
                </a:solidFill>
                <a:latin typeface="幼圆" panose="02010509060101010101" pitchFamily="49" charset="-122"/>
                <a:ea typeface="幼圆" panose="02010509060101010101" pitchFamily="49" charset="-122"/>
              </a:rPr>
              <a:t>&gt;</a:t>
            </a:r>
            <a:r>
              <a:rPr lang="zh-CN" altLang="en-US" sz="1800" b="1" u="none">
                <a:latin typeface="幼圆" panose="02010509060101010101" pitchFamily="49" charset="-122"/>
                <a:ea typeface="幼圆" panose="02010509060101010101" pitchFamily="49" charset="-122"/>
              </a:rPr>
              <a:t>命题及其表示</a:t>
            </a:r>
          </a:p>
        </p:txBody>
      </p:sp>
      <p:sp>
        <p:nvSpPr>
          <p:cNvPr id="51207" name="AutoShape 10">
            <a:hlinkClick r:id="" action="ppaction://hlinkshowjump?jump=previousslide" highlightClick="1"/>
          </p:cNvPr>
          <p:cNvSpPr>
            <a:spLocks noChangeArrowheads="1"/>
          </p:cNvSpPr>
          <p:nvPr/>
        </p:nvSpPr>
        <p:spPr bwMode="auto">
          <a:xfrm>
            <a:off x="14478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51208" name="AutoShape 11">
            <a:hlinkClick r:id="rId8" action="ppaction://hlinksldjump" highlightClick="1"/>
          </p:cNvPr>
          <p:cNvSpPr>
            <a:spLocks noChangeArrowheads="1"/>
          </p:cNvSpPr>
          <p:nvPr/>
        </p:nvSpPr>
        <p:spPr bwMode="auto">
          <a:xfrm>
            <a:off x="8382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51209" name="AutoShape 12">
            <a:hlinkClick r:id="" action="ppaction://hlinkshowjump?jump=lastslide" highlightClick="1"/>
          </p:cNvPr>
          <p:cNvSpPr>
            <a:spLocks noChangeArrowheads="1"/>
          </p:cNvSpPr>
          <p:nvPr/>
        </p:nvSpPr>
        <p:spPr bwMode="auto">
          <a:xfrm>
            <a:off x="26670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51210" name="AutoShape 13">
            <a:hlinkClick r:id="rId9" action="ppaction://hlinksldjump" highlightClick="1"/>
          </p:cNvPr>
          <p:cNvSpPr>
            <a:spLocks noChangeArrowheads="1"/>
          </p:cNvSpPr>
          <p:nvPr/>
        </p:nvSpPr>
        <p:spPr bwMode="auto">
          <a:xfrm>
            <a:off x="32766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51211" name="AutoShape 14">
            <a:hlinkClick r:id="" action="ppaction://hlinkshowjump?jump=nextslide" highlightClick="1"/>
          </p:cNvPr>
          <p:cNvSpPr>
            <a:spLocks noChangeArrowheads="1"/>
          </p:cNvSpPr>
          <p:nvPr/>
        </p:nvSpPr>
        <p:spPr bwMode="auto">
          <a:xfrm>
            <a:off x="2057400" y="6400800"/>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419868" name="Text Box 28"/>
          <p:cNvSpPr txBox="1">
            <a:spLocks noChangeArrowheads="1"/>
          </p:cNvSpPr>
          <p:nvPr/>
        </p:nvSpPr>
        <p:spPr bwMode="auto">
          <a:xfrm>
            <a:off x="685800" y="1447800"/>
            <a:ext cx="17256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b="1" u="none"/>
              <a:t>原子命题</a:t>
            </a:r>
            <a:r>
              <a:rPr lang="en-US" altLang="zh-CN" b="1" u="none">
                <a:solidFill>
                  <a:srgbClr val="800000"/>
                </a:solidFill>
                <a:ea typeface="宋体" panose="02010600030101010101" pitchFamily="2" charset="-122"/>
              </a:rPr>
              <a:t>:</a:t>
            </a:r>
            <a:endParaRPr lang="en-US" altLang="zh-CN" sz="2400" u="none">
              <a:solidFill>
                <a:srgbClr val="800000"/>
              </a:solidFill>
              <a:ea typeface="幼圆" panose="02010509060101010101" pitchFamily="49" charset="-122"/>
            </a:endParaRPr>
          </a:p>
        </p:txBody>
      </p:sp>
      <p:sp>
        <p:nvSpPr>
          <p:cNvPr id="419869" name="Text Box 29"/>
          <p:cNvSpPr txBox="1">
            <a:spLocks noChangeArrowheads="1"/>
          </p:cNvSpPr>
          <p:nvPr/>
        </p:nvSpPr>
        <p:spPr bwMode="auto">
          <a:xfrm>
            <a:off x="609600" y="2590800"/>
            <a:ext cx="17256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b="1"/>
              <a:t>复合命题</a:t>
            </a:r>
            <a:r>
              <a:rPr lang="en-US" altLang="zh-CN" b="1" u="none">
                <a:solidFill>
                  <a:srgbClr val="800000"/>
                </a:solidFill>
                <a:ea typeface="宋体" panose="02010600030101010101" pitchFamily="2" charset="-122"/>
              </a:rPr>
              <a:t>:</a:t>
            </a:r>
            <a:endParaRPr lang="en-US" altLang="zh-CN" b="1" u="none">
              <a:solidFill>
                <a:srgbClr val="800000"/>
              </a:solidFill>
              <a:ea typeface="幼圆" panose="02010509060101010101" pitchFamily="49" charset="-122"/>
            </a:endParaRPr>
          </a:p>
        </p:txBody>
      </p:sp>
      <p:sp>
        <p:nvSpPr>
          <p:cNvPr id="419870" name="Text Box 30"/>
          <p:cNvSpPr txBox="1">
            <a:spLocks noChangeArrowheads="1"/>
          </p:cNvSpPr>
          <p:nvPr/>
        </p:nvSpPr>
        <p:spPr bwMode="auto">
          <a:xfrm>
            <a:off x="2362200" y="1447800"/>
            <a:ext cx="4514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b="1" u="none">
                <a:solidFill>
                  <a:srgbClr val="CC0000"/>
                </a:solidFill>
                <a:ea typeface="宋体" panose="02010600030101010101" pitchFamily="2" charset="-122"/>
              </a:rPr>
              <a:t>简单陈述句表达的判断</a:t>
            </a:r>
            <a:r>
              <a:rPr lang="zh-CN" altLang="en-US" sz="2400" u="none">
                <a:solidFill>
                  <a:srgbClr val="800000"/>
                </a:solidFill>
                <a:ea typeface="幼圆" panose="02010509060101010101" pitchFamily="49" charset="-122"/>
              </a:rPr>
              <a:t>。</a:t>
            </a:r>
          </a:p>
        </p:txBody>
      </p:sp>
      <p:sp>
        <p:nvSpPr>
          <p:cNvPr id="419871" name="Text Box 31"/>
          <p:cNvSpPr txBox="1">
            <a:spLocks noChangeArrowheads="1"/>
          </p:cNvSpPr>
          <p:nvPr/>
        </p:nvSpPr>
        <p:spPr bwMode="auto">
          <a:xfrm>
            <a:off x="2286000" y="2514600"/>
            <a:ext cx="653415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zh-CN" altLang="en-US" b="1" u="none">
                <a:solidFill>
                  <a:srgbClr val="CC0000"/>
                </a:solidFill>
                <a:ea typeface="宋体" panose="02010600030101010101" pitchFamily="2" charset="-122"/>
              </a:rPr>
              <a:t>复合陈述句表达的判断</a:t>
            </a:r>
            <a:r>
              <a:rPr lang="zh-CN" altLang="en-US" b="1" u="none">
                <a:solidFill>
                  <a:srgbClr val="CC0000"/>
                </a:solidFill>
                <a:ea typeface="幼圆" panose="02010509060101010101" pitchFamily="49" charset="-122"/>
              </a:rPr>
              <a:t>。</a:t>
            </a:r>
            <a:r>
              <a:rPr lang="zh-CN" altLang="en-US" b="1" u="none">
                <a:solidFill>
                  <a:srgbClr val="CC0000"/>
                </a:solidFill>
                <a:ea typeface="宋体" panose="02010600030101010101" pitchFamily="2" charset="-122"/>
              </a:rPr>
              <a:t>即由连接词、</a:t>
            </a:r>
          </a:p>
          <a:p>
            <a:pPr eaLnBrk="1" hangingPunct="1">
              <a:lnSpc>
                <a:spcPct val="115000"/>
              </a:lnSpc>
              <a:spcBef>
                <a:spcPct val="0"/>
              </a:spcBef>
              <a:buFontTx/>
              <a:buNone/>
            </a:pPr>
            <a:r>
              <a:rPr lang="zh-CN" altLang="en-US" b="1" u="none">
                <a:solidFill>
                  <a:srgbClr val="CC0000"/>
                </a:solidFill>
                <a:ea typeface="宋体" panose="02010600030101010101" pitchFamily="2" charset="-122"/>
              </a:rPr>
              <a:t>标点及原子命题复合而成的命题</a:t>
            </a:r>
            <a:r>
              <a:rPr lang="zh-CN" altLang="en-US" u="none">
                <a:solidFill>
                  <a:srgbClr val="CC0000"/>
                </a:solidFill>
                <a:ea typeface="宋体" panose="02010600030101010101" pitchFamily="2" charset="-122"/>
              </a:rPr>
              <a:t>。</a:t>
            </a:r>
          </a:p>
        </p:txBody>
      </p:sp>
      <p:sp>
        <p:nvSpPr>
          <p:cNvPr id="51216" name="Text Box 33"/>
          <p:cNvSpPr txBox="1">
            <a:spLocks noChangeArrowheads="1"/>
          </p:cNvSpPr>
          <p:nvPr/>
        </p:nvSpPr>
        <p:spPr bwMode="auto">
          <a:xfrm>
            <a:off x="533400" y="838200"/>
            <a:ext cx="2814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u="none">
                <a:latin typeface="黑体" panose="02010609060101010101" pitchFamily="49" charset="-122"/>
              </a:rPr>
              <a:t>2.</a:t>
            </a:r>
            <a:r>
              <a:rPr lang="zh-CN" altLang="en-US" b="1" u="none">
                <a:latin typeface="黑体" panose="02010609060101010101" pitchFamily="49" charset="-122"/>
              </a:rPr>
              <a:t>命题的分类</a:t>
            </a:r>
          </a:p>
        </p:txBody>
      </p:sp>
      <p:sp>
        <p:nvSpPr>
          <p:cNvPr id="419874" name="Text Box 34"/>
          <p:cNvSpPr txBox="1">
            <a:spLocks noChangeArrowheads="1"/>
          </p:cNvSpPr>
          <p:nvPr/>
        </p:nvSpPr>
        <p:spPr bwMode="auto">
          <a:xfrm>
            <a:off x="2286000" y="1981200"/>
            <a:ext cx="6858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600" b="1" u="none">
                <a:solidFill>
                  <a:srgbClr val="800000"/>
                </a:solidFill>
                <a:latin typeface="宋体" panose="02010600030101010101" pitchFamily="2" charset="-122"/>
                <a:ea typeface="宋体" panose="02010600030101010101" pitchFamily="2" charset="-122"/>
              </a:rPr>
              <a:t>用</a:t>
            </a:r>
            <a:r>
              <a:rPr lang="en-US" altLang="zh-CN" sz="2600" b="1" u="none">
                <a:solidFill>
                  <a:srgbClr val="800000"/>
                </a:solidFill>
                <a:latin typeface="Century Schoolbook" panose="02040604050505020304" pitchFamily="18" charset="0"/>
                <a:ea typeface="宋体" panose="02010600030101010101" pitchFamily="2" charset="-122"/>
              </a:rPr>
              <a:t>A</a:t>
            </a:r>
            <a:r>
              <a:rPr lang="zh-CN" altLang="en-US" sz="2600" b="1" u="none">
                <a:solidFill>
                  <a:srgbClr val="800000"/>
                </a:solidFill>
                <a:latin typeface="Century Schoolbook" panose="02040604050505020304" pitchFamily="18" charset="0"/>
                <a:ea typeface="宋体" panose="02010600030101010101" pitchFamily="2" charset="-122"/>
              </a:rPr>
              <a:t>，</a:t>
            </a:r>
            <a:r>
              <a:rPr lang="en-US" altLang="zh-CN" sz="2600" b="1" u="none">
                <a:solidFill>
                  <a:srgbClr val="800000"/>
                </a:solidFill>
                <a:latin typeface="Century Schoolbook" panose="02040604050505020304" pitchFamily="18" charset="0"/>
                <a:ea typeface="宋体" panose="02010600030101010101" pitchFamily="2" charset="-122"/>
              </a:rPr>
              <a:t>B</a:t>
            </a:r>
            <a:r>
              <a:rPr lang="zh-CN" altLang="en-US" sz="2600" b="1" u="none">
                <a:solidFill>
                  <a:srgbClr val="800000"/>
                </a:solidFill>
                <a:latin typeface="Century Schoolbook" panose="02040604050505020304" pitchFamily="18" charset="0"/>
                <a:ea typeface="宋体" panose="02010600030101010101" pitchFamily="2" charset="-122"/>
              </a:rPr>
              <a:t>，</a:t>
            </a:r>
            <a:r>
              <a:rPr lang="en-US" altLang="zh-CN" sz="2600" b="1" u="none">
                <a:solidFill>
                  <a:srgbClr val="800000"/>
                </a:solidFill>
                <a:latin typeface="Century Schoolbook" panose="02040604050505020304" pitchFamily="18" charset="0"/>
                <a:ea typeface="宋体" panose="02010600030101010101" pitchFamily="2" charset="-122"/>
              </a:rPr>
              <a:t>...P</a:t>
            </a:r>
            <a:r>
              <a:rPr lang="zh-CN" altLang="en-US" sz="2600" b="1" u="none">
                <a:solidFill>
                  <a:srgbClr val="800000"/>
                </a:solidFill>
                <a:latin typeface="Century Schoolbook" panose="02040604050505020304" pitchFamily="18" charset="0"/>
                <a:ea typeface="宋体" panose="02010600030101010101" pitchFamily="2" charset="-122"/>
              </a:rPr>
              <a:t>，</a:t>
            </a:r>
            <a:r>
              <a:rPr lang="en-US" altLang="zh-CN" sz="2600" b="1" u="none">
                <a:solidFill>
                  <a:srgbClr val="800000"/>
                </a:solidFill>
                <a:latin typeface="Century Schoolbook" panose="02040604050505020304" pitchFamily="18" charset="0"/>
                <a:ea typeface="宋体" panose="02010600030101010101" pitchFamily="2" charset="-122"/>
              </a:rPr>
              <a:t>Q...</a:t>
            </a:r>
            <a:r>
              <a:rPr lang="zh-CN" altLang="en-US" sz="2600" b="1" u="none">
                <a:solidFill>
                  <a:srgbClr val="800000"/>
                </a:solidFill>
                <a:latin typeface="宋体" panose="02010600030101010101" pitchFamily="2" charset="-122"/>
                <a:ea typeface="宋体" panose="02010600030101010101" pitchFamily="2" charset="-122"/>
              </a:rPr>
              <a:t>表示</a:t>
            </a:r>
            <a:r>
              <a:rPr lang="en-US" altLang="zh-CN" sz="2600" b="1" u="none">
                <a:solidFill>
                  <a:srgbClr val="800000"/>
                </a:solidFill>
                <a:latin typeface="宋体" panose="02010600030101010101" pitchFamily="2" charset="-122"/>
                <a:ea typeface="宋体" panose="02010600030101010101" pitchFamily="2" charset="-122"/>
              </a:rPr>
              <a:t>,</a:t>
            </a:r>
            <a:r>
              <a:rPr lang="zh-CN" altLang="en-US" sz="2600" b="1" u="none">
                <a:solidFill>
                  <a:srgbClr val="800000"/>
                </a:solidFill>
                <a:latin typeface="宋体" panose="02010600030101010101" pitchFamily="2" charset="-122"/>
                <a:ea typeface="宋体" panose="02010600030101010101" pitchFamily="2" charset="-122"/>
              </a:rPr>
              <a:t>称为</a:t>
            </a:r>
            <a:r>
              <a:rPr lang="zh-CN" altLang="en-US" sz="2600" b="1" u="none">
                <a:latin typeface="宋体" panose="02010600030101010101" pitchFamily="2" charset="-122"/>
                <a:ea typeface="宋体" panose="02010600030101010101" pitchFamily="2" charset="-122"/>
              </a:rPr>
              <a:t>命题标识符</a:t>
            </a:r>
            <a:r>
              <a:rPr lang="zh-CN" altLang="en-US" sz="2600" b="1" u="none">
                <a:solidFill>
                  <a:srgbClr val="800000"/>
                </a:solidFill>
                <a:latin typeface="宋体" panose="02010600030101010101" pitchFamily="2" charset="-122"/>
                <a:ea typeface="宋体" panose="02010600030101010101" pitchFamily="2" charset="-122"/>
              </a:rPr>
              <a:t>。</a:t>
            </a:r>
            <a:endParaRPr lang="zh-CN" altLang="en-US" sz="2600" u="none">
              <a:solidFill>
                <a:srgbClr val="800000"/>
              </a:solidFill>
              <a:latin typeface="宋体" panose="02010600030101010101" pitchFamily="2" charset="-122"/>
              <a:ea typeface="宋体" panose="02010600030101010101" pitchFamily="2" charset="-122"/>
            </a:endParaRPr>
          </a:p>
        </p:txBody>
      </p:sp>
      <p:sp>
        <p:nvSpPr>
          <p:cNvPr id="419875" name="Text Box 35"/>
          <p:cNvSpPr txBox="1">
            <a:spLocks noChangeArrowheads="1"/>
          </p:cNvSpPr>
          <p:nvPr/>
        </p:nvSpPr>
        <p:spPr bwMode="auto">
          <a:xfrm>
            <a:off x="1066800" y="3810000"/>
            <a:ext cx="47244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0"/>
              </a:spcBef>
              <a:buFontTx/>
              <a:buNone/>
            </a:pPr>
            <a:r>
              <a:rPr lang="en-US" altLang="zh-CN" sz="2600" u="none">
                <a:latin typeface="楷体_GB2312" pitchFamily="49" charset="-122"/>
                <a:ea typeface="楷体_GB2312" pitchFamily="49" charset="-122"/>
              </a:rPr>
              <a:t>(9) </a:t>
            </a:r>
            <a:r>
              <a:rPr lang="zh-CN" altLang="en-US" sz="2600" u="none">
                <a:latin typeface="楷体_GB2312" pitchFamily="49" charset="-122"/>
                <a:ea typeface="楷体_GB2312" pitchFamily="49" charset="-122"/>
              </a:rPr>
              <a:t>我学英语或者我学日语</a:t>
            </a:r>
            <a:r>
              <a:rPr lang="en-US" altLang="zh-CN" sz="2600" u="none">
                <a:latin typeface="楷体_GB2312" pitchFamily="49" charset="-122"/>
                <a:ea typeface="楷体_GB2312" pitchFamily="49" charset="-122"/>
              </a:rPr>
              <a:t>.</a:t>
            </a:r>
          </a:p>
        </p:txBody>
      </p:sp>
      <p:sp>
        <p:nvSpPr>
          <p:cNvPr id="419876" name="Text Box 36"/>
          <p:cNvSpPr txBox="1">
            <a:spLocks noChangeArrowheads="1"/>
          </p:cNvSpPr>
          <p:nvPr/>
        </p:nvSpPr>
        <p:spPr bwMode="auto">
          <a:xfrm>
            <a:off x="914400" y="4419600"/>
            <a:ext cx="47244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0"/>
              </a:spcBef>
              <a:buFontTx/>
              <a:buNone/>
            </a:pPr>
            <a:r>
              <a:rPr lang="en-US" altLang="zh-CN" sz="2600" u="none">
                <a:latin typeface="楷体_GB2312" pitchFamily="49" charset="-122"/>
                <a:ea typeface="楷体_GB2312" pitchFamily="49" charset="-122"/>
              </a:rPr>
              <a:t>(10) </a:t>
            </a:r>
            <a:r>
              <a:rPr lang="zh-CN" altLang="en-US" sz="2600" u="none">
                <a:latin typeface="楷体_GB2312" pitchFamily="49" charset="-122"/>
                <a:ea typeface="楷体_GB2312" pitchFamily="49" charset="-122"/>
              </a:rPr>
              <a:t>如果天气好</a:t>
            </a:r>
            <a:r>
              <a:rPr lang="en-US" altLang="zh-CN" sz="2600" u="none">
                <a:latin typeface="楷体_GB2312" pitchFamily="49" charset="-122"/>
                <a:ea typeface="楷体_GB2312" pitchFamily="49" charset="-122"/>
              </a:rPr>
              <a:t>,</a:t>
            </a:r>
            <a:r>
              <a:rPr lang="zh-CN" altLang="en-US" sz="2600" u="none">
                <a:latin typeface="楷体_GB2312" pitchFamily="49" charset="-122"/>
                <a:ea typeface="楷体_GB2312" pitchFamily="49" charset="-122"/>
              </a:rPr>
              <a:t>我去散步</a:t>
            </a:r>
            <a:r>
              <a:rPr lang="en-US" altLang="zh-CN" sz="2600" u="none">
                <a:latin typeface="楷体_GB2312" pitchFamily="49" charset="-122"/>
                <a:ea typeface="楷体_GB2312" pitchFamily="49" charset="-122"/>
              </a:rPr>
              <a:t>.</a:t>
            </a:r>
          </a:p>
        </p:txBody>
      </p:sp>
      <p:sp>
        <p:nvSpPr>
          <p:cNvPr id="419877" name="Text Box 37"/>
          <p:cNvSpPr txBox="1">
            <a:spLocks noChangeArrowheads="1"/>
          </p:cNvSpPr>
          <p:nvPr/>
        </p:nvSpPr>
        <p:spPr bwMode="auto">
          <a:xfrm>
            <a:off x="5334000" y="3886200"/>
            <a:ext cx="2209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0"/>
              </a:spcBef>
              <a:buFontTx/>
              <a:buNone/>
            </a:pPr>
            <a:r>
              <a:rPr lang="en-US" altLang="en-US" sz="2600" u="none">
                <a:solidFill>
                  <a:srgbClr val="800000"/>
                </a:solidFill>
                <a:latin typeface="楷体_GB2312" pitchFamily="49" charset="-122"/>
                <a:ea typeface="楷体_GB2312" pitchFamily="49" charset="-122"/>
              </a:rPr>
              <a:t>(</a:t>
            </a:r>
            <a:r>
              <a:rPr lang="zh-CN" altLang="en-US" sz="2600" u="none">
                <a:solidFill>
                  <a:srgbClr val="800000"/>
                </a:solidFill>
                <a:latin typeface="楷体_GB2312" pitchFamily="49" charset="-122"/>
                <a:ea typeface="楷体_GB2312" pitchFamily="49" charset="-122"/>
              </a:rPr>
              <a:t>复合命题</a:t>
            </a:r>
            <a:r>
              <a:rPr lang="en-US" altLang="en-US" sz="2600" u="none">
                <a:solidFill>
                  <a:srgbClr val="800000"/>
                </a:solidFill>
                <a:latin typeface="楷体_GB2312" pitchFamily="49" charset="-122"/>
                <a:ea typeface="楷体_GB2312" pitchFamily="49" charset="-122"/>
              </a:rPr>
              <a:t>)</a:t>
            </a:r>
            <a:endParaRPr lang="en-US" altLang="zh-CN" sz="2600" u="none">
              <a:solidFill>
                <a:srgbClr val="800000"/>
              </a:solidFill>
              <a:latin typeface="楷体_GB2312" pitchFamily="49" charset="-122"/>
              <a:ea typeface="楷体_GB2312" pitchFamily="49" charset="-122"/>
            </a:endParaRPr>
          </a:p>
        </p:txBody>
      </p:sp>
      <p:sp>
        <p:nvSpPr>
          <p:cNvPr id="419878" name="Text Box 38"/>
          <p:cNvSpPr txBox="1">
            <a:spLocks noChangeArrowheads="1"/>
          </p:cNvSpPr>
          <p:nvPr/>
        </p:nvSpPr>
        <p:spPr bwMode="auto">
          <a:xfrm>
            <a:off x="5334000" y="4495800"/>
            <a:ext cx="2209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0"/>
              </a:spcBef>
              <a:buFontTx/>
              <a:buNone/>
            </a:pPr>
            <a:r>
              <a:rPr lang="en-US" altLang="en-US" sz="2600" u="none">
                <a:solidFill>
                  <a:srgbClr val="800000"/>
                </a:solidFill>
                <a:latin typeface="楷体_GB2312" pitchFamily="49" charset="-122"/>
                <a:ea typeface="楷体_GB2312" pitchFamily="49" charset="-122"/>
              </a:rPr>
              <a:t>(</a:t>
            </a:r>
            <a:r>
              <a:rPr lang="zh-CN" altLang="en-US" sz="2600" u="none">
                <a:solidFill>
                  <a:srgbClr val="800000"/>
                </a:solidFill>
                <a:latin typeface="楷体_GB2312" pitchFamily="49" charset="-122"/>
                <a:ea typeface="楷体_GB2312" pitchFamily="49" charset="-122"/>
              </a:rPr>
              <a:t>复合命题</a:t>
            </a:r>
            <a:r>
              <a:rPr lang="en-US" altLang="en-US" sz="2600" u="none">
                <a:solidFill>
                  <a:srgbClr val="800000"/>
                </a:solidFill>
                <a:latin typeface="楷体_GB2312" pitchFamily="49" charset="-122"/>
                <a:ea typeface="楷体_GB2312" pitchFamily="49" charset="-122"/>
              </a:rPr>
              <a:t>)</a:t>
            </a:r>
            <a:endParaRPr lang="en-US" altLang="zh-CN" sz="2600" u="none">
              <a:solidFill>
                <a:srgbClr val="800000"/>
              </a:solidFill>
              <a:latin typeface="楷体_GB2312" pitchFamily="49" charset="-122"/>
              <a:ea typeface="楷体_GB2312" pitchFamily="49" charset="-122"/>
            </a:endParaRPr>
          </a:p>
        </p:txBody>
      </p:sp>
      <p:sp>
        <p:nvSpPr>
          <p:cNvPr id="419879" name="Freeform 39"/>
          <p:cNvSpPr>
            <a:spLocks/>
          </p:cNvSpPr>
          <p:nvPr/>
        </p:nvSpPr>
        <p:spPr bwMode="auto">
          <a:xfrm>
            <a:off x="1828800" y="4191000"/>
            <a:ext cx="1219200" cy="76200"/>
          </a:xfrm>
          <a:custGeom>
            <a:avLst/>
            <a:gdLst>
              <a:gd name="T0" fmla="*/ 0 w 2304"/>
              <a:gd name="T1" fmla="*/ 0 h 200"/>
              <a:gd name="T2" fmla="*/ 2147483646 w 2304"/>
              <a:gd name="T3" fmla="*/ 2147483646 h 200"/>
              <a:gd name="T4" fmla="*/ 2147483646 w 2304"/>
              <a:gd name="T5" fmla="*/ 2147483646 h 200"/>
              <a:gd name="T6" fmla="*/ 2147483646 w 2304"/>
              <a:gd name="T7" fmla="*/ 2147483646 h 200"/>
              <a:gd name="T8" fmla="*/ 2147483646 w 2304"/>
              <a:gd name="T9" fmla="*/ 2147483646 h 200"/>
              <a:gd name="T10" fmla="*/ 2147483646 w 2304"/>
              <a:gd name="T11" fmla="*/ 2147483646 h 200"/>
              <a:gd name="T12" fmla="*/ 2147483646 w 2304"/>
              <a:gd name="T13" fmla="*/ 2147483646 h 200"/>
              <a:gd name="T14" fmla="*/ 2147483646 w 2304"/>
              <a:gd name="T15" fmla="*/ 2147483646 h 200"/>
              <a:gd name="T16" fmla="*/ 2147483646 w 2304"/>
              <a:gd name="T17" fmla="*/ 2147483646 h 200"/>
              <a:gd name="T18" fmla="*/ 2147483646 w 2304"/>
              <a:gd name="T19" fmla="*/ 2147483646 h 200"/>
              <a:gd name="T20" fmla="*/ 2147483646 w 2304"/>
              <a:gd name="T21" fmla="*/ 2147483646 h 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04"/>
              <a:gd name="T34" fmla="*/ 0 h 200"/>
              <a:gd name="T35" fmla="*/ 2304 w 2304"/>
              <a:gd name="T36" fmla="*/ 200 h 2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04" h="200">
                <a:moveTo>
                  <a:pt x="0" y="0"/>
                </a:moveTo>
                <a:cubicBezTo>
                  <a:pt x="76" y="92"/>
                  <a:pt x="152" y="184"/>
                  <a:pt x="240" y="192"/>
                </a:cubicBezTo>
                <a:cubicBezTo>
                  <a:pt x="328" y="200"/>
                  <a:pt x="440" y="48"/>
                  <a:pt x="528" y="48"/>
                </a:cubicBezTo>
                <a:cubicBezTo>
                  <a:pt x="616" y="48"/>
                  <a:pt x="688" y="192"/>
                  <a:pt x="768" y="192"/>
                </a:cubicBezTo>
                <a:cubicBezTo>
                  <a:pt x="848" y="192"/>
                  <a:pt x="936" y="48"/>
                  <a:pt x="1008" y="48"/>
                </a:cubicBezTo>
                <a:cubicBezTo>
                  <a:pt x="1080" y="48"/>
                  <a:pt x="1136" y="192"/>
                  <a:pt x="1200" y="192"/>
                </a:cubicBezTo>
                <a:cubicBezTo>
                  <a:pt x="1264" y="192"/>
                  <a:pt x="1320" y="48"/>
                  <a:pt x="1392" y="48"/>
                </a:cubicBezTo>
                <a:cubicBezTo>
                  <a:pt x="1464" y="48"/>
                  <a:pt x="1552" y="192"/>
                  <a:pt x="1632" y="192"/>
                </a:cubicBezTo>
                <a:cubicBezTo>
                  <a:pt x="1712" y="192"/>
                  <a:pt x="1800" y="48"/>
                  <a:pt x="1872" y="48"/>
                </a:cubicBezTo>
                <a:cubicBezTo>
                  <a:pt x="1944" y="48"/>
                  <a:pt x="1992" y="192"/>
                  <a:pt x="2064" y="192"/>
                </a:cubicBezTo>
                <a:cubicBezTo>
                  <a:pt x="2136" y="192"/>
                  <a:pt x="2264" y="72"/>
                  <a:pt x="2304" y="4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419880" name="Freeform 40"/>
          <p:cNvSpPr>
            <a:spLocks/>
          </p:cNvSpPr>
          <p:nvPr/>
        </p:nvSpPr>
        <p:spPr bwMode="auto">
          <a:xfrm>
            <a:off x="4038600" y="4191000"/>
            <a:ext cx="1219200" cy="76200"/>
          </a:xfrm>
          <a:custGeom>
            <a:avLst/>
            <a:gdLst>
              <a:gd name="T0" fmla="*/ 0 w 2304"/>
              <a:gd name="T1" fmla="*/ 0 h 200"/>
              <a:gd name="T2" fmla="*/ 2147483646 w 2304"/>
              <a:gd name="T3" fmla="*/ 2147483646 h 200"/>
              <a:gd name="T4" fmla="*/ 2147483646 w 2304"/>
              <a:gd name="T5" fmla="*/ 2147483646 h 200"/>
              <a:gd name="T6" fmla="*/ 2147483646 w 2304"/>
              <a:gd name="T7" fmla="*/ 2147483646 h 200"/>
              <a:gd name="T8" fmla="*/ 2147483646 w 2304"/>
              <a:gd name="T9" fmla="*/ 2147483646 h 200"/>
              <a:gd name="T10" fmla="*/ 2147483646 w 2304"/>
              <a:gd name="T11" fmla="*/ 2147483646 h 200"/>
              <a:gd name="T12" fmla="*/ 2147483646 w 2304"/>
              <a:gd name="T13" fmla="*/ 2147483646 h 200"/>
              <a:gd name="T14" fmla="*/ 2147483646 w 2304"/>
              <a:gd name="T15" fmla="*/ 2147483646 h 200"/>
              <a:gd name="T16" fmla="*/ 2147483646 w 2304"/>
              <a:gd name="T17" fmla="*/ 2147483646 h 200"/>
              <a:gd name="T18" fmla="*/ 2147483646 w 2304"/>
              <a:gd name="T19" fmla="*/ 2147483646 h 200"/>
              <a:gd name="T20" fmla="*/ 2147483646 w 2304"/>
              <a:gd name="T21" fmla="*/ 2147483646 h 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04"/>
              <a:gd name="T34" fmla="*/ 0 h 200"/>
              <a:gd name="T35" fmla="*/ 2304 w 2304"/>
              <a:gd name="T36" fmla="*/ 200 h 2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04" h="200">
                <a:moveTo>
                  <a:pt x="0" y="0"/>
                </a:moveTo>
                <a:cubicBezTo>
                  <a:pt x="76" y="92"/>
                  <a:pt x="152" y="184"/>
                  <a:pt x="240" y="192"/>
                </a:cubicBezTo>
                <a:cubicBezTo>
                  <a:pt x="328" y="200"/>
                  <a:pt x="440" y="48"/>
                  <a:pt x="528" y="48"/>
                </a:cubicBezTo>
                <a:cubicBezTo>
                  <a:pt x="616" y="48"/>
                  <a:pt x="688" y="192"/>
                  <a:pt x="768" y="192"/>
                </a:cubicBezTo>
                <a:cubicBezTo>
                  <a:pt x="848" y="192"/>
                  <a:pt x="936" y="48"/>
                  <a:pt x="1008" y="48"/>
                </a:cubicBezTo>
                <a:cubicBezTo>
                  <a:pt x="1080" y="48"/>
                  <a:pt x="1136" y="192"/>
                  <a:pt x="1200" y="192"/>
                </a:cubicBezTo>
                <a:cubicBezTo>
                  <a:pt x="1264" y="192"/>
                  <a:pt x="1320" y="48"/>
                  <a:pt x="1392" y="48"/>
                </a:cubicBezTo>
                <a:cubicBezTo>
                  <a:pt x="1464" y="48"/>
                  <a:pt x="1552" y="192"/>
                  <a:pt x="1632" y="192"/>
                </a:cubicBezTo>
                <a:cubicBezTo>
                  <a:pt x="1712" y="192"/>
                  <a:pt x="1800" y="48"/>
                  <a:pt x="1872" y="48"/>
                </a:cubicBezTo>
                <a:cubicBezTo>
                  <a:pt x="1944" y="48"/>
                  <a:pt x="1992" y="192"/>
                  <a:pt x="2064" y="192"/>
                </a:cubicBezTo>
                <a:cubicBezTo>
                  <a:pt x="2136" y="192"/>
                  <a:pt x="2264" y="72"/>
                  <a:pt x="2304" y="4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419881" name="Freeform 41"/>
          <p:cNvSpPr>
            <a:spLocks/>
          </p:cNvSpPr>
          <p:nvPr/>
        </p:nvSpPr>
        <p:spPr bwMode="auto">
          <a:xfrm>
            <a:off x="2438400" y="4800600"/>
            <a:ext cx="1066800" cy="76200"/>
          </a:xfrm>
          <a:custGeom>
            <a:avLst/>
            <a:gdLst>
              <a:gd name="T0" fmla="*/ 0 w 2304"/>
              <a:gd name="T1" fmla="*/ 0 h 200"/>
              <a:gd name="T2" fmla="*/ 2147483646 w 2304"/>
              <a:gd name="T3" fmla="*/ 2147483646 h 200"/>
              <a:gd name="T4" fmla="*/ 2147483646 w 2304"/>
              <a:gd name="T5" fmla="*/ 2147483646 h 200"/>
              <a:gd name="T6" fmla="*/ 2147483646 w 2304"/>
              <a:gd name="T7" fmla="*/ 2147483646 h 200"/>
              <a:gd name="T8" fmla="*/ 2147483646 w 2304"/>
              <a:gd name="T9" fmla="*/ 2147483646 h 200"/>
              <a:gd name="T10" fmla="*/ 2147483646 w 2304"/>
              <a:gd name="T11" fmla="*/ 2147483646 h 200"/>
              <a:gd name="T12" fmla="*/ 2147483646 w 2304"/>
              <a:gd name="T13" fmla="*/ 2147483646 h 200"/>
              <a:gd name="T14" fmla="*/ 2147483646 w 2304"/>
              <a:gd name="T15" fmla="*/ 2147483646 h 200"/>
              <a:gd name="T16" fmla="*/ 2147483646 w 2304"/>
              <a:gd name="T17" fmla="*/ 2147483646 h 200"/>
              <a:gd name="T18" fmla="*/ 2147483646 w 2304"/>
              <a:gd name="T19" fmla="*/ 2147483646 h 200"/>
              <a:gd name="T20" fmla="*/ 2147483646 w 2304"/>
              <a:gd name="T21" fmla="*/ 2147483646 h 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04"/>
              <a:gd name="T34" fmla="*/ 0 h 200"/>
              <a:gd name="T35" fmla="*/ 2304 w 2304"/>
              <a:gd name="T36" fmla="*/ 200 h 2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04" h="200">
                <a:moveTo>
                  <a:pt x="0" y="0"/>
                </a:moveTo>
                <a:cubicBezTo>
                  <a:pt x="76" y="92"/>
                  <a:pt x="152" y="184"/>
                  <a:pt x="240" y="192"/>
                </a:cubicBezTo>
                <a:cubicBezTo>
                  <a:pt x="328" y="200"/>
                  <a:pt x="440" y="48"/>
                  <a:pt x="528" y="48"/>
                </a:cubicBezTo>
                <a:cubicBezTo>
                  <a:pt x="616" y="48"/>
                  <a:pt x="688" y="192"/>
                  <a:pt x="768" y="192"/>
                </a:cubicBezTo>
                <a:cubicBezTo>
                  <a:pt x="848" y="192"/>
                  <a:pt x="936" y="48"/>
                  <a:pt x="1008" y="48"/>
                </a:cubicBezTo>
                <a:cubicBezTo>
                  <a:pt x="1080" y="48"/>
                  <a:pt x="1136" y="192"/>
                  <a:pt x="1200" y="192"/>
                </a:cubicBezTo>
                <a:cubicBezTo>
                  <a:pt x="1264" y="192"/>
                  <a:pt x="1320" y="48"/>
                  <a:pt x="1392" y="48"/>
                </a:cubicBezTo>
                <a:cubicBezTo>
                  <a:pt x="1464" y="48"/>
                  <a:pt x="1552" y="192"/>
                  <a:pt x="1632" y="192"/>
                </a:cubicBezTo>
                <a:cubicBezTo>
                  <a:pt x="1712" y="192"/>
                  <a:pt x="1800" y="48"/>
                  <a:pt x="1872" y="48"/>
                </a:cubicBezTo>
                <a:cubicBezTo>
                  <a:pt x="1944" y="48"/>
                  <a:pt x="1992" y="192"/>
                  <a:pt x="2064" y="192"/>
                </a:cubicBezTo>
                <a:cubicBezTo>
                  <a:pt x="2136" y="192"/>
                  <a:pt x="2264" y="72"/>
                  <a:pt x="2304" y="4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419882" name="Freeform 42"/>
          <p:cNvSpPr>
            <a:spLocks/>
          </p:cNvSpPr>
          <p:nvPr/>
        </p:nvSpPr>
        <p:spPr bwMode="auto">
          <a:xfrm>
            <a:off x="3733800" y="4800600"/>
            <a:ext cx="1295400" cy="76200"/>
          </a:xfrm>
          <a:custGeom>
            <a:avLst/>
            <a:gdLst>
              <a:gd name="T0" fmla="*/ 0 w 2304"/>
              <a:gd name="T1" fmla="*/ 0 h 200"/>
              <a:gd name="T2" fmla="*/ 2147483646 w 2304"/>
              <a:gd name="T3" fmla="*/ 2147483646 h 200"/>
              <a:gd name="T4" fmla="*/ 2147483646 w 2304"/>
              <a:gd name="T5" fmla="*/ 2147483646 h 200"/>
              <a:gd name="T6" fmla="*/ 2147483646 w 2304"/>
              <a:gd name="T7" fmla="*/ 2147483646 h 200"/>
              <a:gd name="T8" fmla="*/ 2147483646 w 2304"/>
              <a:gd name="T9" fmla="*/ 2147483646 h 200"/>
              <a:gd name="T10" fmla="*/ 2147483646 w 2304"/>
              <a:gd name="T11" fmla="*/ 2147483646 h 200"/>
              <a:gd name="T12" fmla="*/ 2147483646 w 2304"/>
              <a:gd name="T13" fmla="*/ 2147483646 h 200"/>
              <a:gd name="T14" fmla="*/ 2147483646 w 2304"/>
              <a:gd name="T15" fmla="*/ 2147483646 h 200"/>
              <a:gd name="T16" fmla="*/ 2147483646 w 2304"/>
              <a:gd name="T17" fmla="*/ 2147483646 h 200"/>
              <a:gd name="T18" fmla="*/ 2147483646 w 2304"/>
              <a:gd name="T19" fmla="*/ 2147483646 h 200"/>
              <a:gd name="T20" fmla="*/ 2147483646 w 2304"/>
              <a:gd name="T21" fmla="*/ 2147483646 h 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04"/>
              <a:gd name="T34" fmla="*/ 0 h 200"/>
              <a:gd name="T35" fmla="*/ 2304 w 2304"/>
              <a:gd name="T36" fmla="*/ 200 h 2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04" h="200">
                <a:moveTo>
                  <a:pt x="0" y="0"/>
                </a:moveTo>
                <a:cubicBezTo>
                  <a:pt x="76" y="92"/>
                  <a:pt x="152" y="184"/>
                  <a:pt x="240" y="192"/>
                </a:cubicBezTo>
                <a:cubicBezTo>
                  <a:pt x="328" y="200"/>
                  <a:pt x="440" y="48"/>
                  <a:pt x="528" y="48"/>
                </a:cubicBezTo>
                <a:cubicBezTo>
                  <a:pt x="616" y="48"/>
                  <a:pt x="688" y="192"/>
                  <a:pt x="768" y="192"/>
                </a:cubicBezTo>
                <a:cubicBezTo>
                  <a:pt x="848" y="192"/>
                  <a:pt x="936" y="48"/>
                  <a:pt x="1008" y="48"/>
                </a:cubicBezTo>
                <a:cubicBezTo>
                  <a:pt x="1080" y="48"/>
                  <a:pt x="1136" y="192"/>
                  <a:pt x="1200" y="192"/>
                </a:cubicBezTo>
                <a:cubicBezTo>
                  <a:pt x="1264" y="192"/>
                  <a:pt x="1320" y="48"/>
                  <a:pt x="1392" y="48"/>
                </a:cubicBezTo>
                <a:cubicBezTo>
                  <a:pt x="1464" y="48"/>
                  <a:pt x="1552" y="192"/>
                  <a:pt x="1632" y="192"/>
                </a:cubicBezTo>
                <a:cubicBezTo>
                  <a:pt x="1712" y="192"/>
                  <a:pt x="1800" y="48"/>
                  <a:pt x="1872" y="48"/>
                </a:cubicBezTo>
                <a:cubicBezTo>
                  <a:pt x="1944" y="48"/>
                  <a:pt x="1992" y="192"/>
                  <a:pt x="2064" y="192"/>
                </a:cubicBezTo>
                <a:cubicBezTo>
                  <a:pt x="2136" y="192"/>
                  <a:pt x="2264" y="72"/>
                  <a:pt x="2304" y="4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419884" name="Text Box 44"/>
          <p:cNvSpPr txBox="1">
            <a:spLocks noChangeArrowheads="1"/>
          </p:cNvSpPr>
          <p:nvPr/>
        </p:nvSpPr>
        <p:spPr bwMode="auto">
          <a:xfrm>
            <a:off x="684213" y="5229225"/>
            <a:ext cx="81343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zh-CN" altLang="en-US" sz="2400" b="1" u="none">
                <a:solidFill>
                  <a:srgbClr val="0000FF"/>
                </a:solidFill>
                <a:ea typeface="华文楷体" panose="02010600040101010101" pitchFamily="2" charset="-122"/>
              </a:rPr>
              <a:t>复合命题的真值由各原子命题的真值及连接词的含义确定</a:t>
            </a:r>
            <a:r>
              <a:rPr lang="zh-CN" altLang="en-US" sz="2600" b="1" u="none">
                <a:solidFill>
                  <a:srgbClr val="0000FF"/>
                </a:solidFill>
                <a:ea typeface="华文楷体" panose="02010600040101010101" pitchFamily="2" charset="-122"/>
              </a:rPr>
              <a:t>。</a:t>
            </a:r>
          </a:p>
        </p:txBody>
      </p:sp>
      <p:pic>
        <p:nvPicPr>
          <p:cNvPr id="419886" name="Picture 46" descr="0049_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3213" y="53816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d"/>
    <p:sndAc>
      <p:stSnd>
        <p:snd r:embed="rId4"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868"/>
                                        </p:tgtEl>
                                        <p:attrNameLst>
                                          <p:attrName>style.visibility</p:attrName>
                                        </p:attrNameLst>
                                      </p:cBhvr>
                                      <p:to>
                                        <p:strVal val="visible"/>
                                      </p:to>
                                    </p:set>
                                    <p:animEffect transition="in" filter="wipe(left)">
                                      <p:cBhvr>
                                        <p:cTn id="7" dur="500"/>
                                        <p:tgtEl>
                                          <p:spTgt spid="4198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9870"/>
                                        </p:tgtEl>
                                        <p:attrNameLst>
                                          <p:attrName>style.visibility</p:attrName>
                                        </p:attrNameLst>
                                      </p:cBhvr>
                                      <p:to>
                                        <p:strVal val="visible"/>
                                      </p:to>
                                    </p:set>
                                    <p:animEffect transition="in" filter="wipe(left)">
                                      <p:cBhvr>
                                        <p:cTn id="12" dur="500"/>
                                        <p:tgtEl>
                                          <p:spTgt spid="4198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9874"/>
                                        </p:tgtEl>
                                        <p:attrNameLst>
                                          <p:attrName>style.visibility</p:attrName>
                                        </p:attrNameLst>
                                      </p:cBhvr>
                                      <p:to>
                                        <p:strVal val="visible"/>
                                      </p:to>
                                    </p:set>
                                    <p:animEffect transition="in" filter="wipe(left)">
                                      <p:cBhvr>
                                        <p:cTn id="17" dur="500"/>
                                        <p:tgtEl>
                                          <p:spTgt spid="4198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9869"/>
                                        </p:tgtEl>
                                        <p:attrNameLst>
                                          <p:attrName>style.visibility</p:attrName>
                                        </p:attrNameLst>
                                      </p:cBhvr>
                                      <p:to>
                                        <p:strVal val="visible"/>
                                      </p:to>
                                    </p:set>
                                    <p:animEffect transition="in" filter="wipe(left)">
                                      <p:cBhvr>
                                        <p:cTn id="22" dur="500"/>
                                        <p:tgtEl>
                                          <p:spTgt spid="4198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9871"/>
                                        </p:tgtEl>
                                        <p:attrNameLst>
                                          <p:attrName>style.visibility</p:attrName>
                                        </p:attrNameLst>
                                      </p:cBhvr>
                                      <p:to>
                                        <p:strVal val="visible"/>
                                      </p:to>
                                    </p:set>
                                    <p:animEffect transition="in" filter="wipe(left)">
                                      <p:cBhvr>
                                        <p:cTn id="27" dur="500"/>
                                        <p:tgtEl>
                                          <p:spTgt spid="41987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19875"/>
                                        </p:tgtEl>
                                        <p:attrNameLst>
                                          <p:attrName>style.visibility</p:attrName>
                                        </p:attrNameLst>
                                      </p:cBhvr>
                                      <p:to>
                                        <p:strVal val="visible"/>
                                      </p:to>
                                    </p:set>
                                    <p:animEffect transition="in" filter="wipe(left)">
                                      <p:cBhvr>
                                        <p:cTn id="32" dur="500"/>
                                        <p:tgtEl>
                                          <p:spTgt spid="41987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19879"/>
                                        </p:tgtEl>
                                        <p:attrNameLst>
                                          <p:attrName>style.visibility</p:attrName>
                                        </p:attrNameLst>
                                      </p:cBhvr>
                                      <p:to>
                                        <p:strVal val="visible"/>
                                      </p:to>
                                    </p:set>
                                    <p:animEffect transition="in" filter="wipe(left)">
                                      <p:cBhvr>
                                        <p:cTn id="37" dur="500"/>
                                        <p:tgtEl>
                                          <p:spTgt spid="41987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19880"/>
                                        </p:tgtEl>
                                        <p:attrNameLst>
                                          <p:attrName>style.visibility</p:attrName>
                                        </p:attrNameLst>
                                      </p:cBhvr>
                                      <p:to>
                                        <p:strVal val="visible"/>
                                      </p:to>
                                    </p:set>
                                    <p:animEffect transition="in" filter="wipe(left)">
                                      <p:cBhvr>
                                        <p:cTn id="42" dur="500"/>
                                        <p:tgtEl>
                                          <p:spTgt spid="41988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19877"/>
                                        </p:tgtEl>
                                        <p:attrNameLst>
                                          <p:attrName>style.visibility</p:attrName>
                                        </p:attrNameLst>
                                      </p:cBhvr>
                                      <p:to>
                                        <p:strVal val="visible"/>
                                      </p:to>
                                    </p:set>
                                    <p:animEffect transition="in" filter="wipe(left)">
                                      <p:cBhvr>
                                        <p:cTn id="47" dur="500"/>
                                        <p:tgtEl>
                                          <p:spTgt spid="41987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19876"/>
                                        </p:tgtEl>
                                        <p:attrNameLst>
                                          <p:attrName>style.visibility</p:attrName>
                                        </p:attrNameLst>
                                      </p:cBhvr>
                                      <p:to>
                                        <p:strVal val="visible"/>
                                      </p:to>
                                    </p:set>
                                    <p:animEffect transition="in" filter="wipe(left)">
                                      <p:cBhvr>
                                        <p:cTn id="52" dur="500"/>
                                        <p:tgtEl>
                                          <p:spTgt spid="41987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19881"/>
                                        </p:tgtEl>
                                        <p:attrNameLst>
                                          <p:attrName>style.visibility</p:attrName>
                                        </p:attrNameLst>
                                      </p:cBhvr>
                                      <p:to>
                                        <p:strVal val="visible"/>
                                      </p:to>
                                    </p:set>
                                    <p:animEffect transition="in" filter="wipe(left)">
                                      <p:cBhvr>
                                        <p:cTn id="57" dur="500"/>
                                        <p:tgtEl>
                                          <p:spTgt spid="41988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19882"/>
                                        </p:tgtEl>
                                        <p:attrNameLst>
                                          <p:attrName>style.visibility</p:attrName>
                                        </p:attrNameLst>
                                      </p:cBhvr>
                                      <p:to>
                                        <p:strVal val="visible"/>
                                      </p:to>
                                    </p:set>
                                    <p:animEffect transition="in" filter="wipe(left)">
                                      <p:cBhvr>
                                        <p:cTn id="62" dur="500"/>
                                        <p:tgtEl>
                                          <p:spTgt spid="41988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19878"/>
                                        </p:tgtEl>
                                        <p:attrNameLst>
                                          <p:attrName>style.visibility</p:attrName>
                                        </p:attrNameLst>
                                      </p:cBhvr>
                                      <p:to>
                                        <p:strVal val="visible"/>
                                      </p:to>
                                    </p:set>
                                    <p:animEffect transition="in" filter="wipe(left)">
                                      <p:cBhvr>
                                        <p:cTn id="67" dur="500"/>
                                        <p:tgtEl>
                                          <p:spTgt spid="41987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8" fill="hold" nodeType="clickEffect">
                                  <p:stCondLst>
                                    <p:cond delay="0"/>
                                  </p:stCondLst>
                                  <p:childTnLst>
                                    <p:set>
                                      <p:cBhvr>
                                        <p:cTn id="71" dur="1" fill="hold">
                                          <p:stCondLst>
                                            <p:cond delay="0"/>
                                          </p:stCondLst>
                                        </p:cTn>
                                        <p:tgtEl>
                                          <p:spTgt spid="419886"/>
                                        </p:tgtEl>
                                        <p:attrNameLst>
                                          <p:attrName>style.visibility</p:attrName>
                                        </p:attrNameLst>
                                      </p:cBhvr>
                                      <p:to>
                                        <p:strVal val="visible"/>
                                      </p:to>
                                    </p:set>
                                    <p:anim calcmode="lin" valueType="num">
                                      <p:cBhvr additive="base">
                                        <p:cTn id="72" dur="500" fill="hold"/>
                                        <p:tgtEl>
                                          <p:spTgt spid="419886"/>
                                        </p:tgtEl>
                                        <p:attrNameLst>
                                          <p:attrName>ppt_x</p:attrName>
                                        </p:attrNameLst>
                                      </p:cBhvr>
                                      <p:tavLst>
                                        <p:tav tm="0">
                                          <p:val>
                                            <p:strVal val="0-#ppt_w/2"/>
                                          </p:val>
                                        </p:tav>
                                        <p:tav tm="100000">
                                          <p:val>
                                            <p:strVal val="#ppt_x"/>
                                          </p:val>
                                        </p:tav>
                                      </p:tavLst>
                                    </p:anim>
                                    <p:anim calcmode="lin" valueType="num">
                                      <p:cBhvr additive="base">
                                        <p:cTn id="73" dur="500" fill="hold"/>
                                        <p:tgtEl>
                                          <p:spTgt spid="419886"/>
                                        </p:tgtEl>
                                        <p:attrNameLst>
                                          <p:attrName>ppt_y</p:attrName>
                                        </p:attrNameLst>
                                      </p:cBhvr>
                                      <p:tavLst>
                                        <p:tav tm="0">
                                          <p:val>
                                            <p:strVal val="#ppt_y"/>
                                          </p:val>
                                        </p:tav>
                                        <p:tav tm="100000">
                                          <p:val>
                                            <p:strVal val="#ppt_y"/>
                                          </p:val>
                                        </p:tav>
                                      </p:tavLst>
                                    </p:anim>
                                  </p:childTnLst>
                                </p:cTn>
                              </p:par>
                            </p:childTnLst>
                          </p:cTn>
                        </p:par>
                        <p:par>
                          <p:cTn id="74" fill="hold" nodeType="afterGroup">
                            <p:stCondLst>
                              <p:cond delay="500"/>
                            </p:stCondLst>
                            <p:childTnLst>
                              <p:par>
                                <p:cTn id="75" presetID="1" presetClass="entr" presetSubtype="0" fill="hold" grpId="0" nodeType="afterEffect">
                                  <p:stCondLst>
                                    <p:cond delay="0"/>
                                  </p:stCondLst>
                                  <p:childTnLst>
                                    <p:set>
                                      <p:cBhvr>
                                        <p:cTn id="76" dur="1" fill="hold">
                                          <p:stCondLst>
                                            <p:cond delay="499"/>
                                          </p:stCondLst>
                                        </p:cTn>
                                        <p:tgtEl>
                                          <p:spTgt spid="4198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8" grpId="0" autoUpdateAnimBg="0"/>
      <p:bldP spid="419869" grpId="0" autoUpdateAnimBg="0"/>
      <p:bldP spid="419870" grpId="0" autoUpdateAnimBg="0"/>
      <p:bldP spid="419871" grpId="0" autoUpdateAnimBg="0"/>
      <p:bldP spid="419874" grpId="0" autoUpdateAnimBg="0"/>
      <p:bldP spid="419875" grpId="0" autoUpdateAnimBg="0"/>
      <p:bldP spid="419876" grpId="0" autoUpdateAnimBg="0"/>
      <p:bldP spid="419877" grpId="0" autoUpdateAnimBg="0"/>
      <p:bldP spid="419878" grpId="0" autoUpdateAnimBg="0"/>
      <p:bldP spid="419879" grpId="0" animBg="1"/>
      <p:bldP spid="419880" grpId="0" animBg="1"/>
      <p:bldP spid="419881" grpId="0" animBg="1"/>
      <p:bldP spid="419882" grpId="0" animBg="1"/>
      <p:bldP spid="419884"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1377C00D-54B4-4F33-A837-F81CFA788BD0}" type="slidenum">
              <a:rPr lang="en-US" altLang="zh-CN" sz="1400">
                <a:ea typeface="宋体" panose="02010600030101010101" pitchFamily="2" charset="-122"/>
              </a:rPr>
              <a:pPr>
                <a:spcBef>
                  <a:spcPct val="50000"/>
                </a:spcBef>
                <a:buFontTx/>
                <a:buNone/>
              </a:pPr>
              <a:t>25</a:t>
            </a:fld>
            <a:endParaRPr lang="en-US" altLang="zh-CN" sz="1400">
              <a:ea typeface="宋体" panose="02010600030101010101" pitchFamily="2" charset="-122"/>
            </a:endParaRPr>
          </a:p>
        </p:txBody>
      </p:sp>
      <p:sp>
        <p:nvSpPr>
          <p:cNvPr id="53251" name="Rectangle 2"/>
          <p:cNvSpPr>
            <a:spLocks noGrp="1" noChangeArrowheads="1"/>
          </p:cNvSpPr>
          <p:nvPr>
            <p:ph type="title" idx="4294967295"/>
          </p:nvPr>
        </p:nvSpPr>
        <p:spPr/>
        <p:txBody>
          <a:bodyPr/>
          <a:lstStyle/>
          <a:p>
            <a:pPr eaLnBrk="1" hangingPunct="1"/>
            <a:r>
              <a:rPr lang="en-US" altLang="zh-CN" sz="2400" b="1" smtClean="0">
                <a:solidFill>
                  <a:schemeClr val="bg1"/>
                </a:solidFill>
                <a:latin typeface="楷体_GB2312" pitchFamily="49" charset="-122"/>
              </a:rPr>
              <a:t>1-1</a:t>
            </a:r>
            <a:r>
              <a:rPr lang="en-US" altLang="zh-CN" sz="2800" b="1" smtClean="0">
                <a:solidFill>
                  <a:schemeClr val="bg1"/>
                </a:solidFill>
                <a:latin typeface="楷体_GB2312" pitchFamily="49" charset="-122"/>
              </a:rPr>
              <a:t> </a:t>
            </a:r>
            <a:r>
              <a:rPr lang="zh-CN" altLang="en-US" b="1" smtClean="0">
                <a:solidFill>
                  <a:schemeClr val="bg1"/>
                </a:solidFill>
                <a:latin typeface="楷体_GB2312" pitchFamily="49" charset="-122"/>
              </a:rPr>
              <a:t>命题及其表示</a:t>
            </a:r>
            <a:endParaRPr lang="zh-CN" altLang="en-US" smtClean="0">
              <a:solidFill>
                <a:schemeClr val="bg1"/>
              </a:solidFill>
            </a:endParaRPr>
          </a:p>
        </p:txBody>
      </p:sp>
      <p:pic>
        <p:nvPicPr>
          <p:cNvPr id="53252" name="Picture 3" descr="REG"/>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138" y="533400"/>
            <a:ext cx="2093912" cy="575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Text Box 4"/>
          <p:cNvSpPr txBox="1">
            <a:spLocks noChangeArrowheads="1"/>
          </p:cNvSpPr>
          <p:nvPr/>
        </p:nvSpPr>
        <p:spPr bwMode="auto">
          <a:xfrm>
            <a:off x="685800" y="152400"/>
            <a:ext cx="14160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58850">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defTabSz="9588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defTabSz="95885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defTabSz="95885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95885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
              </a:spcBef>
              <a:spcAft>
                <a:spcPct val="5000"/>
              </a:spcAft>
              <a:buFontTx/>
              <a:buNone/>
            </a:pPr>
            <a:r>
              <a:rPr lang="zh-CN" altLang="en-US" sz="2400" b="1" u="none">
                <a:solidFill>
                  <a:schemeClr val="tx2"/>
                </a:solidFill>
                <a:latin typeface="楷体_GB2312" pitchFamily="49" charset="-122"/>
                <a:ea typeface="楷体_GB2312" pitchFamily="49" charset="-122"/>
              </a:rPr>
              <a:t>命题逻辑</a:t>
            </a:r>
            <a:endParaRPr lang="zh-CN" altLang="en-US" u="none">
              <a:solidFill>
                <a:srgbClr val="0000CC"/>
              </a:solidFill>
              <a:latin typeface="幼圆" panose="02010509060101010101" pitchFamily="49" charset="-122"/>
              <a:ea typeface="幼圆" panose="02010509060101010101" pitchFamily="49" charset="-122"/>
            </a:endParaRPr>
          </a:p>
        </p:txBody>
      </p:sp>
      <p:pic>
        <p:nvPicPr>
          <p:cNvPr id="53254" name="Picture 5" descr="STATBA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38" y="6248400"/>
            <a:ext cx="755808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5" name="Picture 6" descr="STATBA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38" y="533400"/>
            <a:ext cx="79168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8199" name="sl1.avi">
            <a:hlinkClick r:id="" action="ppaction://media"/>
          </p:cNvPr>
          <p:cNvPicPr preferRelativeResize="0">
            <a:picLocks noRot="1" noChangeArrowheads="1"/>
          </p:cNvPicPr>
          <p:nvPr>
            <a:videoFile r:link="rId1"/>
          </p:nvPr>
        </p:nvPicPr>
        <p:blipFill>
          <a:blip r:embed="rId7">
            <a:extLst>
              <a:ext uri="{28A0092B-C50C-407E-A947-70E740481C1C}">
                <a14:useLocalDpi xmlns:a14="http://schemas.microsoft.com/office/drawing/2010/main" val="0"/>
              </a:ext>
            </a:extLst>
          </a:blip>
          <a:srcRect/>
          <a:stretch>
            <a:fillRect/>
          </a:stretch>
        </p:blipFill>
        <p:spPr bwMode="auto">
          <a:xfrm>
            <a:off x="3598863" y="0"/>
            <a:ext cx="18716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7" name="Picture 8" descr="tb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29600" y="6019800"/>
            <a:ext cx="9144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8" name="AutoShape 9">
            <a:hlinkClick r:id="" action="ppaction://hlinkshowjump?jump=previousslide" highlightClick="1"/>
          </p:cNvPr>
          <p:cNvSpPr>
            <a:spLocks noChangeArrowheads="1"/>
          </p:cNvSpPr>
          <p:nvPr/>
        </p:nvSpPr>
        <p:spPr bwMode="auto">
          <a:xfrm>
            <a:off x="16002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53259" name="AutoShape 10">
            <a:hlinkClick r:id="rId9" action="ppaction://hlinksldjump" highlightClick="1"/>
          </p:cNvPr>
          <p:cNvSpPr>
            <a:spLocks noChangeArrowheads="1"/>
          </p:cNvSpPr>
          <p:nvPr/>
        </p:nvSpPr>
        <p:spPr bwMode="auto">
          <a:xfrm>
            <a:off x="9906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53260" name="AutoShape 11">
            <a:hlinkClick r:id="" action="ppaction://hlinkshowjump?jump=lastslide" highlightClick="1"/>
          </p:cNvPr>
          <p:cNvSpPr>
            <a:spLocks noChangeArrowheads="1"/>
          </p:cNvSpPr>
          <p:nvPr/>
        </p:nvSpPr>
        <p:spPr bwMode="auto">
          <a:xfrm>
            <a:off x="28194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53261" name="AutoShape 12">
            <a:hlinkClick r:id="rId10" action="ppaction://hlinksldjump" highlightClick="1"/>
          </p:cNvPr>
          <p:cNvSpPr>
            <a:spLocks noChangeArrowheads="1"/>
          </p:cNvSpPr>
          <p:nvPr/>
        </p:nvSpPr>
        <p:spPr bwMode="auto">
          <a:xfrm>
            <a:off x="34290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53262" name="AutoShape 13">
            <a:hlinkClick r:id="" action="ppaction://hlinkshowjump?jump=nextslide" highlightClick="1"/>
          </p:cNvPr>
          <p:cNvSpPr>
            <a:spLocks noChangeArrowheads="1"/>
          </p:cNvSpPr>
          <p:nvPr/>
        </p:nvSpPr>
        <p:spPr bwMode="auto">
          <a:xfrm>
            <a:off x="2209800" y="6400800"/>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53263" name="Rectangle 14"/>
          <p:cNvSpPr>
            <a:spLocks noChangeArrowheads="1"/>
          </p:cNvSpPr>
          <p:nvPr/>
        </p:nvSpPr>
        <p:spPr bwMode="auto">
          <a:xfrm>
            <a:off x="3276600" y="692150"/>
            <a:ext cx="6335713"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15000"/>
              </a:spcBef>
              <a:buFontTx/>
              <a:buNone/>
            </a:pPr>
            <a:r>
              <a:rPr lang="zh-CN" altLang="en-US" sz="3200" u="none"/>
              <a:t>回答问题：</a:t>
            </a:r>
          </a:p>
          <a:p>
            <a:pPr eaLnBrk="1" hangingPunct="1">
              <a:lnSpc>
                <a:spcPct val="120000"/>
              </a:lnSpc>
              <a:spcBef>
                <a:spcPct val="15000"/>
              </a:spcBef>
              <a:buFontTx/>
              <a:buBlip>
                <a:blip r:embed="rId11"/>
              </a:buBlip>
            </a:pPr>
            <a:r>
              <a:rPr lang="zh-CN" altLang="en-US" u="none">
                <a:solidFill>
                  <a:srgbClr val="CC0000"/>
                </a:solidFill>
              </a:rPr>
              <a:t>什么是命题？</a:t>
            </a:r>
          </a:p>
          <a:p>
            <a:pPr eaLnBrk="1" hangingPunct="1">
              <a:lnSpc>
                <a:spcPct val="120000"/>
              </a:lnSpc>
              <a:spcBef>
                <a:spcPct val="15000"/>
              </a:spcBef>
              <a:buFontTx/>
              <a:buBlip>
                <a:blip r:embed="rId11"/>
              </a:buBlip>
            </a:pPr>
            <a:r>
              <a:rPr lang="zh-CN" altLang="en-US" u="none">
                <a:solidFill>
                  <a:srgbClr val="CC0000"/>
                </a:solidFill>
              </a:rPr>
              <a:t>命题如何取值？</a:t>
            </a:r>
          </a:p>
          <a:p>
            <a:pPr eaLnBrk="1" hangingPunct="1">
              <a:lnSpc>
                <a:spcPct val="120000"/>
              </a:lnSpc>
              <a:spcBef>
                <a:spcPct val="15000"/>
              </a:spcBef>
              <a:buFontTx/>
              <a:buBlip>
                <a:blip r:embed="rId11"/>
              </a:buBlip>
            </a:pPr>
            <a:r>
              <a:rPr lang="zh-CN" altLang="en-US" u="none">
                <a:solidFill>
                  <a:srgbClr val="CC0000"/>
                </a:solidFill>
              </a:rPr>
              <a:t>命题如何分类？</a:t>
            </a:r>
          </a:p>
          <a:p>
            <a:pPr eaLnBrk="1" hangingPunct="1">
              <a:lnSpc>
                <a:spcPct val="120000"/>
              </a:lnSpc>
              <a:spcBef>
                <a:spcPct val="15000"/>
              </a:spcBef>
              <a:buFontTx/>
              <a:buBlip>
                <a:blip r:embed="rId11"/>
              </a:buBlip>
            </a:pPr>
            <a:r>
              <a:rPr kumimoji="0" lang="zh-CN" altLang="en-US" u="none">
                <a:solidFill>
                  <a:srgbClr val="CC0000"/>
                </a:solidFill>
              </a:rPr>
              <a:t>命题如何表示？</a:t>
            </a:r>
          </a:p>
          <a:p>
            <a:pPr eaLnBrk="1" hangingPunct="1">
              <a:lnSpc>
                <a:spcPct val="120000"/>
              </a:lnSpc>
              <a:spcBef>
                <a:spcPct val="15000"/>
              </a:spcBef>
              <a:buFontTx/>
              <a:buNone/>
            </a:pPr>
            <a:endParaRPr kumimoji="0" lang="zh-CN" altLang="en-US" u="none">
              <a:ea typeface="华文楷体" panose="02010600040101010101" pitchFamily="2" charset="-122"/>
            </a:endParaRPr>
          </a:p>
          <a:p>
            <a:pPr eaLnBrk="1" hangingPunct="1">
              <a:lnSpc>
                <a:spcPct val="120000"/>
              </a:lnSpc>
              <a:spcBef>
                <a:spcPct val="15000"/>
              </a:spcBef>
              <a:buFontTx/>
              <a:buNone/>
            </a:pPr>
            <a:endParaRPr kumimoji="0" lang="zh-CN" altLang="en-US" u="none">
              <a:solidFill>
                <a:srgbClr val="CC0000"/>
              </a:solidFill>
            </a:endParaRPr>
          </a:p>
          <a:p>
            <a:pPr eaLnBrk="1" hangingPunct="1">
              <a:lnSpc>
                <a:spcPct val="120000"/>
              </a:lnSpc>
              <a:spcBef>
                <a:spcPct val="15000"/>
              </a:spcBef>
              <a:buFontTx/>
              <a:buNone/>
            </a:pPr>
            <a:endParaRPr kumimoji="0" lang="zh-CN" altLang="en-US" u="none">
              <a:solidFill>
                <a:srgbClr val="CC0000"/>
              </a:solidFill>
            </a:endParaRPr>
          </a:p>
          <a:p>
            <a:pPr eaLnBrk="1" hangingPunct="1">
              <a:lnSpc>
                <a:spcPct val="120000"/>
              </a:lnSpc>
              <a:spcBef>
                <a:spcPct val="15000"/>
              </a:spcBef>
            </a:pPr>
            <a:endParaRPr lang="en-US" altLang="zh-CN" u="none"/>
          </a:p>
        </p:txBody>
      </p:sp>
      <p:sp>
        <p:nvSpPr>
          <p:cNvPr id="53264" name="Line 15"/>
          <p:cNvSpPr>
            <a:spLocks noChangeShapeType="1"/>
          </p:cNvSpPr>
          <p:nvPr/>
        </p:nvSpPr>
        <p:spPr bwMode="auto">
          <a:xfrm>
            <a:off x="2700338" y="3716338"/>
            <a:ext cx="5903912"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648208" name="Rectangle 16"/>
          <p:cNvSpPr>
            <a:spLocks noChangeArrowheads="1"/>
          </p:cNvSpPr>
          <p:nvPr/>
        </p:nvSpPr>
        <p:spPr bwMode="auto">
          <a:xfrm>
            <a:off x="2987675" y="3933825"/>
            <a:ext cx="5870575"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
              <a:lnSpc>
                <a:spcPct val="120000"/>
              </a:lnSpc>
              <a:spcBef>
                <a:spcPct val="0"/>
              </a:spcBef>
              <a:buFontTx/>
              <a:buNone/>
            </a:pPr>
            <a:r>
              <a:rPr kumimoji="0" lang="zh-CN" altLang="en-US" sz="2400" b="1" u="none">
                <a:latin typeface="华文楷体" panose="02010600040101010101" pitchFamily="2" charset="-122"/>
                <a:ea typeface="华文楷体" panose="02010600040101010101" pitchFamily="2" charset="-122"/>
              </a:rPr>
              <a:t>地球绕着太阳转。 </a:t>
            </a:r>
          </a:p>
          <a:p>
            <a:pPr fontAlgn="b">
              <a:lnSpc>
                <a:spcPct val="120000"/>
              </a:lnSpc>
              <a:spcBef>
                <a:spcPct val="0"/>
              </a:spcBef>
              <a:buFontTx/>
              <a:buNone/>
            </a:pPr>
            <a:r>
              <a:rPr kumimoji="0" lang="zh-CN" altLang="en-US" sz="2400" b="1" u="none">
                <a:latin typeface="华文楷体" panose="02010600040101010101" pitchFamily="2" charset="-122"/>
                <a:ea typeface="华文楷体" panose="02010600040101010101" pitchFamily="2" charset="-122"/>
              </a:rPr>
              <a:t> </a:t>
            </a:r>
            <a:r>
              <a:rPr kumimoji="0" lang="en-US" altLang="zh-CN" sz="2400" b="1" u="none">
                <a:latin typeface="华文楷体" panose="02010600040101010101" pitchFamily="2" charset="-122"/>
                <a:ea typeface="华文楷体" panose="02010600040101010101" pitchFamily="2" charset="-122"/>
              </a:rPr>
              <a:t>X=5</a:t>
            </a:r>
          </a:p>
          <a:p>
            <a:pPr fontAlgn="b">
              <a:lnSpc>
                <a:spcPct val="120000"/>
              </a:lnSpc>
              <a:spcBef>
                <a:spcPct val="0"/>
              </a:spcBef>
              <a:buFontTx/>
              <a:buNone/>
            </a:pPr>
            <a:r>
              <a:rPr kumimoji="0" lang="zh-CN" altLang="en-US" sz="2400" b="1" u="none">
                <a:latin typeface="华文楷体" panose="02010600040101010101" pitchFamily="2" charset="-122"/>
                <a:ea typeface="华文楷体" panose="02010600040101010101" pitchFamily="2" charset="-122"/>
              </a:rPr>
              <a:t>钱学森和鲁迅都是著名科学家。</a:t>
            </a:r>
          </a:p>
          <a:p>
            <a:pPr fontAlgn="b">
              <a:lnSpc>
                <a:spcPct val="120000"/>
              </a:lnSpc>
              <a:spcBef>
                <a:spcPct val="0"/>
              </a:spcBef>
              <a:buFontTx/>
              <a:buNone/>
            </a:pPr>
            <a:r>
              <a:rPr kumimoji="0" lang="zh-CN" altLang="en-US" sz="2400" b="1" u="none">
                <a:latin typeface="华文楷体" panose="02010600040101010101" pitchFamily="2" charset="-122"/>
                <a:ea typeface="华文楷体" panose="02010600040101010101" pitchFamily="2" charset="-122"/>
              </a:rPr>
              <a:t>我学日语</a:t>
            </a:r>
            <a:r>
              <a:rPr kumimoji="0" lang="zh-CN" altLang="en-US" sz="2400" b="1">
                <a:latin typeface="华文楷体" panose="02010600040101010101" pitchFamily="2" charset="-122"/>
                <a:ea typeface="华文楷体" panose="02010600040101010101" pitchFamily="2" charset="-122"/>
              </a:rPr>
              <a:t>或</a:t>
            </a:r>
            <a:r>
              <a:rPr kumimoji="0" lang="zh-CN" altLang="en-US" sz="2400" b="1" u="none">
                <a:latin typeface="华文楷体" panose="02010600040101010101" pitchFamily="2" charset="-122"/>
                <a:ea typeface="华文楷体" panose="02010600040101010101" pitchFamily="2" charset="-122"/>
              </a:rPr>
              <a:t>我学英语。</a:t>
            </a:r>
          </a:p>
          <a:p>
            <a:pPr fontAlgn="b">
              <a:lnSpc>
                <a:spcPct val="120000"/>
              </a:lnSpc>
              <a:spcBef>
                <a:spcPct val="0"/>
              </a:spcBef>
              <a:buFontTx/>
              <a:buNone/>
            </a:pPr>
            <a:r>
              <a:rPr kumimoji="0" lang="zh-CN" altLang="en-US" sz="2400" b="1" u="none">
                <a:latin typeface="华文楷体" panose="02010600040101010101" pitchFamily="2" charset="-122"/>
                <a:ea typeface="华文楷体" panose="02010600040101010101" pitchFamily="2" charset="-122"/>
              </a:rPr>
              <a:t>国庆长假我去内蒙</a:t>
            </a:r>
            <a:r>
              <a:rPr kumimoji="0" lang="zh-CN" altLang="en-US" sz="2400" b="1">
                <a:latin typeface="华文楷体" panose="02010600040101010101" pitchFamily="2" charset="-122"/>
                <a:ea typeface="华文楷体" panose="02010600040101010101" pitchFamily="2" charset="-122"/>
              </a:rPr>
              <a:t>或</a:t>
            </a:r>
            <a:r>
              <a:rPr kumimoji="0" lang="zh-CN" altLang="en-US" sz="2400" b="1" u="none">
                <a:latin typeface="华文楷体" panose="02010600040101010101" pitchFamily="2" charset="-122"/>
                <a:ea typeface="华文楷体" panose="02010600040101010101" pitchFamily="2" charset="-122"/>
              </a:rPr>
              <a:t>新疆旅游。</a:t>
            </a:r>
          </a:p>
        </p:txBody>
      </p:sp>
    </p:spTree>
  </p:cSld>
  <p:clrMapOvr>
    <a:masterClrMapping/>
  </p:clrMapOvr>
  <p:transition>
    <p:pull dir="rd"/>
    <p:sndAc>
      <p:stSnd>
        <p:snd r:embed="rId4"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648199"/>
                                        </p:tgtEl>
                                      </p:cBhvr>
                                    </p:cmd>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82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p:cTn id="11" repeatCount="indefinite" fill="remove" display="0">
                  <p:stCondLst>
                    <p:cond delay="indefinite"/>
                  </p:stCondLst>
                  <p:endCondLst>
                    <p:cond evt="onPrev" delay="0">
                      <p:tgtEl>
                        <p:sldTgt/>
                      </p:tgtEl>
                    </p:cond>
                  </p:endCondLst>
                </p:cTn>
                <p:tgtEl>
                  <p:spTgt spid="648199"/>
                </p:tgtEl>
              </p:cMediaNode>
            </p:video>
            <p:seq concurrent="1" nextAc="seek">
              <p:cTn id="12" restart="whenNotActive" fill="hold" evtFilter="cancelBubble" nodeType="interactiveSeq">
                <p:stCondLst>
                  <p:cond evt="onClick" delay="0">
                    <p:tgtEl>
                      <p:spTgt spid="648199"/>
                    </p:tgtEl>
                  </p:cond>
                </p:stCondLst>
                <p:endSync evt="end" delay="0">
                  <p:rtn val="all"/>
                </p:endSync>
                <p:childTnLst>
                  <p:par>
                    <p:cTn id="13" fill="hold" nodeType="clickPar">
                      <p:stCondLst>
                        <p:cond delay="0"/>
                      </p:stCondLst>
                      <p:childTnLst>
                        <p:par>
                          <p:cTn id="14" fill="hold" nodeType="withGroup">
                            <p:stCondLst>
                              <p:cond delay="0"/>
                            </p:stCondLst>
                            <p:childTnLst>
                              <p:par>
                                <p:cTn id="15" presetID="2" presetClass="mediacall" presetSubtype="0" fill="hold" nodeType="clickEffect">
                                  <p:stCondLst>
                                    <p:cond delay="0"/>
                                  </p:stCondLst>
                                  <p:childTnLst>
                                    <p:cmd type="call" cmd="togglePause">
                                      <p:cBhvr>
                                        <p:cTn id="16" dur="1" fill="hold"/>
                                        <p:tgtEl>
                                          <p:spTgt spid="648199"/>
                                        </p:tgtEl>
                                      </p:cBhvr>
                                    </p:cmd>
                                  </p:childTnLst>
                                </p:cTn>
                              </p:par>
                            </p:childTnLst>
                          </p:cTn>
                        </p:par>
                      </p:childTnLst>
                    </p:cTn>
                  </p:par>
                </p:childTnLst>
              </p:cTn>
              <p:nextCondLst>
                <p:cond evt="onClick" delay="0">
                  <p:tgtEl>
                    <p:spTgt spid="648199"/>
                  </p:tgtEl>
                </p:cond>
              </p:nextCondLst>
            </p:seq>
          </p:childTnLst>
        </p:cTn>
      </p:par>
    </p:tnLst>
    <p:bldLst>
      <p:bldP spid="648208"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5298" name="Picture 1026" descr="REG"/>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138" y="533400"/>
            <a:ext cx="2093912" cy="575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Text Box 1027"/>
          <p:cNvSpPr txBox="1">
            <a:spLocks noChangeArrowheads="1"/>
          </p:cNvSpPr>
          <p:nvPr/>
        </p:nvSpPr>
        <p:spPr bwMode="auto">
          <a:xfrm>
            <a:off x="685800" y="152400"/>
            <a:ext cx="1582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defTabSz="9588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defTabSz="95885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defTabSz="95885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95885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
              </a:spcBef>
              <a:spcAft>
                <a:spcPct val="5000"/>
              </a:spcAft>
              <a:buFontTx/>
              <a:buNone/>
            </a:pPr>
            <a:r>
              <a:rPr lang="zh-CN" altLang="en-US" sz="2400" b="1" u="none">
                <a:solidFill>
                  <a:schemeClr val="tx2"/>
                </a:solidFill>
                <a:latin typeface="楷体_GB2312" pitchFamily="49" charset="-122"/>
                <a:ea typeface="楷体_GB2312" pitchFamily="49" charset="-122"/>
              </a:rPr>
              <a:t>命题逻辑</a:t>
            </a:r>
            <a:endParaRPr lang="zh-CN" altLang="en-US" u="none">
              <a:solidFill>
                <a:srgbClr val="0000CC"/>
              </a:solidFill>
              <a:latin typeface="幼圆" panose="02010509060101010101" pitchFamily="49" charset="-122"/>
              <a:ea typeface="幼圆" panose="02010509060101010101" pitchFamily="49" charset="-122"/>
            </a:endParaRPr>
          </a:p>
        </p:txBody>
      </p:sp>
      <p:sp>
        <p:nvSpPr>
          <p:cNvPr id="55300" name="Text Box 1028">
            <a:hlinkClick r:id="" action="ppaction://noaction"/>
          </p:cNvPr>
          <p:cNvSpPr txBox="1">
            <a:spLocks noChangeArrowheads="1"/>
          </p:cNvSpPr>
          <p:nvPr/>
        </p:nvSpPr>
        <p:spPr bwMode="auto">
          <a:xfrm>
            <a:off x="3276600" y="1143000"/>
            <a:ext cx="37338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dist" eaLnBrk="1" fontAlgn="ctr" hangingPunct="1">
              <a:lnSpc>
                <a:spcPct val="80000"/>
              </a:lnSpc>
              <a:spcBef>
                <a:spcPct val="0"/>
              </a:spcBef>
              <a:buFontTx/>
              <a:buNone/>
            </a:pPr>
            <a:r>
              <a:rPr lang="en-US" altLang="zh-CN" sz="2400" b="1" u="none">
                <a:latin typeface="楷体_GB2312" pitchFamily="49" charset="-122"/>
                <a:ea typeface="楷体_GB2312" pitchFamily="49" charset="-122"/>
              </a:rPr>
              <a:t>1-1</a:t>
            </a:r>
            <a:r>
              <a:rPr lang="en-US" altLang="zh-CN" b="1" u="none">
                <a:latin typeface="楷体_GB2312" pitchFamily="49" charset="-122"/>
                <a:ea typeface="楷体_GB2312" pitchFamily="49" charset="-122"/>
              </a:rPr>
              <a:t> </a:t>
            </a:r>
            <a:r>
              <a:rPr lang="zh-CN" altLang="en-US" sz="3200" b="1" u="none">
                <a:latin typeface="楷体_GB2312" pitchFamily="49" charset="-122"/>
                <a:ea typeface="楷体_GB2312" pitchFamily="49" charset="-122"/>
              </a:rPr>
              <a:t>命题及其表示</a:t>
            </a:r>
            <a:endParaRPr lang="zh-CN" altLang="en-US" u="none">
              <a:latin typeface="楷体_GB2312" pitchFamily="49" charset="-122"/>
              <a:ea typeface="楷体_GB2312" pitchFamily="49" charset="-122"/>
            </a:endParaRPr>
          </a:p>
        </p:txBody>
      </p:sp>
      <p:sp>
        <p:nvSpPr>
          <p:cNvPr id="55301" name="Text Box 1029">
            <a:hlinkClick r:id="" action="ppaction://noaction"/>
          </p:cNvPr>
          <p:cNvSpPr txBox="1">
            <a:spLocks noChangeArrowheads="1"/>
          </p:cNvSpPr>
          <p:nvPr/>
        </p:nvSpPr>
        <p:spPr bwMode="auto">
          <a:xfrm>
            <a:off x="3276600" y="1752600"/>
            <a:ext cx="3276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dist" eaLnBrk="1" fontAlgn="ctr" hangingPunct="1">
              <a:lnSpc>
                <a:spcPct val="80000"/>
              </a:lnSpc>
              <a:spcBef>
                <a:spcPct val="0"/>
              </a:spcBef>
              <a:buFontTx/>
              <a:buNone/>
            </a:pPr>
            <a:r>
              <a:rPr lang="en-US" altLang="zh-CN" sz="2400" b="1" u="none">
                <a:solidFill>
                  <a:srgbClr val="FF0000"/>
                </a:solidFill>
                <a:latin typeface="楷体_GB2312" pitchFamily="49" charset="-122"/>
                <a:ea typeface="楷体_GB2312" pitchFamily="49" charset="-122"/>
              </a:rPr>
              <a:t>1-2</a:t>
            </a:r>
            <a:r>
              <a:rPr lang="en-US" altLang="zh-CN" b="1" u="none">
                <a:solidFill>
                  <a:srgbClr val="FF0000"/>
                </a:solidFill>
                <a:latin typeface="楷体_GB2312" pitchFamily="49" charset="-122"/>
                <a:ea typeface="楷体_GB2312" pitchFamily="49" charset="-122"/>
              </a:rPr>
              <a:t> </a:t>
            </a:r>
            <a:r>
              <a:rPr lang="zh-CN" altLang="en-US" sz="3200" b="1" u="none">
                <a:solidFill>
                  <a:srgbClr val="FF0000"/>
                </a:solidFill>
                <a:latin typeface="楷体_GB2312" pitchFamily="49" charset="-122"/>
                <a:ea typeface="楷体_GB2312" pitchFamily="49" charset="-122"/>
              </a:rPr>
              <a:t>逻辑连接词</a:t>
            </a:r>
            <a:endParaRPr lang="zh-CN" altLang="en-US" u="none">
              <a:solidFill>
                <a:srgbClr val="FF0000"/>
              </a:solidFill>
              <a:latin typeface="楷体_GB2312" pitchFamily="49" charset="-122"/>
              <a:ea typeface="楷体_GB2312" pitchFamily="49" charset="-122"/>
            </a:endParaRPr>
          </a:p>
        </p:txBody>
      </p:sp>
      <p:sp>
        <p:nvSpPr>
          <p:cNvPr id="55302" name="Text Box 1030">
            <a:hlinkClick r:id="rId6" action="ppaction://hlinksldjump"/>
          </p:cNvPr>
          <p:cNvSpPr txBox="1">
            <a:spLocks noChangeArrowheads="1"/>
          </p:cNvSpPr>
          <p:nvPr/>
        </p:nvSpPr>
        <p:spPr bwMode="auto">
          <a:xfrm>
            <a:off x="3124200" y="2362200"/>
            <a:ext cx="42354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dist" eaLnBrk="1" fontAlgn="ctr" hangingPunct="1">
              <a:lnSpc>
                <a:spcPct val="80000"/>
              </a:lnSpc>
              <a:spcBef>
                <a:spcPct val="0"/>
              </a:spcBef>
              <a:buFontTx/>
              <a:buNone/>
            </a:pPr>
            <a:r>
              <a:rPr lang="en-US" altLang="zh-CN" sz="2400" b="1" u="none">
                <a:latin typeface="楷体_GB2312" pitchFamily="49" charset="-122"/>
                <a:ea typeface="楷体_GB2312" pitchFamily="49" charset="-122"/>
              </a:rPr>
              <a:t> 1-3</a:t>
            </a:r>
            <a:r>
              <a:rPr lang="en-US" altLang="zh-CN" b="1" u="none">
                <a:latin typeface="楷体_GB2312" pitchFamily="49" charset="-122"/>
                <a:ea typeface="楷体_GB2312" pitchFamily="49" charset="-122"/>
              </a:rPr>
              <a:t> </a:t>
            </a:r>
            <a:r>
              <a:rPr lang="zh-CN" altLang="en-US" sz="3200" b="1" u="none">
                <a:latin typeface="楷体_GB2312" pitchFamily="49" charset="-122"/>
                <a:ea typeface="楷体_GB2312" pitchFamily="49" charset="-122"/>
              </a:rPr>
              <a:t>命题公式与赋值</a:t>
            </a:r>
            <a:endParaRPr lang="zh-CN" altLang="en-US" sz="3200" u="none">
              <a:latin typeface="楷体_GB2312" pitchFamily="49" charset="-122"/>
              <a:ea typeface="楷体_GB2312" pitchFamily="49" charset="-122"/>
            </a:endParaRPr>
          </a:p>
        </p:txBody>
      </p:sp>
      <p:sp>
        <p:nvSpPr>
          <p:cNvPr id="55303" name="Text Box 1032">
            <a:hlinkClick r:id="rId7" action="ppaction://hlinksldjump"/>
          </p:cNvPr>
          <p:cNvSpPr txBox="1">
            <a:spLocks noChangeArrowheads="1"/>
          </p:cNvSpPr>
          <p:nvPr/>
        </p:nvSpPr>
        <p:spPr bwMode="auto">
          <a:xfrm>
            <a:off x="3276600" y="3581400"/>
            <a:ext cx="41148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ctr" hangingPunct="1">
              <a:lnSpc>
                <a:spcPct val="80000"/>
              </a:lnSpc>
              <a:spcBef>
                <a:spcPct val="0"/>
              </a:spcBef>
              <a:buFontTx/>
              <a:buNone/>
            </a:pPr>
            <a:r>
              <a:rPr lang="en-US" altLang="zh-CN" sz="2400" b="1" u="none">
                <a:latin typeface="楷体_GB2312" pitchFamily="49" charset="-122"/>
                <a:ea typeface="楷体_GB2312" pitchFamily="49" charset="-122"/>
              </a:rPr>
              <a:t>1-5</a:t>
            </a:r>
            <a:r>
              <a:rPr lang="en-US" altLang="zh-CN" b="1" u="none">
                <a:latin typeface="楷体_GB2312" pitchFamily="49" charset="-122"/>
                <a:ea typeface="楷体_GB2312" pitchFamily="49" charset="-122"/>
              </a:rPr>
              <a:t>  </a:t>
            </a:r>
            <a:r>
              <a:rPr lang="zh-CN" altLang="en-US" sz="3200" b="1" u="none">
                <a:latin typeface="楷体_GB2312" pitchFamily="49" charset="-122"/>
                <a:ea typeface="楷体_GB2312" pitchFamily="49" charset="-122"/>
              </a:rPr>
              <a:t>重言式</a:t>
            </a:r>
            <a:endParaRPr lang="zh-CN" altLang="en-US" u="none">
              <a:latin typeface="楷体_GB2312" pitchFamily="49" charset="-122"/>
              <a:ea typeface="楷体_GB2312" pitchFamily="49" charset="-122"/>
            </a:endParaRPr>
          </a:p>
        </p:txBody>
      </p:sp>
      <p:sp>
        <p:nvSpPr>
          <p:cNvPr id="55304" name="Text Box 1033">
            <a:hlinkClick r:id="" action="ppaction://noaction"/>
          </p:cNvPr>
          <p:cNvSpPr txBox="1">
            <a:spLocks noChangeArrowheads="1"/>
          </p:cNvSpPr>
          <p:nvPr/>
        </p:nvSpPr>
        <p:spPr bwMode="auto">
          <a:xfrm>
            <a:off x="3276600" y="4191000"/>
            <a:ext cx="44958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dist" eaLnBrk="1" fontAlgn="ctr" hangingPunct="1">
              <a:lnSpc>
                <a:spcPct val="80000"/>
              </a:lnSpc>
              <a:spcBef>
                <a:spcPct val="0"/>
              </a:spcBef>
              <a:buFontTx/>
              <a:buNone/>
            </a:pPr>
            <a:r>
              <a:rPr lang="en-US" altLang="zh-CN" sz="2400" b="1" u="none">
                <a:latin typeface="楷体_GB2312" pitchFamily="49" charset="-122"/>
                <a:ea typeface="楷体_GB2312" pitchFamily="49" charset="-122"/>
              </a:rPr>
              <a:t>1-6</a:t>
            </a:r>
            <a:r>
              <a:rPr lang="en-US" altLang="zh-CN" b="1" u="none">
                <a:latin typeface="楷体_GB2312" pitchFamily="49" charset="-122"/>
                <a:ea typeface="楷体_GB2312" pitchFamily="49" charset="-122"/>
              </a:rPr>
              <a:t> </a:t>
            </a:r>
            <a:r>
              <a:rPr lang="zh-CN" altLang="en-US" sz="3200" b="1" u="none">
                <a:latin typeface="楷体_GB2312" pitchFamily="49" charset="-122"/>
                <a:ea typeface="楷体_GB2312" pitchFamily="49" charset="-122"/>
              </a:rPr>
              <a:t>连接词的全功能集</a:t>
            </a:r>
            <a:endParaRPr lang="zh-CN" altLang="en-US" u="none">
              <a:latin typeface="楷体_GB2312" pitchFamily="49" charset="-122"/>
              <a:ea typeface="楷体_GB2312" pitchFamily="49" charset="-122"/>
            </a:endParaRPr>
          </a:p>
        </p:txBody>
      </p:sp>
      <p:sp>
        <p:nvSpPr>
          <p:cNvPr id="55305" name="Rectangle 1034">
            <a:hlinkClick r:id="rId8" action="ppaction://hlinksldjump"/>
          </p:cNvPr>
          <p:cNvSpPr>
            <a:spLocks noChangeArrowheads="1"/>
          </p:cNvSpPr>
          <p:nvPr/>
        </p:nvSpPr>
        <p:spPr bwMode="auto">
          <a:xfrm>
            <a:off x="3276600" y="4800600"/>
            <a:ext cx="32004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dist" eaLnBrk="1" fontAlgn="ctr" hangingPunct="1">
              <a:lnSpc>
                <a:spcPct val="80000"/>
              </a:lnSpc>
              <a:spcBef>
                <a:spcPct val="0"/>
              </a:spcBef>
              <a:buFontTx/>
              <a:buNone/>
            </a:pPr>
            <a:r>
              <a:rPr lang="en-US" altLang="zh-CN" sz="2400" b="1" u="none">
                <a:latin typeface="楷体_GB2312" pitchFamily="49" charset="-122"/>
                <a:ea typeface="楷体_GB2312" pitchFamily="49" charset="-122"/>
              </a:rPr>
              <a:t>1-7</a:t>
            </a:r>
            <a:r>
              <a:rPr lang="en-US" altLang="zh-CN" b="1" u="none">
                <a:latin typeface="楷体_GB2312" pitchFamily="49" charset="-122"/>
                <a:ea typeface="楷体_GB2312" pitchFamily="49" charset="-122"/>
              </a:rPr>
              <a:t> </a:t>
            </a:r>
            <a:r>
              <a:rPr lang="zh-CN" altLang="en-US" sz="3200" b="1" u="none">
                <a:latin typeface="楷体_GB2312" pitchFamily="49" charset="-122"/>
                <a:ea typeface="楷体_GB2312" pitchFamily="49" charset="-122"/>
              </a:rPr>
              <a:t>对偶与范式</a:t>
            </a:r>
            <a:endParaRPr lang="zh-CN" altLang="en-US" b="1" u="none">
              <a:latin typeface="楷体_GB2312" pitchFamily="49" charset="-122"/>
              <a:ea typeface="楷体_GB2312" pitchFamily="49" charset="-122"/>
            </a:endParaRPr>
          </a:p>
        </p:txBody>
      </p:sp>
      <p:sp>
        <p:nvSpPr>
          <p:cNvPr id="55306" name="Text Box 1035">
            <a:hlinkClick r:id="rId9" action="ppaction://hlinksldjump"/>
          </p:cNvPr>
          <p:cNvSpPr txBox="1">
            <a:spLocks noChangeArrowheads="1"/>
          </p:cNvSpPr>
          <p:nvPr/>
        </p:nvSpPr>
        <p:spPr bwMode="auto">
          <a:xfrm>
            <a:off x="3276600" y="5410200"/>
            <a:ext cx="2743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dist" eaLnBrk="1" hangingPunct="1">
              <a:lnSpc>
                <a:spcPct val="80000"/>
              </a:lnSpc>
              <a:spcBef>
                <a:spcPct val="0"/>
              </a:spcBef>
              <a:buFontTx/>
              <a:buNone/>
            </a:pPr>
            <a:r>
              <a:rPr lang="en-US" altLang="zh-CN" sz="2400" b="1" u="none">
                <a:latin typeface="楷体_GB2312" pitchFamily="49" charset="-122"/>
                <a:ea typeface="楷体_GB2312" pitchFamily="49" charset="-122"/>
              </a:rPr>
              <a:t>1-8</a:t>
            </a:r>
            <a:r>
              <a:rPr lang="en-US" altLang="zh-CN" b="1" u="none">
                <a:latin typeface="楷体_GB2312" pitchFamily="49" charset="-122"/>
                <a:ea typeface="楷体_GB2312" pitchFamily="49" charset="-122"/>
              </a:rPr>
              <a:t> </a:t>
            </a:r>
            <a:r>
              <a:rPr lang="zh-CN" altLang="en-US" sz="3200" b="1" u="none">
                <a:latin typeface="楷体_GB2312" pitchFamily="49" charset="-122"/>
                <a:ea typeface="楷体_GB2312" pitchFamily="49" charset="-122"/>
              </a:rPr>
              <a:t>推理理论</a:t>
            </a:r>
            <a:endParaRPr lang="zh-CN" altLang="en-US" u="none">
              <a:latin typeface="楷体_GB2312" pitchFamily="49" charset="-122"/>
              <a:ea typeface="楷体_GB2312" pitchFamily="49" charset="-122"/>
            </a:endParaRPr>
          </a:p>
        </p:txBody>
      </p:sp>
      <p:pic>
        <p:nvPicPr>
          <p:cNvPr id="55307" name="Picture 1036" descr="STATBAR"/>
          <p:cNvPicPr preferRelativeResize="0">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9138" y="6248400"/>
            <a:ext cx="755808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8" name="Picture 1037" descr="STATBAR"/>
          <p:cNvPicPr preferRelativeResize="0">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9138" y="533400"/>
            <a:ext cx="79168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5326" name="sl1.avi">
            <a:hlinkClick r:id="" action="ppaction://media"/>
          </p:cNvPr>
          <p:cNvPicPr preferRelativeResize="0">
            <a:picLocks noRot="1" noChangeArrowheads="1"/>
          </p:cNvPicPr>
          <p:nvPr>
            <a:videoFile r:link="rId1"/>
          </p:nvPr>
        </p:nvPicPr>
        <p:blipFill>
          <a:blip r:embed="rId11">
            <a:extLst>
              <a:ext uri="{28A0092B-C50C-407E-A947-70E740481C1C}">
                <a14:useLocalDpi xmlns:a14="http://schemas.microsoft.com/office/drawing/2010/main" val="0"/>
              </a:ext>
            </a:extLst>
          </a:blip>
          <a:srcRect/>
          <a:stretch>
            <a:fillRect/>
          </a:stretch>
        </p:blipFill>
        <p:spPr bwMode="auto">
          <a:xfrm>
            <a:off x="3598863" y="0"/>
            <a:ext cx="18716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10" name="Picture 1039" descr="tb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29600" y="6019800"/>
            <a:ext cx="9144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11" name="AutoShape 1040">
            <a:hlinkClick r:id="" action="ppaction://hlinkshowjump?jump=previousslide" highlightClick="1"/>
          </p:cNvPr>
          <p:cNvSpPr>
            <a:spLocks noChangeArrowheads="1"/>
          </p:cNvSpPr>
          <p:nvPr/>
        </p:nvSpPr>
        <p:spPr bwMode="auto">
          <a:xfrm>
            <a:off x="16002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55312" name="AutoShape 1041">
            <a:hlinkClick r:id="rId13" action="ppaction://hlinksldjump" highlightClick="1"/>
          </p:cNvPr>
          <p:cNvSpPr>
            <a:spLocks noChangeArrowheads="1"/>
          </p:cNvSpPr>
          <p:nvPr/>
        </p:nvSpPr>
        <p:spPr bwMode="auto">
          <a:xfrm>
            <a:off x="9906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55313" name="AutoShape 1042">
            <a:hlinkClick r:id="" action="ppaction://hlinkshowjump?jump=lastslide" highlightClick="1"/>
          </p:cNvPr>
          <p:cNvSpPr>
            <a:spLocks noChangeArrowheads="1"/>
          </p:cNvSpPr>
          <p:nvPr/>
        </p:nvSpPr>
        <p:spPr bwMode="auto">
          <a:xfrm>
            <a:off x="28194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55314" name="AutoShape 1043">
            <a:hlinkClick r:id="rId8" action="ppaction://hlinksldjump" highlightClick="1"/>
          </p:cNvPr>
          <p:cNvSpPr>
            <a:spLocks noChangeArrowheads="1"/>
          </p:cNvSpPr>
          <p:nvPr/>
        </p:nvSpPr>
        <p:spPr bwMode="auto">
          <a:xfrm>
            <a:off x="34290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55315" name="AutoShape 1044">
            <a:hlinkClick r:id="" action="ppaction://hlinkshowjump?jump=nextslide" highlightClick="1"/>
          </p:cNvPr>
          <p:cNvSpPr>
            <a:spLocks noChangeArrowheads="1"/>
          </p:cNvSpPr>
          <p:nvPr/>
        </p:nvSpPr>
        <p:spPr bwMode="auto">
          <a:xfrm>
            <a:off x="2209800" y="6400800"/>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55316" name="Text Box 1045">
            <a:hlinkClick r:id="rId7" action="ppaction://hlinksldjump"/>
          </p:cNvPr>
          <p:cNvSpPr txBox="1">
            <a:spLocks noChangeArrowheads="1"/>
          </p:cNvSpPr>
          <p:nvPr/>
        </p:nvSpPr>
        <p:spPr bwMode="auto">
          <a:xfrm>
            <a:off x="3276600" y="2971800"/>
            <a:ext cx="2743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dist" eaLnBrk="1" fontAlgn="ctr" hangingPunct="1">
              <a:lnSpc>
                <a:spcPct val="80000"/>
              </a:lnSpc>
              <a:spcBef>
                <a:spcPct val="0"/>
              </a:spcBef>
              <a:buFontTx/>
              <a:buNone/>
            </a:pPr>
            <a:r>
              <a:rPr lang="en-US" altLang="zh-CN" sz="2400" b="1" u="none">
                <a:latin typeface="楷体_GB2312" pitchFamily="49" charset="-122"/>
                <a:ea typeface="楷体_GB2312" pitchFamily="49" charset="-122"/>
              </a:rPr>
              <a:t>1-4 </a:t>
            </a:r>
            <a:r>
              <a:rPr lang="zh-CN" altLang="en-US" sz="3200" b="1" u="none">
                <a:latin typeface="楷体_GB2312" pitchFamily="49" charset="-122"/>
                <a:ea typeface="楷体_GB2312" pitchFamily="49" charset="-122"/>
              </a:rPr>
              <a:t>等价公式</a:t>
            </a:r>
            <a:endParaRPr lang="zh-CN" altLang="en-US" u="none">
              <a:latin typeface="楷体_GB2312" pitchFamily="49" charset="-122"/>
              <a:ea typeface="楷体_GB2312" pitchFamily="49" charset="-122"/>
            </a:endParaRPr>
          </a:p>
        </p:txBody>
      </p:sp>
    </p:spTree>
  </p:cSld>
  <p:clrMapOvr>
    <a:masterClrMapping/>
  </p:clrMapOvr>
  <p:transition>
    <p:pull dir="rd"/>
    <p:sndAc>
      <p:stSnd>
        <p:snd r:embed="rId4"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52532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repeatCount="indefinite" fill="remove" display="0">
                  <p:stCondLst>
                    <p:cond delay="indefinite"/>
                  </p:stCondLst>
                  <p:endCondLst>
                    <p:cond evt="onPrev" delay="0">
                      <p:tgtEl>
                        <p:sldTgt/>
                      </p:tgtEl>
                    </p:cond>
                  </p:endCondLst>
                </p:cTn>
                <p:tgtEl>
                  <p:spTgt spid="525326"/>
                </p:tgtEl>
              </p:cMediaNode>
            </p:video>
            <p:seq concurrent="1" nextAc="seek">
              <p:cTn id="8" restart="whenNotActive" fill="hold" evtFilter="cancelBubble" nodeType="interactiveSeq">
                <p:stCondLst>
                  <p:cond evt="onClick" delay="0">
                    <p:tgtEl>
                      <p:spTgt spid="525326"/>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525326"/>
                                        </p:tgtEl>
                                      </p:cBhvr>
                                    </p:cmd>
                                  </p:childTnLst>
                                </p:cTn>
                              </p:par>
                            </p:childTnLst>
                          </p:cTn>
                        </p:par>
                      </p:childTnLst>
                    </p:cTn>
                  </p:par>
                </p:childTnLst>
              </p:cTn>
              <p:nextCondLst>
                <p:cond evt="onClick" delay="0">
                  <p:tgtEl>
                    <p:spTgt spid="525326"/>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AA97BE6C-FA05-4BC1-AF53-70A75DC7432B}" type="slidenum">
              <a:rPr lang="en-US" altLang="zh-CN" sz="1400">
                <a:ea typeface="宋体" panose="02010600030101010101" pitchFamily="2" charset="-122"/>
              </a:rPr>
              <a:pPr>
                <a:spcBef>
                  <a:spcPct val="50000"/>
                </a:spcBef>
                <a:buFontTx/>
                <a:buNone/>
              </a:pPr>
              <a:t>27</a:t>
            </a:fld>
            <a:endParaRPr lang="en-US" altLang="zh-CN" sz="1400">
              <a:ea typeface="宋体" panose="02010600030101010101" pitchFamily="2" charset="-122"/>
            </a:endParaRPr>
          </a:p>
        </p:txBody>
      </p:sp>
      <p:sp>
        <p:nvSpPr>
          <p:cNvPr id="57347" name="Rectangle 2"/>
          <p:cNvSpPr>
            <a:spLocks noGrp="1" noChangeArrowheads="1"/>
          </p:cNvSpPr>
          <p:nvPr>
            <p:ph type="title" idx="4294967295"/>
          </p:nvPr>
        </p:nvSpPr>
        <p:spPr/>
        <p:txBody>
          <a:bodyPr/>
          <a:lstStyle/>
          <a:p>
            <a:pPr eaLnBrk="1" hangingPunct="1"/>
            <a:r>
              <a:rPr lang="en-US" altLang="zh-CN" sz="2400" b="1" smtClean="0">
                <a:solidFill>
                  <a:schemeClr val="bg1"/>
                </a:solidFill>
                <a:latin typeface="楷体_GB2312" pitchFamily="49" charset="-122"/>
              </a:rPr>
              <a:t>1-1</a:t>
            </a:r>
            <a:r>
              <a:rPr lang="en-US" altLang="zh-CN" sz="2800" b="1" smtClean="0">
                <a:solidFill>
                  <a:schemeClr val="bg1"/>
                </a:solidFill>
                <a:latin typeface="楷体_GB2312" pitchFamily="49" charset="-122"/>
              </a:rPr>
              <a:t> </a:t>
            </a:r>
            <a:r>
              <a:rPr lang="zh-CN" altLang="en-US" b="1" smtClean="0">
                <a:solidFill>
                  <a:schemeClr val="bg1"/>
                </a:solidFill>
                <a:latin typeface="楷体_GB2312" pitchFamily="49" charset="-122"/>
              </a:rPr>
              <a:t>命题及其表示</a:t>
            </a:r>
            <a:endParaRPr lang="zh-CN" altLang="en-US" smtClean="0">
              <a:solidFill>
                <a:schemeClr val="bg1"/>
              </a:solidFill>
            </a:endParaRPr>
          </a:p>
        </p:txBody>
      </p:sp>
      <p:pic>
        <p:nvPicPr>
          <p:cNvPr id="57348" name="Picture 3" descr="REG"/>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138" y="533400"/>
            <a:ext cx="2093912" cy="575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Text Box 4"/>
          <p:cNvSpPr txBox="1">
            <a:spLocks noChangeArrowheads="1"/>
          </p:cNvSpPr>
          <p:nvPr/>
        </p:nvSpPr>
        <p:spPr bwMode="auto">
          <a:xfrm>
            <a:off x="685800" y="152400"/>
            <a:ext cx="14160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58850">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defTabSz="9588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defTabSz="95885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defTabSz="95885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95885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95885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
              </a:spcBef>
              <a:spcAft>
                <a:spcPct val="5000"/>
              </a:spcAft>
              <a:buFontTx/>
              <a:buNone/>
            </a:pPr>
            <a:r>
              <a:rPr lang="zh-CN" altLang="en-US" sz="2400" b="1" u="none">
                <a:solidFill>
                  <a:schemeClr val="tx2"/>
                </a:solidFill>
                <a:latin typeface="楷体_GB2312" pitchFamily="49" charset="-122"/>
                <a:ea typeface="楷体_GB2312" pitchFamily="49" charset="-122"/>
              </a:rPr>
              <a:t>命题逻辑</a:t>
            </a:r>
            <a:endParaRPr lang="zh-CN" altLang="en-US" u="none">
              <a:solidFill>
                <a:srgbClr val="0000CC"/>
              </a:solidFill>
              <a:latin typeface="幼圆" panose="02010509060101010101" pitchFamily="49" charset="-122"/>
              <a:ea typeface="幼圆" panose="02010509060101010101" pitchFamily="49" charset="-122"/>
            </a:endParaRPr>
          </a:p>
        </p:txBody>
      </p:sp>
      <p:pic>
        <p:nvPicPr>
          <p:cNvPr id="57350" name="Picture 5" descr="STATBA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38" y="6248400"/>
            <a:ext cx="755808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1" name="Picture 6" descr="STATBA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38" y="533400"/>
            <a:ext cx="79168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0247" name="sl1.avi">
            <a:hlinkClick r:id="" action="ppaction://media"/>
          </p:cNvPr>
          <p:cNvPicPr preferRelativeResize="0">
            <a:picLocks noRot="1" noChangeArrowheads="1"/>
          </p:cNvPicPr>
          <p:nvPr>
            <a:videoFile r:link="rId1"/>
          </p:nvPr>
        </p:nvPicPr>
        <p:blipFill>
          <a:blip r:embed="rId7">
            <a:extLst>
              <a:ext uri="{28A0092B-C50C-407E-A947-70E740481C1C}">
                <a14:useLocalDpi xmlns:a14="http://schemas.microsoft.com/office/drawing/2010/main" val="0"/>
              </a:ext>
            </a:extLst>
          </a:blip>
          <a:srcRect/>
          <a:stretch>
            <a:fillRect/>
          </a:stretch>
        </p:blipFill>
        <p:spPr bwMode="auto">
          <a:xfrm>
            <a:off x="3598863" y="0"/>
            <a:ext cx="18716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3" name="Picture 8" descr="tb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29600" y="6019800"/>
            <a:ext cx="9144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4" name="AutoShape 9">
            <a:hlinkClick r:id="" action="ppaction://hlinkshowjump?jump=previousslide" highlightClick="1"/>
          </p:cNvPr>
          <p:cNvSpPr>
            <a:spLocks noChangeArrowheads="1"/>
          </p:cNvSpPr>
          <p:nvPr/>
        </p:nvSpPr>
        <p:spPr bwMode="auto">
          <a:xfrm>
            <a:off x="16002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57355" name="AutoShape 10">
            <a:hlinkClick r:id="rId9" action="ppaction://hlinksldjump" highlightClick="1"/>
          </p:cNvPr>
          <p:cNvSpPr>
            <a:spLocks noChangeArrowheads="1"/>
          </p:cNvSpPr>
          <p:nvPr/>
        </p:nvSpPr>
        <p:spPr bwMode="auto">
          <a:xfrm>
            <a:off x="9906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57356" name="AutoShape 11">
            <a:hlinkClick r:id="" action="ppaction://hlinkshowjump?jump=lastslide" highlightClick="1"/>
          </p:cNvPr>
          <p:cNvSpPr>
            <a:spLocks noChangeArrowheads="1"/>
          </p:cNvSpPr>
          <p:nvPr/>
        </p:nvSpPr>
        <p:spPr bwMode="auto">
          <a:xfrm>
            <a:off x="28194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57357" name="AutoShape 12">
            <a:hlinkClick r:id="rId10" action="ppaction://hlinksldjump" highlightClick="1"/>
          </p:cNvPr>
          <p:cNvSpPr>
            <a:spLocks noChangeArrowheads="1"/>
          </p:cNvSpPr>
          <p:nvPr/>
        </p:nvSpPr>
        <p:spPr bwMode="auto">
          <a:xfrm>
            <a:off x="34290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57358" name="AutoShape 13">
            <a:hlinkClick r:id="" action="ppaction://hlinkshowjump?jump=nextslide" highlightClick="1"/>
          </p:cNvPr>
          <p:cNvSpPr>
            <a:spLocks noChangeArrowheads="1"/>
          </p:cNvSpPr>
          <p:nvPr/>
        </p:nvSpPr>
        <p:spPr bwMode="auto">
          <a:xfrm>
            <a:off x="2209800" y="6400800"/>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650254" name="Rectangle 14"/>
          <p:cNvSpPr>
            <a:spLocks noChangeArrowheads="1"/>
          </p:cNvSpPr>
          <p:nvPr/>
        </p:nvSpPr>
        <p:spPr bwMode="auto">
          <a:xfrm>
            <a:off x="2987675" y="1412875"/>
            <a:ext cx="568801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30000"/>
              </a:spcBef>
              <a:buFontTx/>
              <a:buNone/>
            </a:pPr>
            <a:r>
              <a:rPr lang="zh-CN" altLang="en-US" sz="3200" u="none"/>
              <a:t>本节将讨论问题：</a:t>
            </a:r>
          </a:p>
          <a:p>
            <a:pPr eaLnBrk="1" hangingPunct="1">
              <a:lnSpc>
                <a:spcPct val="120000"/>
              </a:lnSpc>
              <a:spcBef>
                <a:spcPct val="30000"/>
              </a:spcBef>
              <a:buFontTx/>
              <a:buBlip>
                <a:blip r:embed="rId11"/>
              </a:buBlip>
            </a:pPr>
            <a:r>
              <a:rPr lang="zh-CN" altLang="en-US" u="none">
                <a:solidFill>
                  <a:srgbClr val="CC0000"/>
                </a:solidFill>
              </a:rPr>
              <a:t>什么是逻辑连接词？</a:t>
            </a:r>
          </a:p>
          <a:p>
            <a:pPr eaLnBrk="1" hangingPunct="1">
              <a:lnSpc>
                <a:spcPct val="120000"/>
              </a:lnSpc>
              <a:spcBef>
                <a:spcPct val="30000"/>
              </a:spcBef>
              <a:buFontTx/>
              <a:buBlip>
                <a:blip r:embed="rId11"/>
              </a:buBlip>
            </a:pPr>
            <a:r>
              <a:rPr lang="zh-CN" altLang="en-US" u="none">
                <a:solidFill>
                  <a:srgbClr val="CC0000"/>
                </a:solidFill>
              </a:rPr>
              <a:t>有哪些基本逻辑连接词？</a:t>
            </a:r>
          </a:p>
          <a:p>
            <a:pPr eaLnBrk="1" hangingPunct="1">
              <a:lnSpc>
                <a:spcPct val="120000"/>
              </a:lnSpc>
              <a:spcBef>
                <a:spcPct val="30000"/>
              </a:spcBef>
              <a:buFontTx/>
              <a:buBlip>
                <a:blip r:embed="rId11"/>
              </a:buBlip>
            </a:pPr>
            <a:r>
              <a:rPr kumimoji="0" lang="zh-CN" altLang="en-US" u="none">
                <a:solidFill>
                  <a:srgbClr val="CC0000"/>
                </a:solidFill>
              </a:rPr>
              <a:t>如何使用原子命题和连接词</a:t>
            </a:r>
          </a:p>
          <a:p>
            <a:pPr eaLnBrk="1" hangingPunct="1">
              <a:lnSpc>
                <a:spcPct val="120000"/>
              </a:lnSpc>
              <a:spcBef>
                <a:spcPct val="30000"/>
              </a:spcBef>
              <a:buFontTx/>
              <a:buNone/>
            </a:pPr>
            <a:r>
              <a:rPr kumimoji="0" lang="zh-CN" altLang="en-US" u="none">
                <a:solidFill>
                  <a:srgbClr val="CC0000"/>
                </a:solidFill>
              </a:rPr>
              <a:t>    将命题符号化？</a:t>
            </a:r>
          </a:p>
          <a:p>
            <a:pPr eaLnBrk="1" hangingPunct="1">
              <a:lnSpc>
                <a:spcPct val="120000"/>
              </a:lnSpc>
              <a:spcBef>
                <a:spcPct val="30000"/>
              </a:spcBef>
            </a:pPr>
            <a:endParaRPr lang="en-US" altLang="zh-CN" u="none"/>
          </a:p>
        </p:txBody>
      </p:sp>
    </p:spTree>
  </p:cSld>
  <p:clrMapOvr>
    <a:masterClrMapping/>
  </p:clrMapOvr>
  <p:transition>
    <p:pull dir="rd"/>
    <p:sndAc>
      <p:stSnd>
        <p:snd r:embed="rId4"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650247"/>
                                        </p:tgtEl>
                                      </p:cBhvr>
                                    </p:cmd>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50254">
                                            <p:txEl>
                                              <p:pRg st="0" end="0"/>
                                            </p:txEl>
                                          </p:spTgt>
                                        </p:tgtEl>
                                        <p:attrNameLst>
                                          <p:attrName>style.visibility</p:attrName>
                                        </p:attrNameLst>
                                      </p:cBhvr>
                                      <p:to>
                                        <p:strVal val="visible"/>
                                      </p:to>
                                    </p:set>
                                    <p:animEffect transition="in" filter="wipe(left)">
                                      <p:cBhvr>
                                        <p:cTn id="11" dur="500"/>
                                        <p:tgtEl>
                                          <p:spTgt spid="650254">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50254">
                                            <p:txEl>
                                              <p:pRg st="1" end="1"/>
                                            </p:txEl>
                                          </p:spTgt>
                                        </p:tgtEl>
                                        <p:attrNameLst>
                                          <p:attrName>style.visibility</p:attrName>
                                        </p:attrNameLst>
                                      </p:cBhvr>
                                      <p:to>
                                        <p:strVal val="visible"/>
                                      </p:to>
                                    </p:set>
                                    <p:animEffect transition="in" filter="wipe(left)">
                                      <p:cBhvr>
                                        <p:cTn id="16" dur="500"/>
                                        <p:tgtEl>
                                          <p:spTgt spid="650254">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50254">
                                            <p:txEl>
                                              <p:pRg st="2" end="2"/>
                                            </p:txEl>
                                          </p:spTgt>
                                        </p:tgtEl>
                                        <p:attrNameLst>
                                          <p:attrName>style.visibility</p:attrName>
                                        </p:attrNameLst>
                                      </p:cBhvr>
                                      <p:to>
                                        <p:strVal val="visible"/>
                                      </p:to>
                                    </p:set>
                                    <p:animEffect transition="in" filter="wipe(left)">
                                      <p:cBhvr>
                                        <p:cTn id="21" dur="500"/>
                                        <p:tgtEl>
                                          <p:spTgt spid="650254">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50254">
                                            <p:txEl>
                                              <p:pRg st="3" end="3"/>
                                            </p:txEl>
                                          </p:spTgt>
                                        </p:tgtEl>
                                        <p:attrNameLst>
                                          <p:attrName>style.visibility</p:attrName>
                                        </p:attrNameLst>
                                      </p:cBhvr>
                                      <p:to>
                                        <p:strVal val="visible"/>
                                      </p:to>
                                    </p:set>
                                    <p:animEffect transition="in" filter="wipe(left)">
                                      <p:cBhvr>
                                        <p:cTn id="26" dur="500"/>
                                        <p:tgtEl>
                                          <p:spTgt spid="650254">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50254">
                                            <p:txEl>
                                              <p:pRg st="4" end="4"/>
                                            </p:txEl>
                                          </p:spTgt>
                                        </p:tgtEl>
                                        <p:attrNameLst>
                                          <p:attrName>style.visibility</p:attrName>
                                        </p:attrNameLst>
                                      </p:cBhvr>
                                      <p:to>
                                        <p:strVal val="visible"/>
                                      </p:to>
                                    </p:set>
                                    <p:animEffect transition="in" filter="wipe(left)">
                                      <p:cBhvr>
                                        <p:cTn id="31" dur="500"/>
                                        <p:tgtEl>
                                          <p:spTgt spid="65025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p:cTn id="32" repeatCount="indefinite" fill="remove" display="0">
                  <p:stCondLst>
                    <p:cond delay="indefinite"/>
                  </p:stCondLst>
                  <p:endCondLst>
                    <p:cond evt="onPrev" delay="0">
                      <p:tgtEl>
                        <p:sldTgt/>
                      </p:tgtEl>
                    </p:cond>
                  </p:endCondLst>
                </p:cTn>
                <p:tgtEl>
                  <p:spTgt spid="650247"/>
                </p:tgtEl>
              </p:cMediaNode>
            </p:video>
            <p:seq concurrent="1" nextAc="seek">
              <p:cTn id="33" restart="whenNotActive" fill="hold" evtFilter="cancelBubble" nodeType="interactiveSeq">
                <p:stCondLst>
                  <p:cond evt="onClick" delay="0">
                    <p:tgtEl>
                      <p:spTgt spid="650247"/>
                    </p:tgtEl>
                  </p:cond>
                </p:stCondLst>
                <p:endSync evt="end" delay="0">
                  <p:rtn val="all"/>
                </p:endSync>
                <p:childTnLst>
                  <p:par>
                    <p:cTn id="34" fill="hold" nodeType="clickPar">
                      <p:stCondLst>
                        <p:cond delay="0"/>
                      </p:stCondLst>
                      <p:childTnLst>
                        <p:par>
                          <p:cTn id="35" fill="hold" nodeType="withGroup">
                            <p:stCondLst>
                              <p:cond delay="0"/>
                            </p:stCondLst>
                            <p:childTnLst>
                              <p:par>
                                <p:cTn id="36" presetID="2" presetClass="mediacall" presetSubtype="0" fill="hold" nodeType="clickEffect">
                                  <p:stCondLst>
                                    <p:cond delay="0"/>
                                  </p:stCondLst>
                                  <p:childTnLst>
                                    <p:cmd type="call" cmd="togglePause">
                                      <p:cBhvr>
                                        <p:cTn id="37" dur="1" fill="hold"/>
                                        <p:tgtEl>
                                          <p:spTgt spid="650247"/>
                                        </p:tgtEl>
                                      </p:cBhvr>
                                    </p:cmd>
                                  </p:childTnLst>
                                </p:cTn>
                              </p:par>
                            </p:childTnLst>
                          </p:cTn>
                        </p:par>
                      </p:childTnLst>
                    </p:cTn>
                  </p:par>
                </p:childTnLst>
              </p:cTn>
              <p:nextCondLst>
                <p:cond evt="onClick" delay="0">
                  <p:tgtEl>
                    <p:spTgt spid="650247"/>
                  </p:tgtEl>
                </p:cond>
              </p:nextCondLst>
            </p:seq>
          </p:childTnLst>
        </p:cTn>
      </p:par>
    </p:tnLst>
    <p:bldLst>
      <p:bldP spid="650254"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9394" name="Picture 3" descr="STATBA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38" y="6248400"/>
            <a:ext cx="755808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5" name="Picture 4" descr="STATBA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533400"/>
            <a:ext cx="79168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6" name="sl1.avi">
            <a:hlinkClick r:id="" action="ppaction://media"/>
          </p:cNvPr>
          <p:cNvPicPr preferRelativeResize="0">
            <a:picLocks noRot="1" noChangeArrowheads="1"/>
          </p:cNvPicPr>
          <p:nvPr>
            <a:videoFile r:link="rId2"/>
          </p:nvPr>
        </p:nvPicPr>
        <p:blipFill>
          <a:blip r:embed="rId7">
            <a:extLst>
              <a:ext uri="{28A0092B-C50C-407E-A947-70E740481C1C}">
                <a14:useLocalDpi xmlns:a14="http://schemas.microsoft.com/office/drawing/2010/main" val="0"/>
              </a:ext>
            </a:extLst>
          </a:blip>
          <a:srcRect/>
          <a:stretch>
            <a:fillRect/>
          </a:stretch>
        </p:blipFill>
        <p:spPr bwMode="auto">
          <a:xfrm>
            <a:off x="3581400" y="0"/>
            <a:ext cx="187166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7" name="Picture 6" descr="tb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29600" y="6019800"/>
            <a:ext cx="9144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8" name="AutoShape 15">
            <a:hlinkClick r:id="" action="ppaction://hlinkshowjump?jump=previousslide" highlightClick="1"/>
          </p:cNvPr>
          <p:cNvSpPr>
            <a:spLocks noChangeArrowheads="1"/>
          </p:cNvSpPr>
          <p:nvPr/>
        </p:nvSpPr>
        <p:spPr bwMode="auto">
          <a:xfrm>
            <a:off x="16002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59399" name="AutoShape 16">
            <a:hlinkClick r:id="rId9" action="ppaction://hlinksldjump" highlightClick="1"/>
          </p:cNvPr>
          <p:cNvSpPr>
            <a:spLocks noChangeArrowheads="1"/>
          </p:cNvSpPr>
          <p:nvPr/>
        </p:nvSpPr>
        <p:spPr bwMode="auto">
          <a:xfrm>
            <a:off x="9906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59400" name="AutoShape 17">
            <a:hlinkClick r:id="" action="ppaction://hlinkshowjump?jump=lastslide" highlightClick="1"/>
          </p:cNvPr>
          <p:cNvSpPr>
            <a:spLocks noChangeArrowheads="1"/>
          </p:cNvSpPr>
          <p:nvPr/>
        </p:nvSpPr>
        <p:spPr bwMode="auto">
          <a:xfrm>
            <a:off x="28194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59401" name="AutoShape 18">
            <a:hlinkClick r:id="rId10" action="ppaction://hlinksldjump" highlightClick="1"/>
          </p:cNvPr>
          <p:cNvSpPr>
            <a:spLocks noChangeArrowheads="1"/>
          </p:cNvSpPr>
          <p:nvPr/>
        </p:nvSpPr>
        <p:spPr bwMode="auto">
          <a:xfrm>
            <a:off x="34290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59402" name="AutoShape 19">
            <a:hlinkClick r:id="" action="ppaction://hlinkshowjump?jump=nextslide" highlightClick="1"/>
          </p:cNvPr>
          <p:cNvSpPr>
            <a:spLocks noChangeArrowheads="1"/>
          </p:cNvSpPr>
          <p:nvPr/>
        </p:nvSpPr>
        <p:spPr bwMode="auto">
          <a:xfrm>
            <a:off x="2209800" y="6400800"/>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58391" name="Text Box 23"/>
          <p:cNvSpPr txBox="1">
            <a:spLocks noChangeArrowheads="1"/>
          </p:cNvSpPr>
          <p:nvPr/>
        </p:nvSpPr>
        <p:spPr bwMode="auto">
          <a:xfrm>
            <a:off x="1066800" y="1447800"/>
            <a:ext cx="7753350" cy="344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FontTx/>
              <a:buNone/>
            </a:pPr>
            <a:r>
              <a:rPr lang="zh-CN" altLang="en-US" b="1" u="none"/>
              <a:t>命题常量</a:t>
            </a:r>
            <a:r>
              <a:rPr lang="en-US" altLang="zh-CN" b="1" u="none">
                <a:solidFill>
                  <a:srgbClr val="800000"/>
                </a:solidFill>
                <a:ea typeface="宋体" panose="02010600030101010101" pitchFamily="2" charset="-122"/>
              </a:rPr>
              <a:t>: </a:t>
            </a:r>
            <a:r>
              <a:rPr lang="zh-CN" altLang="en-US" b="1" u="none">
                <a:solidFill>
                  <a:srgbClr val="CC0000"/>
                </a:solidFill>
                <a:latin typeface="宋体" panose="02010600030101010101" pitchFamily="2" charset="-122"/>
                <a:ea typeface="宋体" panose="02010600030101010101" pitchFamily="2" charset="-122"/>
              </a:rPr>
              <a:t>命题标识符代表某一确定的命题。</a:t>
            </a:r>
          </a:p>
          <a:p>
            <a:pPr algn="dist" eaLnBrk="1" hangingPunct="1">
              <a:lnSpc>
                <a:spcPct val="130000"/>
              </a:lnSpc>
              <a:spcBef>
                <a:spcPct val="0"/>
              </a:spcBef>
              <a:buFontTx/>
              <a:buNone/>
            </a:pPr>
            <a:r>
              <a:rPr lang="zh-CN" altLang="en-US" b="1" u="none">
                <a:latin typeface="黑体" panose="02010609060101010101" pitchFamily="49" charset="-122"/>
              </a:rPr>
              <a:t>命题变元</a:t>
            </a:r>
            <a:r>
              <a:rPr lang="en-US" altLang="zh-CN" b="1" u="none">
                <a:latin typeface="宋体" panose="02010600030101010101" pitchFamily="2" charset="-122"/>
                <a:ea typeface="宋体" panose="02010600030101010101" pitchFamily="2" charset="-122"/>
              </a:rPr>
              <a:t>:</a:t>
            </a:r>
            <a:r>
              <a:rPr lang="zh-CN" altLang="en-US" b="1" u="none">
                <a:solidFill>
                  <a:srgbClr val="CC0000"/>
                </a:solidFill>
                <a:latin typeface="宋体" panose="02010600030101010101" pitchFamily="2" charset="-122"/>
                <a:ea typeface="宋体" panose="02010600030101010101" pitchFamily="2" charset="-122"/>
              </a:rPr>
              <a:t>命题标识符代表任意一个命题</a:t>
            </a:r>
            <a:r>
              <a:rPr lang="en-US" altLang="zh-CN" b="1" u="none">
                <a:solidFill>
                  <a:srgbClr val="CC0000"/>
                </a:solidFill>
                <a:latin typeface="宋体" panose="02010600030101010101" pitchFamily="2" charset="-122"/>
                <a:ea typeface="宋体" panose="02010600030101010101" pitchFamily="2" charset="-122"/>
              </a:rPr>
              <a:t>.</a:t>
            </a:r>
            <a:r>
              <a:rPr lang="zh-CN" altLang="en-US" b="1" u="none">
                <a:solidFill>
                  <a:srgbClr val="CC0000"/>
                </a:solidFill>
                <a:latin typeface="宋体" panose="02010600030101010101" pitchFamily="2" charset="-122"/>
                <a:ea typeface="宋体" panose="02010600030101010101" pitchFamily="2" charset="-122"/>
              </a:rPr>
              <a:t>变元</a:t>
            </a:r>
          </a:p>
          <a:p>
            <a:pPr eaLnBrk="1" hangingPunct="1">
              <a:lnSpc>
                <a:spcPct val="130000"/>
              </a:lnSpc>
              <a:spcBef>
                <a:spcPct val="0"/>
              </a:spcBef>
              <a:buFontTx/>
              <a:buNone/>
            </a:pPr>
            <a:r>
              <a:rPr lang="zh-CN" altLang="en-US" b="1" u="none">
                <a:solidFill>
                  <a:srgbClr val="CC0000"/>
                </a:solidFill>
                <a:latin typeface="宋体" panose="02010600030101010101" pitchFamily="2" charset="-122"/>
                <a:ea typeface="宋体" panose="02010600030101010101" pitchFamily="2" charset="-122"/>
              </a:rPr>
              <a:t>的取值范围</a:t>
            </a:r>
            <a:r>
              <a:rPr lang="en-US" altLang="zh-CN" b="1" u="none">
                <a:solidFill>
                  <a:srgbClr val="CC0000"/>
                </a:solidFill>
                <a:latin typeface="宋体" panose="02010600030101010101" pitchFamily="2" charset="-122"/>
                <a:ea typeface="宋体" panose="02010600030101010101" pitchFamily="2" charset="-122"/>
              </a:rPr>
              <a:t>(T,F).</a:t>
            </a:r>
          </a:p>
          <a:p>
            <a:pPr eaLnBrk="1" hangingPunct="1">
              <a:lnSpc>
                <a:spcPct val="130000"/>
              </a:lnSpc>
              <a:spcBef>
                <a:spcPct val="0"/>
              </a:spcBef>
              <a:buFontTx/>
              <a:buNone/>
            </a:pPr>
            <a:r>
              <a:rPr lang="zh-CN" altLang="en-US" b="1" u="none">
                <a:latin typeface="黑体" panose="02010609060101010101" pitchFamily="49" charset="-122"/>
              </a:rPr>
              <a:t>变元的指派</a:t>
            </a:r>
            <a:r>
              <a:rPr lang="en-US" altLang="zh-CN" b="1" u="none">
                <a:solidFill>
                  <a:srgbClr val="800000"/>
                </a:solidFill>
                <a:latin typeface="宋体" panose="02010600030101010101" pitchFamily="2" charset="-122"/>
                <a:ea typeface="宋体" panose="02010600030101010101" pitchFamily="2" charset="-122"/>
              </a:rPr>
              <a:t>:</a:t>
            </a:r>
            <a:r>
              <a:rPr lang="zh-CN" altLang="en-US" b="1" u="none">
                <a:solidFill>
                  <a:srgbClr val="CC0000"/>
                </a:solidFill>
                <a:latin typeface="宋体" panose="02010600030101010101" pitchFamily="2" charset="-122"/>
                <a:ea typeface="宋体" panose="02010600030101010101" pitchFamily="2" charset="-122"/>
              </a:rPr>
              <a:t>当命题变元被特定命题代入</a:t>
            </a:r>
            <a:r>
              <a:rPr lang="en-US" altLang="zh-CN" b="1" u="none">
                <a:solidFill>
                  <a:srgbClr val="CC0000"/>
                </a:solidFill>
                <a:latin typeface="宋体" panose="02010600030101010101" pitchFamily="2" charset="-122"/>
                <a:ea typeface="宋体" panose="02010600030101010101" pitchFamily="2" charset="-122"/>
              </a:rPr>
              <a:t>,</a:t>
            </a:r>
            <a:r>
              <a:rPr lang="zh-CN" altLang="en-US" b="1" u="none">
                <a:solidFill>
                  <a:srgbClr val="CC0000"/>
                </a:solidFill>
                <a:latin typeface="宋体" panose="02010600030101010101" pitchFamily="2" charset="-122"/>
                <a:ea typeface="宋体" panose="02010600030101010101" pitchFamily="2" charset="-122"/>
              </a:rPr>
              <a:t>成为具有确定真值的命题时。称对命题变元的指派。</a:t>
            </a:r>
          </a:p>
          <a:p>
            <a:pPr eaLnBrk="1" hangingPunct="1">
              <a:lnSpc>
                <a:spcPct val="135000"/>
              </a:lnSpc>
              <a:spcBef>
                <a:spcPct val="0"/>
              </a:spcBef>
              <a:buFontTx/>
              <a:buNone/>
            </a:pPr>
            <a:r>
              <a:rPr lang="zh-CN" altLang="en-US" b="1" u="none">
                <a:latin typeface="黑体" panose="02010609060101010101" pitchFamily="49" charset="-122"/>
              </a:rPr>
              <a:t>原子变元</a:t>
            </a:r>
            <a:r>
              <a:rPr lang="zh-CN" altLang="en-US" b="1" u="none">
                <a:latin typeface="宋体" panose="02010600030101010101" pitchFamily="2" charset="-122"/>
                <a:ea typeface="宋体" panose="02010600030101010101" pitchFamily="2" charset="-122"/>
              </a:rPr>
              <a:t>：</a:t>
            </a:r>
            <a:r>
              <a:rPr lang="zh-CN" altLang="en-US" b="1" u="none">
                <a:solidFill>
                  <a:srgbClr val="CC0000"/>
                </a:solidFill>
                <a:latin typeface="宋体" panose="02010600030101010101" pitchFamily="2" charset="-122"/>
                <a:ea typeface="宋体" panose="02010600030101010101" pitchFamily="2" charset="-122"/>
              </a:rPr>
              <a:t>命题变元代表原子命题时。</a:t>
            </a:r>
          </a:p>
        </p:txBody>
      </p:sp>
      <p:graphicFrame>
        <p:nvGraphicFramePr>
          <p:cNvPr id="58397" name="Object 29"/>
          <p:cNvGraphicFramePr>
            <a:graphicFrameLocks noChangeAspect="1"/>
          </p:cNvGraphicFramePr>
          <p:nvPr/>
        </p:nvGraphicFramePr>
        <p:xfrm>
          <a:off x="685800" y="1676400"/>
          <a:ext cx="206375" cy="304800"/>
        </p:xfrm>
        <a:graphic>
          <a:graphicData uri="http://schemas.openxmlformats.org/presentationml/2006/ole">
            <mc:AlternateContent xmlns:mc="http://schemas.openxmlformats.org/markup-compatibility/2006">
              <mc:Choice xmlns:v="urn:schemas-microsoft-com:vml" Requires="v">
                <p:oleObj spid="_x0000_s59438" name="剪辑" r:id="rId11" imgW="2247900" imgH="3306763" progId="MS_ClipArt_Gallery.2">
                  <p:embed/>
                </p:oleObj>
              </mc:Choice>
              <mc:Fallback>
                <p:oleObj name="剪辑" r:id="rId11" imgW="2247900" imgH="3306763" progId="MS_ClipArt_Gallery.2">
                  <p:embed/>
                  <p:pic>
                    <p:nvPicPr>
                      <p:cNvPr id="0" name="Object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5800" y="1676400"/>
                        <a:ext cx="2063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400" name="Object 32"/>
          <p:cNvGraphicFramePr>
            <a:graphicFrameLocks noChangeAspect="1"/>
          </p:cNvGraphicFramePr>
          <p:nvPr/>
        </p:nvGraphicFramePr>
        <p:xfrm>
          <a:off x="685800" y="2286000"/>
          <a:ext cx="206375" cy="304800"/>
        </p:xfrm>
        <a:graphic>
          <a:graphicData uri="http://schemas.openxmlformats.org/presentationml/2006/ole">
            <mc:AlternateContent xmlns:mc="http://schemas.openxmlformats.org/markup-compatibility/2006">
              <mc:Choice xmlns:v="urn:schemas-microsoft-com:vml" Requires="v">
                <p:oleObj spid="_x0000_s59439" name="剪辑" r:id="rId13" imgW="2247900" imgH="3306763" progId="MS_ClipArt_Gallery.2">
                  <p:embed/>
                </p:oleObj>
              </mc:Choice>
              <mc:Fallback>
                <p:oleObj name="剪辑" r:id="rId13" imgW="2247900" imgH="3306763" progId="MS_ClipArt_Gallery.2">
                  <p:embed/>
                  <p:pic>
                    <p:nvPicPr>
                      <p:cNvPr id="0" name="Object 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5800" y="2286000"/>
                        <a:ext cx="2063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401" name="Object 33"/>
          <p:cNvGraphicFramePr>
            <a:graphicFrameLocks noChangeAspect="1"/>
          </p:cNvGraphicFramePr>
          <p:nvPr/>
        </p:nvGraphicFramePr>
        <p:xfrm>
          <a:off x="685800" y="3352800"/>
          <a:ext cx="207963" cy="304800"/>
        </p:xfrm>
        <a:graphic>
          <a:graphicData uri="http://schemas.openxmlformats.org/presentationml/2006/ole">
            <mc:AlternateContent xmlns:mc="http://schemas.openxmlformats.org/markup-compatibility/2006">
              <mc:Choice xmlns:v="urn:schemas-microsoft-com:vml" Requires="v">
                <p:oleObj spid="_x0000_s59440" name="剪辑" r:id="rId14" imgW="2247900" imgH="3306763" progId="MS_ClipArt_Gallery.2">
                  <p:embed/>
                </p:oleObj>
              </mc:Choice>
              <mc:Fallback>
                <p:oleObj name="剪辑" r:id="rId14" imgW="2247900" imgH="3306763" progId="MS_ClipArt_Gallery.2">
                  <p:embed/>
                  <p:pic>
                    <p:nvPicPr>
                      <p:cNvPr id="0" name="Object 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5800" y="3352800"/>
                        <a:ext cx="2079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402" name="Object 34"/>
          <p:cNvGraphicFramePr>
            <a:graphicFrameLocks noChangeAspect="1"/>
          </p:cNvGraphicFramePr>
          <p:nvPr/>
        </p:nvGraphicFramePr>
        <p:xfrm>
          <a:off x="684213" y="4508500"/>
          <a:ext cx="206375" cy="304800"/>
        </p:xfrm>
        <a:graphic>
          <a:graphicData uri="http://schemas.openxmlformats.org/presentationml/2006/ole">
            <mc:AlternateContent xmlns:mc="http://schemas.openxmlformats.org/markup-compatibility/2006">
              <mc:Choice xmlns:v="urn:schemas-microsoft-com:vml" Requires="v">
                <p:oleObj spid="_x0000_s59441" name="剪辑" r:id="rId15" imgW="2247900" imgH="3306763" progId="MS_ClipArt_Gallery.2">
                  <p:embed/>
                </p:oleObj>
              </mc:Choice>
              <mc:Fallback>
                <p:oleObj name="剪辑" r:id="rId15" imgW="2247900" imgH="3306763" progId="MS_ClipArt_Gallery.2">
                  <p:embed/>
                  <p:pic>
                    <p:nvPicPr>
                      <p:cNvPr id="0" name="Object 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4213" y="4508500"/>
                        <a:ext cx="2063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408" name="Text Box 36"/>
          <p:cNvSpPr txBox="1">
            <a:spLocks noChangeArrowheads="1"/>
          </p:cNvSpPr>
          <p:nvPr/>
        </p:nvSpPr>
        <p:spPr bwMode="auto">
          <a:xfrm>
            <a:off x="457200" y="142875"/>
            <a:ext cx="2819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
              </a:spcBef>
              <a:spcAft>
                <a:spcPct val="5000"/>
              </a:spcAft>
              <a:buFontTx/>
              <a:buNone/>
            </a:pPr>
            <a:r>
              <a:rPr lang="zh-CN" altLang="en-US" sz="1800" b="1" u="none">
                <a:solidFill>
                  <a:srgbClr val="660033"/>
                </a:solidFill>
                <a:latin typeface="幼圆" panose="02010509060101010101" pitchFamily="49" charset="-122"/>
                <a:ea typeface="幼圆" panose="02010509060101010101" pitchFamily="49" charset="-122"/>
              </a:rPr>
              <a:t>命题逻辑 </a:t>
            </a:r>
            <a:r>
              <a:rPr lang="en-US" altLang="zh-CN" sz="1800" b="1" u="none">
                <a:solidFill>
                  <a:srgbClr val="660033"/>
                </a:solidFill>
                <a:latin typeface="幼圆" panose="02010509060101010101" pitchFamily="49" charset="-122"/>
                <a:ea typeface="幼圆" panose="02010509060101010101" pitchFamily="49" charset="-122"/>
              </a:rPr>
              <a:t>&gt;</a:t>
            </a:r>
            <a:r>
              <a:rPr lang="zh-CN" altLang="en-US" sz="1800" b="1" u="none">
                <a:latin typeface="幼圆" panose="02010509060101010101" pitchFamily="49" charset="-122"/>
                <a:ea typeface="幼圆" panose="02010509060101010101" pitchFamily="49" charset="-122"/>
              </a:rPr>
              <a:t>命题及其表示</a:t>
            </a:r>
          </a:p>
        </p:txBody>
      </p:sp>
      <p:sp>
        <p:nvSpPr>
          <p:cNvPr id="59409" name="Text Box 39"/>
          <p:cNvSpPr txBox="1">
            <a:spLocks noChangeArrowheads="1"/>
          </p:cNvSpPr>
          <p:nvPr/>
        </p:nvSpPr>
        <p:spPr bwMode="auto">
          <a:xfrm>
            <a:off x="762000" y="990600"/>
            <a:ext cx="1235075" cy="425450"/>
          </a:xfrm>
          <a:prstGeom prst="rect">
            <a:avLst/>
          </a:prstGeom>
          <a:noFill/>
          <a:ln w="28575">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u="none">
                <a:solidFill>
                  <a:srgbClr val="FF0000"/>
                </a:solidFill>
                <a:ea typeface="幼圆" panose="02010509060101010101" pitchFamily="49" charset="-122"/>
              </a:rPr>
              <a:t>名词术语</a:t>
            </a:r>
            <a:endParaRPr lang="zh-CN" altLang="en-US" sz="2400" b="1" u="none">
              <a:solidFill>
                <a:srgbClr val="0000FF"/>
              </a:solidFill>
              <a:ea typeface="幼圆" panose="02010509060101010101" pitchFamily="49" charset="-122"/>
            </a:endParaRPr>
          </a:p>
        </p:txBody>
      </p:sp>
    </p:spTree>
  </p:cSld>
  <p:clrMapOvr>
    <a:masterClrMapping/>
  </p:clrMapOvr>
  <p:transition>
    <p:pull dir="rd"/>
    <p:sndAc>
      <p:stSnd>
        <p:snd r:embed="rId5"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3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8397"/>
                                        </p:tgtEl>
                                        <p:attrNameLst>
                                          <p:attrName>style.visibility</p:attrName>
                                        </p:attrNameLst>
                                      </p:cBhvr>
                                      <p:to>
                                        <p:strVal val="visible"/>
                                      </p:to>
                                    </p:set>
                                  </p:childTnLst>
                                  <p:subTnLst>
                                    <p:set>
                                      <p:cBhvr override="childStyle">
                                        <p:cTn dur="1" fill="hold" display="0" masterRel="nextClick" afterEffect="1"/>
                                        <p:tgtEl>
                                          <p:spTgt spid="58397"/>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8400"/>
                                        </p:tgtEl>
                                        <p:attrNameLst>
                                          <p:attrName>style.visibility</p:attrName>
                                        </p:attrNameLst>
                                      </p:cBhvr>
                                      <p:to>
                                        <p:strVal val="visible"/>
                                      </p:to>
                                    </p:set>
                                  </p:childTnLst>
                                  <p:subTnLst>
                                    <p:set>
                                      <p:cBhvr override="childStyle">
                                        <p:cTn dur="1" fill="hold" display="0" masterRel="nextClick" afterEffect="1"/>
                                        <p:tgtEl>
                                          <p:spTgt spid="58400"/>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8401"/>
                                        </p:tgtEl>
                                        <p:attrNameLst>
                                          <p:attrName>style.visibility</p:attrName>
                                        </p:attrNameLst>
                                      </p:cBhvr>
                                      <p:to>
                                        <p:strVal val="visible"/>
                                      </p:to>
                                    </p:set>
                                  </p:childTnLst>
                                  <p:subTnLst>
                                    <p:set>
                                      <p:cBhvr override="childStyle">
                                        <p:cTn dur="1" fill="hold" display="0" masterRel="nextClick" afterEffect="1"/>
                                        <p:tgtEl>
                                          <p:spTgt spid="58401"/>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58402"/>
                                        </p:tgtEl>
                                        <p:attrNameLst>
                                          <p:attrName>style.visibility</p:attrName>
                                        </p:attrNameLst>
                                      </p:cBhvr>
                                      <p:to>
                                        <p:strVal val="visible"/>
                                      </p:to>
                                    </p:set>
                                  </p:childTnLst>
                                  <p:subTnLst>
                                    <p:set>
                                      <p:cBhvr override="childStyle">
                                        <p:cTn dur="1" fill="hold" display="0" masterRel="nextClick" afterEffect="1"/>
                                        <p:tgtEl>
                                          <p:spTgt spid="5840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91"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61442" name="Picture 3" descr="STATBA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38" y="6248400"/>
            <a:ext cx="755808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3" name="Picture 4" descr="STATBA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533400"/>
            <a:ext cx="79168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4" name="Picture 6" descr="tb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9600" y="6046788"/>
            <a:ext cx="91440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Text Box 8"/>
          <p:cNvSpPr txBox="1">
            <a:spLocks noChangeArrowheads="1"/>
          </p:cNvSpPr>
          <p:nvPr/>
        </p:nvSpPr>
        <p:spPr bwMode="auto">
          <a:xfrm>
            <a:off x="685800" y="152400"/>
            <a:ext cx="24384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
              </a:spcBef>
              <a:spcAft>
                <a:spcPct val="5000"/>
              </a:spcAft>
              <a:buFontTx/>
              <a:buNone/>
            </a:pPr>
            <a:endParaRPr lang="zh-CN" altLang="zh-CN" u="none">
              <a:solidFill>
                <a:srgbClr val="0000CC"/>
              </a:solidFill>
              <a:latin typeface="楷体_GB2312" pitchFamily="49" charset="-122"/>
              <a:ea typeface="楷体_GB2312" pitchFamily="49" charset="-122"/>
            </a:endParaRPr>
          </a:p>
        </p:txBody>
      </p:sp>
      <p:sp>
        <p:nvSpPr>
          <p:cNvPr id="34841" name="Rectangle 25"/>
          <p:cNvSpPr>
            <a:spLocks noChangeArrowheads="1"/>
          </p:cNvSpPr>
          <p:nvPr/>
        </p:nvSpPr>
        <p:spPr bwMode="auto">
          <a:xfrm>
            <a:off x="762000" y="2743200"/>
            <a:ext cx="7543800" cy="1289050"/>
          </a:xfrm>
          <a:prstGeom prst="rect">
            <a:avLst/>
          </a:prstGeom>
          <a:solidFill>
            <a:srgbClr val="FFFF66">
              <a:alpha val="7215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b" hangingPunct="1">
              <a:lnSpc>
                <a:spcPct val="140000"/>
              </a:lnSpc>
              <a:spcBef>
                <a:spcPct val="0"/>
              </a:spcBef>
              <a:buFontTx/>
              <a:buNone/>
            </a:pPr>
            <a:r>
              <a:rPr lang="zh-CN" altLang="en-US" b="1">
                <a:solidFill>
                  <a:srgbClr val="800000"/>
                </a:solidFill>
                <a:latin typeface="黑体" panose="02010609060101010101" pitchFamily="49" charset="-122"/>
              </a:rPr>
              <a:t>定义</a:t>
            </a:r>
            <a:r>
              <a:rPr lang="en-US" altLang="zh-CN" b="1">
                <a:solidFill>
                  <a:srgbClr val="800000"/>
                </a:solidFill>
                <a:latin typeface="黑体" panose="02010609060101010101" pitchFamily="49" charset="-122"/>
              </a:rPr>
              <a:t>1-2.1</a:t>
            </a:r>
            <a:r>
              <a:rPr lang="en-US" altLang="zh-CN" b="1" u="none">
                <a:solidFill>
                  <a:srgbClr val="800000"/>
                </a:solidFill>
                <a:latin typeface="黑体" panose="02010609060101010101" pitchFamily="49" charset="-122"/>
              </a:rPr>
              <a:t> </a:t>
            </a:r>
            <a:r>
              <a:rPr lang="zh-CN" altLang="en-US" b="1" u="none">
                <a:solidFill>
                  <a:srgbClr val="800000"/>
                </a:solidFill>
                <a:latin typeface="宋体" panose="02010600030101010101" pitchFamily="2" charset="-122"/>
                <a:ea typeface="宋体" panose="02010600030101010101" pitchFamily="2" charset="-122"/>
              </a:rPr>
              <a:t>设</a:t>
            </a:r>
            <a:r>
              <a:rPr lang="en-US" altLang="zh-CN" b="1" u="none">
                <a:solidFill>
                  <a:srgbClr val="800000"/>
                </a:solidFill>
                <a:latin typeface="宋体" panose="02010600030101010101" pitchFamily="2" charset="-122"/>
                <a:ea typeface="宋体" panose="02010600030101010101" pitchFamily="2" charset="-122"/>
              </a:rPr>
              <a:t>P</a:t>
            </a:r>
            <a:r>
              <a:rPr lang="zh-CN" altLang="en-US" b="1" u="none">
                <a:solidFill>
                  <a:srgbClr val="800000"/>
                </a:solidFill>
                <a:latin typeface="宋体" panose="02010600030101010101" pitchFamily="2" charset="-122"/>
                <a:ea typeface="宋体" panose="02010600030101010101" pitchFamily="2" charset="-122"/>
              </a:rPr>
              <a:t>为一命题</a:t>
            </a:r>
            <a:r>
              <a:rPr lang="en-US" altLang="zh-CN" b="1" u="none">
                <a:solidFill>
                  <a:srgbClr val="800000"/>
                </a:solidFill>
                <a:latin typeface="宋体" panose="02010600030101010101" pitchFamily="2" charset="-122"/>
                <a:ea typeface="宋体" panose="02010600030101010101" pitchFamily="2" charset="-122"/>
              </a:rPr>
              <a:t>,P</a:t>
            </a:r>
            <a:r>
              <a:rPr lang="zh-CN" altLang="en-US" b="1" u="none">
                <a:solidFill>
                  <a:srgbClr val="800000"/>
                </a:solidFill>
                <a:latin typeface="宋体" panose="02010600030101010101" pitchFamily="2" charset="-122"/>
                <a:ea typeface="宋体" panose="02010600030101010101" pitchFamily="2" charset="-122"/>
              </a:rPr>
              <a:t>的否定是一个新的命题</a:t>
            </a:r>
            <a:r>
              <a:rPr lang="en-US" altLang="zh-CN" b="1" u="none">
                <a:solidFill>
                  <a:srgbClr val="800000"/>
                </a:solidFill>
                <a:latin typeface="宋体" panose="02010600030101010101" pitchFamily="2" charset="-122"/>
                <a:ea typeface="宋体" panose="02010600030101010101" pitchFamily="2" charset="-122"/>
              </a:rPr>
              <a:t>,</a:t>
            </a:r>
            <a:r>
              <a:rPr lang="zh-CN" altLang="en-US" b="1" u="none">
                <a:solidFill>
                  <a:srgbClr val="800000"/>
                </a:solidFill>
                <a:latin typeface="宋体" panose="02010600030101010101" pitchFamily="2" charset="-122"/>
                <a:ea typeface="宋体" panose="02010600030101010101" pitchFamily="2" charset="-122"/>
              </a:rPr>
              <a:t>记作</a:t>
            </a:r>
            <a:r>
              <a:rPr lang="zh-CN" altLang="en-US" b="1" u="none">
                <a:solidFill>
                  <a:srgbClr val="800000"/>
                </a:solidFill>
                <a:latin typeface="宋体" panose="02010600030101010101" pitchFamily="2" charset="-122"/>
                <a:ea typeface="宋体" panose="02010600030101010101" pitchFamily="2" charset="-122"/>
                <a:sym typeface="Symbol" panose="05050102010706020507" pitchFamily="18" charset="2"/>
              </a:rPr>
              <a:t></a:t>
            </a:r>
            <a:r>
              <a:rPr lang="en-US" altLang="zh-CN" b="1" u="none">
                <a:solidFill>
                  <a:srgbClr val="800000"/>
                </a:solidFill>
                <a:latin typeface="宋体" panose="02010600030101010101" pitchFamily="2" charset="-122"/>
                <a:ea typeface="宋体" panose="02010600030101010101" pitchFamily="2" charset="-122"/>
                <a:sym typeface="Symbol" panose="05050102010706020507" pitchFamily="18" charset="2"/>
              </a:rPr>
              <a:t>P</a:t>
            </a:r>
            <a:r>
              <a:rPr lang="zh-CN" altLang="en-US" b="1" u="none">
                <a:solidFill>
                  <a:srgbClr val="800000"/>
                </a:solidFill>
                <a:latin typeface="宋体" panose="02010600030101010101" pitchFamily="2" charset="-122"/>
                <a:ea typeface="宋体" panose="02010600030101010101" pitchFamily="2" charset="-122"/>
              </a:rPr>
              <a:t>。若</a:t>
            </a:r>
            <a:r>
              <a:rPr lang="en-US" altLang="zh-CN" b="1" u="none">
                <a:solidFill>
                  <a:srgbClr val="800000"/>
                </a:solidFill>
                <a:latin typeface="宋体" panose="02010600030101010101" pitchFamily="2" charset="-122"/>
                <a:ea typeface="宋体" panose="02010600030101010101" pitchFamily="2" charset="-122"/>
              </a:rPr>
              <a:t>P</a:t>
            </a:r>
            <a:r>
              <a:rPr lang="zh-CN" altLang="en-US" b="1" u="none">
                <a:solidFill>
                  <a:srgbClr val="800000"/>
                </a:solidFill>
                <a:latin typeface="宋体" panose="02010600030101010101" pitchFamily="2" charset="-122"/>
                <a:ea typeface="宋体" panose="02010600030101010101" pitchFamily="2" charset="-122"/>
              </a:rPr>
              <a:t>为</a:t>
            </a:r>
            <a:r>
              <a:rPr lang="en-US" altLang="zh-CN" b="1" u="none">
                <a:solidFill>
                  <a:srgbClr val="800000"/>
                </a:solidFill>
                <a:latin typeface="宋体" panose="02010600030101010101" pitchFamily="2" charset="-122"/>
                <a:ea typeface="宋体" panose="02010600030101010101" pitchFamily="2" charset="-122"/>
              </a:rPr>
              <a:t>T,</a:t>
            </a:r>
            <a:r>
              <a:rPr lang="en-US" altLang="zh-CN" b="1" u="none">
                <a:solidFill>
                  <a:srgbClr val="800000"/>
                </a:solidFill>
                <a:latin typeface="宋体" panose="02010600030101010101" pitchFamily="2" charset="-122"/>
                <a:ea typeface="宋体" panose="02010600030101010101" pitchFamily="2" charset="-122"/>
                <a:sym typeface="Symbol" panose="05050102010706020507" pitchFamily="18" charset="2"/>
              </a:rPr>
              <a:t>P</a:t>
            </a:r>
            <a:r>
              <a:rPr lang="zh-CN" altLang="en-US" b="1" u="none">
                <a:solidFill>
                  <a:srgbClr val="800000"/>
                </a:solidFill>
                <a:latin typeface="宋体" panose="02010600030101010101" pitchFamily="2" charset="-122"/>
                <a:ea typeface="宋体" panose="02010600030101010101" pitchFamily="2" charset="-122"/>
              </a:rPr>
              <a:t>为</a:t>
            </a:r>
            <a:r>
              <a:rPr lang="en-US" altLang="zh-CN" b="1" u="none">
                <a:solidFill>
                  <a:srgbClr val="800000"/>
                </a:solidFill>
                <a:latin typeface="宋体" panose="02010600030101010101" pitchFamily="2" charset="-122"/>
                <a:ea typeface="宋体" panose="02010600030101010101" pitchFamily="2" charset="-122"/>
              </a:rPr>
              <a:t>F,</a:t>
            </a:r>
            <a:r>
              <a:rPr lang="zh-CN" altLang="en-US" b="1" u="none">
                <a:solidFill>
                  <a:srgbClr val="800000"/>
                </a:solidFill>
                <a:latin typeface="宋体" panose="02010600030101010101" pitchFamily="2" charset="-122"/>
                <a:ea typeface="宋体" panose="02010600030101010101" pitchFamily="2" charset="-122"/>
              </a:rPr>
              <a:t>若</a:t>
            </a:r>
            <a:r>
              <a:rPr lang="en-US" altLang="zh-CN" b="1" u="none">
                <a:solidFill>
                  <a:srgbClr val="800000"/>
                </a:solidFill>
                <a:latin typeface="宋体" panose="02010600030101010101" pitchFamily="2" charset="-122"/>
                <a:ea typeface="宋体" panose="02010600030101010101" pitchFamily="2" charset="-122"/>
              </a:rPr>
              <a:t>P</a:t>
            </a:r>
            <a:r>
              <a:rPr lang="zh-CN" altLang="en-US" b="1" u="none">
                <a:solidFill>
                  <a:srgbClr val="800000"/>
                </a:solidFill>
                <a:latin typeface="宋体" panose="02010600030101010101" pitchFamily="2" charset="-122"/>
                <a:ea typeface="宋体" panose="02010600030101010101" pitchFamily="2" charset="-122"/>
              </a:rPr>
              <a:t>为</a:t>
            </a:r>
            <a:r>
              <a:rPr lang="en-US" altLang="zh-CN" b="1" u="none">
                <a:solidFill>
                  <a:srgbClr val="800000"/>
                </a:solidFill>
                <a:latin typeface="宋体" panose="02010600030101010101" pitchFamily="2" charset="-122"/>
                <a:ea typeface="宋体" panose="02010600030101010101" pitchFamily="2" charset="-122"/>
              </a:rPr>
              <a:t>F,</a:t>
            </a:r>
            <a:r>
              <a:rPr lang="en-US" altLang="zh-CN" b="1" u="none">
                <a:solidFill>
                  <a:srgbClr val="800000"/>
                </a:solidFill>
                <a:latin typeface="宋体" panose="02010600030101010101" pitchFamily="2" charset="-122"/>
                <a:ea typeface="宋体" panose="02010600030101010101" pitchFamily="2" charset="-122"/>
                <a:sym typeface="Symbol" panose="05050102010706020507" pitchFamily="18" charset="2"/>
              </a:rPr>
              <a:t>P</a:t>
            </a:r>
            <a:r>
              <a:rPr lang="zh-CN" altLang="en-US" b="1" u="none">
                <a:solidFill>
                  <a:srgbClr val="800000"/>
                </a:solidFill>
                <a:latin typeface="宋体" panose="02010600030101010101" pitchFamily="2" charset="-122"/>
                <a:ea typeface="宋体" panose="02010600030101010101" pitchFamily="2" charset="-122"/>
              </a:rPr>
              <a:t>为</a:t>
            </a:r>
            <a:r>
              <a:rPr lang="en-US" altLang="zh-CN" b="1" u="none">
                <a:solidFill>
                  <a:srgbClr val="800000"/>
                </a:solidFill>
                <a:latin typeface="宋体" panose="02010600030101010101" pitchFamily="2" charset="-122"/>
                <a:ea typeface="宋体" panose="02010600030101010101" pitchFamily="2" charset="-122"/>
              </a:rPr>
              <a:t>T.</a:t>
            </a:r>
          </a:p>
        </p:txBody>
      </p:sp>
      <p:sp>
        <p:nvSpPr>
          <p:cNvPr id="34842" name="Text Box 26"/>
          <p:cNvSpPr txBox="1">
            <a:spLocks noChangeArrowheads="1"/>
          </p:cNvSpPr>
          <p:nvPr/>
        </p:nvSpPr>
        <p:spPr bwMode="auto">
          <a:xfrm>
            <a:off x="762000" y="2057400"/>
            <a:ext cx="34242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u="none">
                <a:ea typeface="宋体" panose="02010600030101010101" pitchFamily="2" charset="-122"/>
              </a:rPr>
              <a:t>(1) </a:t>
            </a:r>
            <a:r>
              <a:rPr lang="zh-CN" altLang="en-US" b="1" u="none"/>
              <a:t>否定</a:t>
            </a:r>
            <a:r>
              <a:rPr lang="en-US" altLang="zh-CN" u="none">
                <a:ea typeface="宋体" panose="02010600030101010101" pitchFamily="2" charset="-122"/>
              </a:rPr>
              <a:t>(</a:t>
            </a:r>
            <a:r>
              <a:rPr lang="en-US" altLang="zh-CN" b="1" u="none">
                <a:ea typeface="宋体" panose="02010600030101010101" pitchFamily="2" charset="-122"/>
              </a:rPr>
              <a:t>Negation</a:t>
            </a:r>
            <a:r>
              <a:rPr lang="en-US" altLang="zh-CN" u="none">
                <a:ea typeface="宋体" panose="02010600030101010101" pitchFamily="2" charset="-122"/>
              </a:rPr>
              <a:t>) </a:t>
            </a:r>
            <a:r>
              <a:rPr lang="en-US" altLang="zh-CN" sz="3600" b="1" u="none">
                <a:latin typeface="幼圆" panose="02010509060101010101" pitchFamily="49" charset="-122"/>
                <a:ea typeface="幼圆" panose="02010509060101010101" pitchFamily="49" charset="-122"/>
                <a:sym typeface="Symbol" panose="05050102010706020507" pitchFamily="18" charset="2"/>
              </a:rPr>
              <a:t></a:t>
            </a:r>
            <a:endParaRPr lang="en-US" altLang="zh-CN" b="1" u="none">
              <a:solidFill>
                <a:srgbClr val="800000"/>
              </a:solidFill>
              <a:latin typeface="幼圆" panose="02010509060101010101" pitchFamily="49" charset="-122"/>
              <a:ea typeface="幼圆" panose="02010509060101010101" pitchFamily="49" charset="-122"/>
              <a:sym typeface="Symbol" panose="05050102010706020507" pitchFamily="18" charset="2"/>
            </a:endParaRPr>
          </a:p>
        </p:txBody>
      </p:sp>
      <p:sp>
        <p:nvSpPr>
          <p:cNvPr id="34850" name="Text Box 34"/>
          <p:cNvSpPr txBox="1">
            <a:spLocks noChangeArrowheads="1"/>
          </p:cNvSpPr>
          <p:nvPr/>
        </p:nvSpPr>
        <p:spPr bwMode="auto">
          <a:xfrm>
            <a:off x="2057400" y="4038600"/>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b="1" u="none">
                <a:solidFill>
                  <a:srgbClr val="800000"/>
                </a:solidFill>
                <a:latin typeface="宋体" panose="02010600030101010101" pitchFamily="2" charset="-122"/>
                <a:ea typeface="宋体" panose="02010600030101010101" pitchFamily="2" charset="-122"/>
              </a:rPr>
              <a:t>即</a:t>
            </a:r>
            <a:r>
              <a:rPr lang="zh-CN" altLang="en-US" u="none">
                <a:solidFill>
                  <a:srgbClr val="800000"/>
                </a:solidFill>
                <a:latin typeface="宋体" panose="02010600030101010101" pitchFamily="2" charset="-122"/>
                <a:ea typeface="宋体" panose="02010600030101010101" pitchFamily="2" charset="-122"/>
              </a:rPr>
              <a:t>：</a:t>
            </a:r>
            <a:endParaRPr lang="zh-CN" altLang="en-US" b="1" u="none">
              <a:solidFill>
                <a:srgbClr val="800000"/>
              </a:solidFill>
              <a:latin typeface="宋体" panose="02010600030101010101" pitchFamily="2" charset="-122"/>
              <a:ea typeface="宋体" panose="02010600030101010101" pitchFamily="2" charset="-122"/>
              <a:sym typeface="Symbol" panose="05050102010706020507" pitchFamily="18" charset="2"/>
            </a:endParaRPr>
          </a:p>
        </p:txBody>
      </p:sp>
      <p:pic>
        <p:nvPicPr>
          <p:cNvPr id="34854" name="sl1.avi">
            <a:hlinkClick r:id="" action="ppaction://media"/>
          </p:cNvPr>
          <p:cNvPicPr>
            <a:picLocks noRot="1" noChangeAspect="1" noChangeArrowheads="1"/>
          </p:cNvPicPr>
          <p:nvPr>
            <a:videoFile r:link="rId2"/>
          </p:nvPr>
        </p:nvPicPr>
        <p:blipFill>
          <a:blip r:embed="rId8">
            <a:extLst>
              <a:ext uri="{28A0092B-C50C-407E-A947-70E740481C1C}">
                <a14:useLocalDpi xmlns:a14="http://schemas.microsoft.com/office/drawing/2010/main" val="0"/>
              </a:ext>
            </a:extLst>
          </a:blip>
          <a:srcRect/>
          <a:stretch>
            <a:fillRect/>
          </a:stretch>
        </p:blipFill>
        <p:spPr bwMode="auto">
          <a:xfrm>
            <a:off x="3598863" y="0"/>
            <a:ext cx="1828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4858" name="Object 42"/>
          <p:cNvGraphicFramePr>
            <a:graphicFrameLocks noChangeAspect="1"/>
          </p:cNvGraphicFramePr>
          <p:nvPr/>
        </p:nvGraphicFramePr>
        <p:xfrm>
          <a:off x="5105400" y="4800600"/>
          <a:ext cx="2838450" cy="1890713"/>
        </p:xfrm>
        <a:graphic>
          <a:graphicData uri="http://schemas.openxmlformats.org/presentationml/2006/ole">
            <mc:AlternateContent xmlns:mc="http://schemas.openxmlformats.org/markup-compatibility/2006">
              <mc:Choice xmlns:v="urn:schemas-microsoft-com:vml" Requires="v">
                <p:oleObj spid="_x0000_s61469" name="文档" r:id="rId9" imgW="2316480" imgH="1546860" progId="Word.Document.8">
                  <p:embed/>
                </p:oleObj>
              </mc:Choice>
              <mc:Fallback>
                <p:oleObj name="文档" r:id="rId9" imgW="2316480" imgH="1546860" progId="Word.Document.8">
                  <p:embed/>
                  <p:pic>
                    <p:nvPicPr>
                      <p:cNvPr id="0" name="Object 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5400" y="4800600"/>
                        <a:ext cx="2838450" cy="189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51" name="Text Box 43"/>
          <p:cNvSpPr txBox="1">
            <a:spLocks noChangeArrowheads="1"/>
          </p:cNvSpPr>
          <p:nvPr/>
        </p:nvSpPr>
        <p:spPr bwMode="auto">
          <a:xfrm>
            <a:off x="609600" y="914400"/>
            <a:ext cx="312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0"/>
              </a:spcBef>
              <a:buFontTx/>
              <a:buNone/>
            </a:pPr>
            <a:r>
              <a:rPr lang="en-US" altLang="zh-CN" b="1" u="none">
                <a:latin typeface="隶书" panose="02010509060101010101" pitchFamily="49" charset="-122"/>
                <a:ea typeface="隶书" panose="02010509060101010101" pitchFamily="49" charset="-122"/>
              </a:rPr>
              <a:t>1-2 </a:t>
            </a:r>
            <a:r>
              <a:rPr lang="zh-CN" altLang="en-US" sz="3200" b="1" u="none">
                <a:latin typeface="楷体_GB2312" pitchFamily="49" charset="-122"/>
                <a:ea typeface="楷体_GB2312" pitchFamily="49" charset="-122"/>
              </a:rPr>
              <a:t>逻辑连接词</a:t>
            </a:r>
            <a:endParaRPr lang="zh-CN" altLang="en-US" u="none">
              <a:solidFill>
                <a:srgbClr val="0000CC"/>
              </a:solidFill>
              <a:latin typeface="隶书" panose="02010509060101010101" pitchFamily="49" charset="-122"/>
              <a:ea typeface="隶书" panose="02010509060101010101" pitchFamily="49" charset="-122"/>
            </a:endParaRPr>
          </a:p>
        </p:txBody>
      </p:sp>
      <p:sp>
        <p:nvSpPr>
          <p:cNvPr id="61452" name="AutoShape 48">
            <a:hlinkClick r:id="" action="ppaction://hlinkshowjump?jump=previousslide" highlightClick="1"/>
          </p:cNvPr>
          <p:cNvSpPr>
            <a:spLocks noChangeArrowheads="1"/>
          </p:cNvSpPr>
          <p:nvPr/>
        </p:nvSpPr>
        <p:spPr bwMode="auto">
          <a:xfrm>
            <a:off x="16002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61453" name="AutoShape 49">
            <a:hlinkClick r:id="rId11" action="ppaction://hlinksldjump" highlightClick="1"/>
          </p:cNvPr>
          <p:cNvSpPr>
            <a:spLocks noChangeArrowheads="1"/>
          </p:cNvSpPr>
          <p:nvPr/>
        </p:nvSpPr>
        <p:spPr bwMode="auto">
          <a:xfrm>
            <a:off x="9906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61454" name="AutoShape 50">
            <a:hlinkClick r:id="" action="ppaction://hlinkshowjump?jump=lastslide" highlightClick="1"/>
          </p:cNvPr>
          <p:cNvSpPr>
            <a:spLocks noChangeArrowheads="1"/>
          </p:cNvSpPr>
          <p:nvPr/>
        </p:nvSpPr>
        <p:spPr bwMode="auto">
          <a:xfrm>
            <a:off x="28194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61455" name="AutoShape 51">
            <a:hlinkClick r:id="rId12" action="ppaction://hlinksldjump" highlightClick="1"/>
          </p:cNvPr>
          <p:cNvSpPr>
            <a:spLocks noChangeArrowheads="1"/>
          </p:cNvSpPr>
          <p:nvPr/>
        </p:nvSpPr>
        <p:spPr bwMode="auto">
          <a:xfrm>
            <a:off x="34290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61456" name="AutoShape 52">
            <a:hlinkClick r:id="" action="ppaction://hlinkshowjump?jump=nextslide" highlightClick="1"/>
          </p:cNvPr>
          <p:cNvSpPr>
            <a:spLocks noChangeArrowheads="1"/>
          </p:cNvSpPr>
          <p:nvPr/>
        </p:nvSpPr>
        <p:spPr bwMode="auto">
          <a:xfrm>
            <a:off x="2209800" y="6400800"/>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34870" name="Text Box 54"/>
          <p:cNvSpPr txBox="1">
            <a:spLocks noChangeArrowheads="1"/>
          </p:cNvSpPr>
          <p:nvPr/>
        </p:nvSpPr>
        <p:spPr bwMode="auto">
          <a:xfrm>
            <a:off x="1295400" y="1447800"/>
            <a:ext cx="631825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FontTx/>
              <a:buNone/>
            </a:pPr>
            <a:r>
              <a:rPr lang="zh-CN" altLang="en-US" b="1" u="none">
                <a:solidFill>
                  <a:srgbClr val="CC0000"/>
                </a:solidFill>
                <a:ea typeface="宋体" panose="02010600030101010101" pitchFamily="2" charset="-122"/>
              </a:rPr>
              <a:t>把几个命题连接起来构成复合命题的词</a:t>
            </a:r>
            <a:r>
              <a:rPr lang="en-US" altLang="zh-CN" b="1" u="none">
                <a:solidFill>
                  <a:srgbClr val="CC0000"/>
                </a:solidFill>
                <a:ea typeface="宋体" panose="02010600030101010101" pitchFamily="2" charset="-122"/>
              </a:rPr>
              <a:t>.</a:t>
            </a:r>
          </a:p>
        </p:txBody>
      </p:sp>
      <p:sp>
        <p:nvSpPr>
          <p:cNvPr id="34891" name="Text Box 75"/>
          <p:cNvSpPr txBox="1">
            <a:spLocks noChangeArrowheads="1"/>
          </p:cNvSpPr>
          <p:nvPr/>
        </p:nvSpPr>
        <p:spPr bwMode="auto">
          <a:xfrm>
            <a:off x="609600" y="4724400"/>
            <a:ext cx="363855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FontTx/>
              <a:buNone/>
            </a:pPr>
            <a:r>
              <a:rPr lang="zh-CN" altLang="en-US" sz="2400" b="1" u="none">
                <a:solidFill>
                  <a:srgbClr val="0000CC"/>
                </a:solidFill>
                <a:latin typeface="楷体_GB2312" pitchFamily="49" charset="-122"/>
                <a:ea typeface="楷体_GB2312" pitchFamily="49" charset="-122"/>
              </a:rPr>
              <a:t>与日常用语中的‘</a:t>
            </a:r>
            <a:r>
              <a:rPr lang="zh-CN" altLang="en-US" sz="2400" b="1" u="none">
                <a:solidFill>
                  <a:srgbClr val="FF0000"/>
                </a:solidFill>
                <a:latin typeface="楷体_GB2312" pitchFamily="49" charset="-122"/>
                <a:ea typeface="楷体_GB2312" pitchFamily="49" charset="-122"/>
              </a:rPr>
              <a:t>不</a:t>
            </a:r>
            <a:r>
              <a:rPr lang="en-US" altLang="zh-CN" sz="2400" b="1" u="none">
                <a:solidFill>
                  <a:srgbClr val="FF0000"/>
                </a:solidFill>
                <a:ea typeface="楷体_GB2312" pitchFamily="49" charset="-122"/>
              </a:rPr>
              <a:t>…</a:t>
            </a:r>
            <a:r>
              <a:rPr lang="en-US" altLang="zh-CN" sz="2400" b="1" u="none">
                <a:solidFill>
                  <a:srgbClr val="0000CC"/>
                </a:solidFill>
                <a:ea typeface="楷体_GB2312" pitchFamily="49" charset="-122"/>
              </a:rPr>
              <a:t>’</a:t>
            </a:r>
            <a:r>
              <a:rPr lang="en-US" altLang="zh-CN" sz="2400" b="1" u="none">
                <a:solidFill>
                  <a:srgbClr val="0000CC"/>
                </a:solidFill>
                <a:latin typeface="楷体_GB2312" pitchFamily="49" charset="-122"/>
                <a:ea typeface="楷体_GB2312" pitchFamily="49" charset="-122"/>
              </a:rPr>
              <a:t>, </a:t>
            </a:r>
          </a:p>
          <a:p>
            <a:pPr eaLnBrk="1" hangingPunct="1">
              <a:lnSpc>
                <a:spcPct val="140000"/>
              </a:lnSpc>
              <a:spcBef>
                <a:spcPct val="0"/>
              </a:spcBef>
              <a:buFontTx/>
              <a:buNone/>
            </a:pPr>
            <a:r>
              <a:rPr lang="en-US" altLang="zh-CN" sz="2400" b="1" u="none">
                <a:solidFill>
                  <a:srgbClr val="0000CC"/>
                </a:solidFill>
                <a:ea typeface="楷体_GB2312" pitchFamily="49" charset="-122"/>
              </a:rPr>
              <a:t>‘</a:t>
            </a:r>
            <a:r>
              <a:rPr lang="zh-CN" altLang="en-US" sz="2400" b="1" u="none">
                <a:solidFill>
                  <a:srgbClr val="FF0000"/>
                </a:solidFill>
                <a:latin typeface="楷体_GB2312" pitchFamily="49" charset="-122"/>
                <a:ea typeface="楷体_GB2312" pitchFamily="49" charset="-122"/>
              </a:rPr>
              <a:t>非</a:t>
            </a:r>
            <a:r>
              <a:rPr lang="en-US" altLang="zh-CN" sz="2400" b="1" u="none">
                <a:solidFill>
                  <a:srgbClr val="FF0000"/>
                </a:solidFill>
                <a:ea typeface="楷体_GB2312" pitchFamily="49" charset="-122"/>
              </a:rPr>
              <a:t>…</a:t>
            </a:r>
            <a:r>
              <a:rPr lang="en-US" altLang="zh-CN" sz="2400" b="1" u="none">
                <a:solidFill>
                  <a:srgbClr val="0000CC"/>
                </a:solidFill>
                <a:ea typeface="楷体_GB2312" pitchFamily="49" charset="-122"/>
              </a:rPr>
              <a:t>’</a:t>
            </a:r>
            <a:r>
              <a:rPr lang="en-US" altLang="zh-CN" sz="2400" b="1" u="none">
                <a:solidFill>
                  <a:srgbClr val="0000CC"/>
                </a:solidFill>
                <a:latin typeface="楷体_GB2312" pitchFamily="49" charset="-122"/>
                <a:ea typeface="楷体_GB2312" pitchFamily="49" charset="-122"/>
              </a:rPr>
              <a:t>,</a:t>
            </a:r>
            <a:r>
              <a:rPr lang="zh-CN" altLang="en-US" sz="2400" b="1" u="none">
                <a:solidFill>
                  <a:srgbClr val="FF0000"/>
                </a:solidFill>
                <a:latin typeface="楷体_GB2312" pitchFamily="49" charset="-122"/>
                <a:ea typeface="楷体_GB2312" pitchFamily="49" charset="-122"/>
              </a:rPr>
              <a:t>否</a:t>
            </a:r>
            <a:r>
              <a:rPr lang="en-US" altLang="zh-CN" sz="2400" b="1" u="none">
                <a:solidFill>
                  <a:srgbClr val="FF0000"/>
                </a:solidFill>
                <a:ea typeface="楷体_GB2312" pitchFamily="49" charset="-122"/>
              </a:rPr>
              <a:t>…‘</a:t>
            </a:r>
            <a:r>
              <a:rPr lang="zh-CN" altLang="en-US" sz="2400" b="1" u="none">
                <a:solidFill>
                  <a:srgbClr val="0000CC"/>
                </a:solidFill>
                <a:latin typeface="楷体_GB2312" pitchFamily="49" charset="-122"/>
                <a:ea typeface="楷体_GB2312" pitchFamily="49" charset="-122"/>
              </a:rPr>
              <a:t>等含义相当</a:t>
            </a:r>
            <a:r>
              <a:rPr lang="en-US" altLang="zh-CN" sz="2400" b="1" u="none">
                <a:solidFill>
                  <a:srgbClr val="0000CC"/>
                </a:solidFill>
                <a:latin typeface="楷体_GB2312" pitchFamily="49" charset="-122"/>
                <a:ea typeface="楷体_GB2312" pitchFamily="49" charset="-122"/>
              </a:rPr>
              <a:t>.</a:t>
            </a:r>
            <a:endParaRPr lang="en-US" altLang="zh-CN" b="1" u="none">
              <a:solidFill>
                <a:schemeClr val="accent2"/>
              </a:solidFill>
              <a:latin typeface="仿宋_GB2312" pitchFamily="49" charset="-122"/>
              <a:ea typeface="仿宋_GB2312" pitchFamily="49" charset="-122"/>
            </a:endParaRPr>
          </a:p>
        </p:txBody>
      </p:sp>
      <p:sp>
        <p:nvSpPr>
          <p:cNvPr id="34900" name="Text Box 84"/>
          <p:cNvSpPr txBox="1">
            <a:spLocks noChangeArrowheads="1"/>
          </p:cNvSpPr>
          <p:nvPr/>
        </p:nvSpPr>
        <p:spPr bwMode="auto">
          <a:xfrm>
            <a:off x="2971800" y="4114800"/>
            <a:ext cx="3328988" cy="557213"/>
          </a:xfrm>
          <a:prstGeom prst="rect">
            <a:avLst/>
          </a:prstGeom>
          <a:noFill/>
          <a:ln w="381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u="none">
                <a:solidFill>
                  <a:srgbClr val="800000"/>
                </a:solidFill>
                <a:latin typeface="宋体" panose="02010600030101010101" pitchFamily="2" charset="-122"/>
                <a:ea typeface="宋体" panose="02010600030101010101" pitchFamily="2" charset="-122"/>
                <a:sym typeface="Symbol" panose="05050102010706020507" pitchFamily="18" charset="2"/>
              </a:rPr>
              <a:t>P</a:t>
            </a:r>
            <a:r>
              <a:rPr lang="zh-CN" altLang="en-US" b="1" u="none">
                <a:solidFill>
                  <a:srgbClr val="800000"/>
                </a:solidFill>
                <a:latin typeface="宋体" panose="02010600030101010101" pitchFamily="2" charset="-122"/>
                <a:ea typeface="宋体" panose="02010600030101010101" pitchFamily="2" charset="-122"/>
                <a:sym typeface="Symbol" panose="05050102010706020507" pitchFamily="18" charset="2"/>
              </a:rPr>
              <a:t>为</a:t>
            </a:r>
            <a:r>
              <a:rPr lang="en-US" altLang="zh-CN" b="1" u="none">
                <a:solidFill>
                  <a:srgbClr val="800000"/>
                </a:solidFill>
                <a:latin typeface="宋体" panose="02010600030101010101" pitchFamily="2" charset="-122"/>
                <a:ea typeface="宋体" panose="02010600030101010101" pitchFamily="2" charset="-122"/>
                <a:sym typeface="Symbol" panose="05050102010706020507" pitchFamily="18" charset="2"/>
              </a:rPr>
              <a:t>T </a:t>
            </a:r>
            <a:r>
              <a:rPr lang="en-US" altLang="zh-CN" b="1" i="1" u="none">
                <a:ea typeface="宋体" panose="02010600030101010101" pitchFamily="2" charset="-122"/>
                <a:sym typeface="Symbol" panose="05050102010706020507" pitchFamily="18" charset="2"/>
              </a:rPr>
              <a:t>iff</a:t>
            </a:r>
            <a:r>
              <a:rPr lang="en-US" altLang="zh-CN" b="1" u="none">
                <a:solidFill>
                  <a:srgbClr val="800000"/>
                </a:solidFill>
                <a:latin typeface="宋体" panose="02010600030101010101" pitchFamily="2" charset="-122"/>
                <a:ea typeface="宋体" panose="02010600030101010101" pitchFamily="2" charset="-122"/>
                <a:sym typeface="Symbol" panose="05050102010706020507" pitchFamily="18" charset="2"/>
              </a:rPr>
              <a:t>  P</a:t>
            </a:r>
            <a:r>
              <a:rPr lang="zh-CN" altLang="en-US" b="1" u="none">
                <a:solidFill>
                  <a:srgbClr val="800000"/>
                </a:solidFill>
                <a:latin typeface="宋体" panose="02010600030101010101" pitchFamily="2" charset="-122"/>
                <a:ea typeface="宋体" panose="02010600030101010101" pitchFamily="2" charset="-122"/>
                <a:sym typeface="Symbol" panose="05050102010706020507" pitchFamily="18" charset="2"/>
              </a:rPr>
              <a:t>为</a:t>
            </a:r>
            <a:r>
              <a:rPr lang="en-US" altLang="zh-CN" b="1" u="none">
                <a:solidFill>
                  <a:srgbClr val="800000"/>
                </a:solidFill>
                <a:latin typeface="宋体" panose="02010600030101010101" pitchFamily="2" charset="-122"/>
                <a:ea typeface="宋体" panose="02010600030101010101" pitchFamily="2" charset="-122"/>
                <a:sym typeface="Symbol" panose="05050102010706020507" pitchFamily="18" charset="2"/>
              </a:rPr>
              <a:t>F</a:t>
            </a:r>
          </a:p>
        </p:txBody>
      </p:sp>
      <p:sp>
        <p:nvSpPr>
          <p:cNvPr id="61460" name="Text Box 87"/>
          <p:cNvSpPr txBox="1">
            <a:spLocks noChangeArrowheads="1"/>
          </p:cNvSpPr>
          <p:nvPr/>
        </p:nvSpPr>
        <p:spPr bwMode="auto">
          <a:xfrm>
            <a:off x="457200" y="228600"/>
            <a:ext cx="2819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
              </a:spcBef>
              <a:spcAft>
                <a:spcPct val="5000"/>
              </a:spcAft>
              <a:buFontTx/>
              <a:buNone/>
            </a:pPr>
            <a:r>
              <a:rPr lang="zh-CN" altLang="en-US" sz="1800" b="1" u="none">
                <a:solidFill>
                  <a:srgbClr val="660033"/>
                </a:solidFill>
                <a:latin typeface="幼圆" panose="02010509060101010101" pitchFamily="49" charset="-122"/>
                <a:ea typeface="幼圆" panose="02010509060101010101" pitchFamily="49" charset="-122"/>
              </a:rPr>
              <a:t>命题逻辑 </a:t>
            </a:r>
            <a:r>
              <a:rPr lang="en-US" altLang="zh-CN" sz="1800" b="1" u="none">
                <a:solidFill>
                  <a:srgbClr val="660033"/>
                </a:solidFill>
                <a:latin typeface="幼圆" panose="02010509060101010101" pitchFamily="49" charset="-122"/>
                <a:ea typeface="幼圆" panose="02010509060101010101" pitchFamily="49" charset="-122"/>
              </a:rPr>
              <a:t>&gt; </a:t>
            </a:r>
            <a:r>
              <a:rPr lang="zh-CN" altLang="en-US" sz="1800" b="1" u="none">
                <a:latin typeface="幼圆" panose="02010509060101010101" pitchFamily="49" charset="-122"/>
                <a:ea typeface="幼圆" panose="02010509060101010101" pitchFamily="49" charset="-122"/>
              </a:rPr>
              <a:t>逻辑连接词</a:t>
            </a:r>
            <a:endParaRPr lang="zh-CN" altLang="en-US" sz="2000" b="1" u="none">
              <a:latin typeface="幼圆" panose="02010509060101010101" pitchFamily="49" charset="-122"/>
              <a:ea typeface="幼圆" panose="02010509060101010101" pitchFamily="49" charset="-122"/>
            </a:endParaRPr>
          </a:p>
        </p:txBody>
      </p:sp>
      <p:pic>
        <p:nvPicPr>
          <p:cNvPr id="34904" name="Picture 88" descr="0049_GIF"/>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 y="4876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d"/>
    <p:sndAc>
      <p:stSnd>
        <p:snd r:embed="rId5"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34854"/>
                                        </p:tgtEl>
                                      </p:cBhvr>
                                    </p:cmd>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4870"/>
                                        </p:tgtEl>
                                        <p:attrNameLst>
                                          <p:attrName>style.visibility</p:attrName>
                                        </p:attrNameLst>
                                      </p:cBhvr>
                                      <p:to>
                                        <p:strVal val="visible"/>
                                      </p:to>
                                    </p:set>
                                    <p:animEffect transition="in" filter="wipe(left)">
                                      <p:cBhvr>
                                        <p:cTn id="11" dur="500"/>
                                        <p:tgtEl>
                                          <p:spTgt spid="3487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3484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34841"/>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4850"/>
                                        </p:tgtEl>
                                        <p:attrNameLst>
                                          <p:attrName>style.visibility</p:attrName>
                                        </p:attrNameLst>
                                      </p:cBhvr>
                                      <p:to>
                                        <p:strVal val="visible"/>
                                      </p:to>
                                    </p:set>
                                    <p:animEffect transition="in" filter="wipe(left)">
                                      <p:cBhvr>
                                        <p:cTn id="24" dur="500"/>
                                        <p:tgtEl>
                                          <p:spTgt spid="3485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4900"/>
                                        </p:tgtEl>
                                        <p:attrNameLst>
                                          <p:attrName>style.visibility</p:attrName>
                                        </p:attrNameLst>
                                      </p:cBhvr>
                                      <p:to>
                                        <p:strVal val="visible"/>
                                      </p:to>
                                    </p:set>
                                    <p:animEffect transition="in" filter="wipe(left)">
                                      <p:cBhvr>
                                        <p:cTn id="29" dur="500"/>
                                        <p:tgtEl>
                                          <p:spTgt spid="3490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34858"/>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4891"/>
                                        </p:tgtEl>
                                        <p:attrNameLst>
                                          <p:attrName>style.visibility</p:attrName>
                                        </p:attrNameLst>
                                      </p:cBhvr>
                                      <p:to>
                                        <p:strVal val="visible"/>
                                      </p:to>
                                    </p:set>
                                    <p:animEffect transition="in" filter="wipe(left)">
                                      <p:cBhvr>
                                        <p:cTn id="38" dur="500"/>
                                        <p:tgtEl>
                                          <p:spTgt spid="34891"/>
                                        </p:tgtEl>
                                      </p:cBhvr>
                                    </p:animEffect>
                                  </p:childTnLst>
                                </p:cTn>
                              </p:par>
                            </p:childTnLst>
                          </p:cTn>
                        </p:par>
                        <p:par>
                          <p:cTn id="39" fill="hold" nodeType="afterGroup">
                            <p:stCondLst>
                              <p:cond delay="500"/>
                            </p:stCondLst>
                            <p:childTnLst>
                              <p:par>
                                <p:cTn id="40" presetID="1" presetClass="entr" presetSubtype="0" fill="hold" nodeType="afterEffect">
                                  <p:stCondLst>
                                    <p:cond delay="0"/>
                                  </p:stCondLst>
                                  <p:childTnLst>
                                    <p:set>
                                      <p:cBhvr>
                                        <p:cTn id="41" dur="1" fill="hold">
                                          <p:stCondLst>
                                            <p:cond delay="499"/>
                                          </p:stCondLst>
                                        </p:cTn>
                                        <p:tgtEl>
                                          <p:spTgt spid="349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p:cTn id="42" repeatCount="indefinite" fill="remove" display="0">
                  <p:stCondLst>
                    <p:cond delay="indefinite"/>
                  </p:stCondLst>
                  <p:endCondLst>
                    <p:cond evt="onPrev" delay="0">
                      <p:tgtEl>
                        <p:sldTgt/>
                      </p:tgtEl>
                    </p:cond>
                  </p:endCondLst>
                </p:cTn>
                <p:tgtEl>
                  <p:spTgt spid="34854"/>
                </p:tgtEl>
              </p:cMediaNode>
            </p:video>
            <p:seq concurrent="1" nextAc="seek">
              <p:cTn id="43" restart="whenNotActive" fill="hold" evtFilter="cancelBubble" nodeType="interactiveSeq">
                <p:stCondLst>
                  <p:cond evt="onClick" delay="0">
                    <p:tgtEl>
                      <p:spTgt spid="34854"/>
                    </p:tgtEl>
                  </p:cond>
                </p:stCondLst>
                <p:endSync evt="end" delay="0">
                  <p:rtn val="all"/>
                </p:endSync>
                <p:childTnLst>
                  <p:par>
                    <p:cTn id="44" fill="hold" nodeType="clickPar">
                      <p:stCondLst>
                        <p:cond delay="0"/>
                      </p:stCondLst>
                      <p:childTnLst>
                        <p:par>
                          <p:cTn id="45" fill="hold" nodeType="withGroup">
                            <p:stCondLst>
                              <p:cond delay="0"/>
                            </p:stCondLst>
                            <p:childTnLst>
                              <p:par>
                                <p:cTn id="46" presetID="2" presetClass="mediacall" presetSubtype="0" fill="hold" nodeType="clickEffect">
                                  <p:stCondLst>
                                    <p:cond delay="0"/>
                                  </p:stCondLst>
                                  <p:childTnLst>
                                    <p:cmd type="call" cmd="togglePause">
                                      <p:cBhvr>
                                        <p:cTn id="47" dur="1" fill="hold"/>
                                        <p:tgtEl>
                                          <p:spTgt spid="34854"/>
                                        </p:tgtEl>
                                      </p:cBhvr>
                                    </p:cmd>
                                  </p:childTnLst>
                                </p:cTn>
                              </p:par>
                            </p:childTnLst>
                          </p:cTn>
                        </p:par>
                      </p:childTnLst>
                    </p:cTn>
                  </p:par>
                </p:childTnLst>
              </p:cTn>
              <p:nextCondLst>
                <p:cond evt="onClick" delay="0">
                  <p:tgtEl>
                    <p:spTgt spid="34854"/>
                  </p:tgtEl>
                </p:cond>
              </p:nextCondLst>
            </p:seq>
          </p:childTnLst>
        </p:cTn>
      </p:par>
    </p:tnLst>
    <p:bldLst>
      <p:bldP spid="34841" grpId="0" animBg="1" autoUpdateAnimBg="0"/>
      <p:bldP spid="34842" grpId="0" autoUpdateAnimBg="0"/>
      <p:bldP spid="34850" grpId="0" autoUpdateAnimBg="0"/>
      <p:bldP spid="34870" grpId="0" autoUpdateAnimBg="0"/>
      <p:bldP spid="34891" grpId="0" autoUpdateAnimBg="0"/>
      <p:bldP spid="34900"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8194" name="Picture 2" descr="EUL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138" y="533400"/>
            <a:ext cx="2093912" cy="575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3"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138" y="6248400"/>
            <a:ext cx="755808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4"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138" y="533400"/>
            <a:ext cx="79168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45" name="lssx.avi">
            <a:hlinkClick r:id="" action="ppaction://media"/>
          </p:cNvPr>
          <p:cNvPicPr preferRelativeResize="0">
            <a:picLocks noRot="1" noChangeArrowheads="1"/>
          </p:cNvPicPr>
          <p:nvPr>
            <a:videoFile r:link="rId1"/>
          </p:nvPr>
        </p:nvPicPr>
        <p:blipFill>
          <a:blip r:embed="rId6">
            <a:clrChange>
              <a:clrFrom>
                <a:srgbClr val="F3BF67"/>
              </a:clrFrom>
              <a:clrTo>
                <a:srgbClr val="F3BF67">
                  <a:alpha val="0"/>
                </a:srgbClr>
              </a:clrTo>
            </a:clrChange>
            <a:extLst>
              <a:ext uri="{28A0092B-C50C-407E-A947-70E740481C1C}">
                <a14:useLocalDpi xmlns:a14="http://schemas.microsoft.com/office/drawing/2010/main" val="0"/>
              </a:ext>
            </a:extLst>
          </a:blip>
          <a:srcRect/>
          <a:stretch>
            <a:fillRect/>
          </a:stretch>
        </p:blipFill>
        <p:spPr bwMode="auto">
          <a:xfrm>
            <a:off x="3598863" y="0"/>
            <a:ext cx="18716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46" name="Text Box 6"/>
          <p:cNvSpPr txBox="1">
            <a:spLocks noChangeArrowheads="1"/>
          </p:cNvSpPr>
          <p:nvPr/>
        </p:nvSpPr>
        <p:spPr bwMode="auto">
          <a:xfrm>
            <a:off x="2771775" y="1916113"/>
            <a:ext cx="6019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4191000" algn="l"/>
              </a:tabLst>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tabLst>
                <a:tab pos="4191000" algn="l"/>
              </a:tabLst>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tabLst>
                <a:tab pos="4191000" algn="l"/>
              </a:tabLst>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tabLst>
                <a:tab pos="4191000" algn="l"/>
              </a:tabLst>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tabLst>
                <a:tab pos="4191000" algn="l"/>
              </a:tabLst>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tabLst>
                <a:tab pos="4191000" algn="l"/>
              </a:tabLs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tabLst>
                <a:tab pos="4191000" algn="l"/>
              </a:tabLs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tabLst>
                <a:tab pos="4191000" algn="l"/>
              </a:tabLs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tabLst>
                <a:tab pos="4191000" algn="l"/>
              </a:tabLst>
              <a:defRPr kumimoji="1" sz="2000">
                <a:solidFill>
                  <a:schemeClr val="tx1"/>
                </a:solidFill>
                <a:latin typeface="Times New Roman" panose="02020603050405020304" pitchFamily="18" charset="0"/>
                <a:ea typeface="宋体" panose="02010600030101010101" pitchFamily="2" charset="-122"/>
              </a:defRPr>
            </a:lvl9pPr>
          </a:lstStyle>
          <a:p>
            <a:pPr>
              <a:lnSpc>
                <a:spcPct val="145000"/>
              </a:lnSpc>
              <a:spcBef>
                <a:spcPct val="0"/>
              </a:spcBef>
              <a:buFontTx/>
              <a:buBlip>
                <a:blip r:embed="rId7"/>
              </a:buBlip>
            </a:pPr>
            <a:r>
              <a:rPr lang="en-US" altLang="zh-CN" sz="2600" b="1" u="none">
                <a:solidFill>
                  <a:srgbClr val="CC0000"/>
                </a:solidFill>
                <a:latin typeface="Symbol" panose="05050102010706020507" pitchFamily="18" charset="2"/>
                <a:ea typeface="幼圆" panose="02010509060101010101" pitchFamily="49" charset="-122"/>
              </a:rPr>
              <a:t> </a:t>
            </a:r>
            <a:r>
              <a:rPr lang="zh-CN" altLang="en-US" sz="2600" b="1">
                <a:solidFill>
                  <a:srgbClr val="CC0000"/>
                </a:solidFill>
                <a:latin typeface="Symbol" panose="05050102010706020507" pitchFamily="18" charset="2"/>
                <a:ea typeface="幼圆" panose="02010509060101010101" pitchFamily="49" charset="-122"/>
              </a:rPr>
              <a:t>现代数学</a:t>
            </a:r>
            <a:r>
              <a:rPr lang="zh-CN" altLang="en-US" sz="2600" b="1" u="none">
                <a:solidFill>
                  <a:srgbClr val="CC0000"/>
                </a:solidFill>
                <a:latin typeface="Symbol" panose="05050102010706020507" pitchFamily="18" charset="2"/>
                <a:ea typeface="幼圆" panose="02010509060101010101" pitchFamily="49" charset="-122"/>
              </a:rPr>
              <a:t>的重要分支。</a:t>
            </a:r>
            <a:endParaRPr lang="zh-CN" altLang="en-US" sz="2600" b="1" u="none">
              <a:solidFill>
                <a:srgbClr val="800000"/>
              </a:solidFill>
              <a:latin typeface="Symbol" panose="05050102010706020507" pitchFamily="18" charset="2"/>
              <a:ea typeface="幼圆" panose="02010509060101010101" pitchFamily="49" charset="-122"/>
            </a:endParaRPr>
          </a:p>
        </p:txBody>
      </p:sp>
      <p:sp>
        <p:nvSpPr>
          <p:cNvPr id="8199" name="Text Box 7"/>
          <p:cNvSpPr txBox="1">
            <a:spLocks noChangeArrowheads="1"/>
          </p:cNvSpPr>
          <p:nvPr/>
        </p:nvSpPr>
        <p:spPr bwMode="auto">
          <a:xfrm>
            <a:off x="762000" y="0"/>
            <a:ext cx="2274888"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05000"/>
              </a:lnSpc>
              <a:spcBef>
                <a:spcPct val="5000"/>
              </a:spcBef>
              <a:spcAft>
                <a:spcPct val="5000"/>
              </a:spcAft>
              <a:buFontTx/>
              <a:buNone/>
            </a:pPr>
            <a:r>
              <a:rPr lang="zh-CN" altLang="en-US" b="1" u="none">
                <a:latin typeface="Symbol" panose="05050102010706020507" pitchFamily="18" charset="2"/>
                <a:ea typeface="楷体_GB2312" pitchFamily="49" charset="-122"/>
              </a:rPr>
              <a:t>绪论</a:t>
            </a:r>
            <a:r>
              <a:rPr lang="en-US" altLang="zh-CN" sz="2400" u="none">
                <a:ea typeface="隶书" panose="02010509060101010101" pitchFamily="49" charset="-122"/>
              </a:rPr>
              <a:t>PRAFACE</a:t>
            </a:r>
            <a:endParaRPr lang="en-US" altLang="zh-CN" sz="7200" u="none">
              <a:ea typeface="隶书" panose="02010509060101010101" pitchFamily="49" charset="-122"/>
            </a:endParaRPr>
          </a:p>
        </p:txBody>
      </p:sp>
      <p:sp>
        <p:nvSpPr>
          <p:cNvPr id="727048" name="Text Box 8"/>
          <p:cNvSpPr txBox="1">
            <a:spLocks noChangeArrowheads="1"/>
          </p:cNvSpPr>
          <p:nvPr/>
        </p:nvSpPr>
        <p:spPr bwMode="auto">
          <a:xfrm>
            <a:off x="2844800" y="3643313"/>
            <a:ext cx="21050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Blip>
                <a:blip r:embed="rId7"/>
              </a:buBlip>
            </a:pPr>
            <a:r>
              <a:rPr lang="en-US" altLang="zh-CN" sz="2600" b="1" u="none">
                <a:solidFill>
                  <a:srgbClr val="CC0000"/>
                </a:solidFill>
                <a:latin typeface="Symbol" panose="05050102010706020507" pitchFamily="18" charset="2"/>
                <a:ea typeface="幼圆" panose="02010509060101010101" pitchFamily="49" charset="-122"/>
              </a:rPr>
              <a:t> </a:t>
            </a:r>
            <a:r>
              <a:rPr lang="zh-CN" altLang="en-US" sz="2600" b="1" u="none">
                <a:solidFill>
                  <a:srgbClr val="CC0000"/>
                </a:solidFill>
                <a:latin typeface="Symbol" panose="05050102010706020507" pitchFamily="18" charset="2"/>
                <a:ea typeface="幼圆" panose="02010509060101010101" pitchFamily="49" charset="-122"/>
              </a:rPr>
              <a:t>两个特征</a:t>
            </a:r>
          </a:p>
        </p:txBody>
      </p:sp>
      <p:sp>
        <p:nvSpPr>
          <p:cNvPr id="727049" name="AutoShape 9"/>
          <p:cNvSpPr>
            <a:spLocks/>
          </p:cNvSpPr>
          <p:nvPr/>
        </p:nvSpPr>
        <p:spPr bwMode="auto">
          <a:xfrm>
            <a:off x="4598988" y="3611563"/>
            <a:ext cx="212725" cy="538162"/>
          </a:xfrm>
          <a:prstGeom prst="leftBrace">
            <a:avLst>
              <a:gd name="adj1" fmla="val 21082"/>
              <a:gd name="adj2" fmla="val 50000"/>
            </a:avLst>
          </a:pr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600" u="none">
              <a:solidFill>
                <a:srgbClr val="CC0000"/>
              </a:solidFill>
              <a:ea typeface="宋体" panose="02010600030101010101" pitchFamily="2" charset="-122"/>
            </a:endParaRPr>
          </a:p>
        </p:txBody>
      </p:sp>
      <p:sp>
        <p:nvSpPr>
          <p:cNvPr id="8202" name="Text Box 10"/>
          <p:cNvSpPr txBox="1">
            <a:spLocks noChangeArrowheads="1"/>
          </p:cNvSpPr>
          <p:nvPr/>
        </p:nvSpPr>
        <p:spPr bwMode="auto">
          <a:xfrm>
            <a:off x="2700338" y="1052513"/>
            <a:ext cx="4176712"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5000"/>
              </a:lnSpc>
              <a:spcAft>
                <a:spcPct val="20000"/>
              </a:spcAft>
              <a:buFontTx/>
              <a:buNone/>
            </a:pPr>
            <a:r>
              <a:rPr lang="zh-CN" altLang="en-US" sz="3200" b="1" u="none">
                <a:solidFill>
                  <a:schemeClr val="tx2"/>
                </a:solidFill>
                <a:latin typeface="Symbol" panose="05050102010706020507" pitchFamily="18" charset="2"/>
              </a:rPr>
              <a:t>一、什么是离散数学</a:t>
            </a:r>
            <a:endParaRPr lang="zh-CN" altLang="en-US" sz="3200" u="none">
              <a:solidFill>
                <a:srgbClr val="800000"/>
              </a:solidFill>
              <a:ea typeface="宋体" panose="02010600030101010101" pitchFamily="2" charset="-122"/>
            </a:endParaRPr>
          </a:p>
        </p:txBody>
      </p:sp>
      <p:sp>
        <p:nvSpPr>
          <p:cNvPr id="8203" name="AutoShape 11">
            <a:hlinkClick r:id="" action="ppaction://hlinkshowjump?jump=previousslide" highlightClick="1"/>
          </p:cNvPr>
          <p:cNvSpPr>
            <a:spLocks noChangeArrowheads="1"/>
          </p:cNvSpPr>
          <p:nvPr/>
        </p:nvSpPr>
        <p:spPr bwMode="auto">
          <a:xfrm>
            <a:off x="16002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8204" name="AutoShape 12">
            <a:hlinkClick r:id="rId8" action="ppaction://hlinksldjump" highlightClick="1"/>
          </p:cNvPr>
          <p:cNvSpPr>
            <a:spLocks noChangeArrowheads="1"/>
          </p:cNvSpPr>
          <p:nvPr/>
        </p:nvSpPr>
        <p:spPr bwMode="auto">
          <a:xfrm>
            <a:off x="9906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8205" name="AutoShape 13">
            <a:hlinkClick r:id="" action="ppaction://hlinkshowjump?jump=lastslide" highlightClick="1"/>
          </p:cNvPr>
          <p:cNvSpPr>
            <a:spLocks noChangeArrowheads="1"/>
          </p:cNvSpPr>
          <p:nvPr/>
        </p:nvSpPr>
        <p:spPr bwMode="auto">
          <a:xfrm>
            <a:off x="28194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8206" name="AutoShape 14">
            <a:hlinkClick r:id="rId9" action="ppaction://hlinksldjump" highlightClick="1"/>
          </p:cNvPr>
          <p:cNvSpPr>
            <a:spLocks noChangeArrowheads="1"/>
          </p:cNvSpPr>
          <p:nvPr/>
        </p:nvSpPr>
        <p:spPr bwMode="auto">
          <a:xfrm>
            <a:off x="34290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8207" name="AutoShape 15">
            <a:hlinkClick r:id="" action="ppaction://hlinkshowjump?jump=nextslide" highlightClick="1"/>
          </p:cNvPr>
          <p:cNvSpPr>
            <a:spLocks noChangeArrowheads="1"/>
          </p:cNvSpPr>
          <p:nvPr/>
        </p:nvSpPr>
        <p:spPr bwMode="auto">
          <a:xfrm>
            <a:off x="2209800" y="6400800"/>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727056" name="Text Box 16"/>
          <p:cNvSpPr txBox="1">
            <a:spLocks noChangeArrowheads="1"/>
          </p:cNvSpPr>
          <p:nvPr/>
        </p:nvSpPr>
        <p:spPr bwMode="auto">
          <a:xfrm>
            <a:off x="4787900" y="3787775"/>
            <a:ext cx="33797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tabLst>
                <a:tab pos="4191000" algn="l"/>
              </a:tabLst>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tabLst>
                <a:tab pos="4191000" algn="l"/>
              </a:tabLst>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tabLst>
                <a:tab pos="4191000" algn="l"/>
              </a:tabLst>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tabLst>
                <a:tab pos="4191000" algn="l"/>
              </a:tabLst>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tabLst>
                <a:tab pos="4191000" algn="l"/>
              </a:tabLst>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tabLst>
                <a:tab pos="4191000" algn="l"/>
              </a:tabLs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tabLst>
                <a:tab pos="4191000" algn="l"/>
              </a:tabLs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tabLst>
                <a:tab pos="4191000" algn="l"/>
              </a:tabLs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tabLst>
                <a:tab pos="4191000" algn="l"/>
              </a:tabLst>
              <a:defRPr kumimoji="1" sz="2000">
                <a:solidFill>
                  <a:schemeClr val="tx1"/>
                </a:solidFill>
                <a:latin typeface="Times New Roman" panose="02020603050405020304" pitchFamily="18" charset="0"/>
                <a:ea typeface="宋体" panose="02010600030101010101" pitchFamily="2" charset="-122"/>
              </a:defRPr>
            </a:lvl9pPr>
          </a:lstStyle>
          <a:p>
            <a:pPr>
              <a:lnSpc>
                <a:spcPct val="115000"/>
              </a:lnSpc>
              <a:spcBef>
                <a:spcPct val="10000"/>
              </a:spcBef>
              <a:spcAft>
                <a:spcPct val="10000"/>
              </a:spcAft>
              <a:buFontTx/>
              <a:buNone/>
            </a:pPr>
            <a:r>
              <a:rPr lang="zh-CN" altLang="en-US" sz="2600" b="1" u="none">
                <a:solidFill>
                  <a:srgbClr val="CC0000"/>
                </a:solidFill>
                <a:latin typeface="Symbol" panose="05050102010706020507" pitchFamily="18" charset="2"/>
                <a:ea typeface="幼圆" panose="02010509060101010101" pitchFamily="49" charset="-122"/>
              </a:rPr>
              <a:t>可计算性（能行性）</a:t>
            </a:r>
          </a:p>
        </p:txBody>
      </p:sp>
      <p:sp>
        <p:nvSpPr>
          <p:cNvPr id="727057" name="Rectangle 17"/>
          <p:cNvSpPr>
            <a:spLocks noChangeArrowheads="1"/>
          </p:cNvSpPr>
          <p:nvPr/>
        </p:nvSpPr>
        <p:spPr bwMode="auto">
          <a:xfrm>
            <a:off x="4787900" y="3284538"/>
            <a:ext cx="15081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5000"/>
              </a:lnSpc>
              <a:spcAft>
                <a:spcPct val="20000"/>
              </a:spcAft>
              <a:buFontTx/>
              <a:buNone/>
            </a:pPr>
            <a:r>
              <a:rPr lang="zh-CN" altLang="en-US" sz="2600" b="1" u="none">
                <a:solidFill>
                  <a:srgbClr val="CC0000"/>
                </a:solidFill>
                <a:latin typeface="Symbol" panose="05050102010706020507" pitchFamily="18" charset="2"/>
                <a:ea typeface="幼圆" panose="02010509060101010101" pitchFamily="49" charset="-122"/>
              </a:rPr>
              <a:t>离散性</a:t>
            </a:r>
          </a:p>
        </p:txBody>
      </p:sp>
      <p:sp>
        <p:nvSpPr>
          <p:cNvPr id="727058" name="Text Box 18"/>
          <p:cNvSpPr txBox="1">
            <a:spLocks noChangeArrowheads="1"/>
          </p:cNvSpPr>
          <p:nvPr/>
        </p:nvSpPr>
        <p:spPr bwMode="auto">
          <a:xfrm>
            <a:off x="2916238" y="3429000"/>
            <a:ext cx="5703887"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tabLst>
                <a:tab pos="4191000" algn="l"/>
              </a:tabLst>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tabLst>
                <a:tab pos="4191000" algn="l"/>
              </a:tabLst>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tabLst>
                <a:tab pos="4191000" algn="l"/>
              </a:tabLst>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tabLst>
                <a:tab pos="4191000" algn="l"/>
              </a:tabLst>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tabLst>
                <a:tab pos="4191000" algn="l"/>
              </a:tabLst>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tabLst>
                <a:tab pos="4191000" algn="l"/>
              </a:tabLs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tabLst>
                <a:tab pos="4191000" algn="l"/>
              </a:tabLs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tabLst>
                <a:tab pos="4191000" algn="l"/>
              </a:tabLs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tabLst>
                <a:tab pos="4191000" algn="l"/>
              </a:tabLst>
              <a:defRPr kumimoji="1" sz="2000">
                <a:solidFill>
                  <a:schemeClr val="tx1"/>
                </a:solidFill>
                <a:latin typeface="Times New Roman" panose="02020603050405020304" pitchFamily="18" charset="0"/>
                <a:ea typeface="宋体" panose="02010600030101010101" pitchFamily="2" charset="-122"/>
              </a:defRPr>
            </a:lvl9pPr>
          </a:lstStyle>
          <a:p>
            <a:pPr>
              <a:lnSpc>
                <a:spcPct val="125000"/>
              </a:lnSpc>
              <a:spcAft>
                <a:spcPct val="20000"/>
              </a:spcAft>
              <a:buFontTx/>
              <a:buNone/>
            </a:pPr>
            <a:endParaRPr lang="zh-CN" altLang="zh-CN" sz="2400" b="1" u="none">
              <a:solidFill>
                <a:srgbClr val="CC0000"/>
              </a:solidFill>
              <a:latin typeface="Symbol" panose="05050102010706020507" pitchFamily="18" charset="2"/>
              <a:ea typeface="幼圆" panose="02010509060101010101" pitchFamily="49" charset="-122"/>
            </a:endParaRPr>
          </a:p>
        </p:txBody>
      </p:sp>
      <p:sp>
        <p:nvSpPr>
          <p:cNvPr id="727059" name="Rectangle 19"/>
          <p:cNvSpPr>
            <a:spLocks noChangeArrowheads="1"/>
          </p:cNvSpPr>
          <p:nvPr/>
        </p:nvSpPr>
        <p:spPr bwMode="auto">
          <a:xfrm>
            <a:off x="2771775" y="2565400"/>
            <a:ext cx="61055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Blip>
                <a:blip r:embed="rId7"/>
              </a:buBlip>
            </a:pPr>
            <a:r>
              <a:rPr lang="en-US" altLang="zh-CN" sz="2600" b="1" u="none">
                <a:solidFill>
                  <a:srgbClr val="CC0000"/>
                </a:solidFill>
                <a:latin typeface="Century Schoolbook" panose="02040604050505020304" pitchFamily="18" charset="0"/>
                <a:ea typeface="宋体" panose="02010600030101010101" pitchFamily="2" charset="-122"/>
              </a:rPr>
              <a:t> </a:t>
            </a:r>
            <a:r>
              <a:rPr lang="zh-CN" altLang="en-US" sz="2600" b="1" u="none">
                <a:solidFill>
                  <a:srgbClr val="CC0000"/>
                </a:solidFill>
                <a:latin typeface="Century Schoolbook" panose="02040604050505020304" pitchFamily="18" charset="0"/>
                <a:ea typeface="宋体" panose="02010600030101010101" pitchFamily="2" charset="-122"/>
              </a:rPr>
              <a:t>研究</a:t>
            </a:r>
            <a:r>
              <a:rPr lang="zh-CN" altLang="en-US" sz="2600" b="1">
                <a:solidFill>
                  <a:srgbClr val="CC0000"/>
                </a:solidFill>
                <a:latin typeface="Century Schoolbook" panose="02040604050505020304" pitchFamily="18" charset="0"/>
                <a:ea typeface="宋体" panose="02010600030101010101" pitchFamily="2" charset="-122"/>
              </a:rPr>
              <a:t>离散量</a:t>
            </a:r>
            <a:r>
              <a:rPr lang="zh-CN" altLang="en-US" sz="2600" b="1" u="none">
                <a:solidFill>
                  <a:srgbClr val="CC0000"/>
                </a:solidFill>
                <a:latin typeface="Century Schoolbook" panose="02040604050505020304" pitchFamily="18" charset="0"/>
                <a:ea typeface="宋体" panose="02010600030101010101" pitchFamily="2" charset="-122"/>
              </a:rPr>
              <a:t>的结构及离散量之间关系</a:t>
            </a:r>
            <a:r>
              <a:rPr lang="zh-CN" altLang="en-US" sz="2600" b="1" u="none">
                <a:solidFill>
                  <a:srgbClr val="800000"/>
                </a:solidFill>
                <a:latin typeface="Century Schoolbook" panose="02040604050505020304" pitchFamily="18" charset="0"/>
                <a:ea typeface="宋体" panose="02010600030101010101" pitchFamily="2" charset="-122"/>
              </a:rPr>
              <a:t>。</a:t>
            </a:r>
          </a:p>
        </p:txBody>
      </p:sp>
      <p:sp>
        <p:nvSpPr>
          <p:cNvPr id="727060" name="Text Box 20"/>
          <p:cNvSpPr txBox="1">
            <a:spLocks noChangeArrowheads="1"/>
          </p:cNvSpPr>
          <p:nvPr/>
        </p:nvSpPr>
        <p:spPr bwMode="auto">
          <a:xfrm>
            <a:off x="2916238" y="4652963"/>
            <a:ext cx="554355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tabLst>
                <a:tab pos="4191000" algn="l"/>
              </a:tabLst>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tabLst>
                <a:tab pos="4191000" algn="l"/>
              </a:tabLst>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tabLst>
                <a:tab pos="4191000" algn="l"/>
              </a:tabLst>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tabLst>
                <a:tab pos="4191000" algn="l"/>
              </a:tabLst>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tabLst>
                <a:tab pos="4191000" algn="l"/>
              </a:tabLst>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tabLst>
                <a:tab pos="4191000" algn="l"/>
              </a:tabLs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tabLst>
                <a:tab pos="4191000" algn="l"/>
              </a:tabLs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tabLst>
                <a:tab pos="4191000" algn="l"/>
              </a:tabLs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tabLst>
                <a:tab pos="4191000" algn="l"/>
              </a:tabLst>
              <a:defRPr kumimoji="1" sz="2000">
                <a:solidFill>
                  <a:schemeClr val="tx1"/>
                </a:solidFill>
                <a:latin typeface="Times New Roman" panose="02020603050405020304" pitchFamily="18" charset="0"/>
                <a:ea typeface="宋体" panose="02010600030101010101" pitchFamily="2" charset="-122"/>
              </a:defRPr>
            </a:lvl9pPr>
          </a:lstStyle>
          <a:p>
            <a:pPr>
              <a:lnSpc>
                <a:spcPct val="115000"/>
              </a:lnSpc>
              <a:spcBef>
                <a:spcPct val="10000"/>
              </a:spcBef>
              <a:spcAft>
                <a:spcPct val="10000"/>
              </a:spcAft>
              <a:buFontTx/>
              <a:buNone/>
            </a:pPr>
            <a:r>
              <a:rPr lang="zh-CN" altLang="en-US" sz="2400" b="1" u="none">
                <a:solidFill>
                  <a:schemeClr val="tx2"/>
                </a:solidFill>
                <a:latin typeface="Symbol" panose="05050102010706020507" pitchFamily="18" charset="2"/>
                <a:ea typeface="楷体_GB2312" pitchFamily="49" charset="-122"/>
              </a:rPr>
              <a:t>典型问题：</a:t>
            </a:r>
            <a:r>
              <a:rPr kumimoji="0" lang="zh-CN" altLang="en-US" sz="2400" b="1" u="none">
                <a:solidFill>
                  <a:schemeClr val="tx2"/>
                </a:solidFill>
                <a:latin typeface="Symbol" panose="05050102010706020507" pitchFamily="18" charset="2"/>
                <a:ea typeface="楷体_GB2312" pitchFamily="49" charset="-122"/>
              </a:rPr>
              <a:t>苏格拉底三段论、信息检索最佳编码、周游世界、最短路径</a:t>
            </a:r>
            <a:r>
              <a:rPr kumimoji="0" lang="en-US" altLang="zh-CN" sz="2400" b="1" u="none">
                <a:solidFill>
                  <a:schemeClr val="tx2"/>
                </a:solidFill>
                <a:latin typeface="Symbol" panose="05050102010706020507" pitchFamily="18" charset="2"/>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7046"/>
                                        </p:tgtEl>
                                        <p:attrNameLst>
                                          <p:attrName>style.visibility</p:attrName>
                                        </p:attrNameLst>
                                      </p:cBhvr>
                                      <p:to>
                                        <p:strVal val="visible"/>
                                      </p:to>
                                    </p:set>
                                    <p:animEffect transition="in" filter="wipe(left)">
                                      <p:cBhvr>
                                        <p:cTn id="7" dur="500"/>
                                        <p:tgtEl>
                                          <p:spTgt spid="727046"/>
                                        </p:tgtEl>
                                      </p:cBhvr>
                                    </p:animEffect>
                                  </p:childTnLst>
                                </p:cTn>
                              </p:par>
                            </p:childTnLst>
                          </p:cTn>
                        </p:par>
                        <p:par>
                          <p:cTn id="8" fill="hold" nodeType="afterGroup">
                            <p:stCondLst>
                              <p:cond delay="500"/>
                            </p:stCondLst>
                            <p:childTnLst>
                              <p:par>
                                <p:cTn id="9" presetID="1" presetClass="mediacall" presetSubtype="0" fill="hold" nodeType="afterEffect">
                                  <p:stCondLst>
                                    <p:cond delay="0"/>
                                  </p:stCondLst>
                                  <p:childTnLst>
                                    <p:cmd type="call" cmd="playFrom(0.0)">
                                      <p:cBhvr>
                                        <p:cTn id="10" dur="1" fill="hold"/>
                                        <p:tgtEl>
                                          <p:spTgt spid="727045"/>
                                        </p:tgtEl>
                                      </p:cBhvr>
                                    </p:cmd>
                                  </p:childTnLst>
                                </p:cTn>
                              </p:par>
                            </p:childTnLst>
                          </p:cTn>
                        </p:par>
                        <p:par>
                          <p:cTn id="11" fill="hold" nodeType="afterGroup">
                            <p:stCondLst>
                              <p:cond delay="500"/>
                            </p:stCondLst>
                            <p:childTnLst>
                              <p:par>
                                <p:cTn id="12" presetID="22" presetClass="entr" presetSubtype="8" fill="hold" grpId="0" nodeType="afterEffect" nodePh="1">
                                  <p:stCondLst>
                                    <p:cond delay="0"/>
                                  </p:stCondLst>
                                  <p:endCondLst>
                                    <p:cond evt="begin" delay="0">
                                      <p:tn val="12"/>
                                    </p:cond>
                                  </p:endCondLst>
                                  <p:childTnLst>
                                    <p:set>
                                      <p:cBhvr>
                                        <p:cTn id="13" dur="1" fill="hold">
                                          <p:stCondLst>
                                            <p:cond delay="0"/>
                                          </p:stCondLst>
                                        </p:cTn>
                                        <p:tgtEl>
                                          <p:spTgt spid="727058"/>
                                        </p:tgtEl>
                                        <p:attrNameLst>
                                          <p:attrName>style.visibility</p:attrName>
                                        </p:attrNameLst>
                                      </p:cBhvr>
                                      <p:to>
                                        <p:strVal val="visible"/>
                                      </p:to>
                                    </p:set>
                                    <p:animEffect transition="in" filter="wipe(left)">
                                      <p:cBhvr>
                                        <p:cTn id="14" dur="500"/>
                                        <p:tgtEl>
                                          <p:spTgt spid="72705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2705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27048"/>
                                        </p:tgtEl>
                                        <p:attrNameLst>
                                          <p:attrName>style.visibility</p:attrName>
                                        </p:attrNameLst>
                                      </p:cBhvr>
                                      <p:to>
                                        <p:strVal val="visible"/>
                                      </p:to>
                                    </p:set>
                                    <p:animEffect transition="in" filter="wipe(left)">
                                      <p:cBhvr>
                                        <p:cTn id="23" dur="500"/>
                                        <p:tgtEl>
                                          <p:spTgt spid="727048"/>
                                        </p:tgtEl>
                                      </p:cBhvr>
                                    </p:animEffect>
                                  </p:childTnLst>
                                </p:cTn>
                              </p:par>
                            </p:childTnLst>
                          </p:cTn>
                        </p:par>
                        <p:par>
                          <p:cTn id="24" fill="hold" nodeType="afterGroup">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727049"/>
                                        </p:tgtEl>
                                        <p:attrNameLst>
                                          <p:attrName>style.visibility</p:attrName>
                                        </p:attrNameLst>
                                      </p:cBhvr>
                                      <p:to>
                                        <p:strVal val="visible"/>
                                      </p:to>
                                    </p:set>
                                    <p:animEffect transition="in" filter="wipe(left)">
                                      <p:cBhvr>
                                        <p:cTn id="27" dur="500"/>
                                        <p:tgtEl>
                                          <p:spTgt spid="72704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27057"/>
                                        </p:tgtEl>
                                        <p:attrNameLst>
                                          <p:attrName>style.visibility</p:attrName>
                                        </p:attrNameLst>
                                      </p:cBhvr>
                                      <p:to>
                                        <p:strVal val="visible"/>
                                      </p:to>
                                    </p:set>
                                    <p:animEffect transition="in" filter="wipe(left)">
                                      <p:cBhvr>
                                        <p:cTn id="32" dur="500"/>
                                        <p:tgtEl>
                                          <p:spTgt spid="72705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27056"/>
                                        </p:tgtEl>
                                        <p:attrNameLst>
                                          <p:attrName>style.visibility</p:attrName>
                                        </p:attrNameLst>
                                      </p:cBhvr>
                                      <p:to>
                                        <p:strVal val="visible"/>
                                      </p:to>
                                    </p:set>
                                    <p:animEffect transition="in" filter="wipe(left)">
                                      <p:cBhvr>
                                        <p:cTn id="37" dur="500"/>
                                        <p:tgtEl>
                                          <p:spTgt spid="72705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27060"/>
                                        </p:tgtEl>
                                        <p:attrNameLst>
                                          <p:attrName>style.visibility</p:attrName>
                                        </p:attrNameLst>
                                      </p:cBhvr>
                                      <p:to>
                                        <p:strVal val="visible"/>
                                      </p:to>
                                    </p:set>
                                    <p:animEffect transition="in" filter="wipe(left)">
                                      <p:cBhvr>
                                        <p:cTn id="42" dur="500"/>
                                        <p:tgtEl>
                                          <p:spTgt spid="727060"/>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p:cTn id="43" repeatCount="indefinite" fill="remove" display="0">
                  <p:stCondLst>
                    <p:cond delay="indefinite"/>
                  </p:stCondLst>
                  <p:endCondLst>
                    <p:cond evt="onPrev" delay="0">
                      <p:tgtEl>
                        <p:sldTgt/>
                      </p:tgtEl>
                    </p:cond>
                  </p:endCondLst>
                </p:cTn>
                <p:tgtEl>
                  <p:spTgt spid="727045"/>
                </p:tgtEl>
              </p:cMediaNode>
            </p:video>
            <p:seq concurrent="1" nextAc="seek">
              <p:cTn id="44" restart="whenNotActive" fill="hold" evtFilter="cancelBubble" nodeType="interactiveSeq">
                <p:stCondLst>
                  <p:cond evt="onClick" delay="0">
                    <p:tgtEl>
                      <p:spTgt spid="727045"/>
                    </p:tgtEl>
                  </p:cond>
                </p:stCondLst>
                <p:endSync evt="end" delay="0">
                  <p:rtn val="all"/>
                </p:endSync>
                <p:childTnLst>
                  <p:par>
                    <p:cTn id="45" fill="hold" nodeType="clickPar">
                      <p:stCondLst>
                        <p:cond delay="indefinite"/>
                      </p:stCondLst>
                      <p:childTnLst>
                        <p:par>
                          <p:cTn id="46" fill="hold" nodeType="withGroup">
                            <p:stCondLst>
                              <p:cond delay="0"/>
                            </p:stCondLst>
                            <p:childTnLst>
                              <p:par>
                                <p:cTn id="47" presetID="2" presetClass="mediacall" presetSubtype="0" fill="hold" nodeType="clickEffect">
                                  <p:stCondLst>
                                    <p:cond delay="0"/>
                                  </p:stCondLst>
                                  <p:childTnLst>
                                    <p:cmd type="call" cmd="togglePause">
                                      <p:cBhvr>
                                        <p:cTn id="48" dur="1" fill="hold"/>
                                        <p:tgtEl>
                                          <p:spTgt spid="727045"/>
                                        </p:tgtEl>
                                      </p:cBhvr>
                                    </p:cmd>
                                  </p:childTnLst>
                                </p:cTn>
                              </p:par>
                            </p:childTnLst>
                          </p:cTn>
                        </p:par>
                      </p:childTnLst>
                    </p:cTn>
                  </p:par>
                </p:childTnLst>
              </p:cTn>
              <p:nextCondLst>
                <p:cond evt="onClick" delay="0">
                  <p:tgtEl>
                    <p:spTgt spid="727045"/>
                  </p:tgtEl>
                </p:cond>
              </p:nextCondLst>
            </p:seq>
          </p:childTnLst>
        </p:cTn>
      </p:par>
    </p:tnLst>
    <p:bldLst>
      <p:bldP spid="727046" grpId="0" autoUpdateAnimBg="0"/>
      <p:bldP spid="727048" grpId="0" autoUpdateAnimBg="0"/>
      <p:bldP spid="727049" grpId="0" animBg="1" autoUpdateAnimBg="0"/>
      <p:bldP spid="727056" grpId="0" autoUpdateAnimBg="0"/>
      <p:bldP spid="727057" grpId="0" autoUpdateAnimBg="0"/>
      <p:bldP spid="727058" grpId="0" autoUpdateAnimBg="0"/>
      <p:bldP spid="727059" grpId="0"/>
      <p:bldP spid="727060"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63490" name="Picture 1026"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138" y="6248400"/>
            <a:ext cx="755808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1" name="Picture 1027"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533400"/>
            <a:ext cx="79168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04" name="sl1.avi">
            <a:hlinkClick r:id="" action="ppaction://media"/>
          </p:cNvPr>
          <p:cNvPicPr preferRelativeResize="0">
            <a:picLocks noRot="1" noChangeArrowheads="1"/>
          </p:cNvPicPr>
          <p:nvPr>
            <a:videoFile r:link="rId1"/>
          </p:nvPr>
        </p:nvPicPr>
        <p:blipFill>
          <a:blip r:embed="rId6">
            <a:extLst>
              <a:ext uri="{28A0092B-C50C-407E-A947-70E740481C1C}">
                <a14:useLocalDpi xmlns:a14="http://schemas.microsoft.com/office/drawing/2010/main" val="0"/>
              </a:ext>
            </a:extLst>
          </a:blip>
          <a:srcRect/>
          <a:stretch>
            <a:fillRect/>
          </a:stretch>
        </p:blipFill>
        <p:spPr bwMode="auto">
          <a:xfrm>
            <a:off x="3581400" y="0"/>
            <a:ext cx="187166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1029" descr="tb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9600" y="6019800"/>
            <a:ext cx="9144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4" name="AutoShape 1030">
            <a:hlinkClick r:id="" action="ppaction://hlinkshowjump?jump=previousslide" highlightClick="1"/>
          </p:cNvPr>
          <p:cNvSpPr>
            <a:spLocks noChangeArrowheads="1"/>
          </p:cNvSpPr>
          <p:nvPr/>
        </p:nvSpPr>
        <p:spPr bwMode="auto">
          <a:xfrm>
            <a:off x="16002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63495" name="AutoShape 1031">
            <a:hlinkClick r:id="rId8" action="ppaction://hlinksldjump" highlightClick="1"/>
          </p:cNvPr>
          <p:cNvSpPr>
            <a:spLocks noChangeArrowheads="1"/>
          </p:cNvSpPr>
          <p:nvPr/>
        </p:nvSpPr>
        <p:spPr bwMode="auto">
          <a:xfrm>
            <a:off x="9906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63496" name="AutoShape 1032">
            <a:hlinkClick r:id="" action="ppaction://hlinkshowjump?jump=lastslide" highlightClick="1"/>
          </p:cNvPr>
          <p:cNvSpPr>
            <a:spLocks noChangeArrowheads="1"/>
          </p:cNvSpPr>
          <p:nvPr/>
        </p:nvSpPr>
        <p:spPr bwMode="auto">
          <a:xfrm>
            <a:off x="28194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63497" name="AutoShape 1033">
            <a:hlinkClick r:id="rId9" action="ppaction://hlinksldjump" highlightClick="1"/>
          </p:cNvPr>
          <p:cNvSpPr>
            <a:spLocks noChangeArrowheads="1"/>
          </p:cNvSpPr>
          <p:nvPr/>
        </p:nvSpPr>
        <p:spPr bwMode="auto">
          <a:xfrm>
            <a:off x="34290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63498" name="AutoShape 1034">
            <a:hlinkClick r:id="" action="ppaction://hlinkshowjump?jump=nextslide" highlightClick="1"/>
          </p:cNvPr>
          <p:cNvSpPr>
            <a:spLocks noChangeArrowheads="1"/>
          </p:cNvSpPr>
          <p:nvPr/>
        </p:nvSpPr>
        <p:spPr bwMode="auto">
          <a:xfrm>
            <a:off x="2209800" y="6400800"/>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204824" name="Text Box 1048"/>
          <p:cNvSpPr txBox="1">
            <a:spLocks noChangeArrowheads="1"/>
          </p:cNvSpPr>
          <p:nvPr/>
        </p:nvSpPr>
        <p:spPr bwMode="auto">
          <a:xfrm>
            <a:off x="1925638" y="1939925"/>
            <a:ext cx="572135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en-US" altLang="zh-CN" sz="3200" b="1" u="none">
                <a:latin typeface="楷体_GB2312" pitchFamily="49" charset="-122"/>
                <a:ea typeface="楷体_GB2312" pitchFamily="49" charset="-122"/>
                <a:sym typeface="Symbol" panose="05050102010706020507" pitchFamily="18" charset="2"/>
              </a:rPr>
              <a:t>1.</a:t>
            </a:r>
            <a:r>
              <a:rPr lang="zh-CN" altLang="en-US" sz="3200" b="1" u="none">
                <a:latin typeface="楷体_GB2312" pitchFamily="49" charset="-122"/>
                <a:ea typeface="楷体_GB2312" pitchFamily="49" charset="-122"/>
                <a:sym typeface="Symbol" panose="05050102010706020507" pitchFamily="18" charset="2"/>
              </a:rPr>
              <a:t>并非</a:t>
            </a:r>
            <a:r>
              <a:rPr lang="zh-CN" altLang="en-US" sz="3200" b="1" u="none">
                <a:latin typeface="楷体_GB2312" pitchFamily="49" charset="-122"/>
                <a:ea typeface="楷体_GB2312" pitchFamily="49" charset="-122"/>
              </a:rPr>
              <a:t>所有的自然数是偶数</a:t>
            </a:r>
            <a:r>
              <a:rPr lang="en-US" altLang="zh-CN" sz="3200" b="1" u="none">
                <a:latin typeface="楷体_GB2312" pitchFamily="49" charset="-122"/>
                <a:ea typeface="楷体_GB2312" pitchFamily="49" charset="-122"/>
              </a:rPr>
              <a:t>.</a:t>
            </a:r>
            <a:r>
              <a:rPr lang="en-US" altLang="zh-CN" sz="3200" b="1" u="none">
                <a:solidFill>
                  <a:srgbClr val="990000"/>
                </a:solidFill>
                <a:latin typeface="楷体_GB2312" pitchFamily="49" charset="-122"/>
                <a:ea typeface="楷体_GB2312" pitchFamily="49" charset="-122"/>
                <a:sym typeface="Symbol" panose="05050102010706020507" pitchFamily="18" charset="2"/>
              </a:rPr>
              <a:t>?</a:t>
            </a:r>
            <a:r>
              <a:rPr lang="en-US" altLang="zh-CN" sz="3200" b="1" u="none">
                <a:latin typeface="楷体_GB2312" pitchFamily="49" charset="-122"/>
                <a:ea typeface="楷体_GB2312" pitchFamily="49" charset="-122"/>
              </a:rPr>
              <a:t> </a:t>
            </a:r>
          </a:p>
        </p:txBody>
      </p:sp>
      <p:sp>
        <p:nvSpPr>
          <p:cNvPr id="63500" name="Text Box 1049"/>
          <p:cNvSpPr txBox="1">
            <a:spLocks noChangeArrowheads="1"/>
          </p:cNvSpPr>
          <p:nvPr/>
        </p:nvSpPr>
        <p:spPr bwMode="auto">
          <a:xfrm>
            <a:off x="612775" y="955675"/>
            <a:ext cx="601980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5000"/>
              </a:lnSpc>
              <a:spcBef>
                <a:spcPct val="0"/>
              </a:spcBef>
              <a:buFontTx/>
              <a:buNone/>
            </a:pPr>
            <a:r>
              <a:rPr lang="zh-CN" altLang="en-US" sz="3200" b="1" u="none">
                <a:solidFill>
                  <a:srgbClr val="800000"/>
                </a:solidFill>
                <a:ea typeface="宋体" panose="02010600030101010101" pitchFamily="2" charset="-122"/>
              </a:rPr>
              <a:t>例如</a:t>
            </a:r>
            <a:r>
              <a:rPr lang="zh-CN" altLang="en-US" sz="3200" b="1" u="none">
                <a:solidFill>
                  <a:srgbClr val="000099"/>
                </a:solidFill>
                <a:ea typeface="宋体" panose="02010600030101010101" pitchFamily="2" charset="-122"/>
              </a:rPr>
              <a:t>    </a:t>
            </a:r>
            <a:r>
              <a:rPr lang="zh-CN" altLang="en-US" sz="3200" b="1" u="none">
                <a:latin typeface="楷体_GB2312" pitchFamily="49" charset="-122"/>
                <a:ea typeface="楷体_GB2312" pitchFamily="49" charset="-122"/>
              </a:rPr>
              <a:t>设</a:t>
            </a:r>
            <a:r>
              <a:rPr lang="en-US" altLang="zh-CN" sz="3200" b="1" u="none">
                <a:latin typeface="楷体_GB2312" pitchFamily="49" charset="-122"/>
                <a:ea typeface="楷体_GB2312" pitchFamily="49" charset="-122"/>
              </a:rPr>
              <a:t>P:</a:t>
            </a:r>
            <a:r>
              <a:rPr lang="zh-CN" altLang="en-US" sz="3200" b="1" u="none">
                <a:latin typeface="楷体_GB2312" pitchFamily="49" charset="-122"/>
                <a:ea typeface="楷体_GB2312" pitchFamily="49" charset="-122"/>
              </a:rPr>
              <a:t>所有的自然数是偶数</a:t>
            </a:r>
            <a:r>
              <a:rPr lang="en-US" altLang="zh-CN" sz="3200" b="1" u="none">
                <a:solidFill>
                  <a:srgbClr val="000099"/>
                </a:solidFill>
                <a:ea typeface="宋体" panose="02010600030101010101" pitchFamily="2" charset="-122"/>
              </a:rPr>
              <a:t>.</a:t>
            </a:r>
          </a:p>
        </p:txBody>
      </p:sp>
      <p:sp>
        <p:nvSpPr>
          <p:cNvPr id="204826" name="Text Box 1050"/>
          <p:cNvSpPr txBox="1">
            <a:spLocks noChangeArrowheads="1"/>
          </p:cNvSpPr>
          <p:nvPr/>
        </p:nvSpPr>
        <p:spPr bwMode="auto">
          <a:xfrm>
            <a:off x="1828800" y="1447800"/>
            <a:ext cx="2935288"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5000"/>
              </a:lnSpc>
              <a:spcBef>
                <a:spcPct val="0"/>
              </a:spcBef>
              <a:buFontTx/>
              <a:buNone/>
            </a:pPr>
            <a:r>
              <a:rPr lang="zh-CN" altLang="en-US" sz="3200" b="1" u="none">
                <a:latin typeface="楷体_GB2312" pitchFamily="49" charset="-122"/>
                <a:ea typeface="楷体_GB2312" pitchFamily="49" charset="-122"/>
              </a:rPr>
              <a:t>其否命题</a:t>
            </a:r>
            <a:r>
              <a:rPr lang="zh-CN" altLang="en-US" sz="3200" b="1" u="none">
                <a:latin typeface="楷体_GB2312" pitchFamily="49" charset="-122"/>
                <a:ea typeface="楷体_GB2312" pitchFamily="49" charset="-122"/>
                <a:sym typeface="Symbol" panose="05050102010706020507" pitchFamily="18" charset="2"/>
              </a:rPr>
              <a:t></a:t>
            </a:r>
            <a:r>
              <a:rPr lang="en-US" altLang="zh-CN" sz="3200" b="1" u="none">
                <a:latin typeface="楷体_GB2312" pitchFamily="49" charset="-122"/>
                <a:ea typeface="楷体_GB2312" pitchFamily="49" charset="-122"/>
                <a:sym typeface="Symbol" panose="05050102010706020507" pitchFamily="18" charset="2"/>
              </a:rPr>
              <a:t>P</a:t>
            </a:r>
            <a:r>
              <a:rPr lang="zh-CN" altLang="en-US" sz="3200" b="1" u="none">
                <a:latin typeface="楷体_GB2312" pitchFamily="49" charset="-122"/>
                <a:ea typeface="楷体_GB2312" pitchFamily="49" charset="-122"/>
              </a:rPr>
              <a:t>为</a:t>
            </a:r>
            <a:r>
              <a:rPr lang="en-US" altLang="zh-CN" sz="3200" b="1" u="none">
                <a:latin typeface="楷体_GB2312" pitchFamily="49" charset="-122"/>
                <a:ea typeface="楷体_GB2312" pitchFamily="49" charset="-122"/>
              </a:rPr>
              <a:t>:</a:t>
            </a:r>
            <a:endParaRPr lang="en-US" altLang="zh-CN" sz="3200" b="1" u="none">
              <a:ea typeface="宋体" panose="02010600030101010101" pitchFamily="2" charset="-122"/>
            </a:endParaRPr>
          </a:p>
        </p:txBody>
      </p:sp>
      <p:sp>
        <p:nvSpPr>
          <p:cNvPr id="204829" name="Text Box 1053"/>
          <p:cNvSpPr txBox="1">
            <a:spLocks noChangeArrowheads="1"/>
          </p:cNvSpPr>
          <p:nvPr/>
        </p:nvSpPr>
        <p:spPr bwMode="auto">
          <a:xfrm>
            <a:off x="609600" y="3929063"/>
            <a:ext cx="106680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zh-CN" altLang="en-US" sz="3200" b="1" u="none">
                <a:solidFill>
                  <a:srgbClr val="800000"/>
                </a:solidFill>
                <a:latin typeface="Century Schoolbook" panose="02040604050505020304" pitchFamily="18" charset="0"/>
                <a:ea typeface="宋体" panose="02010600030101010101" pitchFamily="2" charset="-122"/>
              </a:rPr>
              <a:t>例如</a:t>
            </a:r>
            <a:endParaRPr lang="zh-CN" altLang="en-US" sz="3200" b="1" u="none">
              <a:solidFill>
                <a:srgbClr val="000099"/>
              </a:solidFill>
              <a:latin typeface="Century Schoolbook" panose="02040604050505020304" pitchFamily="18" charset="0"/>
              <a:ea typeface="楷体_GB2312" pitchFamily="49" charset="-122"/>
            </a:endParaRPr>
          </a:p>
        </p:txBody>
      </p:sp>
      <p:sp>
        <p:nvSpPr>
          <p:cNvPr id="204830" name="Text Box 1054"/>
          <p:cNvSpPr txBox="1">
            <a:spLocks noChangeArrowheads="1"/>
          </p:cNvSpPr>
          <p:nvPr/>
        </p:nvSpPr>
        <p:spPr bwMode="auto">
          <a:xfrm>
            <a:off x="2332038" y="4310063"/>
            <a:ext cx="2344737"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5000"/>
              </a:lnSpc>
              <a:spcBef>
                <a:spcPct val="0"/>
              </a:spcBef>
              <a:buFontTx/>
              <a:buNone/>
            </a:pPr>
            <a:r>
              <a:rPr lang="zh-CN" altLang="en-US" sz="3200" b="1" u="none">
                <a:latin typeface="Century Schoolbook" panose="02040604050505020304" pitchFamily="18" charset="0"/>
                <a:ea typeface="楷体_GB2312" pitchFamily="49" charset="-122"/>
              </a:rPr>
              <a:t>塑料是金属</a:t>
            </a:r>
            <a:r>
              <a:rPr lang="en-US" altLang="zh-CN" sz="3200" b="1" u="none">
                <a:latin typeface="Century Schoolbook" panose="02040604050505020304" pitchFamily="18" charset="0"/>
                <a:ea typeface="楷体_GB2312" pitchFamily="49" charset="-122"/>
              </a:rPr>
              <a:t>.</a:t>
            </a:r>
          </a:p>
        </p:txBody>
      </p:sp>
      <p:sp>
        <p:nvSpPr>
          <p:cNvPr id="204831" name="Text Box 1055"/>
          <p:cNvSpPr txBox="1">
            <a:spLocks noChangeArrowheads="1"/>
          </p:cNvSpPr>
          <p:nvPr/>
        </p:nvSpPr>
        <p:spPr bwMode="auto">
          <a:xfrm>
            <a:off x="4689475" y="4310063"/>
            <a:ext cx="839788"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5000"/>
              </a:lnSpc>
              <a:spcBef>
                <a:spcPct val="0"/>
              </a:spcBef>
              <a:buFontTx/>
              <a:buNone/>
            </a:pPr>
            <a:r>
              <a:rPr lang="en-US" altLang="zh-CN" sz="3200" b="1" u="none">
                <a:solidFill>
                  <a:srgbClr val="990000"/>
                </a:solidFill>
                <a:latin typeface="Century Schoolbook" panose="02040604050505020304" pitchFamily="18" charset="0"/>
                <a:ea typeface="宋体" panose="02010600030101010101" pitchFamily="2" charset="-122"/>
              </a:rPr>
              <a:t>(Q)</a:t>
            </a:r>
          </a:p>
        </p:txBody>
      </p:sp>
      <p:sp>
        <p:nvSpPr>
          <p:cNvPr id="204832" name="Text Box 1056"/>
          <p:cNvSpPr txBox="1">
            <a:spLocks noChangeArrowheads="1"/>
          </p:cNvSpPr>
          <p:nvPr/>
        </p:nvSpPr>
        <p:spPr bwMode="auto">
          <a:xfrm>
            <a:off x="4724400" y="3657600"/>
            <a:ext cx="136525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5000"/>
              </a:lnSpc>
              <a:spcBef>
                <a:spcPct val="0"/>
              </a:spcBef>
              <a:buFontTx/>
              <a:buNone/>
            </a:pPr>
            <a:r>
              <a:rPr lang="en-US" altLang="zh-CN" sz="3200" b="1" u="none">
                <a:solidFill>
                  <a:srgbClr val="990000"/>
                </a:solidFill>
                <a:latin typeface="Century Schoolbook" panose="02040604050505020304" pitchFamily="18" charset="0"/>
                <a:ea typeface="宋体" panose="02010600030101010101" pitchFamily="2" charset="-122"/>
              </a:rPr>
              <a:t>  (</a:t>
            </a:r>
            <a:r>
              <a:rPr lang="en-US" altLang="zh-CN" sz="3200" b="1" u="none">
                <a:solidFill>
                  <a:srgbClr val="990000"/>
                </a:solidFill>
                <a:latin typeface="Century Schoolbook" panose="02040604050505020304" pitchFamily="18" charset="0"/>
                <a:ea typeface="宋体" panose="02010600030101010101" pitchFamily="2" charset="-122"/>
                <a:sym typeface="Symbol" panose="05050102010706020507" pitchFamily="18" charset="2"/>
              </a:rPr>
              <a:t></a:t>
            </a:r>
            <a:r>
              <a:rPr lang="en-US" altLang="zh-CN" sz="3200" b="1" u="none">
                <a:solidFill>
                  <a:srgbClr val="990000"/>
                </a:solidFill>
                <a:latin typeface="Century Schoolbook" panose="02040604050505020304" pitchFamily="18" charset="0"/>
                <a:ea typeface="宋体" panose="02010600030101010101" pitchFamily="2" charset="-122"/>
              </a:rPr>
              <a:t>Q)</a:t>
            </a:r>
          </a:p>
        </p:txBody>
      </p:sp>
      <p:sp>
        <p:nvSpPr>
          <p:cNvPr id="204833" name="Text Box 1057"/>
          <p:cNvSpPr txBox="1">
            <a:spLocks noChangeArrowheads="1"/>
          </p:cNvSpPr>
          <p:nvPr/>
        </p:nvSpPr>
        <p:spPr bwMode="auto">
          <a:xfrm>
            <a:off x="838200" y="4919663"/>
            <a:ext cx="472440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5000"/>
              </a:lnSpc>
              <a:spcBef>
                <a:spcPct val="0"/>
              </a:spcBef>
              <a:buFontTx/>
              <a:buNone/>
            </a:pPr>
            <a:r>
              <a:rPr lang="en-US" altLang="zh-CN" sz="3200" b="1" u="none">
                <a:latin typeface="Century Schoolbook" panose="02040604050505020304" pitchFamily="18" charset="0"/>
                <a:ea typeface="宋体" panose="02010600030101010101" pitchFamily="2" charset="-122"/>
              </a:rPr>
              <a:t>          </a:t>
            </a:r>
            <a:r>
              <a:rPr lang="zh-CN" altLang="en-US" sz="3200" b="1" u="none">
                <a:latin typeface="Century Schoolbook" panose="02040604050505020304" pitchFamily="18" charset="0"/>
                <a:ea typeface="楷体_GB2312" pitchFamily="49" charset="-122"/>
              </a:rPr>
              <a:t>塑料不是金属</a:t>
            </a:r>
            <a:r>
              <a:rPr lang="en-US" altLang="zh-CN" sz="3200" b="1" u="none">
                <a:solidFill>
                  <a:srgbClr val="000099"/>
                </a:solidFill>
                <a:latin typeface="Century Schoolbook" panose="02040604050505020304" pitchFamily="18" charset="0"/>
                <a:ea typeface="宋体" panose="02010600030101010101" pitchFamily="2" charset="-122"/>
              </a:rPr>
              <a:t>.</a:t>
            </a:r>
          </a:p>
        </p:txBody>
      </p:sp>
      <p:sp>
        <p:nvSpPr>
          <p:cNvPr id="204834" name="Text Box 1058"/>
          <p:cNvSpPr txBox="1">
            <a:spLocks noChangeArrowheads="1"/>
          </p:cNvSpPr>
          <p:nvPr/>
        </p:nvSpPr>
        <p:spPr bwMode="auto">
          <a:xfrm>
            <a:off x="2332038" y="5529263"/>
            <a:ext cx="2344737"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5000"/>
              </a:lnSpc>
              <a:spcBef>
                <a:spcPct val="0"/>
              </a:spcBef>
              <a:buFontTx/>
              <a:buNone/>
            </a:pPr>
            <a:r>
              <a:rPr lang="zh-CN" altLang="en-US" sz="3200" b="1" u="none">
                <a:latin typeface="Century Schoolbook" panose="02040604050505020304" pitchFamily="18" charset="0"/>
                <a:ea typeface="楷体_GB2312" pitchFamily="49" charset="-122"/>
              </a:rPr>
              <a:t>塑料是金属</a:t>
            </a:r>
            <a:r>
              <a:rPr lang="en-US" altLang="zh-CN" sz="3200" b="1" u="none">
                <a:latin typeface="Century Schoolbook" panose="02040604050505020304" pitchFamily="18" charset="0"/>
                <a:ea typeface="楷体_GB2312" pitchFamily="49" charset="-122"/>
              </a:rPr>
              <a:t>.</a:t>
            </a:r>
          </a:p>
        </p:txBody>
      </p:sp>
      <p:sp>
        <p:nvSpPr>
          <p:cNvPr id="204835" name="Text Box 1059"/>
          <p:cNvSpPr txBox="1">
            <a:spLocks noChangeArrowheads="1"/>
          </p:cNvSpPr>
          <p:nvPr/>
        </p:nvSpPr>
        <p:spPr bwMode="auto">
          <a:xfrm>
            <a:off x="4587875" y="5529263"/>
            <a:ext cx="113030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5000"/>
              </a:lnSpc>
              <a:spcBef>
                <a:spcPct val="0"/>
              </a:spcBef>
              <a:buFontTx/>
              <a:buNone/>
            </a:pPr>
            <a:r>
              <a:rPr lang="en-US" altLang="zh-CN" sz="3200" b="1" u="none">
                <a:solidFill>
                  <a:srgbClr val="990000"/>
                </a:solidFill>
                <a:latin typeface="Century Schoolbook" panose="02040604050505020304" pitchFamily="18" charset="0"/>
                <a:ea typeface="宋体" panose="02010600030101010101" pitchFamily="2" charset="-122"/>
              </a:rPr>
              <a:t>(</a:t>
            </a:r>
            <a:r>
              <a:rPr lang="en-US" altLang="zh-CN" sz="3200" b="1" u="none">
                <a:solidFill>
                  <a:srgbClr val="990000"/>
                </a:solidFill>
                <a:latin typeface="Century Schoolbook" panose="02040604050505020304" pitchFamily="18" charset="0"/>
                <a:ea typeface="宋体" panose="02010600030101010101" pitchFamily="2" charset="-122"/>
                <a:sym typeface="Symbol" panose="05050102010706020507" pitchFamily="18" charset="2"/>
              </a:rPr>
              <a:t></a:t>
            </a:r>
            <a:r>
              <a:rPr lang="en-US" altLang="zh-CN" sz="3200" b="1" u="none">
                <a:solidFill>
                  <a:srgbClr val="990000"/>
                </a:solidFill>
                <a:latin typeface="Century Schoolbook" panose="02040604050505020304" pitchFamily="18" charset="0"/>
                <a:ea typeface="宋体" panose="02010600030101010101" pitchFamily="2" charset="-122"/>
              </a:rPr>
              <a:t>Q)</a:t>
            </a:r>
          </a:p>
        </p:txBody>
      </p:sp>
      <p:sp>
        <p:nvSpPr>
          <p:cNvPr id="204836" name="Text Box 1060"/>
          <p:cNvSpPr txBox="1">
            <a:spLocks noChangeArrowheads="1"/>
          </p:cNvSpPr>
          <p:nvPr/>
        </p:nvSpPr>
        <p:spPr bwMode="auto">
          <a:xfrm>
            <a:off x="4673600" y="4919663"/>
            <a:ext cx="1074738"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5000"/>
              </a:lnSpc>
              <a:spcBef>
                <a:spcPct val="0"/>
              </a:spcBef>
              <a:buFontTx/>
              <a:buNone/>
            </a:pPr>
            <a:r>
              <a:rPr lang="en-US" altLang="zh-CN" sz="3200" b="1" u="none">
                <a:solidFill>
                  <a:srgbClr val="990000"/>
                </a:solidFill>
                <a:latin typeface="Century Schoolbook" panose="02040604050505020304" pitchFamily="18" charset="0"/>
                <a:ea typeface="宋体" panose="02010600030101010101" pitchFamily="2" charset="-122"/>
              </a:rPr>
              <a:t>  (Q)</a:t>
            </a:r>
          </a:p>
        </p:txBody>
      </p:sp>
      <p:sp>
        <p:nvSpPr>
          <p:cNvPr id="204837" name="Text Box 1061"/>
          <p:cNvSpPr txBox="1">
            <a:spLocks noChangeArrowheads="1"/>
          </p:cNvSpPr>
          <p:nvPr/>
        </p:nvSpPr>
        <p:spPr bwMode="auto">
          <a:xfrm>
            <a:off x="6477000" y="4419600"/>
            <a:ext cx="1573213" cy="942975"/>
          </a:xfrm>
          <a:prstGeom prst="rect">
            <a:avLst/>
          </a:prstGeom>
          <a:solidFill>
            <a:srgbClr val="FFFF66"/>
          </a:solidFill>
          <a:ln w="9525">
            <a:solidFill>
              <a:srgbClr val="FF9900"/>
            </a:solidFill>
            <a:miter lim="800000"/>
            <a:headEnd/>
            <a:tailEnd/>
          </a:ln>
        </p:spPr>
        <p:txBody>
          <a:bodyPr wrap="none"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5000"/>
              </a:lnSpc>
              <a:spcBef>
                <a:spcPct val="0"/>
              </a:spcBef>
              <a:buFontTx/>
              <a:buNone/>
            </a:pPr>
            <a:r>
              <a:rPr lang="zh-CN" altLang="en-US" sz="2400" b="1" u="none">
                <a:solidFill>
                  <a:schemeClr val="tx2"/>
                </a:solidFill>
                <a:latin typeface="楷体_GB2312" pitchFamily="49" charset="-122"/>
                <a:ea typeface="楷体_GB2312" pitchFamily="49" charset="-122"/>
              </a:rPr>
              <a:t>否定是个</a:t>
            </a:r>
          </a:p>
          <a:p>
            <a:pPr algn="ctr" eaLnBrk="1" hangingPunct="1">
              <a:lnSpc>
                <a:spcPct val="115000"/>
              </a:lnSpc>
              <a:spcBef>
                <a:spcPct val="0"/>
              </a:spcBef>
              <a:buFontTx/>
              <a:buNone/>
            </a:pPr>
            <a:r>
              <a:rPr lang="zh-CN" altLang="en-US" sz="2400" b="1" u="none">
                <a:solidFill>
                  <a:schemeClr val="tx2"/>
                </a:solidFill>
                <a:latin typeface="楷体_GB2312" pitchFamily="49" charset="-122"/>
                <a:ea typeface="楷体_GB2312" pitchFamily="49" charset="-122"/>
              </a:rPr>
              <a:t>相对概念</a:t>
            </a:r>
            <a:r>
              <a:rPr lang="en-US" altLang="zh-CN" sz="2400" b="1" u="none">
                <a:solidFill>
                  <a:schemeClr val="tx2"/>
                </a:solidFill>
                <a:latin typeface="楷体_GB2312" pitchFamily="49" charset="-122"/>
                <a:ea typeface="楷体_GB2312" pitchFamily="49" charset="-122"/>
              </a:rPr>
              <a:t>.</a:t>
            </a:r>
          </a:p>
        </p:txBody>
      </p:sp>
      <p:sp>
        <p:nvSpPr>
          <p:cNvPr id="204838" name="AutoShape 1062"/>
          <p:cNvSpPr>
            <a:spLocks/>
          </p:cNvSpPr>
          <p:nvPr/>
        </p:nvSpPr>
        <p:spPr bwMode="auto">
          <a:xfrm>
            <a:off x="2057400" y="3962400"/>
            <a:ext cx="228600" cy="838200"/>
          </a:xfrm>
          <a:prstGeom prst="leftBrace">
            <a:avLst>
              <a:gd name="adj1" fmla="val 30556"/>
              <a:gd name="adj2" fmla="val 50000"/>
            </a:avLst>
          </a:prstGeom>
          <a:noFill/>
          <a:ln w="28575">
            <a:solidFill>
              <a:srgbClr val="99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204839" name="AutoShape 1063"/>
          <p:cNvSpPr>
            <a:spLocks/>
          </p:cNvSpPr>
          <p:nvPr/>
        </p:nvSpPr>
        <p:spPr bwMode="auto">
          <a:xfrm>
            <a:off x="2057400" y="5148263"/>
            <a:ext cx="212725" cy="750887"/>
          </a:xfrm>
          <a:prstGeom prst="leftBrace">
            <a:avLst>
              <a:gd name="adj1" fmla="val 29415"/>
              <a:gd name="adj2" fmla="val 50000"/>
            </a:avLst>
          </a:prstGeom>
          <a:noFill/>
          <a:ln w="28575">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fontAlgn="b" hangingPunct="1">
              <a:lnSpc>
                <a:spcPct val="140000"/>
              </a:lnSpc>
              <a:spcBef>
                <a:spcPct val="0"/>
              </a:spcBef>
              <a:buFontTx/>
              <a:buNone/>
            </a:pPr>
            <a:endParaRPr lang="zh-CN" altLang="zh-CN" b="1">
              <a:latin typeface="Century Schoolbook" panose="02040604050505020304" pitchFamily="18" charset="0"/>
              <a:ea typeface="宋体" panose="02010600030101010101" pitchFamily="2" charset="-122"/>
            </a:endParaRPr>
          </a:p>
        </p:txBody>
      </p:sp>
      <p:sp>
        <p:nvSpPr>
          <p:cNvPr id="204840" name="Text Box 1064"/>
          <p:cNvSpPr txBox="1">
            <a:spLocks noChangeArrowheads="1"/>
          </p:cNvSpPr>
          <p:nvPr/>
        </p:nvSpPr>
        <p:spPr bwMode="auto">
          <a:xfrm>
            <a:off x="2286000" y="3657600"/>
            <a:ext cx="297180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zh-CN" altLang="en-US" sz="3200" b="1" u="none">
                <a:latin typeface="Century Schoolbook" panose="02040604050505020304" pitchFamily="18" charset="0"/>
                <a:ea typeface="楷体_GB2312" pitchFamily="49" charset="-122"/>
              </a:rPr>
              <a:t>塑料不是金属</a:t>
            </a:r>
            <a:r>
              <a:rPr lang="en-US" altLang="zh-CN" sz="3200" b="1" u="none">
                <a:solidFill>
                  <a:srgbClr val="000099"/>
                </a:solidFill>
                <a:latin typeface="Century Schoolbook" panose="02040604050505020304" pitchFamily="18" charset="0"/>
                <a:ea typeface="楷体_GB2312" pitchFamily="49" charset="-122"/>
              </a:rPr>
              <a:t>.</a:t>
            </a:r>
          </a:p>
        </p:txBody>
      </p:sp>
      <p:sp>
        <p:nvSpPr>
          <p:cNvPr id="204841" name="Text Box 1065"/>
          <p:cNvSpPr txBox="1">
            <a:spLocks noChangeArrowheads="1"/>
          </p:cNvSpPr>
          <p:nvPr/>
        </p:nvSpPr>
        <p:spPr bwMode="auto">
          <a:xfrm>
            <a:off x="1925638" y="2549525"/>
            <a:ext cx="5514975"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en-US" altLang="zh-CN" sz="3200" b="1" u="none">
                <a:latin typeface="楷体_GB2312" pitchFamily="49" charset="-122"/>
                <a:ea typeface="楷体_GB2312" pitchFamily="49" charset="-122"/>
              </a:rPr>
              <a:t>2.</a:t>
            </a:r>
            <a:r>
              <a:rPr lang="zh-CN" altLang="en-US" sz="3200" b="1" u="none">
                <a:latin typeface="楷体_GB2312" pitchFamily="49" charset="-122"/>
                <a:ea typeface="楷体_GB2312" pitchFamily="49" charset="-122"/>
              </a:rPr>
              <a:t>所有的自然数都不是偶数</a:t>
            </a:r>
            <a:r>
              <a:rPr lang="en-US" altLang="zh-CN" sz="3200" b="1" u="none">
                <a:latin typeface="楷体_GB2312" pitchFamily="49" charset="-122"/>
                <a:ea typeface="楷体_GB2312" pitchFamily="49" charset="-122"/>
              </a:rPr>
              <a:t>.</a:t>
            </a:r>
            <a:r>
              <a:rPr lang="en-US" altLang="zh-CN" sz="3200" b="1" u="none">
                <a:solidFill>
                  <a:srgbClr val="990000"/>
                </a:solidFill>
                <a:latin typeface="楷体_GB2312" pitchFamily="49" charset="-122"/>
                <a:ea typeface="楷体_GB2312" pitchFamily="49" charset="-122"/>
              </a:rPr>
              <a:t>?</a:t>
            </a:r>
            <a:endParaRPr lang="en-US" altLang="zh-CN" sz="3200" b="1" u="none">
              <a:latin typeface="楷体_GB2312" pitchFamily="49" charset="-122"/>
              <a:ea typeface="楷体_GB2312" pitchFamily="49" charset="-122"/>
            </a:endParaRPr>
          </a:p>
        </p:txBody>
      </p:sp>
      <p:sp>
        <p:nvSpPr>
          <p:cNvPr id="204842" name="Text Box 1066"/>
          <p:cNvSpPr txBox="1">
            <a:spLocks noChangeArrowheads="1"/>
          </p:cNvSpPr>
          <p:nvPr/>
        </p:nvSpPr>
        <p:spPr bwMode="auto">
          <a:xfrm>
            <a:off x="838200" y="3124200"/>
            <a:ext cx="67056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FontTx/>
              <a:buNone/>
            </a:pPr>
            <a:r>
              <a:rPr kumimoji="0" lang="zh-CN" altLang="en-US" sz="2400" b="1" u="none">
                <a:solidFill>
                  <a:srgbClr val="0000FF"/>
                </a:solidFill>
                <a:latin typeface="楷体_GB2312" pitchFamily="49" charset="-122"/>
                <a:ea typeface="楷体_GB2312" pitchFamily="49" charset="-122"/>
              </a:rPr>
              <a:t>是对整个命题的否定</a:t>
            </a:r>
            <a:r>
              <a:rPr kumimoji="0" lang="en-US" altLang="zh-CN" sz="2400" b="1" u="none">
                <a:solidFill>
                  <a:srgbClr val="0000FF"/>
                </a:solidFill>
                <a:latin typeface="楷体_GB2312" pitchFamily="49" charset="-122"/>
                <a:ea typeface="楷体_GB2312" pitchFamily="49" charset="-122"/>
              </a:rPr>
              <a:t>,</a:t>
            </a:r>
            <a:r>
              <a:rPr kumimoji="0" lang="zh-CN" altLang="en-US" sz="2400" b="1" u="none">
                <a:solidFill>
                  <a:srgbClr val="0000FF"/>
                </a:solidFill>
                <a:latin typeface="楷体_GB2312" pitchFamily="49" charset="-122"/>
                <a:ea typeface="楷体_GB2312" pitchFamily="49" charset="-122"/>
              </a:rPr>
              <a:t>而不是对句子成份的否定</a:t>
            </a:r>
            <a:r>
              <a:rPr kumimoji="0" lang="en-US" altLang="zh-CN" sz="2400" b="1" u="none">
                <a:solidFill>
                  <a:srgbClr val="0000FF"/>
                </a:solidFill>
                <a:latin typeface="楷体_GB2312" pitchFamily="49" charset="-122"/>
                <a:ea typeface="楷体_GB2312" pitchFamily="49" charset="-122"/>
              </a:rPr>
              <a:t>.</a:t>
            </a:r>
            <a:endParaRPr lang="en-US" altLang="zh-CN" b="1" u="none">
              <a:solidFill>
                <a:srgbClr val="CC0099"/>
              </a:solidFill>
              <a:latin typeface="幼圆" panose="02010509060101010101" pitchFamily="49" charset="-122"/>
              <a:ea typeface="幼圆" panose="02010509060101010101" pitchFamily="49" charset="-122"/>
            </a:endParaRPr>
          </a:p>
        </p:txBody>
      </p:sp>
      <p:sp>
        <p:nvSpPr>
          <p:cNvPr id="204847" name="Freeform 1071"/>
          <p:cNvSpPr>
            <a:spLocks/>
          </p:cNvSpPr>
          <p:nvPr/>
        </p:nvSpPr>
        <p:spPr bwMode="auto">
          <a:xfrm>
            <a:off x="2743200" y="1447800"/>
            <a:ext cx="1219200" cy="76200"/>
          </a:xfrm>
          <a:custGeom>
            <a:avLst/>
            <a:gdLst>
              <a:gd name="T0" fmla="*/ 0 w 2304"/>
              <a:gd name="T1" fmla="*/ 0 h 200"/>
              <a:gd name="T2" fmla="*/ 2147483646 w 2304"/>
              <a:gd name="T3" fmla="*/ 2147483646 h 200"/>
              <a:gd name="T4" fmla="*/ 2147483646 w 2304"/>
              <a:gd name="T5" fmla="*/ 2147483646 h 200"/>
              <a:gd name="T6" fmla="*/ 2147483646 w 2304"/>
              <a:gd name="T7" fmla="*/ 2147483646 h 200"/>
              <a:gd name="T8" fmla="*/ 2147483646 w 2304"/>
              <a:gd name="T9" fmla="*/ 2147483646 h 200"/>
              <a:gd name="T10" fmla="*/ 2147483646 w 2304"/>
              <a:gd name="T11" fmla="*/ 2147483646 h 200"/>
              <a:gd name="T12" fmla="*/ 2147483646 w 2304"/>
              <a:gd name="T13" fmla="*/ 2147483646 h 200"/>
              <a:gd name="T14" fmla="*/ 2147483646 w 2304"/>
              <a:gd name="T15" fmla="*/ 2147483646 h 200"/>
              <a:gd name="T16" fmla="*/ 2147483646 w 2304"/>
              <a:gd name="T17" fmla="*/ 2147483646 h 200"/>
              <a:gd name="T18" fmla="*/ 2147483646 w 2304"/>
              <a:gd name="T19" fmla="*/ 2147483646 h 200"/>
              <a:gd name="T20" fmla="*/ 2147483646 w 2304"/>
              <a:gd name="T21" fmla="*/ 2147483646 h 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04"/>
              <a:gd name="T34" fmla="*/ 0 h 200"/>
              <a:gd name="T35" fmla="*/ 2304 w 2304"/>
              <a:gd name="T36" fmla="*/ 200 h 2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04" h="200">
                <a:moveTo>
                  <a:pt x="0" y="0"/>
                </a:moveTo>
                <a:cubicBezTo>
                  <a:pt x="76" y="92"/>
                  <a:pt x="152" y="184"/>
                  <a:pt x="240" y="192"/>
                </a:cubicBezTo>
                <a:cubicBezTo>
                  <a:pt x="328" y="200"/>
                  <a:pt x="440" y="48"/>
                  <a:pt x="528" y="48"/>
                </a:cubicBezTo>
                <a:cubicBezTo>
                  <a:pt x="616" y="48"/>
                  <a:pt x="688" y="192"/>
                  <a:pt x="768" y="192"/>
                </a:cubicBezTo>
                <a:cubicBezTo>
                  <a:pt x="848" y="192"/>
                  <a:pt x="936" y="48"/>
                  <a:pt x="1008" y="48"/>
                </a:cubicBezTo>
                <a:cubicBezTo>
                  <a:pt x="1080" y="48"/>
                  <a:pt x="1136" y="192"/>
                  <a:pt x="1200" y="192"/>
                </a:cubicBezTo>
                <a:cubicBezTo>
                  <a:pt x="1264" y="192"/>
                  <a:pt x="1320" y="48"/>
                  <a:pt x="1392" y="48"/>
                </a:cubicBezTo>
                <a:cubicBezTo>
                  <a:pt x="1464" y="48"/>
                  <a:pt x="1552" y="192"/>
                  <a:pt x="1632" y="192"/>
                </a:cubicBezTo>
                <a:cubicBezTo>
                  <a:pt x="1712" y="192"/>
                  <a:pt x="1800" y="48"/>
                  <a:pt x="1872" y="48"/>
                </a:cubicBezTo>
                <a:cubicBezTo>
                  <a:pt x="1944" y="48"/>
                  <a:pt x="1992" y="192"/>
                  <a:pt x="2064" y="192"/>
                </a:cubicBezTo>
                <a:cubicBezTo>
                  <a:pt x="2136" y="192"/>
                  <a:pt x="2264" y="72"/>
                  <a:pt x="2304" y="4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204848" name="Line 1072"/>
          <p:cNvSpPr>
            <a:spLocks noChangeShapeType="1"/>
          </p:cNvSpPr>
          <p:nvPr/>
        </p:nvSpPr>
        <p:spPr bwMode="auto">
          <a:xfrm>
            <a:off x="7391400" y="2209800"/>
            <a:ext cx="152400" cy="228600"/>
          </a:xfrm>
          <a:prstGeom prst="line">
            <a:avLst/>
          </a:prstGeom>
          <a:noFill/>
          <a:ln w="47625">
            <a:solidFill>
              <a:srgbClr val="FF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04849" name="Line 1073"/>
          <p:cNvSpPr>
            <a:spLocks noChangeShapeType="1"/>
          </p:cNvSpPr>
          <p:nvPr/>
        </p:nvSpPr>
        <p:spPr bwMode="auto">
          <a:xfrm flipV="1">
            <a:off x="7543800" y="2133600"/>
            <a:ext cx="228600" cy="304800"/>
          </a:xfrm>
          <a:prstGeom prst="line">
            <a:avLst/>
          </a:prstGeom>
          <a:noFill/>
          <a:ln w="47625">
            <a:solidFill>
              <a:srgbClr val="FF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04850" name="Line 1074"/>
          <p:cNvSpPr>
            <a:spLocks noChangeShapeType="1"/>
          </p:cNvSpPr>
          <p:nvPr/>
        </p:nvSpPr>
        <p:spPr bwMode="auto">
          <a:xfrm>
            <a:off x="7467600" y="2819400"/>
            <a:ext cx="228600" cy="228600"/>
          </a:xfrm>
          <a:prstGeom prst="line">
            <a:avLst/>
          </a:prstGeom>
          <a:noFill/>
          <a:ln w="47625">
            <a:solidFill>
              <a:srgbClr val="FF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04851" name="Line 1075"/>
          <p:cNvSpPr>
            <a:spLocks noChangeShapeType="1"/>
          </p:cNvSpPr>
          <p:nvPr/>
        </p:nvSpPr>
        <p:spPr bwMode="auto">
          <a:xfrm flipH="1">
            <a:off x="7467600" y="2743200"/>
            <a:ext cx="228600" cy="304800"/>
          </a:xfrm>
          <a:prstGeom prst="line">
            <a:avLst/>
          </a:prstGeom>
          <a:noFill/>
          <a:ln w="47625">
            <a:solidFill>
              <a:srgbClr val="FF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3521" name="Text Box 1076"/>
          <p:cNvSpPr txBox="1">
            <a:spLocks noChangeArrowheads="1"/>
          </p:cNvSpPr>
          <p:nvPr/>
        </p:nvSpPr>
        <p:spPr bwMode="auto">
          <a:xfrm>
            <a:off x="457200" y="228600"/>
            <a:ext cx="2819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
              </a:spcBef>
              <a:spcAft>
                <a:spcPct val="5000"/>
              </a:spcAft>
              <a:buFontTx/>
              <a:buNone/>
            </a:pPr>
            <a:r>
              <a:rPr lang="zh-CN" altLang="en-US" sz="1800" b="1" u="none">
                <a:solidFill>
                  <a:srgbClr val="660033"/>
                </a:solidFill>
                <a:latin typeface="幼圆" panose="02010509060101010101" pitchFamily="49" charset="-122"/>
                <a:ea typeface="幼圆" panose="02010509060101010101" pitchFamily="49" charset="-122"/>
              </a:rPr>
              <a:t>命题逻辑 </a:t>
            </a:r>
            <a:r>
              <a:rPr lang="en-US" altLang="zh-CN" sz="1800" b="1" u="none">
                <a:solidFill>
                  <a:srgbClr val="660033"/>
                </a:solidFill>
                <a:latin typeface="幼圆" panose="02010509060101010101" pitchFamily="49" charset="-122"/>
                <a:ea typeface="幼圆" panose="02010509060101010101" pitchFamily="49" charset="-122"/>
              </a:rPr>
              <a:t>&gt; </a:t>
            </a:r>
            <a:r>
              <a:rPr lang="zh-CN" altLang="en-US" sz="1800" b="1" u="none">
                <a:latin typeface="幼圆" panose="02010509060101010101" pitchFamily="49" charset="-122"/>
                <a:ea typeface="幼圆" panose="02010509060101010101" pitchFamily="49" charset="-122"/>
              </a:rPr>
              <a:t>逻辑连接词</a:t>
            </a:r>
            <a:endParaRPr lang="zh-CN" altLang="en-US" sz="2000" b="1" u="none">
              <a:latin typeface="幼圆" panose="02010509060101010101" pitchFamily="49" charset="-122"/>
              <a:ea typeface="幼圆" panose="02010509060101010101" pitchFamily="49" charset="-122"/>
            </a:endParaRPr>
          </a:p>
        </p:txBody>
      </p:sp>
      <p:pic>
        <p:nvPicPr>
          <p:cNvPr id="204853" name="Picture 1077" descr="0049_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 y="3352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d"/>
    <p:sndAc>
      <p:stSnd>
        <p:snd r:embed="rId4"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204804"/>
                                        </p:tgtEl>
                                      </p:cBhvr>
                                    </p:cmd>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04826"/>
                                        </p:tgtEl>
                                        <p:attrNameLst>
                                          <p:attrName>style.visibility</p:attrName>
                                        </p:attrNameLst>
                                      </p:cBhvr>
                                      <p:to>
                                        <p:strVal val="visible"/>
                                      </p:to>
                                    </p:set>
                                    <p:animEffect transition="in" filter="wipe(left)">
                                      <p:cBhvr>
                                        <p:cTn id="11" dur="500"/>
                                        <p:tgtEl>
                                          <p:spTgt spid="20482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04824"/>
                                        </p:tgtEl>
                                        <p:attrNameLst>
                                          <p:attrName>style.visibility</p:attrName>
                                        </p:attrNameLst>
                                      </p:cBhvr>
                                      <p:to>
                                        <p:strVal val="visible"/>
                                      </p:to>
                                    </p:set>
                                    <p:animEffect transition="in" filter="wipe(left)">
                                      <p:cBhvr>
                                        <p:cTn id="16" dur="500"/>
                                        <p:tgtEl>
                                          <p:spTgt spid="20482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04841"/>
                                        </p:tgtEl>
                                        <p:attrNameLst>
                                          <p:attrName>style.visibility</p:attrName>
                                        </p:attrNameLst>
                                      </p:cBhvr>
                                      <p:to>
                                        <p:strVal val="visible"/>
                                      </p:to>
                                    </p:set>
                                    <p:animEffect transition="in" filter="wipe(left)">
                                      <p:cBhvr>
                                        <p:cTn id="21" dur="500"/>
                                        <p:tgtEl>
                                          <p:spTgt spid="20484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04847"/>
                                        </p:tgtEl>
                                        <p:attrNameLst>
                                          <p:attrName>style.visibility</p:attrName>
                                        </p:attrNameLst>
                                      </p:cBhvr>
                                      <p:to>
                                        <p:strVal val="visible"/>
                                      </p:to>
                                    </p:set>
                                    <p:animEffect transition="in" filter="wipe(left)">
                                      <p:cBhvr>
                                        <p:cTn id="26" dur="500"/>
                                        <p:tgtEl>
                                          <p:spTgt spid="20484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04848"/>
                                        </p:tgtEl>
                                        <p:attrNameLst>
                                          <p:attrName>style.visibility</p:attrName>
                                        </p:attrNameLst>
                                      </p:cBhvr>
                                      <p:to>
                                        <p:strVal val="visible"/>
                                      </p:to>
                                    </p:set>
                                    <p:animEffect transition="in" filter="wipe(left)">
                                      <p:cBhvr>
                                        <p:cTn id="31" dur="500"/>
                                        <p:tgtEl>
                                          <p:spTgt spid="204848"/>
                                        </p:tgtEl>
                                      </p:cBhvr>
                                    </p:animEffect>
                                  </p:childTnLst>
                                </p:cTn>
                              </p:par>
                            </p:childTnLst>
                          </p:cTn>
                        </p:par>
                        <p:par>
                          <p:cTn id="32" fill="hold" nodeType="afterGroup">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204849"/>
                                        </p:tgtEl>
                                        <p:attrNameLst>
                                          <p:attrName>style.visibility</p:attrName>
                                        </p:attrNameLst>
                                      </p:cBhvr>
                                      <p:to>
                                        <p:strVal val="visible"/>
                                      </p:to>
                                    </p:set>
                                    <p:animEffect transition="in" filter="wipe(left)">
                                      <p:cBhvr>
                                        <p:cTn id="35" dur="500"/>
                                        <p:tgtEl>
                                          <p:spTgt spid="20484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04850"/>
                                        </p:tgtEl>
                                        <p:attrNameLst>
                                          <p:attrName>style.visibility</p:attrName>
                                        </p:attrNameLst>
                                      </p:cBhvr>
                                      <p:to>
                                        <p:strVal val="visible"/>
                                      </p:to>
                                    </p:set>
                                    <p:animEffect transition="in" filter="wipe(left)">
                                      <p:cBhvr>
                                        <p:cTn id="40" dur="500"/>
                                        <p:tgtEl>
                                          <p:spTgt spid="204850"/>
                                        </p:tgtEl>
                                      </p:cBhvr>
                                    </p:animEffect>
                                  </p:childTnLst>
                                </p:cTn>
                              </p:par>
                            </p:childTnLst>
                          </p:cTn>
                        </p:par>
                        <p:par>
                          <p:cTn id="41" fill="hold" nodeType="afterGroup">
                            <p:stCondLst>
                              <p:cond delay="500"/>
                            </p:stCondLst>
                            <p:childTnLst>
                              <p:par>
                                <p:cTn id="42" presetID="22" presetClass="entr" presetSubtype="2" fill="hold" grpId="0" nodeType="afterEffect">
                                  <p:stCondLst>
                                    <p:cond delay="0"/>
                                  </p:stCondLst>
                                  <p:childTnLst>
                                    <p:set>
                                      <p:cBhvr>
                                        <p:cTn id="43" dur="1" fill="hold">
                                          <p:stCondLst>
                                            <p:cond delay="0"/>
                                          </p:stCondLst>
                                        </p:cTn>
                                        <p:tgtEl>
                                          <p:spTgt spid="204851"/>
                                        </p:tgtEl>
                                        <p:attrNameLst>
                                          <p:attrName>style.visibility</p:attrName>
                                        </p:attrNameLst>
                                      </p:cBhvr>
                                      <p:to>
                                        <p:strVal val="visible"/>
                                      </p:to>
                                    </p:set>
                                    <p:animEffect transition="in" filter="wipe(right)">
                                      <p:cBhvr>
                                        <p:cTn id="44" dur="500"/>
                                        <p:tgtEl>
                                          <p:spTgt spid="204851"/>
                                        </p:tgtEl>
                                      </p:cBhvr>
                                    </p:animEffect>
                                  </p:childTnLst>
                                </p:cTn>
                              </p:par>
                            </p:childTnLst>
                          </p:cTn>
                        </p:par>
                        <p:par>
                          <p:cTn id="45" fill="hold" nodeType="afterGroup">
                            <p:stCondLst>
                              <p:cond delay="1000"/>
                            </p:stCondLst>
                            <p:childTnLst>
                              <p:par>
                                <p:cTn id="46" presetID="1" presetClass="entr" presetSubtype="0" fill="hold" nodeType="afterEffect">
                                  <p:stCondLst>
                                    <p:cond delay="0"/>
                                  </p:stCondLst>
                                  <p:childTnLst>
                                    <p:set>
                                      <p:cBhvr>
                                        <p:cTn id="47" dur="1" fill="hold">
                                          <p:stCondLst>
                                            <p:cond delay="499"/>
                                          </p:stCondLst>
                                        </p:cTn>
                                        <p:tgtEl>
                                          <p:spTgt spid="204853"/>
                                        </p:tgtEl>
                                        <p:attrNameLst>
                                          <p:attrName>style.visibility</p:attrName>
                                        </p:attrNameLst>
                                      </p:cBhvr>
                                      <p:to>
                                        <p:strVal val="visible"/>
                                      </p:to>
                                    </p:set>
                                  </p:childTnLst>
                                </p:cTn>
                              </p:par>
                            </p:childTnLst>
                          </p:cTn>
                        </p:par>
                        <p:par>
                          <p:cTn id="48" fill="hold" nodeType="afterGroup">
                            <p:stCondLst>
                              <p:cond delay="1500"/>
                            </p:stCondLst>
                            <p:childTnLst>
                              <p:par>
                                <p:cTn id="49" presetID="1" presetClass="entr" presetSubtype="0" fill="hold" grpId="0" nodeType="afterEffect">
                                  <p:stCondLst>
                                    <p:cond delay="0"/>
                                  </p:stCondLst>
                                  <p:childTnLst>
                                    <p:set>
                                      <p:cBhvr>
                                        <p:cTn id="50" dur="1" fill="hold">
                                          <p:stCondLst>
                                            <p:cond delay="499"/>
                                          </p:stCondLst>
                                        </p:cTn>
                                        <p:tgtEl>
                                          <p:spTgt spid="204842"/>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04829"/>
                                        </p:tgtEl>
                                        <p:attrNameLst>
                                          <p:attrName>style.visibility</p:attrName>
                                        </p:attrNameLst>
                                      </p:cBhvr>
                                      <p:to>
                                        <p:strVal val="visible"/>
                                      </p:to>
                                    </p:set>
                                    <p:animEffect transition="in" filter="wipe(left)">
                                      <p:cBhvr>
                                        <p:cTn id="55" dur="500"/>
                                        <p:tgtEl>
                                          <p:spTgt spid="204829"/>
                                        </p:tgtEl>
                                      </p:cBhvr>
                                    </p:animEffect>
                                  </p:childTnLst>
                                </p:cTn>
                              </p:par>
                            </p:childTnLst>
                          </p:cTn>
                        </p:par>
                        <p:par>
                          <p:cTn id="56" fill="hold" nodeType="afterGroup">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204838"/>
                                        </p:tgtEl>
                                        <p:attrNameLst>
                                          <p:attrName>style.visibility</p:attrName>
                                        </p:attrNameLst>
                                      </p:cBhvr>
                                      <p:to>
                                        <p:strVal val="visible"/>
                                      </p:to>
                                    </p:set>
                                    <p:animEffect transition="in" filter="wipe(left)">
                                      <p:cBhvr>
                                        <p:cTn id="59" dur="500"/>
                                        <p:tgtEl>
                                          <p:spTgt spid="20483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04840"/>
                                        </p:tgtEl>
                                        <p:attrNameLst>
                                          <p:attrName>style.visibility</p:attrName>
                                        </p:attrNameLst>
                                      </p:cBhvr>
                                      <p:to>
                                        <p:strVal val="visible"/>
                                      </p:to>
                                    </p:set>
                                    <p:animEffect transition="in" filter="wipe(left)">
                                      <p:cBhvr>
                                        <p:cTn id="64" dur="500"/>
                                        <p:tgtEl>
                                          <p:spTgt spid="204840"/>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204832"/>
                                        </p:tgtEl>
                                        <p:attrNameLst>
                                          <p:attrName>style.visibility</p:attrName>
                                        </p:attrNameLst>
                                      </p:cBhvr>
                                      <p:to>
                                        <p:strVal val="visible"/>
                                      </p:to>
                                    </p:set>
                                    <p:animEffect transition="in" filter="wipe(left)">
                                      <p:cBhvr>
                                        <p:cTn id="69" dur="500"/>
                                        <p:tgtEl>
                                          <p:spTgt spid="204832"/>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04830"/>
                                        </p:tgtEl>
                                        <p:attrNameLst>
                                          <p:attrName>style.visibility</p:attrName>
                                        </p:attrNameLst>
                                      </p:cBhvr>
                                      <p:to>
                                        <p:strVal val="visible"/>
                                      </p:to>
                                    </p:set>
                                    <p:animEffect transition="in" filter="wipe(left)">
                                      <p:cBhvr>
                                        <p:cTn id="74" dur="500"/>
                                        <p:tgtEl>
                                          <p:spTgt spid="204830"/>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204831"/>
                                        </p:tgtEl>
                                        <p:attrNameLst>
                                          <p:attrName>style.visibility</p:attrName>
                                        </p:attrNameLst>
                                      </p:cBhvr>
                                      <p:to>
                                        <p:strVal val="visible"/>
                                      </p:to>
                                    </p:set>
                                    <p:animEffect transition="in" filter="wipe(left)">
                                      <p:cBhvr>
                                        <p:cTn id="79" dur="500"/>
                                        <p:tgtEl>
                                          <p:spTgt spid="204831"/>
                                        </p:tgtEl>
                                      </p:cBhvr>
                                    </p:animEffect>
                                  </p:childTnLst>
                                </p:cTn>
                              </p:par>
                            </p:childTnLst>
                          </p:cTn>
                        </p:par>
                        <p:par>
                          <p:cTn id="80" fill="hold" nodeType="afterGroup">
                            <p:stCondLst>
                              <p:cond delay="500"/>
                            </p:stCondLst>
                            <p:childTnLst>
                              <p:par>
                                <p:cTn id="81" presetID="22" presetClass="entr" presetSubtype="8" fill="hold" grpId="0" nodeType="afterEffect">
                                  <p:stCondLst>
                                    <p:cond delay="0"/>
                                  </p:stCondLst>
                                  <p:childTnLst>
                                    <p:set>
                                      <p:cBhvr>
                                        <p:cTn id="82" dur="1" fill="hold">
                                          <p:stCondLst>
                                            <p:cond delay="0"/>
                                          </p:stCondLst>
                                        </p:cTn>
                                        <p:tgtEl>
                                          <p:spTgt spid="204839"/>
                                        </p:tgtEl>
                                        <p:attrNameLst>
                                          <p:attrName>style.visibility</p:attrName>
                                        </p:attrNameLst>
                                      </p:cBhvr>
                                      <p:to>
                                        <p:strVal val="visible"/>
                                      </p:to>
                                    </p:set>
                                    <p:animEffect transition="in" filter="wipe(left)">
                                      <p:cBhvr>
                                        <p:cTn id="83" dur="500"/>
                                        <p:tgtEl>
                                          <p:spTgt spid="204839"/>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204833"/>
                                        </p:tgtEl>
                                        <p:attrNameLst>
                                          <p:attrName>style.visibility</p:attrName>
                                        </p:attrNameLst>
                                      </p:cBhvr>
                                      <p:to>
                                        <p:strVal val="visible"/>
                                      </p:to>
                                    </p:set>
                                    <p:animEffect transition="in" filter="wipe(left)">
                                      <p:cBhvr>
                                        <p:cTn id="88" dur="500"/>
                                        <p:tgtEl>
                                          <p:spTgt spid="204833"/>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204836"/>
                                        </p:tgtEl>
                                        <p:attrNameLst>
                                          <p:attrName>style.visibility</p:attrName>
                                        </p:attrNameLst>
                                      </p:cBhvr>
                                      <p:to>
                                        <p:strVal val="visible"/>
                                      </p:to>
                                    </p:set>
                                    <p:animEffect transition="in" filter="wipe(left)">
                                      <p:cBhvr>
                                        <p:cTn id="93" dur="500"/>
                                        <p:tgtEl>
                                          <p:spTgt spid="204836"/>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204834"/>
                                        </p:tgtEl>
                                        <p:attrNameLst>
                                          <p:attrName>style.visibility</p:attrName>
                                        </p:attrNameLst>
                                      </p:cBhvr>
                                      <p:to>
                                        <p:strVal val="visible"/>
                                      </p:to>
                                    </p:set>
                                    <p:animEffect transition="in" filter="wipe(left)">
                                      <p:cBhvr>
                                        <p:cTn id="98" dur="500"/>
                                        <p:tgtEl>
                                          <p:spTgt spid="204834"/>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204835"/>
                                        </p:tgtEl>
                                        <p:attrNameLst>
                                          <p:attrName>style.visibility</p:attrName>
                                        </p:attrNameLst>
                                      </p:cBhvr>
                                      <p:to>
                                        <p:strVal val="visible"/>
                                      </p:to>
                                    </p:set>
                                    <p:animEffect transition="in" filter="wipe(left)">
                                      <p:cBhvr>
                                        <p:cTn id="103" dur="500"/>
                                        <p:tgtEl>
                                          <p:spTgt spid="204835"/>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204837"/>
                                        </p:tgtEl>
                                        <p:attrNameLst>
                                          <p:attrName>style.visibility</p:attrName>
                                        </p:attrNameLst>
                                      </p:cBhvr>
                                      <p:to>
                                        <p:strVal val="visible"/>
                                      </p:to>
                                    </p:set>
                                    <p:animEffect transition="in" filter="wipe(left)">
                                      <p:cBhvr>
                                        <p:cTn id="108" dur="500"/>
                                        <p:tgtEl>
                                          <p:spTgt spid="204837"/>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p:cTn id="109" repeatCount="indefinite" fill="remove" display="0">
                  <p:stCondLst>
                    <p:cond delay="indefinite"/>
                  </p:stCondLst>
                  <p:endCondLst>
                    <p:cond evt="onPrev" delay="0">
                      <p:tgtEl>
                        <p:sldTgt/>
                      </p:tgtEl>
                    </p:cond>
                  </p:endCondLst>
                </p:cTn>
                <p:tgtEl>
                  <p:spTgt spid="204804"/>
                </p:tgtEl>
              </p:cMediaNode>
            </p:video>
            <p:seq concurrent="1" nextAc="seek">
              <p:cTn id="110" restart="whenNotActive" fill="hold" evtFilter="cancelBubble" nodeType="interactiveSeq">
                <p:stCondLst>
                  <p:cond evt="onClick" delay="0">
                    <p:tgtEl>
                      <p:spTgt spid="204804"/>
                    </p:tgtEl>
                  </p:cond>
                </p:stCondLst>
                <p:endSync evt="end" delay="0">
                  <p:rtn val="all"/>
                </p:endSync>
                <p:childTnLst>
                  <p:par>
                    <p:cTn id="111" fill="hold" nodeType="clickPar">
                      <p:stCondLst>
                        <p:cond delay="0"/>
                      </p:stCondLst>
                      <p:childTnLst>
                        <p:par>
                          <p:cTn id="112" fill="hold" nodeType="withGroup">
                            <p:stCondLst>
                              <p:cond delay="0"/>
                            </p:stCondLst>
                            <p:childTnLst>
                              <p:par>
                                <p:cTn id="113" presetID="2" presetClass="mediacall" presetSubtype="0" fill="hold" nodeType="clickEffect">
                                  <p:stCondLst>
                                    <p:cond delay="0"/>
                                  </p:stCondLst>
                                  <p:childTnLst>
                                    <p:cmd type="call" cmd="togglePause">
                                      <p:cBhvr>
                                        <p:cTn id="114" dur="1" fill="hold"/>
                                        <p:tgtEl>
                                          <p:spTgt spid="204804"/>
                                        </p:tgtEl>
                                      </p:cBhvr>
                                    </p:cmd>
                                  </p:childTnLst>
                                </p:cTn>
                              </p:par>
                            </p:childTnLst>
                          </p:cTn>
                        </p:par>
                      </p:childTnLst>
                    </p:cTn>
                  </p:par>
                </p:childTnLst>
              </p:cTn>
              <p:nextCondLst>
                <p:cond evt="onClick" delay="0">
                  <p:tgtEl>
                    <p:spTgt spid="204804"/>
                  </p:tgtEl>
                </p:cond>
              </p:nextCondLst>
            </p:seq>
          </p:childTnLst>
        </p:cTn>
      </p:par>
    </p:tnLst>
    <p:bldLst>
      <p:bldP spid="204824" grpId="0" autoUpdateAnimBg="0"/>
      <p:bldP spid="204826" grpId="0" autoUpdateAnimBg="0"/>
      <p:bldP spid="204829" grpId="0" autoUpdateAnimBg="0"/>
      <p:bldP spid="204830" grpId="0" autoUpdateAnimBg="0"/>
      <p:bldP spid="204831" grpId="0" autoUpdateAnimBg="0"/>
      <p:bldP spid="204832" grpId="0" autoUpdateAnimBg="0"/>
      <p:bldP spid="204833" grpId="0" autoUpdateAnimBg="0"/>
      <p:bldP spid="204834" grpId="0" autoUpdateAnimBg="0"/>
      <p:bldP spid="204835" grpId="0" autoUpdateAnimBg="0"/>
      <p:bldP spid="204836" grpId="0" autoUpdateAnimBg="0"/>
      <p:bldP spid="204837" grpId="0" animBg="1" autoUpdateAnimBg="0"/>
      <p:bldP spid="204838" grpId="0" animBg="1"/>
      <p:bldP spid="204839" grpId="0" animBg="1" autoUpdateAnimBg="0"/>
      <p:bldP spid="204840" grpId="0" autoUpdateAnimBg="0"/>
      <p:bldP spid="204841" grpId="0" autoUpdateAnimBg="0"/>
      <p:bldP spid="204842" grpId="0" autoUpdateAnimBg="0"/>
      <p:bldP spid="204847" grpId="0" animBg="1"/>
      <p:bldP spid="204848" grpId="0" animBg="1"/>
      <p:bldP spid="204849" grpId="0" animBg="1"/>
      <p:bldP spid="204850" grpId="0" animBg="1"/>
      <p:bldP spid="204851"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65538" name="Picture 2" descr="STATBA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38" y="6248400"/>
            <a:ext cx="755808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39" name="Picture 3" descr="STATBA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38" y="539750"/>
            <a:ext cx="79168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0" name="Picture 4" descr="tb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9600" y="6046788"/>
            <a:ext cx="91440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7" name="Rectangle 15"/>
          <p:cNvSpPr>
            <a:spLocks noChangeArrowheads="1"/>
          </p:cNvSpPr>
          <p:nvPr/>
        </p:nvSpPr>
        <p:spPr bwMode="auto">
          <a:xfrm>
            <a:off x="609600" y="1524000"/>
            <a:ext cx="7994650" cy="1758950"/>
          </a:xfrm>
          <a:prstGeom prst="rect">
            <a:avLst/>
          </a:prstGeom>
          <a:solidFill>
            <a:srgbClr val="FFFF66">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dist" eaLnBrk="1" hangingPunct="1">
              <a:lnSpc>
                <a:spcPct val="130000"/>
              </a:lnSpc>
              <a:spcBef>
                <a:spcPct val="0"/>
              </a:spcBef>
              <a:buFontTx/>
              <a:buNone/>
            </a:pPr>
            <a:r>
              <a:rPr lang="zh-CN" altLang="en-US" b="1">
                <a:solidFill>
                  <a:srgbClr val="800000"/>
                </a:solidFill>
                <a:latin typeface="黑体" panose="02010609060101010101" pitchFamily="49" charset="-122"/>
              </a:rPr>
              <a:t>定义</a:t>
            </a:r>
            <a:r>
              <a:rPr lang="zh-CN" altLang="en-US" sz="900" b="1">
                <a:solidFill>
                  <a:srgbClr val="800000"/>
                </a:solidFill>
                <a:latin typeface="黑体" panose="02010609060101010101" pitchFamily="49" charset="-122"/>
              </a:rPr>
              <a:t> </a:t>
            </a:r>
            <a:r>
              <a:rPr lang="en-US" altLang="zh-CN" b="1">
                <a:solidFill>
                  <a:srgbClr val="800000"/>
                </a:solidFill>
                <a:ea typeface="宋体" panose="02010600030101010101" pitchFamily="2" charset="-122"/>
              </a:rPr>
              <a:t>1-2.2</a:t>
            </a:r>
            <a:r>
              <a:rPr lang="en-US" altLang="zh-CN" b="1" u="none">
                <a:solidFill>
                  <a:schemeClr val="accent2"/>
                </a:solidFill>
                <a:ea typeface="宋体" panose="02010600030101010101" pitchFamily="2" charset="-122"/>
              </a:rPr>
              <a:t>  </a:t>
            </a:r>
            <a:r>
              <a:rPr lang="zh-CN" altLang="en-US" b="1" u="none">
                <a:solidFill>
                  <a:srgbClr val="800000"/>
                </a:solidFill>
                <a:latin typeface="Century Schoolbook" panose="02040604050505020304" pitchFamily="18" charset="0"/>
                <a:ea typeface="宋体" panose="02010600030101010101" pitchFamily="2" charset="-122"/>
              </a:rPr>
              <a:t>两个命题</a:t>
            </a:r>
            <a:r>
              <a:rPr lang="en-US" altLang="zh-CN" b="1" u="none">
                <a:solidFill>
                  <a:srgbClr val="800000"/>
                </a:solidFill>
                <a:latin typeface="Century Schoolbook" panose="02040604050505020304" pitchFamily="18" charset="0"/>
                <a:ea typeface="宋体" panose="02010600030101010101" pitchFamily="2" charset="-122"/>
              </a:rPr>
              <a:t>P</a:t>
            </a:r>
            <a:r>
              <a:rPr lang="zh-CN" altLang="en-US" b="1" u="none">
                <a:solidFill>
                  <a:srgbClr val="800000"/>
                </a:solidFill>
                <a:latin typeface="Century Schoolbook" panose="02040604050505020304" pitchFamily="18" charset="0"/>
                <a:ea typeface="宋体" panose="02010600030101010101" pitchFamily="2" charset="-122"/>
              </a:rPr>
              <a:t>和</a:t>
            </a:r>
            <a:r>
              <a:rPr lang="en-US" altLang="zh-CN" b="1" u="none">
                <a:solidFill>
                  <a:srgbClr val="800000"/>
                </a:solidFill>
                <a:latin typeface="Century Schoolbook" panose="02040604050505020304" pitchFamily="18" charset="0"/>
                <a:ea typeface="宋体" panose="02010600030101010101" pitchFamily="2" charset="-122"/>
              </a:rPr>
              <a:t>Q</a:t>
            </a:r>
            <a:r>
              <a:rPr lang="zh-CN" altLang="en-US" b="1" u="none">
                <a:solidFill>
                  <a:srgbClr val="800000"/>
                </a:solidFill>
                <a:latin typeface="Century Schoolbook" panose="02040604050505020304" pitchFamily="18" charset="0"/>
                <a:ea typeface="宋体" panose="02010600030101010101" pitchFamily="2" charset="-122"/>
              </a:rPr>
              <a:t>的合取是一个复合命题</a:t>
            </a:r>
            <a:r>
              <a:rPr lang="en-US" altLang="zh-CN" b="1" u="none">
                <a:solidFill>
                  <a:srgbClr val="800000"/>
                </a:solidFill>
                <a:latin typeface="Century Schoolbook" panose="02040604050505020304" pitchFamily="18" charset="0"/>
                <a:ea typeface="宋体" panose="02010600030101010101" pitchFamily="2" charset="-122"/>
              </a:rPr>
              <a:t>,</a:t>
            </a:r>
            <a:r>
              <a:rPr lang="zh-CN" altLang="en-US" b="1" u="none">
                <a:solidFill>
                  <a:srgbClr val="800000"/>
                </a:solidFill>
                <a:latin typeface="Century Schoolbook" panose="02040604050505020304" pitchFamily="18" charset="0"/>
                <a:ea typeface="宋体" panose="02010600030101010101" pitchFamily="2" charset="-122"/>
              </a:rPr>
              <a:t>记作</a:t>
            </a:r>
            <a:r>
              <a:rPr lang="en-US" altLang="zh-CN" b="1" u="none">
                <a:solidFill>
                  <a:srgbClr val="800000"/>
                </a:solidFill>
                <a:latin typeface="Century Schoolbook" panose="02040604050505020304" pitchFamily="18" charset="0"/>
                <a:ea typeface="宋体" panose="02010600030101010101" pitchFamily="2" charset="-122"/>
              </a:rPr>
              <a:t>P∧Q</a:t>
            </a:r>
            <a:r>
              <a:rPr lang="zh-CN" altLang="en-US" b="1" u="none">
                <a:solidFill>
                  <a:srgbClr val="800000"/>
                </a:solidFill>
                <a:latin typeface="Century Schoolbook" panose="02040604050505020304" pitchFamily="18" charset="0"/>
                <a:ea typeface="宋体" panose="02010600030101010101" pitchFamily="2" charset="-122"/>
              </a:rPr>
              <a:t>。 当且仅当</a:t>
            </a:r>
            <a:r>
              <a:rPr lang="en-US" altLang="zh-CN" b="1" u="none">
                <a:solidFill>
                  <a:srgbClr val="800000"/>
                </a:solidFill>
                <a:latin typeface="Century Schoolbook" panose="02040604050505020304" pitchFamily="18" charset="0"/>
                <a:ea typeface="宋体" panose="02010600030101010101" pitchFamily="2" charset="-122"/>
              </a:rPr>
              <a:t>P</a:t>
            </a:r>
            <a:r>
              <a:rPr lang="zh-CN" altLang="en-US" sz="2400" b="1" u="none">
                <a:solidFill>
                  <a:srgbClr val="800000"/>
                </a:solidFill>
                <a:latin typeface="Century Schoolbook" panose="02040604050505020304" pitchFamily="18" charset="0"/>
                <a:ea typeface="宋体" panose="02010600030101010101" pitchFamily="2" charset="-122"/>
              </a:rPr>
              <a:t>、</a:t>
            </a:r>
            <a:r>
              <a:rPr lang="en-US" altLang="zh-CN" b="1" u="none">
                <a:solidFill>
                  <a:srgbClr val="800000"/>
                </a:solidFill>
                <a:latin typeface="Century Schoolbook" panose="02040604050505020304" pitchFamily="18" charset="0"/>
                <a:ea typeface="宋体" panose="02010600030101010101" pitchFamily="2" charset="-122"/>
              </a:rPr>
              <a:t>Q</a:t>
            </a:r>
            <a:r>
              <a:rPr lang="zh-CN" altLang="en-US" b="1" u="none">
                <a:solidFill>
                  <a:srgbClr val="800000"/>
                </a:solidFill>
                <a:latin typeface="Century Schoolbook" panose="02040604050505020304" pitchFamily="18" charset="0"/>
                <a:ea typeface="宋体" panose="02010600030101010101" pitchFamily="2" charset="-122"/>
              </a:rPr>
              <a:t>同时为</a:t>
            </a:r>
            <a:r>
              <a:rPr lang="en-US" altLang="zh-CN" b="1" u="none">
                <a:solidFill>
                  <a:srgbClr val="800000"/>
                </a:solidFill>
                <a:latin typeface="Century Schoolbook" panose="02040604050505020304" pitchFamily="18" charset="0"/>
                <a:ea typeface="宋体" panose="02010600030101010101" pitchFamily="2" charset="-122"/>
              </a:rPr>
              <a:t>T</a:t>
            </a:r>
            <a:r>
              <a:rPr lang="zh-CN" altLang="en-US" b="1" u="none">
                <a:solidFill>
                  <a:srgbClr val="800000"/>
                </a:solidFill>
                <a:latin typeface="Century Schoolbook" panose="02040604050505020304" pitchFamily="18" charset="0"/>
                <a:ea typeface="宋体" panose="02010600030101010101" pitchFamily="2" charset="-122"/>
              </a:rPr>
              <a:t>时</a:t>
            </a:r>
            <a:r>
              <a:rPr lang="en-US" altLang="zh-CN" b="1" u="none">
                <a:solidFill>
                  <a:srgbClr val="800000"/>
                </a:solidFill>
                <a:latin typeface="Century Schoolbook" panose="02040604050505020304" pitchFamily="18" charset="0"/>
                <a:ea typeface="宋体" panose="02010600030101010101" pitchFamily="2" charset="-122"/>
              </a:rPr>
              <a:t>,P∧Q</a:t>
            </a:r>
          </a:p>
          <a:p>
            <a:pPr eaLnBrk="1" hangingPunct="1">
              <a:lnSpc>
                <a:spcPct val="130000"/>
              </a:lnSpc>
              <a:spcBef>
                <a:spcPct val="0"/>
              </a:spcBef>
              <a:buFontTx/>
              <a:buNone/>
            </a:pPr>
            <a:r>
              <a:rPr lang="zh-CN" altLang="en-US" b="1" u="none">
                <a:solidFill>
                  <a:srgbClr val="800000"/>
                </a:solidFill>
                <a:latin typeface="Century Schoolbook" panose="02040604050505020304" pitchFamily="18" charset="0"/>
                <a:ea typeface="宋体" panose="02010600030101010101" pitchFamily="2" charset="-122"/>
              </a:rPr>
              <a:t>为</a:t>
            </a:r>
            <a:r>
              <a:rPr lang="en-US" altLang="zh-CN" b="1" u="none">
                <a:solidFill>
                  <a:srgbClr val="800000"/>
                </a:solidFill>
                <a:latin typeface="Century Schoolbook" panose="02040604050505020304" pitchFamily="18" charset="0"/>
                <a:ea typeface="宋体" panose="02010600030101010101" pitchFamily="2" charset="-122"/>
              </a:rPr>
              <a:t>T,</a:t>
            </a:r>
            <a:r>
              <a:rPr lang="zh-CN" altLang="en-US" b="1" u="none">
                <a:solidFill>
                  <a:srgbClr val="800000"/>
                </a:solidFill>
                <a:latin typeface="Century Schoolbook" panose="02040604050505020304" pitchFamily="18" charset="0"/>
                <a:ea typeface="宋体" panose="02010600030101010101" pitchFamily="2" charset="-122"/>
              </a:rPr>
              <a:t>在其他情况下</a:t>
            </a:r>
            <a:r>
              <a:rPr lang="en-US" altLang="zh-CN" b="1" u="none">
                <a:solidFill>
                  <a:srgbClr val="800000"/>
                </a:solidFill>
                <a:latin typeface="Century Schoolbook" panose="02040604050505020304" pitchFamily="18" charset="0"/>
                <a:ea typeface="宋体" panose="02010600030101010101" pitchFamily="2" charset="-122"/>
              </a:rPr>
              <a:t>,P∧Q</a:t>
            </a:r>
            <a:r>
              <a:rPr lang="zh-CN" altLang="en-US" b="1" u="none">
                <a:solidFill>
                  <a:srgbClr val="800000"/>
                </a:solidFill>
                <a:latin typeface="Century Schoolbook" panose="02040604050505020304" pitchFamily="18" charset="0"/>
                <a:ea typeface="宋体" panose="02010600030101010101" pitchFamily="2" charset="-122"/>
              </a:rPr>
              <a:t>的真值都是</a:t>
            </a:r>
            <a:r>
              <a:rPr lang="en-US" altLang="zh-CN" b="1" u="none">
                <a:solidFill>
                  <a:srgbClr val="800000"/>
                </a:solidFill>
                <a:latin typeface="Century Schoolbook" panose="02040604050505020304" pitchFamily="18" charset="0"/>
                <a:ea typeface="宋体" panose="02010600030101010101" pitchFamily="2" charset="-122"/>
              </a:rPr>
              <a:t>F</a:t>
            </a:r>
            <a:r>
              <a:rPr lang="zh-CN" altLang="en-US" b="1" u="none">
                <a:solidFill>
                  <a:srgbClr val="800000"/>
                </a:solidFill>
                <a:latin typeface="Century Schoolbook" panose="02040604050505020304" pitchFamily="18" charset="0"/>
                <a:ea typeface="宋体" panose="02010600030101010101" pitchFamily="2" charset="-122"/>
              </a:rPr>
              <a:t>。</a:t>
            </a:r>
            <a:endParaRPr lang="zh-CN" altLang="en-US" b="1" u="none">
              <a:solidFill>
                <a:srgbClr val="800000"/>
              </a:solidFill>
              <a:latin typeface="宋体" panose="02010600030101010101" pitchFamily="2" charset="-122"/>
              <a:ea typeface="宋体" panose="02010600030101010101" pitchFamily="2" charset="-122"/>
            </a:endParaRPr>
          </a:p>
        </p:txBody>
      </p:sp>
      <p:sp>
        <p:nvSpPr>
          <p:cNvPr id="65542" name="Text Box 16"/>
          <p:cNvSpPr txBox="1">
            <a:spLocks noChangeArrowheads="1"/>
          </p:cNvSpPr>
          <p:nvPr/>
        </p:nvSpPr>
        <p:spPr bwMode="auto">
          <a:xfrm>
            <a:off x="609600" y="914400"/>
            <a:ext cx="457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u="none">
                <a:ea typeface="宋体" panose="02010600030101010101" pitchFamily="2" charset="-122"/>
              </a:rPr>
              <a:t>(2) </a:t>
            </a:r>
            <a:r>
              <a:rPr lang="zh-CN" altLang="en-US" b="1" u="none"/>
              <a:t>合取</a:t>
            </a:r>
            <a:r>
              <a:rPr lang="en-US" altLang="zh-CN" b="1" u="none">
                <a:ea typeface="宋体" panose="02010600030101010101" pitchFamily="2" charset="-122"/>
              </a:rPr>
              <a:t>(Conjunction) </a:t>
            </a:r>
            <a:r>
              <a:rPr lang="en-US" altLang="zh-CN" b="1" u="none">
                <a:latin typeface="宋体" panose="02010600030101010101" pitchFamily="2" charset="-122"/>
                <a:ea typeface="宋体" panose="02010600030101010101" pitchFamily="2" charset="-122"/>
              </a:rPr>
              <a:t>∧</a:t>
            </a:r>
            <a:endParaRPr lang="en-US" altLang="zh-CN" b="1" u="none">
              <a:solidFill>
                <a:srgbClr val="800000"/>
              </a:solidFill>
              <a:latin typeface="宋体" panose="02010600030101010101" pitchFamily="2" charset="-122"/>
              <a:ea typeface="宋体" panose="02010600030101010101" pitchFamily="2" charset="-122"/>
            </a:endParaRPr>
          </a:p>
        </p:txBody>
      </p:sp>
      <p:pic>
        <p:nvPicPr>
          <p:cNvPr id="38929" name="sl1.avi">
            <a:hlinkClick r:id="" action="ppaction://media"/>
          </p:cNvPr>
          <p:cNvPicPr>
            <a:picLocks noRot="1" noChangeAspect="1" noChangeArrowheads="1"/>
          </p:cNvPicPr>
          <p:nvPr>
            <a:videoFile r:link="rId2"/>
          </p:nvPr>
        </p:nvPicPr>
        <p:blipFill>
          <a:blip r:embed="rId8">
            <a:extLst>
              <a:ext uri="{28A0092B-C50C-407E-A947-70E740481C1C}">
                <a14:useLocalDpi xmlns:a14="http://schemas.microsoft.com/office/drawing/2010/main" val="0"/>
              </a:ext>
            </a:extLst>
          </a:blip>
          <a:srcRect/>
          <a:stretch>
            <a:fillRect/>
          </a:stretch>
        </p:blipFill>
        <p:spPr bwMode="auto">
          <a:xfrm>
            <a:off x="3598863" y="0"/>
            <a:ext cx="1828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30" name="Text Box 18"/>
          <p:cNvSpPr txBox="1">
            <a:spLocks noChangeArrowheads="1"/>
          </p:cNvSpPr>
          <p:nvPr/>
        </p:nvSpPr>
        <p:spPr bwMode="auto">
          <a:xfrm>
            <a:off x="609600" y="3352800"/>
            <a:ext cx="76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b="1" u="none">
                <a:solidFill>
                  <a:srgbClr val="800000"/>
                </a:solidFill>
                <a:ea typeface="宋体" panose="02010600030101010101" pitchFamily="2" charset="-122"/>
              </a:rPr>
              <a:t>即</a:t>
            </a:r>
            <a:endParaRPr lang="zh-CN" altLang="en-US" b="1" u="none">
              <a:solidFill>
                <a:srgbClr val="9900CC"/>
              </a:solidFill>
              <a:latin typeface="宋体" panose="02010600030101010101" pitchFamily="2" charset="-122"/>
              <a:ea typeface="宋体" panose="02010600030101010101" pitchFamily="2" charset="-122"/>
              <a:sym typeface="Symbol" panose="05050102010706020507" pitchFamily="18" charset="2"/>
            </a:endParaRPr>
          </a:p>
        </p:txBody>
      </p:sp>
      <p:graphicFrame>
        <p:nvGraphicFramePr>
          <p:cNvPr id="717826" name="Object 2"/>
          <p:cNvGraphicFramePr>
            <a:graphicFrameLocks noChangeAspect="1"/>
          </p:cNvGraphicFramePr>
          <p:nvPr/>
        </p:nvGraphicFramePr>
        <p:xfrm>
          <a:off x="4651375" y="4111625"/>
          <a:ext cx="4702175" cy="2497138"/>
        </p:xfrm>
        <a:graphic>
          <a:graphicData uri="http://schemas.openxmlformats.org/presentationml/2006/ole">
            <mc:AlternateContent xmlns:mc="http://schemas.openxmlformats.org/markup-compatibility/2006">
              <mc:Choice xmlns:v="urn:schemas-microsoft-com:vml" Requires="v">
                <p:oleObj spid="_x0000_s65562" name="文档" r:id="rId9" imgW="4701540" imgH="2499360" progId="Word.Document.8">
                  <p:embed/>
                </p:oleObj>
              </mc:Choice>
              <mc:Fallback>
                <p:oleObj name="文档" r:id="rId9" imgW="4701540" imgH="2499360" progId="Word.Document.8">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51375" y="4111625"/>
                        <a:ext cx="4702175" cy="2497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46" name="AutoShape 25">
            <a:hlinkClick r:id="" action="ppaction://hlinkshowjump?jump=previousslide" highlightClick="1"/>
          </p:cNvPr>
          <p:cNvSpPr>
            <a:spLocks noChangeArrowheads="1"/>
          </p:cNvSpPr>
          <p:nvPr/>
        </p:nvSpPr>
        <p:spPr bwMode="auto">
          <a:xfrm>
            <a:off x="16002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65547" name="AutoShape 26">
            <a:hlinkClick r:id="rId11" action="ppaction://hlinksldjump" highlightClick="1"/>
          </p:cNvPr>
          <p:cNvSpPr>
            <a:spLocks noChangeArrowheads="1"/>
          </p:cNvSpPr>
          <p:nvPr/>
        </p:nvSpPr>
        <p:spPr bwMode="auto">
          <a:xfrm>
            <a:off x="9906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65548" name="AutoShape 27">
            <a:hlinkClick r:id="" action="ppaction://hlinkshowjump?jump=lastslide" highlightClick="1"/>
          </p:cNvPr>
          <p:cNvSpPr>
            <a:spLocks noChangeArrowheads="1"/>
          </p:cNvSpPr>
          <p:nvPr/>
        </p:nvSpPr>
        <p:spPr bwMode="auto">
          <a:xfrm>
            <a:off x="28194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65549" name="AutoShape 28">
            <a:hlinkClick r:id="rId12" action="ppaction://hlinksldjump" highlightClick="1"/>
          </p:cNvPr>
          <p:cNvSpPr>
            <a:spLocks noChangeArrowheads="1"/>
          </p:cNvSpPr>
          <p:nvPr/>
        </p:nvSpPr>
        <p:spPr bwMode="auto">
          <a:xfrm>
            <a:off x="34290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65550" name="AutoShape 29">
            <a:hlinkClick r:id="" action="ppaction://hlinkshowjump?jump=nextslide" highlightClick="1"/>
          </p:cNvPr>
          <p:cNvSpPr>
            <a:spLocks noChangeArrowheads="1"/>
          </p:cNvSpPr>
          <p:nvPr/>
        </p:nvSpPr>
        <p:spPr bwMode="auto">
          <a:xfrm>
            <a:off x="2209800" y="6400800"/>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38943" name="Text Box 31"/>
          <p:cNvSpPr txBox="1">
            <a:spLocks noChangeArrowheads="1"/>
          </p:cNvSpPr>
          <p:nvPr/>
        </p:nvSpPr>
        <p:spPr bwMode="auto">
          <a:xfrm>
            <a:off x="838200" y="4114800"/>
            <a:ext cx="3711575"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FontTx/>
              <a:buNone/>
            </a:pPr>
            <a:r>
              <a:rPr lang="zh-CN" altLang="en-US" sz="2400" b="1" u="none">
                <a:solidFill>
                  <a:srgbClr val="0000FF"/>
                </a:solidFill>
                <a:latin typeface="楷体_GB2312" pitchFamily="49" charset="-122"/>
                <a:ea typeface="楷体_GB2312" pitchFamily="49" charset="-122"/>
              </a:rPr>
              <a:t>与日常用语中的 </a:t>
            </a:r>
            <a:r>
              <a:rPr lang="zh-CN" altLang="en-US" sz="2400" b="1" u="none">
                <a:solidFill>
                  <a:srgbClr val="0000FF"/>
                </a:solidFill>
                <a:ea typeface="楷体_GB2312" pitchFamily="49" charset="-122"/>
              </a:rPr>
              <a:t>‘</a:t>
            </a:r>
            <a:r>
              <a:rPr lang="zh-CN" altLang="en-US" sz="2400" b="1" u="none">
                <a:solidFill>
                  <a:srgbClr val="FF0000"/>
                </a:solidFill>
                <a:latin typeface="楷体_GB2312" pitchFamily="49" charset="-122"/>
                <a:ea typeface="楷体_GB2312" pitchFamily="49" charset="-122"/>
              </a:rPr>
              <a:t>并且</a:t>
            </a:r>
            <a:r>
              <a:rPr lang="zh-CN" altLang="en-US" sz="2400" b="1" u="none">
                <a:solidFill>
                  <a:schemeClr val="accent2"/>
                </a:solidFill>
                <a:ea typeface="楷体_GB2312" pitchFamily="49" charset="-122"/>
              </a:rPr>
              <a:t>’</a:t>
            </a:r>
            <a:r>
              <a:rPr lang="en-US" altLang="zh-CN" sz="2400" b="1" u="none">
                <a:solidFill>
                  <a:schemeClr val="accent2"/>
                </a:solidFill>
                <a:latin typeface="楷体_GB2312" pitchFamily="49" charset="-122"/>
                <a:ea typeface="楷体_GB2312" pitchFamily="49" charset="-122"/>
              </a:rPr>
              <a:t>, </a:t>
            </a:r>
          </a:p>
          <a:p>
            <a:pPr eaLnBrk="1" hangingPunct="1">
              <a:lnSpc>
                <a:spcPct val="140000"/>
              </a:lnSpc>
              <a:spcBef>
                <a:spcPct val="0"/>
              </a:spcBef>
              <a:buFontTx/>
              <a:buNone/>
            </a:pPr>
            <a:r>
              <a:rPr lang="en-US" altLang="zh-CN" sz="2400" b="1" u="none">
                <a:solidFill>
                  <a:schemeClr val="accent2"/>
                </a:solidFill>
                <a:ea typeface="楷体_GB2312" pitchFamily="49" charset="-122"/>
              </a:rPr>
              <a:t>‘</a:t>
            </a:r>
            <a:r>
              <a:rPr lang="zh-CN" altLang="en-US" sz="2400" b="1" u="none">
                <a:solidFill>
                  <a:srgbClr val="FF0000"/>
                </a:solidFill>
                <a:latin typeface="楷体_GB2312" pitchFamily="49" charset="-122"/>
                <a:ea typeface="楷体_GB2312" pitchFamily="49" charset="-122"/>
              </a:rPr>
              <a:t>以及</a:t>
            </a:r>
            <a:r>
              <a:rPr lang="zh-CN" altLang="en-US" sz="2400" b="1" u="none">
                <a:solidFill>
                  <a:schemeClr val="accent2"/>
                </a:solidFill>
                <a:ea typeface="楷体_GB2312" pitchFamily="49" charset="-122"/>
              </a:rPr>
              <a:t>’</a:t>
            </a:r>
            <a:r>
              <a:rPr lang="en-US" altLang="zh-CN" sz="2400" b="1" u="none">
                <a:solidFill>
                  <a:schemeClr val="accent2"/>
                </a:solidFill>
                <a:latin typeface="楷体_GB2312" pitchFamily="49" charset="-122"/>
                <a:ea typeface="楷体_GB2312" pitchFamily="49" charset="-122"/>
              </a:rPr>
              <a:t>,</a:t>
            </a:r>
            <a:r>
              <a:rPr lang="en-US" altLang="zh-CN" sz="2400" b="1" u="none">
                <a:solidFill>
                  <a:schemeClr val="accent2"/>
                </a:solidFill>
                <a:ea typeface="楷体_GB2312" pitchFamily="49" charset="-122"/>
              </a:rPr>
              <a:t>‘</a:t>
            </a:r>
            <a:r>
              <a:rPr lang="zh-CN" altLang="en-US" sz="2400" b="1" u="none">
                <a:solidFill>
                  <a:srgbClr val="FF0000"/>
                </a:solidFill>
                <a:latin typeface="楷体_GB2312" pitchFamily="49" charset="-122"/>
                <a:ea typeface="楷体_GB2312" pitchFamily="49" charset="-122"/>
              </a:rPr>
              <a:t>和</a:t>
            </a:r>
            <a:r>
              <a:rPr lang="zh-CN" altLang="en-US" sz="2400" b="1" u="none">
                <a:solidFill>
                  <a:schemeClr val="accent2"/>
                </a:solidFill>
                <a:ea typeface="楷体_GB2312" pitchFamily="49" charset="-122"/>
              </a:rPr>
              <a:t>’</a:t>
            </a:r>
            <a:r>
              <a:rPr lang="en-US" altLang="zh-CN" sz="2400" b="1" u="none">
                <a:solidFill>
                  <a:schemeClr val="accent2"/>
                </a:solidFill>
                <a:latin typeface="楷体_GB2312" pitchFamily="49" charset="-122"/>
                <a:ea typeface="楷体_GB2312" pitchFamily="49" charset="-122"/>
              </a:rPr>
              <a:t>,</a:t>
            </a:r>
            <a:r>
              <a:rPr lang="en-US" altLang="zh-CN" sz="2400" b="1" u="none">
                <a:solidFill>
                  <a:schemeClr val="accent2"/>
                </a:solidFill>
                <a:ea typeface="楷体_GB2312" pitchFamily="49" charset="-122"/>
              </a:rPr>
              <a:t>‘</a:t>
            </a:r>
            <a:r>
              <a:rPr lang="zh-CN" altLang="en-US" sz="2400" b="1" u="none">
                <a:solidFill>
                  <a:srgbClr val="FF0000"/>
                </a:solidFill>
                <a:latin typeface="楷体_GB2312" pitchFamily="49" charset="-122"/>
                <a:ea typeface="楷体_GB2312" pitchFamily="49" charset="-122"/>
              </a:rPr>
              <a:t>不仅</a:t>
            </a:r>
            <a:r>
              <a:rPr lang="en-US" altLang="zh-CN" sz="2400" b="1" u="none">
                <a:solidFill>
                  <a:srgbClr val="FF0000"/>
                </a:solidFill>
                <a:latin typeface="楷体_GB2312" pitchFamily="49" charset="-122"/>
                <a:ea typeface="楷体_GB2312" pitchFamily="49" charset="-122"/>
              </a:rPr>
              <a:t>...</a:t>
            </a:r>
            <a:r>
              <a:rPr lang="zh-CN" altLang="en-US" sz="2400" b="1" u="none">
                <a:solidFill>
                  <a:srgbClr val="FF0000"/>
                </a:solidFill>
                <a:latin typeface="楷体_GB2312" pitchFamily="49" charset="-122"/>
                <a:ea typeface="楷体_GB2312" pitchFamily="49" charset="-122"/>
              </a:rPr>
              <a:t>而且</a:t>
            </a:r>
            <a:r>
              <a:rPr lang="zh-CN" altLang="en-US" sz="2400" b="1" u="none">
                <a:solidFill>
                  <a:schemeClr val="accent2"/>
                </a:solidFill>
                <a:ea typeface="楷体_GB2312" pitchFamily="49" charset="-122"/>
              </a:rPr>
              <a:t>’</a:t>
            </a:r>
            <a:endParaRPr lang="zh-CN" altLang="en-US" sz="2400" b="1" u="none">
              <a:solidFill>
                <a:schemeClr val="accent2"/>
              </a:solidFill>
              <a:latin typeface="楷体_GB2312" pitchFamily="49" charset="-122"/>
              <a:ea typeface="楷体_GB2312" pitchFamily="49" charset="-122"/>
            </a:endParaRPr>
          </a:p>
          <a:p>
            <a:pPr eaLnBrk="1" hangingPunct="1">
              <a:lnSpc>
                <a:spcPct val="140000"/>
              </a:lnSpc>
              <a:spcBef>
                <a:spcPct val="0"/>
              </a:spcBef>
              <a:buFontTx/>
              <a:buNone/>
            </a:pPr>
            <a:r>
              <a:rPr lang="zh-CN" altLang="en-US" sz="2400" b="1" u="none">
                <a:solidFill>
                  <a:schemeClr val="accent2"/>
                </a:solidFill>
                <a:ea typeface="楷体_GB2312" pitchFamily="49" charset="-122"/>
              </a:rPr>
              <a:t>‘</a:t>
            </a:r>
            <a:r>
              <a:rPr lang="zh-CN" altLang="en-US" sz="2400" b="1" u="none">
                <a:solidFill>
                  <a:srgbClr val="FF0000"/>
                </a:solidFill>
                <a:latin typeface="楷体_GB2312" pitchFamily="49" charset="-122"/>
                <a:ea typeface="楷体_GB2312" pitchFamily="49" charset="-122"/>
              </a:rPr>
              <a:t>虽然</a:t>
            </a:r>
            <a:r>
              <a:rPr lang="en-US" altLang="zh-CN" sz="2400" b="1" u="none">
                <a:solidFill>
                  <a:srgbClr val="FF0000"/>
                </a:solidFill>
                <a:ea typeface="楷体_GB2312" pitchFamily="49" charset="-122"/>
              </a:rPr>
              <a:t>…</a:t>
            </a:r>
            <a:r>
              <a:rPr kumimoji="0" lang="zh-CN" altLang="en-US" sz="2400" b="1" u="none">
                <a:solidFill>
                  <a:srgbClr val="FF0000"/>
                </a:solidFill>
                <a:latin typeface="楷体_GB2312" pitchFamily="49" charset="-122"/>
                <a:ea typeface="楷体_GB2312" pitchFamily="49" charset="-122"/>
              </a:rPr>
              <a:t>但是</a:t>
            </a:r>
            <a:r>
              <a:rPr kumimoji="0" lang="zh-CN" altLang="en-US" sz="2400" b="1" u="none">
                <a:solidFill>
                  <a:srgbClr val="0000FF"/>
                </a:solidFill>
                <a:ea typeface="楷体_GB2312" pitchFamily="49" charset="-122"/>
              </a:rPr>
              <a:t>’</a:t>
            </a:r>
            <a:r>
              <a:rPr lang="zh-CN" altLang="en-US" sz="2400" b="1" u="none">
                <a:solidFill>
                  <a:srgbClr val="0000FF"/>
                </a:solidFill>
                <a:latin typeface="楷体_GB2312" pitchFamily="49" charset="-122"/>
                <a:ea typeface="楷体_GB2312" pitchFamily="49" charset="-122"/>
              </a:rPr>
              <a:t>等含义相当</a:t>
            </a:r>
            <a:r>
              <a:rPr lang="en-US" altLang="zh-CN" sz="2400" b="1" u="none">
                <a:solidFill>
                  <a:schemeClr val="accent2"/>
                </a:solidFill>
                <a:latin typeface="楷体_GB2312" pitchFamily="49" charset="-122"/>
                <a:ea typeface="楷体_GB2312" pitchFamily="49" charset="-122"/>
              </a:rPr>
              <a:t>.</a:t>
            </a:r>
            <a:endParaRPr lang="en-US" altLang="zh-CN" b="1" u="none">
              <a:solidFill>
                <a:srgbClr val="CC0099"/>
              </a:solidFill>
              <a:latin typeface="楷体_GB2312" pitchFamily="49" charset="-122"/>
              <a:ea typeface="楷体_GB2312" pitchFamily="49" charset="-122"/>
            </a:endParaRPr>
          </a:p>
        </p:txBody>
      </p:sp>
      <p:sp>
        <p:nvSpPr>
          <p:cNvPr id="38945" name="Text Box 33"/>
          <p:cNvSpPr txBox="1">
            <a:spLocks noChangeArrowheads="1"/>
          </p:cNvSpPr>
          <p:nvPr/>
        </p:nvSpPr>
        <p:spPr bwMode="auto">
          <a:xfrm>
            <a:off x="1447800" y="3352800"/>
            <a:ext cx="6248400" cy="557213"/>
          </a:xfrm>
          <a:prstGeom prst="rect">
            <a:avLst/>
          </a:prstGeom>
          <a:noFill/>
          <a:ln w="381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dist" eaLnBrk="1" hangingPunct="1">
              <a:spcBef>
                <a:spcPct val="0"/>
              </a:spcBef>
              <a:buFontTx/>
              <a:buNone/>
            </a:pPr>
            <a:r>
              <a:rPr lang="en-US" altLang="zh-CN" b="1" u="none">
                <a:solidFill>
                  <a:srgbClr val="800000"/>
                </a:solidFill>
                <a:ea typeface="宋体" panose="02010600030101010101" pitchFamily="2" charset="-122"/>
              </a:rPr>
              <a:t>P</a:t>
            </a:r>
            <a:r>
              <a:rPr lang="en-US" altLang="zh-CN" b="1" u="none">
                <a:solidFill>
                  <a:srgbClr val="800000"/>
                </a:solidFill>
                <a:latin typeface="宋体" panose="02010600030101010101" pitchFamily="2" charset="-122"/>
                <a:ea typeface="宋体" panose="02010600030101010101" pitchFamily="2" charset="-122"/>
              </a:rPr>
              <a:t>∧</a:t>
            </a:r>
            <a:r>
              <a:rPr lang="en-US" altLang="zh-CN" b="1" u="none">
                <a:solidFill>
                  <a:srgbClr val="800000"/>
                </a:solidFill>
                <a:latin typeface="Century Schoolbook" panose="02040604050505020304" pitchFamily="18" charset="0"/>
                <a:ea typeface="宋体" panose="02010600030101010101" pitchFamily="2" charset="-122"/>
              </a:rPr>
              <a:t>Q</a:t>
            </a:r>
            <a:r>
              <a:rPr lang="zh-CN" altLang="en-US" b="1" u="none">
                <a:solidFill>
                  <a:srgbClr val="800000"/>
                </a:solidFill>
                <a:latin typeface="宋体" panose="02010600030101010101" pitchFamily="2" charset="-122"/>
                <a:ea typeface="宋体" panose="02010600030101010101" pitchFamily="2" charset="-122"/>
                <a:sym typeface="Symbol" panose="05050102010706020507" pitchFamily="18" charset="2"/>
              </a:rPr>
              <a:t>为</a:t>
            </a:r>
            <a:r>
              <a:rPr lang="en-US" altLang="zh-CN" b="1" u="none">
                <a:solidFill>
                  <a:srgbClr val="800000"/>
                </a:solidFill>
                <a:ea typeface="宋体" panose="02010600030101010101" pitchFamily="2" charset="-122"/>
                <a:sym typeface="Symbol" panose="05050102010706020507" pitchFamily="18" charset="2"/>
              </a:rPr>
              <a:t>T</a:t>
            </a:r>
            <a:r>
              <a:rPr lang="en-US" altLang="zh-CN" b="1" u="none">
                <a:solidFill>
                  <a:srgbClr val="800000"/>
                </a:solidFill>
                <a:latin typeface="宋体" panose="02010600030101010101" pitchFamily="2" charset="-122"/>
                <a:ea typeface="宋体" panose="02010600030101010101" pitchFamily="2" charset="-122"/>
                <a:sym typeface="Symbol" panose="05050102010706020507" pitchFamily="18" charset="2"/>
              </a:rPr>
              <a:t>,</a:t>
            </a:r>
            <a:r>
              <a:rPr lang="en-US" altLang="zh-CN" b="1" i="1" u="none">
                <a:sym typeface="Symbol" panose="05050102010706020507" pitchFamily="18" charset="2"/>
              </a:rPr>
              <a:t>iff</a:t>
            </a:r>
            <a:r>
              <a:rPr lang="en-US" altLang="zh-CN" b="1" u="none">
                <a:solidFill>
                  <a:srgbClr val="800000"/>
                </a:solidFill>
                <a:latin typeface="宋体" panose="02010600030101010101" pitchFamily="2" charset="-122"/>
                <a:ea typeface="宋体" panose="02010600030101010101" pitchFamily="2" charset="-122"/>
                <a:sym typeface="Symbol" panose="05050102010706020507" pitchFamily="18" charset="2"/>
              </a:rPr>
              <a:t> </a:t>
            </a:r>
            <a:r>
              <a:rPr lang="en-US" altLang="zh-CN" b="1" u="none">
                <a:solidFill>
                  <a:srgbClr val="800000"/>
                </a:solidFill>
                <a:latin typeface="Century Schoolbook" panose="02040604050505020304" pitchFamily="18" charset="0"/>
                <a:ea typeface="宋体" panose="02010600030101010101" pitchFamily="2" charset="-122"/>
                <a:sym typeface="Symbol" panose="05050102010706020507" pitchFamily="18" charset="2"/>
              </a:rPr>
              <a:t>P</a:t>
            </a:r>
            <a:r>
              <a:rPr lang="zh-CN" altLang="en-US" b="1" u="none">
                <a:solidFill>
                  <a:srgbClr val="800000"/>
                </a:solidFill>
                <a:latin typeface="Century Schoolbook" panose="02040604050505020304" pitchFamily="18" charset="0"/>
                <a:ea typeface="宋体" panose="02010600030101010101" pitchFamily="2" charset="-122"/>
                <a:sym typeface="Symbol" panose="05050102010706020507" pitchFamily="18" charset="2"/>
              </a:rPr>
              <a:t>与</a:t>
            </a:r>
            <a:r>
              <a:rPr lang="en-US" altLang="zh-CN" b="1" u="none">
                <a:solidFill>
                  <a:srgbClr val="800000"/>
                </a:solidFill>
                <a:latin typeface="Century Schoolbook" panose="02040604050505020304" pitchFamily="18" charset="0"/>
                <a:ea typeface="宋体" panose="02010600030101010101" pitchFamily="2" charset="-122"/>
                <a:sym typeface="Symbol" panose="05050102010706020507" pitchFamily="18" charset="2"/>
              </a:rPr>
              <a:t>Q</a:t>
            </a:r>
            <a:r>
              <a:rPr lang="zh-CN" altLang="en-US" b="1" u="none">
                <a:solidFill>
                  <a:srgbClr val="800000"/>
                </a:solidFill>
                <a:latin typeface="Century Schoolbook" panose="02040604050505020304" pitchFamily="18" charset="0"/>
                <a:ea typeface="宋体" panose="02010600030101010101" pitchFamily="2" charset="-122"/>
                <a:sym typeface="Symbol" panose="05050102010706020507" pitchFamily="18" charset="2"/>
              </a:rPr>
              <a:t>均为</a:t>
            </a:r>
            <a:r>
              <a:rPr lang="en-US" altLang="zh-CN" b="1" u="none">
                <a:solidFill>
                  <a:srgbClr val="800000"/>
                </a:solidFill>
                <a:latin typeface="Century Schoolbook" panose="02040604050505020304" pitchFamily="18" charset="0"/>
                <a:ea typeface="宋体" panose="02010600030101010101" pitchFamily="2" charset="-122"/>
                <a:sym typeface="Symbol" panose="05050102010706020507" pitchFamily="18" charset="2"/>
              </a:rPr>
              <a:t>T</a:t>
            </a:r>
            <a:r>
              <a:rPr lang="en-US" altLang="zh-CN" b="1" u="none">
                <a:solidFill>
                  <a:srgbClr val="800000"/>
                </a:solidFill>
                <a:latin typeface="宋体" panose="02010600030101010101" pitchFamily="2" charset="-122"/>
                <a:ea typeface="宋体" panose="02010600030101010101" pitchFamily="2" charset="-122"/>
                <a:sym typeface="Symbol" panose="05050102010706020507" pitchFamily="18" charset="2"/>
              </a:rPr>
              <a:t>.</a:t>
            </a:r>
            <a:endParaRPr lang="en-US" altLang="zh-CN" b="1" u="none">
              <a:solidFill>
                <a:srgbClr val="9900CC"/>
              </a:solidFill>
              <a:latin typeface="宋体" panose="02010600030101010101" pitchFamily="2" charset="-122"/>
              <a:ea typeface="宋体" panose="02010600030101010101" pitchFamily="2" charset="-122"/>
              <a:sym typeface="Symbol" panose="05050102010706020507" pitchFamily="18" charset="2"/>
            </a:endParaRPr>
          </a:p>
        </p:txBody>
      </p:sp>
      <p:sp>
        <p:nvSpPr>
          <p:cNvPr id="65553" name="Text Box 34"/>
          <p:cNvSpPr txBox="1">
            <a:spLocks noChangeArrowheads="1"/>
          </p:cNvSpPr>
          <p:nvPr/>
        </p:nvSpPr>
        <p:spPr bwMode="auto">
          <a:xfrm>
            <a:off x="457200" y="228600"/>
            <a:ext cx="2819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
              </a:spcBef>
              <a:spcAft>
                <a:spcPct val="5000"/>
              </a:spcAft>
              <a:buFontTx/>
              <a:buNone/>
            </a:pPr>
            <a:r>
              <a:rPr lang="zh-CN" altLang="en-US" sz="1800" b="1" u="none">
                <a:solidFill>
                  <a:srgbClr val="660033"/>
                </a:solidFill>
                <a:latin typeface="幼圆" panose="02010509060101010101" pitchFamily="49" charset="-122"/>
                <a:ea typeface="幼圆" panose="02010509060101010101" pitchFamily="49" charset="-122"/>
              </a:rPr>
              <a:t>命题逻辑 </a:t>
            </a:r>
            <a:r>
              <a:rPr lang="en-US" altLang="zh-CN" sz="1800" b="1" u="none">
                <a:solidFill>
                  <a:srgbClr val="660033"/>
                </a:solidFill>
                <a:latin typeface="幼圆" panose="02010509060101010101" pitchFamily="49" charset="-122"/>
                <a:ea typeface="幼圆" panose="02010509060101010101" pitchFamily="49" charset="-122"/>
              </a:rPr>
              <a:t>&gt; </a:t>
            </a:r>
            <a:r>
              <a:rPr lang="zh-CN" altLang="en-US" sz="1800" b="1" u="none">
                <a:latin typeface="幼圆" panose="02010509060101010101" pitchFamily="49" charset="-122"/>
                <a:ea typeface="幼圆" panose="02010509060101010101" pitchFamily="49" charset="-122"/>
              </a:rPr>
              <a:t>逻辑连接词</a:t>
            </a:r>
            <a:endParaRPr lang="zh-CN" altLang="en-US" sz="2000" b="1" u="none">
              <a:latin typeface="幼圆" panose="02010509060101010101" pitchFamily="49" charset="-122"/>
              <a:ea typeface="幼圆" panose="02010509060101010101" pitchFamily="49" charset="-122"/>
            </a:endParaRPr>
          </a:p>
        </p:txBody>
      </p:sp>
      <p:pic>
        <p:nvPicPr>
          <p:cNvPr id="38947" name="Picture 35" descr="0049_GIF"/>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 y="4267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d"/>
    <p:sndAc>
      <p:stSnd>
        <p:snd r:embed="rId5"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38929"/>
                                        </p:tgtEl>
                                      </p:cBhvr>
                                    </p:cmd>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92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93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8945"/>
                                        </p:tgtEl>
                                        <p:attrNameLst>
                                          <p:attrName>style.visibility</p:attrName>
                                        </p:attrNameLst>
                                      </p:cBhvr>
                                      <p:to>
                                        <p:strVal val="visible"/>
                                      </p:to>
                                    </p:set>
                                  </p:childTnLst>
                                </p:cTn>
                              </p:par>
                            </p:childTnLst>
                          </p:cTn>
                        </p:par>
                        <p:par>
                          <p:cTn id="19" fill="hold" nodeType="afterGroup">
                            <p:stCondLst>
                              <p:cond delay="500"/>
                            </p:stCondLst>
                            <p:childTnLst>
                              <p:par>
                                <p:cTn id="20" presetID="1" presetClass="entr" presetSubtype="0" fill="hold" nodeType="afterEffect">
                                  <p:stCondLst>
                                    <p:cond delay="0"/>
                                  </p:stCondLst>
                                  <p:childTnLst>
                                    <p:set>
                                      <p:cBhvr>
                                        <p:cTn id="21" dur="1" fill="hold">
                                          <p:stCondLst>
                                            <p:cond delay="499"/>
                                          </p:stCondLst>
                                        </p:cTn>
                                        <p:tgtEl>
                                          <p:spTgt spid="38947"/>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717826"/>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389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p:cTn id="30" repeatCount="indefinite" fill="remove" display="0">
                  <p:stCondLst>
                    <p:cond delay="indefinite"/>
                  </p:stCondLst>
                  <p:endCondLst>
                    <p:cond evt="onPrev" delay="0">
                      <p:tgtEl>
                        <p:sldTgt/>
                      </p:tgtEl>
                    </p:cond>
                  </p:endCondLst>
                </p:cTn>
                <p:tgtEl>
                  <p:spTgt spid="38929"/>
                </p:tgtEl>
              </p:cMediaNode>
            </p:video>
            <p:seq concurrent="1" nextAc="seek">
              <p:cTn id="31" restart="whenNotActive" fill="hold" evtFilter="cancelBubble" nodeType="interactiveSeq">
                <p:stCondLst>
                  <p:cond evt="onClick" delay="0">
                    <p:tgtEl>
                      <p:spTgt spid="38929"/>
                    </p:tgtEl>
                  </p:cond>
                </p:stCondLst>
                <p:endSync evt="end" delay="0">
                  <p:rtn val="all"/>
                </p:endSync>
                <p:childTnLst>
                  <p:par>
                    <p:cTn id="32" fill="hold" nodeType="clickPar">
                      <p:stCondLst>
                        <p:cond delay="0"/>
                      </p:stCondLst>
                      <p:childTnLst>
                        <p:par>
                          <p:cTn id="33" fill="hold" nodeType="withGroup">
                            <p:stCondLst>
                              <p:cond delay="0"/>
                            </p:stCondLst>
                            <p:childTnLst>
                              <p:par>
                                <p:cTn id="34" presetID="2" presetClass="mediacall" presetSubtype="0" fill="hold" nodeType="clickEffect">
                                  <p:stCondLst>
                                    <p:cond delay="0"/>
                                  </p:stCondLst>
                                  <p:childTnLst>
                                    <p:cmd type="call" cmd="togglePause">
                                      <p:cBhvr>
                                        <p:cTn id="35" dur="1" fill="hold"/>
                                        <p:tgtEl>
                                          <p:spTgt spid="38929"/>
                                        </p:tgtEl>
                                      </p:cBhvr>
                                    </p:cmd>
                                  </p:childTnLst>
                                </p:cTn>
                              </p:par>
                            </p:childTnLst>
                          </p:cTn>
                        </p:par>
                      </p:childTnLst>
                    </p:cTn>
                  </p:par>
                </p:childTnLst>
              </p:cTn>
              <p:nextCondLst>
                <p:cond evt="onClick" delay="0">
                  <p:tgtEl>
                    <p:spTgt spid="38929"/>
                  </p:tgtEl>
                </p:cond>
              </p:nextCondLst>
            </p:seq>
          </p:childTnLst>
        </p:cTn>
      </p:par>
    </p:tnLst>
    <p:bldLst>
      <p:bldP spid="38927" grpId="0" animBg="1" autoUpdateAnimBg="0"/>
      <p:bldP spid="38930" grpId="0" autoUpdateAnimBg="0"/>
      <p:bldP spid="38943" grpId="0" autoUpdateAnimBg="0"/>
      <p:bldP spid="38945"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67586" name="Picture 2"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138" y="6248400"/>
            <a:ext cx="755808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7" name="Picture 3"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533400"/>
            <a:ext cx="79168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sl1.avi">
            <a:hlinkClick r:id="" action="ppaction://media"/>
          </p:cNvPr>
          <p:cNvPicPr preferRelativeResize="0">
            <a:picLocks noRot="1" noChangeArrowheads="1"/>
          </p:cNvPicPr>
          <p:nvPr>
            <a:videoFile r:link="rId1"/>
          </p:nvPr>
        </p:nvPicPr>
        <p:blipFill>
          <a:blip r:embed="rId6">
            <a:extLst>
              <a:ext uri="{28A0092B-C50C-407E-A947-70E740481C1C}">
                <a14:useLocalDpi xmlns:a14="http://schemas.microsoft.com/office/drawing/2010/main" val="0"/>
              </a:ext>
            </a:extLst>
          </a:blip>
          <a:srcRect/>
          <a:stretch>
            <a:fillRect/>
          </a:stretch>
        </p:blipFill>
        <p:spPr bwMode="auto">
          <a:xfrm>
            <a:off x="3581400" y="0"/>
            <a:ext cx="187166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9" name="Picture 5" descr="tb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9600" y="6019800"/>
            <a:ext cx="9144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0" name="AutoShape 6">
            <a:hlinkClick r:id="" action="ppaction://hlinkshowjump?jump=previousslide" highlightClick="1"/>
          </p:cNvPr>
          <p:cNvSpPr>
            <a:spLocks noChangeArrowheads="1"/>
          </p:cNvSpPr>
          <p:nvPr/>
        </p:nvSpPr>
        <p:spPr bwMode="auto">
          <a:xfrm>
            <a:off x="16002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67591" name="AutoShape 7">
            <a:hlinkClick r:id="rId8" action="ppaction://hlinksldjump" highlightClick="1"/>
          </p:cNvPr>
          <p:cNvSpPr>
            <a:spLocks noChangeArrowheads="1"/>
          </p:cNvSpPr>
          <p:nvPr/>
        </p:nvSpPr>
        <p:spPr bwMode="auto">
          <a:xfrm>
            <a:off x="9906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67592" name="AutoShape 8">
            <a:hlinkClick r:id="" action="ppaction://hlinkshowjump?jump=lastslide" highlightClick="1"/>
          </p:cNvPr>
          <p:cNvSpPr>
            <a:spLocks noChangeArrowheads="1"/>
          </p:cNvSpPr>
          <p:nvPr/>
        </p:nvSpPr>
        <p:spPr bwMode="auto">
          <a:xfrm>
            <a:off x="28194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67593" name="AutoShape 9">
            <a:hlinkClick r:id="rId9" action="ppaction://hlinksldjump" highlightClick="1"/>
          </p:cNvPr>
          <p:cNvSpPr>
            <a:spLocks noChangeArrowheads="1"/>
          </p:cNvSpPr>
          <p:nvPr/>
        </p:nvSpPr>
        <p:spPr bwMode="auto">
          <a:xfrm>
            <a:off x="34290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67594" name="AutoShape 10">
            <a:hlinkClick r:id="" action="ppaction://hlinkshowjump?jump=nextslide" highlightClick="1"/>
          </p:cNvPr>
          <p:cNvSpPr>
            <a:spLocks noChangeArrowheads="1"/>
          </p:cNvSpPr>
          <p:nvPr/>
        </p:nvSpPr>
        <p:spPr bwMode="auto">
          <a:xfrm>
            <a:off x="2209800" y="6400800"/>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205835" name="Rectangle 11"/>
          <p:cNvSpPr>
            <a:spLocks noChangeAspect="1" noChangeArrowheads="1"/>
          </p:cNvSpPr>
          <p:nvPr/>
        </p:nvSpPr>
        <p:spPr bwMode="auto">
          <a:xfrm>
            <a:off x="3124200" y="2954461"/>
            <a:ext cx="25146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40000"/>
              </a:lnSpc>
              <a:spcBef>
                <a:spcPct val="0"/>
              </a:spcBef>
              <a:buFontTx/>
              <a:buNone/>
            </a:pPr>
            <a:r>
              <a:rPr lang="zh-CN" altLang="en-US" b="1" u="none" dirty="0">
                <a:solidFill>
                  <a:srgbClr val="990000"/>
                </a:solidFill>
                <a:ea typeface="楷体_GB2312" pitchFamily="49" charset="-122"/>
              </a:rPr>
              <a:t>新命题</a:t>
            </a:r>
            <a:r>
              <a:rPr lang="zh-CN" altLang="en-US" b="1" u="none" dirty="0">
                <a:solidFill>
                  <a:srgbClr val="990000"/>
                </a:solidFill>
                <a:ea typeface="宋体" panose="02010600030101010101" pitchFamily="2" charset="-122"/>
              </a:rPr>
              <a:t> </a:t>
            </a:r>
            <a:r>
              <a:rPr lang="en-US" altLang="zh-CN" b="1" u="none" dirty="0">
                <a:solidFill>
                  <a:srgbClr val="990000"/>
                </a:solidFill>
                <a:ea typeface="宋体" panose="02010600030101010101" pitchFamily="2" charset="-122"/>
              </a:rPr>
              <a:t>P</a:t>
            </a:r>
            <a:r>
              <a:rPr lang="en-US" altLang="zh-CN" b="1" u="none" dirty="0">
                <a:solidFill>
                  <a:srgbClr val="990000"/>
                </a:solidFill>
                <a:ea typeface="宋体" panose="02010600030101010101" pitchFamily="2" charset="-122"/>
                <a:sym typeface="Symbol" panose="05050102010706020507" pitchFamily="18" charset="2"/>
              </a:rPr>
              <a:t></a:t>
            </a:r>
            <a:r>
              <a:rPr lang="en-US" altLang="zh-CN" b="1" u="none" dirty="0">
                <a:solidFill>
                  <a:srgbClr val="990000"/>
                </a:solidFill>
                <a:ea typeface="宋体" panose="02010600030101010101" pitchFamily="2" charset="-122"/>
              </a:rPr>
              <a:t>Q</a:t>
            </a:r>
          </a:p>
        </p:txBody>
      </p:sp>
      <p:sp>
        <p:nvSpPr>
          <p:cNvPr id="205836" name="Text Box 12"/>
          <p:cNvSpPr txBox="1">
            <a:spLocks noChangeArrowheads="1"/>
          </p:cNvSpPr>
          <p:nvPr/>
        </p:nvSpPr>
        <p:spPr bwMode="auto">
          <a:xfrm>
            <a:off x="1828800" y="1066800"/>
            <a:ext cx="3538538"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en-US" altLang="zh-CN" b="1" u="none">
                <a:ea typeface="宋体" panose="02010600030101010101" pitchFamily="2" charset="-122"/>
              </a:rPr>
              <a:t>P:  </a:t>
            </a:r>
            <a:r>
              <a:rPr lang="zh-CN" altLang="en-US" b="1" u="none">
                <a:ea typeface="楷体_GB2312" pitchFamily="49" charset="-122"/>
              </a:rPr>
              <a:t>我们去看电影</a:t>
            </a:r>
          </a:p>
          <a:p>
            <a:pPr eaLnBrk="1" hangingPunct="1">
              <a:lnSpc>
                <a:spcPct val="115000"/>
              </a:lnSpc>
              <a:spcBef>
                <a:spcPct val="0"/>
              </a:spcBef>
              <a:buFontTx/>
              <a:buNone/>
            </a:pPr>
            <a:r>
              <a:rPr lang="en-US" altLang="zh-CN" b="1" u="none">
                <a:ea typeface="宋体" panose="02010600030101010101" pitchFamily="2" charset="-122"/>
              </a:rPr>
              <a:t>Q: </a:t>
            </a:r>
            <a:r>
              <a:rPr lang="zh-CN" altLang="en-US" b="1" u="none">
                <a:ea typeface="楷体_GB2312" pitchFamily="49" charset="-122"/>
              </a:rPr>
              <a:t>房间里有十张桌子</a:t>
            </a:r>
            <a:endParaRPr lang="zh-CN" altLang="en-US" b="1" u="none">
              <a:solidFill>
                <a:srgbClr val="990000"/>
              </a:solidFill>
              <a:ea typeface="宋体" panose="02010600030101010101" pitchFamily="2" charset="-122"/>
            </a:endParaRPr>
          </a:p>
        </p:txBody>
      </p:sp>
      <p:sp>
        <p:nvSpPr>
          <p:cNvPr id="205837" name="AutoShape 13"/>
          <p:cNvSpPr>
            <a:spLocks/>
          </p:cNvSpPr>
          <p:nvPr/>
        </p:nvSpPr>
        <p:spPr bwMode="auto">
          <a:xfrm>
            <a:off x="5486400" y="1328738"/>
            <a:ext cx="76200" cy="685800"/>
          </a:xfrm>
          <a:prstGeom prst="rightBrace">
            <a:avLst>
              <a:gd name="adj1" fmla="val 75000"/>
              <a:gd name="adj2" fmla="val 50000"/>
            </a:avLst>
          </a:prstGeom>
          <a:noFill/>
          <a:ln w="127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205838" name="Text Box 14"/>
          <p:cNvSpPr txBox="1">
            <a:spLocks noChangeArrowheads="1"/>
          </p:cNvSpPr>
          <p:nvPr/>
        </p:nvSpPr>
        <p:spPr bwMode="auto">
          <a:xfrm>
            <a:off x="5638800" y="1252538"/>
            <a:ext cx="914400"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50000"/>
              </a:spcBef>
              <a:buFontTx/>
              <a:buNone/>
            </a:pPr>
            <a:r>
              <a:rPr lang="zh-CN" altLang="en-US" b="1" u="none">
                <a:solidFill>
                  <a:srgbClr val="990000"/>
                </a:solidFill>
                <a:ea typeface="楷体_GB2312" pitchFamily="49" charset="-122"/>
              </a:rPr>
              <a:t>命题</a:t>
            </a:r>
            <a:endParaRPr lang="zh-CN" altLang="en-US" b="1" u="none">
              <a:solidFill>
                <a:srgbClr val="990000"/>
              </a:solidFill>
              <a:ea typeface="宋体" panose="02010600030101010101" pitchFamily="2" charset="-122"/>
            </a:endParaRPr>
          </a:p>
        </p:txBody>
      </p:sp>
      <p:sp>
        <p:nvSpPr>
          <p:cNvPr id="205839" name="AutoShape 15"/>
          <p:cNvSpPr>
            <a:spLocks/>
          </p:cNvSpPr>
          <p:nvPr/>
        </p:nvSpPr>
        <p:spPr bwMode="auto">
          <a:xfrm rot="-5400000">
            <a:off x="4229100" y="342900"/>
            <a:ext cx="457200" cy="5105400"/>
          </a:xfrm>
          <a:prstGeom prst="leftBrace">
            <a:avLst>
              <a:gd name="adj1" fmla="val 93056"/>
              <a:gd name="adj2" fmla="val 50000"/>
            </a:avLst>
          </a:prstGeom>
          <a:noFill/>
          <a:ln w="9525">
            <a:solidFill>
              <a:srgbClr val="80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67600" name="Rectangle 16"/>
          <p:cNvSpPr>
            <a:spLocks noChangeArrowheads="1"/>
          </p:cNvSpPr>
          <p:nvPr/>
        </p:nvSpPr>
        <p:spPr bwMode="auto">
          <a:xfrm>
            <a:off x="914400" y="795338"/>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67601" name="Text Box 17"/>
          <p:cNvSpPr txBox="1">
            <a:spLocks noChangeArrowheads="1"/>
          </p:cNvSpPr>
          <p:nvPr/>
        </p:nvSpPr>
        <p:spPr bwMode="auto">
          <a:xfrm>
            <a:off x="1066800" y="642938"/>
            <a:ext cx="720725"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FontTx/>
              <a:buNone/>
            </a:pPr>
            <a:r>
              <a:rPr lang="zh-CN" altLang="en-US" b="1" u="none">
                <a:solidFill>
                  <a:srgbClr val="990000"/>
                </a:solidFill>
                <a:ea typeface="宋体" panose="02010600030101010101" pitchFamily="2" charset="-122"/>
              </a:rPr>
              <a:t>例</a:t>
            </a:r>
            <a:r>
              <a:rPr lang="en-US" altLang="zh-CN" b="1" u="none">
                <a:solidFill>
                  <a:srgbClr val="990000"/>
                </a:solidFill>
                <a:ea typeface="宋体" panose="02010600030101010101" pitchFamily="2" charset="-122"/>
              </a:rPr>
              <a:t>1</a:t>
            </a:r>
          </a:p>
        </p:txBody>
      </p:sp>
      <p:sp>
        <p:nvSpPr>
          <p:cNvPr id="205842" name="Text Box 18"/>
          <p:cNvSpPr txBox="1">
            <a:spLocks noChangeArrowheads="1"/>
          </p:cNvSpPr>
          <p:nvPr/>
        </p:nvSpPr>
        <p:spPr bwMode="auto">
          <a:xfrm>
            <a:off x="1905000" y="4267200"/>
            <a:ext cx="3819525"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en-US" altLang="zh-CN" b="1" u="none">
                <a:solidFill>
                  <a:srgbClr val="990000"/>
                </a:solidFill>
                <a:ea typeface="宋体" panose="02010600030101010101" pitchFamily="2" charset="-122"/>
              </a:rPr>
              <a:t>P: </a:t>
            </a:r>
            <a:r>
              <a:rPr lang="zh-CN" altLang="en-US" b="1" u="none">
                <a:ea typeface="楷体_GB2312" pitchFamily="49" charset="-122"/>
              </a:rPr>
              <a:t>张明与张亮是兄弟</a:t>
            </a:r>
            <a:endParaRPr lang="zh-CN" altLang="en-US" b="1" u="none">
              <a:solidFill>
                <a:srgbClr val="990000"/>
              </a:solidFill>
              <a:ea typeface="宋体" panose="02010600030101010101" pitchFamily="2" charset="-122"/>
            </a:endParaRPr>
          </a:p>
        </p:txBody>
      </p:sp>
      <p:sp>
        <p:nvSpPr>
          <p:cNvPr id="205843" name="Text Box 19"/>
          <p:cNvSpPr txBox="1">
            <a:spLocks noChangeArrowheads="1"/>
          </p:cNvSpPr>
          <p:nvPr/>
        </p:nvSpPr>
        <p:spPr bwMode="auto">
          <a:xfrm>
            <a:off x="5334000" y="4191000"/>
            <a:ext cx="23622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50000"/>
              </a:spcBef>
              <a:buFontTx/>
              <a:buNone/>
            </a:pPr>
            <a:r>
              <a:rPr lang="en-US" altLang="zh-CN" b="1">
                <a:solidFill>
                  <a:srgbClr val="990000"/>
                </a:solidFill>
                <a:ea typeface="楷体_GB2312" pitchFamily="49" charset="-122"/>
              </a:rPr>
              <a:t>        </a:t>
            </a:r>
            <a:r>
              <a:rPr lang="zh-CN" altLang="en-US" b="1" u="none">
                <a:solidFill>
                  <a:srgbClr val="990000"/>
                </a:solidFill>
                <a:ea typeface="楷体_GB2312" pitchFamily="49" charset="-122"/>
              </a:rPr>
              <a:t>原子命题</a:t>
            </a:r>
          </a:p>
        </p:txBody>
      </p:sp>
      <p:sp>
        <p:nvSpPr>
          <p:cNvPr id="205844" name="Text Box 20"/>
          <p:cNvSpPr txBox="1">
            <a:spLocks noChangeArrowheads="1"/>
          </p:cNvSpPr>
          <p:nvPr/>
        </p:nvSpPr>
        <p:spPr bwMode="auto">
          <a:xfrm>
            <a:off x="990600" y="4191000"/>
            <a:ext cx="720725"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FontTx/>
              <a:buNone/>
            </a:pPr>
            <a:r>
              <a:rPr lang="zh-CN" altLang="en-US" b="1" u="none">
                <a:solidFill>
                  <a:srgbClr val="990000"/>
                </a:solidFill>
                <a:ea typeface="宋体" panose="02010600030101010101" pitchFamily="2" charset="-122"/>
              </a:rPr>
              <a:t>例</a:t>
            </a:r>
            <a:r>
              <a:rPr lang="en-US" altLang="zh-CN" b="1" u="none">
                <a:solidFill>
                  <a:srgbClr val="990000"/>
                </a:solidFill>
                <a:ea typeface="宋体" panose="02010600030101010101" pitchFamily="2" charset="-122"/>
              </a:rPr>
              <a:t>2</a:t>
            </a:r>
          </a:p>
        </p:txBody>
      </p:sp>
      <p:sp>
        <p:nvSpPr>
          <p:cNvPr id="205845" name="AutoShape 21"/>
          <p:cNvSpPr>
            <a:spLocks noChangeArrowheads="1"/>
          </p:cNvSpPr>
          <p:nvPr/>
        </p:nvSpPr>
        <p:spPr bwMode="auto">
          <a:xfrm>
            <a:off x="3352800" y="5105400"/>
            <a:ext cx="2362200" cy="528638"/>
          </a:xfrm>
          <a:prstGeom prst="wedgeRectCallout">
            <a:avLst>
              <a:gd name="adj1" fmla="val -48120"/>
              <a:gd name="adj2" fmla="val -110060"/>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b="1" u="none">
                <a:solidFill>
                  <a:srgbClr val="990000"/>
                </a:solidFill>
                <a:ea typeface="楷体_GB2312" pitchFamily="49" charset="-122"/>
              </a:rPr>
              <a:t>不是连接词</a:t>
            </a:r>
            <a:endParaRPr lang="zh-CN" altLang="en-US" b="1" u="none">
              <a:solidFill>
                <a:srgbClr val="990000"/>
              </a:solidFill>
              <a:ea typeface="宋体" panose="02010600030101010101" pitchFamily="2" charset="-122"/>
            </a:endParaRPr>
          </a:p>
        </p:txBody>
      </p:sp>
      <p:sp>
        <p:nvSpPr>
          <p:cNvPr id="205847" name="Freeform 23"/>
          <p:cNvSpPr>
            <a:spLocks/>
          </p:cNvSpPr>
          <p:nvPr/>
        </p:nvSpPr>
        <p:spPr bwMode="auto">
          <a:xfrm>
            <a:off x="3124200" y="4724400"/>
            <a:ext cx="457200" cy="76200"/>
          </a:xfrm>
          <a:custGeom>
            <a:avLst/>
            <a:gdLst>
              <a:gd name="T0" fmla="*/ 0 w 2304"/>
              <a:gd name="T1" fmla="*/ 0 h 200"/>
              <a:gd name="T2" fmla="*/ 2147483646 w 2304"/>
              <a:gd name="T3" fmla="*/ 2147483646 h 200"/>
              <a:gd name="T4" fmla="*/ 2147483646 w 2304"/>
              <a:gd name="T5" fmla="*/ 2147483646 h 200"/>
              <a:gd name="T6" fmla="*/ 2147483646 w 2304"/>
              <a:gd name="T7" fmla="*/ 2147483646 h 200"/>
              <a:gd name="T8" fmla="*/ 2147483646 w 2304"/>
              <a:gd name="T9" fmla="*/ 2147483646 h 200"/>
              <a:gd name="T10" fmla="*/ 2147483646 w 2304"/>
              <a:gd name="T11" fmla="*/ 2147483646 h 200"/>
              <a:gd name="T12" fmla="*/ 2147483646 w 2304"/>
              <a:gd name="T13" fmla="*/ 2147483646 h 200"/>
              <a:gd name="T14" fmla="*/ 2147483646 w 2304"/>
              <a:gd name="T15" fmla="*/ 2147483646 h 200"/>
              <a:gd name="T16" fmla="*/ 2147483646 w 2304"/>
              <a:gd name="T17" fmla="*/ 2147483646 h 200"/>
              <a:gd name="T18" fmla="*/ 2147483646 w 2304"/>
              <a:gd name="T19" fmla="*/ 2147483646 h 200"/>
              <a:gd name="T20" fmla="*/ 2147483646 w 2304"/>
              <a:gd name="T21" fmla="*/ 2147483646 h 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04"/>
              <a:gd name="T34" fmla="*/ 0 h 200"/>
              <a:gd name="T35" fmla="*/ 2304 w 2304"/>
              <a:gd name="T36" fmla="*/ 200 h 2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04" h="200">
                <a:moveTo>
                  <a:pt x="0" y="0"/>
                </a:moveTo>
                <a:cubicBezTo>
                  <a:pt x="76" y="92"/>
                  <a:pt x="152" y="184"/>
                  <a:pt x="240" y="192"/>
                </a:cubicBezTo>
                <a:cubicBezTo>
                  <a:pt x="328" y="200"/>
                  <a:pt x="440" y="48"/>
                  <a:pt x="528" y="48"/>
                </a:cubicBezTo>
                <a:cubicBezTo>
                  <a:pt x="616" y="48"/>
                  <a:pt x="688" y="192"/>
                  <a:pt x="768" y="192"/>
                </a:cubicBezTo>
                <a:cubicBezTo>
                  <a:pt x="848" y="192"/>
                  <a:pt x="936" y="48"/>
                  <a:pt x="1008" y="48"/>
                </a:cubicBezTo>
                <a:cubicBezTo>
                  <a:pt x="1080" y="48"/>
                  <a:pt x="1136" y="192"/>
                  <a:pt x="1200" y="192"/>
                </a:cubicBezTo>
                <a:cubicBezTo>
                  <a:pt x="1264" y="192"/>
                  <a:pt x="1320" y="48"/>
                  <a:pt x="1392" y="48"/>
                </a:cubicBezTo>
                <a:cubicBezTo>
                  <a:pt x="1464" y="48"/>
                  <a:pt x="1552" y="192"/>
                  <a:pt x="1632" y="192"/>
                </a:cubicBezTo>
                <a:cubicBezTo>
                  <a:pt x="1712" y="192"/>
                  <a:pt x="1800" y="48"/>
                  <a:pt x="1872" y="48"/>
                </a:cubicBezTo>
                <a:cubicBezTo>
                  <a:pt x="1944" y="48"/>
                  <a:pt x="1992" y="192"/>
                  <a:pt x="2064" y="192"/>
                </a:cubicBezTo>
                <a:cubicBezTo>
                  <a:pt x="2136" y="192"/>
                  <a:pt x="2264" y="72"/>
                  <a:pt x="2304" y="4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205848" name="Text Box 24"/>
          <p:cNvSpPr txBox="1">
            <a:spLocks noChangeArrowheads="1"/>
          </p:cNvSpPr>
          <p:nvPr/>
        </p:nvSpPr>
        <p:spPr bwMode="auto">
          <a:xfrm>
            <a:off x="838200" y="3505200"/>
            <a:ext cx="76962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FontTx/>
              <a:buNone/>
            </a:pPr>
            <a:r>
              <a:rPr lang="zh-CN" altLang="en-US" sz="2400" b="1" u="none">
                <a:solidFill>
                  <a:srgbClr val="0000FF"/>
                </a:solidFill>
                <a:latin typeface="楷体_GB2312" pitchFamily="49" charset="-122"/>
                <a:ea typeface="楷体_GB2312" pitchFamily="49" charset="-122"/>
              </a:rPr>
              <a:t>只考虑命题与命题之间的形式关系</a:t>
            </a:r>
            <a:r>
              <a:rPr lang="en-US" altLang="zh-CN" sz="2400" b="1" u="none">
                <a:solidFill>
                  <a:srgbClr val="0000FF"/>
                </a:solidFill>
                <a:latin typeface="楷体_GB2312" pitchFamily="49" charset="-122"/>
                <a:ea typeface="楷体_GB2312" pitchFamily="49" charset="-122"/>
              </a:rPr>
              <a:t>,</a:t>
            </a:r>
            <a:r>
              <a:rPr lang="zh-CN" altLang="en-US" sz="2400" b="1" u="none">
                <a:solidFill>
                  <a:srgbClr val="0000FF"/>
                </a:solidFill>
                <a:latin typeface="楷体_GB2312" pitchFamily="49" charset="-122"/>
                <a:ea typeface="楷体_GB2312" pitchFamily="49" charset="-122"/>
              </a:rPr>
              <a:t>不顾及句子的含义</a:t>
            </a:r>
            <a:r>
              <a:rPr lang="en-US" altLang="zh-CN" sz="2400" b="1" u="none">
                <a:solidFill>
                  <a:srgbClr val="0000CC"/>
                </a:solidFill>
                <a:latin typeface="宋体" panose="02010600030101010101" pitchFamily="2" charset="-122"/>
                <a:ea typeface="宋体" panose="02010600030101010101" pitchFamily="2" charset="-122"/>
              </a:rPr>
              <a:t>.</a:t>
            </a:r>
            <a:endParaRPr lang="en-US" altLang="zh-CN" b="1" u="none">
              <a:solidFill>
                <a:schemeClr val="accent2"/>
              </a:solidFill>
              <a:latin typeface="仿宋_GB2312" pitchFamily="49" charset="-122"/>
              <a:ea typeface="仿宋_GB2312" pitchFamily="49" charset="-122"/>
            </a:endParaRPr>
          </a:p>
        </p:txBody>
      </p:sp>
      <p:sp>
        <p:nvSpPr>
          <p:cNvPr id="205851" name="Text Box 27"/>
          <p:cNvSpPr txBox="1">
            <a:spLocks noChangeArrowheads="1"/>
          </p:cNvSpPr>
          <p:nvPr/>
        </p:nvSpPr>
        <p:spPr bwMode="auto">
          <a:xfrm>
            <a:off x="1676400" y="2209800"/>
            <a:ext cx="5654675"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buFontTx/>
              <a:buNone/>
            </a:pPr>
            <a:r>
              <a:rPr lang="zh-CN" altLang="en-US" b="1" u="none">
                <a:ea typeface="楷体_GB2312" pitchFamily="49" charset="-122"/>
              </a:rPr>
              <a:t>我们去看电影且房间里有十张桌子</a:t>
            </a:r>
            <a:r>
              <a:rPr lang="en-US" altLang="zh-CN" b="1" u="none">
                <a:solidFill>
                  <a:srgbClr val="000099"/>
                </a:solidFill>
                <a:ea typeface="宋体" panose="02010600030101010101" pitchFamily="2" charset="-122"/>
              </a:rPr>
              <a:t>.</a:t>
            </a:r>
            <a:endParaRPr lang="en-US" altLang="zh-CN" b="1" u="none">
              <a:solidFill>
                <a:srgbClr val="990000"/>
              </a:solidFill>
              <a:ea typeface="宋体" panose="02010600030101010101" pitchFamily="2" charset="-122"/>
            </a:endParaRPr>
          </a:p>
        </p:txBody>
      </p:sp>
      <p:sp>
        <p:nvSpPr>
          <p:cNvPr id="67609" name="Text Box 28"/>
          <p:cNvSpPr txBox="1">
            <a:spLocks noChangeArrowheads="1"/>
          </p:cNvSpPr>
          <p:nvPr/>
        </p:nvSpPr>
        <p:spPr bwMode="auto">
          <a:xfrm>
            <a:off x="457200" y="228600"/>
            <a:ext cx="2819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
              </a:spcBef>
              <a:spcAft>
                <a:spcPct val="5000"/>
              </a:spcAft>
              <a:buFontTx/>
              <a:buNone/>
            </a:pPr>
            <a:r>
              <a:rPr lang="zh-CN" altLang="en-US" sz="1800" b="1" u="none">
                <a:solidFill>
                  <a:srgbClr val="660033"/>
                </a:solidFill>
                <a:latin typeface="幼圆" panose="02010509060101010101" pitchFamily="49" charset="-122"/>
                <a:ea typeface="幼圆" panose="02010509060101010101" pitchFamily="49" charset="-122"/>
              </a:rPr>
              <a:t>命题逻辑 </a:t>
            </a:r>
            <a:r>
              <a:rPr lang="en-US" altLang="zh-CN" sz="1800" b="1" u="none">
                <a:solidFill>
                  <a:srgbClr val="660033"/>
                </a:solidFill>
                <a:latin typeface="幼圆" panose="02010509060101010101" pitchFamily="49" charset="-122"/>
                <a:ea typeface="幼圆" panose="02010509060101010101" pitchFamily="49" charset="-122"/>
              </a:rPr>
              <a:t>&gt; </a:t>
            </a:r>
            <a:r>
              <a:rPr lang="zh-CN" altLang="en-US" sz="1800" b="1" u="none">
                <a:latin typeface="幼圆" panose="02010509060101010101" pitchFamily="49" charset="-122"/>
                <a:ea typeface="幼圆" panose="02010509060101010101" pitchFamily="49" charset="-122"/>
              </a:rPr>
              <a:t>逻辑连接词</a:t>
            </a:r>
            <a:endParaRPr lang="zh-CN" altLang="en-US" sz="2000" b="1" u="none">
              <a:latin typeface="幼圆" panose="02010509060101010101" pitchFamily="49" charset="-122"/>
              <a:ea typeface="幼圆" panose="02010509060101010101" pitchFamily="49" charset="-122"/>
            </a:endParaRPr>
          </a:p>
        </p:txBody>
      </p:sp>
      <p:pic>
        <p:nvPicPr>
          <p:cNvPr id="205853" name="Picture 29" descr="0049_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00" y="3657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d"/>
    <p:sndAc>
      <p:stSnd>
        <p:snd r:embed="rId4"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5836"/>
                                        </p:tgtEl>
                                        <p:attrNameLst>
                                          <p:attrName>style.visibility</p:attrName>
                                        </p:attrNameLst>
                                      </p:cBhvr>
                                      <p:to>
                                        <p:strVal val="visible"/>
                                      </p:to>
                                    </p:set>
                                    <p:animEffect transition="in" filter="wipe(left)">
                                      <p:cBhvr>
                                        <p:cTn id="7" dur="500"/>
                                        <p:tgtEl>
                                          <p:spTgt spid="2058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5837"/>
                                        </p:tgtEl>
                                        <p:attrNameLst>
                                          <p:attrName>style.visibility</p:attrName>
                                        </p:attrNameLst>
                                      </p:cBhvr>
                                      <p:to>
                                        <p:strVal val="visible"/>
                                      </p:to>
                                    </p:set>
                                    <p:animEffect transition="in" filter="wipe(left)">
                                      <p:cBhvr>
                                        <p:cTn id="12" dur="500"/>
                                        <p:tgtEl>
                                          <p:spTgt spid="2058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5838"/>
                                        </p:tgtEl>
                                        <p:attrNameLst>
                                          <p:attrName>style.visibility</p:attrName>
                                        </p:attrNameLst>
                                      </p:cBhvr>
                                      <p:to>
                                        <p:strVal val="visible"/>
                                      </p:to>
                                    </p:set>
                                    <p:animEffect transition="in" filter="wipe(left)">
                                      <p:cBhvr>
                                        <p:cTn id="17" dur="500"/>
                                        <p:tgtEl>
                                          <p:spTgt spid="2058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5851"/>
                                        </p:tgtEl>
                                        <p:attrNameLst>
                                          <p:attrName>style.visibility</p:attrName>
                                        </p:attrNameLst>
                                      </p:cBhvr>
                                      <p:to>
                                        <p:strVal val="visible"/>
                                      </p:to>
                                    </p:set>
                                    <p:animEffect transition="in" filter="wipe(left)">
                                      <p:cBhvr>
                                        <p:cTn id="22" dur="500"/>
                                        <p:tgtEl>
                                          <p:spTgt spid="2058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5839"/>
                                        </p:tgtEl>
                                        <p:attrNameLst>
                                          <p:attrName>style.visibility</p:attrName>
                                        </p:attrNameLst>
                                      </p:cBhvr>
                                      <p:to>
                                        <p:strVal val="visible"/>
                                      </p:to>
                                    </p:set>
                                    <p:animEffect transition="in" filter="wipe(left)">
                                      <p:cBhvr>
                                        <p:cTn id="27" dur="500"/>
                                        <p:tgtEl>
                                          <p:spTgt spid="20583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5835"/>
                                        </p:tgtEl>
                                        <p:attrNameLst>
                                          <p:attrName>style.visibility</p:attrName>
                                        </p:attrNameLst>
                                      </p:cBhvr>
                                      <p:to>
                                        <p:strVal val="visible"/>
                                      </p:to>
                                    </p:set>
                                    <p:animEffect transition="in" filter="wipe(left)">
                                      <p:cBhvr>
                                        <p:cTn id="32" dur="500"/>
                                        <p:tgtEl>
                                          <p:spTgt spid="205835"/>
                                        </p:tgtEl>
                                      </p:cBhvr>
                                    </p:animEffect>
                                  </p:childTnLst>
                                </p:cTn>
                              </p:par>
                            </p:childTnLst>
                          </p:cTn>
                        </p:par>
                        <p:par>
                          <p:cTn id="33" fill="hold" nodeType="afterGroup">
                            <p:stCondLst>
                              <p:cond delay="500"/>
                            </p:stCondLst>
                            <p:childTnLst>
                              <p:par>
                                <p:cTn id="34" presetID="1" presetClass="entr" presetSubtype="0" fill="hold" nodeType="afterEffect">
                                  <p:stCondLst>
                                    <p:cond delay="0"/>
                                  </p:stCondLst>
                                  <p:childTnLst>
                                    <p:set>
                                      <p:cBhvr>
                                        <p:cTn id="35" dur="1" fill="hold">
                                          <p:stCondLst>
                                            <p:cond delay="499"/>
                                          </p:stCondLst>
                                        </p:cTn>
                                        <p:tgtEl>
                                          <p:spTgt spid="205853"/>
                                        </p:tgtEl>
                                        <p:attrNameLst>
                                          <p:attrName>style.visibility</p:attrName>
                                        </p:attrNameLst>
                                      </p:cBhvr>
                                      <p:to>
                                        <p:strVal val="visible"/>
                                      </p:to>
                                    </p:set>
                                  </p:childTnLst>
                                </p:cTn>
                              </p:par>
                            </p:childTnLst>
                          </p:cTn>
                        </p:par>
                        <p:par>
                          <p:cTn id="36" fill="hold" nodeType="afterGroup">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205848"/>
                                        </p:tgtEl>
                                        <p:attrNameLst>
                                          <p:attrName>style.visibility</p:attrName>
                                        </p:attrNameLst>
                                      </p:cBhvr>
                                      <p:to>
                                        <p:strVal val="visible"/>
                                      </p:to>
                                    </p:set>
                                    <p:animEffect transition="in" filter="wipe(left)">
                                      <p:cBhvr>
                                        <p:cTn id="39" dur="500"/>
                                        <p:tgtEl>
                                          <p:spTgt spid="20584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05844"/>
                                        </p:tgtEl>
                                        <p:attrNameLst>
                                          <p:attrName>style.visibility</p:attrName>
                                        </p:attrNameLst>
                                      </p:cBhvr>
                                      <p:to>
                                        <p:strVal val="visible"/>
                                      </p:to>
                                    </p:set>
                                    <p:animEffect transition="in" filter="wipe(left)">
                                      <p:cBhvr>
                                        <p:cTn id="44" dur="500"/>
                                        <p:tgtEl>
                                          <p:spTgt spid="20584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05842"/>
                                        </p:tgtEl>
                                        <p:attrNameLst>
                                          <p:attrName>style.visibility</p:attrName>
                                        </p:attrNameLst>
                                      </p:cBhvr>
                                      <p:to>
                                        <p:strVal val="visible"/>
                                      </p:to>
                                    </p:set>
                                    <p:animEffect transition="in" filter="wipe(left)">
                                      <p:cBhvr>
                                        <p:cTn id="49" dur="500"/>
                                        <p:tgtEl>
                                          <p:spTgt spid="20584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05847"/>
                                        </p:tgtEl>
                                        <p:attrNameLst>
                                          <p:attrName>style.visibility</p:attrName>
                                        </p:attrNameLst>
                                      </p:cBhvr>
                                      <p:to>
                                        <p:strVal val="visible"/>
                                      </p:to>
                                    </p:set>
                                    <p:animEffect transition="in" filter="wipe(left)">
                                      <p:cBhvr>
                                        <p:cTn id="54" dur="500"/>
                                        <p:tgtEl>
                                          <p:spTgt spid="20584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05845"/>
                                        </p:tgtEl>
                                        <p:attrNameLst>
                                          <p:attrName>style.visibility</p:attrName>
                                        </p:attrNameLst>
                                      </p:cBhvr>
                                      <p:to>
                                        <p:strVal val="visible"/>
                                      </p:to>
                                    </p:set>
                                    <p:animEffect transition="in" filter="wipe(left)">
                                      <p:cBhvr>
                                        <p:cTn id="59" dur="500"/>
                                        <p:tgtEl>
                                          <p:spTgt spid="20584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05843"/>
                                        </p:tgtEl>
                                        <p:attrNameLst>
                                          <p:attrName>style.visibility</p:attrName>
                                        </p:attrNameLst>
                                      </p:cBhvr>
                                      <p:to>
                                        <p:strVal val="visible"/>
                                      </p:to>
                                    </p:set>
                                    <p:animEffect transition="in" filter="wipe(left)">
                                      <p:cBhvr>
                                        <p:cTn id="64" dur="500"/>
                                        <p:tgtEl>
                                          <p:spTgt spid="205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35" grpId="0" autoUpdateAnimBg="0"/>
      <p:bldP spid="205836" grpId="0" autoUpdateAnimBg="0"/>
      <p:bldP spid="205837" grpId="0" animBg="1"/>
      <p:bldP spid="205838" grpId="0" autoUpdateAnimBg="0"/>
      <p:bldP spid="205839" grpId="0" animBg="1"/>
      <p:bldP spid="205842" grpId="0" autoUpdateAnimBg="0"/>
      <p:bldP spid="205843" grpId="0" autoUpdateAnimBg="0"/>
      <p:bldP spid="205844" grpId="0" autoUpdateAnimBg="0"/>
      <p:bldP spid="205845" grpId="0" animBg="1" autoUpdateAnimBg="0"/>
      <p:bldP spid="205847" grpId="0" animBg="1"/>
      <p:bldP spid="205848" grpId="0" autoUpdateAnimBg="0"/>
      <p:bldP spid="205851"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69634" name="Picture 2" descr="STATBA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38" y="6248400"/>
            <a:ext cx="755808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5" name="Picture 3" descr="STATBA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533400"/>
            <a:ext cx="79168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6" name="Picture 4" descr="tb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9600" y="6046788"/>
            <a:ext cx="91440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7" name="Text Box 5"/>
          <p:cNvSpPr txBox="1">
            <a:spLocks noChangeArrowheads="1"/>
          </p:cNvSpPr>
          <p:nvPr/>
        </p:nvSpPr>
        <p:spPr bwMode="auto">
          <a:xfrm>
            <a:off x="7924800" y="68580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400" u="none">
              <a:solidFill>
                <a:srgbClr val="800000"/>
              </a:solidFill>
              <a:ea typeface="宋体" panose="02010600030101010101" pitchFamily="2" charset="-122"/>
            </a:endParaRPr>
          </a:p>
        </p:txBody>
      </p:sp>
      <p:sp>
        <p:nvSpPr>
          <p:cNvPr id="35853" name="Rectangle 13"/>
          <p:cNvSpPr>
            <a:spLocks noChangeArrowheads="1"/>
          </p:cNvSpPr>
          <p:nvPr/>
        </p:nvSpPr>
        <p:spPr bwMode="auto">
          <a:xfrm>
            <a:off x="685800" y="1524000"/>
            <a:ext cx="7924800" cy="1758950"/>
          </a:xfrm>
          <a:prstGeom prst="rect">
            <a:avLst/>
          </a:prstGeom>
          <a:solidFill>
            <a:srgbClr val="FFFF66">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FontTx/>
              <a:buNone/>
            </a:pPr>
            <a:r>
              <a:rPr lang="zh-CN" altLang="en-US" b="1">
                <a:solidFill>
                  <a:srgbClr val="800000"/>
                </a:solidFill>
                <a:latin typeface="黑体" panose="02010609060101010101" pitchFamily="49" charset="-122"/>
              </a:rPr>
              <a:t>定义 </a:t>
            </a:r>
            <a:r>
              <a:rPr lang="en-US" altLang="zh-CN" b="1">
                <a:solidFill>
                  <a:srgbClr val="800000"/>
                </a:solidFill>
                <a:latin typeface="黑体" panose="02010609060101010101" pitchFamily="49" charset="-122"/>
              </a:rPr>
              <a:t>1-2.3</a:t>
            </a:r>
            <a:r>
              <a:rPr lang="en-US" altLang="zh-CN" sz="900" u="none">
                <a:solidFill>
                  <a:srgbClr val="000055"/>
                </a:solidFill>
                <a:ea typeface="宋体" panose="02010600030101010101" pitchFamily="2" charset="-122"/>
              </a:rPr>
              <a:t>        </a:t>
            </a:r>
            <a:r>
              <a:rPr lang="zh-CN" altLang="en-US" b="1" u="none">
                <a:solidFill>
                  <a:srgbClr val="800000"/>
                </a:solidFill>
                <a:latin typeface="宋体" panose="02010600030101010101" pitchFamily="2" charset="-122"/>
                <a:ea typeface="宋体" panose="02010600030101010101" pitchFamily="2" charset="-122"/>
              </a:rPr>
              <a:t>两个命题</a:t>
            </a:r>
            <a:r>
              <a:rPr lang="en-US" altLang="zh-CN" b="1" u="none">
                <a:solidFill>
                  <a:srgbClr val="800000"/>
                </a:solidFill>
                <a:ea typeface="宋体" panose="02010600030101010101" pitchFamily="2" charset="-122"/>
              </a:rPr>
              <a:t>P</a:t>
            </a:r>
            <a:r>
              <a:rPr lang="zh-CN" altLang="en-US" b="1" u="none">
                <a:solidFill>
                  <a:srgbClr val="800000"/>
                </a:solidFill>
                <a:latin typeface="宋体" panose="02010600030101010101" pitchFamily="2" charset="-122"/>
                <a:ea typeface="宋体" panose="02010600030101010101" pitchFamily="2" charset="-122"/>
              </a:rPr>
              <a:t>和</a:t>
            </a:r>
            <a:r>
              <a:rPr lang="en-US" altLang="zh-CN" b="1" u="none">
                <a:solidFill>
                  <a:srgbClr val="800000"/>
                </a:solidFill>
                <a:ea typeface="宋体" panose="02010600030101010101" pitchFamily="2" charset="-122"/>
              </a:rPr>
              <a:t>Q</a:t>
            </a:r>
            <a:r>
              <a:rPr lang="zh-CN" altLang="en-US" b="1" u="none">
                <a:solidFill>
                  <a:srgbClr val="800000"/>
                </a:solidFill>
                <a:latin typeface="宋体" panose="02010600030101010101" pitchFamily="2" charset="-122"/>
                <a:ea typeface="宋体" panose="02010600030101010101" pitchFamily="2" charset="-122"/>
              </a:rPr>
              <a:t>的析取是一个复合命题</a:t>
            </a:r>
            <a:r>
              <a:rPr lang="en-US" altLang="zh-CN" b="1" u="none">
                <a:solidFill>
                  <a:srgbClr val="800000"/>
                </a:solidFill>
                <a:latin typeface="宋体" panose="02010600030101010101" pitchFamily="2" charset="-122"/>
                <a:ea typeface="宋体" panose="02010600030101010101" pitchFamily="2" charset="-122"/>
              </a:rPr>
              <a:t>,</a:t>
            </a:r>
            <a:r>
              <a:rPr lang="zh-CN" altLang="en-US" b="1" u="none">
                <a:solidFill>
                  <a:srgbClr val="800000"/>
                </a:solidFill>
                <a:latin typeface="宋体" panose="02010600030101010101" pitchFamily="2" charset="-122"/>
                <a:ea typeface="宋体" panose="02010600030101010101" pitchFamily="2" charset="-122"/>
              </a:rPr>
              <a:t>记作</a:t>
            </a:r>
            <a:r>
              <a:rPr lang="en-US" altLang="zh-CN" b="1" u="none">
                <a:solidFill>
                  <a:srgbClr val="800000"/>
                </a:solidFill>
                <a:ea typeface="宋体" panose="02010600030101010101" pitchFamily="2" charset="-122"/>
              </a:rPr>
              <a:t>P</a:t>
            </a:r>
            <a:r>
              <a:rPr lang="en-US" altLang="zh-CN" b="1" u="none">
                <a:solidFill>
                  <a:srgbClr val="800000"/>
                </a:solidFill>
                <a:latin typeface="宋体" panose="02010600030101010101" pitchFamily="2" charset="-122"/>
                <a:ea typeface="宋体" panose="02010600030101010101" pitchFamily="2" charset="-122"/>
              </a:rPr>
              <a:t>∨</a:t>
            </a:r>
            <a:r>
              <a:rPr lang="en-US" altLang="zh-CN" b="1" u="none">
                <a:solidFill>
                  <a:srgbClr val="800000"/>
                </a:solidFill>
                <a:ea typeface="宋体" panose="02010600030101010101" pitchFamily="2" charset="-122"/>
              </a:rPr>
              <a:t>Q</a:t>
            </a:r>
            <a:r>
              <a:rPr lang="zh-CN" altLang="en-US" b="1" u="none">
                <a:solidFill>
                  <a:srgbClr val="800000"/>
                </a:solidFill>
                <a:latin typeface="宋体" panose="02010600030101010101" pitchFamily="2" charset="-122"/>
                <a:ea typeface="宋体" panose="02010600030101010101" pitchFamily="2" charset="-122"/>
              </a:rPr>
              <a:t>。当且仅当</a:t>
            </a:r>
            <a:r>
              <a:rPr lang="en-US" altLang="zh-CN" b="1" u="none">
                <a:solidFill>
                  <a:srgbClr val="800000"/>
                </a:solidFill>
                <a:ea typeface="宋体" panose="02010600030101010101" pitchFamily="2" charset="-122"/>
              </a:rPr>
              <a:t>P</a:t>
            </a:r>
            <a:r>
              <a:rPr lang="zh-CN" altLang="en-US" b="1" u="none">
                <a:solidFill>
                  <a:srgbClr val="800000"/>
                </a:solidFill>
                <a:latin typeface="宋体" panose="02010600030101010101" pitchFamily="2" charset="-122"/>
                <a:ea typeface="宋体" panose="02010600030101010101" pitchFamily="2" charset="-122"/>
              </a:rPr>
              <a:t>、</a:t>
            </a:r>
            <a:r>
              <a:rPr lang="en-US" altLang="zh-CN" b="1" u="none">
                <a:solidFill>
                  <a:srgbClr val="800000"/>
                </a:solidFill>
                <a:ea typeface="宋体" panose="02010600030101010101" pitchFamily="2" charset="-122"/>
              </a:rPr>
              <a:t>Q</a:t>
            </a:r>
            <a:r>
              <a:rPr lang="zh-CN" altLang="en-US" b="1" u="none">
                <a:solidFill>
                  <a:srgbClr val="800000"/>
                </a:solidFill>
                <a:latin typeface="宋体" panose="02010600030101010101" pitchFamily="2" charset="-122"/>
                <a:ea typeface="宋体" panose="02010600030101010101" pitchFamily="2" charset="-122"/>
              </a:rPr>
              <a:t>同时为</a:t>
            </a:r>
            <a:r>
              <a:rPr lang="en-US" altLang="zh-CN" b="1" u="none">
                <a:solidFill>
                  <a:srgbClr val="800000"/>
                </a:solidFill>
                <a:ea typeface="宋体" panose="02010600030101010101" pitchFamily="2" charset="-122"/>
              </a:rPr>
              <a:t>F</a:t>
            </a:r>
            <a:r>
              <a:rPr lang="zh-CN" altLang="en-US" b="1" u="none">
                <a:solidFill>
                  <a:srgbClr val="800000"/>
                </a:solidFill>
                <a:latin typeface="宋体" panose="02010600030101010101" pitchFamily="2" charset="-122"/>
                <a:ea typeface="宋体" panose="02010600030101010101" pitchFamily="2" charset="-122"/>
              </a:rPr>
              <a:t>时</a:t>
            </a:r>
            <a:r>
              <a:rPr lang="en-US" altLang="zh-CN" b="1" u="none">
                <a:solidFill>
                  <a:srgbClr val="800000"/>
                </a:solidFill>
                <a:latin typeface="宋体" panose="02010600030101010101" pitchFamily="2" charset="-122"/>
                <a:ea typeface="宋体" panose="02010600030101010101" pitchFamily="2" charset="-122"/>
              </a:rPr>
              <a:t>,</a:t>
            </a:r>
            <a:r>
              <a:rPr lang="en-US" altLang="zh-CN" b="1" u="none">
                <a:solidFill>
                  <a:srgbClr val="800000"/>
                </a:solidFill>
                <a:ea typeface="宋体" panose="02010600030101010101" pitchFamily="2" charset="-122"/>
              </a:rPr>
              <a:t>P</a:t>
            </a:r>
            <a:r>
              <a:rPr lang="en-US" altLang="zh-CN" b="1" u="none">
                <a:solidFill>
                  <a:srgbClr val="800000"/>
                </a:solidFill>
                <a:latin typeface="宋体" panose="02010600030101010101" pitchFamily="2" charset="-122"/>
                <a:ea typeface="宋体" panose="02010600030101010101" pitchFamily="2" charset="-122"/>
              </a:rPr>
              <a:t>∨</a:t>
            </a:r>
            <a:r>
              <a:rPr lang="en-US" altLang="zh-CN" b="1" u="none">
                <a:solidFill>
                  <a:srgbClr val="800000"/>
                </a:solidFill>
                <a:ea typeface="宋体" panose="02010600030101010101" pitchFamily="2" charset="-122"/>
              </a:rPr>
              <a:t>Q</a:t>
            </a:r>
            <a:r>
              <a:rPr lang="zh-CN" altLang="en-US" b="1" u="none">
                <a:solidFill>
                  <a:srgbClr val="800000"/>
                </a:solidFill>
                <a:latin typeface="宋体" panose="02010600030101010101" pitchFamily="2" charset="-122"/>
                <a:ea typeface="宋体" panose="02010600030101010101" pitchFamily="2" charset="-122"/>
              </a:rPr>
              <a:t>的真值为</a:t>
            </a:r>
            <a:r>
              <a:rPr lang="en-US" altLang="zh-CN" b="1" u="none">
                <a:solidFill>
                  <a:srgbClr val="800000"/>
                </a:solidFill>
                <a:ea typeface="宋体" panose="02010600030101010101" pitchFamily="2" charset="-122"/>
              </a:rPr>
              <a:t>F</a:t>
            </a:r>
            <a:r>
              <a:rPr lang="en-US" altLang="zh-CN" b="1" u="none">
                <a:solidFill>
                  <a:srgbClr val="800000"/>
                </a:solidFill>
                <a:latin typeface="宋体" panose="02010600030101010101" pitchFamily="2" charset="-122"/>
                <a:ea typeface="宋体" panose="02010600030101010101" pitchFamily="2" charset="-122"/>
              </a:rPr>
              <a:t>,</a:t>
            </a:r>
            <a:r>
              <a:rPr lang="zh-CN" altLang="en-US" b="1" u="none">
                <a:solidFill>
                  <a:srgbClr val="800000"/>
                </a:solidFill>
                <a:latin typeface="宋体" panose="02010600030101010101" pitchFamily="2" charset="-122"/>
                <a:ea typeface="宋体" panose="02010600030101010101" pitchFamily="2" charset="-122"/>
              </a:rPr>
              <a:t>否则</a:t>
            </a:r>
            <a:r>
              <a:rPr lang="en-US" altLang="zh-CN" b="1" u="none">
                <a:solidFill>
                  <a:srgbClr val="800000"/>
                </a:solidFill>
                <a:ea typeface="宋体" panose="02010600030101010101" pitchFamily="2" charset="-122"/>
              </a:rPr>
              <a:t>P</a:t>
            </a:r>
            <a:r>
              <a:rPr lang="en-US" altLang="zh-CN" b="1" u="none">
                <a:solidFill>
                  <a:srgbClr val="800000"/>
                </a:solidFill>
                <a:latin typeface="宋体" panose="02010600030101010101" pitchFamily="2" charset="-122"/>
                <a:ea typeface="宋体" panose="02010600030101010101" pitchFamily="2" charset="-122"/>
              </a:rPr>
              <a:t>∨</a:t>
            </a:r>
            <a:r>
              <a:rPr lang="en-US" altLang="zh-CN" b="1" u="none">
                <a:solidFill>
                  <a:srgbClr val="800000"/>
                </a:solidFill>
                <a:ea typeface="宋体" panose="02010600030101010101" pitchFamily="2" charset="-122"/>
              </a:rPr>
              <a:t>Q</a:t>
            </a:r>
            <a:r>
              <a:rPr lang="zh-CN" altLang="en-US" b="1" u="none">
                <a:solidFill>
                  <a:srgbClr val="800000"/>
                </a:solidFill>
                <a:latin typeface="宋体" panose="02010600030101010101" pitchFamily="2" charset="-122"/>
                <a:ea typeface="宋体" panose="02010600030101010101" pitchFamily="2" charset="-122"/>
              </a:rPr>
              <a:t>的真值为</a:t>
            </a:r>
            <a:r>
              <a:rPr lang="en-US" altLang="zh-CN" b="1" u="none">
                <a:solidFill>
                  <a:srgbClr val="800000"/>
                </a:solidFill>
                <a:ea typeface="宋体" panose="02010600030101010101" pitchFamily="2" charset="-122"/>
              </a:rPr>
              <a:t>T</a:t>
            </a:r>
            <a:r>
              <a:rPr lang="zh-CN" altLang="en-US" b="1" u="none">
                <a:solidFill>
                  <a:srgbClr val="000055"/>
                </a:solidFill>
                <a:latin typeface="宋体" panose="02010600030101010101" pitchFamily="2" charset="-122"/>
                <a:ea typeface="宋体" panose="02010600030101010101" pitchFamily="2" charset="-122"/>
              </a:rPr>
              <a:t>。</a:t>
            </a:r>
            <a:endParaRPr lang="zh-CN" altLang="en-US" b="1" u="none">
              <a:solidFill>
                <a:srgbClr val="800000"/>
              </a:solidFill>
              <a:latin typeface="宋体" panose="02010600030101010101" pitchFamily="2" charset="-122"/>
              <a:ea typeface="宋体" panose="02010600030101010101" pitchFamily="2" charset="-122"/>
            </a:endParaRPr>
          </a:p>
        </p:txBody>
      </p:sp>
      <p:sp>
        <p:nvSpPr>
          <p:cNvPr id="69639" name="Text Box 14"/>
          <p:cNvSpPr txBox="1">
            <a:spLocks noChangeArrowheads="1"/>
          </p:cNvSpPr>
          <p:nvPr/>
        </p:nvSpPr>
        <p:spPr bwMode="auto">
          <a:xfrm>
            <a:off x="609600" y="990600"/>
            <a:ext cx="457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u="none">
                <a:ea typeface="宋体" panose="02010600030101010101" pitchFamily="2" charset="-122"/>
              </a:rPr>
              <a:t>(3</a:t>
            </a:r>
            <a:r>
              <a:rPr lang="en-US" altLang="zh-CN" u="none">
                <a:latin typeface="隶书" panose="02010509060101010101" pitchFamily="49" charset="-122"/>
                <a:ea typeface="隶书" panose="02010509060101010101" pitchFamily="49" charset="-122"/>
              </a:rPr>
              <a:t>) </a:t>
            </a:r>
            <a:r>
              <a:rPr lang="zh-CN" altLang="en-US" b="1" u="none">
                <a:latin typeface="黑体" panose="02010609060101010101" pitchFamily="49" charset="-122"/>
              </a:rPr>
              <a:t>析取</a:t>
            </a:r>
            <a:r>
              <a:rPr lang="en-US" altLang="zh-CN" b="1" u="none">
                <a:latin typeface="宋体" panose="02010600030101010101" pitchFamily="2" charset="-122"/>
                <a:ea typeface="宋体" panose="02010600030101010101" pitchFamily="2" charset="-122"/>
              </a:rPr>
              <a:t>(Disjunction)∨</a:t>
            </a:r>
            <a:endParaRPr lang="en-US" altLang="zh-CN" b="1" u="none">
              <a:solidFill>
                <a:srgbClr val="800000"/>
              </a:solidFill>
              <a:latin typeface="宋体" panose="02010600030101010101" pitchFamily="2" charset="-122"/>
              <a:ea typeface="宋体" panose="02010600030101010101" pitchFamily="2" charset="-122"/>
            </a:endParaRPr>
          </a:p>
        </p:txBody>
      </p:sp>
      <p:sp>
        <p:nvSpPr>
          <p:cNvPr id="35855" name="Text Box 15"/>
          <p:cNvSpPr txBox="1">
            <a:spLocks noChangeArrowheads="1"/>
          </p:cNvSpPr>
          <p:nvPr/>
        </p:nvSpPr>
        <p:spPr bwMode="auto">
          <a:xfrm>
            <a:off x="990600" y="3276600"/>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b="1" u="none">
                <a:solidFill>
                  <a:srgbClr val="800000"/>
                </a:solidFill>
                <a:ea typeface="宋体" panose="02010600030101010101" pitchFamily="2" charset="-122"/>
              </a:rPr>
              <a:t>即</a:t>
            </a:r>
            <a:r>
              <a:rPr lang="zh-CN" altLang="en-US" u="none">
                <a:solidFill>
                  <a:srgbClr val="800000"/>
                </a:solidFill>
                <a:ea typeface="宋体" panose="02010600030101010101" pitchFamily="2" charset="-122"/>
              </a:rPr>
              <a:t>：</a:t>
            </a:r>
            <a:endParaRPr lang="zh-CN" altLang="en-US" b="1" u="none">
              <a:solidFill>
                <a:srgbClr val="800000"/>
              </a:solidFill>
              <a:ea typeface="宋体" panose="02010600030101010101" pitchFamily="2" charset="-122"/>
            </a:endParaRPr>
          </a:p>
        </p:txBody>
      </p:sp>
      <p:pic>
        <p:nvPicPr>
          <p:cNvPr id="35858" name="sl1.avi">
            <a:hlinkClick r:id="" action="ppaction://media"/>
          </p:cNvPr>
          <p:cNvPicPr preferRelativeResize="0">
            <a:picLocks noRot="1" noChangeArrowheads="1"/>
          </p:cNvPicPr>
          <p:nvPr>
            <a:videoFile r:link="rId2"/>
          </p:nvPr>
        </p:nvPicPr>
        <p:blipFill>
          <a:blip r:embed="rId8">
            <a:extLst>
              <a:ext uri="{28A0092B-C50C-407E-A947-70E740481C1C}">
                <a14:useLocalDpi xmlns:a14="http://schemas.microsoft.com/office/drawing/2010/main" val="0"/>
              </a:ext>
            </a:extLst>
          </a:blip>
          <a:srcRect/>
          <a:stretch>
            <a:fillRect/>
          </a:stretch>
        </p:blipFill>
        <p:spPr bwMode="auto">
          <a:xfrm>
            <a:off x="3598863" y="0"/>
            <a:ext cx="18716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5860" name="Object 20"/>
          <p:cNvGraphicFramePr>
            <a:graphicFrameLocks noChangeAspect="1"/>
          </p:cNvGraphicFramePr>
          <p:nvPr/>
        </p:nvGraphicFramePr>
        <p:xfrm>
          <a:off x="4114800" y="4138613"/>
          <a:ext cx="4243388" cy="2719387"/>
        </p:xfrm>
        <a:graphic>
          <a:graphicData uri="http://schemas.openxmlformats.org/presentationml/2006/ole">
            <mc:AlternateContent xmlns:mc="http://schemas.openxmlformats.org/markup-compatibility/2006">
              <mc:Choice xmlns:v="urn:schemas-microsoft-com:vml" Requires="v">
                <p:oleObj spid="_x0000_s69659" name="文档" r:id="rId9" imgW="4244340" imgH="2720340" progId="Word.Document.8">
                  <p:embed/>
                </p:oleObj>
              </mc:Choice>
              <mc:Fallback>
                <p:oleObj name="文档" r:id="rId9" imgW="4244340" imgH="2720340" progId="Word.Document.8">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800" y="4138613"/>
                        <a:ext cx="4243388" cy="2719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43" name="AutoShape 25">
            <a:hlinkClick r:id="" action="ppaction://hlinkshowjump?jump=previousslide" highlightClick="1"/>
          </p:cNvPr>
          <p:cNvSpPr>
            <a:spLocks noChangeArrowheads="1"/>
          </p:cNvSpPr>
          <p:nvPr/>
        </p:nvSpPr>
        <p:spPr bwMode="auto">
          <a:xfrm>
            <a:off x="16002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69644" name="AutoShape 26">
            <a:hlinkClick r:id="rId11" action="ppaction://hlinksldjump" highlightClick="1"/>
          </p:cNvPr>
          <p:cNvSpPr>
            <a:spLocks noChangeArrowheads="1"/>
          </p:cNvSpPr>
          <p:nvPr/>
        </p:nvSpPr>
        <p:spPr bwMode="auto">
          <a:xfrm>
            <a:off x="9906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69645" name="AutoShape 27">
            <a:hlinkClick r:id="" action="ppaction://hlinkshowjump?jump=lastslide" highlightClick="1"/>
          </p:cNvPr>
          <p:cNvSpPr>
            <a:spLocks noChangeArrowheads="1"/>
          </p:cNvSpPr>
          <p:nvPr/>
        </p:nvSpPr>
        <p:spPr bwMode="auto">
          <a:xfrm>
            <a:off x="28194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69646" name="AutoShape 28">
            <a:hlinkClick r:id="rId12" action="ppaction://hlinksldjump" highlightClick="1"/>
          </p:cNvPr>
          <p:cNvSpPr>
            <a:spLocks noChangeArrowheads="1"/>
          </p:cNvSpPr>
          <p:nvPr/>
        </p:nvSpPr>
        <p:spPr bwMode="auto">
          <a:xfrm>
            <a:off x="34290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69647" name="AutoShape 29">
            <a:hlinkClick r:id="" action="ppaction://hlinkshowjump?jump=nextslide" highlightClick="1"/>
          </p:cNvPr>
          <p:cNvSpPr>
            <a:spLocks noChangeArrowheads="1"/>
          </p:cNvSpPr>
          <p:nvPr/>
        </p:nvSpPr>
        <p:spPr bwMode="auto">
          <a:xfrm>
            <a:off x="2209800" y="6400800"/>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35871" name="Text Box 31"/>
          <p:cNvSpPr txBox="1">
            <a:spLocks noChangeArrowheads="1"/>
          </p:cNvSpPr>
          <p:nvPr/>
        </p:nvSpPr>
        <p:spPr bwMode="auto">
          <a:xfrm>
            <a:off x="762000" y="4191000"/>
            <a:ext cx="3449638"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FontTx/>
              <a:buNone/>
            </a:pPr>
            <a:r>
              <a:rPr lang="zh-CN" altLang="en-US" sz="2400" b="1" u="none">
                <a:solidFill>
                  <a:srgbClr val="0000FF"/>
                </a:solidFill>
                <a:latin typeface="楷体_GB2312" pitchFamily="49" charset="-122"/>
                <a:ea typeface="楷体_GB2312" pitchFamily="49" charset="-122"/>
              </a:rPr>
              <a:t>与日常用语中的</a:t>
            </a:r>
            <a:r>
              <a:rPr lang="zh-CN" altLang="en-US" sz="2400" b="1" u="none">
                <a:solidFill>
                  <a:srgbClr val="0000CC"/>
                </a:solidFill>
                <a:latin typeface="楷体_GB2312" pitchFamily="49" charset="-122"/>
                <a:ea typeface="楷体_GB2312" pitchFamily="49" charset="-122"/>
              </a:rPr>
              <a:t> </a:t>
            </a:r>
          </a:p>
          <a:p>
            <a:pPr eaLnBrk="1" hangingPunct="1">
              <a:lnSpc>
                <a:spcPct val="140000"/>
              </a:lnSpc>
              <a:spcBef>
                <a:spcPct val="0"/>
              </a:spcBef>
              <a:buFontTx/>
              <a:buNone/>
            </a:pPr>
            <a:r>
              <a:rPr lang="zh-CN" altLang="en-US" sz="2400" b="1" u="none">
                <a:solidFill>
                  <a:srgbClr val="0000CC"/>
                </a:solidFill>
                <a:ea typeface="楷体_GB2312" pitchFamily="49" charset="-122"/>
              </a:rPr>
              <a:t>‘</a:t>
            </a:r>
            <a:r>
              <a:rPr lang="zh-CN" altLang="en-US" sz="2400" b="1" u="none">
                <a:solidFill>
                  <a:srgbClr val="FF0000"/>
                </a:solidFill>
                <a:latin typeface="楷体_GB2312" pitchFamily="49" charset="-122"/>
                <a:ea typeface="楷体_GB2312" pitchFamily="49" charset="-122"/>
              </a:rPr>
              <a:t>可兼或</a:t>
            </a:r>
            <a:r>
              <a:rPr lang="zh-CN" altLang="en-US" sz="2400" b="1" u="none">
                <a:solidFill>
                  <a:srgbClr val="0000FF"/>
                </a:solidFill>
                <a:ea typeface="楷体_GB2312" pitchFamily="49" charset="-122"/>
              </a:rPr>
              <a:t>’</a:t>
            </a:r>
            <a:r>
              <a:rPr lang="zh-CN" altLang="en-US" sz="2400" b="1" u="none">
                <a:solidFill>
                  <a:srgbClr val="0000FF"/>
                </a:solidFill>
                <a:latin typeface="楷体_GB2312" pitchFamily="49" charset="-122"/>
                <a:ea typeface="楷体_GB2312" pitchFamily="49" charset="-122"/>
              </a:rPr>
              <a:t>含义相当</a:t>
            </a:r>
            <a:r>
              <a:rPr lang="zh-CN" altLang="en-US" sz="2400" b="1" u="none">
                <a:solidFill>
                  <a:srgbClr val="0000CC"/>
                </a:solidFill>
                <a:latin typeface="楷体_GB2312" pitchFamily="49" charset="-122"/>
                <a:ea typeface="楷体_GB2312" pitchFamily="49" charset="-122"/>
              </a:rPr>
              <a:t>。</a:t>
            </a:r>
            <a:endParaRPr lang="zh-CN" altLang="en-US" b="1" u="none">
              <a:solidFill>
                <a:srgbClr val="CC0099"/>
              </a:solidFill>
              <a:latin typeface="幼圆" panose="02010509060101010101" pitchFamily="49" charset="-122"/>
              <a:ea typeface="幼圆" panose="02010509060101010101" pitchFamily="49" charset="-122"/>
            </a:endParaRPr>
          </a:p>
        </p:txBody>
      </p:sp>
      <p:sp>
        <p:nvSpPr>
          <p:cNvPr id="35874" name="Text Box 34"/>
          <p:cNvSpPr txBox="1">
            <a:spLocks noChangeArrowheads="1"/>
          </p:cNvSpPr>
          <p:nvPr/>
        </p:nvSpPr>
        <p:spPr bwMode="auto">
          <a:xfrm>
            <a:off x="2209800" y="3352800"/>
            <a:ext cx="4883150" cy="557213"/>
          </a:xfrm>
          <a:prstGeom prst="rect">
            <a:avLst/>
          </a:prstGeom>
          <a:noFill/>
          <a:ln w="381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u="none">
                <a:solidFill>
                  <a:srgbClr val="800000"/>
                </a:solidFill>
                <a:ea typeface="宋体" panose="02010600030101010101" pitchFamily="2" charset="-122"/>
              </a:rPr>
              <a:t>P</a:t>
            </a:r>
            <a:r>
              <a:rPr lang="en-US" altLang="zh-CN" b="1" u="none">
                <a:solidFill>
                  <a:srgbClr val="800000"/>
                </a:solidFill>
                <a:latin typeface="宋体" panose="02010600030101010101" pitchFamily="2" charset="-122"/>
                <a:ea typeface="宋体" panose="02010600030101010101" pitchFamily="2" charset="-122"/>
              </a:rPr>
              <a:t>∨</a:t>
            </a:r>
            <a:r>
              <a:rPr lang="en-US" altLang="zh-CN" b="1" u="none">
                <a:solidFill>
                  <a:srgbClr val="800000"/>
                </a:solidFill>
                <a:ea typeface="宋体" panose="02010600030101010101" pitchFamily="2" charset="-122"/>
              </a:rPr>
              <a:t>Q</a:t>
            </a:r>
            <a:r>
              <a:rPr lang="zh-CN" altLang="en-US" b="1" u="none">
                <a:solidFill>
                  <a:srgbClr val="800000"/>
                </a:solidFill>
                <a:latin typeface="宋体" panose="02010600030101010101" pitchFamily="2" charset="-122"/>
                <a:ea typeface="宋体" panose="02010600030101010101" pitchFamily="2" charset="-122"/>
              </a:rPr>
              <a:t>为</a:t>
            </a:r>
            <a:r>
              <a:rPr lang="en-US" altLang="zh-CN" b="1" u="none">
                <a:solidFill>
                  <a:srgbClr val="800000"/>
                </a:solidFill>
                <a:ea typeface="宋体" panose="02010600030101010101" pitchFamily="2" charset="-122"/>
              </a:rPr>
              <a:t>F</a:t>
            </a:r>
            <a:r>
              <a:rPr lang="en-US" altLang="zh-CN" b="1" u="none">
                <a:solidFill>
                  <a:srgbClr val="800000"/>
                </a:solidFill>
                <a:latin typeface="宋体" panose="02010600030101010101" pitchFamily="2" charset="-122"/>
                <a:ea typeface="宋体" panose="02010600030101010101" pitchFamily="2" charset="-122"/>
              </a:rPr>
              <a:t>, </a:t>
            </a:r>
            <a:r>
              <a:rPr lang="en-US" altLang="zh-CN" b="1" i="1" u="none">
                <a:ea typeface="宋体" panose="02010600030101010101" pitchFamily="2" charset="-122"/>
              </a:rPr>
              <a:t>iff</a:t>
            </a:r>
            <a:r>
              <a:rPr lang="en-US" altLang="zh-CN" b="1" u="none">
                <a:solidFill>
                  <a:srgbClr val="800000"/>
                </a:solidFill>
                <a:latin typeface="宋体" panose="02010600030101010101" pitchFamily="2" charset="-122"/>
                <a:ea typeface="宋体" panose="02010600030101010101" pitchFamily="2" charset="-122"/>
              </a:rPr>
              <a:t>  </a:t>
            </a:r>
            <a:r>
              <a:rPr lang="en-US" altLang="zh-CN" b="1" u="none">
                <a:solidFill>
                  <a:srgbClr val="800000"/>
                </a:solidFill>
                <a:ea typeface="宋体" panose="02010600030101010101" pitchFamily="2" charset="-122"/>
              </a:rPr>
              <a:t>P</a:t>
            </a:r>
            <a:r>
              <a:rPr lang="zh-CN" altLang="en-US" b="1" u="none">
                <a:solidFill>
                  <a:srgbClr val="800000"/>
                </a:solidFill>
                <a:ea typeface="宋体" panose="02010600030101010101" pitchFamily="2" charset="-122"/>
              </a:rPr>
              <a:t>、</a:t>
            </a:r>
            <a:r>
              <a:rPr lang="en-US" altLang="zh-CN" b="1" u="none">
                <a:solidFill>
                  <a:srgbClr val="800000"/>
                </a:solidFill>
                <a:ea typeface="宋体" panose="02010600030101010101" pitchFamily="2" charset="-122"/>
              </a:rPr>
              <a:t>Q</a:t>
            </a:r>
            <a:r>
              <a:rPr lang="zh-CN" altLang="en-US" b="1" u="none">
                <a:solidFill>
                  <a:srgbClr val="800000"/>
                </a:solidFill>
                <a:latin typeface="宋体" panose="02010600030101010101" pitchFamily="2" charset="-122"/>
                <a:ea typeface="宋体" panose="02010600030101010101" pitchFamily="2" charset="-122"/>
              </a:rPr>
              <a:t>均</a:t>
            </a:r>
            <a:r>
              <a:rPr lang="en-US" altLang="zh-CN" b="1" u="none">
                <a:solidFill>
                  <a:srgbClr val="800000"/>
                </a:solidFill>
                <a:ea typeface="宋体" panose="02010600030101010101" pitchFamily="2" charset="-122"/>
              </a:rPr>
              <a:t>F</a:t>
            </a:r>
          </a:p>
        </p:txBody>
      </p:sp>
      <p:sp>
        <p:nvSpPr>
          <p:cNvPr id="69650" name="Text Box 35"/>
          <p:cNvSpPr txBox="1">
            <a:spLocks noChangeArrowheads="1"/>
          </p:cNvSpPr>
          <p:nvPr/>
        </p:nvSpPr>
        <p:spPr bwMode="auto">
          <a:xfrm>
            <a:off x="457200" y="228600"/>
            <a:ext cx="2819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
              </a:spcBef>
              <a:spcAft>
                <a:spcPct val="5000"/>
              </a:spcAft>
              <a:buFontTx/>
              <a:buNone/>
            </a:pPr>
            <a:r>
              <a:rPr lang="zh-CN" altLang="en-US" sz="1800" b="1" u="none">
                <a:solidFill>
                  <a:srgbClr val="660033"/>
                </a:solidFill>
                <a:latin typeface="幼圆" panose="02010509060101010101" pitchFamily="49" charset="-122"/>
                <a:ea typeface="幼圆" panose="02010509060101010101" pitchFamily="49" charset="-122"/>
              </a:rPr>
              <a:t>命题逻辑 </a:t>
            </a:r>
            <a:r>
              <a:rPr lang="en-US" altLang="zh-CN" sz="1800" b="1" u="none">
                <a:solidFill>
                  <a:srgbClr val="660033"/>
                </a:solidFill>
                <a:latin typeface="幼圆" panose="02010509060101010101" pitchFamily="49" charset="-122"/>
                <a:ea typeface="幼圆" panose="02010509060101010101" pitchFamily="49" charset="-122"/>
              </a:rPr>
              <a:t>&gt; </a:t>
            </a:r>
            <a:r>
              <a:rPr lang="zh-CN" altLang="en-US" sz="1800" b="1" u="none">
                <a:latin typeface="幼圆" panose="02010509060101010101" pitchFamily="49" charset="-122"/>
                <a:ea typeface="幼圆" panose="02010509060101010101" pitchFamily="49" charset="-122"/>
              </a:rPr>
              <a:t>逻辑连接词</a:t>
            </a:r>
            <a:endParaRPr lang="zh-CN" altLang="en-US" sz="2000" b="1" u="none">
              <a:latin typeface="幼圆" panose="02010509060101010101" pitchFamily="49" charset="-122"/>
              <a:ea typeface="幼圆" panose="02010509060101010101" pitchFamily="49" charset="-122"/>
            </a:endParaRPr>
          </a:p>
        </p:txBody>
      </p:sp>
      <p:pic>
        <p:nvPicPr>
          <p:cNvPr id="35876" name="Picture 36" descr="0049_GIF"/>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1000" y="4343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d"/>
    <p:sndAc>
      <p:stSnd>
        <p:snd r:embed="rId5"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35858"/>
                                        </p:tgtEl>
                                      </p:cBhvr>
                                    </p:cmd>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85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85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874"/>
                                        </p:tgtEl>
                                        <p:attrNameLst>
                                          <p:attrName>style.visibility</p:attrName>
                                        </p:attrNameLst>
                                      </p:cBhvr>
                                      <p:to>
                                        <p:strVal val="visible"/>
                                      </p:to>
                                    </p:set>
                                  </p:childTnLst>
                                </p:cTn>
                              </p:par>
                            </p:childTnLst>
                          </p:cTn>
                        </p:par>
                        <p:par>
                          <p:cTn id="19" fill="hold" nodeType="afterGroup">
                            <p:stCondLst>
                              <p:cond delay="500"/>
                            </p:stCondLst>
                            <p:childTnLst>
                              <p:par>
                                <p:cTn id="20" presetID="1" presetClass="entr" presetSubtype="0" fill="hold" nodeType="afterEffect">
                                  <p:stCondLst>
                                    <p:cond delay="0"/>
                                  </p:stCondLst>
                                  <p:childTnLst>
                                    <p:set>
                                      <p:cBhvr>
                                        <p:cTn id="21" dur="1" fill="hold">
                                          <p:stCondLst>
                                            <p:cond delay="499"/>
                                          </p:stCondLst>
                                        </p:cTn>
                                        <p:tgtEl>
                                          <p:spTgt spid="35876"/>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35860"/>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358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p:cTn id="30" repeatCount="indefinite" fill="remove" display="0">
                  <p:stCondLst>
                    <p:cond delay="indefinite"/>
                  </p:stCondLst>
                  <p:endCondLst>
                    <p:cond evt="onPrev" delay="0">
                      <p:tgtEl>
                        <p:sldTgt/>
                      </p:tgtEl>
                    </p:cond>
                  </p:endCondLst>
                </p:cTn>
                <p:tgtEl>
                  <p:spTgt spid="35858"/>
                </p:tgtEl>
              </p:cMediaNode>
            </p:video>
            <p:seq concurrent="1" nextAc="seek">
              <p:cTn id="31" restart="whenNotActive" fill="hold" evtFilter="cancelBubble" nodeType="interactiveSeq">
                <p:stCondLst>
                  <p:cond evt="onClick" delay="0">
                    <p:tgtEl>
                      <p:spTgt spid="35858"/>
                    </p:tgtEl>
                  </p:cond>
                </p:stCondLst>
                <p:endSync evt="end" delay="0">
                  <p:rtn val="all"/>
                </p:endSync>
                <p:childTnLst>
                  <p:par>
                    <p:cTn id="32" fill="hold" nodeType="clickPar">
                      <p:stCondLst>
                        <p:cond delay="0"/>
                      </p:stCondLst>
                      <p:childTnLst>
                        <p:par>
                          <p:cTn id="33" fill="hold" nodeType="withGroup">
                            <p:stCondLst>
                              <p:cond delay="0"/>
                            </p:stCondLst>
                            <p:childTnLst>
                              <p:par>
                                <p:cTn id="34" presetID="2" presetClass="mediacall" presetSubtype="0" fill="hold" nodeType="clickEffect">
                                  <p:stCondLst>
                                    <p:cond delay="0"/>
                                  </p:stCondLst>
                                  <p:childTnLst>
                                    <p:cmd type="call" cmd="togglePause">
                                      <p:cBhvr>
                                        <p:cTn id="35" dur="1" fill="hold"/>
                                        <p:tgtEl>
                                          <p:spTgt spid="35858"/>
                                        </p:tgtEl>
                                      </p:cBhvr>
                                    </p:cmd>
                                  </p:childTnLst>
                                </p:cTn>
                              </p:par>
                            </p:childTnLst>
                          </p:cTn>
                        </p:par>
                      </p:childTnLst>
                    </p:cTn>
                  </p:par>
                </p:childTnLst>
              </p:cTn>
              <p:nextCondLst>
                <p:cond evt="onClick" delay="0">
                  <p:tgtEl>
                    <p:spTgt spid="35858"/>
                  </p:tgtEl>
                </p:cond>
              </p:nextCondLst>
            </p:seq>
          </p:childTnLst>
        </p:cTn>
      </p:par>
    </p:tnLst>
    <p:bldLst>
      <p:bldP spid="35853" grpId="0" animBg="1" autoUpdateAnimBg="0"/>
      <p:bldP spid="35855" grpId="0" autoUpdateAnimBg="0"/>
      <p:bldP spid="35871" grpId="0" autoUpdateAnimBg="0"/>
      <p:bldP spid="35874"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71682" name="Picture 2" descr="STATBA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38" y="6248400"/>
            <a:ext cx="755808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3" name="Picture 3" descr="STATBA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533400"/>
            <a:ext cx="79168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852" name="sl1.avi">
            <a:hlinkClick r:id="" action="ppaction://media"/>
          </p:cNvPr>
          <p:cNvPicPr preferRelativeResize="0">
            <a:picLocks noRot="1" noChangeArrowheads="1"/>
          </p:cNvPicPr>
          <p:nvPr>
            <a:videoFile r:link="rId2"/>
          </p:nvPr>
        </p:nvPicPr>
        <p:blipFill>
          <a:blip r:embed="rId7">
            <a:extLst>
              <a:ext uri="{28A0092B-C50C-407E-A947-70E740481C1C}">
                <a14:useLocalDpi xmlns:a14="http://schemas.microsoft.com/office/drawing/2010/main" val="0"/>
              </a:ext>
            </a:extLst>
          </a:blip>
          <a:srcRect/>
          <a:stretch>
            <a:fillRect/>
          </a:stretch>
        </p:blipFill>
        <p:spPr bwMode="auto">
          <a:xfrm>
            <a:off x="3581400" y="0"/>
            <a:ext cx="187166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5" name="Picture 5" descr="tb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29600" y="6019800"/>
            <a:ext cx="9144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6" name="AutoShape 6">
            <a:hlinkClick r:id="" action="ppaction://hlinkshowjump?jump=previousslide" highlightClick="1"/>
          </p:cNvPr>
          <p:cNvSpPr>
            <a:spLocks noChangeArrowheads="1"/>
          </p:cNvSpPr>
          <p:nvPr/>
        </p:nvSpPr>
        <p:spPr bwMode="auto">
          <a:xfrm>
            <a:off x="16002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71687" name="AutoShape 7">
            <a:hlinkClick r:id="rId9" action="ppaction://hlinksldjump" highlightClick="1"/>
          </p:cNvPr>
          <p:cNvSpPr>
            <a:spLocks noChangeArrowheads="1"/>
          </p:cNvSpPr>
          <p:nvPr/>
        </p:nvSpPr>
        <p:spPr bwMode="auto">
          <a:xfrm>
            <a:off x="9906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71688" name="AutoShape 8">
            <a:hlinkClick r:id="" action="ppaction://hlinkshowjump?jump=lastslide" highlightClick="1"/>
          </p:cNvPr>
          <p:cNvSpPr>
            <a:spLocks noChangeArrowheads="1"/>
          </p:cNvSpPr>
          <p:nvPr/>
        </p:nvSpPr>
        <p:spPr bwMode="auto">
          <a:xfrm>
            <a:off x="28194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71689" name="AutoShape 9">
            <a:hlinkClick r:id="rId10" action="ppaction://hlinksldjump" highlightClick="1"/>
          </p:cNvPr>
          <p:cNvSpPr>
            <a:spLocks noChangeArrowheads="1"/>
          </p:cNvSpPr>
          <p:nvPr/>
        </p:nvSpPr>
        <p:spPr bwMode="auto">
          <a:xfrm>
            <a:off x="34290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71690" name="AutoShape 10">
            <a:hlinkClick r:id="" action="ppaction://hlinkshowjump?jump=nextslide" highlightClick="1"/>
          </p:cNvPr>
          <p:cNvSpPr>
            <a:spLocks noChangeArrowheads="1"/>
          </p:cNvSpPr>
          <p:nvPr/>
        </p:nvSpPr>
        <p:spPr bwMode="auto">
          <a:xfrm>
            <a:off x="2209800" y="6400800"/>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206859" name="Text Box 11"/>
          <p:cNvSpPr txBox="1">
            <a:spLocks noChangeArrowheads="1"/>
          </p:cNvSpPr>
          <p:nvPr/>
        </p:nvSpPr>
        <p:spPr bwMode="auto">
          <a:xfrm>
            <a:off x="1828800" y="1422400"/>
            <a:ext cx="60198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zh-CN" altLang="en-US" b="1" u="none">
                <a:latin typeface="楷体_GB2312" pitchFamily="49" charset="-122"/>
                <a:ea typeface="楷体_GB2312" pitchFamily="49" charset="-122"/>
              </a:rPr>
              <a:t>今晚我在家看电视</a:t>
            </a:r>
            <a:r>
              <a:rPr lang="en-US" altLang="zh-CN" b="1" u="none">
                <a:latin typeface="楷体_GB2312" pitchFamily="49" charset="-122"/>
                <a:ea typeface="楷体_GB2312" pitchFamily="49" charset="-122"/>
              </a:rPr>
              <a:t>,</a:t>
            </a:r>
            <a:r>
              <a:rPr lang="zh-CN" altLang="en-US" b="1" u="none">
                <a:latin typeface="楷体_GB2312" pitchFamily="49" charset="-122"/>
                <a:ea typeface="楷体_GB2312" pitchFamily="49" charset="-122"/>
              </a:rPr>
              <a:t>或去剧场看电影</a:t>
            </a:r>
            <a:r>
              <a:rPr lang="en-US" altLang="zh-CN" b="1" u="none">
                <a:latin typeface="楷体_GB2312" pitchFamily="49" charset="-122"/>
                <a:ea typeface="楷体_GB2312" pitchFamily="49" charset="-122"/>
              </a:rPr>
              <a:t>.</a:t>
            </a:r>
            <a:endParaRPr lang="en-US" altLang="zh-CN" b="1" u="none">
              <a:solidFill>
                <a:srgbClr val="990000"/>
              </a:solidFill>
              <a:ea typeface="宋体" panose="02010600030101010101" pitchFamily="2" charset="-122"/>
            </a:endParaRPr>
          </a:p>
        </p:txBody>
      </p:sp>
      <p:sp>
        <p:nvSpPr>
          <p:cNvPr id="71692" name="Rectangle 12"/>
          <p:cNvSpPr>
            <a:spLocks noChangeArrowheads="1"/>
          </p:cNvSpPr>
          <p:nvPr/>
        </p:nvSpPr>
        <p:spPr bwMode="auto">
          <a:xfrm>
            <a:off x="1143000" y="14478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71693" name="Text Box 13"/>
          <p:cNvSpPr txBox="1">
            <a:spLocks noChangeArrowheads="1"/>
          </p:cNvSpPr>
          <p:nvPr/>
        </p:nvSpPr>
        <p:spPr bwMode="auto">
          <a:xfrm>
            <a:off x="1143000" y="1447800"/>
            <a:ext cx="720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b="1" u="none">
                <a:solidFill>
                  <a:srgbClr val="990000"/>
                </a:solidFill>
                <a:ea typeface="宋体" panose="02010600030101010101" pitchFamily="2" charset="-122"/>
              </a:rPr>
              <a:t>例</a:t>
            </a:r>
            <a:r>
              <a:rPr lang="en-US" altLang="zh-CN" b="1" u="none">
                <a:solidFill>
                  <a:srgbClr val="990000"/>
                </a:solidFill>
                <a:ea typeface="宋体" panose="02010600030101010101" pitchFamily="2" charset="-122"/>
              </a:rPr>
              <a:t>1</a:t>
            </a:r>
          </a:p>
        </p:txBody>
      </p:sp>
      <p:sp>
        <p:nvSpPr>
          <p:cNvPr id="206862" name="Text Box 14"/>
          <p:cNvSpPr txBox="1">
            <a:spLocks noChangeArrowheads="1"/>
          </p:cNvSpPr>
          <p:nvPr/>
        </p:nvSpPr>
        <p:spPr bwMode="auto">
          <a:xfrm>
            <a:off x="1066800" y="2957513"/>
            <a:ext cx="720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b="1" u="none">
                <a:solidFill>
                  <a:srgbClr val="990000"/>
                </a:solidFill>
                <a:ea typeface="宋体" panose="02010600030101010101" pitchFamily="2" charset="-122"/>
              </a:rPr>
              <a:t>例</a:t>
            </a:r>
            <a:r>
              <a:rPr lang="en-US" altLang="zh-CN" b="1" u="none">
                <a:solidFill>
                  <a:srgbClr val="990000"/>
                </a:solidFill>
                <a:ea typeface="宋体" panose="02010600030101010101" pitchFamily="2" charset="-122"/>
              </a:rPr>
              <a:t>2</a:t>
            </a:r>
          </a:p>
        </p:txBody>
      </p:sp>
      <p:sp>
        <p:nvSpPr>
          <p:cNvPr id="206863" name="Text Box 15"/>
          <p:cNvSpPr txBox="1">
            <a:spLocks noChangeArrowheads="1"/>
          </p:cNvSpPr>
          <p:nvPr/>
        </p:nvSpPr>
        <p:spPr bwMode="auto">
          <a:xfrm>
            <a:off x="1752600" y="2870200"/>
            <a:ext cx="5562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zh-CN" altLang="en-US" b="1" u="none">
                <a:latin typeface="楷体_GB2312" pitchFamily="49" charset="-122"/>
                <a:ea typeface="楷体_GB2312" pitchFamily="49" charset="-122"/>
              </a:rPr>
              <a:t>他可能是</a:t>
            </a:r>
            <a:r>
              <a:rPr lang="en-US" altLang="zh-CN" b="1" u="none">
                <a:latin typeface="楷体_GB2312" pitchFamily="49" charset="-122"/>
                <a:ea typeface="楷体_GB2312" pitchFamily="49" charset="-122"/>
              </a:rPr>
              <a:t>100</a:t>
            </a:r>
            <a:r>
              <a:rPr lang="zh-CN" altLang="en-US" b="1" u="none">
                <a:latin typeface="楷体_GB2312" pitchFamily="49" charset="-122"/>
                <a:ea typeface="楷体_GB2312" pitchFamily="49" charset="-122"/>
              </a:rPr>
              <a:t>米或</a:t>
            </a:r>
            <a:r>
              <a:rPr lang="en-US" altLang="zh-CN" b="1" u="none">
                <a:latin typeface="楷体_GB2312" pitchFamily="49" charset="-122"/>
                <a:ea typeface="楷体_GB2312" pitchFamily="49" charset="-122"/>
              </a:rPr>
              <a:t>200</a:t>
            </a:r>
            <a:r>
              <a:rPr lang="zh-CN" altLang="en-US" b="1" u="none">
                <a:latin typeface="楷体_GB2312" pitchFamily="49" charset="-122"/>
                <a:ea typeface="楷体_GB2312" pitchFamily="49" charset="-122"/>
              </a:rPr>
              <a:t>米跑的冠军</a:t>
            </a:r>
            <a:r>
              <a:rPr lang="en-US" altLang="zh-CN" b="1" u="none">
                <a:latin typeface="楷体_GB2312" pitchFamily="49" charset="-122"/>
                <a:ea typeface="楷体_GB2312" pitchFamily="49" charset="-122"/>
              </a:rPr>
              <a:t>.</a:t>
            </a:r>
            <a:endParaRPr lang="en-US" altLang="zh-CN" b="1" u="none">
              <a:solidFill>
                <a:srgbClr val="990000"/>
              </a:solidFill>
              <a:latin typeface="楷体_GB2312" pitchFamily="49" charset="-122"/>
              <a:ea typeface="楷体_GB2312" pitchFamily="49" charset="-122"/>
            </a:endParaRPr>
          </a:p>
        </p:txBody>
      </p:sp>
      <p:sp>
        <p:nvSpPr>
          <p:cNvPr id="206864" name="Text Box 16"/>
          <p:cNvSpPr txBox="1">
            <a:spLocks noChangeArrowheads="1"/>
          </p:cNvSpPr>
          <p:nvPr/>
        </p:nvSpPr>
        <p:spPr bwMode="auto">
          <a:xfrm>
            <a:off x="1079500" y="4495800"/>
            <a:ext cx="720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b="1" u="none">
                <a:solidFill>
                  <a:srgbClr val="990000"/>
                </a:solidFill>
                <a:ea typeface="宋体" panose="02010600030101010101" pitchFamily="2" charset="-122"/>
              </a:rPr>
              <a:t>例</a:t>
            </a:r>
            <a:r>
              <a:rPr lang="en-US" altLang="zh-CN" b="1" u="none">
                <a:solidFill>
                  <a:srgbClr val="990000"/>
                </a:solidFill>
                <a:ea typeface="宋体" panose="02010600030101010101" pitchFamily="2" charset="-122"/>
              </a:rPr>
              <a:t>3</a:t>
            </a:r>
          </a:p>
        </p:txBody>
      </p:sp>
      <p:sp>
        <p:nvSpPr>
          <p:cNvPr id="206865" name="Text Box 17"/>
          <p:cNvSpPr txBox="1">
            <a:spLocks noChangeArrowheads="1"/>
          </p:cNvSpPr>
          <p:nvPr/>
        </p:nvSpPr>
        <p:spPr bwMode="auto">
          <a:xfrm>
            <a:off x="1765300" y="4419600"/>
            <a:ext cx="50165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zh-CN" altLang="en-US" b="1" u="none">
                <a:latin typeface="楷体_GB2312" pitchFamily="49" charset="-122"/>
                <a:ea typeface="楷体_GB2312" pitchFamily="49" charset="-122"/>
              </a:rPr>
              <a:t>他昨天作了</a:t>
            </a:r>
            <a:r>
              <a:rPr lang="en-US" altLang="zh-CN" b="1" u="none">
                <a:latin typeface="楷体_GB2312" pitchFamily="49" charset="-122"/>
                <a:ea typeface="楷体_GB2312" pitchFamily="49" charset="-122"/>
              </a:rPr>
              <a:t>20</a:t>
            </a:r>
            <a:r>
              <a:rPr lang="zh-CN" altLang="en-US" b="1" u="none">
                <a:latin typeface="楷体_GB2312" pitchFamily="49" charset="-122"/>
                <a:ea typeface="楷体_GB2312" pitchFamily="49" charset="-122"/>
              </a:rPr>
              <a:t>道或</a:t>
            </a:r>
            <a:r>
              <a:rPr lang="en-US" altLang="zh-CN" b="1" u="none">
                <a:latin typeface="楷体_GB2312" pitchFamily="49" charset="-122"/>
                <a:ea typeface="楷体_GB2312" pitchFamily="49" charset="-122"/>
              </a:rPr>
              <a:t>30</a:t>
            </a:r>
            <a:r>
              <a:rPr lang="zh-CN" altLang="en-US" b="1" u="none">
                <a:latin typeface="楷体_GB2312" pitchFamily="49" charset="-122"/>
                <a:ea typeface="楷体_GB2312" pitchFamily="49" charset="-122"/>
              </a:rPr>
              <a:t>道习题</a:t>
            </a:r>
            <a:r>
              <a:rPr lang="en-US" altLang="zh-CN" b="1" u="none">
                <a:solidFill>
                  <a:srgbClr val="000099"/>
                </a:solidFill>
                <a:ea typeface="宋体" panose="02010600030101010101" pitchFamily="2" charset="-122"/>
              </a:rPr>
              <a:t>.</a:t>
            </a:r>
          </a:p>
        </p:txBody>
      </p:sp>
      <p:sp>
        <p:nvSpPr>
          <p:cNvPr id="206866" name="AutoShape 18"/>
          <p:cNvSpPr>
            <a:spLocks noChangeArrowheads="1"/>
          </p:cNvSpPr>
          <p:nvPr/>
        </p:nvSpPr>
        <p:spPr bwMode="auto">
          <a:xfrm>
            <a:off x="4668838" y="2239963"/>
            <a:ext cx="1114425" cy="466725"/>
          </a:xfrm>
          <a:prstGeom prst="wedgeRectCallout">
            <a:avLst>
              <a:gd name="adj1" fmla="val -18903"/>
              <a:gd name="adj2" fmla="val -96847"/>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u="none">
                <a:solidFill>
                  <a:srgbClr val="990000"/>
                </a:solidFill>
                <a:latin typeface="楷体_GB2312" pitchFamily="49" charset="-122"/>
                <a:ea typeface="楷体_GB2312" pitchFamily="49" charset="-122"/>
              </a:rPr>
              <a:t>异或  </a:t>
            </a:r>
            <a:endParaRPr lang="zh-CN" altLang="en-US" sz="2400" b="1" u="none">
              <a:solidFill>
                <a:srgbClr val="990000"/>
              </a:solidFill>
              <a:ea typeface="宋体" panose="02010600030101010101" pitchFamily="2" charset="-122"/>
            </a:endParaRPr>
          </a:p>
        </p:txBody>
      </p:sp>
      <p:sp>
        <p:nvSpPr>
          <p:cNvPr id="206867" name="AutoShape 19"/>
          <p:cNvSpPr>
            <a:spLocks noChangeArrowheads="1"/>
          </p:cNvSpPr>
          <p:nvPr/>
        </p:nvSpPr>
        <p:spPr bwMode="auto">
          <a:xfrm>
            <a:off x="4064000" y="3717925"/>
            <a:ext cx="1301750" cy="466725"/>
          </a:xfrm>
          <a:prstGeom prst="wedgeRectCallout">
            <a:avLst>
              <a:gd name="adj1" fmla="val -25236"/>
              <a:gd name="adj2" fmla="val -99597"/>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u="none">
                <a:solidFill>
                  <a:srgbClr val="990000"/>
                </a:solidFill>
                <a:latin typeface="楷体_GB2312" pitchFamily="49" charset="-122"/>
                <a:ea typeface="楷体_GB2312" pitchFamily="49" charset="-122"/>
              </a:rPr>
              <a:t>可兼或</a:t>
            </a:r>
            <a:r>
              <a:rPr lang="zh-CN" altLang="en-US" sz="2400" b="1" u="none">
                <a:solidFill>
                  <a:srgbClr val="990000"/>
                </a:solidFill>
                <a:latin typeface="楷体_GB2312" pitchFamily="49" charset="-122"/>
                <a:ea typeface="楷体_GB2312" pitchFamily="49" charset="-122"/>
                <a:sym typeface="Symbol" panose="05050102010706020507" pitchFamily="18" charset="2"/>
              </a:rPr>
              <a:t></a:t>
            </a:r>
            <a:endParaRPr lang="zh-CN" altLang="en-US" b="1" u="none">
              <a:solidFill>
                <a:srgbClr val="990000"/>
              </a:solidFill>
              <a:ea typeface="宋体" panose="02010600030101010101" pitchFamily="2" charset="-122"/>
            </a:endParaRPr>
          </a:p>
        </p:txBody>
      </p:sp>
      <p:sp>
        <p:nvSpPr>
          <p:cNvPr id="206868" name="AutoShape 20"/>
          <p:cNvSpPr>
            <a:spLocks noChangeArrowheads="1"/>
          </p:cNvSpPr>
          <p:nvPr/>
        </p:nvSpPr>
        <p:spPr bwMode="auto">
          <a:xfrm>
            <a:off x="4157663" y="5287963"/>
            <a:ext cx="1733550" cy="466725"/>
          </a:xfrm>
          <a:prstGeom prst="wedgeRectCallout">
            <a:avLst>
              <a:gd name="adj1" fmla="val -25199"/>
              <a:gd name="adj2" fmla="val -110361"/>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u="none">
                <a:solidFill>
                  <a:srgbClr val="990000"/>
                </a:solidFill>
                <a:ea typeface="楷体_GB2312" pitchFamily="49" charset="-122"/>
              </a:rPr>
              <a:t>不是连接词</a:t>
            </a:r>
          </a:p>
        </p:txBody>
      </p:sp>
      <p:sp>
        <p:nvSpPr>
          <p:cNvPr id="206872" name="Freeform 24"/>
          <p:cNvSpPr>
            <a:spLocks/>
          </p:cNvSpPr>
          <p:nvPr/>
        </p:nvSpPr>
        <p:spPr bwMode="auto">
          <a:xfrm>
            <a:off x="4876800" y="1905000"/>
            <a:ext cx="457200" cy="76200"/>
          </a:xfrm>
          <a:custGeom>
            <a:avLst/>
            <a:gdLst>
              <a:gd name="T0" fmla="*/ 0 w 2304"/>
              <a:gd name="T1" fmla="*/ 0 h 200"/>
              <a:gd name="T2" fmla="*/ 2147483646 w 2304"/>
              <a:gd name="T3" fmla="*/ 2147483646 h 200"/>
              <a:gd name="T4" fmla="*/ 2147483646 w 2304"/>
              <a:gd name="T5" fmla="*/ 2147483646 h 200"/>
              <a:gd name="T6" fmla="*/ 2147483646 w 2304"/>
              <a:gd name="T7" fmla="*/ 2147483646 h 200"/>
              <a:gd name="T8" fmla="*/ 2147483646 w 2304"/>
              <a:gd name="T9" fmla="*/ 2147483646 h 200"/>
              <a:gd name="T10" fmla="*/ 2147483646 w 2304"/>
              <a:gd name="T11" fmla="*/ 2147483646 h 200"/>
              <a:gd name="T12" fmla="*/ 2147483646 w 2304"/>
              <a:gd name="T13" fmla="*/ 2147483646 h 200"/>
              <a:gd name="T14" fmla="*/ 2147483646 w 2304"/>
              <a:gd name="T15" fmla="*/ 2147483646 h 200"/>
              <a:gd name="T16" fmla="*/ 2147483646 w 2304"/>
              <a:gd name="T17" fmla="*/ 2147483646 h 200"/>
              <a:gd name="T18" fmla="*/ 2147483646 w 2304"/>
              <a:gd name="T19" fmla="*/ 2147483646 h 200"/>
              <a:gd name="T20" fmla="*/ 2147483646 w 2304"/>
              <a:gd name="T21" fmla="*/ 2147483646 h 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04"/>
              <a:gd name="T34" fmla="*/ 0 h 200"/>
              <a:gd name="T35" fmla="*/ 2304 w 2304"/>
              <a:gd name="T36" fmla="*/ 200 h 2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04" h="200">
                <a:moveTo>
                  <a:pt x="0" y="0"/>
                </a:moveTo>
                <a:cubicBezTo>
                  <a:pt x="76" y="92"/>
                  <a:pt x="152" y="184"/>
                  <a:pt x="240" y="192"/>
                </a:cubicBezTo>
                <a:cubicBezTo>
                  <a:pt x="328" y="200"/>
                  <a:pt x="440" y="48"/>
                  <a:pt x="528" y="48"/>
                </a:cubicBezTo>
                <a:cubicBezTo>
                  <a:pt x="616" y="48"/>
                  <a:pt x="688" y="192"/>
                  <a:pt x="768" y="192"/>
                </a:cubicBezTo>
                <a:cubicBezTo>
                  <a:pt x="848" y="192"/>
                  <a:pt x="936" y="48"/>
                  <a:pt x="1008" y="48"/>
                </a:cubicBezTo>
                <a:cubicBezTo>
                  <a:pt x="1080" y="48"/>
                  <a:pt x="1136" y="192"/>
                  <a:pt x="1200" y="192"/>
                </a:cubicBezTo>
                <a:cubicBezTo>
                  <a:pt x="1264" y="192"/>
                  <a:pt x="1320" y="48"/>
                  <a:pt x="1392" y="48"/>
                </a:cubicBezTo>
                <a:cubicBezTo>
                  <a:pt x="1464" y="48"/>
                  <a:pt x="1552" y="192"/>
                  <a:pt x="1632" y="192"/>
                </a:cubicBezTo>
                <a:cubicBezTo>
                  <a:pt x="1712" y="192"/>
                  <a:pt x="1800" y="48"/>
                  <a:pt x="1872" y="48"/>
                </a:cubicBezTo>
                <a:cubicBezTo>
                  <a:pt x="1944" y="48"/>
                  <a:pt x="1992" y="192"/>
                  <a:pt x="2064" y="192"/>
                </a:cubicBezTo>
                <a:cubicBezTo>
                  <a:pt x="2136" y="192"/>
                  <a:pt x="2264" y="72"/>
                  <a:pt x="2304" y="4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206873" name="Freeform 25"/>
          <p:cNvSpPr>
            <a:spLocks/>
          </p:cNvSpPr>
          <p:nvPr/>
        </p:nvSpPr>
        <p:spPr bwMode="auto">
          <a:xfrm>
            <a:off x="4191000" y="3352800"/>
            <a:ext cx="457200" cy="76200"/>
          </a:xfrm>
          <a:custGeom>
            <a:avLst/>
            <a:gdLst>
              <a:gd name="T0" fmla="*/ 0 w 2304"/>
              <a:gd name="T1" fmla="*/ 0 h 200"/>
              <a:gd name="T2" fmla="*/ 2147483646 w 2304"/>
              <a:gd name="T3" fmla="*/ 2147483646 h 200"/>
              <a:gd name="T4" fmla="*/ 2147483646 w 2304"/>
              <a:gd name="T5" fmla="*/ 2147483646 h 200"/>
              <a:gd name="T6" fmla="*/ 2147483646 w 2304"/>
              <a:gd name="T7" fmla="*/ 2147483646 h 200"/>
              <a:gd name="T8" fmla="*/ 2147483646 w 2304"/>
              <a:gd name="T9" fmla="*/ 2147483646 h 200"/>
              <a:gd name="T10" fmla="*/ 2147483646 w 2304"/>
              <a:gd name="T11" fmla="*/ 2147483646 h 200"/>
              <a:gd name="T12" fmla="*/ 2147483646 w 2304"/>
              <a:gd name="T13" fmla="*/ 2147483646 h 200"/>
              <a:gd name="T14" fmla="*/ 2147483646 w 2304"/>
              <a:gd name="T15" fmla="*/ 2147483646 h 200"/>
              <a:gd name="T16" fmla="*/ 2147483646 w 2304"/>
              <a:gd name="T17" fmla="*/ 2147483646 h 200"/>
              <a:gd name="T18" fmla="*/ 2147483646 w 2304"/>
              <a:gd name="T19" fmla="*/ 2147483646 h 200"/>
              <a:gd name="T20" fmla="*/ 2147483646 w 2304"/>
              <a:gd name="T21" fmla="*/ 2147483646 h 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04"/>
              <a:gd name="T34" fmla="*/ 0 h 200"/>
              <a:gd name="T35" fmla="*/ 2304 w 2304"/>
              <a:gd name="T36" fmla="*/ 200 h 2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04" h="200">
                <a:moveTo>
                  <a:pt x="0" y="0"/>
                </a:moveTo>
                <a:cubicBezTo>
                  <a:pt x="76" y="92"/>
                  <a:pt x="152" y="184"/>
                  <a:pt x="240" y="192"/>
                </a:cubicBezTo>
                <a:cubicBezTo>
                  <a:pt x="328" y="200"/>
                  <a:pt x="440" y="48"/>
                  <a:pt x="528" y="48"/>
                </a:cubicBezTo>
                <a:cubicBezTo>
                  <a:pt x="616" y="48"/>
                  <a:pt x="688" y="192"/>
                  <a:pt x="768" y="192"/>
                </a:cubicBezTo>
                <a:cubicBezTo>
                  <a:pt x="848" y="192"/>
                  <a:pt x="936" y="48"/>
                  <a:pt x="1008" y="48"/>
                </a:cubicBezTo>
                <a:cubicBezTo>
                  <a:pt x="1080" y="48"/>
                  <a:pt x="1136" y="192"/>
                  <a:pt x="1200" y="192"/>
                </a:cubicBezTo>
                <a:cubicBezTo>
                  <a:pt x="1264" y="192"/>
                  <a:pt x="1320" y="48"/>
                  <a:pt x="1392" y="48"/>
                </a:cubicBezTo>
                <a:cubicBezTo>
                  <a:pt x="1464" y="48"/>
                  <a:pt x="1552" y="192"/>
                  <a:pt x="1632" y="192"/>
                </a:cubicBezTo>
                <a:cubicBezTo>
                  <a:pt x="1712" y="192"/>
                  <a:pt x="1800" y="48"/>
                  <a:pt x="1872" y="48"/>
                </a:cubicBezTo>
                <a:cubicBezTo>
                  <a:pt x="1944" y="48"/>
                  <a:pt x="1992" y="192"/>
                  <a:pt x="2064" y="192"/>
                </a:cubicBezTo>
                <a:cubicBezTo>
                  <a:pt x="2136" y="192"/>
                  <a:pt x="2264" y="72"/>
                  <a:pt x="2304" y="4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206874" name="Freeform 26"/>
          <p:cNvSpPr>
            <a:spLocks/>
          </p:cNvSpPr>
          <p:nvPr/>
        </p:nvSpPr>
        <p:spPr bwMode="auto">
          <a:xfrm>
            <a:off x="4343400" y="4876800"/>
            <a:ext cx="457200" cy="76200"/>
          </a:xfrm>
          <a:custGeom>
            <a:avLst/>
            <a:gdLst>
              <a:gd name="T0" fmla="*/ 0 w 2304"/>
              <a:gd name="T1" fmla="*/ 0 h 200"/>
              <a:gd name="T2" fmla="*/ 2147483646 w 2304"/>
              <a:gd name="T3" fmla="*/ 2147483646 h 200"/>
              <a:gd name="T4" fmla="*/ 2147483646 w 2304"/>
              <a:gd name="T5" fmla="*/ 2147483646 h 200"/>
              <a:gd name="T6" fmla="*/ 2147483646 w 2304"/>
              <a:gd name="T7" fmla="*/ 2147483646 h 200"/>
              <a:gd name="T8" fmla="*/ 2147483646 w 2304"/>
              <a:gd name="T9" fmla="*/ 2147483646 h 200"/>
              <a:gd name="T10" fmla="*/ 2147483646 w 2304"/>
              <a:gd name="T11" fmla="*/ 2147483646 h 200"/>
              <a:gd name="T12" fmla="*/ 2147483646 w 2304"/>
              <a:gd name="T13" fmla="*/ 2147483646 h 200"/>
              <a:gd name="T14" fmla="*/ 2147483646 w 2304"/>
              <a:gd name="T15" fmla="*/ 2147483646 h 200"/>
              <a:gd name="T16" fmla="*/ 2147483646 w 2304"/>
              <a:gd name="T17" fmla="*/ 2147483646 h 200"/>
              <a:gd name="T18" fmla="*/ 2147483646 w 2304"/>
              <a:gd name="T19" fmla="*/ 2147483646 h 200"/>
              <a:gd name="T20" fmla="*/ 2147483646 w 2304"/>
              <a:gd name="T21" fmla="*/ 2147483646 h 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04"/>
              <a:gd name="T34" fmla="*/ 0 h 200"/>
              <a:gd name="T35" fmla="*/ 2304 w 2304"/>
              <a:gd name="T36" fmla="*/ 200 h 2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04" h="200">
                <a:moveTo>
                  <a:pt x="0" y="0"/>
                </a:moveTo>
                <a:cubicBezTo>
                  <a:pt x="76" y="92"/>
                  <a:pt x="152" y="184"/>
                  <a:pt x="240" y="192"/>
                </a:cubicBezTo>
                <a:cubicBezTo>
                  <a:pt x="328" y="200"/>
                  <a:pt x="440" y="48"/>
                  <a:pt x="528" y="48"/>
                </a:cubicBezTo>
                <a:cubicBezTo>
                  <a:pt x="616" y="48"/>
                  <a:pt x="688" y="192"/>
                  <a:pt x="768" y="192"/>
                </a:cubicBezTo>
                <a:cubicBezTo>
                  <a:pt x="848" y="192"/>
                  <a:pt x="936" y="48"/>
                  <a:pt x="1008" y="48"/>
                </a:cubicBezTo>
                <a:cubicBezTo>
                  <a:pt x="1080" y="48"/>
                  <a:pt x="1136" y="192"/>
                  <a:pt x="1200" y="192"/>
                </a:cubicBezTo>
                <a:cubicBezTo>
                  <a:pt x="1264" y="192"/>
                  <a:pt x="1320" y="48"/>
                  <a:pt x="1392" y="48"/>
                </a:cubicBezTo>
                <a:cubicBezTo>
                  <a:pt x="1464" y="48"/>
                  <a:pt x="1552" y="192"/>
                  <a:pt x="1632" y="192"/>
                </a:cubicBezTo>
                <a:cubicBezTo>
                  <a:pt x="1712" y="192"/>
                  <a:pt x="1800" y="48"/>
                  <a:pt x="1872" y="48"/>
                </a:cubicBezTo>
                <a:cubicBezTo>
                  <a:pt x="1944" y="48"/>
                  <a:pt x="1992" y="192"/>
                  <a:pt x="2064" y="192"/>
                </a:cubicBezTo>
                <a:cubicBezTo>
                  <a:pt x="2136" y="192"/>
                  <a:pt x="2264" y="72"/>
                  <a:pt x="2304" y="4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graphicFrame>
        <p:nvGraphicFramePr>
          <p:cNvPr id="716802" name="Object 2"/>
          <p:cNvGraphicFramePr>
            <a:graphicFrameLocks noChangeAspect="1"/>
          </p:cNvGraphicFramePr>
          <p:nvPr/>
        </p:nvGraphicFramePr>
        <p:xfrm>
          <a:off x="5334000" y="2286000"/>
          <a:ext cx="381000" cy="381000"/>
        </p:xfrm>
        <a:graphic>
          <a:graphicData uri="http://schemas.openxmlformats.org/presentationml/2006/ole">
            <mc:AlternateContent xmlns:mc="http://schemas.openxmlformats.org/markup-compatibility/2006">
              <mc:Choice xmlns:v="urn:schemas-microsoft-com:vml" Requires="v">
                <p:oleObj spid="_x0000_s71713" name="公式" r:id="rId11" imgW="114266" imgH="114300" progId="Equation.3">
                  <p:embed/>
                </p:oleObj>
              </mc:Choice>
              <mc:Fallback>
                <p:oleObj name="公式" r:id="rId11" imgW="114266" imgH="114300" progId="Equation.3">
                  <p:embed/>
                  <p:pic>
                    <p:nvPicPr>
                      <p:cNvPr id="0" name="Object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4000" y="2286000"/>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05" name="Text Box 29"/>
          <p:cNvSpPr txBox="1">
            <a:spLocks noChangeArrowheads="1"/>
          </p:cNvSpPr>
          <p:nvPr/>
        </p:nvSpPr>
        <p:spPr bwMode="auto">
          <a:xfrm>
            <a:off x="457200" y="228600"/>
            <a:ext cx="2819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
              </a:spcBef>
              <a:spcAft>
                <a:spcPct val="5000"/>
              </a:spcAft>
              <a:buFontTx/>
              <a:buNone/>
            </a:pPr>
            <a:r>
              <a:rPr lang="zh-CN" altLang="en-US" sz="1800" b="1" u="none">
                <a:solidFill>
                  <a:srgbClr val="660033"/>
                </a:solidFill>
                <a:latin typeface="幼圆" panose="02010509060101010101" pitchFamily="49" charset="-122"/>
                <a:ea typeface="幼圆" panose="02010509060101010101" pitchFamily="49" charset="-122"/>
              </a:rPr>
              <a:t>命题逻辑 </a:t>
            </a:r>
            <a:r>
              <a:rPr lang="en-US" altLang="zh-CN" sz="1800" b="1" u="none">
                <a:solidFill>
                  <a:srgbClr val="660033"/>
                </a:solidFill>
                <a:latin typeface="幼圆" panose="02010509060101010101" pitchFamily="49" charset="-122"/>
                <a:ea typeface="幼圆" panose="02010509060101010101" pitchFamily="49" charset="-122"/>
              </a:rPr>
              <a:t>&gt; </a:t>
            </a:r>
            <a:r>
              <a:rPr lang="zh-CN" altLang="en-US" sz="1800" b="1" u="none">
                <a:latin typeface="幼圆" panose="02010509060101010101" pitchFamily="49" charset="-122"/>
                <a:ea typeface="幼圆" panose="02010509060101010101" pitchFamily="49" charset="-122"/>
              </a:rPr>
              <a:t>逻辑连接词</a:t>
            </a:r>
            <a:endParaRPr lang="zh-CN" altLang="en-US" sz="2000" b="1" u="none">
              <a:latin typeface="幼圆" panose="02010509060101010101" pitchFamily="49" charset="-122"/>
              <a:ea typeface="幼圆" panose="02010509060101010101" pitchFamily="49" charset="-122"/>
            </a:endParaRPr>
          </a:p>
        </p:txBody>
      </p:sp>
    </p:spTree>
  </p:cSld>
  <p:clrMapOvr>
    <a:masterClrMapping/>
  </p:clrMapOvr>
  <p:transition>
    <p:pull dir="rd"/>
    <p:sndAc>
      <p:stSnd>
        <p:snd r:embed="rId5"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206852"/>
                                        </p:tgtEl>
                                      </p:cBhvr>
                                    </p:cmd>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06859"/>
                                        </p:tgtEl>
                                        <p:attrNameLst>
                                          <p:attrName>style.visibility</p:attrName>
                                        </p:attrNameLst>
                                      </p:cBhvr>
                                      <p:to>
                                        <p:strVal val="visible"/>
                                      </p:to>
                                    </p:set>
                                    <p:animEffect transition="in" filter="wipe(left)">
                                      <p:cBhvr>
                                        <p:cTn id="11" dur="500"/>
                                        <p:tgtEl>
                                          <p:spTgt spid="20685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06872"/>
                                        </p:tgtEl>
                                        <p:attrNameLst>
                                          <p:attrName>style.visibility</p:attrName>
                                        </p:attrNameLst>
                                      </p:cBhvr>
                                      <p:to>
                                        <p:strVal val="visible"/>
                                      </p:to>
                                    </p:set>
                                    <p:animEffect transition="in" filter="wipe(left)">
                                      <p:cBhvr>
                                        <p:cTn id="16" dur="500"/>
                                        <p:tgtEl>
                                          <p:spTgt spid="20687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06866"/>
                                        </p:tgtEl>
                                        <p:attrNameLst>
                                          <p:attrName>style.visibility</p:attrName>
                                        </p:attrNameLst>
                                      </p:cBhvr>
                                      <p:to>
                                        <p:strVal val="visible"/>
                                      </p:to>
                                    </p:set>
                                    <p:animEffect transition="in" filter="wipe(left)">
                                      <p:cBhvr>
                                        <p:cTn id="21" dur="500"/>
                                        <p:tgtEl>
                                          <p:spTgt spid="206866"/>
                                        </p:tgtEl>
                                      </p:cBhvr>
                                    </p:animEffect>
                                  </p:childTnLst>
                                </p:cTn>
                              </p:par>
                            </p:childTnLst>
                          </p:cTn>
                        </p:par>
                        <p:par>
                          <p:cTn id="22" fill="hold" nodeType="afterGroup">
                            <p:stCondLst>
                              <p:cond delay="500"/>
                            </p:stCondLst>
                            <p:childTnLst>
                              <p:par>
                                <p:cTn id="23" presetID="1" presetClass="entr" presetSubtype="0" fill="hold" nodeType="afterEffect">
                                  <p:stCondLst>
                                    <p:cond delay="0"/>
                                  </p:stCondLst>
                                  <p:childTnLst>
                                    <p:set>
                                      <p:cBhvr>
                                        <p:cTn id="24" dur="1" fill="hold">
                                          <p:stCondLst>
                                            <p:cond delay="499"/>
                                          </p:stCondLst>
                                        </p:cTn>
                                        <p:tgtEl>
                                          <p:spTgt spid="71680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06862"/>
                                        </p:tgtEl>
                                        <p:attrNameLst>
                                          <p:attrName>style.visibility</p:attrName>
                                        </p:attrNameLst>
                                      </p:cBhvr>
                                      <p:to>
                                        <p:strVal val="visible"/>
                                      </p:to>
                                    </p:set>
                                    <p:animEffect transition="in" filter="wipe(left)">
                                      <p:cBhvr>
                                        <p:cTn id="29" dur="500"/>
                                        <p:tgtEl>
                                          <p:spTgt spid="20686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06863"/>
                                        </p:tgtEl>
                                        <p:attrNameLst>
                                          <p:attrName>style.visibility</p:attrName>
                                        </p:attrNameLst>
                                      </p:cBhvr>
                                      <p:to>
                                        <p:strVal val="visible"/>
                                      </p:to>
                                    </p:set>
                                    <p:animEffect transition="in" filter="wipe(left)">
                                      <p:cBhvr>
                                        <p:cTn id="34" dur="500"/>
                                        <p:tgtEl>
                                          <p:spTgt spid="20686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06873"/>
                                        </p:tgtEl>
                                        <p:attrNameLst>
                                          <p:attrName>style.visibility</p:attrName>
                                        </p:attrNameLst>
                                      </p:cBhvr>
                                      <p:to>
                                        <p:strVal val="visible"/>
                                      </p:to>
                                    </p:set>
                                    <p:animEffect transition="in" filter="wipe(left)">
                                      <p:cBhvr>
                                        <p:cTn id="39" dur="500"/>
                                        <p:tgtEl>
                                          <p:spTgt spid="20687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06867"/>
                                        </p:tgtEl>
                                        <p:attrNameLst>
                                          <p:attrName>style.visibility</p:attrName>
                                        </p:attrNameLst>
                                      </p:cBhvr>
                                      <p:to>
                                        <p:strVal val="visible"/>
                                      </p:to>
                                    </p:set>
                                    <p:animEffect transition="in" filter="wipe(left)">
                                      <p:cBhvr>
                                        <p:cTn id="44" dur="500"/>
                                        <p:tgtEl>
                                          <p:spTgt spid="20686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06864"/>
                                        </p:tgtEl>
                                        <p:attrNameLst>
                                          <p:attrName>style.visibility</p:attrName>
                                        </p:attrNameLst>
                                      </p:cBhvr>
                                      <p:to>
                                        <p:strVal val="visible"/>
                                      </p:to>
                                    </p:set>
                                    <p:animEffect transition="in" filter="wipe(left)">
                                      <p:cBhvr>
                                        <p:cTn id="49" dur="500"/>
                                        <p:tgtEl>
                                          <p:spTgt spid="20686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06865"/>
                                        </p:tgtEl>
                                        <p:attrNameLst>
                                          <p:attrName>style.visibility</p:attrName>
                                        </p:attrNameLst>
                                      </p:cBhvr>
                                      <p:to>
                                        <p:strVal val="visible"/>
                                      </p:to>
                                    </p:set>
                                    <p:animEffect transition="in" filter="wipe(left)">
                                      <p:cBhvr>
                                        <p:cTn id="54" dur="500"/>
                                        <p:tgtEl>
                                          <p:spTgt spid="20686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06874"/>
                                        </p:tgtEl>
                                        <p:attrNameLst>
                                          <p:attrName>style.visibility</p:attrName>
                                        </p:attrNameLst>
                                      </p:cBhvr>
                                      <p:to>
                                        <p:strVal val="visible"/>
                                      </p:to>
                                    </p:set>
                                    <p:animEffect transition="in" filter="wipe(left)">
                                      <p:cBhvr>
                                        <p:cTn id="59" dur="500"/>
                                        <p:tgtEl>
                                          <p:spTgt spid="20687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06868"/>
                                        </p:tgtEl>
                                        <p:attrNameLst>
                                          <p:attrName>style.visibility</p:attrName>
                                        </p:attrNameLst>
                                      </p:cBhvr>
                                      <p:to>
                                        <p:strVal val="visible"/>
                                      </p:to>
                                    </p:set>
                                    <p:animEffect transition="in" filter="wipe(left)">
                                      <p:cBhvr>
                                        <p:cTn id="64" dur="500"/>
                                        <p:tgtEl>
                                          <p:spTgt spid="206868"/>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p:cTn id="65" repeatCount="indefinite" fill="remove" display="0">
                  <p:stCondLst>
                    <p:cond delay="indefinite"/>
                  </p:stCondLst>
                  <p:endCondLst>
                    <p:cond evt="onPrev" delay="0">
                      <p:tgtEl>
                        <p:sldTgt/>
                      </p:tgtEl>
                    </p:cond>
                  </p:endCondLst>
                </p:cTn>
                <p:tgtEl>
                  <p:spTgt spid="206852"/>
                </p:tgtEl>
              </p:cMediaNode>
            </p:video>
            <p:seq concurrent="1" nextAc="seek">
              <p:cTn id="66" restart="whenNotActive" fill="hold" evtFilter="cancelBubble" nodeType="interactiveSeq">
                <p:stCondLst>
                  <p:cond evt="onClick" delay="0">
                    <p:tgtEl>
                      <p:spTgt spid="206852"/>
                    </p:tgtEl>
                  </p:cond>
                </p:stCondLst>
                <p:endSync evt="end" delay="0">
                  <p:rtn val="all"/>
                </p:endSync>
                <p:childTnLst>
                  <p:par>
                    <p:cTn id="67" fill="hold" nodeType="clickPar">
                      <p:stCondLst>
                        <p:cond delay="0"/>
                      </p:stCondLst>
                      <p:childTnLst>
                        <p:par>
                          <p:cTn id="68" fill="hold" nodeType="withGroup">
                            <p:stCondLst>
                              <p:cond delay="0"/>
                            </p:stCondLst>
                            <p:childTnLst>
                              <p:par>
                                <p:cTn id="69" presetID="2" presetClass="mediacall" presetSubtype="0" fill="hold" nodeType="clickEffect">
                                  <p:stCondLst>
                                    <p:cond delay="0"/>
                                  </p:stCondLst>
                                  <p:childTnLst>
                                    <p:cmd type="call" cmd="togglePause">
                                      <p:cBhvr>
                                        <p:cTn id="70" dur="1" fill="hold"/>
                                        <p:tgtEl>
                                          <p:spTgt spid="206852"/>
                                        </p:tgtEl>
                                      </p:cBhvr>
                                    </p:cmd>
                                  </p:childTnLst>
                                </p:cTn>
                              </p:par>
                            </p:childTnLst>
                          </p:cTn>
                        </p:par>
                      </p:childTnLst>
                    </p:cTn>
                  </p:par>
                </p:childTnLst>
              </p:cTn>
              <p:nextCondLst>
                <p:cond evt="onClick" delay="0">
                  <p:tgtEl>
                    <p:spTgt spid="206852"/>
                  </p:tgtEl>
                </p:cond>
              </p:nextCondLst>
            </p:seq>
          </p:childTnLst>
        </p:cTn>
      </p:par>
    </p:tnLst>
    <p:bldLst>
      <p:bldP spid="206859" grpId="0" autoUpdateAnimBg="0"/>
      <p:bldP spid="206862" grpId="0" autoUpdateAnimBg="0"/>
      <p:bldP spid="206863" grpId="0" autoUpdateAnimBg="0"/>
      <p:bldP spid="206864" grpId="0" autoUpdateAnimBg="0"/>
      <p:bldP spid="206865" grpId="0" autoUpdateAnimBg="0"/>
      <p:bldP spid="206866" grpId="0" animBg="1" autoUpdateAnimBg="0"/>
      <p:bldP spid="206867" grpId="0" animBg="1" autoUpdateAnimBg="0"/>
      <p:bldP spid="206868" grpId="0" animBg="1" autoUpdateAnimBg="0"/>
      <p:bldP spid="206872" grpId="0" animBg="1"/>
      <p:bldP spid="206873" grpId="0" animBg="1"/>
      <p:bldP spid="206874"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73730" name="Picture 1026" descr="STATBA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6248400"/>
            <a:ext cx="7558088"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1" name="Picture 1027" descr="STATBA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533400"/>
            <a:ext cx="79168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2" name="Picture 1028" descr="tb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9600" y="6046788"/>
            <a:ext cx="91440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Text Box 1029"/>
          <p:cNvSpPr txBox="1">
            <a:spLocks noChangeArrowheads="1"/>
          </p:cNvSpPr>
          <p:nvPr/>
        </p:nvSpPr>
        <p:spPr bwMode="auto">
          <a:xfrm>
            <a:off x="593725" y="46688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400" u="none">
              <a:solidFill>
                <a:srgbClr val="800000"/>
              </a:solidFill>
              <a:ea typeface="宋体" panose="02010600030101010101" pitchFamily="2" charset="-122"/>
            </a:endParaRPr>
          </a:p>
        </p:txBody>
      </p:sp>
      <p:sp>
        <p:nvSpPr>
          <p:cNvPr id="37903" name="Text Box 1039"/>
          <p:cNvSpPr txBox="1">
            <a:spLocks noChangeArrowheads="1"/>
          </p:cNvSpPr>
          <p:nvPr/>
        </p:nvSpPr>
        <p:spPr bwMode="auto">
          <a:xfrm>
            <a:off x="914400" y="36576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b="1" u="none">
                <a:solidFill>
                  <a:srgbClr val="800000"/>
                </a:solidFill>
                <a:ea typeface="宋体" panose="02010600030101010101" pitchFamily="2" charset="-122"/>
              </a:rPr>
              <a:t>即</a:t>
            </a:r>
            <a:r>
              <a:rPr lang="en-US" altLang="zh-CN" b="1" u="none">
                <a:solidFill>
                  <a:srgbClr val="800000"/>
                </a:solidFill>
                <a:ea typeface="宋体" panose="02010600030101010101" pitchFamily="2" charset="-122"/>
              </a:rPr>
              <a:t>:</a:t>
            </a:r>
            <a:endParaRPr lang="en-US" altLang="zh-CN" b="1" u="none">
              <a:solidFill>
                <a:srgbClr val="9900CC"/>
              </a:solidFill>
              <a:ea typeface="宋体" panose="02010600030101010101" pitchFamily="2" charset="-122"/>
            </a:endParaRPr>
          </a:p>
        </p:txBody>
      </p:sp>
      <p:pic>
        <p:nvPicPr>
          <p:cNvPr id="37906" name="sl1.avi">
            <a:hlinkClick r:id="" action="ppaction://media"/>
          </p:cNvPr>
          <p:cNvPicPr preferRelativeResize="0">
            <a:picLocks noRot="1" noChangeArrowheads="1"/>
          </p:cNvPicPr>
          <p:nvPr>
            <a:videoFile r:link="rId2"/>
          </p:nvPr>
        </p:nvPicPr>
        <p:blipFill>
          <a:blip r:embed="rId8">
            <a:extLst>
              <a:ext uri="{28A0092B-C50C-407E-A947-70E740481C1C}">
                <a14:useLocalDpi xmlns:a14="http://schemas.microsoft.com/office/drawing/2010/main" val="0"/>
              </a:ext>
            </a:extLst>
          </a:blip>
          <a:srcRect/>
          <a:stretch>
            <a:fillRect/>
          </a:stretch>
        </p:blipFill>
        <p:spPr bwMode="auto">
          <a:xfrm>
            <a:off x="3598863" y="0"/>
            <a:ext cx="1871662"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7" name="Rectangle 1043"/>
          <p:cNvSpPr>
            <a:spLocks noChangeArrowheads="1"/>
          </p:cNvSpPr>
          <p:nvPr/>
        </p:nvSpPr>
        <p:spPr bwMode="auto">
          <a:xfrm>
            <a:off x="609600" y="1295400"/>
            <a:ext cx="8077200" cy="2054225"/>
          </a:xfrm>
          <a:prstGeom prst="rect">
            <a:avLst/>
          </a:prstGeom>
          <a:solidFill>
            <a:srgbClr val="FFFF66">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zh-CN" altLang="en-US" b="1">
                <a:solidFill>
                  <a:srgbClr val="800000"/>
                </a:solidFill>
                <a:latin typeface="黑体" panose="02010609060101010101" pitchFamily="49" charset="-122"/>
              </a:rPr>
              <a:t>定义 </a:t>
            </a:r>
            <a:r>
              <a:rPr lang="en-US" altLang="zh-CN" b="1">
                <a:solidFill>
                  <a:srgbClr val="800000"/>
                </a:solidFill>
                <a:latin typeface="黑体" panose="02010609060101010101" pitchFamily="49" charset="-122"/>
              </a:rPr>
              <a:t>1</a:t>
            </a:r>
            <a:r>
              <a:rPr lang="en-US" altLang="zh-CN" b="1">
                <a:solidFill>
                  <a:srgbClr val="800000"/>
                </a:solidFill>
                <a:ea typeface="宋体" panose="02010600030101010101" pitchFamily="2" charset="-122"/>
              </a:rPr>
              <a:t>-2.</a:t>
            </a:r>
            <a:r>
              <a:rPr lang="zh-CN" altLang="en-US" b="1">
                <a:solidFill>
                  <a:srgbClr val="800000"/>
                </a:solidFill>
                <a:ea typeface="宋体" panose="02010600030101010101" pitchFamily="2" charset="-122"/>
              </a:rPr>
              <a:t>４</a:t>
            </a:r>
            <a:r>
              <a:rPr lang="zh-CN" altLang="en-US" b="1" u="none">
                <a:solidFill>
                  <a:schemeClr val="tx2"/>
                </a:solidFill>
                <a:ea typeface="宋体" panose="02010600030101010101" pitchFamily="2" charset="-122"/>
              </a:rPr>
              <a:t> </a:t>
            </a:r>
            <a:r>
              <a:rPr lang="zh-CN" altLang="en-US" b="1" u="none">
                <a:solidFill>
                  <a:srgbClr val="800000"/>
                </a:solidFill>
                <a:latin typeface="宋体" panose="02010600030101010101" pitchFamily="2" charset="-122"/>
                <a:ea typeface="宋体" panose="02010600030101010101" pitchFamily="2" charset="-122"/>
              </a:rPr>
              <a:t>给定两个命题</a:t>
            </a:r>
            <a:r>
              <a:rPr lang="en-US" altLang="zh-CN" b="1" u="none">
                <a:solidFill>
                  <a:srgbClr val="800000"/>
                </a:solidFill>
                <a:ea typeface="宋体" panose="02010600030101010101" pitchFamily="2" charset="-122"/>
              </a:rPr>
              <a:t>P</a:t>
            </a:r>
            <a:r>
              <a:rPr lang="zh-CN" altLang="en-US" b="1" u="none">
                <a:solidFill>
                  <a:srgbClr val="800000"/>
                </a:solidFill>
                <a:latin typeface="宋体" panose="02010600030101010101" pitchFamily="2" charset="-122"/>
                <a:ea typeface="宋体" panose="02010600030101010101" pitchFamily="2" charset="-122"/>
              </a:rPr>
              <a:t>和</a:t>
            </a:r>
            <a:r>
              <a:rPr lang="en-US" altLang="zh-CN" b="1" u="none">
                <a:solidFill>
                  <a:srgbClr val="800000"/>
                </a:solidFill>
                <a:ea typeface="宋体" panose="02010600030101010101" pitchFamily="2" charset="-122"/>
              </a:rPr>
              <a:t>Q,</a:t>
            </a:r>
            <a:r>
              <a:rPr lang="zh-CN" altLang="en-US" b="1" u="none">
                <a:solidFill>
                  <a:srgbClr val="800000"/>
                </a:solidFill>
                <a:latin typeface="宋体" panose="02010600030101010101" pitchFamily="2" charset="-122"/>
                <a:ea typeface="宋体" panose="02010600030101010101" pitchFamily="2" charset="-122"/>
              </a:rPr>
              <a:t>其条件命题是一个复合命题</a:t>
            </a:r>
            <a:r>
              <a:rPr lang="en-US" altLang="zh-CN" b="1" u="none">
                <a:solidFill>
                  <a:srgbClr val="800000"/>
                </a:solidFill>
                <a:ea typeface="宋体" panose="02010600030101010101" pitchFamily="2" charset="-122"/>
              </a:rPr>
              <a:t>,</a:t>
            </a:r>
            <a:r>
              <a:rPr lang="zh-CN" altLang="en-US" b="1" u="none">
                <a:solidFill>
                  <a:srgbClr val="800000"/>
                </a:solidFill>
                <a:latin typeface="宋体" panose="02010600030101010101" pitchFamily="2" charset="-122"/>
                <a:ea typeface="宋体" panose="02010600030101010101" pitchFamily="2" charset="-122"/>
              </a:rPr>
              <a:t>记作</a:t>
            </a:r>
            <a:r>
              <a:rPr lang="en-US" altLang="zh-CN" b="1" u="none">
                <a:solidFill>
                  <a:srgbClr val="800000"/>
                </a:solidFill>
                <a:ea typeface="宋体" panose="02010600030101010101" pitchFamily="2" charset="-122"/>
              </a:rPr>
              <a:t>P</a:t>
            </a:r>
            <a:r>
              <a:rPr lang="en-US" altLang="zh-CN" b="1" u="none">
                <a:solidFill>
                  <a:srgbClr val="800000"/>
                </a:solidFill>
                <a:latin typeface="宋体" panose="02010600030101010101" pitchFamily="2" charset="-122"/>
                <a:ea typeface="宋体" panose="02010600030101010101" pitchFamily="2" charset="-122"/>
              </a:rPr>
              <a:t>→</a:t>
            </a:r>
            <a:r>
              <a:rPr lang="en-US" altLang="zh-CN" b="1" u="none">
                <a:solidFill>
                  <a:srgbClr val="800000"/>
                </a:solidFill>
                <a:ea typeface="宋体" panose="02010600030101010101" pitchFamily="2" charset="-122"/>
              </a:rPr>
              <a:t>Q,</a:t>
            </a:r>
            <a:r>
              <a:rPr lang="zh-CN" altLang="en-US" b="1" u="none">
                <a:solidFill>
                  <a:srgbClr val="800000"/>
                </a:solidFill>
                <a:latin typeface="宋体" panose="02010600030101010101" pitchFamily="2" charset="-122"/>
                <a:ea typeface="宋体" panose="02010600030101010101" pitchFamily="2" charset="-122"/>
              </a:rPr>
              <a:t>读作</a:t>
            </a:r>
            <a:r>
              <a:rPr lang="zh-CN" altLang="en-US" b="1" u="none">
                <a:solidFill>
                  <a:srgbClr val="800000"/>
                </a:solidFill>
                <a:ea typeface="宋体" panose="02010600030101010101" pitchFamily="2" charset="-122"/>
              </a:rPr>
              <a:t>“</a:t>
            </a:r>
            <a:r>
              <a:rPr lang="zh-CN" altLang="en-US" b="1" u="none">
                <a:solidFill>
                  <a:srgbClr val="800000"/>
                </a:solidFill>
                <a:latin typeface="宋体" panose="02010600030101010101" pitchFamily="2" charset="-122"/>
                <a:ea typeface="宋体" panose="02010600030101010101" pitchFamily="2" charset="-122"/>
              </a:rPr>
              <a:t>若</a:t>
            </a:r>
            <a:r>
              <a:rPr lang="en-US" altLang="zh-CN" b="1" u="none">
                <a:solidFill>
                  <a:srgbClr val="800000"/>
                </a:solidFill>
                <a:ea typeface="宋体" panose="02010600030101010101" pitchFamily="2" charset="-122"/>
              </a:rPr>
              <a:t>P</a:t>
            </a:r>
            <a:r>
              <a:rPr lang="zh-CN" altLang="en-US" b="1" u="none">
                <a:solidFill>
                  <a:srgbClr val="800000"/>
                </a:solidFill>
                <a:latin typeface="宋体" panose="02010600030101010101" pitchFamily="2" charset="-122"/>
                <a:ea typeface="宋体" panose="02010600030101010101" pitchFamily="2" charset="-122"/>
              </a:rPr>
              <a:t>则</a:t>
            </a:r>
            <a:r>
              <a:rPr lang="en-US" altLang="zh-CN" b="1" u="none">
                <a:solidFill>
                  <a:srgbClr val="800000"/>
                </a:solidFill>
                <a:ea typeface="宋体" panose="02010600030101010101" pitchFamily="2" charset="-122"/>
              </a:rPr>
              <a:t>Q”</a:t>
            </a:r>
            <a:r>
              <a:rPr lang="zh-CN" altLang="en-US" b="1" u="none">
                <a:solidFill>
                  <a:srgbClr val="800000"/>
                </a:solidFill>
                <a:latin typeface="宋体" panose="02010600030101010101" pitchFamily="2" charset="-122"/>
                <a:ea typeface="宋体" panose="02010600030101010101" pitchFamily="2" charset="-122"/>
              </a:rPr>
              <a:t>。当且仅当</a:t>
            </a:r>
            <a:r>
              <a:rPr lang="en-US" altLang="zh-CN" b="1" u="none">
                <a:solidFill>
                  <a:srgbClr val="800000"/>
                </a:solidFill>
                <a:ea typeface="宋体" panose="02010600030101010101" pitchFamily="2" charset="-122"/>
              </a:rPr>
              <a:t>P</a:t>
            </a:r>
            <a:r>
              <a:rPr lang="zh-CN" altLang="en-US" b="1" u="none">
                <a:solidFill>
                  <a:srgbClr val="800000"/>
                </a:solidFill>
                <a:latin typeface="宋体" panose="02010600030101010101" pitchFamily="2" charset="-122"/>
                <a:ea typeface="宋体" panose="02010600030101010101" pitchFamily="2" charset="-122"/>
              </a:rPr>
              <a:t>的真值为</a:t>
            </a:r>
            <a:r>
              <a:rPr lang="en-US" altLang="zh-CN" b="1" u="none">
                <a:solidFill>
                  <a:srgbClr val="800000"/>
                </a:solidFill>
                <a:ea typeface="宋体" panose="02010600030101010101" pitchFamily="2" charset="-122"/>
              </a:rPr>
              <a:t>T, Q</a:t>
            </a:r>
            <a:r>
              <a:rPr lang="zh-CN" altLang="en-US" b="1" u="none">
                <a:solidFill>
                  <a:srgbClr val="800000"/>
                </a:solidFill>
                <a:latin typeface="宋体" panose="02010600030101010101" pitchFamily="2" charset="-122"/>
                <a:ea typeface="宋体" panose="02010600030101010101" pitchFamily="2" charset="-122"/>
              </a:rPr>
              <a:t>的真值为</a:t>
            </a:r>
            <a:r>
              <a:rPr lang="en-US" altLang="zh-CN" b="1" u="none">
                <a:solidFill>
                  <a:srgbClr val="800000"/>
                </a:solidFill>
                <a:ea typeface="宋体" panose="02010600030101010101" pitchFamily="2" charset="-122"/>
              </a:rPr>
              <a:t>F</a:t>
            </a:r>
            <a:r>
              <a:rPr lang="zh-CN" altLang="en-US" b="1" u="none">
                <a:solidFill>
                  <a:srgbClr val="800000"/>
                </a:solidFill>
                <a:latin typeface="宋体" panose="02010600030101010101" pitchFamily="2" charset="-122"/>
                <a:ea typeface="宋体" panose="02010600030101010101" pitchFamily="2" charset="-122"/>
              </a:rPr>
              <a:t>时</a:t>
            </a:r>
            <a:r>
              <a:rPr lang="en-US" altLang="zh-CN" b="1" u="none">
                <a:solidFill>
                  <a:srgbClr val="800000"/>
                </a:solidFill>
                <a:ea typeface="宋体" panose="02010600030101010101" pitchFamily="2" charset="-122"/>
              </a:rPr>
              <a:t>, P</a:t>
            </a:r>
            <a:r>
              <a:rPr lang="en-US" altLang="zh-CN" b="1" u="none">
                <a:solidFill>
                  <a:srgbClr val="800000"/>
                </a:solidFill>
                <a:latin typeface="宋体" panose="02010600030101010101" pitchFamily="2" charset="-122"/>
                <a:ea typeface="宋体" panose="02010600030101010101" pitchFamily="2" charset="-122"/>
              </a:rPr>
              <a:t>→</a:t>
            </a:r>
            <a:r>
              <a:rPr lang="en-US" altLang="zh-CN" b="1" u="none">
                <a:solidFill>
                  <a:srgbClr val="800000"/>
                </a:solidFill>
                <a:ea typeface="宋体" panose="02010600030101010101" pitchFamily="2" charset="-122"/>
              </a:rPr>
              <a:t>Q</a:t>
            </a:r>
            <a:r>
              <a:rPr lang="zh-CN" altLang="en-US" b="1" u="none">
                <a:solidFill>
                  <a:srgbClr val="800000"/>
                </a:solidFill>
                <a:latin typeface="宋体" panose="02010600030101010101" pitchFamily="2" charset="-122"/>
                <a:ea typeface="宋体" panose="02010600030101010101" pitchFamily="2" charset="-122"/>
              </a:rPr>
              <a:t>的真值为</a:t>
            </a:r>
            <a:r>
              <a:rPr lang="en-US" altLang="zh-CN" b="1" u="none">
                <a:solidFill>
                  <a:srgbClr val="800000"/>
                </a:solidFill>
                <a:ea typeface="宋体" panose="02010600030101010101" pitchFamily="2" charset="-122"/>
              </a:rPr>
              <a:t>F</a:t>
            </a:r>
            <a:r>
              <a:rPr lang="zh-CN" altLang="en-US" b="1" u="none">
                <a:solidFill>
                  <a:srgbClr val="800000"/>
                </a:solidFill>
                <a:latin typeface="宋体" panose="02010600030101010101" pitchFamily="2" charset="-122"/>
                <a:ea typeface="宋体" panose="02010600030101010101" pitchFamily="2" charset="-122"/>
              </a:rPr>
              <a:t>。否则</a:t>
            </a:r>
            <a:r>
              <a:rPr lang="en-US" altLang="zh-CN" b="1" u="none">
                <a:solidFill>
                  <a:srgbClr val="800000"/>
                </a:solidFill>
                <a:ea typeface="宋体" panose="02010600030101010101" pitchFamily="2" charset="-122"/>
              </a:rPr>
              <a:t>P</a:t>
            </a:r>
            <a:r>
              <a:rPr lang="en-US" altLang="zh-CN" b="1" u="none">
                <a:solidFill>
                  <a:srgbClr val="800000"/>
                </a:solidFill>
                <a:latin typeface="宋体" panose="02010600030101010101" pitchFamily="2" charset="-122"/>
                <a:ea typeface="宋体" panose="02010600030101010101" pitchFamily="2" charset="-122"/>
              </a:rPr>
              <a:t>→</a:t>
            </a:r>
            <a:r>
              <a:rPr lang="en-US" altLang="zh-CN" b="1" u="none">
                <a:solidFill>
                  <a:srgbClr val="800000"/>
                </a:solidFill>
                <a:ea typeface="宋体" panose="02010600030101010101" pitchFamily="2" charset="-122"/>
              </a:rPr>
              <a:t>Q</a:t>
            </a:r>
            <a:r>
              <a:rPr lang="zh-CN" altLang="en-US" b="1" u="none">
                <a:solidFill>
                  <a:srgbClr val="800000"/>
                </a:solidFill>
                <a:latin typeface="宋体" panose="02010600030101010101" pitchFamily="2" charset="-122"/>
                <a:ea typeface="宋体" panose="02010600030101010101" pitchFamily="2" charset="-122"/>
              </a:rPr>
              <a:t>的真值为</a:t>
            </a:r>
            <a:r>
              <a:rPr lang="en-US" altLang="zh-CN" b="1" u="none">
                <a:solidFill>
                  <a:srgbClr val="800000"/>
                </a:solidFill>
                <a:ea typeface="宋体" panose="02010600030101010101" pitchFamily="2" charset="-122"/>
              </a:rPr>
              <a:t>T</a:t>
            </a:r>
            <a:r>
              <a:rPr lang="zh-CN" altLang="en-US" b="1" u="none">
                <a:solidFill>
                  <a:srgbClr val="800000"/>
                </a:solidFill>
                <a:latin typeface="宋体" panose="02010600030101010101" pitchFamily="2" charset="-122"/>
                <a:ea typeface="宋体" panose="02010600030101010101" pitchFamily="2" charset="-122"/>
              </a:rPr>
              <a:t>。我们称</a:t>
            </a:r>
            <a:r>
              <a:rPr lang="en-US" altLang="zh-CN" b="1" u="none">
                <a:solidFill>
                  <a:srgbClr val="800000"/>
                </a:solidFill>
                <a:ea typeface="宋体" panose="02010600030101010101" pitchFamily="2" charset="-122"/>
              </a:rPr>
              <a:t>P</a:t>
            </a:r>
            <a:r>
              <a:rPr lang="zh-CN" altLang="en-US" b="1" u="none">
                <a:solidFill>
                  <a:srgbClr val="800000"/>
                </a:solidFill>
                <a:latin typeface="宋体" panose="02010600030101010101" pitchFamily="2" charset="-122"/>
                <a:ea typeface="宋体" panose="02010600030101010101" pitchFamily="2" charset="-122"/>
              </a:rPr>
              <a:t>为</a:t>
            </a:r>
            <a:r>
              <a:rPr lang="zh-CN" altLang="en-US" b="1" u="none">
                <a:latin typeface="宋体" panose="02010600030101010101" pitchFamily="2" charset="-122"/>
                <a:ea typeface="宋体" panose="02010600030101010101" pitchFamily="2" charset="-122"/>
              </a:rPr>
              <a:t>前件</a:t>
            </a:r>
            <a:r>
              <a:rPr lang="zh-CN" altLang="en-US" b="1" u="none">
                <a:solidFill>
                  <a:srgbClr val="800000"/>
                </a:solidFill>
                <a:latin typeface="宋体" panose="02010600030101010101" pitchFamily="2" charset="-122"/>
                <a:ea typeface="宋体" panose="02010600030101010101" pitchFamily="2" charset="-122"/>
              </a:rPr>
              <a:t>，</a:t>
            </a:r>
            <a:r>
              <a:rPr lang="en-US" altLang="zh-CN" b="1" u="none">
                <a:solidFill>
                  <a:srgbClr val="800000"/>
                </a:solidFill>
                <a:ea typeface="宋体" panose="02010600030101010101" pitchFamily="2" charset="-122"/>
              </a:rPr>
              <a:t>Q</a:t>
            </a:r>
            <a:r>
              <a:rPr lang="zh-CN" altLang="en-US" b="1" u="none">
                <a:solidFill>
                  <a:srgbClr val="800000"/>
                </a:solidFill>
                <a:latin typeface="宋体" panose="02010600030101010101" pitchFamily="2" charset="-122"/>
                <a:ea typeface="宋体" panose="02010600030101010101" pitchFamily="2" charset="-122"/>
              </a:rPr>
              <a:t>为</a:t>
            </a:r>
            <a:r>
              <a:rPr lang="zh-CN" altLang="en-US" b="1" u="none">
                <a:latin typeface="宋体" panose="02010600030101010101" pitchFamily="2" charset="-122"/>
                <a:ea typeface="宋体" panose="02010600030101010101" pitchFamily="2" charset="-122"/>
              </a:rPr>
              <a:t>后件</a:t>
            </a:r>
            <a:r>
              <a:rPr lang="zh-CN" altLang="en-US" b="1" u="none">
                <a:solidFill>
                  <a:srgbClr val="800000"/>
                </a:solidFill>
                <a:latin typeface="宋体" panose="02010600030101010101" pitchFamily="2" charset="-122"/>
                <a:ea typeface="宋体" panose="02010600030101010101" pitchFamily="2" charset="-122"/>
              </a:rPr>
              <a:t>。</a:t>
            </a:r>
          </a:p>
        </p:txBody>
      </p:sp>
      <p:graphicFrame>
        <p:nvGraphicFramePr>
          <p:cNvPr id="36900" name="Object 36"/>
          <p:cNvGraphicFramePr>
            <a:graphicFrameLocks noChangeAspect="1"/>
          </p:cNvGraphicFramePr>
          <p:nvPr/>
        </p:nvGraphicFramePr>
        <p:xfrm>
          <a:off x="4648200" y="4419600"/>
          <a:ext cx="3613150" cy="2068513"/>
        </p:xfrm>
        <a:graphic>
          <a:graphicData uri="http://schemas.openxmlformats.org/presentationml/2006/ole">
            <mc:AlternateContent xmlns:mc="http://schemas.openxmlformats.org/markup-compatibility/2006">
              <mc:Choice xmlns:v="urn:schemas-microsoft-com:vml" Requires="v">
                <p:oleObj spid="_x0000_s73755" name="文档" r:id="rId9" imgW="3962400" imgH="2430780" progId="Word.Document.8">
                  <p:embed/>
                </p:oleObj>
              </mc:Choice>
              <mc:Fallback>
                <p:oleObj name="文档" r:id="rId9" imgW="3962400" imgH="2430780" progId="Word.Document.8">
                  <p:embed/>
                  <p:pic>
                    <p:nvPicPr>
                      <p:cNvPr id="0" name="Object 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8200" y="4419600"/>
                        <a:ext cx="3613150" cy="206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38" name="AutoShape 1050">
            <a:hlinkClick r:id="" action="ppaction://hlinkshowjump?jump=previousslide" highlightClick="1"/>
          </p:cNvPr>
          <p:cNvSpPr>
            <a:spLocks noChangeArrowheads="1"/>
          </p:cNvSpPr>
          <p:nvPr/>
        </p:nvSpPr>
        <p:spPr bwMode="auto">
          <a:xfrm>
            <a:off x="16002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73739" name="AutoShape 1051">
            <a:hlinkClick r:id="rId11" action="ppaction://hlinksldjump" highlightClick="1"/>
          </p:cNvPr>
          <p:cNvSpPr>
            <a:spLocks noChangeArrowheads="1"/>
          </p:cNvSpPr>
          <p:nvPr/>
        </p:nvSpPr>
        <p:spPr bwMode="auto">
          <a:xfrm>
            <a:off x="9906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73740" name="AutoShape 1052">
            <a:hlinkClick r:id="" action="ppaction://hlinkshowjump?jump=lastslide" highlightClick="1"/>
          </p:cNvPr>
          <p:cNvSpPr>
            <a:spLocks noChangeArrowheads="1"/>
          </p:cNvSpPr>
          <p:nvPr/>
        </p:nvSpPr>
        <p:spPr bwMode="auto">
          <a:xfrm>
            <a:off x="28194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73741" name="AutoShape 1053">
            <a:hlinkClick r:id="rId12" action="ppaction://hlinksldjump" highlightClick="1"/>
          </p:cNvPr>
          <p:cNvSpPr>
            <a:spLocks noChangeArrowheads="1"/>
          </p:cNvSpPr>
          <p:nvPr/>
        </p:nvSpPr>
        <p:spPr bwMode="auto">
          <a:xfrm>
            <a:off x="34290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73742" name="AutoShape 1054">
            <a:hlinkClick r:id="" action="ppaction://hlinkshowjump?jump=nextslide" highlightClick="1"/>
          </p:cNvPr>
          <p:cNvSpPr>
            <a:spLocks noChangeArrowheads="1"/>
          </p:cNvSpPr>
          <p:nvPr/>
        </p:nvSpPr>
        <p:spPr bwMode="auto">
          <a:xfrm>
            <a:off x="2209800" y="6400800"/>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73743" name="Text Box 1041"/>
          <p:cNvSpPr txBox="1">
            <a:spLocks noChangeArrowheads="1"/>
          </p:cNvSpPr>
          <p:nvPr/>
        </p:nvSpPr>
        <p:spPr bwMode="auto">
          <a:xfrm>
            <a:off x="609600" y="838200"/>
            <a:ext cx="43735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u="none">
                <a:ea typeface="宋体" panose="02010600030101010101" pitchFamily="2" charset="-122"/>
              </a:rPr>
              <a:t>(4</a:t>
            </a:r>
            <a:r>
              <a:rPr lang="en-US" altLang="zh-CN" b="1" u="none">
                <a:ea typeface="宋体" panose="02010600030101010101" pitchFamily="2" charset="-122"/>
              </a:rPr>
              <a:t>) </a:t>
            </a:r>
            <a:r>
              <a:rPr lang="zh-CN" altLang="en-US" b="1" u="none"/>
              <a:t>条件</a:t>
            </a:r>
            <a:r>
              <a:rPr lang="zh-CN" altLang="en-US" b="1" u="none">
                <a:ea typeface="宋体" panose="02010600030101010101" pitchFamily="2" charset="-122"/>
              </a:rPr>
              <a:t>（</a:t>
            </a:r>
            <a:r>
              <a:rPr lang="en-US" altLang="zh-CN" b="1" u="none">
                <a:ea typeface="宋体" panose="02010600030101010101" pitchFamily="2" charset="-122"/>
              </a:rPr>
              <a:t>Implication</a:t>
            </a:r>
            <a:r>
              <a:rPr lang="zh-CN" altLang="en-US" b="1" u="none">
                <a:ea typeface="宋体" panose="02010600030101010101" pitchFamily="2" charset="-122"/>
              </a:rPr>
              <a:t>） </a:t>
            </a:r>
            <a:r>
              <a:rPr lang="zh-CN" altLang="en-US" sz="3200" b="1" u="none">
                <a:latin typeface="宋体" panose="02010600030101010101" pitchFamily="2" charset="-122"/>
                <a:ea typeface="宋体" panose="02010600030101010101" pitchFamily="2" charset="-122"/>
              </a:rPr>
              <a:t>→</a:t>
            </a:r>
            <a:endParaRPr lang="zh-CN" altLang="en-US" b="1" u="none">
              <a:solidFill>
                <a:srgbClr val="800000"/>
              </a:solidFill>
              <a:latin typeface="宋体" panose="02010600030101010101" pitchFamily="2" charset="-122"/>
              <a:ea typeface="宋体" panose="02010600030101010101" pitchFamily="2" charset="-122"/>
            </a:endParaRPr>
          </a:p>
        </p:txBody>
      </p:sp>
      <p:sp>
        <p:nvSpPr>
          <p:cNvPr id="37920" name="Text Box 1056"/>
          <p:cNvSpPr txBox="1">
            <a:spLocks noChangeArrowheads="1"/>
          </p:cNvSpPr>
          <p:nvPr/>
        </p:nvSpPr>
        <p:spPr bwMode="auto">
          <a:xfrm>
            <a:off x="838200" y="4419600"/>
            <a:ext cx="38100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dist" eaLnBrk="1" hangingPunct="1">
              <a:lnSpc>
                <a:spcPct val="140000"/>
              </a:lnSpc>
              <a:spcBef>
                <a:spcPct val="0"/>
              </a:spcBef>
              <a:buFontTx/>
              <a:buNone/>
            </a:pPr>
            <a:r>
              <a:rPr lang="zh-CN" altLang="en-US" sz="2400" b="1" u="none">
                <a:solidFill>
                  <a:srgbClr val="0000CC"/>
                </a:solidFill>
                <a:latin typeface="楷体_GB2312" pitchFamily="49" charset="-122"/>
                <a:ea typeface="楷体_GB2312" pitchFamily="49" charset="-122"/>
              </a:rPr>
              <a:t>与日常用语中的 </a:t>
            </a:r>
            <a:r>
              <a:rPr lang="zh-CN" altLang="en-US" sz="2400" b="1" u="none">
                <a:solidFill>
                  <a:srgbClr val="0000CC"/>
                </a:solidFill>
                <a:ea typeface="楷体_GB2312" pitchFamily="49" charset="-122"/>
              </a:rPr>
              <a:t>‘</a:t>
            </a:r>
            <a:r>
              <a:rPr lang="zh-CN" altLang="en-US" sz="2400" b="1" u="none">
                <a:solidFill>
                  <a:srgbClr val="FF0000"/>
                </a:solidFill>
                <a:latin typeface="楷体_GB2312" pitchFamily="49" charset="-122"/>
                <a:ea typeface="楷体_GB2312" pitchFamily="49" charset="-122"/>
              </a:rPr>
              <a:t>如果</a:t>
            </a:r>
          </a:p>
          <a:p>
            <a:pPr eaLnBrk="1" hangingPunct="1">
              <a:lnSpc>
                <a:spcPct val="140000"/>
              </a:lnSpc>
              <a:spcBef>
                <a:spcPct val="0"/>
              </a:spcBef>
              <a:buFontTx/>
              <a:buNone/>
            </a:pPr>
            <a:r>
              <a:rPr lang="en-US" altLang="zh-CN" sz="2400" b="1" u="none">
                <a:solidFill>
                  <a:srgbClr val="FF0000"/>
                </a:solidFill>
                <a:ea typeface="楷体_GB2312" pitchFamily="49" charset="-122"/>
              </a:rPr>
              <a:t>…</a:t>
            </a:r>
            <a:r>
              <a:rPr kumimoji="0" lang="zh-CN" altLang="en-US" sz="2400" b="1" u="none">
                <a:solidFill>
                  <a:srgbClr val="FF0000"/>
                </a:solidFill>
                <a:latin typeface="楷体_GB2312" pitchFamily="49" charset="-122"/>
                <a:ea typeface="楷体_GB2312" pitchFamily="49" charset="-122"/>
              </a:rPr>
              <a:t>则</a:t>
            </a:r>
            <a:r>
              <a:rPr lang="zh-CN" altLang="en-US" sz="2400" b="1" u="none">
                <a:solidFill>
                  <a:srgbClr val="0000CC"/>
                </a:solidFill>
                <a:ea typeface="楷体_GB2312" pitchFamily="49" charset="-122"/>
              </a:rPr>
              <a:t>’</a:t>
            </a:r>
            <a:r>
              <a:rPr lang="en-US" altLang="zh-CN" sz="2400" b="1" u="none">
                <a:solidFill>
                  <a:srgbClr val="0000CC"/>
                </a:solidFill>
                <a:latin typeface="楷体_GB2312" pitchFamily="49" charset="-122"/>
                <a:ea typeface="楷体_GB2312" pitchFamily="49" charset="-122"/>
              </a:rPr>
              <a:t>,</a:t>
            </a:r>
            <a:r>
              <a:rPr lang="en-US" altLang="zh-CN" sz="2400" b="1" u="none">
                <a:solidFill>
                  <a:srgbClr val="0000CC"/>
                </a:solidFill>
                <a:ea typeface="楷体_GB2312" pitchFamily="49" charset="-122"/>
              </a:rPr>
              <a:t>‘</a:t>
            </a:r>
            <a:r>
              <a:rPr lang="zh-CN" altLang="en-US" sz="2400" b="1" u="none">
                <a:solidFill>
                  <a:srgbClr val="FF0000"/>
                </a:solidFill>
                <a:latin typeface="楷体_GB2312" pitchFamily="49" charset="-122"/>
                <a:ea typeface="楷体_GB2312" pitchFamily="49" charset="-122"/>
              </a:rPr>
              <a:t>必须</a:t>
            </a:r>
            <a:r>
              <a:rPr lang="en-US" altLang="zh-CN" sz="2400" b="1" u="none">
                <a:solidFill>
                  <a:srgbClr val="FF0000"/>
                </a:solidFill>
                <a:ea typeface="楷体_GB2312" pitchFamily="49" charset="-122"/>
              </a:rPr>
              <a:t>…</a:t>
            </a:r>
            <a:r>
              <a:rPr kumimoji="0" lang="zh-CN" altLang="en-US" sz="2400" b="1" u="none">
                <a:solidFill>
                  <a:srgbClr val="FF0000"/>
                </a:solidFill>
                <a:latin typeface="楷体_GB2312" pitchFamily="49" charset="-122"/>
                <a:ea typeface="楷体_GB2312" pitchFamily="49" charset="-122"/>
              </a:rPr>
              <a:t>以便</a:t>
            </a:r>
            <a:r>
              <a:rPr kumimoji="0" lang="zh-CN" altLang="en-US" sz="2400" b="1" u="none">
                <a:solidFill>
                  <a:srgbClr val="0000CC"/>
                </a:solidFill>
                <a:ea typeface="楷体_GB2312" pitchFamily="49" charset="-122"/>
              </a:rPr>
              <a:t>’</a:t>
            </a:r>
            <a:r>
              <a:rPr kumimoji="0" lang="en-US" altLang="zh-CN" sz="2400" b="1" u="none">
                <a:solidFill>
                  <a:srgbClr val="0000CC"/>
                </a:solidFill>
                <a:latin typeface="楷体_GB2312" pitchFamily="49" charset="-122"/>
                <a:ea typeface="楷体_GB2312" pitchFamily="49" charset="-122"/>
              </a:rPr>
              <a:t>,</a:t>
            </a:r>
            <a:r>
              <a:rPr kumimoji="0" lang="zh-CN" altLang="en-US" sz="2400" b="1" u="none">
                <a:solidFill>
                  <a:srgbClr val="0000CC"/>
                </a:solidFill>
                <a:latin typeface="楷体_GB2312" pitchFamily="49" charset="-122"/>
                <a:ea typeface="楷体_GB2312" pitchFamily="49" charset="-122"/>
              </a:rPr>
              <a:t>等</a:t>
            </a:r>
            <a:r>
              <a:rPr lang="zh-CN" altLang="en-US" sz="2400" b="1" u="none">
                <a:solidFill>
                  <a:srgbClr val="0000CC"/>
                </a:solidFill>
                <a:latin typeface="楷体_GB2312" pitchFamily="49" charset="-122"/>
                <a:ea typeface="楷体_GB2312" pitchFamily="49" charset="-122"/>
              </a:rPr>
              <a:t>含义相当。</a:t>
            </a:r>
            <a:endParaRPr lang="zh-CN" altLang="en-US" sz="2400" b="1" u="none">
              <a:solidFill>
                <a:srgbClr val="0000CC"/>
              </a:solidFill>
              <a:latin typeface="幼圆" panose="02010509060101010101" pitchFamily="49" charset="-122"/>
              <a:ea typeface="幼圆" panose="02010509060101010101" pitchFamily="49" charset="-122"/>
            </a:endParaRPr>
          </a:p>
        </p:txBody>
      </p:sp>
      <p:sp>
        <p:nvSpPr>
          <p:cNvPr id="37923" name="Text Box 1059"/>
          <p:cNvSpPr txBox="1">
            <a:spLocks noChangeArrowheads="1"/>
          </p:cNvSpPr>
          <p:nvPr/>
        </p:nvSpPr>
        <p:spPr bwMode="auto">
          <a:xfrm>
            <a:off x="1752600" y="3657600"/>
            <a:ext cx="6275388" cy="519113"/>
          </a:xfrm>
          <a:prstGeom prst="rect">
            <a:avLst/>
          </a:prstGeom>
          <a:noFill/>
          <a:ln w="381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u="none">
                <a:solidFill>
                  <a:srgbClr val="800000"/>
                </a:solidFill>
                <a:ea typeface="宋体" panose="02010600030101010101" pitchFamily="2" charset="-122"/>
              </a:rPr>
              <a:t>P</a:t>
            </a:r>
            <a:r>
              <a:rPr lang="en-US" altLang="zh-CN" b="1" u="none">
                <a:solidFill>
                  <a:srgbClr val="800000"/>
                </a:solidFill>
                <a:latin typeface="宋体" panose="02010600030101010101" pitchFamily="2" charset="-122"/>
                <a:ea typeface="宋体" panose="02010600030101010101" pitchFamily="2" charset="-122"/>
              </a:rPr>
              <a:t>→</a:t>
            </a:r>
            <a:r>
              <a:rPr lang="en-US" altLang="zh-CN" b="1" u="none">
                <a:solidFill>
                  <a:srgbClr val="800000"/>
                </a:solidFill>
                <a:ea typeface="宋体" panose="02010600030101010101" pitchFamily="2" charset="-122"/>
              </a:rPr>
              <a:t>Q</a:t>
            </a:r>
            <a:r>
              <a:rPr lang="zh-CN" altLang="en-US" b="1" u="none">
                <a:solidFill>
                  <a:srgbClr val="800000"/>
                </a:solidFill>
                <a:latin typeface="宋体" panose="02010600030101010101" pitchFamily="2" charset="-122"/>
                <a:ea typeface="宋体" panose="02010600030101010101" pitchFamily="2" charset="-122"/>
              </a:rPr>
              <a:t>为</a:t>
            </a:r>
            <a:r>
              <a:rPr lang="en-US" altLang="zh-CN" b="1" u="none">
                <a:solidFill>
                  <a:srgbClr val="800000"/>
                </a:solidFill>
                <a:ea typeface="宋体" panose="02010600030101010101" pitchFamily="2" charset="-122"/>
              </a:rPr>
              <a:t>F</a:t>
            </a:r>
            <a:r>
              <a:rPr lang="en-US" altLang="zh-CN" b="1" u="none">
                <a:solidFill>
                  <a:srgbClr val="800000"/>
                </a:solidFill>
                <a:latin typeface="宋体" panose="02010600030101010101" pitchFamily="2" charset="-122"/>
                <a:ea typeface="宋体" panose="02010600030101010101" pitchFamily="2" charset="-122"/>
              </a:rPr>
              <a:t>, </a:t>
            </a:r>
            <a:r>
              <a:rPr lang="en-US" altLang="zh-CN" b="1" i="1" u="none">
                <a:ea typeface="楷体_GB2312" pitchFamily="49" charset="-122"/>
              </a:rPr>
              <a:t>iff</a:t>
            </a:r>
            <a:r>
              <a:rPr lang="en-US" altLang="zh-CN" b="1" u="none">
                <a:solidFill>
                  <a:srgbClr val="800000"/>
                </a:solidFill>
                <a:latin typeface="宋体" panose="02010600030101010101" pitchFamily="2" charset="-122"/>
                <a:ea typeface="宋体" panose="02010600030101010101" pitchFamily="2" charset="-122"/>
              </a:rPr>
              <a:t>  </a:t>
            </a:r>
            <a:r>
              <a:rPr lang="en-US" altLang="zh-CN" b="1" u="none">
                <a:solidFill>
                  <a:srgbClr val="800000"/>
                </a:solidFill>
                <a:ea typeface="宋体" panose="02010600030101010101" pitchFamily="2" charset="-122"/>
              </a:rPr>
              <a:t>P</a:t>
            </a:r>
            <a:r>
              <a:rPr lang="zh-CN" altLang="en-US" b="1" u="none">
                <a:solidFill>
                  <a:srgbClr val="800000"/>
                </a:solidFill>
                <a:ea typeface="宋体" panose="02010600030101010101" pitchFamily="2" charset="-122"/>
              </a:rPr>
              <a:t>为</a:t>
            </a:r>
            <a:r>
              <a:rPr lang="en-US" altLang="zh-CN" b="1" u="none">
                <a:solidFill>
                  <a:srgbClr val="800000"/>
                </a:solidFill>
                <a:ea typeface="宋体" panose="02010600030101010101" pitchFamily="2" charset="-122"/>
              </a:rPr>
              <a:t>T</a:t>
            </a:r>
            <a:r>
              <a:rPr lang="zh-CN" altLang="en-US" b="1" u="none">
                <a:solidFill>
                  <a:srgbClr val="800000"/>
                </a:solidFill>
                <a:ea typeface="宋体" panose="02010600030101010101" pitchFamily="2" charset="-122"/>
              </a:rPr>
              <a:t>、</a:t>
            </a:r>
            <a:r>
              <a:rPr lang="en-US" altLang="zh-CN" b="1" u="none">
                <a:solidFill>
                  <a:srgbClr val="800000"/>
                </a:solidFill>
                <a:ea typeface="宋体" panose="02010600030101010101" pitchFamily="2" charset="-122"/>
              </a:rPr>
              <a:t>Q</a:t>
            </a:r>
            <a:r>
              <a:rPr lang="zh-CN" altLang="en-US" b="1" u="none">
                <a:solidFill>
                  <a:srgbClr val="800000"/>
                </a:solidFill>
                <a:latin typeface="宋体" panose="02010600030101010101" pitchFamily="2" charset="-122"/>
                <a:ea typeface="宋体" panose="02010600030101010101" pitchFamily="2" charset="-122"/>
              </a:rPr>
              <a:t>为</a:t>
            </a:r>
            <a:r>
              <a:rPr lang="en-US" altLang="zh-CN" b="1" u="none">
                <a:solidFill>
                  <a:srgbClr val="800000"/>
                </a:solidFill>
                <a:ea typeface="宋体" panose="02010600030101010101" pitchFamily="2" charset="-122"/>
              </a:rPr>
              <a:t>F</a:t>
            </a:r>
            <a:r>
              <a:rPr lang="zh-CN" altLang="en-US" b="1" u="none">
                <a:solidFill>
                  <a:srgbClr val="990000"/>
                </a:solidFill>
                <a:ea typeface="宋体" panose="02010600030101010101" pitchFamily="2" charset="-122"/>
              </a:rPr>
              <a:t>。</a:t>
            </a:r>
            <a:endParaRPr lang="zh-CN" altLang="en-US" b="1" u="none">
              <a:solidFill>
                <a:srgbClr val="9900CC"/>
              </a:solidFill>
              <a:ea typeface="宋体" panose="02010600030101010101" pitchFamily="2" charset="-122"/>
            </a:endParaRPr>
          </a:p>
        </p:txBody>
      </p:sp>
      <p:sp>
        <p:nvSpPr>
          <p:cNvPr id="73746" name="Text Box 1063"/>
          <p:cNvSpPr txBox="1">
            <a:spLocks noChangeArrowheads="1"/>
          </p:cNvSpPr>
          <p:nvPr/>
        </p:nvSpPr>
        <p:spPr bwMode="auto">
          <a:xfrm>
            <a:off x="457200" y="228600"/>
            <a:ext cx="2819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
              </a:spcBef>
              <a:spcAft>
                <a:spcPct val="5000"/>
              </a:spcAft>
              <a:buFontTx/>
              <a:buNone/>
            </a:pPr>
            <a:r>
              <a:rPr lang="zh-CN" altLang="en-US" sz="1800" b="1" u="none">
                <a:solidFill>
                  <a:srgbClr val="660033"/>
                </a:solidFill>
                <a:latin typeface="幼圆" panose="02010509060101010101" pitchFamily="49" charset="-122"/>
                <a:ea typeface="幼圆" panose="02010509060101010101" pitchFamily="49" charset="-122"/>
              </a:rPr>
              <a:t>命题逻辑 </a:t>
            </a:r>
            <a:r>
              <a:rPr lang="en-US" altLang="zh-CN" sz="1800" b="1" u="none">
                <a:solidFill>
                  <a:srgbClr val="660033"/>
                </a:solidFill>
                <a:latin typeface="幼圆" panose="02010509060101010101" pitchFamily="49" charset="-122"/>
                <a:ea typeface="幼圆" panose="02010509060101010101" pitchFamily="49" charset="-122"/>
              </a:rPr>
              <a:t>&gt; </a:t>
            </a:r>
            <a:r>
              <a:rPr lang="zh-CN" altLang="en-US" sz="1800" b="1" u="none">
                <a:latin typeface="幼圆" panose="02010509060101010101" pitchFamily="49" charset="-122"/>
                <a:ea typeface="幼圆" panose="02010509060101010101" pitchFamily="49" charset="-122"/>
              </a:rPr>
              <a:t>逻辑连接词</a:t>
            </a:r>
            <a:endParaRPr lang="zh-CN" altLang="en-US" sz="2000" b="1" u="none">
              <a:latin typeface="幼圆" panose="02010509060101010101" pitchFamily="49" charset="-122"/>
              <a:ea typeface="幼圆" panose="02010509060101010101" pitchFamily="49" charset="-122"/>
            </a:endParaRPr>
          </a:p>
        </p:txBody>
      </p:sp>
      <p:pic>
        <p:nvPicPr>
          <p:cNvPr id="37928" name="Picture 1064" descr="0049_GIF"/>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 y="4648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d"/>
    <p:sndAc>
      <p:stSnd>
        <p:snd r:embed="rId5"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37906"/>
                                        </p:tgtEl>
                                      </p:cBhvr>
                                    </p:cmd>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90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90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7923"/>
                                        </p:tgtEl>
                                        <p:attrNameLst>
                                          <p:attrName>style.visibility</p:attrName>
                                        </p:attrNameLst>
                                      </p:cBhvr>
                                      <p:to>
                                        <p:strVal val="visible"/>
                                      </p:to>
                                    </p:set>
                                  </p:childTnLst>
                                </p:cTn>
                              </p:par>
                            </p:childTnLst>
                          </p:cTn>
                        </p:par>
                        <p:par>
                          <p:cTn id="19" fill="hold" nodeType="afterGroup">
                            <p:stCondLst>
                              <p:cond delay="500"/>
                            </p:stCondLst>
                            <p:childTnLst>
                              <p:par>
                                <p:cTn id="20" presetID="1" presetClass="entr" presetSubtype="0" fill="hold" nodeType="afterEffect">
                                  <p:stCondLst>
                                    <p:cond delay="0"/>
                                  </p:stCondLst>
                                  <p:childTnLst>
                                    <p:set>
                                      <p:cBhvr>
                                        <p:cTn id="21" dur="1" fill="hold">
                                          <p:stCondLst>
                                            <p:cond delay="499"/>
                                          </p:stCondLst>
                                        </p:cTn>
                                        <p:tgtEl>
                                          <p:spTgt spid="37928"/>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36900"/>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37920"/>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nodePh="1">
                                  <p:stCondLst>
                                    <p:cond delay="0"/>
                                  </p:stCondLst>
                                  <p:endCondLst>
                                    <p:cond evt="begin" delay="0">
                                      <p:tn val="32"/>
                                    </p:cond>
                                  </p:endCondLst>
                                  <p:childTnLst>
                                    <p:set>
                                      <p:cBhvr>
                                        <p:cTn id="33" dur="1" fill="hold">
                                          <p:stCondLst>
                                            <p:cond delay="499"/>
                                          </p:stCondLst>
                                        </p:cTn>
                                        <p:tgtEl>
                                          <p:spTgt spid="378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p:cTn id="34" repeatCount="indefinite" fill="remove" display="0">
                  <p:stCondLst>
                    <p:cond delay="indefinite"/>
                  </p:stCondLst>
                  <p:endCondLst>
                    <p:cond evt="onPrev" delay="0">
                      <p:tgtEl>
                        <p:sldTgt/>
                      </p:tgtEl>
                    </p:cond>
                  </p:endCondLst>
                </p:cTn>
                <p:tgtEl>
                  <p:spTgt spid="37906"/>
                </p:tgtEl>
              </p:cMediaNode>
            </p:video>
            <p:seq concurrent="1" nextAc="seek">
              <p:cTn id="35" restart="whenNotActive" fill="hold" evtFilter="cancelBubble" nodeType="interactiveSeq">
                <p:stCondLst>
                  <p:cond evt="onClick" delay="0">
                    <p:tgtEl>
                      <p:spTgt spid="37906"/>
                    </p:tgtEl>
                  </p:cond>
                </p:stCondLst>
                <p:endSync evt="end" delay="0">
                  <p:rtn val="all"/>
                </p:endSync>
                <p:childTnLst>
                  <p:par>
                    <p:cTn id="36" fill="hold" nodeType="clickPar">
                      <p:stCondLst>
                        <p:cond delay="0"/>
                      </p:stCondLst>
                      <p:childTnLst>
                        <p:par>
                          <p:cTn id="37" fill="hold" nodeType="withGroup">
                            <p:stCondLst>
                              <p:cond delay="0"/>
                            </p:stCondLst>
                            <p:childTnLst>
                              <p:par>
                                <p:cTn id="38" presetID="2" presetClass="mediacall" presetSubtype="0" fill="hold" nodeType="clickEffect">
                                  <p:stCondLst>
                                    <p:cond delay="0"/>
                                  </p:stCondLst>
                                  <p:childTnLst>
                                    <p:cmd type="call" cmd="togglePause">
                                      <p:cBhvr>
                                        <p:cTn id="39" dur="1" fill="hold"/>
                                        <p:tgtEl>
                                          <p:spTgt spid="37906"/>
                                        </p:tgtEl>
                                      </p:cBhvr>
                                    </p:cmd>
                                  </p:childTnLst>
                                </p:cTn>
                              </p:par>
                            </p:childTnLst>
                          </p:cTn>
                        </p:par>
                      </p:childTnLst>
                    </p:cTn>
                  </p:par>
                </p:childTnLst>
              </p:cTn>
              <p:nextCondLst>
                <p:cond evt="onClick" delay="0">
                  <p:tgtEl>
                    <p:spTgt spid="37906"/>
                  </p:tgtEl>
                </p:cond>
              </p:nextCondLst>
            </p:seq>
          </p:childTnLst>
        </p:cTn>
      </p:par>
    </p:tnLst>
    <p:bldLst>
      <p:bldP spid="37893" grpId="0" autoUpdateAnimBg="0"/>
      <p:bldP spid="37903" grpId="0" autoUpdateAnimBg="0"/>
      <p:bldP spid="37907" grpId="0" animBg="1" autoUpdateAnimBg="0"/>
      <p:bldP spid="37920" grpId="0" autoUpdateAnimBg="0"/>
      <p:bldP spid="37923"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75778" name="Picture 2"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138" y="6248400"/>
            <a:ext cx="755808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79" name="Picture 3"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533400"/>
            <a:ext cx="79168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876" name="sl1.avi">
            <a:hlinkClick r:id="" action="ppaction://media"/>
          </p:cNvPr>
          <p:cNvPicPr preferRelativeResize="0">
            <a:picLocks noRot="1" noChangeArrowheads="1"/>
          </p:cNvPicPr>
          <p:nvPr>
            <a:videoFile r:link="rId1"/>
          </p:nvPr>
        </p:nvPicPr>
        <p:blipFill>
          <a:blip r:embed="rId6">
            <a:extLst>
              <a:ext uri="{28A0092B-C50C-407E-A947-70E740481C1C}">
                <a14:useLocalDpi xmlns:a14="http://schemas.microsoft.com/office/drawing/2010/main" val="0"/>
              </a:ext>
            </a:extLst>
          </a:blip>
          <a:srcRect/>
          <a:stretch>
            <a:fillRect/>
          </a:stretch>
        </p:blipFill>
        <p:spPr bwMode="auto">
          <a:xfrm>
            <a:off x="3581400" y="0"/>
            <a:ext cx="187166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1" name="Picture 5" descr="tb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9600" y="6019800"/>
            <a:ext cx="9144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2" name="AutoShape 6">
            <a:hlinkClick r:id="" action="ppaction://hlinkshowjump?jump=previousslide" highlightClick="1"/>
          </p:cNvPr>
          <p:cNvSpPr>
            <a:spLocks noChangeArrowheads="1"/>
          </p:cNvSpPr>
          <p:nvPr/>
        </p:nvSpPr>
        <p:spPr bwMode="auto">
          <a:xfrm>
            <a:off x="16002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75783" name="AutoShape 7">
            <a:hlinkClick r:id="rId8" action="ppaction://hlinksldjump" highlightClick="1"/>
          </p:cNvPr>
          <p:cNvSpPr>
            <a:spLocks noChangeArrowheads="1"/>
          </p:cNvSpPr>
          <p:nvPr/>
        </p:nvSpPr>
        <p:spPr bwMode="auto">
          <a:xfrm>
            <a:off x="9906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75784" name="AutoShape 8">
            <a:hlinkClick r:id="" action="ppaction://hlinkshowjump?jump=lastslide" highlightClick="1"/>
          </p:cNvPr>
          <p:cNvSpPr>
            <a:spLocks noChangeArrowheads="1"/>
          </p:cNvSpPr>
          <p:nvPr/>
        </p:nvSpPr>
        <p:spPr bwMode="auto">
          <a:xfrm>
            <a:off x="28194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75785" name="AutoShape 9">
            <a:hlinkClick r:id="rId9" action="ppaction://hlinksldjump" highlightClick="1"/>
          </p:cNvPr>
          <p:cNvSpPr>
            <a:spLocks noChangeArrowheads="1"/>
          </p:cNvSpPr>
          <p:nvPr/>
        </p:nvSpPr>
        <p:spPr bwMode="auto">
          <a:xfrm>
            <a:off x="34290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75786" name="AutoShape 10">
            <a:hlinkClick r:id="" action="ppaction://hlinkshowjump?jump=nextslide" highlightClick="1"/>
          </p:cNvPr>
          <p:cNvSpPr>
            <a:spLocks noChangeArrowheads="1"/>
          </p:cNvSpPr>
          <p:nvPr/>
        </p:nvSpPr>
        <p:spPr bwMode="auto">
          <a:xfrm>
            <a:off x="2209800" y="6400800"/>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75787" name="Text Box 11"/>
          <p:cNvSpPr txBox="1">
            <a:spLocks noChangeArrowheads="1"/>
          </p:cNvSpPr>
          <p:nvPr/>
        </p:nvSpPr>
        <p:spPr bwMode="auto">
          <a:xfrm>
            <a:off x="900113" y="1125538"/>
            <a:ext cx="7467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0"/>
              </a:spcBef>
              <a:buFontTx/>
              <a:buNone/>
            </a:pPr>
            <a:r>
              <a:rPr lang="zh-CN" altLang="en-US" b="1" u="none">
                <a:solidFill>
                  <a:srgbClr val="990000"/>
                </a:solidFill>
                <a:ea typeface="宋体" panose="02010600030101010101" pitchFamily="2" charset="-122"/>
              </a:rPr>
              <a:t>例</a:t>
            </a:r>
            <a:r>
              <a:rPr lang="en-US" altLang="zh-CN" b="1" u="none">
                <a:solidFill>
                  <a:srgbClr val="990000"/>
                </a:solidFill>
                <a:ea typeface="宋体" panose="02010600030101010101" pitchFamily="2" charset="-122"/>
              </a:rPr>
              <a:t>1  </a:t>
            </a:r>
            <a:r>
              <a:rPr lang="zh-CN" altLang="en-US" b="1" u="none">
                <a:latin typeface="楷体_GB2312" pitchFamily="49" charset="-122"/>
                <a:ea typeface="楷体_GB2312" pitchFamily="49" charset="-122"/>
              </a:rPr>
              <a:t>如果某动物是哺乳动物</a:t>
            </a:r>
            <a:r>
              <a:rPr lang="en-US" altLang="zh-CN" b="1" u="none">
                <a:latin typeface="楷体_GB2312" pitchFamily="49" charset="-122"/>
                <a:ea typeface="楷体_GB2312" pitchFamily="49" charset="-122"/>
              </a:rPr>
              <a:t>,</a:t>
            </a:r>
            <a:r>
              <a:rPr lang="zh-CN" altLang="en-US" b="1" u="none">
                <a:latin typeface="楷体_GB2312" pitchFamily="49" charset="-122"/>
                <a:ea typeface="楷体_GB2312" pitchFamily="49" charset="-122"/>
              </a:rPr>
              <a:t>则它必胎生</a:t>
            </a:r>
            <a:r>
              <a:rPr lang="en-US" altLang="zh-CN" b="1" u="none">
                <a:solidFill>
                  <a:srgbClr val="000099"/>
                </a:solidFill>
                <a:ea typeface="宋体" panose="02010600030101010101" pitchFamily="2" charset="-122"/>
              </a:rPr>
              <a:t>.</a:t>
            </a:r>
          </a:p>
        </p:txBody>
      </p:sp>
      <p:sp>
        <p:nvSpPr>
          <p:cNvPr id="207884" name="Text Box 12"/>
          <p:cNvSpPr txBox="1">
            <a:spLocks noChangeArrowheads="1"/>
          </p:cNvSpPr>
          <p:nvPr/>
        </p:nvSpPr>
        <p:spPr bwMode="auto">
          <a:xfrm>
            <a:off x="900113" y="1684338"/>
            <a:ext cx="661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b="1" u="none">
                <a:solidFill>
                  <a:srgbClr val="990000"/>
                </a:solidFill>
                <a:ea typeface="宋体" panose="02010600030101010101" pitchFamily="2" charset="-122"/>
              </a:rPr>
              <a:t>解</a:t>
            </a:r>
            <a:r>
              <a:rPr lang="en-US" altLang="zh-CN" b="1" u="none">
                <a:solidFill>
                  <a:srgbClr val="990000"/>
                </a:solidFill>
                <a:ea typeface="宋体" panose="02010600030101010101" pitchFamily="2" charset="-122"/>
              </a:rPr>
              <a:t>:</a:t>
            </a:r>
          </a:p>
        </p:txBody>
      </p:sp>
      <p:sp>
        <p:nvSpPr>
          <p:cNvPr id="207885" name="Text Box 13"/>
          <p:cNvSpPr txBox="1">
            <a:spLocks noChangeArrowheads="1"/>
          </p:cNvSpPr>
          <p:nvPr/>
        </p:nvSpPr>
        <p:spPr bwMode="auto">
          <a:xfrm>
            <a:off x="1509713" y="1658938"/>
            <a:ext cx="4295775"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zh-CN" altLang="en-US" b="1" u="none">
                <a:latin typeface="楷体_GB2312" pitchFamily="49" charset="-122"/>
                <a:ea typeface="楷体_GB2312" pitchFamily="49" charset="-122"/>
              </a:rPr>
              <a:t>设  </a:t>
            </a:r>
            <a:r>
              <a:rPr lang="en-US" altLang="zh-CN" b="1" u="none">
                <a:latin typeface="楷体_GB2312" pitchFamily="49" charset="-122"/>
                <a:ea typeface="楷体_GB2312" pitchFamily="49" charset="-122"/>
              </a:rPr>
              <a:t>P: </a:t>
            </a:r>
            <a:r>
              <a:rPr lang="zh-CN" altLang="en-US" b="1" u="none">
                <a:latin typeface="楷体_GB2312" pitchFamily="49" charset="-122"/>
                <a:ea typeface="楷体_GB2312" pitchFamily="49" charset="-122"/>
              </a:rPr>
              <a:t>某动物是哺乳动物</a:t>
            </a:r>
          </a:p>
          <a:p>
            <a:pPr eaLnBrk="1" hangingPunct="1">
              <a:lnSpc>
                <a:spcPct val="115000"/>
              </a:lnSpc>
              <a:spcBef>
                <a:spcPct val="0"/>
              </a:spcBef>
              <a:buFontTx/>
              <a:buNone/>
            </a:pPr>
            <a:r>
              <a:rPr lang="zh-CN" altLang="en-US" b="1" u="none">
                <a:latin typeface="楷体_GB2312" pitchFamily="49" charset="-122"/>
                <a:ea typeface="楷体_GB2312" pitchFamily="49" charset="-122"/>
              </a:rPr>
              <a:t>    </a:t>
            </a:r>
            <a:r>
              <a:rPr lang="en-US" altLang="zh-CN" b="1" u="none">
                <a:latin typeface="楷体_GB2312" pitchFamily="49" charset="-122"/>
                <a:ea typeface="楷体_GB2312" pitchFamily="49" charset="-122"/>
              </a:rPr>
              <a:t>Q: </a:t>
            </a:r>
            <a:r>
              <a:rPr lang="zh-CN" altLang="en-US" b="1" u="none">
                <a:latin typeface="楷体_GB2312" pitchFamily="49" charset="-122"/>
                <a:ea typeface="楷体_GB2312" pitchFamily="49" charset="-122"/>
              </a:rPr>
              <a:t>某动物是胎生</a:t>
            </a:r>
            <a:endParaRPr lang="zh-CN" altLang="en-US" b="1" u="none">
              <a:solidFill>
                <a:srgbClr val="990000"/>
              </a:solidFill>
              <a:ea typeface="宋体" panose="02010600030101010101" pitchFamily="2" charset="-122"/>
            </a:endParaRPr>
          </a:p>
        </p:txBody>
      </p:sp>
      <p:sp>
        <p:nvSpPr>
          <p:cNvPr id="207886" name="Text Box 14"/>
          <p:cNvSpPr txBox="1">
            <a:spLocks noChangeArrowheads="1"/>
          </p:cNvSpPr>
          <p:nvPr/>
        </p:nvSpPr>
        <p:spPr bwMode="auto">
          <a:xfrm>
            <a:off x="2195513" y="2725738"/>
            <a:ext cx="32432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b="1" u="none">
                <a:ea typeface="楷体_GB2312" pitchFamily="49" charset="-122"/>
              </a:rPr>
              <a:t>符号化为</a:t>
            </a:r>
            <a:r>
              <a:rPr lang="en-US" altLang="zh-CN" b="1" u="none">
                <a:ea typeface="宋体" panose="02010600030101010101" pitchFamily="2" charset="-122"/>
              </a:rPr>
              <a:t>:   P</a:t>
            </a:r>
            <a:r>
              <a:rPr lang="en-US" altLang="zh-CN" b="1" u="none">
                <a:ea typeface="宋体" panose="02010600030101010101" pitchFamily="2" charset="-122"/>
                <a:sym typeface="Symbol" panose="05050102010706020507" pitchFamily="18" charset="2"/>
              </a:rPr>
              <a:t></a:t>
            </a:r>
            <a:r>
              <a:rPr lang="en-US" altLang="zh-CN" b="1" u="none">
                <a:ea typeface="宋体" panose="02010600030101010101" pitchFamily="2" charset="-122"/>
              </a:rPr>
              <a:t> Q</a:t>
            </a:r>
            <a:endParaRPr lang="en-US" altLang="zh-CN" b="1" u="none">
              <a:solidFill>
                <a:srgbClr val="990000"/>
              </a:solidFill>
              <a:ea typeface="宋体" panose="02010600030101010101" pitchFamily="2" charset="-122"/>
            </a:endParaRPr>
          </a:p>
        </p:txBody>
      </p:sp>
      <p:sp>
        <p:nvSpPr>
          <p:cNvPr id="207887" name="Text Box 15"/>
          <p:cNvSpPr txBox="1">
            <a:spLocks noChangeArrowheads="1"/>
          </p:cNvSpPr>
          <p:nvPr/>
        </p:nvSpPr>
        <p:spPr bwMode="auto">
          <a:xfrm>
            <a:off x="900113" y="3487738"/>
            <a:ext cx="762000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zh-CN" altLang="en-US" b="1" u="none">
                <a:solidFill>
                  <a:srgbClr val="990000"/>
                </a:solidFill>
                <a:ea typeface="宋体" panose="02010600030101010101" pitchFamily="2" charset="-122"/>
              </a:rPr>
              <a:t>例</a:t>
            </a:r>
            <a:r>
              <a:rPr lang="en-US" altLang="zh-CN" b="1" u="none">
                <a:solidFill>
                  <a:srgbClr val="990000"/>
                </a:solidFill>
                <a:ea typeface="宋体" panose="02010600030101010101" pitchFamily="2" charset="-122"/>
              </a:rPr>
              <a:t>2  </a:t>
            </a:r>
            <a:r>
              <a:rPr lang="zh-CN" altLang="en-US" b="1" u="none">
                <a:latin typeface="楷体_GB2312" pitchFamily="49" charset="-122"/>
                <a:ea typeface="楷体_GB2312" pitchFamily="49" charset="-122"/>
              </a:rPr>
              <a:t>如果太阳从东方升起</a:t>
            </a:r>
            <a:r>
              <a:rPr lang="en-US" altLang="zh-CN" b="1" u="none">
                <a:latin typeface="楷体_GB2312" pitchFamily="49" charset="-122"/>
                <a:ea typeface="楷体_GB2312" pitchFamily="49" charset="-122"/>
              </a:rPr>
              <a:t>,</a:t>
            </a:r>
            <a:r>
              <a:rPr lang="zh-CN" altLang="en-US" b="1" u="none">
                <a:latin typeface="楷体_GB2312" pitchFamily="49" charset="-122"/>
                <a:ea typeface="楷体_GB2312" pitchFamily="49" charset="-122"/>
              </a:rPr>
              <a:t>你就可以长生不老</a:t>
            </a:r>
            <a:r>
              <a:rPr lang="en-US" altLang="zh-CN" b="1" u="none">
                <a:latin typeface="楷体_GB2312" pitchFamily="49" charset="-122"/>
                <a:ea typeface="楷体_GB2312" pitchFamily="49" charset="-122"/>
              </a:rPr>
              <a:t>.</a:t>
            </a:r>
          </a:p>
        </p:txBody>
      </p:sp>
      <p:sp>
        <p:nvSpPr>
          <p:cNvPr id="207888" name="Text Box 16"/>
          <p:cNvSpPr txBox="1">
            <a:spLocks noChangeArrowheads="1"/>
          </p:cNvSpPr>
          <p:nvPr/>
        </p:nvSpPr>
        <p:spPr bwMode="auto">
          <a:xfrm>
            <a:off x="900113" y="4122738"/>
            <a:ext cx="661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b="1" u="none">
                <a:solidFill>
                  <a:srgbClr val="990000"/>
                </a:solidFill>
                <a:ea typeface="宋体" panose="02010600030101010101" pitchFamily="2" charset="-122"/>
              </a:rPr>
              <a:t>解</a:t>
            </a:r>
            <a:r>
              <a:rPr lang="en-US" altLang="zh-CN" b="1" u="none">
                <a:solidFill>
                  <a:srgbClr val="990000"/>
                </a:solidFill>
                <a:ea typeface="宋体" panose="02010600030101010101" pitchFamily="2" charset="-122"/>
              </a:rPr>
              <a:t>:</a:t>
            </a:r>
          </a:p>
        </p:txBody>
      </p:sp>
      <p:sp>
        <p:nvSpPr>
          <p:cNvPr id="207889" name="Text Box 17"/>
          <p:cNvSpPr txBox="1">
            <a:spLocks noChangeArrowheads="1"/>
          </p:cNvSpPr>
          <p:nvPr/>
        </p:nvSpPr>
        <p:spPr bwMode="auto">
          <a:xfrm>
            <a:off x="1585913" y="4021138"/>
            <a:ext cx="4117975"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zh-CN" altLang="en-US" b="1" u="none">
                <a:latin typeface="楷体_GB2312" pitchFamily="49" charset="-122"/>
                <a:ea typeface="楷体_GB2312" pitchFamily="49" charset="-122"/>
              </a:rPr>
              <a:t>设  </a:t>
            </a:r>
            <a:r>
              <a:rPr lang="en-US" altLang="zh-CN" b="1" u="none">
                <a:latin typeface="楷体_GB2312" pitchFamily="49" charset="-122"/>
                <a:ea typeface="楷体_GB2312" pitchFamily="49" charset="-122"/>
              </a:rPr>
              <a:t>P: </a:t>
            </a:r>
            <a:r>
              <a:rPr lang="zh-CN" altLang="en-US" b="1" u="none">
                <a:latin typeface="楷体_GB2312" pitchFamily="49" charset="-122"/>
                <a:ea typeface="楷体_GB2312" pitchFamily="49" charset="-122"/>
              </a:rPr>
              <a:t>太阳从东方升起</a:t>
            </a:r>
          </a:p>
          <a:p>
            <a:pPr eaLnBrk="1" hangingPunct="1">
              <a:lnSpc>
                <a:spcPct val="115000"/>
              </a:lnSpc>
              <a:spcBef>
                <a:spcPct val="0"/>
              </a:spcBef>
              <a:buFontTx/>
              <a:buNone/>
            </a:pPr>
            <a:r>
              <a:rPr lang="zh-CN" altLang="en-US" b="1" u="none">
                <a:latin typeface="楷体_GB2312" pitchFamily="49" charset="-122"/>
                <a:ea typeface="楷体_GB2312" pitchFamily="49" charset="-122"/>
              </a:rPr>
              <a:t>    </a:t>
            </a:r>
            <a:r>
              <a:rPr lang="en-US" altLang="zh-CN" b="1" u="none">
                <a:latin typeface="楷体_GB2312" pitchFamily="49" charset="-122"/>
                <a:ea typeface="楷体_GB2312" pitchFamily="49" charset="-122"/>
              </a:rPr>
              <a:t>Q: </a:t>
            </a:r>
            <a:r>
              <a:rPr lang="zh-CN" altLang="en-US" b="1" u="none">
                <a:latin typeface="楷体_GB2312" pitchFamily="49" charset="-122"/>
                <a:ea typeface="楷体_GB2312" pitchFamily="49" charset="-122"/>
              </a:rPr>
              <a:t>你可以长生不老</a:t>
            </a:r>
            <a:r>
              <a:rPr lang="en-US" altLang="zh-CN" b="1" u="none">
                <a:latin typeface="楷体_GB2312" pitchFamily="49" charset="-122"/>
                <a:ea typeface="楷体_GB2312" pitchFamily="49" charset="-122"/>
              </a:rPr>
              <a:t>.</a:t>
            </a:r>
            <a:endParaRPr lang="en-US" altLang="zh-CN" b="1" u="none">
              <a:solidFill>
                <a:srgbClr val="990000"/>
              </a:solidFill>
              <a:ea typeface="宋体" panose="02010600030101010101" pitchFamily="2" charset="-122"/>
            </a:endParaRPr>
          </a:p>
        </p:txBody>
      </p:sp>
      <p:sp>
        <p:nvSpPr>
          <p:cNvPr id="207890" name="Text Box 18"/>
          <p:cNvSpPr txBox="1">
            <a:spLocks noChangeArrowheads="1"/>
          </p:cNvSpPr>
          <p:nvPr/>
        </p:nvSpPr>
        <p:spPr bwMode="auto">
          <a:xfrm>
            <a:off x="2273300" y="5026025"/>
            <a:ext cx="3525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b="1" u="none">
                <a:latin typeface="楷体_GB2312" pitchFamily="49" charset="-122"/>
                <a:ea typeface="楷体_GB2312" pitchFamily="49" charset="-122"/>
              </a:rPr>
              <a:t>符号化为</a:t>
            </a:r>
            <a:r>
              <a:rPr lang="en-US" altLang="zh-CN" b="1" u="none">
                <a:latin typeface="楷体_GB2312" pitchFamily="49" charset="-122"/>
                <a:ea typeface="楷体_GB2312" pitchFamily="49" charset="-122"/>
              </a:rPr>
              <a:t>:</a:t>
            </a:r>
            <a:r>
              <a:rPr lang="en-US" altLang="zh-CN" b="1" u="none">
                <a:ea typeface="宋体" panose="02010600030101010101" pitchFamily="2" charset="-122"/>
              </a:rPr>
              <a:t>  P</a:t>
            </a:r>
            <a:r>
              <a:rPr lang="en-US" altLang="zh-CN" b="1" u="none">
                <a:ea typeface="宋体" panose="02010600030101010101" pitchFamily="2" charset="-122"/>
                <a:sym typeface="Symbol" panose="05050102010706020507" pitchFamily="18" charset="2"/>
              </a:rPr>
              <a:t></a:t>
            </a:r>
            <a:r>
              <a:rPr lang="en-US" altLang="zh-CN" b="1" u="none">
                <a:ea typeface="宋体" panose="02010600030101010101" pitchFamily="2" charset="-122"/>
              </a:rPr>
              <a:t> Q</a:t>
            </a:r>
            <a:endParaRPr lang="en-US" altLang="zh-CN" b="1" u="none">
              <a:solidFill>
                <a:srgbClr val="000099"/>
              </a:solidFill>
              <a:ea typeface="宋体" panose="02010600030101010101" pitchFamily="2" charset="-122"/>
            </a:endParaRPr>
          </a:p>
        </p:txBody>
      </p:sp>
      <p:sp>
        <p:nvSpPr>
          <p:cNvPr id="207891" name="AutoShape 19"/>
          <p:cNvSpPr>
            <a:spLocks/>
          </p:cNvSpPr>
          <p:nvPr/>
        </p:nvSpPr>
        <p:spPr bwMode="auto">
          <a:xfrm>
            <a:off x="5853113" y="1887538"/>
            <a:ext cx="152400" cy="685800"/>
          </a:xfrm>
          <a:prstGeom prst="rightBrace">
            <a:avLst>
              <a:gd name="adj1" fmla="val 37500"/>
              <a:gd name="adj2" fmla="val 50000"/>
            </a:avLst>
          </a:prstGeom>
          <a:noFill/>
          <a:ln w="1905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207892" name="Text Box 20"/>
          <p:cNvSpPr txBox="1">
            <a:spLocks noChangeArrowheads="1"/>
          </p:cNvSpPr>
          <p:nvPr/>
        </p:nvSpPr>
        <p:spPr bwMode="auto">
          <a:xfrm>
            <a:off x="6165850" y="1993900"/>
            <a:ext cx="2201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u="none">
                <a:solidFill>
                  <a:srgbClr val="990000"/>
                </a:solidFill>
                <a:ea typeface="楷体_GB2312" pitchFamily="49" charset="-122"/>
              </a:rPr>
              <a:t>有因果关系</a:t>
            </a:r>
            <a:r>
              <a:rPr lang="en-US" altLang="zh-CN" sz="2400" b="1" u="none">
                <a:solidFill>
                  <a:srgbClr val="990000"/>
                </a:solidFill>
                <a:ea typeface="楷体_GB2312" pitchFamily="49" charset="-122"/>
              </a:rPr>
              <a:t>(T)</a:t>
            </a:r>
            <a:endParaRPr lang="en-US" altLang="zh-CN" b="1" u="none">
              <a:solidFill>
                <a:srgbClr val="990000"/>
              </a:solidFill>
              <a:ea typeface="楷体_GB2312" pitchFamily="49" charset="-122"/>
            </a:endParaRPr>
          </a:p>
        </p:txBody>
      </p:sp>
      <p:sp>
        <p:nvSpPr>
          <p:cNvPr id="207893" name="AutoShape 21"/>
          <p:cNvSpPr>
            <a:spLocks/>
          </p:cNvSpPr>
          <p:nvPr/>
        </p:nvSpPr>
        <p:spPr bwMode="auto">
          <a:xfrm>
            <a:off x="5472113" y="4249738"/>
            <a:ext cx="228600" cy="685800"/>
          </a:xfrm>
          <a:prstGeom prst="rightBrace">
            <a:avLst>
              <a:gd name="adj1" fmla="val 25000"/>
              <a:gd name="adj2" fmla="val 50000"/>
            </a:avLst>
          </a:prstGeom>
          <a:noFill/>
          <a:ln w="19050">
            <a:solidFill>
              <a:srgbClr val="80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207894" name="Text Box 22"/>
          <p:cNvSpPr txBox="1">
            <a:spLocks noChangeArrowheads="1"/>
          </p:cNvSpPr>
          <p:nvPr/>
        </p:nvSpPr>
        <p:spPr bwMode="auto">
          <a:xfrm>
            <a:off x="5937250" y="4356100"/>
            <a:ext cx="2201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u="none">
                <a:solidFill>
                  <a:srgbClr val="990000"/>
                </a:solidFill>
                <a:ea typeface="楷体_GB2312" pitchFamily="49" charset="-122"/>
              </a:rPr>
              <a:t>无因果关系</a:t>
            </a:r>
            <a:r>
              <a:rPr lang="en-US" altLang="zh-CN" sz="2400" b="1" u="none">
                <a:solidFill>
                  <a:srgbClr val="990000"/>
                </a:solidFill>
                <a:ea typeface="楷体_GB2312" pitchFamily="49" charset="-122"/>
              </a:rPr>
              <a:t>(F)</a:t>
            </a:r>
            <a:endParaRPr lang="en-US" altLang="zh-CN" b="1" u="none">
              <a:solidFill>
                <a:srgbClr val="990000"/>
              </a:solidFill>
              <a:ea typeface="宋体" panose="02010600030101010101" pitchFamily="2" charset="-122"/>
            </a:endParaRPr>
          </a:p>
        </p:txBody>
      </p:sp>
      <p:sp>
        <p:nvSpPr>
          <p:cNvPr id="207901" name="Freeform 29"/>
          <p:cNvSpPr>
            <a:spLocks/>
          </p:cNvSpPr>
          <p:nvPr/>
        </p:nvSpPr>
        <p:spPr bwMode="auto">
          <a:xfrm>
            <a:off x="3490913" y="3944938"/>
            <a:ext cx="685800" cy="76200"/>
          </a:xfrm>
          <a:custGeom>
            <a:avLst/>
            <a:gdLst>
              <a:gd name="T0" fmla="*/ 0 w 2304"/>
              <a:gd name="T1" fmla="*/ 0 h 200"/>
              <a:gd name="T2" fmla="*/ 2147483646 w 2304"/>
              <a:gd name="T3" fmla="*/ 2147483646 h 200"/>
              <a:gd name="T4" fmla="*/ 2147483646 w 2304"/>
              <a:gd name="T5" fmla="*/ 2147483646 h 200"/>
              <a:gd name="T6" fmla="*/ 2147483646 w 2304"/>
              <a:gd name="T7" fmla="*/ 2147483646 h 200"/>
              <a:gd name="T8" fmla="*/ 2147483646 w 2304"/>
              <a:gd name="T9" fmla="*/ 2147483646 h 200"/>
              <a:gd name="T10" fmla="*/ 2147483646 w 2304"/>
              <a:gd name="T11" fmla="*/ 2147483646 h 200"/>
              <a:gd name="T12" fmla="*/ 2147483646 w 2304"/>
              <a:gd name="T13" fmla="*/ 2147483646 h 200"/>
              <a:gd name="T14" fmla="*/ 2147483646 w 2304"/>
              <a:gd name="T15" fmla="*/ 2147483646 h 200"/>
              <a:gd name="T16" fmla="*/ 2147483646 w 2304"/>
              <a:gd name="T17" fmla="*/ 2147483646 h 200"/>
              <a:gd name="T18" fmla="*/ 2147483646 w 2304"/>
              <a:gd name="T19" fmla="*/ 2147483646 h 200"/>
              <a:gd name="T20" fmla="*/ 2147483646 w 2304"/>
              <a:gd name="T21" fmla="*/ 2147483646 h 2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04"/>
              <a:gd name="T34" fmla="*/ 0 h 200"/>
              <a:gd name="T35" fmla="*/ 2304 w 2304"/>
              <a:gd name="T36" fmla="*/ 200 h 2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04" h="200">
                <a:moveTo>
                  <a:pt x="0" y="0"/>
                </a:moveTo>
                <a:cubicBezTo>
                  <a:pt x="76" y="92"/>
                  <a:pt x="152" y="184"/>
                  <a:pt x="240" y="192"/>
                </a:cubicBezTo>
                <a:cubicBezTo>
                  <a:pt x="328" y="200"/>
                  <a:pt x="440" y="48"/>
                  <a:pt x="528" y="48"/>
                </a:cubicBezTo>
                <a:cubicBezTo>
                  <a:pt x="616" y="48"/>
                  <a:pt x="688" y="192"/>
                  <a:pt x="768" y="192"/>
                </a:cubicBezTo>
                <a:cubicBezTo>
                  <a:pt x="848" y="192"/>
                  <a:pt x="936" y="48"/>
                  <a:pt x="1008" y="48"/>
                </a:cubicBezTo>
                <a:cubicBezTo>
                  <a:pt x="1080" y="48"/>
                  <a:pt x="1136" y="192"/>
                  <a:pt x="1200" y="192"/>
                </a:cubicBezTo>
                <a:cubicBezTo>
                  <a:pt x="1264" y="192"/>
                  <a:pt x="1320" y="48"/>
                  <a:pt x="1392" y="48"/>
                </a:cubicBezTo>
                <a:cubicBezTo>
                  <a:pt x="1464" y="48"/>
                  <a:pt x="1552" y="192"/>
                  <a:pt x="1632" y="192"/>
                </a:cubicBezTo>
                <a:cubicBezTo>
                  <a:pt x="1712" y="192"/>
                  <a:pt x="1800" y="48"/>
                  <a:pt x="1872" y="48"/>
                </a:cubicBezTo>
                <a:cubicBezTo>
                  <a:pt x="1944" y="48"/>
                  <a:pt x="1992" y="192"/>
                  <a:pt x="2064" y="192"/>
                </a:cubicBezTo>
                <a:cubicBezTo>
                  <a:pt x="2136" y="192"/>
                  <a:pt x="2264" y="72"/>
                  <a:pt x="2304" y="4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207904" name="AutoShape 32"/>
          <p:cNvSpPr>
            <a:spLocks noChangeArrowheads="1"/>
          </p:cNvSpPr>
          <p:nvPr/>
        </p:nvSpPr>
        <p:spPr bwMode="auto">
          <a:xfrm>
            <a:off x="5853113" y="2725738"/>
            <a:ext cx="1089025" cy="528637"/>
          </a:xfrm>
          <a:prstGeom prst="wedgeRectCallout">
            <a:avLst>
              <a:gd name="adj1" fmla="val -251167"/>
              <a:gd name="adj2" fmla="val 130181"/>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fontAlgn="b" hangingPunct="1">
              <a:spcBef>
                <a:spcPct val="0"/>
              </a:spcBef>
              <a:buFontTx/>
              <a:buNone/>
            </a:pPr>
            <a:r>
              <a:rPr lang="zh-CN" altLang="en-US" b="1" u="none">
                <a:solidFill>
                  <a:srgbClr val="FF0000"/>
                </a:solidFill>
                <a:ea typeface="楷体_GB2312" pitchFamily="49" charset="-122"/>
              </a:rPr>
              <a:t>西方</a:t>
            </a:r>
            <a:r>
              <a:rPr lang="en-US" altLang="zh-CN" b="1" u="none">
                <a:solidFill>
                  <a:srgbClr val="FF0000"/>
                </a:solidFill>
                <a:ea typeface="楷体_GB2312" pitchFamily="49" charset="-122"/>
              </a:rPr>
              <a:t>?</a:t>
            </a:r>
            <a:endParaRPr lang="en-US" altLang="zh-CN" b="1" u="none">
              <a:solidFill>
                <a:srgbClr val="800000"/>
              </a:solidFill>
              <a:ea typeface="宋体" panose="02010600030101010101" pitchFamily="2" charset="-122"/>
            </a:endParaRPr>
          </a:p>
        </p:txBody>
      </p:sp>
      <p:sp>
        <p:nvSpPr>
          <p:cNvPr id="75801" name="Text Box 34"/>
          <p:cNvSpPr txBox="1">
            <a:spLocks noChangeArrowheads="1"/>
          </p:cNvSpPr>
          <p:nvPr/>
        </p:nvSpPr>
        <p:spPr bwMode="auto">
          <a:xfrm>
            <a:off x="457200" y="228600"/>
            <a:ext cx="2819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
              </a:spcBef>
              <a:spcAft>
                <a:spcPct val="5000"/>
              </a:spcAft>
              <a:buFontTx/>
              <a:buNone/>
            </a:pPr>
            <a:r>
              <a:rPr lang="zh-CN" altLang="en-US" sz="1800" b="1" u="none">
                <a:solidFill>
                  <a:srgbClr val="660033"/>
                </a:solidFill>
                <a:latin typeface="幼圆" panose="02010509060101010101" pitchFamily="49" charset="-122"/>
                <a:ea typeface="幼圆" panose="02010509060101010101" pitchFamily="49" charset="-122"/>
              </a:rPr>
              <a:t>命题逻辑 </a:t>
            </a:r>
            <a:r>
              <a:rPr lang="en-US" altLang="zh-CN" sz="1800" b="1" u="none">
                <a:solidFill>
                  <a:srgbClr val="660033"/>
                </a:solidFill>
                <a:latin typeface="幼圆" panose="02010509060101010101" pitchFamily="49" charset="-122"/>
                <a:ea typeface="幼圆" panose="02010509060101010101" pitchFamily="49" charset="-122"/>
              </a:rPr>
              <a:t>&gt; </a:t>
            </a:r>
            <a:r>
              <a:rPr lang="zh-CN" altLang="en-US" sz="1800" b="1" u="none">
                <a:latin typeface="幼圆" panose="02010509060101010101" pitchFamily="49" charset="-122"/>
                <a:ea typeface="幼圆" panose="02010509060101010101" pitchFamily="49" charset="-122"/>
              </a:rPr>
              <a:t>逻辑连接词</a:t>
            </a:r>
            <a:endParaRPr lang="zh-CN" altLang="en-US" sz="2000" b="1" u="none">
              <a:latin typeface="幼圆" panose="02010509060101010101" pitchFamily="49" charset="-122"/>
              <a:ea typeface="幼圆" panose="02010509060101010101" pitchFamily="49" charset="-122"/>
            </a:endParaRPr>
          </a:p>
        </p:txBody>
      </p:sp>
    </p:spTree>
  </p:cSld>
  <p:clrMapOvr>
    <a:masterClrMapping/>
  </p:clrMapOvr>
  <p:transition>
    <p:pull dir="rd"/>
    <p:sndAc>
      <p:stSnd>
        <p:snd r:embed="rId4"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207876"/>
                                        </p:tgtEl>
                                      </p:cBhvr>
                                    </p:cmd>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07884"/>
                                        </p:tgtEl>
                                        <p:attrNameLst>
                                          <p:attrName>style.visibility</p:attrName>
                                        </p:attrNameLst>
                                      </p:cBhvr>
                                      <p:to>
                                        <p:strVal val="visible"/>
                                      </p:to>
                                    </p:set>
                                    <p:animEffect transition="in" filter="wipe(left)">
                                      <p:cBhvr>
                                        <p:cTn id="11" dur="500"/>
                                        <p:tgtEl>
                                          <p:spTgt spid="20788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07885"/>
                                        </p:tgtEl>
                                        <p:attrNameLst>
                                          <p:attrName>style.visibility</p:attrName>
                                        </p:attrNameLst>
                                      </p:cBhvr>
                                      <p:to>
                                        <p:strVal val="visible"/>
                                      </p:to>
                                    </p:set>
                                    <p:animEffect transition="in" filter="wipe(left)">
                                      <p:cBhvr>
                                        <p:cTn id="16" dur="500"/>
                                        <p:tgtEl>
                                          <p:spTgt spid="20788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07886"/>
                                        </p:tgtEl>
                                        <p:attrNameLst>
                                          <p:attrName>style.visibility</p:attrName>
                                        </p:attrNameLst>
                                      </p:cBhvr>
                                      <p:to>
                                        <p:strVal val="visible"/>
                                      </p:to>
                                    </p:set>
                                    <p:animEffect transition="in" filter="wipe(left)">
                                      <p:cBhvr>
                                        <p:cTn id="21" dur="500"/>
                                        <p:tgtEl>
                                          <p:spTgt spid="20788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07891"/>
                                        </p:tgtEl>
                                        <p:attrNameLst>
                                          <p:attrName>style.visibility</p:attrName>
                                        </p:attrNameLst>
                                      </p:cBhvr>
                                      <p:to>
                                        <p:strVal val="visible"/>
                                      </p:to>
                                    </p:set>
                                    <p:animEffect transition="in" filter="wipe(left)">
                                      <p:cBhvr>
                                        <p:cTn id="26" dur="500"/>
                                        <p:tgtEl>
                                          <p:spTgt spid="20789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07892"/>
                                        </p:tgtEl>
                                        <p:attrNameLst>
                                          <p:attrName>style.visibility</p:attrName>
                                        </p:attrNameLst>
                                      </p:cBhvr>
                                      <p:to>
                                        <p:strVal val="visible"/>
                                      </p:to>
                                    </p:set>
                                    <p:animEffect transition="in" filter="wipe(left)">
                                      <p:cBhvr>
                                        <p:cTn id="31" dur="500"/>
                                        <p:tgtEl>
                                          <p:spTgt spid="20789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07887"/>
                                        </p:tgtEl>
                                        <p:attrNameLst>
                                          <p:attrName>style.visibility</p:attrName>
                                        </p:attrNameLst>
                                      </p:cBhvr>
                                      <p:to>
                                        <p:strVal val="visible"/>
                                      </p:to>
                                    </p:set>
                                    <p:animEffect transition="in" filter="wipe(left)">
                                      <p:cBhvr>
                                        <p:cTn id="36" dur="500"/>
                                        <p:tgtEl>
                                          <p:spTgt spid="20788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07888"/>
                                        </p:tgtEl>
                                        <p:attrNameLst>
                                          <p:attrName>style.visibility</p:attrName>
                                        </p:attrNameLst>
                                      </p:cBhvr>
                                      <p:to>
                                        <p:strVal val="visible"/>
                                      </p:to>
                                    </p:set>
                                    <p:animEffect transition="in" filter="wipe(left)">
                                      <p:cBhvr>
                                        <p:cTn id="41" dur="500"/>
                                        <p:tgtEl>
                                          <p:spTgt spid="20788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07889"/>
                                        </p:tgtEl>
                                        <p:attrNameLst>
                                          <p:attrName>style.visibility</p:attrName>
                                        </p:attrNameLst>
                                      </p:cBhvr>
                                      <p:to>
                                        <p:strVal val="visible"/>
                                      </p:to>
                                    </p:set>
                                    <p:animEffect transition="in" filter="wipe(left)">
                                      <p:cBhvr>
                                        <p:cTn id="46" dur="500"/>
                                        <p:tgtEl>
                                          <p:spTgt spid="20788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07890"/>
                                        </p:tgtEl>
                                        <p:attrNameLst>
                                          <p:attrName>style.visibility</p:attrName>
                                        </p:attrNameLst>
                                      </p:cBhvr>
                                      <p:to>
                                        <p:strVal val="visible"/>
                                      </p:to>
                                    </p:set>
                                    <p:animEffect transition="in" filter="wipe(left)">
                                      <p:cBhvr>
                                        <p:cTn id="51" dur="500"/>
                                        <p:tgtEl>
                                          <p:spTgt spid="20789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07893"/>
                                        </p:tgtEl>
                                        <p:attrNameLst>
                                          <p:attrName>style.visibility</p:attrName>
                                        </p:attrNameLst>
                                      </p:cBhvr>
                                      <p:to>
                                        <p:strVal val="visible"/>
                                      </p:to>
                                    </p:set>
                                    <p:animEffect transition="in" filter="wipe(left)">
                                      <p:cBhvr>
                                        <p:cTn id="56" dur="500"/>
                                        <p:tgtEl>
                                          <p:spTgt spid="207893"/>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07894"/>
                                        </p:tgtEl>
                                        <p:attrNameLst>
                                          <p:attrName>style.visibility</p:attrName>
                                        </p:attrNameLst>
                                      </p:cBhvr>
                                      <p:to>
                                        <p:strVal val="visible"/>
                                      </p:to>
                                    </p:set>
                                    <p:animEffect transition="in" filter="wipe(left)">
                                      <p:cBhvr>
                                        <p:cTn id="61" dur="500"/>
                                        <p:tgtEl>
                                          <p:spTgt spid="20789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07901"/>
                                        </p:tgtEl>
                                        <p:attrNameLst>
                                          <p:attrName>style.visibility</p:attrName>
                                        </p:attrNameLst>
                                      </p:cBhvr>
                                      <p:to>
                                        <p:strVal val="visible"/>
                                      </p:to>
                                    </p:set>
                                    <p:animEffect transition="in" filter="wipe(left)">
                                      <p:cBhvr>
                                        <p:cTn id="66" dur="500"/>
                                        <p:tgtEl>
                                          <p:spTgt spid="207901"/>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07904"/>
                                        </p:tgtEl>
                                        <p:attrNameLst>
                                          <p:attrName>style.visibility</p:attrName>
                                        </p:attrNameLst>
                                      </p:cBhvr>
                                      <p:to>
                                        <p:strVal val="visible"/>
                                      </p:to>
                                    </p:set>
                                    <p:animEffect transition="in" filter="wipe(left)">
                                      <p:cBhvr>
                                        <p:cTn id="71" dur="500"/>
                                        <p:tgtEl>
                                          <p:spTgt spid="207904"/>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p:cTn id="72" repeatCount="indefinite" fill="remove" display="0">
                  <p:stCondLst>
                    <p:cond delay="indefinite"/>
                  </p:stCondLst>
                  <p:endCondLst>
                    <p:cond evt="onPrev" delay="0">
                      <p:tgtEl>
                        <p:sldTgt/>
                      </p:tgtEl>
                    </p:cond>
                  </p:endCondLst>
                </p:cTn>
                <p:tgtEl>
                  <p:spTgt spid="207876"/>
                </p:tgtEl>
              </p:cMediaNode>
            </p:video>
            <p:seq concurrent="1" nextAc="seek">
              <p:cTn id="73" restart="whenNotActive" fill="hold" evtFilter="cancelBubble" nodeType="interactiveSeq">
                <p:stCondLst>
                  <p:cond evt="onClick" delay="0">
                    <p:tgtEl>
                      <p:spTgt spid="207876"/>
                    </p:tgtEl>
                  </p:cond>
                </p:stCondLst>
                <p:endSync evt="end" delay="0">
                  <p:rtn val="all"/>
                </p:endSync>
                <p:childTnLst>
                  <p:par>
                    <p:cTn id="74" fill="hold" nodeType="clickPar">
                      <p:stCondLst>
                        <p:cond delay="0"/>
                      </p:stCondLst>
                      <p:childTnLst>
                        <p:par>
                          <p:cTn id="75" fill="hold" nodeType="withGroup">
                            <p:stCondLst>
                              <p:cond delay="0"/>
                            </p:stCondLst>
                            <p:childTnLst>
                              <p:par>
                                <p:cTn id="76" presetID="2" presetClass="mediacall" presetSubtype="0" fill="hold" nodeType="clickEffect">
                                  <p:stCondLst>
                                    <p:cond delay="0"/>
                                  </p:stCondLst>
                                  <p:childTnLst>
                                    <p:cmd type="call" cmd="togglePause">
                                      <p:cBhvr>
                                        <p:cTn id="77" dur="1" fill="hold"/>
                                        <p:tgtEl>
                                          <p:spTgt spid="207876"/>
                                        </p:tgtEl>
                                      </p:cBhvr>
                                    </p:cmd>
                                  </p:childTnLst>
                                </p:cTn>
                              </p:par>
                            </p:childTnLst>
                          </p:cTn>
                        </p:par>
                      </p:childTnLst>
                    </p:cTn>
                  </p:par>
                </p:childTnLst>
              </p:cTn>
              <p:nextCondLst>
                <p:cond evt="onClick" delay="0">
                  <p:tgtEl>
                    <p:spTgt spid="207876"/>
                  </p:tgtEl>
                </p:cond>
              </p:nextCondLst>
            </p:seq>
          </p:childTnLst>
        </p:cTn>
      </p:par>
    </p:tnLst>
    <p:bldLst>
      <p:bldP spid="207884" grpId="0" autoUpdateAnimBg="0"/>
      <p:bldP spid="207885" grpId="0" autoUpdateAnimBg="0"/>
      <p:bldP spid="207886" grpId="0" autoUpdateAnimBg="0"/>
      <p:bldP spid="207887" grpId="0" autoUpdateAnimBg="0"/>
      <p:bldP spid="207888" grpId="0" autoUpdateAnimBg="0"/>
      <p:bldP spid="207889" grpId="0" autoUpdateAnimBg="0"/>
      <p:bldP spid="207890" grpId="0" autoUpdateAnimBg="0"/>
      <p:bldP spid="207891" grpId="0" animBg="1"/>
      <p:bldP spid="207892" grpId="0" autoUpdateAnimBg="0"/>
      <p:bldP spid="207893" grpId="0" animBg="1"/>
      <p:bldP spid="207894" grpId="0" autoUpdateAnimBg="0"/>
      <p:bldP spid="207901" grpId="0" animBg="1"/>
      <p:bldP spid="207904"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77826" name="Picture 2" descr="STATBA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38" y="6248400"/>
            <a:ext cx="755808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7" name="Picture 3" descr="STATBA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533400"/>
            <a:ext cx="79168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8" name="Picture 4" descr="tb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9600" y="6046788"/>
            <a:ext cx="91440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9" name="Text Box 5"/>
          <p:cNvSpPr txBox="1">
            <a:spLocks noChangeArrowheads="1"/>
          </p:cNvSpPr>
          <p:nvPr/>
        </p:nvSpPr>
        <p:spPr bwMode="auto">
          <a:xfrm>
            <a:off x="8763000" y="70866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400" u="none">
              <a:solidFill>
                <a:srgbClr val="800000"/>
              </a:solidFill>
              <a:ea typeface="宋体" panose="02010600030101010101" pitchFamily="2" charset="-122"/>
            </a:endParaRPr>
          </a:p>
        </p:txBody>
      </p:sp>
      <p:sp>
        <p:nvSpPr>
          <p:cNvPr id="36877" name="Rectangle 13"/>
          <p:cNvSpPr>
            <a:spLocks noChangeArrowheads="1"/>
          </p:cNvSpPr>
          <p:nvPr/>
        </p:nvSpPr>
        <p:spPr bwMode="auto">
          <a:xfrm>
            <a:off x="609600" y="1524000"/>
            <a:ext cx="7848600" cy="1630363"/>
          </a:xfrm>
          <a:prstGeom prst="rect">
            <a:avLst/>
          </a:prstGeom>
          <a:solidFill>
            <a:srgbClr val="FFFF66">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dist" eaLnBrk="1" hangingPunct="1">
              <a:lnSpc>
                <a:spcPct val="120000"/>
              </a:lnSpc>
              <a:spcBef>
                <a:spcPct val="0"/>
              </a:spcBef>
              <a:buFontTx/>
              <a:buNone/>
            </a:pPr>
            <a:r>
              <a:rPr lang="zh-CN" altLang="en-US" b="1">
                <a:solidFill>
                  <a:srgbClr val="800000"/>
                </a:solidFill>
                <a:latin typeface="黑体" panose="02010609060101010101" pitchFamily="49" charset="-122"/>
              </a:rPr>
              <a:t>定义</a:t>
            </a:r>
            <a:r>
              <a:rPr lang="zh-CN" altLang="en-US" b="1">
                <a:solidFill>
                  <a:srgbClr val="800000"/>
                </a:solidFill>
                <a:ea typeface="宋体" panose="02010600030101010101" pitchFamily="2" charset="-122"/>
              </a:rPr>
              <a:t> </a:t>
            </a:r>
            <a:r>
              <a:rPr lang="en-US" altLang="zh-CN" b="1">
                <a:solidFill>
                  <a:srgbClr val="800000"/>
                </a:solidFill>
                <a:ea typeface="宋体" panose="02010600030101010101" pitchFamily="2" charset="-122"/>
              </a:rPr>
              <a:t>1-2.5</a:t>
            </a:r>
            <a:r>
              <a:rPr lang="en-US" altLang="zh-CN" sz="2400" b="1" u="none">
                <a:solidFill>
                  <a:srgbClr val="000055"/>
                </a:solidFill>
                <a:ea typeface="宋体" panose="02010600030101010101" pitchFamily="2" charset="-122"/>
              </a:rPr>
              <a:t> </a:t>
            </a:r>
            <a:r>
              <a:rPr lang="en-US" altLang="zh-CN" sz="2400" u="none">
                <a:solidFill>
                  <a:srgbClr val="000055"/>
                </a:solidFill>
                <a:ea typeface="宋体" panose="02010600030101010101" pitchFamily="2" charset="-122"/>
              </a:rPr>
              <a:t> </a:t>
            </a:r>
            <a:r>
              <a:rPr lang="zh-CN" altLang="en-US" b="1" u="none">
                <a:solidFill>
                  <a:srgbClr val="800000"/>
                </a:solidFill>
                <a:latin typeface="Century Schoolbook" panose="02040604050505020304" pitchFamily="18" charset="0"/>
                <a:ea typeface="宋体" panose="02010600030101010101" pitchFamily="2" charset="-122"/>
              </a:rPr>
              <a:t>给定命题</a:t>
            </a:r>
            <a:r>
              <a:rPr lang="en-US" altLang="zh-CN" b="1" u="none">
                <a:solidFill>
                  <a:srgbClr val="800000"/>
                </a:solidFill>
                <a:latin typeface="Century Schoolbook" panose="02040604050505020304" pitchFamily="18" charset="0"/>
                <a:ea typeface="宋体" panose="02010600030101010101" pitchFamily="2" charset="-122"/>
              </a:rPr>
              <a:t>P</a:t>
            </a:r>
            <a:r>
              <a:rPr lang="zh-CN" altLang="en-US" b="1" u="none">
                <a:solidFill>
                  <a:srgbClr val="800000"/>
                </a:solidFill>
                <a:latin typeface="Century Schoolbook" panose="02040604050505020304" pitchFamily="18" charset="0"/>
                <a:ea typeface="宋体" panose="02010600030101010101" pitchFamily="2" charset="-122"/>
              </a:rPr>
              <a:t>和</a:t>
            </a:r>
            <a:r>
              <a:rPr lang="en-US" altLang="zh-CN" b="1" u="none">
                <a:solidFill>
                  <a:srgbClr val="800000"/>
                </a:solidFill>
                <a:latin typeface="Century Schoolbook" panose="02040604050505020304" pitchFamily="18" charset="0"/>
                <a:ea typeface="宋体" panose="02010600030101010101" pitchFamily="2" charset="-122"/>
              </a:rPr>
              <a:t>Q,</a:t>
            </a:r>
            <a:r>
              <a:rPr lang="zh-CN" altLang="en-US" b="1" u="none">
                <a:solidFill>
                  <a:srgbClr val="800000"/>
                </a:solidFill>
                <a:latin typeface="Century Schoolbook" panose="02040604050505020304" pitchFamily="18" charset="0"/>
                <a:ea typeface="宋体" panose="02010600030101010101" pitchFamily="2" charset="-122"/>
              </a:rPr>
              <a:t>其复合命题</a:t>
            </a:r>
            <a:r>
              <a:rPr lang="en-US" altLang="zh-CN" b="1" u="none">
                <a:solidFill>
                  <a:srgbClr val="800000"/>
                </a:solidFill>
                <a:latin typeface="Century Schoolbook" panose="02040604050505020304" pitchFamily="18" charset="0"/>
                <a:ea typeface="宋体" panose="02010600030101010101" pitchFamily="2" charset="-122"/>
              </a:rPr>
              <a:t>P</a:t>
            </a:r>
            <a:r>
              <a:rPr lang="en-US" altLang="zh-CN" b="1" u="none">
                <a:solidFill>
                  <a:srgbClr val="800000"/>
                </a:solidFill>
                <a:latin typeface="Century Schoolbook" panose="02040604050505020304" pitchFamily="18" charset="0"/>
                <a:ea typeface="宋体" panose="02010600030101010101" pitchFamily="2" charset="-122"/>
                <a:sym typeface="Symbol" panose="05050102010706020507" pitchFamily="18" charset="2"/>
              </a:rPr>
              <a:t></a:t>
            </a:r>
            <a:r>
              <a:rPr lang="en-US" altLang="zh-CN" b="1" u="none">
                <a:solidFill>
                  <a:srgbClr val="800000"/>
                </a:solidFill>
                <a:latin typeface="Century Schoolbook" panose="02040604050505020304" pitchFamily="18" charset="0"/>
                <a:ea typeface="宋体" panose="02010600030101010101" pitchFamily="2" charset="-122"/>
              </a:rPr>
              <a:t>Q</a:t>
            </a:r>
            <a:r>
              <a:rPr lang="zh-CN" altLang="en-US" b="1" u="none">
                <a:solidFill>
                  <a:srgbClr val="800000"/>
                </a:solidFill>
                <a:latin typeface="Century Schoolbook" panose="02040604050505020304" pitchFamily="18" charset="0"/>
                <a:ea typeface="宋体" panose="02010600030101010101" pitchFamily="2" charset="-122"/>
              </a:rPr>
              <a:t>称作双条件命题</a:t>
            </a:r>
            <a:r>
              <a:rPr lang="en-US" altLang="zh-CN" b="1" u="none">
                <a:solidFill>
                  <a:srgbClr val="800000"/>
                </a:solidFill>
                <a:latin typeface="Century Schoolbook" panose="02040604050505020304" pitchFamily="18" charset="0"/>
                <a:ea typeface="宋体" panose="02010600030101010101" pitchFamily="2" charset="-122"/>
              </a:rPr>
              <a:t>,</a:t>
            </a:r>
            <a:r>
              <a:rPr lang="zh-CN" altLang="en-US" b="1" u="none">
                <a:solidFill>
                  <a:srgbClr val="800000"/>
                </a:solidFill>
                <a:latin typeface="Century Schoolbook" panose="02040604050505020304" pitchFamily="18" charset="0"/>
                <a:ea typeface="宋体" panose="02010600030101010101" pitchFamily="2" charset="-122"/>
              </a:rPr>
              <a:t>读作“</a:t>
            </a:r>
            <a:r>
              <a:rPr lang="en-US" altLang="zh-CN" b="1" u="none">
                <a:solidFill>
                  <a:srgbClr val="800000"/>
                </a:solidFill>
                <a:latin typeface="Century Schoolbook" panose="02040604050505020304" pitchFamily="18" charset="0"/>
                <a:ea typeface="宋体" panose="02010600030101010101" pitchFamily="2" charset="-122"/>
              </a:rPr>
              <a:t>P</a:t>
            </a:r>
            <a:r>
              <a:rPr lang="zh-CN" altLang="en-US" b="1" u="none">
                <a:solidFill>
                  <a:srgbClr val="800000"/>
                </a:solidFill>
                <a:latin typeface="Century Schoolbook" panose="02040604050505020304" pitchFamily="18" charset="0"/>
                <a:ea typeface="宋体" panose="02010600030101010101" pitchFamily="2" charset="-122"/>
              </a:rPr>
              <a:t>当且仅当</a:t>
            </a:r>
            <a:r>
              <a:rPr lang="en-US" altLang="zh-CN" b="1" u="none">
                <a:solidFill>
                  <a:srgbClr val="800000"/>
                </a:solidFill>
                <a:latin typeface="Century Schoolbook" panose="02040604050505020304" pitchFamily="18" charset="0"/>
                <a:ea typeface="宋体" panose="02010600030101010101" pitchFamily="2" charset="-122"/>
              </a:rPr>
              <a:t>Q”,</a:t>
            </a:r>
            <a:r>
              <a:rPr lang="zh-CN" altLang="en-US" b="1" u="none">
                <a:solidFill>
                  <a:srgbClr val="800000"/>
                </a:solidFill>
                <a:latin typeface="Century Schoolbook" panose="02040604050505020304" pitchFamily="18" charset="0"/>
                <a:ea typeface="宋体" panose="02010600030101010101" pitchFamily="2" charset="-122"/>
              </a:rPr>
              <a:t>当</a:t>
            </a:r>
            <a:r>
              <a:rPr lang="en-US" altLang="zh-CN" b="1" u="none">
                <a:solidFill>
                  <a:srgbClr val="800000"/>
                </a:solidFill>
                <a:latin typeface="Century Schoolbook" panose="02040604050505020304" pitchFamily="18" charset="0"/>
                <a:ea typeface="宋体" panose="02010600030101010101" pitchFamily="2" charset="-122"/>
              </a:rPr>
              <a:t>P</a:t>
            </a:r>
            <a:r>
              <a:rPr lang="zh-CN" altLang="en-US" b="1" u="none">
                <a:solidFill>
                  <a:srgbClr val="800000"/>
                </a:solidFill>
                <a:latin typeface="Century Schoolbook" panose="02040604050505020304" pitchFamily="18" charset="0"/>
                <a:ea typeface="宋体" panose="02010600030101010101" pitchFamily="2" charset="-122"/>
              </a:rPr>
              <a:t>和</a:t>
            </a:r>
            <a:r>
              <a:rPr lang="en-US" altLang="zh-CN" b="1" u="none">
                <a:solidFill>
                  <a:srgbClr val="800000"/>
                </a:solidFill>
                <a:latin typeface="Century Schoolbook" panose="02040604050505020304" pitchFamily="18" charset="0"/>
                <a:ea typeface="宋体" panose="02010600030101010101" pitchFamily="2" charset="-122"/>
              </a:rPr>
              <a:t>Q</a:t>
            </a:r>
            <a:r>
              <a:rPr lang="zh-CN" altLang="en-US" b="1" u="none">
                <a:solidFill>
                  <a:srgbClr val="800000"/>
                </a:solidFill>
                <a:latin typeface="Century Schoolbook" panose="02040604050505020304" pitchFamily="18" charset="0"/>
                <a:ea typeface="宋体" panose="02010600030101010101" pitchFamily="2" charset="-122"/>
              </a:rPr>
              <a:t>的真值相同时</a:t>
            </a:r>
            <a:r>
              <a:rPr lang="en-US" altLang="zh-CN" b="1" u="none">
                <a:solidFill>
                  <a:srgbClr val="800000"/>
                </a:solidFill>
                <a:latin typeface="Century Schoolbook" panose="02040604050505020304" pitchFamily="18" charset="0"/>
                <a:ea typeface="宋体" panose="02010600030101010101" pitchFamily="2" charset="-122"/>
              </a:rPr>
              <a:t>,P</a:t>
            </a:r>
            <a:r>
              <a:rPr lang="en-US" altLang="zh-CN" b="1" u="none">
                <a:solidFill>
                  <a:srgbClr val="800000"/>
                </a:solidFill>
                <a:latin typeface="Century Schoolbook" panose="02040604050505020304" pitchFamily="18" charset="0"/>
                <a:ea typeface="宋体" panose="02010600030101010101" pitchFamily="2" charset="-122"/>
                <a:sym typeface="Symbol" panose="05050102010706020507" pitchFamily="18" charset="2"/>
              </a:rPr>
              <a:t></a:t>
            </a:r>
            <a:r>
              <a:rPr lang="en-US" altLang="zh-CN" b="1" u="none">
                <a:solidFill>
                  <a:srgbClr val="800000"/>
                </a:solidFill>
                <a:latin typeface="Century Schoolbook" panose="02040604050505020304" pitchFamily="18" charset="0"/>
                <a:ea typeface="宋体" panose="02010600030101010101" pitchFamily="2" charset="-122"/>
              </a:rPr>
              <a:t>Q</a:t>
            </a:r>
            <a:r>
              <a:rPr lang="zh-CN" altLang="en-US" b="1" u="none">
                <a:solidFill>
                  <a:srgbClr val="800000"/>
                </a:solidFill>
                <a:latin typeface="Century Schoolbook" panose="02040604050505020304" pitchFamily="18" charset="0"/>
                <a:ea typeface="宋体" panose="02010600030101010101" pitchFamily="2" charset="-122"/>
              </a:rPr>
              <a:t>的真值为</a:t>
            </a:r>
            <a:r>
              <a:rPr lang="en-US" altLang="zh-CN" b="1" u="none">
                <a:solidFill>
                  <a:srgbClr val="800000"/>
                </a:solidFill>
                <a:latin typeface="Century Schoolbook" panose="02040604050505020304" pitchFamily="18" charset="0"/>
                <a:ea typeface="宋体" panose="02010600030101010101" pitchFamily="2" charset="-122"/>
              </a:rPr>
              <a:t>T,</a:t>
            </a:r>
            <a:r>
              <a:rPr lang="zh-CN" altLang="en-US" b="1" u="none">
                <a:solidFill>
                  <a:srgbClr val="800000"/>
                </a:solidFill>
                <a:latin typeface="Century Schoolbook" panose="02040604050505020304" pitchFamily="18" charset="0"/>
                <a:ea typeface="宋体" panose="02010600030101010101" pitchFamily="2" charset="-122"/>
              </a:rPr>
              <a:t>否则</a:t>
            </a:r>
            <a:r>
              <a:rPr lang="en-US" altLang="zh-CN" b="1" u="none">
                <a:solidFill>
                  <a:srgbClr val="800000"/>
                </a:solidFill>
                <a:latin typeface="Century Schoolbook" panose="02040604050505020304" pitchFamily="18" charset="0"/>
                <a:ea typeface="宋体" panose="02010600030101010101" pitchFamily="2" charset="-122"/>
              </a:rPr>
              <a:t>P</a:t>
            </a:r>
            <a:r>
              <a:rPr lang="en-US" altLang="zh-CN" b="1" u="none">
                <a:solidFill>
                  <a:srgbClr val="800000"/>
                </a:solidFill>
                <a:latin typeface="Century Schoolbook" panose="02040604050505020304" pitchFamily="18" charset="0"/>
                <a:ea typeface="宋体" panose="02010600030101010101" pitchFamily="2" charset="-122"/>
                <a:sym typeface="Symbol" panose="05050102010706020507" pitchFamily="18" charset="2"/>
              </a:rPr>
              <a:t></a:t>
            </a:r>
            <a:r>
              <a:rPr lang="en-US" altLang="zh-CN" b="1" u="none">
                <a:solidFill>
                  <a:srgbClr val="800000"/>
                </a:solidFill>
                <a:latin typeface="Century Schoolbook" panose="02040604050505020304" pitchFamily="18" charset="0"/>
                <a:ea typeface="宋体" panose="02010600030101010101" pitchFamily="2" charset="-122"/>
              </a:rPr>
              <a:t>Q</a:t>
            </a:r>
            <a:r>
              <a:rPr lang="zh-CN" altLang="en-US" b="1" u="none">
                <a:solidFill>
                  <a:srgbClr val="800000"/>
                </a:solidFill>
                <a:latin typeface="Century Schoolbook" panose="02040604050505020304" pitchFamily="18" charset="0"/>
                <a:ea typeface="宋体" panose="02010600030101010101" pitchFamily="2" charset="-122"/>
              </a:rPr>
              <a:t>的真值为</a:t>
            </a:r>
            <a:r>
              <a:rPr lang="en-US" altLang="zh-CN" b="1" u="none">
                <a:solidFill>
                  <a:srgbClr val="800000"/>
                </a:solidFill>
                <a:latin typeface="Century Schoolbook" panose="02040604050505020304" pitchFamily="18" charset="0"/>
                <a:ea typeface="宋体" panose="02010600030101010101" pitchFamily="2" charset="-122"/>
              </a:rPr>
              <a:t>F</a:t>
            </a:r>
            <a:r>
              <a:rPr lang="zh-CN" altLang="en-US" b="1" u="none">
                <a:solidFill>
                  <a:srgbClr val="800000"/>
                </a:solidFill>
                <a:latin typeface="Century Schoolbook" panose="02040604050505020304" pitchFamily="18" charset="0"/>
                <a:ea typeface="宋体" panose="02010600030101010101" pitchFamily="2" charset="-122"/>
              </a:rPr>
              <a:t>。</a:t>
            </a:r>
          </a:p>
        </p:txBody>
      </p:sp>
      <p:sp>
        <p:nvSpPr>
          <p:cNvPr id="77831" name="Text Box 14"/>
          <p:cNvSpPr txBox="1">
            <a:spLocks noChangeArrowheads="1"/>
          </p:cNvSpPr>
          <p:nvPr/>
        </p:nvSpPr>
        <p:spPr bwMode="auto">
          <a:xfrm>
            <a:off x="609600" y="914400"/>
            <a:ext cx="541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u="none">
                <a:latin typeface="宋体" panose="02010600030101010101" pitchFamily="2" charset="-122"/>
                <a:ea typeface="宋体" panose="02010600030101010101" pitchFamily="2" charset="-122"/>
              </a:rPr>
              <a:t>(5) </a:t>
            </a:r>
            <a:r>
              <a:rPr lang="zh-CN" altLang="en-US" b="1" u="none">
                <a:latin typeface="黑体" panose="02010609060101010101" pitchFamily="49" charset="-122"/>
              </a:rPr>
              <a:t>双条件</a:t>
            </a:r>
            <a:r>
              <a:rPr lang="en-US" altLang="zh-CN" b="1" u="none">
                <a:latin typeface="宋体" panose="02010600030101010101" pitchFamily="2" charset="-122"/>
                <a:ea typeface="宋体" panose="02010600030101010101" pitchFamily="2" charset="-122"/>
              </a:rPr>
              <a:t>(Equivalence) </a:t>
            </a:r>
            <a:r>
              <a:rPr lang="en-US" altLang="zh-CN" b="1" u="none">
                <a:latin typeface="宋体" panose="02010600030101010101" pitchFamily="2" charset="-122"/>
                <a:ea typeface="宋体" panose="02010600030101010101" pitchFamily="2" charset="-122"/>
                <a:sym typeface="Symbol" panose="05050102010706020507" pitchFamily="18" charset="2"/>
              </a:rPr>
              <a:t></a:t>
            </a:r>
            <a:endParaRPr lang="en-US" altLang="zh-CN" b="1" u="none">
              <a:solidFill>
                <a:srgbClr val="800000"/>
              </a:solidFill>
              <a:latin typeface="宋体" panose="02010600030101010101" pitchFamily="2" charset="-122"/>
              <a:ea typeface="宋体" panose="02010600030101010101" pitchFamily="2" charset="-122"/>
              <a:sym typeface="Symbol" panose="05050102010706020507" pitchFamily="18" charset="2"/>
            </a:endParaRPr>
          </a:p>
        </p:txBody>
      </p:sp>
      <p:sp>
        <p:nvSpPr>
          <p:cNvPr id="36879" name="Text Box 15"/>
          <p:cNvSpPr txBox="1">
            <a:spLocks noChangeArrowheads="1"/>
          </p:cNvSpPr>
          <p:nvPr/>
        </p:nvSpPr>
        <p:spPr bwMode="auto">
          <a:xfrm>
            <a:off x="609600" y="3276600"/>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b="1" u="none">
                <a:solidFill>
                  <a:srgbClr val="800000"/>
                </a:solidFill>
                <a:ea typeface="宋体" panose="02010600030101010101" pitchFamily="2" charset="-122"/>
              </a:rPr>
              <a:t>即</a:t>
            </a:r>
            <a:r>
              <a:rPr lang="zh-CN" altLang="en-US" u="none">
                <a:solidFill>
                  <a:srgbClr val="800000"/>
                </a:solidFill>
                <a:ea typeface="宋体" panose="02010600030101010101" pitchFamily="2" charset="-122"/>
              </a:rPr>
              <a:t>：</a:t>
            </a:r>
            <a:endParaRPr lang="zh-CN" altLang="en-US" b="1" u="none">
              <a:solidFill>
                <a:srgbClr val="800000"/>
              </a:solidFill>
              <a:latin typeface="宋体" panose="02010600030101010101" pitchFamily="2" charset="-122"/>
              <a:ea typeface="宋体" panose="02010600030101010101" pitchFamily="2" charset="-122"/>
              <a:sym typeface="Symbol" panose="05050102010706020507" pitchFamily="18" charset="2"/>
            </a:endParaRPr>
          </a:p>
        </p:txBody>
      </p:sp>
      <p:pic>
        <p:nvPicPr>
          <p:cNvPr id="36882" name="sl1.avi">
            <a:hlinkClick r:id="" action="ppaction://media"/>
          </p:cNvPr>
          <p:cNvPicPr preferRelativeResize="0">
            <a:picLocks noRot="1" noChangeArrowheads="1"/>
          </p:cNvPicPr>
          <p:nvPr>
            <a:videoFile r:link="rId2"/>
          </p:nvPr>
        </p:nvPicPr>
        <p:blipFill>
          <a:blip r:embed="rId8">
            <a:extLst>
              <a:ext uri="{28A0092B-C50C-407E-A947-70E740481C1C}">
                <a14:useLocalDpi xmlns:a14="http://schemas.microsoft.com/office/drawing/2010/main" val="0"/>
              </a:ext>
            </a:extLst>
          </a:blip>
          <a:srcRect/>
          <a:stretch>
            <a:fillRect/>
          </a:stretch>
        </p:blipFill>
        <p:spPr bwMode="auto">
          <a:xfrm>
            <a:off x="3598863" y="0"/>
            <a:ext cx="18716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9583" name="Object 31"/>
          <p:cNvGraphicFramePr>
            <a:graphicFrameLocks noChangeAspect="1"/>
          </p:cNvGraphicFramePr>
          <p:nvPr/>
        </p:nvGraphicFramePr>
        <p:xfrm>
          <a:off x="4876800" y="4267200"/>
          <a:ext cx="3429000" cy="2273300"/>
        </p:xfrm>
        <a:graphic>
          <a:graphicData uri="http://schemas.openxmlformats.org/presentationml/2006/ole">
            <mc:AlternateContent xmlns:mc="http://schemas.openxmlformats.org/markup-compatibility/2006">
              <mc:Choice xmlns:v="urn:schemas-microsoft-com:vml" Requires="v">
                <p:oleObj spid="_x0000_s77851" name="文档" r:id="rId9" imgW="3436620" imgH="2286000" progId="Word.Document.8">
                  <p:embed/>
                </p:oleObj>
              </mc:Choice>
              <mc:Fallback>
                <p:oleObj name="文档" r:id="rId9" imgW="3436620" imgH="2286000" progId="Word.Document.8">
                  <p:embed/>
                  <p:pic>
                    <p:nvPicPr>
                      <p:cNvPr id="0" name="Object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6800" y="4267200"/>
                        <a:ext cx="3429000" cy="227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35" name="AutoShape 24">
            <a:hlinkClick r:id="" action="ppaction://hlinkshowjump?jump=previousslide" highlightClick="1"/>
          </p:cNvPr>
          <p:cNvSpPr>
            <a:spLocks noChangeArrowheads="1"/>
          </p:cNvSpPr>
          <p:nvPr/>
        </p:nvSpPr>
        <p:spPr bwMode="auto">
          <a:xfrm>
            <a:off x="16002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77836" name="AutoShape 25">
            <a:hlinkClick r:id="rId11" action="ppaction://hlinksldjump" highlightClick="1"/>
          </p:cNvPr>
          <p:cNvSpPr>
            <a:spLocks noChangeArrowheads="1"/>
          </p:cNvSpPr>
          <p:nvPr/>
        </p:nvSpPr>
        <p:spPr bwMode="auto">
          <a:xfrm>
            <a:off x="9906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77837" name="AutoShape 26">
            <a:hlinkClick r:id="" action="ppaction://hlinkshowjump?jump=lastslide" highlightClick="1"/>
          </p:cNvPr>
          <p:cNvSpPr>
            <a:spLocks noChangeArrowheads="1"/>
          </p:cNvSpPr>
          <p:nvPr/>
        </p:nvSpPr>
        <p:spPr bwMode="auto">
          <a:xfrm>
            <a:off x="28194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77838" name="AutoShape 27">
            <a:hlinkClick r:id="rId12" action="ppaction://hlinksldjump" highlightClick="1"/>
          </p:cNvPr>
          <p:cNvSpPr>
            <a:spLocks noChangeArrowheads="1"/>
          </p:cNvSpPr>
          <p:nvPr/>
        </p:nvSpPr>
        <p:spPr bwMode="auto">
          <a:xfrm>
            <a:off x="34290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77839" name="AutoShape 28">
            <a:hlinkClick r:id="" action="ppaction://hlinkshowjump?jump=nextslide" highlightClick="1"/>
          </p:cNvPr>
          <p:cNvSpPr>
            <a:spLocks noChangeArrowheads="1"/>
          </p:cNvSpPr>
          <p:nvPr/>
        </p:nvSpPr>
        <p:spPr bwMode="auto">
          <a:xfrm>
            <a:off x="2209800" y="6400800"/>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36894" name="Text Box 30"/>
          <p:cNvSpPr txBox="1">
            <a:spLocks noChangeArrowheads="1"/>
          </p:cNvSpPr>
          <p:nvPr/>
        </p:nvSpPr>
        <p:spPr bwMode="auto">
          <a:xfrm>
            <a:off x="914400" y="4267200"/>
            <a:ext cx="363855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FontTx/>
              <a:buNone/>
            </a:pPr>
            <a:r>
              <a:rPr lang="zh-CN" altLang="en-US" sz="2400" b="1" u="none">
                <a:solidFill>
                  <a:srgbClr val="0000CC"/>
                </a:solidFill>
                <a:latin typeface="楷体_GB2312" pitchFamily="49" charset="-122"/>
                <a:ea typeface="楷体_GB2312" pitchFamily="49" charset="-122"/>
              </a:rPr>
              <a:t>与日常用语中的</a:t>
            </a:r>
            <a:r>
              <a:rPr lang="zh-CN" altLang="en-US" sz="2400" b="1" u="none">
                <a:solidFill>
                  <a:srgbClr val="0000CC"/>
                </a:solidFill>
                <a:ea typeface="楷体_GB2312" pitchFamily="49" charset="-122"/>
              </a:rPr>
              <a:t>‘</a:t>
            </a:r>
            <a:r>
              <a:rPr lang="zh-CN" altLang="en-US" sz="2400" b="1" u="none">
                <a:solidFill>
                  <a:srgbClr val="FF0000"/>
                </a:solidFill>
                <a:latin typeface="楷体_GB2312" pitchFamily="49" charset="-122"/>
                <a:ea typeface="楷体_GB2312" pitchFamily="49" charset="-122"/>
              </a:rPr>
              <a:t>当且仅当</a:t>
            </a:r>
            <a:endParaRPr lang="zh-CN" altLang="en-US" sz="2400" b="1" u="none">
              <a:solidFill>
                <a:srgbClr val="0000CC"/>
              </a:solidFill>
              <a:latin typeface="楷体_GB2312" pitchFamily="49" charset="-122"/>
              <a:ea typeface="楷体_GB2312" pitchFamily="49" charset="-122"/>
            </a:endParaRPr>
          </a:p>
          <a:p>
            <a:pPr eaLnBrk="1" hangingPunct="1">
              <a:lnSpc>
                <a:spcPct val="140000"/>
              </a:lnSpc>
              <a:spcBef>
                <a:spcPct val="0"/>
              </a:spcBef>
              <a:buFontTx/>
              <a:buNone/>
            </a:pPr>
            <a:r>
              <a:rPr lang="zh-CN" altLang="en-US" sz="2400" b="1" u="none">
                <a:solidFill>
                  <a:srgbClr val="0000CC"/>
                </a:solidFill>
                <a:ea typeface="楷体_GB2312" pitchFamily="49" charset="-122"/>
              </a:rPr>
              <a:t>’</a:t>
            </a:r>
            <a:r>
              <a:rPr lang="en-US" altLang="zh-CN" sz="2400" b="1" u="none">
                <a:solidFill>
                  <a:srgbClr val="0000CC"/>
                </a:solidFill>
                <a:latin typeface="楷体_GB2312" pitchFamily="49" charset="-122"/>
                <a:ea typeface="楷体_GB2312" pitchFamily="49" charset="-122"/>
              </a:rPr>
              <a:t>,</a:t>
            </a:r>
            <a:r>
              <a:rPr lang="en-US" altLang="zh-CN" sz="2400" b="1" u="none">
                <a:solidFill>
                  <a:srgbClr val="0000CC"/>
                </a:solidFill>
                <a:ea typeface="楷体_GB2312" pitchFamily="49" charset="-122"/>
              </a:rPr>
              <a:t>‘</a:t>
            </a:r>
            <a:r>
              <a:rPr lang="zh-CN" altLang="en-US" sz="2400" b="1" u="none">
                <a:solidFill>
                  <a:srgbClr val="FF0000"/>
                </a:solidFill>
                <a:latin typeface="楷体_GB2312" pitchFamily="49" charset="-122"/>
                <a:ea typeface="楷体_GB2312" pitchFamily="49" charset="-122"/>
              </a:rPr>
              <a:t>充分必要</a:t>
            </a:r>
            <a:r>
              <a:rPr lang="zh-CN" altLang="en-US" sz="2400" b="1" u="none">
                <a:solidFill>
                  <a:srgbClr val="0000CC"/>
                </a:solidFill>
                <a:ea typeface="楷体_GB2312" pitchFamily="49" charset="-122"/>
              </a:rPr>
              <a:t>’</a:t>
            </a:r>
            <a:r>
              <a:rPr lang="en-US" altLang="zh-CN" sz="2400" b="1" u="none">
                <a:solidFill>
                  <a:srgbClr val="0000CC"/>
                </a:solidFill>
                <a:latin typeface="楷体_GB2312" pitchFamily="49" charset="-122"/>
                <a:ea typeface="楷体_GB2312" pitchFamily="49" charset="-122"/>
              </a:rPr>
              <a:t>,</a:t>
            </a:r>
            <a:r>
              <a:rPr lang="en-US" altLang="zh-CN" sz="2400" b="1" u="none">
                <a:solidFill>
                  <a:srgbClr val="0000CC"/>
                </a:solidFill>
                <a:ea typeface="楷体_GB2312" pitchFamily="49" charset="-122"/>
              </a:rPr>
              <a:t>‘</a:t>
            </a:r>
            <a:r>
              <a:rPr lang="zh-CN" altLang="en-US" sz="2400" b="1" u="none">
                <a:solidFill>
                  <a:srgbClr val="FF0000"/>
                </a:solidFill>
                <a:latin typeface="楷体_GB2312" pitchFamily="49" charset="-122"/>
                <a:ea typeface="楷体_GB2312" pitchFamily="49" charset="-122"/>
              </a:rPr>
              <a:t>只有且仅有</a:t>
            </a:r>
          </a:p>
          <a:p>
            <a:pPr eaLnBrk="1" hangingPunct="1">
              <a:lnSpc>
                <a:spcPct val="140000"/>
              </a:lnSpc>
              <a:spcBef>
                <a:spcPct val="0"/>
              </a:spcBef>
              <a:buFontTx/>
              <a:buNone/>
            </a:pPr>
            <a:r>
              <a:rPr lang="en-US" altLang="zh-CN" sz="2400" b="1" u="none">
                <a:solidFill>
                  <a:srgbClr val="FF0000"/>
                </a:solidFill>
                <a:ea typeface="楷体_GB2312" pitchFamily="49" charset="-122"/>
              </a:rPr>
              <a:t>…</a:t>
            </a:r>
            <a:r>
              <a:rPr kumimoji="0" lang="zh-CN" altLang="en-US" sz="2400" b="1" u="none">
                <a:solidFill>
                  <a:srgbClr val="FF0000"/>
                </a:solidFill>
                <a:latin typeface="楷体_GB2312" pitchFamily="49" charset="-122"/>
                <a:ea typeface="楷体_GB2312" pitchFamily="49" charset="-122"/>
              </a:rPr>
              <a:t>才能</a:t>
            </a:r>
            <a:r>
              <a:rPr lang="zh-CN" altLang="en-US" sz="2400" b="1" u="none">
                <a:solidFill>
                  <a:srgbClr val="0000CC"/>
                </a:solidFill>
                <a:ea typeface="楷体_GB2312" pitchFamily="49" charset="-122"/>
              </a:rPr>
              <a:t>’</a:t>
            </a:r>
            <a:r>
              <a:rPr lang="zh-CN" altLang="en-US" sz="2400" b="1" u="none">
                <a:solidFill>
                  <a:srgbClr val="0000CC"/>
                </a:solidFill>
                <a:latin typeface="楷体_GB2312" pitchFamily="49" charset="-122"/>
                <a:ea typeface="楷体_GB2312" pitchFamily="49" charset="-122"/>
              </a:rPr>
              <a:t>等含义相当</a:t>
            </a:r>
            <a:r>
              <a:rPr lang="zh-CN" altLang="en-US" sz="2400" b="1" u="none">
                <a:solidFill>
                  <a:srgbClr val="0000CC"/>
                </a:solidFill>
                <a:latin typeface="宋体" panose="02010600030101010101" pitchFamily="2" charset="-122"/>
                <a:ea typeface="宋体" panose="02010600030101010101" pitchFamily="2" charset="-122"/>
              </a:rPr>
              <a:t>。</a:t>
            </a:r>
            <a:endParaRPr lang="zh-CN" altLang="en-US" sz="2400" b="1" u="none">
              <a:solidFill>
                <a:srgbClr val="800000"/>
              </a:solidFill>
              <a:latin typeface="幼圆" panose="02010509060101010101" pitchFamily="49" charset="-122"/>
              <a:ea typeface="幼圆" panose="02010509060101010101" pitchFamily="49" charset="-122"/>
            </a:endParaRPr>
          </a:p>
        </p:txBody>
      </p:sp>
      <p:sp>
        <p:nvSpPr>
          <p:cNvPr id="36897" name="Text Box 33"/>
          <p:cNvSpPr txBox="1">
            <a:spLocks noChangeArrowheads="1"/>
          </p:cNvSpPr>
          <p:nvPr/>
        </p:nvSpPr>
        <p:spPr bwMode="auto">
          <a:xfrm>
            <a:off x="1600200" y="3276600"/>
            <a:ext cx="5715000" cy="557213"/>
          </a:xfrm>
          <a:prstGeom prst="rect">
            <a:avLst/>
          </a:prstGeom>
          <a:noFill/>
          <a:ln w="381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u="none">
                <a:solidFill>
                  <a:srgbClr val="800000"/>
                </a:solidFill>
                <a:ea typeface="宋体" panose="02010600030101010101" pitchFamily="2" charset="-122"/>
              </a:rPr>
              <a:t>P </a:t>
            </a:r>
            <a:r>
              <a:rPr lang="en-US" altLang="zh-CN" b="1" u="none">
                <a:solidFill>
                  <a:srgbClr val="800000"/>
                </a:solidFill>
                <a:latin typeface="Century Schoolbook" panose="02040604050505020304" pitchFamily="18" charset="0"/>
                <a:ea typeface="宋体" panose="02010600030101010101" pitchFamily="2" charset="-122"/>
                <a:sym typeface="Symbol" panose="05050102010706020507" pitchFamily="18" charset="2"/>
              </a:rPr>
              <a:t></a:t>
            </a:r>
            <a:r>
              <a:rPr lang="en-US" altLang="zh-CN" b="1" u="none">
                <a:solidFill>
                  <a:srgbClr val="800000"/>
                </a:solidFill>
                <a:ea typeface="宋体" panose="02010600030101010101" pitchFamily="2" charset="-122"/>
              </a:rPr>
              <a:t>Q</a:t>
            </a:r>
            <a:r>
              <a:rPr lang="zh-CN" altLang="en-US" b="1" u="none">
                <a:solidFill>
                  <a:srgbClr val="800000"/>
                </a:solidFill>
                <a:latin typeface="宋体" panose="02010600030101010101" pitchFamily="2" charset="-122"/>
                <a:ea typeface="宋体" panose="02010600030101010101" pitchFamily="2" charset="-122"/>
              </a:rPr>
              <a:t>为</a:t>
            </a:r>
            <a:r>
              <a:rPr lang="en-US" altLang="zh-CN" b="1" u="none">
                <a:solidFill>
                  <a:srgbClr val="800000"/>
                </a:solidFill>
                <a:ea typeface="宋体" panose="02010600030101010101" pitchFamily="2" charset="-122"/>
              </a:rPr>
              <a:t>T</a:t>
            </a:r>
            <a:r>
              <a:rPr lang="en-US" altLang="zh-CN" b="1" u="none">
                <a:solidFill>
                  <a:srgbClr val="800000"/>
                </a:solidFill>
                <a:latin typeface="宋体" panose="02010600030101010101" pitchFamily="2" charset="-122"/>
                <a:ea typeface="宋体" panose="02010600030101010101" pitchFamily="2" charset="-122"/>
              </a:rPr>
              <a:t>, </a:t>
            </a:r>
            <a:r>
              <a:rPr lang="en-US" altLang="zh-CN" b="1" i="1" u="none">
                <a:ea typeface="宋体" panose="02010600030101010101" pitchFamily="2" charset="-122"/>
              </a:rPr>
              <a:t>iff</a:t>
            </a:r>
            <a:r>
              <a:rPr lang="en-US" altLang="zh-CN" b="1" u="none">
                <a:solidFill>
                  <a:srgbClr val="800000"/>
                </a:solidFill>
                <a:latin typeface="宋体" panose="02010600030101010101" pitchFamily="2" charset="-122"/>
                <a:ea typeface="宋体" panose="02010600030101010101" pitchFamily="2" charset="-122"/>
              </a:rPr>
              <a:t>  </a:t>
            </a:r>
            <a:r>
              <a:rPr lang="en-US" altLang="zh-CN" b="1" u="none">
                <a:solidFill>
                  <a:srgbClr val="800000"/>
                </a:solidFill>
                <a:ea typeface="宋体" panose="02010600030101010101" pitchFamily="2" charset="-122"/>
              </a:rPr>
              <a:t>P</a:t>
            </a:r>
            <a:r>
              <a:rPr lang="zh-CN" altLang="en-US" b="1" u="none">
                <a:solidFill>
                  <a:srgbClr val="800000"/>
                </a:solidFill>
                <a:ea typeface="宋体" panose="02010600030101010101" pitchFamily="2" charset="-122"/>
              </a:rPr>
              <a:t>与</a:t>
            </a:r>
            <a:r>
              <a:rPr lang="en-US" altLang="zh-CN" b="1" u="none">
                <a:solidFill>
                  <a:srgbClr val="800000"/>
                </a:solidFill>
                <a:ea typeface="宋体" panose="02010600030101010101" pitchFamily="2" charset="-122"/>
              </a:rPr>
              <a:t>Q</a:t>
            </a:r>
            <a:r>
              <a:rPr lang="zh-CN" altLang="en-US" b="1" u="none">
                <a:solidFill>
                  <a:srgbClr val="800000"/>
                </a:solidFill>
                <a:ea typeface="宋体" panose="02010600030101010101" pitchFamily="2" charset="-122"/>
              </a:rPr>
              <a:t>同</a:t>
            </a:r>
            <a:r>
              <a:rPr lang="en-US" altLang="zh-CN" b="1" u="none">
                <a:solidFill>
                  <a:srgbClr val="800000"/>
                </a:solidFill>
                <a:ea typeface="宋体" panose="02010600030101010101" pitchFamily="2" charset="-122"/>
              </a:rPr>
              <a:t>T</a:t>
            </a:r>
            <a:r>
              <a:rPr lang="zh-CN" altLang="en-US" b="1" u="none">
                <a:solidFill>
                  <a:srgbClr val="800000"/>
                </a:solidFill>
                <a:ea typeface="宋体" panose="02010600030101010101" pitchFamily="2" charset="-122"/>
              </a:rPr>
              <a:t>或同</a:t>
            </a:r>
            <a:r>
              <a:rPr lang="en-US" altLang="zh-CN" b="1" u="none">
                <a:solidFill>
                  <a:srgbClr val="800000"/>
                </a:solidFill>
                <a:ea typeface="宋体" panose="02010600030101010101" pitchFamily="2" charset="-122"/>
              </a:rPr>
              <a:t>F</a:t>
            </a:r>
            <a:r>
              <a:rPr lang="zh-CN" altLang="en-US" b="1" u="none">
                <a:solidFill>
                  <a:srgbClr val="990000"/>
                </a:solidFill>
                <a:ea typeface="宋体" panose="02010600030101010101" pitchFamily="2" charset="-122"/>
              </a:rPr>
              <a:t>。</a:t>
            </a:r>
          </a:p>
        </p:txBody>
      </p:sp>
      <p:sp>
        <p:nvSpPr>
          <p:cNvPr id="77842" name="Text Box 34"/>
          <p:cNvSpPr txBox="1">
            <a:spLocks noChangeArrowheads="1"/>
          </p:cNvSpPr>
          <p:nvPr/>
        </p:nvSpPr>
        <p:spPr bwMode="auto">
          <a:xfrm>
            <a:off x="457200" y="228600"/>
            <a:ext cx="2819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
              </a:spcBef>
              <a:spcAft>
                <a:spcPct val="5000"/>
              </a:spcAft>
              <a:buFontTx/>
              <a:buNone/>
            </a:pPr>
            <a:r>
              <a:rPr lang="zh-CN" altLang="en-US" sz="1800" b="1" u="none">
                <a:solidFill>
                  <a:srgbClr val="660033"/>
                </a:solidFill>
                <a:latin typeface="幼圆" panose="02010509060101010101" pitchFamily="49" charset="-122"/>
                <a:ea typeface="幼圆" panose="02010509060101010101" pitchFamily="49" charset="-122"/>
              </a:rPr>
              <a:t>命题逻辑 </a:t>
            </a:r>
            <a:r>
              <a:rPr lang="en-US" altLang="zh-CN" sz="1800" b="1" u="none">
                <a:solidFill>
                  <a:srgbClr val="660033"/>
                </a:solidFill>
                <a:latin typeface="幼圆" panose="02010509060101010101" pitchFamily="49" charset="-122"/>
                <a:ea typeface="幼圆" panose="02010509060101010101" pitchFamily="49" charset="-122"/>
              </a:rPr>
              <a:t>&gt; </a:t>
            </a:r>
            <a:r>
              <a:rPr lang="zh-CN" altLang="en-US" sz="1800" b="1" u="none">
                <a:latin typeface="幼圆" panose="02010509060101010101" pitchFamily="49" charset="-122"/>
                <a:ea typeface="幼圆" panose="02010509060101010101" pitchFamily="49" charset="-122"/>
              </a:rPr>
              <a:t>逻辑连接词</a:t>
            </a:r>
            <a:endParaRPr lang="zh-CN" altLang="en-US" sz="2000" b="1" u="none">
              <a:latin typeface="幼圆" panose="02010509060101010101" pitchFamily="49" charset="-122"/>
              <a:ea typeface="幼圆" panose="02010509060101010101" pitchFamily="49" charset="-122"/>
            </a:endParaRPr>
          </a:p>
        </p:txBody>
      </p:sp>
      <p:pic>
        <p:nvPicPr>
          <p:cNvPr id="36899" name="Picture 35" descr="0049_GIF"/>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7200" y="4495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d"/>
    <p:sndAc>
      <p:stSnd>
        <p:snd r:embed="rId5"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36882"/>
                                        </p:tgtEl>
                                      </p:cBhvr>
                                    </p:cmd>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87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87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89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7958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6894"/>
                                        </p:tgtEl>
                                        <p:attrNameLst>
                                          <p:attrName>style.visibility</p:attrName>
                                        </p:attrNameLst>
                                      </p:cBhvr>
                                      <p:to>
                                        <p:strVal val="visible"/>
                                      </p:to>
                                    </p:set>
                                  </p:childTnLst>
                                </p:cTn>
                              </p:par>
                            </p:childTnLst>
                          </p:cTn>
                        </p:par>
                        <p:par>
                          <p:cTn id="27" fill="hold" nodeType="afterGroup">
                            <p:stCondLst>
                              <p:cond delay="500"/>
                            </p:stCondLst>
                            <p:childTnLst>
                              <p:par>
                                <p:cTn id="28" presetID="1" presetClass="entr" presetSubtype="0" fill="hold" nodeType="afterEffect">
                                  <p:stCondLst>
                                    <p:cond delay="0"/>
                                  </p:stCondLst>
                                  <p:childTnLst>
                                    <p:set>
                                      <p:cBhvr>
                                        <p:cTn id="29" dur="1" fill="hold">
                                          <p:stCondLst>
                                            <p:cond delay="499"/>
                                          </p:stCondLst>
                                        </p:cTn>
                                        <p:tgtEl>
                                          <p:spTgt spid="368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p:cTn id="30" repeatCount="indefinite" fill="remove" display="0">
                  <p:stCondLst>
                    <p:cond delay="indefinite"/>
                  </p:stCondLst>
                  <p:endCondLst>
                    <p:cond evt="onPrev" delay="0">
                      <p:tgtEl>
                        <p:sldTgt/>
                      </p:tgtEl>
                    </p:cond>
                  </p:endCondLst>
                </p:cTn>
                <p:tgtEl>
                  <p:spTgt spid="36882"/>
                </p:tgtEl>
              </p:cMediaNode>
            </p:video>
            <p:seq concurrent="1" nextAc="seek">
              <p:cTn id="31" restart="whenNotActive" fill="hold" evtFilter="cancelBubble" nodeType="interactiveSeq">
                <p:stCondLst>
                  <p:cond evt="onClick" delay="0">
                    <p:tgtEl>
                      <p:spTgt spid="36882"/>
                    </p:tgtEl>
                  </p:cond>
                </p:stCondLst>
                <p:endSync evt="end" delay="0">
                  <p:rtn val="all"/>
                </p:endSync>
                <p:childTnLst>
                  <p:par>
                    <p:cTn id="32" fill="hold" nodeType="clickPar">
                      <p:stCondLst>
                        <p:cond delay="0"/>
                      </p:stCondLst>
                      <p:childTnLst>
                        <p:par>
                          <p:cTn id="33" fill="hold" nodeType="withGroup">
                            <p:stCondLst>
                              <p:cond delay="0"/>
                            </p:stCondLst>
                            <p:childTnLst>
                              <p:par>
                                <p:cTn id="34" presetID="2" presetClass="mediacall" presetSubtype="0" fill="hold" nodeType="clickEffect">
                                  <p:stCondLst>
                                    <p:cond delay="0"/>
                                  </p:stCondLst>
                                  <p:childTnLst>
                                    <p:cmd type="call" cmd="togglePause">
                                      <p:cBhvr>
                                        <p:cTn id="35" dur="1" fill="hold"/>
                                        <p:tgtEl>
                                          <p:spTgt spid="36882"/>
                                        </p:tgtEl>
                                      </p:cBhvr>
                                    </p:cmd>
                                  </p:childTnLst>
                                </p:cTn>
                              </p:par>
                            </p:childTnLst>
                          </p:cTn>
                        </p:par>
                      </p:childTnLst>
                    </p:cTn>
                  </p:par>
                </p:childTnLst>
              </p:cTn>
              <p:nextCondLst>
                <p:cond evt="onClick" delay="0">
                  <p:tgtEl>
                    <p:spTgt spid="36882"/>
                  </p:tgtEl>
                </p:cond>
              </p:nextCondLst>
            </p:seq>
          </p:childTnLst>
        </p:cTn>
      </p:par>
    </p:tnLst>
    <p:bldLst>
      <p:bldP spid="36877" grpId="0" animBg="1" autoUpdateAnimBg="0"/>
      <p:bldP spid="36879" grpId="0" autoUpdateAnimBg="0"/>
      <p:bldP spid="36894" grpId="0" autoUpdateAnimBg="0"/>
      <p:bldP spid="36897"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79874" name="Picture 2"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138" y="6248400"/>
            <a:ext cx="755808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5" name="Picture 3"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533400"/>
            <a:ext cx="79168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6" name="Picture 4" descr="tb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29600" y="6046788"/>
            <a:ext cx="91440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7" name="Text Box 5"/>
          <p:cNvSpPr txBox="1">
            <a:spLocks noChangeArrowheads="1"/>
          </p:cNvSpPr>
          <p:nvPr/>
        </p:nvSpPr>
        <p:spPr bwMode="auto">
          <a:xfrm>
            <a:off x="8763000" y="70866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400" u="none">
              <a:solidFill>
                <a:srgbClr val="800000"/>
              </a:solidFill>
              <a:ea typeface="宋体" panose="02010600030101010101" pitchFamily="2" charset="-122"/>
            </a:endParaRPr>
          </a:p>
        </p:txBody>
      </p:sp>
      <p:sp>
        <p:nvSpPr>
          <p:cNvPr id="79878" name="Text Box 7"/>
          <p:cNvSpPr txBox="1">
            <a:spLocks noChangeArrowheads="1"/>
          </p:cNvSpPr>
          <p:nvPr/>
        </p:nvSpPr>
        <p:spPr bwMode="auto">
          <a:xfrm>
            <a:off x="611188" y="1052513"/>
            <a:ext cx="78311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b="1" u="none">
                <a:latin typeface="宋体" panose="02010600030101010101" pitchFamily="2" charset="-122"/>
                <a:ea typeface="宋体" panose="02010600030101010101" pitchFamily="2" charset="-122"/>
              </a:rPr>
              <a:t>例</a:t>
            </a:r>
            <a:r>
              <a:rPr lang="en-US" altLang="zh-CN" b="1" u="none">
                <a:latin typeface="宋体" panose="02010600030101010101" pitchFamily="2" charset="-122"/>
                <a:ea typeface="宋体" panose="02010600030101010101" pitchFamily="2" charset="-122"/>
              </a:rPr>
              <a:t>1 </a:t>
            </a:r>
            <a:r>
              <a:rPr lang="zh-CN" altLang="en-US" b="1" u="none">
                <a:latin typeface="楷体_GB2312" pitchFamily="49" charset="-122"/>
                <a:ea typeface="楷体_GB2312" pitchFamily="49" charset="-122"/>
              </a:rPr>
              <a:t>两个三角形全等</a:t>
            </a:r>
            <a:r>
              <a:rPr lang="en-US" altLang="zh-CN" b="1" u="none">
                <a:latin typeface="楷体_GB2312" pitchFamily="49" charset="-122"/>
                <a:ea typeface="楷体_GB2312" pitchFamily="49" charset="-122"/>
              </a:rPr>
              <a:t>,</a:t>
            </a:r>
            <a:r>
              <a:rPr lang="en-US" altLang="zh-CN" b="1" i="1" u="none">
                <a:latin typeface="Century Schoolbook" panose="02040604050505020304" pitchFamily="18" charset="0"/>
                <a:ea typeface="楷体_GB2312" pitchFamily="49" charset="-122"/>
              </a:rPr>
              <a:t>Iff</a:t>
            </a:r>
            <a:r>
              <a:rPr lang="en-US" altLang="zh-CN" b="1" u="none">
                <a:latin typeface="Century Schoolbook" panose="02040604050505020304" pitchFamily="18" charset="0"/>
                <a:ea typeface="楷体_GB2312" pitchFamily="49" charset="-122"/>
              </a:rPr>
              <a:t> </a:t>
            </a:r>
            <a:r>
              <a:rPr lang="zh-CN" altLang="en-US" b="1" u="none">
                <a:latin typeface="楷体_GB2312" pitchFamily="49" charset="-122"/>
                <a:ea typeface="楷体_GB2312" pitchFamily="49" charset="-122"/>
              </a:rPr>
              <a:t>它们的三组对应边相等</a:t>
            </a:r>
            <a:r>
              <a:rPr lang="en-US" altLang="zh-CN" b="1" u="none">
                <a:latin typeface="楷体_GB2312" pitchFamily="49" charset="-122"/>
                <a:ea typeface="楷体_GB2312" pitchFamily="49" charset="-122"/>
              </a:rPr>
              <a:t>.</a:t>
            </a:r>
            <a:endParaRPr lang="en-US" altLang="zh-CN" b="1" u="none">
              <a:solidFill>
                <a:srgbClr val="800000"/>
              </a:solidFill>
              <a:latin typeface="宋体" panose="02010600030101010101" pitchFamily="2" charset="-122"/>
              <a:ea typeface="宋体" panose="02010600030101010101" pitchFamily="2" charset="-122"/>
              <a:sym typeface="Symbol" panose="05050102010706020507" pitchFamily="18" charset="2"/>
            </a:endParaRPr>
          </a:p>
        </p:txBody>
      </p:sp>
      <p:pic>
        <p:nvPicPr>
          <p:cNvPr id="38919" name="sl1.avi">
            <a:hlinkClick r:id="" action="ppaction://media"/>
          </p:cNvPr>
          <p:cNvPicPr preferRelativeResize="0">
            <a:picLocks noRot="1" noChangeArrowheads="1"/>
          </p:cNvPicPr>
          <p:nvPr>
            <a:videoFile r:link="rId1"/>
          </p:nvPr>
        </p:nvPicPr>
        <p:blipFill>
          <a:blip r:embed="rId7">
            <a:extLst>
              <a:ext uri="{28A0092B-C50C-407E-A947-70E740481C1C}">
                <a14:useLocalDpi xmlns:a14="http://schemas.microsoft.com/office/drawing/2010/main" val="0"/>
              </a:ext>
            </a:extLst>
          </a:blip>
          <a:srcRect/>
          <a:stretch>
            <a:fillRect/>
          </a:stretch>
        </p:blipFill>
        <p:spPr bwMode="auto">
          <a:xfrm>
            <a:off x="3598863" y="0"/>
            <a:ext cx="18716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0" name="AutoShape 11">
            <a:hlinkClick r:id="" action="ppaction://hlinkshowjump?jump=previousslide" highlightClick="1"/>
          </p:cNvPr>
          <p:cNvSpPr>
            <a:spLocks noChangeArrowheads="1"/>
          </p:cNvSpPr>
          <p:nvPr/>
        </p:nvSpPr>
        <p:spPr bwMode="auto">
          <a:xfrm>
            <a:off x="16002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79881" name="AutoShape 12">
            <a:hlinkClick r:id="rId8" action="ppaction://hlinksldjump" highlightClick="1"/>
          </p:cNvPr>
          <p:cNvSpPr>
            <a:spLocks noChangeArrowheads="1"/>
          </p:cNvSpPr>
          <p:nvPr/>
        </p:nvSpPr>
        <p:spPr bwMode="auto">
          <a:xfrm>
            <a:off x="9906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79882" name="AutoShape 13">
            <a:hlinkClick r:id="" action="ppaction://hlinkshowjump?jump=lastslide" highlightClick="1"/>
          </p:cNvPr>
          <p:cNvSpPr>
            <a:spLocks noChangeArrowheads="1"/>
          </p:cNvSpPr>
          <p:nvPr/>
        </p:nvSpPr>
        <p:spPr bwMode="auto">
          <a:xfrm>
            <a:off x="28194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79883" name="AutoShape 14">
            <a:hlinkClick r:id="rId9" action="ppaction://hlinksldjump" highlightClick="1"/>
          </p:cNvPr>
          <p:cNvSpPr>
            <a:spLocks noChangeArrowheads="1"/>
          </p:cNvSpPr>
          <p:nvPr/>
        </p:nvSpPr>
        <p:spPr bwMode="auto">
          <a:xfrm>
            <a:off x="34290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79884" name="AutoShape 15">
            <a:hlinkClick r:id="" action="ppaction://hlinkshowjump?jump=nextslide" highlightClick="1"/>
          </p:cNvPr>
          <p:cNvSpPr>
            <a:spLocks noChangeArrowheads="1"/>
          </p:cNvSpPr>
          <p:nvPr/>
        </p:nvSpPr>
        <p:spPr bwMode="auto">
          <a:xfrm>
            <a:off x="2209800" y="6400800"/>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216084" name="Text Box 20"/>
          <p:cNvSpPr txBox="1">
            <a:spLocks noChangeArrowheads="1"/>
          </p:cNvSpPr>
          <p:nvPr/>
        </p:nvSpPr>
        <p:spPr bwMode="auto">
          <a:xfrm>
            <a:off x="539750" y="3357563"/>
            <a:ext cx="52403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b="1" u="none">
                <a:latin typeface="宋体" panose="02010600030101010101" pitchFamily="2" charset="-122"/>
                <a:ea typeface="宋体" panose="02010600030101010101" pitchFamily="2" charset="-122"/>
              </a:rPr>
              <a:t>例</a:t>
            </a:r>
            <a:r>
              <a:rPr lang="en-US" altLang="zh-CN" b="1" u="none">
                <a:latin typeface="宋体" panose="02010600030101010101" pitchFamily="2" charset="-122"/>
                <a:ea typeface="宋体" panose="02010600030101010101" pitchFamily="2" charset="-122"/>
              </a:rPr>
              <a:t>3  </a:t>
            </a:r>
            <a:r>
              <a:rPr lang="en-US" altLang="zh-CN" b="1" u="none">
                <a:latin typeface="Century Schoolbook" panose="02040604050505020304" pitchFamily="18" charset="0"/>
                <a:ea typeface="楷体_GB2312" pitchFamily="49" charset="-122"/>
              </a:rPr>
              <a:t>2+2=4,</a:t>
            </a:r>
            <a:r>
              <a:rPr lang="zh-CN" altLang="en-US" b="1" u="none">
                <a:latin typeface="楷体_GB2312" pitchFamily="49" charset="-122"/>
                <a:ea typeface="楷体_GB2312" pitchFamily="49" charset="-122"/>
              </a:rPr>
              <a:t>当且仅当雪是白的</a:t>
            </a:r>
            <a:r>
              <a:rPr lang="en-US" altLang="zh-CN" b="1" u="none">
                <a:latin typeface="楷体_GB2312" pitchFamily="49" charset="-122"/>
                <a:ea typeface="楷体_GB2312" pitchFamily="49" charset="-122"/>
              </a:rPr>
              <a:t>.</a:t>
            </a:r>
            <a:endParaRPr lang="en-US" altLang="zh-CN" b="1" u="none">
              <a:solidFill>
                <a:srgbClr val="800000"/>
              </a:solidFill>
              <a:latin typeface="宋体" panose="02010600030101010101" pitchFamily="2" charset="-122"/>
              <a:ea typeface="宋体" panose="02010600030101010101" pitchFamily="2" charset="-122"/>
              <a:sym typeface="Symbol" panose="05050102010706020507" pitchFamily="18" charset="2"/>
            </a:endParaRPr>
          </a:p>
        </p:txBody>
      </p:sp>
      <p:sp>
        <p:nvSpPr>
          <p:cNvPr id="216085" name="Text Box 21"/>
          <p:cNvSpPr txBox="1">
            <a:spLocks noChangeArrowheads="1"/>
          </p:cNvSpPr>
          <p:nvPr/>
        </p:nvSpPr>
        <p:spPr bwMode="auto">
          <a:xfrm>
            <a:off x="539750" y="2205038"/>
            <a:ext cx="4806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b="1" u="none">
                <a:latin typeface="宋体" panose="02010600030101010101" pitchFamily="2" charset="-122"/>
                <a:ea typeface="宋体" panose="02010600030101010101" pitchFamily="2" charset="-122"/>
              </a:rPr>
              <a:t>例</a:t>
            </a:r>
            <a:r>
              <a:rPr lang="en-US" altLang="zh-CN" b="1" u="none">
                <a:latin typeface="宋体" panose="02010600030101010101" pitchFamily="2" charset="-122"/>
                <a:ea typeface="宋体" panose="02010600030101010101" pitchFamily="2" charset="-122"/>
              </a:rPr>
              <a:t>2 </a:t>
            </a:r>
            <a:r>
              <a:rPr lang="zh-CN" altLang="en-US" b="1" u="none">
                <a:latin typeface="宋体" panose="02010600030101010101" pitchFamily="2" charset="-122"/>
                <a:ea typeface="宋体" panose="02010600030101010101" pitchFamily="2" charset="-122"/>
              </a:rPr>
              <a:t>燕子飞回北方</a:t>
            </a:r>
            <a:r>
              <a:rPr lang="en-US" altLang="zh-CN" b="1" u="none">
                <a:latin typeface="宋体" panose="02010600030101010101" pitchFamily="2" charset="-122"/>
                <a:ea typeface="宋体" panose="02010600030101010101" pitchFamily="2" charset="-122"/>
              </a:rPr>
              <a:t>,</a:t>
            </a:r>
            <a:r>
              <a:rPr lang="zh-CN" altLang="en-US" b="1" u="none">
                <a:latin typeface="宋体" panose="02010600030101010101" pitchFamily="2" charset="-122"/>
                <a:ea typeface="宋体" panose="02010600030101010101" pitchFamily="2" charset="-122"/>
              </a:rPr>
              <a:t>春天来了</a:t>
            </a:r>
            <a:r>
              <a:rPr lang="en-US" altLang="zh-CN" b="1" u="none">
                <a:latin typeface="宋体" panose="02010600030101010101" pitchFamily="2" charset="-122"/>
                <a:ea typeface="宋体" panose="02010600030101010101" pitchFamily="2" charset="-122"/>
              </a:rPr>
              <a:t>.</a:t>
            </a:r>
            <a:endParaRPr lang="en-US" altLang="zh-CN" b="1" u="none">
              <a:solidFill>
                <a:srgbClr val="800000"/>
              </a:solidFill>
              <a:latin typeface="宋体" panose="02010600030101010101" pitchFamily="2" charset="-122"/>
              <a:ea typeface="宋体" panose="02010600030101010101" pitchFamily="2" charset="-122"/>
              <a:sym typeface="Symbol" panose="05050102010706020507" pitchFamily="18" charset="2"/>
            </a:endParaRPr>
          </a:p>
        </p:txBody>
      </p:sp>
      <p:sp>
        <p:nvSpPr>
          <p:cNvPr id="216086" name="Freeform 22"/>
          <p:cNvSpPr>
            <a:spLocks/>
          </p:cNvSpPr>
          <p:nvPr/>
        </p:nvSpPr>
        <p:spPr bwMode="auto">
          <a:xfrm>
            <a:off x="1449388" y="1509713"/>
            <a:ext cx="2362200" cy="76200"/>
          </a:xfrm>
          <a:custGeom>
            <a:avLst/>
            <a:gdLst>
              <a:gd name="T0" fmla="*/ 0 w 4560"/>
              <a:gd name="T1" fmla="*/ 0 h 339"/>
              <a:gd name="T2" fmla="*/ 2147483646 w 4560"/>
              <a:gd name="T3" fmla="*/ 2147483646 h 339"/>
              <a:gd name="T4" fmla="*/ 2147483646 w 4560"/>
              <a:gd name="T5" fmla="*/ 0 h 339"/>
              <a:gd name="T6" fmla="*/ 2147483646 w 4560"/>
              <a:gd name="T7" fmla="*/ 2147483646 h 339"/>
              <a:gd name="T8" fmla="*/ 2147483646 w 4560"/>
              <a:gd name="T9" fmla="*/ 0 h 339"/>
              <a:gd name="T10" fmla="*/ 2147483646 w 4560"/>
              <a:gd name="T11" fmla="*/ 2147483646 h 339"/>
              <a:gd name="T12" fmla="*/ 2147483646 w 4560"/>
              <a:gd name="T13" fmla="*/ 0 h 339"/>
              <a:gd name="T14" fmla="*/ 2147483646 w 4560"/>
              <a:gd name="T15" fmla="*/ 2147483646 h 339"/>
              <a:gd name="T16" fmla="*/ 2147483646 w 4560"/>
              <a:gd name="T17" fmla="*/ 0 h 339"/>
              <a:gd name="T18" fmla="*/ 2147483646 w 4560"/>
              <a:gd name="T19" fmla="*/ 2147483646 h 339"/>
              <a:gd name="T20" fmla="*/ 2147483646 w 4560"/>
              <a:gd name="T21" fmla="*/ 0 h 339"/>
              <a:gd name="T22" fmla="*/ 2147483646 w 4560"/>
              <a:gd name="T23" fmla="*/ 2147483646 h 339"/>
              <a:gd name="T24" fmla="*/ 2147483646 w 4560"/>
              <a:gd name="T25" fmla="*/ 2147483646 h 339"/>
              <a:gd name="T26" fmla="*/ 2147483646 w 4560"/>
              <a:gd name="T27" fmla="*/ 2147483646 h 339"/>
              <a:gd name="T28" fmla="*/ 2147483646 w 4560"/>
              <a:gd name="T29" fmla="*/ 2147483646 h 339"/>
              <a:gd name="T30" fmla="*/ 2147483646 w 4560"/>
              <a:gd name="T31" fmla="*/ 2147483646 h 339"/>
              <a:gd name="T32" fmla="*/ 2147483646 w 4560"/>
              <a:gd name="T33" fmla="*/ 2147483646 h 339"/>
              <a:gd name="T34" fmla="*/ 2147483646 w 4560"/>
              <a:gd name="T35" fmla="*/ 2147483646 h 339"/>
              <a:gd name="T36" fmla="*/ 2147483646 w 4560"/>
              <a:gd name="T37" fmla="*/ 0 h 339"/>
              <a:gd name="T38" fmla="*/ 2147483646 w 4560"/>
              <a:gd name="T39" fmla="*/ 2147483646 h 339"/>
              <a:gd name="T40" fmla="*/ 2147483646 w 4560"/>
              <a:gd name="T41" fmla="*/ 0 h 3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560"/>
              <a:gd name="T64" fmla="*/ 0 h 339"/>
              <a:gd name="T65" fmla="*/ 4560 w 4560"/>
              <a:gd name="T66" fmla="*/ 339 h 33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560" h="339">
                <a:moveTo>
                  <a:pt x="0" y="0"/>
                </a:moveTo>
                <a:cubicBezTo>
                  <a:pt x="76" y="168"/>
                  <a:pt x="152" y="336"/>
                  <a:pt x="240" y="336"/>
                </a:cubicBezTo>
                <a:cubicBezTo>
                  <a:pt x="328" y="336"/>
                  <a:pt x="440" y="0"/>
                  <a:pt x="528" y="0"/>
                </a:cubicBezTo>
                <a:cubicBezTo>
                  <a:pt x="616" y="0"/>
                  <a:pt x="688" y="336"/>
                  <a:pt x="768" y="336"/>
                </a:cubicBezTo>
                <a:cubicBezTo>
                  <a:pt x="848" y="336"/>
                  <a:pt x="936" y="0"/>
                  <a:pt x="1008" y="0"/>
                </a:cubicBezTo>
                <a:cubicBezTo>
                  <a:pt x="1080" y="0"/>
                  <a:pt x="1128" y="336"/>
                  <a:pt x="1200" y="336"/>
                </a:cubicBezTo>
                <a:cubicBezTo>
                  <a:pt x="1272" y="336"/>
                  <a:pt x="1368" y="0"/>
                  <a:pt x="1440" y="0"/>
                </a:cubicBezTo>
                <a:cubicBezTo>
                  <a:pt x="1512" y="0"/>
                  <a:pt x="1560" y="336"/>
                  <a:pt x="1632" y="336"/>
                </a:cubicBezTo>
                <a:cubicBezTo>
                  <a:pt x="1704" y="336"/>
                  <a:pt x="1792" y="0"/>
                  <a:pt x="1872" y="0"/>
                </a:cubicBezTo>
                <a:cubicBezTo>
                  <a:pt x="1952" y="0"/>
                  <a:pt x="2032" y="336"/>
                  <a:pt x="2112" y="336"/>
                </a:cubicBezTo>
                <a:cubicBezTo>
                  <a:pt x="2192" y="336"/>
                  <a:pt x="2280" y="0"/>
                  <a:pt x="2352" y="0"/>
                </a:cubicBezTo>
                <a:cubicBezTo>
                  <a:pt x="2424" y="0"/>
                  <a:pt x="2467" y="333"/>
                  <a:pt x="2544" y="336"/>
                </a:cubicBezTo>
                <a:cubicBezTo>
                  <a:pt x="2621" y="339"/>
                  <a:pt x="2734" y="16"/>
                  <a:pt x="2814" y="16"/>
                </a:cubicBezTo>
                <a:cubicBezTo>
                  <a:pt x="2894" y="16"/>
                  <a:pt x="2947" y="336"/>
                  <a:pt x="3024" y="336"/>
                </a:cubicBezTo>
                <a:cubicBezTo>
                  <a:pt x="3101" y="336"/>
                  <a:pt x="3205" y="16"/>
                  <a:pt x="3277" y="16"/>
                </a:cubicBezTo>
                <a:cubicBezTo>
                  <a:pt x="3349" y="16"/>
                  <a:pt x="3388" y="337"/>
                  <a:pt x="3456" y="336"/>
                </a:cubicBezTo>
                <a:cubicBezTo>
                  <a:pt x="3524" y="335"/>
                  <a:pt x="3611" y="8"/>
                  <a:pt x="3683" y="8"/>
                </a:cubicBezTo>
                <a:cubicBezTo>
                  <a:pt x="3755" y="8"/>
                  <a:pt x="3822" y="337"/>
                  <a:pt x="3888" y="336"/>
                </a:cubicBezTo>
                <a:cubicBezTo>
                  <a:pt x="3954" y="335"/>
                  <a:pt x="4008" y="0"/>
                  <a:pt x="4080" y="0"/>
                </a:cubicBezTo>
                <a:cubicBezTo>
                  <a:pt x="4152" y="0"/>
                  <a:pt x="4240" y="336"/>
                  <a:pt x="4320" y="336"/>
                </a:cubicBezTo>
                <a:cubicBezTo>
                  <a:pt x="4400" y="336"/>
                  <a:pt x="4520" y="56"/>
                  <a:pt x="4560" y="0"/>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216087" name="Text Box 23"/>
          <p:cNvSpPr txBox="1">
            <a:spLocks noChangeArrowheads="1"/>
          </p:cNvSpPr>
          <p:nvPr/>
        </p:nvSpPr>
        <p:spPr bwMode="auto">
          <a:xfrm>
            <a:off x="2592388" y="1509713"/>
            <a:ext cx="454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u="none">
                <a:latin typeface="Century Schoolbook" panose="02040604050505020304" pitchFamily="18" charset="0"/>
                <a:ea typeface="宋体" panose="02010600030101010101" pitchFamily="2" charset="-122"/>
              </a:rPr>
              <a:t>P</a:t>
            </a:r>
            <a:endParaRPr lang="en-US" altLang="zh-CN" b="1" u="none">
              <a:solidFill>
                <a:srgbClr val="800000"/>
              </a:solidFill>
              <a:latin typeface="宋体" panose="02010600030101010101" pitchFamily="2" charset="-122"/>
              <a:ea typeface="宋体" panose="02010600030101010101" pitchFamily="2" charset="-122"/>
              <a:sym typeface="Symbol" panose="05050102010706020507" pitchFamily="18" charset="2"/>
            </a:endParaRPr>
          </a:p>
        </p:txBody>
      </p:sp>
      <p:sp>
        <p:nvSpPr>
          <p:cNvPr id="216088" name="Freeform 24"/>
          <p:cNvSpPr>
            <a:spLocks/>
          </p:cNvSpPr>
          <p:nvPr/>
        </p:nvSpPr>
        <p:spPr bwMode="auto">
          <a:xfrm>
            <a:off x="4802188" y="1509713"/>
            <a:ext cx="3352800" cy="76200"/>
          </a:xfrm>
          <a:custGeom>
            <a:avLst/>
            <a:gdLst>
              <a:gd name="T0" fmla="*/ 0 w 4560"/>
              <a:gd name="T1" fmla="*/ 0 h 339"/>
              <a:gd name="T2" fmla="*/ 2147483646 w 4560"/>
              <a:gd name="T3" fmla="*/ 2147483646 h 339"/>
              <a:gd name="T4" fmla="*/ 2147483646 w 4560"/>
              <a:gd name="T5" fmla="*/ 0 h 339"/>
              <a:gd name="T6" fmla="*/ 2147483646 w 4560"/>
              <a:gd name="T7" fmla="*/ 2147483646 h 339"/>
              <a:gd name="T8" fmla="*/ 2147483646 w 4560"/>
              <a:gd name="T9" fmla="*/ 0 h 339"/>
              <a:gd name="T10" fmla="*/ 2147483646 w 4560"/>
              <a:gd name="T11" fmla="*/ 2147483646 h 339"/>
              <a:gd name="T12" fmla="*/ 2147483646 w 4560"/>
              <a:gd name="T13" fmla="*/ 0 h 339"/>
              <a:gd name="T14" fmla="*/ 2147483646 w 4560"/>
              <a:gd name="T15" fmla="*/ 2147483646 h 339"/>
              <a:gd name="T16" fmla="*/ 2147483646 w 4560"/>
              <a:gd name="T17" fmla="*/ 0 h 339"/>
              <a:gd name="T18" fmla="*/ 2147483646 w 4560"/>
              <a:gd name="T19" fmla="*/ 2147483646 h 339"/>
              <a:gd name="T20" fmla="*/ 2147483646 w 4560"/>
              <a:gd name="T21" fmla="*/ 0 h 339"/>
              <a:gd name="T22" fmla="*/ 2147483646 w 4560"/>
              <a:gd name="T23" fmla="*/ 2147483646 h 339"/>
              <a:gd name="T24" fmla="*/ 2147483646 w 4560"/>
              <a:gd name="T25" fmla="*/ 2147483646 h 339"/>
              <a:gd name="T26" fmla="*/ 2147483646 w 4560"/>
              <a:gd name="T27" fmla="*/ 2147483646 h 339"/>
              <a:gd name="T28" fmla="*/ 2147483646 w 4560"/>
              <a:gd name="T29" fmla="*/ 2147483646 h 339"/>
              <a:gd name="T30" fmla="*/ 2147483646 w 4560"/>
              <a:gd name="T31" fmla="*/ 2147483646 h 339"/>
              <a:gd name="T32" fmla="*/ 2147483646 w 4560"/>
              <a:gd name="T33" fmla="*/ 2147483646 h 339"/>
              <a:gd name="T34" fmla="*/ 2147483646 w 4560"/>
              <a:gd name="T35" fmla="*/ 2147483646 h 339"/>
              <a:gd name="T36" fmla="*/ 2147483646 w 4560"/>
              <a:gd name="T37" fmla="*/ 0 h 339"/>
              <a:gd name="T38" fmla="*/ 2147483646 w 4560"/>
              <a:gd name="T39" fmla="*/ 2147483646 h 339"/>
              <a:gd name="T40" fmla="*/ 2147483646 w 4560"/>
              <a:gd name="T41" fmla="*/ 0 h 3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560"/>
              <a:gd name="T64" fmla="*/ 0 h 339"/>
              <a:gd name="T65" fmla="*/ 4560 w 4560"/>
              <a:gd name="T66" fmla="*/ 339 h 33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560" h="339">
                <a:moveTo>
                  <a:pt x="0" y="0"/>
                </a:moveTo>
                <a:cubicBezTo>
                  <a:pt x="76" y="168"/>
                  <a:pt x="152" y="336"/>
                  <a:pt x="240" y="336"/>
                </a:cubicBezTo>
                <a:cubicBezTo>
                  <a:pt x="328" y="336"/>
                  <a:pt x="440" y="0"/>
                  <a:pt x="528" y="0"/>
                </a:cubicBezTo>
                <a:cubicBezTo>
                  <a:pt x="616" y="0"/>
                  <a:pt x="688" y="336"/>
                  <a:pt x="768" y="336"/>
                </a:cubicBezTo>
                <a:cubicBezTo>
                  <a:pt x="848" y="336"/>
                  <a:pt x="936" y="0"/>
                  <a:pt x="1008" y="0"/>
                </a:cubicBezTo>
                <a:cubicBezTo>
                  <a:pt x="1080" y="0"/>
                  <a:pt x="1128" y="336"/>
                  <a:pt x="1200" y="336"/>
                </a:cubicBezTo>
                <a:cubicBezTo>
                  <a:pt x="1272" y="336"/>
                  <a:pt x="1368" y="0"/>
                  <a:pt x="1440" y="0"/>
                </a:cubicBezTo>
                <a:cubicBezTo>
                  <a:pt x="1512" y="0"/>
                  <a:pt x="1560" y="336"/>
                  <a:pt x="1632" y="336"/>
                </a:cubicBezTo>
                <a:cubicBezTo>
                  <a:pt x="1704" y="336"/>
                  <a:pt x="1792" y="0"/>
                  <a:pt x="1872" y="0"/>
                </a:cubicBezTo>
                <a:cubicBezTo>
                  <a:pt x="1952" y="0"/>
                  <a:pt x="2032" y="336"/>
                  <a:pt x="2112" y="336"/>
                </a:cubicBezTo>
                <a:cubicBezTo>
                  <a:pt x="2192" y="336"/>
                  <a:pt x="2280" y="0"/>
                  <a:pt x="2352" y="0"/>
                </a:cubicBezTo>
                <a:cubicBezTo>
                  <a:pt x="2424" y="0"/>
                  <a:pt x="2467" y="333"/>
                  <a:pt x="2544" y="336"/>
                </a:cubicBezTo>
                <a:cubicBezTo>
                  <a:pt x="2621" y="339"/>
                  <a:pt x="2734" y="16"/>
                  <a:pt x="2814" y="16"/>
                </a:cubicBezTo>
                <a:cubicBezTo>
                  <a:pt x="2894" y="16"/>
                  <a:pt x="2947" y="336"/>
                  <a:pt x="3024" y="336"/>
                </a:cubicBezTo>
                <a:cubicBezTo>
                  <a:pt x="3101" y="336"/>
                  <a:pt x="3205" y="16"/>
                  <a:pt x="3277" y="16"/>
                </a:cubicBezTo>
                <a:cubicBezTo>
                  <a:pt x="3349" y="16"/>
                  <a:pt x="3388" y="337"/>
                  <a:pt x="3456" y="336"/>
                </a:cubicBezTo>
                <a:cubicBezTo>
                  <a:pt x="3524" y="335"/>
                  <a:pt x="3611" y="8"/>
                  <a:pt x="3683" y="8"/>
                </a:cubicBezTo>
                <a:cubicBezTo>
                  <a:pt x="3755" y="8"/>
                  <a:pt x="3822" y="337"/>
                  <a:pt x="3888" y="336"/>
                </a:cubicBezTo>
                <a:cubicBezTo>
                  <a:pt x="3954" y="335"/>
                  <a:pt x="4008" y="0"/>
                  <a:pt x="4080" y="0"/>
                </a:cubicBezTo>
                <a:cubicBezTo>
                  <a:pt x="4152" y="0"/>
                  <a:pt x="4240" y="336"/>
                  <a:pt x="4320" y="336"/>
                </a:cubicBezTo>
                <a:cubicBezTo>
                  <a:pt x="4400" y="336"/>
                  <a:pt x="4520" y="56"/>
                  <a:pt x="4560" y="0"/>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216089" name="Text Box 25"/>
          <p:cNvSpPr txBox="1">
            <a:spLocks noChangeArrowheads="1"/>
          </p:cNvSpPr>
          <p:nvPr/>
        </p:nvSpPr>
        <p:spPr bwMode="auto">
          <a:xfrm>
            <a:off x="6097588" y="1527175"/>
            <a:ext cx="514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u="none">
                <a:latin typeface="Century Schoolbook" panose="02040604050505020304" pitchFamily="18" charset="0"/>
                <a:ea typeface="宋体" panose="02010600030101010101" pitchFamily="2" charset="-122"/>
              </a:rPr>
              <a:t>Q</a:t>
            </a:r>
            <a:endParaRPr lang="en-US" altLang="zh-CN" b="1" u="none">
              <a:solidFill>
                <a:srgbClr val="800000"/>
              </a:solidFill>
              <a:latin typeface="宋体" panose="02010600030101010101" pitchFamily="2" charset="-122"/>
              <a:ea typeface="宋体" panose="02010600030101010101" pitchFamily="2" charset="-122"/>
              <a:sym typeface="Symbol" panose="05050102010706020507" pitchFamily="18" charset="2"/>
            </a:endParaRPr>
          </a:p>
        </p:txBody>
      </p:sp>
      <p:sp>
        <p:nvSpPr>
          <p:cNvPr id="216090" name="Text Box 26"/>
          <p:cNvSpPr txBox="1">
            <a:spLocks noChangeArrowheads="1"/>
          </p:cNvSpPr>
          <p:nvPr/>
        </p:nvSpPr>
        <p:spPr bwMode="auto">
          <a:xfrm>
            <a:off x="971550" y="4510088"/>
            <a:ext cx="1704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b="1" u="none">
                <a:latin typeface="Century Schoolbook" panose="02040604050505020304" pitchFamily="18" charset="0"/>
                <a:ea typeface="宋体" panose="02010600030101010101" pitchFamily="2" charset="-122"/>
              </a:rPr>
              <a:t>符号化为</a:t>
            </a:r>
            <a:r>
              <a:rPr lang="en-US" altLang="zh-CN" b="1" u="none">
                <a:latin typeface="Century Schoolbook" panose="02040604050505020304" pitchFamily="18" charset="0"/>
                <a:ea typeface="宋体" panose="02010600030101010101" pitchFamily="2" charset="-122"/>
              </a:rPr>
              <a:t>:</a:t>
            </a:r>
          </a:p>
        </p:txBody>
      </p:sp>
      <p:sp>
        <p:nvSpPr>
          <p:cNvPr id="216091" name="Freeform 27"/>
          <p:cNvSpPr>
            <a:spLocks/>
          </p:cNvSpPr>
          <p:nvPr/>
        </p:nvSpPr>
        <p:spPr bwMode="auto">
          <a:xfrm>
            <a:off x="1301750" y="2738438"/>
            <a:ext cx="2133600" cy="76200"/>
          </a:xfrm>
          <a:custGeom>
            <a:avLst/>
            <a:gdLst>
              <a:gd name="T0" fmla="*/ 0 w 4560"/>
              <a:gd name="T1" fmla="*/ 0 h 339"/>
              <a:gd name="T2" fmla="*/ 2147483646 w 4560"/>
              <a:gd name="T3" fmla="*/ 2147483646 h 339"/>
              <a:gd name="T4" fmla="*/ 2147483646 w 4560"/>
              <a:gd name="T5" fmla="*/ 0 h 339"/>
              <a:gd name="T6" fmla="*/ 2147483646 w 4560"/>
              <a:gd name="T7" fmla="*/ 2147483646 h 339"/>
              <a:gd name="T8" fmla="*/ 2147483646 w 4560"/>
              <a:gd name="T9" fmla="*/ 0 h 339"/>
              <a:gd name="T10" fmla="*/ 2147483646 w 4560"/>
              <a:gd name="T11" fmla="*/ 2147483646 h 339"/>
              <a:gd name="T12" fmla="*/ 2147483646 w 4560"/>
              <a:gd name="T13" fmla="*/ 0 h 339"/>
              <a:gd name="T14" fmla="*/ 2147483646 w 4560"/>
              <a:gd name="T15" fmla="*/ 2147483646 h 339"/>
              <a:gd name="T16" fmla="*/ 2147483646 w 4560"/>
              <a:gd name="T17" fmla="*/ 0 h 339"/>
              <a:gd name="T18" fmla="*/ 2147483646 w 4560"/>
              <a:gd name="T19" fmla="*/ 2147483646 h 339"/>
              <a:gd name="T20" fmla="*/ 2147483646 w 4560"/>
              <a:gd name="T21" fmla="*/ 0 h 339"/>
              <a:gd name="T22" fmla="*/ 2147483646 w 4560"/>
              <a:gd name="T23" fmla="*/ 2147483646 h 339"/>
              <a:gd name="T24" fmla="*/ 2147483646 w 4560"/>
              <a:gd name="T25" fmla="*/ 2147483646 h 339"/>
              <a:gd name="T26" fmla="*/ 2147483646 w 4560"/>
              <a:gd name="T27" fmla="*/ 2147483646 h 339"/>
              <a:gd name="T28" fmla="*/ 2147483646 w 4560"/>
              <a:gd name="T29" fmla="*/ 2147483646 h 339"/>
              <a:gd name="T30" fmla="*/ 2147483646 w 4560"/>
              <a:gd name="T31" fmla="*/ 2147483646 h 339"/>
              <a:gd name="T32" fmla="*/ 2147483646 w 4560"/>
              <a:gd name="T33" fmla="*/ 2147483646 h 339"/>
              <a:gd name="T34" fmla="*/ 2147483646 w 4560"/>
              <a:gd name="T35" fmla="*/ 2147483646 h 339"/>
              <a:gd name="T36" fmla="*/ 2147483646 w 4560"/>
              <a:gd name="T37" fmla="*/ 0 h 339"/>
              <a:gd name="T38" fmla="*/ 2147483646 w 4560"/>
              <a:gd name="T39" fmla="*/ 2147483646 h 339"/>
              <a:gd name="T40" fmla="*/ 2147483646 w 4560"/>
              <a:gd name="T41" fmla="*/ 0 h 3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560"/>
              <a:gd name="T64" fmla="*/ 0 h 339"/>
              <a:gd name="T65" fmla="*/ 4560 w 4560"/>
              <a:gd name="T66" fmla="*/ 339 h 33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560" h="339">
                <a:moveTo>
                  <a:pt x="0" y="0"/>
                </a:moveTo>
                <a:cubicBezTo>
                  <a:pt x="76" y="168"/>
                  <a:pt x="152" y="336"/>
                  <a:pt x="240" y="336"/>
                </a:cubicBezTo>
                <a:cubicBezTo>
                  <a:pt x="328" y="336"/>
                  <a:pt x="440" y="0"/>
                  <a:pt x="528" y="0"/>
                </a:cubicBezTo>
                <a:cubicBezTo>
                  <a:pt x="616" y="0"/>
                  <a:pt x="688" y="336"/>
                  <a:pt x="768" y="336"/>
                </a:cubicBezTo>
                <a:cubicBezTo>
                  <a:pt x="848" y="336"/>
                  <a:pt x="936" y="0"/>
                  <a:pt x="1008" y="0"/>
                </a:cubicBezTo>
                <a:cubicBezTo>
                  <a:pt x="1080" y="0"/>
                  <a:pt x="1128" y="336"/>
                  <a:pt x="1200" y="336"/>
                </a:cubicBezTo>
                <a:cubicBezTo>
                  <a:pt x="1272" y="336"/>
                  <a:pt x="1368" y="0"/>
                  <a:pt x="1440" y="0"/>
                </a:cubicBezTo>
                <a:cubicBezTo>
                  <a:pt x="1512" y="0"/>
                  <a:pt x="1560" y="336"/>
                  <a:pt x="1632" y="336"/>
                </a:cubicBezTo>
                <a:cubicBezTo>
                  <a:pt x="1704" y="336"/>
                  <a:pt x="1792" y="0"/>
                  <a:pt x="1872" y="0"/>
                </a:cubicBezTo>
                <a:cubicBezTo>
                  <a:pt x="1952" y="0"/>
                  <a:pt x="2032" y="336"/>
                  <a:pt x="2112" y="336"/>
                </a:cubicBezTo>
                <a:cubicBezTo>
                  <a:pt x="2192" y="336"/>
                  <a:pt x="2280" y="0"/>
                  <a:pt x="2352" y="0"/>
                </a:cubicBezTo>
                <a:cubicBezTo>
                  <a:pt x="2424" y="0"/>
                  <a:pt x="2467" y="333"/>
                  <a:pt x="2544" y="336"/>
                </a:cubicBezTo>
                <a:cubicBezTo>
                  <a:pt x="2621" y="339"/>
                  <a:pt x="2734" y="16"/>
                  <a:pt x="2814" y="16"/>
                </a:cubicBezTo>
                <a:cubicBezTo>
                  <a:pt x="2894" y="16"/>
                  <a:pt x="2947" y="336"/>
                  <a:pt x="3024" y="336"/>
                </a:cubicBezTo>
                <a:cubicBezTo>
                  <a:pt x="3101" y="336"/>
                  <a:pt x="3205" y="16"/>
                  <a:pt x="3277" y="16"/>
                </a:cubicBezTo>
                <a:cubicBezTo>
                  <a:pt x="3349" y="16"/>
                  <a:pt x="3388" y="337"/>
                  <a:pt x="3456" y="336"/>
                </a:cubicBezTo>
                <a:cubicBezTo>
                  <a:pt x="3524" y="335"/>
                  <a:pt x="3611" y="8"/>
                  <a:pt x="3683" y="8"/>
                </a:cubicBezTo>
                <a:cubicBezTo>
                  <a:pt x="3755" y="8"/>
                  <a:pt x="3822" y="337"/>
                  <a:pt x="3888" y="336"/>
                </a:cubicBezTo>
                <a:cubicBezTo>
                  <a:pt x="3954" y="335"/>
                  <a:pt x="4008" y="0"/>
                  <a:pt x="4080" y="0"/>
                </a:cubicBezTo>
                <a:cubicBezTo>
                  <a:pt x="4152" y="0"/>
                  <a:pt x="4240" y="336"/>
                  <a:pt x="4320" y="336"/>
                </a:cubicBezTo>
                <a:cubicBezTo>
                  <a:pt x="4400" y="336"/>
                  <a:pt x="4520" y="56"/>
                  <a:pt x="4560" y="0"/>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216092" name="Text Box 28"/>
          <p:cNvSpPr txBox="1">
            <a:spLocks noChangeArrowheads="1"/>
          </p:cNvSpPr>
          <p:nvPr/>
        </p:nvSpPr>
        <p:spPr bwMode="auto">
          <a:xfrm>
            <a:off x="2444750" y="2738438"/>
            <a:ext cx="454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u="none">
                <a:latin typeface="Century Schoolbook" panose="02040604050505020304" pitchFamily="18" charset="0"/>
                <a:ea typeface="宋体" panose="02010600030101010101" pitchFamily="2" charset="-122"/>
              </a:rPr>
              <a:t>P</a:t>
            </a:r>
            <a:endParaRPr lang="en-US" altLang="zh-CN" b="1" u="none">
              <a:solidFill>
                <a:srgbClr val="800000"/>
              </a:solidFill>
              <a:latin typeface="宋体" panose="02010600030101010101" pitchFamily="2" charset="-122"/>
              <a:ea typeface="宋体" panose="02010600030101010101" pitchFamily="2" charset="-122"/>
              <a:sym typeface="Symbol" panose="05050102010706020507" pitchFamily="18" charset="2"/>
            </a:endParaRPr>
          </a:p>
        </p:txBody>
      </p:sp>
      <p:sp>
        <p:nvSpPr>
          <p:cNvPr id="216093" name="Freeform 29"/>
          <p:cNvSpPr>
            <a:spLocks/>
          </p:cNvSpPr>
          <p:nvPr/>
        </p:nvSpPr>
        <p:spPr bwMode="auto">
          <a:xfrm>
            <a:off x="3663950" y="2738438"/>
            <a:ext cx="1447800" cy="76200"/>
          </a:xfrm>
          <a:custGeom>
            <a:avLst/>
            <a:gdLst>
              <a:gd name="T0" fmla="*/ 0 w 4560"/>
              <a:gd name="T1" fmla="*/ 0 h 339"/>
              <a:gd name="T2" fmla="*/ 2147483646 w 4560"/>
              <a:gd name="T3" fmla="*/ 2147483646 h 339"/>
              <a:gd name="T4" fmla="*/ 2147483646 w 4560"/>
              <a:gd name="T5" fmla="*/ 0 h 339"/>
              <a:gd name="T6" fmla="*/ 2147483646 w 4560"/>
              <a:gd name="T7" fmla="*/ 2147483646 h 339"/>
              <a:gd name="T8" fmla="*/ 2147483646 w 4560"/>
              <a:gd name="T9" fmla="*/ 0 h 339"/>
              <a:gd name="T10" fmla="*/ 2147483646 w 4560"/>
              <a:gd name="T11" fmla="*/ 2147483646 h 339"/>
              <a:gd name="T12" fmla="*/ 2147483646 w 4560"/>
              <a:gd name="T13" fmla="*/ 0 h 339"/>
              <a:gd name="T14" fmla="*/ 2147483646 w 4560"/>
              <a:gd name="T15" fmla="*/ 2147483646 h 339"/>
              <a:gd name="T16" fmla="*/ 2147483646 w 4560"/>
              <a:gd name="T17" fmla="*/ 0 h 339"/>
              <a:gd name="T18" fmla="*/ 2147483646 w 4560"/>
              <a:gd name="T19" fmla="*/ 2147483646 h 339"/>
              <a:gd name="T20" fmla="*/ 2147483646 w 4560"/>
              <a:gd name="T21" fmla="*/ 0 h 339"/>
              <a:gd name="T22" fmla="*/ 2147483646 w 4560"/>
              <a:gd name="T23" fmla="*/ 2147483646 h 339"/>
              <a:gd name="T24" fmla="*/ 2147483646 w 4560"/>
              <a:gd name="T25" fmla="*/ 2147483646 h 339"/>
              <a:gd name="T26" fmla="*/ 2147483646 w 4560"/>
              <a:gd name="T27" fmla="*/ 2147483646 h 339"/>
              <a:gd name="T28" fmla="*/ 2147483646 w 4560"/>
              <a:gd name="T29" fmla="*/ 2147483646 h 339"/>
              <a:gd name="T30" fmla="*/ 2147483646 w 4560"/>
              <a:gd name="T31" fmla="*/ 2147483646 h 339"/>
              <a:gd name="T32" fmla="*/ 2147483646 w 4560"/>
              <a:gd name="T33" fmla="*/ 2147483646 h 339"/>
              <a:gd name="T34" fmla="*/ 2147483646 w 4560"/>
              <a:gd name="T35" fmla="*/ 2147483646 h 339"/>
              <a:gd name="T36" fmla="*/ 2147483646 w 4560"/>
              <a:gd name="T37" fmla="*/ 0 h 339"/>
              <a:gd name="T38" fmla="*/ 2147483646 w 4560"/>
              <a:gd name="T39" fmla="*/ 2147483646 h 339"/>
              <a:gd name="T40" fmla="*/ 2147483646 w 4560"/>
              <a:gd name="T41" fmla="*/ 0 h 3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560"/>
              <a:gd name="T64" fmla="*/ 0 h 339"/>
              <a:gd name="T65" fmla="*/ 4560 w 4560"/>
              <a:gd name="T66" fmla="*/ 339 h 33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560" h="339">
                <a:moveTo>
                  <a:pt x="0" y="0"/>
                </a:moveTo>
                <a:cubicBezTo>
                  <a:pt x="76" y="168"/>
                  <a:pt x="152" y="336"/>
                  <a:pt x="240" y="336"/>
                </a:cubicBezTo>
                <a:cubicBezTo>
                  <a:pt x="328" y="336"/>
                  <a:pt x="440" y="0"/>
                  <a:pt x="528" y="0"/>
                </a:cubicBezTo>
                <a:cubicBezTo>
                  <a:pt x="616" y="0"/>
                  <a:pt x="688" y="336"/>
                  <a:pt x="768" y="336"/>
                </a:cubicBezTo>
                <a:cubicBezTo>
                  <a:pt x="848" y="336"/>
                  <a:pt x="936" y="0"/>
                  <a:pt x="1008" y="0"/>
                </a:cubicBezTo>
                <a:cubicBezTo>
                  <a:pt x="1080" y="0"/>
                  <a:pt x="1128" y="336"/>
                  <a:pt x="1200" y="336"/>
                </a:cubicBezTo>
                <a:cubicBezTo>
                  <a:pt x="1272" y="336"/>
                  <a:pt x="1368" y="0"/>
                  <a:pt x="1440" y="0"/>
                </a:cubicBezTo>
                <a:cubicBezTo>
                  <a:pt x="1512" y="0"/>
                  <a:pt x="1560" y="336"/>
                  <a:pt x="1632" y="336"/>
                </a:cubicBezTo>
                <a:cubicBezTo>
                  <a:pt x="1704" y="336"/>
                  <a:pt x="1792" y="0"/>
                  <a:pt x="1872" y="0"/>
                </a:cubicBezTo>
                <a:cubicBezTo>
                  <a:pt x="1952" y="0"/>
                  <a:pt x="2032" y="336"/>
                  <a:pt x="2112" y="336"/>
                </a:cubicBezTo>
                <a:cubicBezTo>
                  <a:pt x="2192" y="336"/>
                  <a:pt x="2280" y="0"/>
                  <a:pt x="2352" y="0"/>
                </a:cubicBezTo>
                <a:cubicBezTo>
                  <a:pt x="2424" y="0"/>
                  <a:pt x="2467" y="333"/>
                  <a:pt x="2544" y="336"/>
                </a:cubicBezTo>
                <a:cubicBezTo>
                  <a:pt x="2621" y="339"/>
                  <a:pt x="2734" y="16"/>
                  <a:pt x="2814" y="16"/>
                </a:cubicBezTo>
                <a:cubicBezTo>
                  <a:pt x="2894" y="16"/>
                  <a:pt x="2947" y="336"/>
                  <a:pt x="3024" y="336"/>
                </a:cubicBezTo>
                <a:cubicBezTo>
                  <a:pt x="3101" y="336"/>
                  <a:pt x="3205" y="16"/>
                  <a:pt x="3277" y="16"/>
                </a:cubicBezTo>
                <a:cubicBezTo>
                  <a:pt x="3349" y="16"/>
                  <a:pt x="3388" y="337"/>
                  <a:pt x="3456" y="336"/>
                </a:cubicBezTo>
                <a:cubicBezTo>
                  <a:pt x="3524" y="335"/>
                  <a:pt x="3611" y="8"/>
                  <a:pt x="3683" y="8"/>
                </a:cubicBezTo>
                <a:cubicBezTo>
                  <a:pt x="3755" y="8"/>
                  <a:pt x="3822" y="337"/>
                  <a:pt x="3888" y="336"/>
                </a:cubicBezTo>
                <a:cubicBezTo>
                  <a:pt x="3954" y="335"/>
                  <a:pt x="4008" y="0"/>
                  <a:pt x="4080" y="0"/>
                </a:cubicBezTo>
                <a:cubicBezTo>
                  <a:pt x="4152" y="0"/>
                  <a:pt x="4240" y="336"/>
                  <a:pt x="4320" y="336"/>
                </a:cubicBezTo>
                <a:cubicBezTo>
                  <a:pt x="4400" y="336"/>
                  <a:pt x="4520" y="56"/>
                  <a:pt x="4560" y="0"/>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216095" name="Freeform 31"/>
          <p:cNvSpPr>
            <a:spLocks/>
          </p:cNvSpPr>
          <p:nvPr/>
        </p:nvSpPr>
        <p:spPr bwMode="auto">
          <a:xfrm>
            <a:off x="1454150" y="3876675"/>
            <a:ext cx="1219200" cy="76200"/>
          </a:xfrm>
          <a:custGeom>
            <a:avLst/>
            <a:gdLst>
              <a:gd name="T0" fmla="*/ 0 w 4560"/>
              <a:gd name="T1" fmla="*/ 0 h 339"/>
              <a:gd name="T2" fmla="*/ 2147483646 w 4560"/>
              <a:gd name="T3" fmla="*/ 2147483646 h 339"/>
              <a:gd name="T4" fmla="*/ 2147483646 w 4560"/>
              <a:gd name="T5" fmla="*/ 0 h 339"/>
              <a:gd name="T6" fmla="*/ 2147483646 w 4560"/>
              <a:gd name="T7" fmla="*/ 2147483646 h 339"/>
              <a:gd name="T8" fmla="*/ 2147483646 w 4560"/>
              <a:gd name="T9" fmla="*/ 0 h 339"/>
              <a:gd name="T10" fmla="*/ 2147483646 w 4560"/>
              <a:gd name="T11" fmla="*/ 2147483646 h 339"/>
              <a:gd name="T12" fmla="*/ 2147483646 w 4560"/>
              <a:gd name="T13" fmla="*/ 0 h 339"/>
              <a:gd name="T14" fmla="*/ 2147483646 w 4560"/>
              <a:gd name="T15" fmla="*/ 2147483646 h 339"/>
              <a:gd name="T16" fmla="*/ 2147483646 w 4560"/>
              <a:gd name="T17" fmla="*/ 0 h 339"/>
              <a:gd name="T18" fmla="*/ 2147483646 w 4560"/>
              <a:gd name="T19" fmla="*/ 2147483646 h 339"/>
              <a:gd name="T20" fmla="*/ 2147483646 w 4560"/>
              <a:gd name="T21" fmla="*/ 0 h 339"/>
              <a:gd name="T22" fmla="*/ 2147483646 w 4560"/>
              <a:gd name="T23" fmla="*/ 2147483646 h 339"/>
              <a:gd name="T24" fmla="*/ 2147483646 w 4560"/>
              <a:gd name="T25" fmla="*/ 2147483646 h 339"/>
              <a:gd name="T26" fmla="*/ 2147483646 w 4560"/>
              <a:gd name="T27" fmla="*/ 2147483646 h 339"/>
              <a:gd name="T28" fmla="*/ 2147483646 w 4560"/>
              <a:gd name="T29" fmla="*/ 2147483646 h 339"/>
              <a:gd name="T30" fmla="*/ 2147483646 w 4560"/>
              <a:gd name="T31" fmla="*/ 2147483646 h 339"/>
              <a:gd name="T32" fmla="*/ 2147483646 w 4560"/>
              <a:gd name="T33" fmla="*/ 2147483646 h 339"/>
              <a:gd name="T34" fmla="*/ 2147483646 w 4560"/>
              <a:gd name="T35" fmla="*/ 2147483646 h 339"/>
              <a:gd name="T36" fmla="*/ 2147483646 w 4560"/>
              <a:gd name="T37" fmla="*/ 0 h 339"/>
              <a:gd name="T38" fmla="*/ 2147483646 w 4560"/>
              <a:gd name="T39" fmla="*/ 2147483646 h 339"/>
              <a:gd name="T40" fmla="*/ 2147483646 w 4560"/>
              <a:gd name="T41" fmla="*/ 0 h 3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560"/>
              <a:gd name="T64" fmla="*/ 0 h 339"/>
              <a:gd name="T65" fmla="*/ 4560 w 4560"/>
              <a:gd name="T66" fmla="*/ 339 h 33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560" h="339">
                <a:moveTo>
                  <a:pt x="0" y="0"/>
                </a:moveTo>
                <a:cubicBezTo>
                  <a:pt x="76" y="168"/>
                  <a:pt x="152" y="336"/>
                  <a:pt x="240" y="336"/>
                </a:cubicBezTo>
                <a:cubicBezTo>
                  <a:pt x="328" y="336"/>
                  <a:pt x="440" y="0"/>
                  <a:pt x="528" y="0"/>
                </a:cubicBezTo>
                <a:cubicBezTo>
                  <a:pt x="616" y="0"/>
                  <a:pt x="688" y="336"/>
                  <a:pt x="768" y="336"/>
                </a:cubicBezTo>
                <a:cubicBezTo>
                  <a:pt x="848" y="336"/>
                  <a:pt x="936" y="0"/>
                  <a:pt x="1008" y="0"/>
                </a:cubicBezTo>
                <a:cubicBezTo>
                  <a:pt x="1080" y="0"/>
                  <a:pt x="1128" y="336"/>
                  <a:pt x="1200" y="336"/>
                </a:cubicBezTo>
                <a:cubicBezTo>
                  <a:pt x="1272" y="336"/>
                  <a:pt x="1368" y="0"/>
                  <a:pt x="1440" y="0"/>
                </a:cubicBezTo>
                <a:cubicBezTo>
                  <a:pt x="1512" y="0"/>
                  <a:pt x="1560" y="336"/>
                  <a:pt x="1632" y="336"/>
                </a:cubicBezTo>
                <a:cubicBezTo>
                  <a:pt x="1704" y="336"/>
                  <a:pt x="1792" y="0"/>
                  <a:pt x="1872" y="0"/>
                </a:cubicBezTo>
                <a:cubicBezTo>
                  <a:pt x="1952" y="0"/>
                  <a:pt x="2032" y="336"/>
                  <a:pt x="2112" y="336"/>
                </a:cubicBezTo>
                <a:cubicBezTo>
                  <a:pt x="2192" y="336"/>
                  <a:pt x="2280" y="0"/>
                  <a:pt x="2352" y="0"/>
                </a:cubicBezTo>
                <a:cubicBezTo>
                  <a:pt x="2424" y="0"/>
                  <a:pt x="2467" y="333"/>
                  <a:pt x="2544" y="336"/>
                </a:cubicBezTo>
                <a:cubicBezTo>
                  <a:pt x="2621" y="339"/>
                  <a:pt x="2734" y="16"/>
                  <a:pt x="2814" y="16"/>
                </a:cubicBezTo>
                <a:cubicBezTo>
                  <a:pt x="2894" y="16"/>
                  <a:pt x="2947" y="336"/>
                  <a:pt x="3024" y="336"/>
                </a:cubicBezTo>
                <a:cubicBezTo>
                  <a:pt x="3101" y="336"/>
                  <a:pt x="3205" y="16"/>
                  <a:pt x="3277" y="16"/>
                </a:cubicBezTo>
                <a:cubicBezTo>
                  <a:pt x="3349" y="16"/>
                  <a:pt x="3388" y="337"/>
                  <a:pt x="3456" y="336"/>
                </a:cubicBezTo>
                <a:cubicBezTo>
                  <a:pt x="3524" y="335"/>
                  <a:pt x="3611" y="8"/>
                  <a:pt x="3683" y="8"/>
                </a:cubicBezTo>
                <a:cubicBezTo>
                  <a:pt x="3755" y="8"/>
                  <a:pt x="3822" y="337"/>
                  <a:pt x="3888" y="336"/>
                </a:cubicBezTo>
                <a:cubicBezTo>
                  <a:pt x="3954" y="335"/>
                  <a:pt x="4008" y="0"/>
                  <a:pt x="4080" y="0"/>
                </a:cubicBezTo>
                <a:cubicBezTo>
                  <a:pt x="4152" y="0"/>
                  <a:pt x="4240" y="336"/>
                  <a:pt x="4320" y="336"/>
                </a:cubicBezTo>
                <a:cubicBezTo>
                  <a:pt x="4400" y="336"/>
                  <a:pt x="4520" y="56"/>
                  <a:pt x="4560" y="0"/>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216096" name="Text Box 32"/>
          <p:cNvSpPr txBox="1">
            <a:spLocks noChangeArrowheads="1"/>
          </p:cNvSpPr>
          <p:nvPr/>
        </p:nvSpPr>
        <p:spPr bwMode="auto">
          <a:xfrm>
            <a:off x="1911350" y="3876675"/>
            <a:ext cx="454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u="none">
                <a:latin typeface="Century Schoolbook" panose="02040604050505020304" pitchFamily="18" charset="0"/>
                <a:ea typeface="宋体" panose="02010600030101010101" pitchFamily="2" charset="-122"/>
              </a:rPr>
              <a:t>P</a:t>
            </a:r>
            <a:endParaRPr lang="en-US" altLang="zh-CN" b="1" u="none">
              <a:solidFill>
                <a:srgbClr val="800000"/>
              </a:solidFill>
              <a:latin typeface="宋体" panose="02010600030101010101" pitchFamily="2" charset="-122"/>
              <a:ea typeface="宋体" panose="02010600030101010101" pitchFamily="2" charset="-122"/>
              <a:sym typeface="Symbol" panose="05050102010706020507" pitchFamily="18" charset="2"/>
            </a:endParaRPr>
          </a:p>
        </p:txBody>
      </p:sp>
      <p:sp>
        <p:nvSpPr>
          <p:cNvPr id="216097" name="Freeform 33"/>
          <p:cNvSpPr>
            <a:spLocks/>
          </p:cNvSpPr>
          <p:nvPr/>
        </p:nvSpPr>
        <p:spPr bwMode="auto">
          <a:xfrm>
            <a:off x="4197350" y="3862388"/>
            <a:ext cx="1295400" cy="90487"/>
          </a:xfrm>
          <a:custGeom>
            <a:avLst/>
            <a:gdLst>
              <a:gd name="T0" fmla="*/ 0 w 4560"/>
              <a:gd name="T1" fmla="*/ 0 h 339"/>
              <a:gd name="T2" fmla="*/ 2147483646 w 4560"/>
              <a:gd name="T3" fmla="*/ 2147483646 h 339"/>
              <a:gd name="T4" fmla="*/ 2147483646 w 4560"/>
              <a:gd name="T5" fmla="*/ 0 h 339"/>
              <a:gd name="T6" fmla="*/ 2147483646 w 4560"/>
              <a:gd name="T7" fmla="*/ 2147483646 h 339"/>
              <a:gd name="T8" fmla="*/ 2147483646 w 4560"/>
              <a:gd name="T9" fmla="*/ 0 h 339"/>
              <a:gd name="T10" fmla="*/ 2147483646 w 4560"/>
              <a:gd name="T11" fmla="*/ 2147483646 h 339"/>
              <a:gd name="T12" fmla="*/ 2147483646 w 4560"/>
              <a:gd name="T13" fmla="*/ 0 h 339"/>
              <a:gd name="T14" fmla="*/ 2147483646 w 4560"/>
              <a:gd name="T15" fmla="*/ 2147483646 h 339"/>
              <a:gd name="T16" fmla="*/ 2147483646 w 4560"/>
              <a:gd name="T17" fmla="*/ 0 h 339"/>
              <a:gd name="T18" fmla="*/ 2147483646 w 4560"/>
              <a:gd name="T19" fmla="*/ 2147483646 h 339"/>
              <a:gd name="T20" fmla="*/ 2147483646 w 4560"/>
              <a:gd name="T21" fmla="*/ 0 h 339"/>
              <a:gd name="T22" fmla="*/ 2147483646 w 4560"/>
              <a:gd name="T23" fmla="*/ 2147483646 h 339"/>
              <a:gd name="T24" fmla="*/ 2147483646 w 4560"/>
              <a:gd name="T25" fmla="*/ 2147483646 h 339"/>
              <a:gd name="T26" fmla="*/ 2147483646 w 4560"/>
              <a:gd name="T27" fmla="*/ 2147483646 h 339"/>
              <a:gd name="T28" fmla="*/ 2147483646 w 4560"/>
              <a:gd name="T29" fmla="*/ 2147483646 h 339"/>
              <a:gd name="T30" fmla="*/ 2147483646 w 4560"/>
              <a:gd name="T31" fmla="*/ 2147483646 h 339"/>
              <a:gd name="T32" fmla="*/ 2147483646 w 4560"/>
              <a:gd name="T33" fmla="*/ 2147483646 h 339"/>
              <a:gd name="T34" fmla="*/ 2147483646 w 4560"/>
              <a:gd name="T35" fmla="*/ 2147483646 h 339"/>
              <a:gd name="T36" fmla="*/ 2147483646 w 4560"/>
              <a:gd name="T37" fmla="*/ 0 h 339"/>
              <a:gd name="T38" fmla="*/ 2147483646 w 4560"/>
              <a:gd name="T39" fmla="*/ 2147483646 h 339"/>
              <a:gd name="T40" fmla="*/ 2147483646 w 4560"/>
              <a:gd name="T41" fmla="*/ 0 h 3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560"/>
              <a:gd name="T64" fmla="*/ 0 h 339"/>
              <a:gd name="T65" fmla="*/ 4560 w 4560"/>
              <a:gd name="T66" fmla="*/ 339 h 33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560" h="339">
                <a:moveTo>
                  <a:pt x="0" y="0"/>
                </a:moveTo>
                <a:cubicBezTo>
                  <a:pt x="76" y="168"/>
                  <a:pt x="152" y="336"/>
                  <a:pt x="240" y="336"/>
                </a:cubicBezTo>
                <a:cubicBezTo>
                  <a:pt x="328" y="336"/>
                  <a:pt x="440" y="0"/>
                  <a:pt x="528" y="0"/>
                </a:cubicBezTo>
                <a:cubicBezTo>
                  <a:pt x="616" y="0"/>
                  <a:pt x="688" y="336"/>
                  <a:pt x="768" y="336"/>
                </a:cubicBezTo>
                <a:cubicBezTo>
                  <a:pt x="848" y="336"/>
                  <a:pt x="936" y="0"/>
                  <a:pt x="1008" y="0"/>
                </a:cubicBezTo>
                <a:cubicBezTo>
                  <a:pt x="1080" y="0"/>
                  <a:pt x="1128" y="336"/>
                  <a:pt x="1200" y="336"/>
                </a:cubicBezTo>
                <a:cubicBezTo>
                  <a:pt x="1272" y="336"/>
                  <a:pt x="1368" y="0"/>
                  <a:pt x="1440" y="0"/>
                </a:cubicBezTo>
                <a:cubicBezTo>
                  <a:pt x="1512" y="0"/>
                  <a:pt x="1560" y="336"/>
                  <a:pt x="1632" y="336"/>
                </a:cubicBezTo>
                <a:cubicBezTo>
                  <a:pt x="1704" y="336"/>
                  <a:pt x="1792" y="0"/>
                  <a:pt x="1872" y="0"/>
                </a:cubicBezTo>
                <a:cubicBezTo>
                  <a:pt x="1952" y="0"/>
                  <a:pt x="2032" y="336"/>
                  <a:pt x="2112" y="336"/>
                </a:cubicBezTo>
                <a:cubicBezTo>
                  <a:pt x="2192" y="336"/>
                  <a:pt x="2280" y="0"/>
                  <a:pt x="2352" y="0"/>
                </a:cubicBezTo>
                <a:cubicBezTo>
                  <a:pt x="2424" y="0"/>
                  <a:pt x="2467" y="333"/>
                  <a:pt x="2544" y="336"/>
                </a:cubicBezTo>
                <a:cubicBezTo>
                  <a:pt x="2621" y="339"/>
                  <a:pt x="2734" y="16"/>
                  <a:pt x="2814" y="16"/>
                </a:cubicBezTo>
                <a:cubicBezTo>
                  <a:pt x="2894" y="16"/>
                  <a:pt x="2947" y="336"/>
                  <a:pt x="3024" y="336"/>
                </a:cubicBezTo>
                <a:cubicBezTo>
                  <a:pt x="3101" y="336"/>
                  <a:pt x="3205" y="16"/>
                  <a:pt x="3277" y="16"/>
                </a:cubicBezTo>
                <a:cubicBezTo>
                  <a:pt x="3349" y="16"/>
                  <a:pt x="3388" y="337"/>
                  <a:pt x="3456" y="336"/>
                </a:cubicBezTo>
                <a:cubicBezTo>
                  <a:pt x="3524" y="335"/>
                  <a:pt x="3611" y="8"/>
                  <a:pt x="3683" y="8"/>
                </a:cubicBezTo>
                <a:cubicBezTo>
                  <a:pt x="3755" y="8"/>
                  <a:pt x="3822" y="337"/>
                  <a:pt x="3888" y="336"/>
                </a:cubicBezTo>
                <a:cubicBezTo>
                  <a:pt x="3954" y="335"/>
                  <a:pt x="4008" y="0"/>
                  <a:pt x="4080" y="0"/>
                </a:cubicBezTo>
                <a:cubicBezTo>
                  <a:pt x="4152" y="0"/>
                  <a:pt x="4240" y="336"/>
                  <a:pt x="4320" y="336"/>
                </a:cubicBezTo>
                <a:cubicBezTo>
                  <a:pt x="4400" y="336"/>
                  <a:pt x="4520" y="56"/>
                  <a:pt x="4560" y="0"/>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216098" name="Text Box 34"/>
          <p:cNvSpPr txBox="1">
            <a:spLocks noChangeArrowheads="1"/>
          </p:cNvSpPr>
          <p:nvPr/>
        </p:nvSpPr>
        <p:spPr bwMode="auto">
          <a:xfrm>
            <a:off x="4425950" y="3876675"/>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u="none">
                <a:latin typeface="Century Schoolbook" panose="02040604050505020304" pitchFamily="18" charset="0"/>
                <a:ea typeface="宋体" panose="02010600030101010101" pitchFamily="2" charset="-122"/>
              </a:rPr>
              <a:t>Q</a:t>
            </a:r>
            <a:endParaRPr lang="en-US" altLang="zh-CN" b="1" u="none">
              <a:solidFill>
                <a:srgbClr val="800000"/>
              </a:solidFill>
              <a:latin typeface="宋体" panose="02010600030101010101" pitchFamily="2" charset="-122"/>
              <a:ea typeface="宋体" panose="02010600030101010101" pitchFamily="2" charset="-122"/>
              <a:sym typeface="Symbol" panose="05050102010706020507" pitchFamily="18" charset="2"/>
            </a:endParaRPr>
          </a:p>
        </p:txBody>
      </p:sp>
      <p:sp>
        <p:nvSpPr>
          <p:cNvPr id="216099" name="Text Box 35"/>
          <p:cNvSpPr txBox="1">
            <a:spLocks noChangeArrowheads="1"/>
          </p:cNvSpPr>
          <p:nvPr/>
        </p:nvSpPr>
        <p:spPr bwMode="auto">
          <a:xfrm>
            <a:off x="4273550" y="2738438"/>
            <a:ext cx="4810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u="none">
                <a:latin typeface="Century Schoolbook" panose="02040604050505020304" pitchFamily="18" charset="0"/>
                <a:ea typeface="宋体" panose="02010600030101010101" pitchFamily="2" charset="-122"/>
              </a:rPr>
              <a:t>Q</a:t>
            </a:r>
            <a:endParaRPr lang="en-US" altLang="zh-CN" b="1" u="none">
              <a:solidFill>
                <a:srgbClr val="800000"/>
              </a:solidFill>
              <a:latin typeface="宋体" panose="02010600030101010101" pitchFamily="2" charset="-122"/>
              <a:ea typeface="宋体" panose="02010600030101010101" pitchFamily="2" charset="-122"/>
              <a:sym typeface="Symbol" panose="05050102010706020507" pitchFamily="18" charset="2"/>
            </a:endParaRPr>
          </a:p>
        </p:txBody>
      </p:sp>
      <p:sp>
        <p:nvSpPr>
          <p:cNvPr id="216100" name="Text Box 36"/>
          <p:cNvSpPr txBox="1">
            <a:spLocks noChangeArrowheads="1"/>
          </p:cNvSpPr>
          <p:nvPr/>
        </p:nvSpPr>
        <p:spPr bwMode="auto">
          <a:xfrm>
            <a:off x="2724150" y="4492625"/>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b="1" u="none">
              <a:latin typeface="Century Schoolbook" panose="02040604050505020304" pitchFamily="18" charset="0"/>
              <a:ea typeface="宋体" panose="02010600030101010101" pitchFamily="2" charset="-122"/>
            </a:endParaRPr>
          </a:p>
        </p:txBody>
      </p:sp>
      <p:sp>
        <p:nvSpPr>
          <p:cNvPr id="79901" name="Text Box 37"/>
          <p:cNvSpPr txBox="1">
            <a:spLocks noChangeArrowheads="1"/>
          </p:cNvSpPr>
          <p:nvPr/>
        </p:nvSpPr>
        <p:spPr bwMode="auto">
          <a:xfrm>
            <a:off x="457200" y="228600"/>
            <a:ext cx="2819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
              </a:spcBef>
              <a:spcAft>
                <a:spcPct val="5000"/>
              </a:spcAft>
              <a:buFontTx/>
              <a:buNone/>
            </a:pPr>
            <a:r>
              <a:rPr lang="zh-CN" altLang="en-US" sz="1800" b="1" u="none">
                <a:solidFill>
                  <a:srgbClr val="660033"/>
                </a:solidFill>
                <a:latin typeface="幼圆" panose="02010509060101010101" pitchFamily="49" charset="-122"/>
                <a:ea typeface="幼圆" panose="02010509060101010101" pitchFamily="49" charset="-122"/>
              </a:rPr>
              <a:t>命题逻辑 </a:t>
            </a:r>
            <a:r>
              <a:rPr lang="en-US" altLang="zh-CN" sz="1800" b="1" u="none">
                <a:solidFill>
                  <a:srgbClr val="660033"/>
                </a:solidFill>
                <a:latin typeface="幼圆" panose="02010509060101010101" pitchFamily="49" charset="-122"/>
                <a:ea typeface="幼圆" panose="02010509060101010101" pitchFamily="49" charset="-122"/>
              </a:rPr>
              <a:t>&gt; </a:t>
            </a:r>
            <a:r>
              <a:rPr lang="zh-CN" altLang="en-US" sz="1800" b="1" u="none">
                <a:latin typeface="幼圆" panose="02010509060101010101" pitchFamily="49" charset="-122"/>
                <a:ea typeface="幼圆" panose="02010509060101010101" pitchFamily="49" charset="-122"/>
              </a:rPr>
              <a:t>逻辑连接词</a:t>
            </a:r>
            <a:endParaRPr lang="zh-CN" altLang="en-US" sz="2000" b="1" u="none">
              <a:latin typeface="幼圆" panose="02010509060101010101" pitchFamily="49" charset="-122"/>
              <a:ea typeface="幼圆" panose="02010509060101010101" pitchFamily="49" charset="-122"/>
            </a:endParaRPr>
          </a:p>
        </p:txBody>
      </p:sp>
      <p:sp>
        <p:nvSpPr>
          <p:cNvPr id="216102" name="Text Box 38"/>
          <p:cNvSpPr txBox="1">
            <a:spLocks noChangeArrowheads="1"/>
          </p:cNvSpPr>
          <p:nvPr/>
        </p:nvSpPr>
        <p:spPr bwMode="auto">
          <a:xfrm>
            <a:off x="755650" y="5300663"/>
            <a:ext cx="8064500" cy="695575"/>
          </a:xfrm>
          <a:prstGeom prst="rect">
            <a:avLst/>
          </a:prstGeom>
          <a:solidFill>
            <a:srgbClr val="99FFCC">
              <a:alpha val="98822"/>
            </a:srgbClr>
          </a:solidFill>
          <a:ln w="38100">
            <a:solidFill>
              <a:schemeClr val="bg2"/>
            </a:solidFill>
            <a:miter lim="800000"/>
            <a:headEnd/>
            <a:tailEnd/>
          </a:ln>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Font typeface="Symbol" panose="05050102010706020507" pitchFamily="18" charset="2"/>
              <a:buNone/>
            </a:pPr>
            <a:r>
              <a:rPr lang="en-US" altLang="zh-CN" b="1" u="none" dirty="0">
                <a:solidFill>
                  <a:srgbClr val="CC0000"/>
                </a:solidFill>
                <a:latin typeface="Century Schoolbook" panose="02040604050505020304" pitchFamily="18" charset="0"/>
                <a:ea typeface="宋体" panose="02010600030101010101" pitchFamily="2" charset="-122"/>
              </a:rPr>
              <a:t>“P</a:t>
            </a:r>
            <a:r>
              <a:rPr lang="zh-CN" altLang="en-US" b="1" u="none" dirty="0">
                <a:solidFill>
                  <a:srgbClr val="CC0000"/>
                </a:solidFill>
                <a:latin typeface="Century Schoolbook" panose="02040604050505020304" pitchFamily="18" charset="0"/>
                <a:ea typeface="宋体" panose="02010600030101010101" pitchFamily="2" charset="-122"/>
              </a:rPr>
              <a:t>当且仅当</a:t>
            </a:r>
            <a:r>
              <a:rPr lang="en-US" altLang="zh-CN" b="1" u="none" dirty="0">
                <a:solidFill>
                  <a:srgbClr val="CC0000"/>
                </a:solidFill>
                <a:latin typeface="Century Schoolbook" panose="02040604050505020304" pitchFamily="18" charset="0"/>
                <a:ea typeface="宋体" panose="02010600030101010101" pitchFamily="2" charset="-122"/>
              </a:rPr>
              <a:t>Q” </a:t>
            </a:r>
            <a:r>
              <a:rPr lang="zh-CN" altLang="en-US" b="1" u="none" dirty="0">
                <a:solidFill>
                  <a:srgbClr val="CC0000"/>
                </a:solidFill>
                <a:latin typeface="Century Schoolbook" panose="02040604050505020304" pitchFamily="18" charset="0"/>
                <a:ea typeface="宋体" panose="02010600030101010101" pitchFamily="2" charset="-122"/>
              </a:rPr>
              <a:t>等价于“</a:t>
            </a:r>
            <a:r>
              <a:rPr lang="en-US" altLang="zh-CN" b="1" u="none" dirty="0">
                <a:solidFill>
                  <a:srgbClr val="CC0000"/>
                </a:solidFill>
                <a:latin typeface="Century Schoolbook" panose="02040604050505020304" pitchFamily="18" charset="0"/>
                <a:ea typeface="宋体" panose="02010600030101010101" pitchFamily="2" charset="-122"/>
              </a:rPr>
              <a:t>P</a:t>
            </a:r>
            <a:r>
              <a:rPr lang="zh-CN" altLang="en-US" b="1" u="none" dirty="0">
                <a:solidFill>
                  <a:srgbClr val="CC0000"/>
                </a:solidFill>
                <a:latin typeface="Century Schoolbook" panose="02040604050505020304" pitchFamily="18" charset="0"/>
                <a:ea typeface="宋体" panose="02010600030101010101" pitchFamily="2" charset="-122"/>
              </a:rPr>
              <a:t>当 </a:t>
            </a:r>
            <a:r>
              <a:rPr lang="en-US" altLang="zh-CN" b="1" u="none" dirty="0">
                <a:solidFill>
                  <a:srgbClr val="CC0000"/>
                </a:solidFill>
                <a:latin typeface="Century Schoolbook" panose="02040604050505020304" pitchFamily="18" charset="0"/>
                <a:ea typeface="宋体" panose="02010600030101010101" pitchFamily="2" charset="-122"/>
              </a:rPr>
              <a:t>Q“ </a:t>
            </a:r>
            <a:r>
              <a:rPr lang="zh-CN" altLang="en-US" b="1" u="none" dirty="0">
                <a:solidFill>
                  <a:srgbClr val="CC0000"/>
                </a:solidFill>
                <a:latin typeface="Century Schoolbook" panose="02040604050505020304" pitchFamily="18" charset="0"/>
                <a:ea typeface="宋体" panose="02010600030101010101" pitchFamily="2" charset="-122"/>
              </a:rPr>
              <a:t>且 “</a:t>
            </a:r>
            <a:r>
              <a:rPr lang="en-US" altLang="zh-CN" b="1" u="none" dirty="0">
                <a:solidFill>
                  <a:srgbClr val="CC0000"/>
                </a:solidFill>
                <a:latin typeface="Century Schoolbook" panose="02040604050505020304" pitchFamily="18" charset="0"/>
                <a:ea typeface="宋体" panose="02010600030101010101" pitchFamily="2" charset="-122"/>
              </a:rPr>
              <a:t>P</a:t>
            </a:r>
            <a:r>
              <a:rPr lang="zh-CN" altLang="en-US" b="1" u="none" dirty="0">
                <a:solidFill>
                  <a:srgbClr val="CC0000"/>
                </a:solidFill>
                <a:latin typeface="Century Schoolbook" panose="02040604050505020304" pitchFamily="18" charset="0"/>
                <a:ea typeface="宋体" panose="02010600030101010101" pitchFamily="2" charset="-122"/>
              </a:rPr>
              <a:t>仅当</a:t>
            </a:r>
            <a:r>
              <a:rPr lang="en-US" altLang="zh-CN" b="1" u="none" dirty="0" smtClean="0">
                <a:solidFill>
                  <a:srgbClr val="CC0000"/>
                </a:solidFill>
                <a:latin typeface="Century Schoolbook" panose="02040604050505020304" pitchFamily="18" charset="0"/>
                <a:ea typeface="宋体" panose="02010600030101010101" pitchFamily="2" charset="-122"/>
              </a:rPr>
              <a:t>Q”</a:t>
            </a:r>
            <a:endParaRPr lang="en-US" altLang="zh-CN" b="1" u="none" dirty="0">
              <a:solidFill>
                <a:srgbClr val="CC0000"/>
              </a:solidFill>
              <a:latin typeface="Century Schoolbook" panose="02040604050505020304" pitchFamily="18" charset="0"/>
              <a:ea typeface="宋体" panose="02010600030101010101" pitchFamily="2" charset="-122"/>
            </a:endParaRPr>
          </a:p>
        </p:txBody>
      </p:sp>
      <p:pic>
        <p:nvPicPr>
          <p:cNvPr id="216103" name="Picture 39" descr="0049_GIF"/>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9388" y="5373688"/>
            <a:ext cx="5397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6104" name="Rectangle 40"/>
          <p:cNvSpPr>
            <a:spLocks noChangeArrowheads="1"/>
          </p:cNvSpPr>
          <p:nvPr/>
        </p:nvSpPr>
        <p:spPr bwMode="auto">
          <a:xfrm>
            <a:off x="2600325" y="4354513"/>
            <a:ext cx="1325563"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r>
              <a:rPr lang="en-US" altLang="zh-CN" b="1" u="none">
                <a:latin typeface="Century Schoolbook" panose="02040604050505020304" pitchFamily="18" charset="0"/>
                <a:ea typeface="宋体" panose="02010600030101010101" pitchFamily="2" charset="-122"/>
              </a:rPr>
              <a:t>P </a:t>
            </a:r>
            <a:r>
              <a:rPr lang="en-US" altLang="zh-CN" b="1" u="none">
                <a:latin typeface="Century Schoolbook" panose="02040604050505020304" pitchFamily="18" charset="0"/>
                <a:ea typeface="宋体" panose="02010600030101010101" pitchFamily="2" charset="-122"/>
                <a:sym typeface="Symbol" panose="05050102010706020507" pitchFamily="18" charset="2"/>
              </a:rPr>
              <a:t></a:t>
            </a:r>
            <a:r>
              <a:rPr lang="en-US" altLang="zh-CN" b="1" u="none">
                <a:latin typeface="Century Schoolbook" panose="02040604050505020304" pitchFamily="18" charset="0"/>
                <a:ea typeface="宋体" panose="02010600030101010101" pitchFamily="2" charset="-122"/>
              </a:rPr>
              <a:t> Q</a:t>
            </a:r>
          </a:p>
        </p:txBody>
      </p:sp>
    </p:spTree>
  </p:cSld>
  <p:clrMapOvr>
    <a:masterClrMapping/>
  </p:clrMapOvr>
  <p:transition>
    <p:pull dir="rd"/>
    <p:sndAc>
      <p:stSnd>
        <p:snd r:embed="rId4"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6086"/>
                                        </p:tgtEl>
                                        <p:attrNameLst>
                                          <p:attrName>style.visibility</p:attrName>
                                        </p:attrNameLst>
                                      </p:cBhvr>
                                      <p:to>
                                        <p:strVal val="visible"/>
                                      </p:to>
                                    </p:set>
                                    <p:animEffect transition="in" filter="wipe(left)">
                                      <p:cBhvr>
                                        <p:cTn id="7" dur="500"/>
                                        <p:tgtEl>
                                          <p:spTgt spid="2160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6087"/>
                                        </p:tgtEl>
                                        <p:attrNameLst>
                                          <p:attrName>style.visibility</p:attrName>
                                        </p:attrNameLst>
                                      </p:cBhvr>
                                      <p:to>
                                        <p:strVal val="visible"/>
                                      </p:to>
                                    </p:set>
                                    <p:animEffect transition="in" filter="wipe(left)">
                                      <p:cBhvr>
                                        <p:cTn id="12" dur="500"/>
                                        <p:tgtEl>
                                          <p:spTgt spid="2160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6088"/>
                                        </p:tgtEl>
                                        <p:attrNameLst>
                                          <p:attrName>style.visibility</p:attrName>
                                        </p:attrNameLst>
                                      </p:cBhvr>
                                      <p:to>
                                        <p:strVal val="visible"/>
                                      </p:to>
                                    </p:set>
                                    <p:animEffect transition="in" filter="wipe(left)">
                                      <p:cBhvr>
                                        <p:cTn id="17" dur="500"/>
                                        <p:tgtEl>
                                          <p:spTgt spid="2160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6089"/>
                                        </p:tgtEl>
                                        <p:attrNameLst>
                                          <p:attrName>style.visibility</p:attrName>
                                        </p:attrNameLst>
                                      </p:cBhvr>
                                      <p:to>
                                        <p:strVal val="visible"/>
                                      </p:to>
                                    </p:set>
                                    <p:animEffect transition="in" filter="wipe(left)">
                                      <p:cBhvr>
                                        <p:cTn id="22" dur="500"/>
                                        <p:tgtEl>
                                          <p:spTgt spid="21608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6090"/>
                                        </p:tgtEl>
                                        <p:attrNameLst>
                                          <p:attrName>style.visibility</p:attrName>
                                        </p:attrNameLst>
                                      </p:cBhvr>
                                      <p:to>
                                        <p:strVal val="visible"/>
                                      </p:to>
                                    </p:set>
                                    <p:animEffect transition="in" filter="wipe(left)">
                                      <p:cBhvr>
                                        <p:cTn id="27" dur="500"/>
                                        <p:tgtEl>
                                          <p:spTgt spid="21609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216104"/>
                                        </p:tgtEl>
                                        <p:attrNameLst>
                                          <p:attrName>style.visibility</p:attrName>
                                        </p:attrNameLst>
                                      </p:cBhvr>
                                      <p:to>
                                        <p:strVal val="visible"/>
                                      </p:to>
                                    </p:set>
                                    <p:anim calcmode="lin" valueType="num">
                                      <p:cBhvr additive="base">
                                        <p:cTn id="32" dur="500" fill="hold"/>
                                        <p:tgtEl>
                                          <p:spTgt spid="216104"/>
                                        </p:tgtEl>
                                        <p:attrNameLst>
                                          <p:attrName>ppt_x</p:attrName>
                                        </p:attrNameLst>
                                      </p:cBhvr>
                                      <p:tavLst>
                                        <p:tav tm="0">
                                          <p:val>
                                            <p:strVal val="0-#ppt_w/2"/>
                                          </p:val>
                                        </p:tav>
                                        <p:tav tm="100000">
                                          <p:val>
                                            <p:strVal val="#ppt_x"/>
                                          </p:val>
                                        </p:tav>
                                      </p:tavLst>
                                    </p:anim>
                                    <p:anim calcmode="lin" valueType="num">
                                      <p:cBhvr additive="base">
                                        <p:cTn id="33" dur="500" fill="hold"/>
                                        <p:tgtEl>
                                          <p:spTgt spid="216104"/>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nodePh="1">
                                  <p:stCondLst>
                                    <p:cond delay="0"/>
                                  </p:stCondLst>
                                  <p:endCondLst>
                                    <p:cond evt="begin" delay="0">
                                      <p:tn val="36"/>
                                    </p:cond>
                                  </p:endCondLst>
                                  <p:childTnLst>
                                    <p:set>
                                      <p:cBhvr>
                                        <p:cTn id="37" dur="1" fill="hold">
                                          <p:stCondLst>
                                            <p:cond delay="0"/>
                                          </p:stCondLst>
                                        </p:cTn>
                                        <p:tgtEl>
                                          <p:spTgt spid="216100"/>
                                        </p:tgtEl>
                                        <p:attrNameLst>
                                          <p:attrName>style.visibility</p:attrName>
                                        </p:attrNameLst>
                                      </p:cBhvr>
                                      <p:to>
                                        <p:strVal val="visible"/>
                                      </p:to>
                                    </p:set>
                                    <p:animEffect transition="in" filter="wipe(left)">
                                      <p:cBhvr>
                                        <p:cTn id="38" dur="500"/>
                                        <p:tgtEl>
                                          <p:spTgt spid="21610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16085"/>
                                        </p:tgtEl>
                                        <p:attrNameLst>
                                          <p:attrName>style.visibility</p:attrName>
                                        </p:attrNameLst>
                                      </p:cBhvr>
                                      <p:to>
                                        <p:strVal val="visible"/>
                                      </p:to>
                                    </p:set>
                                    <p:animEffect transition="in" filter="wipe(left)">
                                      <p:cBhvr>
                                        <p:cTn id="43" dur="500"/>
                                        <p:tgtEl>
                                          <p:spTgt spid="21608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16091"/>
                                        </p:tgtEl>
                                        <p:attrNameLst>
                                          <p:attrName>style.visibility</p:attrName>
                                        </p:attrNameLst>
                                      </p:cBhvr>
                                      <p:to>
                                        <p:strVal val="visible"/>
                                      </p:to>
                                    </p:set>
                                    <p:animEffect transition="in" filter="wipe(left)">
                                      <p:cBhvr>
                                        <p:cTn id="48" dur="500"/>
                                        <p:tgtEl>
                                          <p:spTgt spid="21609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16092"/>
                                        </p:tgtEl>
                                        <p:attrNameLst>
                                          <p:attrName>style.visibility</p:attrName>
                                        </p:attrNameLst>
                                      </p:cBhvr>
                                      <p:to>
                                        <p:strVal val="visible"/>
                                      </p:to>
                                    </p:set>
                                    <p:animEffect transition="in" filter="wipe(left)">
                                      <p:cBhvr>
                                        <p:cTn id="53" dur="500"/>
                                        <p:tgtEl>
                                          <p:spTgt spid="21609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16093"/>
                                        </p:tgtEl>
                                        <p:attrNameLst>
                                          <p:attrName>style.visibility</p:attrName>
                                        </p:attrNameLst>
                                      </p:cBhvr>
                                      <p:to>
                                        <p:strVal val="visible"/>
                                      </p:to>
                                    </p:set>
                                    <p:animEffect transition="in" filter="wipe(left)">
                                      <p:cBhvr>
                                        <p:cTn id="58" dur="500"/>
                                        <p:tgtEl>
                                          <p:spTgt spid="21609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16099"/>
                                        </p:tgtEl>
                                        <p:attrNameLst>
                                          <p:attrName>style.visibility</p:attrName>
                                        </p:attrNameLst>
                                      </p:cBhvr>
                                      <p:to>
                                        <p:strVal val="visible"/>
                                      </p:to>
                                    </p:set>
                                    <p:animEffect transition="in" filter="wipe(left)">
                                      <p:cBhvr>
                                        <p:cTn id="63" dur="500"/>
                                        <p:tgtEl>
                                          <p:spTgt spid="216099"/>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16084"/>
                                        </p:tgtEl>
                                        <p:attrNameLst>
                                          <p:attrName>style.visibility</p:attrName>
                                        </p:attrNameLst>
                                      </p:cBhvr>
                                      <p:to>
                                        <p:strVal val="visible"/>
                                      </p:to>
                                    </p:set>
                                    <p:animEffect transition="in" filter="wipe(left)">
                                      <p:cBhvr>
                                        <p:cTn id="68" dur="500"/>
                                        <p:tgtEl>
                                          <p:spTgt spid="216084"/>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16095"/>
                                        </p:tgtEl>
                                        <p:attrNameLst>
                                          <p:attrName>style.visibility</p:attrName>
                                        </p:attrNameLst>
                                      </p:cBhvr>
                                      <p:to>
                                        <p:strVal val="visible"/>
                                      </p:to>
                                    </p:set>
                                    <p:animEffect transition="in" filter="wipe(left)">
                                      <p:cBhvr>
                                        <p:cTn id="73" dur="500"/>
                                        <p:tgtEl>
                                          <p:spTgt spid="216095"/>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216096"/>
                                        </p:tgtEl>
                                        <p:attrNameLst>
                                          <p:attrName>style.visibility</p:attrName>
                                        </p:attrNameLst>
                                      </p:cBhvr>
                                      <p:to>
                                        <p:strVal val="visible"/>
                                      </p:to>
                                    </p:set>
                                    <p:animEffect transition="in" filter="wipe(left)">
                                      <p:cBhvr>
                                        <p:cTn id="78" dur="500"/>
                                        <p:tgtEl>
                                          <p:spTgt spid="216096"/>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216097"/>
                                        </p:tgtEl>
                                        <p:attrNameLst>
                                          <p:attrName>style.visibility</p:attrName>
                                        </p:attrNameLst>
                                      </p:cBhvr>
                                      <p:to>
                                        <p:strVal val="visible"/>
                                      </p:to>
                                    </p:set>
                                    <p:animEffect transition="in" filter="wipe(left)">
                                      <p:cBhvr>
                                        <p:cTn id="83" dur="500"/>
                                        <p:tgtEl>
                                          <p:spTgt spid="216097"/>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216098"/>
                                        </p:tgtEl>
                                        <p:attrNameLst>
                                          <p:attrName>style.visibility</p:attrName>
                                        </p:attrNameLst>
                                      </p:cBhvr>
                                      <p:to>
                                        <p:strVal val="visible"/>
                                      </p:to>
                                    </p:set>
                                    <p:animEffect transition="in" filter="wipe(left)">
                                      <p:cBhvr>
                                        <p:cTn id="88" dur="500"/>
                                        <p:tgtEl>
                                          <p:spTgt spid="216098"/>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8" fill="hold" nodeType="clickEffect">
                                  <p:stCondLst>
                                    <p:cond delay="0"/>
                                  </p:stCondLst>
                                  <p:childTnLst>
                                    <p:set>
                                      <p:cBhvr>
                                        <p:cTn id="92" dur="1" fill="hold">
                                          <p:stCondLst>
                                            <p:cond delay="0"/>
                                          </p:stCondLst>
                                        </p:cTn>
                                        <p:tgtEl>
                                          <p:spTgt spid="216103"/>
                                        </p:tgtEl>
                                        <p:attrNameLst>
                                          <p:attrName>style.visibility</p:attrName>
                                        </p:attrNameLst>
                                      </p:cBhvr>
                                      <p:to>
                                        <p:strVal val="visible"/>
                                      </p:to>
                                    </p:set>
                                    <p:anim calcmode="lin" valueType="num">
                                      <p:cBhvr additive="base">
                                        <p:cTn id="93" dur="500" fill="hold"/>
                                        <p:tgtEl>
                                          <p:spTgt spid="216103"/>
                                        </p:tgtEl>
                                        <p:attrNameLst>
                                          <p:attrName>ppt_x</p:attrName>
                                        </p:attrNameLst>
                                      </p:cBhvr>
                                      <p:tavLst>
                                        <p:tav tm="0">
                                          <p:val>
                                            <p:strVal val="0-#ppt_w/2"/>
                                          </p:val>
                                        </p:tav>
                                        <p:tav tm="100000">
                                          <p:val>
                                            <p:strVal val="#ppt_x"/>
                                          </p:val>
                                        </p:tav>
                                      </p:tavLst>
                                    </p:anim>
                                    <p:anim calcmode="lin" valueType="num">
                                      <p:cBhvr additive="base">
                                        <p:cTn id="94" dur="500" fill="hold"/>
                                        <p:tgtEl>
                                          <p:spTgt spid="216103"/>
                                        </p:tgtEl>
                                        <p:attrNameLst>
                                          <p:attrName>ppt_y</p:attrName>
                                        </p:attrNameLst>
                                      </p:cBhvr>
                                      <p:tavLst>
                                        <p:tav tm="0">
                                          <p:val>
                                            <p:strVal val="#ppt_y"/>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2" presetClass="entr" presetSubtype="8" fill="hold" grpId="0" nodeType="clickEffect">
                                  <p:stCondLst>
                                    <p:cond delay="0"/>
                                  </p:stCondLst>
                                  <p:childTnLst>
                                    <p:set>
                                      <p:cBhvr>
                                        <p:cTn id="98" dur="1" fill="hold">
                                          <p:stCondLst>
                                            <p:cond delay="0"/>
                                          </p:stCondLst>
                                        </p:cTn>
                                        <p:tgtEl>
                                          <p:spTgt spid="216102"/>
                                        </p:tgtEl>
                                        <p:attrNameLst>
                                          <p:attrName>style.visibility</p:attrName>
                                        </p:attrNameLst>
                                      </p:cBhvr>
                                      <p:to>
                                        <p:strVal val="visible"/>
                                      </p:to>
                                    </p:set>
                                    <p:anim calcmode="lin" valueType="num">
                                      <p:cBhvr additive="base">
                                        <p:cTn id="99" dur="500" fill="hold"/>
                                        <p:tgtEl>
                                          <p:spTgt spid="216102"/>
                                        </p:tgtEl>
                                        <p:attrNameLst>
                                          <p:attrName>ppt_x</p:attrName>
                                        </p:attrNameLst>
                                      </p:cBhvr>
                                      <p:tavLst>
                                        <p:tav tm="0">
                                          <p:val>
                                            <p:strVal val="0-#ppt_w/2"/>
                                          </p:val>
                                        </p:tav>
                                        <p:tav tm="100000">
                                          <p:val>
                                            <p:strVal val="#ppt_x"/>
                                          </p:val>
                                        </p:tav>
                                      </p:tavLst>
                                    </p:anim>
                                    <p:anim calcmode="lin" valueType="num">
                                      <p:cBhvr additive="base">
                                        <p:cTn id="100" dur="500" fill="hold"/>
                                        <p:tgtEl>
                                          <p:spTgt spid="2161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84" grpId="0" autoUpdateAnimBg="0"/>
      <p:bldP spid="216085" grpId="0" autoUpdateAnimBg="0"/>
      <p:bldP spid="216086" grpId="0" animBg="1"/>
      <p:bldP spid="216087" grpId="0" autoUpdateAnimBg="0"/>
      <p:bldP spid="216088" grpId="0" animBg="1"/>
      <p:bldP spid="216089" grpId="0" autoUpdateAnimBg="0"/>
      <p:bldP spid="216090" grpId="0" autoUpdateAnimBg="0"/>
      <p:bldP spid="216091" grpId="0" animBg="1"/>
      <p:bldP spid="216092" grpId="0" autoUpdateAnimBg="0"/>
      <p:bldP spid="216093" grpId="0" animBg="1"/>
      <p:bldP spid="216095" grpId="0" animBg="1"/>
      <p:bldP spid="216096" grpId="0" autoUpdateAnimBg="0"/>
      <p:bldP spid="216097" grpId="0" animBg="1"/>
      <p:bldP spid="216098" grpId="0" autoUpdateAnimBg="0"/>
      <p:bldP spid="216099" grpId="0" autoUpdateAnimBg="0"/>
      <p:bldP spid="216100" grpId="0" autoUpdateAnimBg="0"/>
      <p:bldP spid="216102" grpId="0" animBg="1" autoUpdateAnimBg="0"/>
      <p:bldP spid="216104"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81922" name="Picture 2" descr="STATBA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38" y="6248400"/>
            <a:ext cx="755808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3" name="Picture 3" descr="STATBA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533400"/>
            <a:ext cx="79168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2292" name="sl1.avi">
            <a:hlinkClick r:id="" action="ppaction://media"/>
          </p:cNvPr>
          <p:cNvPicPr preferRelativeResize="0">
            <a:picLocks noRot="1" noChangeArrowheads="1"/>
          </p:cNvPicPr>
          <p:nvPr>
            <a:videoFile r:link="rId2"/>
          </p:nvPr>
        </p:nvPicPr>
        <p:blipFill>
          <a:blip r:embed="rId7">
            <a:extLst>
              <a:ext uri="{28A0092B-C50C-407E-A947-70E740481C1C}">
                <a14:useLocalDpi xmlns:a14="http://schemas.microsoft.com/office/drawing/2010/main" val="0"/>
              </a:ext>
            </a:extLst>
          </a:blip>
          <a:srcRect/>
          <a:stretch>
            <a:fillRect/>
          </a:stretch>
        </p:blipFill>
        <p:spPr bwMode="auto">
          <a:xfrm>
            <a:off x="3581400" y="0"/>
            <a:ext cx="187166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5" name="Picture 5" descr="tb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29600" y="6019800"/>
            <a:ext cx="9144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6" name="AutoShape 6">
            <a:hlinkClick r:id="" action="ppaction://hlinkshowjump?jump=previousslide" highlightClick="1"/>
          </p:cNvPr>
          <p:cNvSpPr>
            <a:spLocks noChangeArrowheads="1"/>
          </p:cNvSpPr>
          <p:nvPr/>
        </p:nvSpPr>
        <p:spPr bwMode="auto">
          <a:xfrm>
            <a:off x="16002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81927" name="AutoShape 7">
            <a:hlinkClick r:id="" action="ppaction://noaction" highlightClick="1"/>
          </p:cNvPr>
          <p:cNvSpPr>
            <a:spLocks noChangeArrowheads="1"/>
          </p:cNvSpPr>
          <p:nvPr/>
        </p:nvSpPr>
        <p:spPr bwMode="auto">
          <a:xfrm>
            <a:off x="9906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81928" name="AutoShape 8">
            <a:hlinkClick r:id="" action="ppaction://hlinkshowjump?jump=lastslide" highlightClick="1"/>
          </p:cNvPr>
          <p:cNvSpPr>
            <a:spLocks noChangeArrowheads="1"/>
          </p:cNvSpPr>
          <p:nvPr/>
        </p:nvSpPr>
        <p:spPr bwMode="auto">
          <a:xfrm>
            <a:off x="28194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81929" name="AutoShape 9">
            <a:hlinkClick r:id="" action="ppaction://noaction" highlightClick="1"/>
          </p:cNvPr>
          <p:cNvSpPr>
            <a:spLocks noChangeArrowheads="1"/>
          </p:cNvSpPr>
          <p:nvPr/>
        </p:nvSpPr>
        <p:spPr bwMode="auto">
          <a:xfrm>
            <a:off x="34290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81930" name="AutoShape 10">
            <a:hlinkClick r:id="" action="ppaction://hlinkshowjump?jump=nextslide" highlightClick="1"/>
          </p:cNvPr>
          <p:cNvSpPr>
            <a:spLocks noChangeArrowheads="1"/>
          </p:cNvSpPr>
          <p:nvPr/>
        </p:nvSpPr>
        <p:spPr bwMode="auto">
          <a:xfrm>
            <a:off x="2209800" y="6400800"/>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81931" name="Text Box 11"/>
          <p:cNvSpPr txBox="1">
            <a:spLocks noChangeArrowheads="1"/>
          </p:cNvSpPr>
          <p:nvPr/>
        </p:nvSpPr>
        <p:spPr bwMode="auto">
          <a:xfrm>
            <a:off x="457200" y="228600"/>
            <a:ext cx="2819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
              </a:spcBef>
              <a:spcAft>
                <a:spcPct val="5000"/>
              </a:spcAft>
              <a:buFontTx/>
              <a:buNone/>
            </a:pPr>
            <a:r>
              <a:rPr lang="zh-CN" altLang="en-US" sz="1800" b="1" u="none">
                <a:solidFill>
                  <a:srgbClr val="660033"/>
                </a:solidFill>
                <a:latin typeface="幼圆" panose="02010509060101010101" pitchFamily="49" charset="-122"/>
                <a:ea typeface="幼圆" panose="02010509060101010101" pitchFamily="49" charset="-122"/>
              </a:rPr>
              <a:t>命题逻辑 </a:t>
            </a:r>
            <a:r>
              <a:rPr lang="en-US" altLang="zh-CN" sz="1800" b="1" u="none">
                <a:solidFill>
                  <a:srgbClr val="660033"/>
                </a:solidFill>
                <a:latin typeface="幼圆" panose="02010509060101010101" pitchFamily="49" charset="-122"/>
                <a:ea typeface="幼圆" panose="02010509060101010101" pitchFamily="49" charset="-122"/>
              </a:rPr>
              <a:t>&gt; </a:t>
            </a:r>
            <a:r>
              <a:rPr lang="zh-CN" altLang="en-US" sz="1800" b="1" u="none">
                <a:latin typeface="幼圆" panose="02010509060101010101" pitchFamily="49" charset="-122"/>
                <a:ea typeface="幼圆" panose="02010509060101010101" pitchFamily="49" charset="-122"/>
              </a:rPr>
              <a:t>逻辑连接词</a:t>
            </a:r>
            <a:endParaRPr lang="zh-CN" altLang="en-US" sz="2000" b="1" u="none">
              <a:latin typeface="幼圆" panose="02010509060101010101" pitchFamily="49" charset="-122"/>
              <a:ea typeface="幼圆" panose="02010509060101010101" pitchFamily="49" charset="-122"/>
            </a:endParaRPr>
          </a:p>
        </p:txBody>
      </p:sp>
      <p:graphicFrame>
        <p:nvGraphicFramePr>
          <p:cNvPr id="81932" name="Object 12"/>
          <p:cNvGraphicFramePr>
            <a:graphicFrameLocks noChangeAspect="1"/>
          </p:cNvGraphicFramePr>
          <p:nvPr/>
        </p:nvGraphicFramePr>
        <p:xfrm>
          <a:off x="1116013" y="1628775"/>
          <a:ext cx="6626225" cy="2808288"/>
        </p:xfrm>
        <a:graphic>
          <a:graphicData uri="http://schemas.openxmlformats.org/presentationml/2006/ole">
            <mc:AlternateContent xmlns:mc="http://schemas.openxmlformats.org/markup-compatibility/2006">
              <mc:Choice xmlns:v="urn:schemas-microsoft-com:vml" Requires="v">
                <p:oleObj spid="_x0000_s81945" name="Document" r:id="rId10" imgW="7332986" imgH="2936584" progId="Word.Document.8">
                  <p:embed/>
                </p:oleObj>
              </mc:Choice>
              <mc:Fallback>
                <p:oleObj name="Document" r:id="rId10" imgW="7332986" imgH="2936584" progId="Word.Document.8">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16013" y="1628775"/>
                        <a:ext cx="6626225" cy="2808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33" name="Text Box 13"/>
          <p:cNvSpPr txBox="1">
            <a:spLocks noChangeArrowheads="1"/>
          </p:cNvSpPr>
          <p:nvPr/>
        </p:nvSpPr>
        <p:spPr bwMode="auto">
          <a:xfrm>
            <a:off x="304800" y="609600"/>
            <a:ext cx="37338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r>
              <a:rPr lang="zh-CN" altLang="en-US" b="1" u="none">
                <a:latin typeface="Century Schoolbook" panose="02040604050505020304" pitchFamily="18" charset="0"/>
                <a:ea typeface="宋体" panose="02010600030101010101" pitchFamily="2" charset="-122"/>
              </a:rPr>
              <a:t>基本连接词的真值表</a:t>
            </a:r>
            <a:endParaRPr lang="zh-CN" altLang="en-US" b="1" u="none">
              <a:solidFill>
                <a:srgbClr val="800000"/>
              </a:solidFill>
              <a:latin typeface="Century Schoolbook" panose="02040604050505020304" pitchFamily="18" charset="0"/>
              <a:ea typeface="宋体" panose="02010600030101010101" pitchFamily="2" charset="-122"/>
            </a:endParaRPr>
          </a:p>
        </p:txBody>
      </p:sp>
      <p:sp>
        <p:nvSpPr>
          <p:cNvPr id="652304" name="Text Box 16"/>
          <p:cNvSpPr txBox="1">
            <a:spLocks noChangeArrowheads="1"/>
          </p:cNvSpPr>
          <p:nvPr/>
        </p:nvSpPr>
        <p:spPr bwMode="auto">
          <a:xfrm>
            <a:off x="750888" y="5219700"/>
            <a:ext cx="66294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FontTx/>
              <a:buNone/>
            </a:pPr>
            <a:r>
              <a:rPr lang="zh-CN" altLang="en-US" sz="2400" b="1" u="none">
                <a:solidFill>
                  <a:srgbClr val="0000CC"/>
                </a:solidFill>
                <a:latin typeface="楷体_GB2312" pitchFamily="49" charset="-122"/>
                <a:ea typeface="楷体_GB2312" pitchFamily="49" charset="-122"/>
              </a:rPr>
              <a:t>任意两个命题均可用逻辑连接词连接起来。</a:t>
            </a:r>
            <a:endParaRPr lang="zh-CN" altLang="en-US" sz="2400" b="1" u="none">
              <a:solidFill>
                <a:srgbClr val="800000"/>
              </a:solidFill>
              <a:latin typeface="幼圆" panose="02010509060101010101" pitchFamily="49" charset="-122"/>
              <a:ea typeface="幼圆" panose="02010509060101010101" pitchFamily="49" charset="-122"/>
            </a:endParaRPr>
          </a:p>
        </p:txBody>
      </p:sp>
      <p:sp>
        <p:nvSpPr>
          <p:cNvPr id="652305" name="Text Box 17"/>
          <p:cNvSpPr txBox="1">
            <a:spLocks noChangeArrowheads="1"/>
          </p:cNvSpPr>
          <p:nvPr/>
        </p:nvSpPr>
        <p:spPr bwMode="auto">
          <a:xfrm>
            <a:off x="827088" y="4076700"/>
            <a:ext cx="80010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FontTx/>
              <a:buNone/>
            </a:pPr>
            <a:r>
              <a:rPr lang="zh-CN" altLang="en-US" sz="2400" b="1" u="none">
                <a:solidFill>
                  <a:srgbClr val="0000CC"/>
                </a:solidFill>
                <a:latin typeface="楷体_GB2312" pitchFamily="49" charset="-122"/>
                <a:ea typeface="楷体_GB2312" pitchFamily="49" charset="-122"/>
              </a:rPr>
              <a:t>复合命题的真值必须按照逻辑连接词的定义判定，不能按照自然连接词的语义去理解。</a:t>
            </a:r>
            <a:endParaRPr lang="zh-CN" altLang="en-US" sz="2400" b="1" u="none">
              <a:solidFill>
                <a:srgbClr val="800000"/>
              </a:solidFill>
              <a:latin typeface="幼圆" panose="02010509060101010101" pitchFamily="49" charset="-122"/>
              <a:ea typeface="幼圆" panose="02010509060101010101" pitchFamily="49" charset="-122"/>
            </a:endParaRPr>
          </a:p>
        </p:txBody>
      </p:sp>
      <p:pic>
        <p:nvPicPr>
          <p:cNvPr id="652306" name="Picture 18" descr="0049_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6088" y="43053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2307" name="Picture 19" descr="0049_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6088" y="54483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d"/>
    <p:sndAc>
      <p:stSnd>
        <p:snd r:embed="rId5"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652292"/>
                                        </p:tgtEl>
                                      </p:cBhvr>
                                    </p:cmd>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52305"/>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499"/>
                                          </p:stCondLst>
                                        </p:cTn>
                                        <p:tgtEl>
                                          <p:spTgt spid="652306"/>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652304"/>
                                        </p:tgtEl>
                                        <p:attrNameLst>
                                          <p:attrName>style.visibility</p:attrName>
                                        </p:attrNameLst>
                                      </p:cBhvr>
                                      <p:to>
                                        <p:strVal val="visible"/>
                                      </p:to>
                                    </p:set>
                                  </p:childTnLst>
                                </p:cTn>
                              </p:par>
                            </p:childTnLst>
                          </p:cTn>
                        </p:par>
                        <p:par>
                          <p:cTn id="18" fill="hold" nodeType="afterGroup">
                            <p:stCondLst>
                              <p:cond delay="500"/>
                            </p:stCondLst>
                            <p:childTnLst>
                              <p:par>
                                <p:cTn id="19" presetID="1" presetClass="entr" presetSubtype="0" fill="hold" nodeType="afterEffect">
                                  <p:stCondLst>
                                    <p:cond delay="0"/>
                                  </p:stCondLst>
                                  <p:childTnLst>
                                    <p:set>
                                      <p:cBhvr>
                                        <p:cTn id="20" dur="1" fill="hold">
                                          <p:stCondLst>
                                            <p:cond delay="499"/>
                                          </p:stCondLst>
                                        </p:cTn>
                                        <p:tgtEl>
                                          <p:spTgt spid="6523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p:cTn id="21" repeatCount="indefinite" fill="remove" display="0">
                  <p:stCondLst>
                    <p:cond delay="indefinite"/>
                  </p:stCondLst>
                  <p:endCondLst>
                    <p:cond evt="onPrev" delay="0">
                      <p:tgtEl>
                        <p:sldTgt/>
                      </p:tgtEl>
                    </p:cond>
                  </p:endCondLst>
                </p:cTn>
                <p:tgtEl>
                  <p:spTgt spid="652292"/>
                </p:tgtEl>
              </p:cMediaNode>
            </p:video>
            <p:seq concurrent="1" nextAc="seek">
              <p:cTn id="22" restart="whenNotActive" fill="hold" evtFilter="cancelBubble" nodeType="interactiveSeq">
                <p:stCondLst>
                  <p:cond evt="onClick" delay="0">
                    <p:tgtEl>
                      <p:spTgt spid="652292"/>
                    </p:tgtEl>
                  </p:cond>
                </p:stCondLst>
                <p:endSync evt="end" delay="0">
                  <p:rtn val="all"/>
                </p:endSync>
                <p:childTnLst>
                  <p:par>
                    <p:cTn id="23" fill="hold" nodeType="clickPar">
                      <p:stCondLst>
                        <p:cond delay="0"/>
                      </p:stCondLst>
                      <p:childTnLst>
                        <p:par>
                          <p:cTn id="24" fill="hold" nodeType="withGroup">
                            <p:stCondLst>
                              <p:cond delay="0"/>
                            </p:stCondLst>
                            <p:childTnLst>
                              <p:par>
                                <p:cTn id="25" presetID="2" presetClass="mediacall" presetSubtype="0" fill="hold" nodeType="clickEffect">
                                  <p:stCondLst>
                                    <p:cond delay="0"/>
                                  </p:stCondLst>
                                  <p:childTnLst>
                                    <p:cmd type="call" cmd="togglePause">
                                      <p:cBhvr>
                                        <p:cTn id="26" dur="1" fill="hold"/>
                                        <p:tgtEl>
                                          <p:spTgt spid="652292"/>
                                        </p:tgtEl>
                                      </p:cBhvr>
                                    </p:cmd>
                                  </p:childTnLst>
                                </p:cTn>
                              </p:par>
                            </p:childTnLst>
                          </p:cTn>
                        </p:par>
                      </p:childTnLst>
                    </p:cTn>
                  </p:par>
                </p:childTnLst>
              </p:cTn>
              <p:nextCondLst>
                <p:cond evt="onClick" delay="0">
                  <p:tgtEl>
                    <p:spTgt spid="652292"/>
                  </p:tgtEl>
                </p:cond>
              </p:nextCondLst>
            </p:seq>
          </p:childTnLst>
        </p:cTn>
      </p:par>
    </p:tnLst>
    <p:bldLst>
      <p:bldP spid="652304" grpId="0" autoUpdateAnimBg="0"/>
      <p:bldP spid="652305"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42" name="Picture 2" descr="EUL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138" y="533400"/>
            <a:ext cx="2093912" cy="575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3" descr="STATBA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38" y="6248400"/>
            <a:ext cx="755808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4" descr="tb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05800" y="60198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5" descr="STATBA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38" y="533400"/>
            <a:ext cx="79168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4102" name="lssx.avi">
            <a:hlinkClick r:id="" action="ppaction://media"/>
          </p:cNvPr>
          <p:cNvPicPr preferRelativeResize="0">
            <a:picLocks noRot="1" noChangeArrowheads="1"/>
          </p:cNvPicPr>
          <p:nvPr>
            <a:videoFile r:link="rId1"/>
          </p:nvPr>
        </p:nvPicPr>
        <p:blipFill>
          <a:blip r:embed="rId8">
            <a:clrChange>
              <a:clrFrom>
                <a:srgbClr val="F3BF67"/>
              </a:clrFrom>
              <a:clrTo>
                <a:srgbClr val="F3BF67">
                  <a:alpha val="0"/>
                </a:srgbClr>
              </a:clrTo>
            </a:clrChange>
            <a:extLst>
              <a:ext uri="{28A0092B-C50C-407E-A947-70E740481C1C}">
                <a14:useLocalDpi xmlns:a14="http://schemas.microsoft.com/office/drawing/2010/main" val="0"/>
              </a:ext>
            </a:extLst>
          </a:blip>
          <a:srcRect/>
          <a:stretch>
            <a:fillRect/>
          </a:stretch>
        </p:blipFill>
        <p:spPr bwMode="auto">
          <a:xfrm>
            <a:off x="3598863" y="0"/>
            <a:ext cx="18716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7" name="Text Box 8"/>
          <p:cNvSpPr txBox="1">
            <a:spLocks noChangeArrowheads="1"/>
          </p:cNvSpPr>
          <p:nvPr/>
        </p:nvSpPr>
        <p:spPr bwMode="auto">
          <a:xfrm>
            <a:off x="762000" y="0"/>
            <a:ext cx="2274888"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05000"/>
              </a:lnSpc>
              <a:spcBef>
                <a:spcPct val="5000"/>
              </a:spcBef>
              <a:spcAft>
                <a:spcPct val="5000"/>
              </a:spcAft>
              <a:buFontTx/>
              <a:buNone/>
            </a:pPr>
            <a:r>
              <a:rPr lang="zh-CN" altLang="en-US" b="1" u="none">
                <a:latin typeface="Symbol" panose="05050102010706020507" pitchFamily="18" charset="2"/>
                <a:ea typeface="楷体_GB2312" pitchFamily="49" charset="-122"/>
              </a:rPr>
              <a:t>绪论</a:t>
            </a:r>
            <a:r>
              <a:rPr lang="en-US" altLang="zh-CN" sz="2400" u="none">
                <a:ea typeface="隶书" panose="02010509060101010101" pitchFamily="49" charset="-122"/>
              </a:rPr>
              <a:t>PRAFACE</a:t>
            </a:r>
            <a:endParaRPr lang="en-US" altLang="zh-CN" sz="7200" u="none">
              <a:ea typeface="隶书" panose="02010509060101010101" pitchFamily="49" charset="-122"/>
            </a:endParaRPr>
          </a:p>
        </p:txBody>
      </p:sp>
      <p:sp>
        <p:nvSpPr>
          <p:cNvPr id="644105" name="Text Box 9"/>
          <p:cNvSpPr txBox="1">
            <a:spLocks noChangeArrowheads="1"/>
          </p:cNvSpPr>
          <p:nvPr/>
        </p:nvSpPr>
        <p:spPr bwMode="auto">
          <a:xfrm>
            <a:off x="2916238" y="2133600"/>
            <a:ext cx="6011862"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40000"/>
              </a:lnSpc>
              <a:buFontTx/>
              <a:buBlip>
                <a:blip r:embed="rId9"/>
              </a:buBlip>
            </a:pPr>
            <a:r>
              <a:rPr lang="en-US" altLang="zh-CN" sz="2600" b="1" u="none">
                <a:solidFill>
                  <a:srgbClr val="CC0000"/>
                </a:solidFill>
                <a:latin typeface="宋体" panose="02010600030101010101" pitchFamily="2" charset="-122"/>
                <a:ea typeface="宋体" panose="02010600030101010101" pitchFamily="2" charset="-122"/>
              </a:rPr>
              <a:t> </a:t>
            </a:r>
            <a:r>
              <a:rPr lang="zh-CN" altLang="en-US" sz="2600" b="1" u="none">
                <a:solidFill>
                  <a:srgbClr val="CC0000"/>
                </a:solidFill>
                <a:latin typeface="宋体" panose="02010600030101010101" pitchFamily="2" charset="-122"/>
                <a:ea typeface="宋体" panose="02010600030101010101" pitchFamily="2" charset="-122"/>
              </a:rPr>
              <a:t>计算机只能处理离散性问题</a:t>
            </a:r>
          </a:p>
          <a:p>
            <a:pPr>
              <a:lnSpc>
                <a:spcPct val="140000"/>
              </a:lnSpc>
              <a:buFontTx/>
              <a:buBlip>
                <a:blip r:embed="rId9"/>
              </a:buBlip>
            </a:pPr>
            <a:r>
              <a:rPr lang="zh-CN" altLang="en-US" sz="2600" b="1" u="none">
                <a:solidFill>
                  <a:srgbClr val="CC0000"/>
                </a:solidFill>
                <a:latin typeface="宋体" panose="02010600030101010101" pitchFamily="2" charset="-122"/>
                <a:ea typeface="宋体" panose="02010600030101010101" pitchFamily="2" charset="-122"/>
              </a:rPr>
              <a:t> 用计算机求解任何</a:t>
            </a:r>
            <a:r>
              <a:rPr kumimoji="0" lang="zh-CN" altLang="en-US" sz="2600" b="1" u="none">
                <a:solidFill>
                  <a:srgbClr val="CC0000"/>
                </a:solidFill>
                <a:latin typeface="宋体" panose="02010600030101010101" pitchFamily="2" charset="-122"/>
                <a:ea typeface="宋体" panose="02010600030101010101" pitchFamily="2" charset="-122"/>
              </a:rPr>
              <a:t>问题不仅要知道</a:t>
            </a:r>
          </a:p>
          <a:p>
            <a:pPr>
              <a:lnSpc>
                <a:spcPct val="120000"/>
              </a:lnSpc>
              <a:buFontTx/>
              <a:buNone/>
            </a:pPr>
            <a:r>
              <a:rPr kumimoji="0" lang="zh-CN" altLang="en-US" sz="2600" b="1" u="none">
                <a:solidFill>
                  <a:srgbClr val="CC0000"/>
                </a:solidFill>
                <a:latin typeface="宋体" panose="02010600030101010101" pitchFamily="2" charset="-122"/>
                <a:ea typeface="宋体" panose="02010600030101010101" pitchFamily="2" charset="-122"/>
              </a:rPr>
              <a:t>  解的存在，更要知道解的能行性。</a:t>
            </a:r>
            <a:endParaRPr lang="zh-CN" altLang="en-US" sz="2600" b="1" u="none">
              <a:solidFill>
                <a:srgbClr val="CC0000"/>
              </a:solidFill>
              <a:latin typeface="宋体" panose="02010600030101010101" pitchFamily="2" charset="-122"/>
              <a:ea typeface="宋体" panose="02010600030101010101" pitchFamily="2" charset="-122"/>
            </a:endParaRPr>
          </a:p>
        </p:txBody>
      </p:sp>
      <p:sp>
        <p:nvSpPr>
          <p:cNvPr id="10249" name="Text Box 13"/>
          <p:cNvSpPr txBox="1">
            <a:spLocks noChangeArrowheads="1"/>
          </p:cNvSpPr>
          <p:nvPr/>
        </p:nvSpPr>
        <p:spPr bwMode="auto">
          <a:xfrm>
            <a:off x="2987675" y="1268413"/>
            <a:ext cx="5256213"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5000"/>
              </a:lnSpc>
              <a:spcAft>
                <a:spcPct val="20000"/>
              </a:spcAft>
              <a:buFontTx/>
              <a:buNone/>
            </a:pPr>
            <a:r>
              <a:rPr lang="zh-CN" altLang="en-US" sz="3200" b="1" u="none">
                <a:latin typeface="Symbol" panose="05050102010706020507" pitchFamily="18" charset="2"/>
              </a:rPr>
              <a:t>二、离散数学与计算机科学</a:t>
            </a:r>
            <a:endParaRPr lang="zh-CN" altLang="en-US" sz="3200" u="none">
              <a:solidFill>
                <a:srgbClr val="990000"/>
              </a:solidFill>
              <a:ea typeface="宋体" panose="02010600030101010101" pitchFamily="2" charset="-122"/>
            </a:endParaRPr>
          </a:p>
        </p:txBody>
      </p:sp>
      <p:sp>
        <p:nvSpPr>
          <p:cNvPr id="10250" name="AutoShape 14">
            <a:hlinkClick r:id="" action="ppaction://hlinkshowjump?jump=previousslide" highlightClick="1"/>
          </p:cNvPr>
          <p:cNvSpPr>
            <a:spLocks noChangeArrowheads="1"/>
          </p:cNvSpPr>
          <p:nvPr/>
        </p:nvSpPr>
        <p:spPr bwMode="auto">
          <a:xfrm>
            <a:off x="16002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10251" name="AutoShape 15">
            <a:hlinkClick r:id="rId10" action="ppaction://hlinksldjump" highlightClick="1"/>
          </p:cNvPr>
          <p:cNvSpPr>
            <a:spLocks noChangeArrowheads="1"/>
          </p:cNvSpPr>
          <p:nvPr/>
        </p:nvSpPr>
        <p:spPr bwMode="auto">
          <a:xfrm>
            <a:off x="9906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10252" name="AutoShape 16">
            <a:hlinkClick r:id="" action="ppaction://hlinkshowjump?jump=lastslide" highlightClick="1"/>
          </p:cNvPr>
          <p:cNvSpPr>
            <a:spLocks noChangeArrowheads="1"/>
          </p:cNvSpPr>
          <p:nvPr/>
        </p:nvSpPr>
        <p:spPr bwMode="auto">
          <a:xfrm>
            <a:off x="28194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10253" name="AutoShape 17">
            <a:hlinkClick r:id="rId11" action="ppaction://hlinksldjump" highlightClick="1"/>
          </p:cNvPr>
          <p:cNvSpPr>
            <a:spLocks noChangeArrowheads="1"/>
          </p:cNvSpPr>
          <p:nvPr/>
        </p:nvSpPr>
        <p:spPr bwMode="auto">
          <a:xfrm>
            <a:off x="34290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10254" name="AutoShape 18">
            <a:hlinkClick r:id="" action="ppaction://hlinkshowjump?jump=nextslide" highlightClick="1"/>
          </p:cNvPr>
          <p:cNvSpPr>
            <a:spLocks noChangeArrowheads="1"/>
          </p:cNvSpPr>
          <p:nvPr/>
        </p:nvSpPr>
        <p:spPr bwMode="auto">
          <a:xfrm>
            <a:off x="2209800" y="6400800"/>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644118" name="Text Box 22"/>
          <p:cNvSpPr txBox="1">
            <a:spLocks noChangeArrowheads="1"/>
          </p:cNvSpPr>
          <p:nvPr/>
        </p:nvSpPr>
        <p:spPr bwMode="auto">
          <a:xfrm>
            <a:off x="2924175" y="2589213"/>
            <a:ext cx="5154613"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25000"/>
              </a:lnSpc>
              <a:spcAft>
                <a:spcPct val="20000"/>
              </a:spcAft>
              <a:buFontTx/>
              <a:buNone/>
            </a:pPr>
            <a:endParaRPr lang="zh-CN" altLang="zh-CN" sz="2600" b="1" u="none">
              <a:solidFill>
                <a:srgbClr val="990000"/>
              </a:solidFill>
              <a:latin typeface="Symbol" panose="05050102010706020507" pitchFamily="18" charset="2"/>
              <a:ea typeface="幼圆" panose="02010509060101010101" pitchFamily="49" charset="-122"/>
            </a:endParaRPr>
          </a:p>
        </p:txBody>
      </p:sp>
      <p:sp>
        <p:nvSpPr>
          <p:cNvPr id="644120" name="Rectangle 24"/>
          <p:cNvSpPr>
            <a:spLocks noChangeArrowheads="1"/>
          </p:cNvSpPr>
          <p:nvPr/>
        </p:nvSpPr>
        <p:spPr bwMode="auto">
          <a:xfrm>
            <a:off x="3132138" y="4149725"/>
            <a:ext cx="5054600" cy="13176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
              <a:lnSpc>
                <a:spcPct val="140000"/>
              </a:lnSpc>
              <a:spcBef>
                <a:spcPct val="0"/>
              </a:spcBef>
              <a:buFontTx/>
              <a:buNone/>
            </a:pPr>
            <a:r>
              <a:rPr lang="en-US" altLang="zh-CN" b="1" u="none">
                <a:solidFill>
                  <a:srgbClr val="FF0000"/>
                </a:solidFill>
                <a:latin typeface="Century Schoolbook" panose="02040604050505020304" pitchFamily="18" charset="0"/>
                <a:ea typeface="宋体" panose="02010600030101010101" pitchFamily="2" charset="-122"/>
              </a:rPr>
              <a:t> </a:t>
            </a:r>
            <a:r>
              <a:rPr lang="zh-CN" altLang="en-US" b="1" u="none">
                <a:solidFill>
                  <a:srgbClr val="FF0000"/>
                </a:solidFill>
                <a:latin typeface="Century Schoolbook" panose="02040604050505020304" pitchFamily="18" charset="0"/>
                <a:ea typeface="宋体" panose="02010600030101010101" pitchFamily="2" charset="-122"/>
              </a:rPr>
              <a:t>计算机科学的理论基础和工具</a:t>
            </a:r>
          </a:p>
          <a:p>
            <a:pPr fontAlgn="b">
              <a:lnSpc>
                <a:spcPct val="140000"/>
              </a:lnSpc>
              <a:spcBef>
                <a:spcPct val="0"/>
              </a:spcBef>
              <a:buFontTx/>
              <a:buNone/>
            </a:pPr>
            <a:r>
              <a:rPr lang="zh-CN" altLang="en-US" b="1" u="none">
                <a:solidFill>
                  <a:srgbClr val="FF0000"/>
                </a:solidFill>
                <a:latin typeface="Century Schoolbook" panose="02040604050505020304" pitchFamily="18" charset="0"/>
                <a:ea typeface="宋体" panose="02010600030101010101" pitchFamily="2" charset="-122"/>
              </a:rPr>
              <a:t> 信息时代的数学基础。</a:t>
            </a:r>
          </a:p>
        </p:txBody>
      </p:sp>
    </p:spTree>
  </p:cSld>
  <p:clrMapOvr>
    <a:masterClrMapping/>
  </p:clrMapOvr>
  <p:transition>
    <p:pull dir="rd"/>
    <p:sndAc>
      <p:stSnd>
        <p:snd r:embed="rId4"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644102"/>
                                        </p:tgtEl>
                                      </p:cBhvr>
                                    </p:cmd>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44105"/>
                                        </p:tgtEl>
                                        <p:attrNameLst>
                                          <p:attrName>style.visibility</p:attrName>
                                        </p:attrNameLst>
                                      </p:cBhvr>
                                      <p:to>
                                        <p:strVal val="visible"/>
                                      </p:to>
                                    </p:set>
                                    <p:animEffect transition="in" filter="wipe(left)">
                                      <p:cBhvr>
                                        <p:cTn id="11" dur="500"/>
                                        <p:tgtEl>
                                          <p:spTgt spid="644105"/>
                                        </p:tgtEl>
                                      </p:cBhvr>
                                    </p:animEffect>
                                  </p:childTnLst>
                                </p:cTn>
                              </p:par>
                            </p:childTnLst>
                          </p:cTn>
                        </p:par>
                        <p:par>
                          <p:cTn id="12" fill="hold" nodeType="afterGroup">
                            <p:stCondLst>
                              <p:cond delay="500"/>
                            </p:stCondLst>
                            <p:childTnLst>
                              <p:par>
                                <p:cTn id="13" presetID="22" presetClass="entr" presetSubtype="8" fill="hold" grpId="0" nodeType="afterEffect" nodePh="1">
                                  <p:stCondLst>
                                    <p:cond delay="0"/>
                                  </p:stCondLst>
                                  <p:endCondLst>
                                    <p:cond evt="begin" delay="0">
                                      <p:tn val="13"/>
                                    </p:cond>
                                  </p:endCondLst>
                                  <p:childTnLst>
                                    <p:set>
                                      <p:cBhvr>
                                        <p:cTn id="14" dur="1" fill="hold">
                                          <p:stCondLst>
                                            <p:cond delay="0"/>
                                          </p:stCondLst>
                                        </p:cTn>
                                        <p:tgtEl>
                                          <p:spTgt spid="644118"/>
                                        </p:tgtEl>
                                        <p:attrNameLst>
                                          <p:attrName>style.visibility</p:attrName>
                                        </p:attrNameLst>
                                      </p:cBhvr>
                                      <p:to>
                                        <p:strVal val="visible"/>
                                      </p:to>
                                    </p:set>
                                    <p:animEffect transition="in" filter="wipe(left)">
                                      <p:cBhvr>
                                        <p:cTn id="15" dur="500"/>
                                        <p:tgtEl>
                                          <p:spTgt spid="64411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44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p:cTn id="20" repeatCount="indefinite" fill="remove" display="0">
                  <p:stCondLst>
                    <p:cond delay="indefinite"/>
                  </p:stCondLst>
                  <p:endCondLst>
                    <p:cond evt="onPrev" delay="0">
                      <p:tgtEl>
                        <p:sldTgt/>
                      </p:tgtEl>
                    </p:cond>
                  </p:endCondLst>
                </p:cTn>
                <p:tgtEl>
                  <p:spTgt spid="644102"/>
                </p:tgtEl>
              </p:cMediaNode>
            </p:video>
            <p:seq concurrent="1" nextAc="seek">
              <p:cTn id="21" restart="whenNotActive" fill="hold" evtFilter="cancelBubble" nodeType="interactiveSeq">
                <p:stCondLst>
                  <p:cond evt="onClick" delay="0">
                    <p:tgtEl>
                      <p:spTgt spid="644102"/>
                    </p:tgtEl>
                  </p:cond>
                </p:stCondLst>
                <p:endSync evt="end" delay="0">
                  <p:rtn val="all"/>
                </p:endSync>
                <p:childTnLst>
                  <p:par>
                    <p:cTn id="22" fill="hold" nodeType="clickPar">
                      <p:stCondLst>
                        <p:cond delay="0"/>
                      </p:stCondLst>
                      <p:childTnLst>
                        <p:par>
                          <p:cTn id="23" fill="hold" nodeType="withGroup">
                            <p:stCondLst>
                              <p:cond delay="0"/>
                            </p:stCondLst>
                            <p:childTnLst>
                              <p:par>
                                <p:cTn id="24" presetID="2" presetClass="mediacall" presetSubtype="0" fill="hold" nodeType="clickEffect">
                                  <p:stCondLst>
                                    <p:cond delay="0"/>
                                  </p:stCondLst>
                                  <p:childTnLst>
                                    <p:cmd type="call" cmd="togglePause">
                                      <p:cBhvr>
                                        <p:cTn id="25" dur="1" fill="hold"/>
                                        <p:tgtEl>
                                          <p:spTgt spid="644102"/>
                                        </p:tgtEl>
                                      </p:cBhvr>
                                    </p:cmd>
                                  </p:childTnLst>
                                </p:cTn>
                              </p:par>
                            </p:childTnLst>
                          </p:cTn>
                        </p:par>
                      </p:childTnLst>
                    </p:cTn>
                  </p:par>
                </p:childTnLst>
              </p:cTn>
              <p:nextCondLst>
                <p:cond evt="onClick" delay="0">
                  <p:tgtEl>
                    <p:spTgt spid="644102"/>
                  </p:tgtEl>
                </p:cond>
              </p:nextCondLst>
            </p:seq>
          </p:childTnLst>
        </p:cTn>
      </p:par>
    </p:tnLst>
    <p:bldLst>
      <p:bldP spid="644105" grpId="0" autoUpdateAnimBg="0"/>
      <p:bldP spid="644118" grpId="0" autoUpdateAnimBg="0"/>
      <p:bldP spid="644120"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83970" name="Picture 3"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533400"/>
            <a:ext cx="79168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3" name="sl1.avi">
            <a:hlinkClick r:id="" action="ppaction://media"/>
          </p:cNvPr>
          <p:cNvPicPr preferRelativeResize="0">
            <a:picLocks noRot="1" noChangeArrowheads="1"/>
          </p:cNvPicPr>
          <p:nvPr>
            <a:videoFile r:link="rId1"/>
          </p:nvPr>
        </p:nvPicPr>
        <p:blipFill>
          <a:blip r:embed="rId6">
            <a:extLst>
              <a:ext uri="{28A0092B-C50C-407E-A947-70E740481C1C}">
                <a14:useLocalDpi xmlns:a14="http://schemas.microsoft.com/office/drawing/2010/main" val="0"/>
              </a:ext>
            </a:extLst>
          </a:blip>
          <a:srcRect/>
          <a:stretch>
            <a:fillRect/>
          </a:stretch>
        </p:blipFill>
        <p:spPr bwMode="auto">
          <a:xfrm>
            <a:off x="3581400" y="0"/>
            <a:ext cx="187166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2" name="Picture 5" descr="tb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9600" y="6019800"/>
            <a:ext cx="9144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3" name="AutoShape 6">
            <a:hlinkClick r:id="" action="ppaction://hlinkshowjump?jump=previousslide" highlightClick="1"/>
          </p:cNvPr>
          <p:cNvSpPr>
            <a:spLocks noChangeArrowheads="1"/>
          </p:cNvSpPr>
          <p:nvPr/>
        </p:nvSpPr>
        <p:spPr bwMode="auto">
          <a:xfrm>
            <a:off x="1600200" y="6423025"/>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83974" name="AutoShape 7">
            <a:hlinkClick r:id="rId8" action="ppaction://hlinksldjump" highlightClick="1"/>
          </p:cNvPr>
          <p:cNvSpPr>
            <a:spLocks noChangeArrowheads="1"/>
          </p:cNvSpPr>
          <p:nvPr/>
        </p:nvSpPr>
        <p:spPr bwMode="auto">
          <a:xfrm>
            <a:off x="990600" y="6423025"/>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83975" name="AutoShape 8">
            <a:hlinkClick r:id="" action="ppaction://hlinkshowjump?jump=lastslide" highlightClick="1"/>
          </p:cNvPr>
          <p:cNvSpPr>
            <a:spLocks noChangeArrowheads="1"/>
          </p:cNvSpPr>
          <p:nvPr/>
        </p:nvSpPr>
        <p:spPr bwMode="auto">
          <a:xfrm>
            <a:off x="2819400" y="6423025"/>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83976" name="AutoShape 9">
            <a:hlinkClick r:id="rId9" action="ppaction://hlinksldjump" highlightClick="1"/>
          </p:cNvPr>
          <p:cNvSpPr>
            <a:spLocks noChangeArrowheads="1"/>
          </p:cNvSpPr>
          <p:nvPr/>
        </p:nvSpPr>
        <p:spPr bwMode="auto">
          <a:xfrm>
            <a:off x="3429000" y="6423025"/>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83977" name="AutoShape 10">
            <a:hlinkClick r:id="" action="ppaction://hlinkshowjump?jump=nextslide" highlightClick="1"/>
          </p:cNvPr>
          <p:cNvSpPr>
            <a:spLocks noChangeArrowheads="1"/>
          </p:cNvSpPr>
          <p:nvPr/>
        </p:nvSpPr>
        <p:spPr bwMode="auto">
          <a:xfrm>
            <a:off x="2209800" y="6423025"/>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83978" name="Text Box 12"/>
          <p:cNvSpPr txBox="1">
            <a:spLocks noChangeArrowheads="1"/>
          </p:cNvSpPr>
          <p:nvPr/>
        </p:nvSpPr>
        <p:spPr bwMode="auto">
          <a:xfrm>
            <a:off x="609600" y="609600"/>
            <a:ext cx="807720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b="1" u="none">
                <a:ea typeface="宋体" panose="02010600030101010101" pitchFamily="2" charset="-122"/>
              </a:rPr>
              <a:t>命题符号化</a:t>
            </a:r>
            <a:endParaRPr lang="zh-CN" altLang="en-US" b="1" u="none">
              <a:solidFill>
                <a:srgbClr val="990000"/>
              </a:solidFill>
              <a:ea typeface="宋体" panose="02010600030101010101" pitchFamily="2" charset="-122"/>
            </a:endParaRPr>
          </a:p>
          <a:p>
            <a:pPr eaLnBrk="1" hangingPunct="1">
              <a:lnSpc>
                <a:spcPct val="120000"/>
              </a:lnSpc>
              <a:spcBef>
                <a:spcPct val="0"/>
              </a:spcBef>
              <a:buFontTx/>
              <a:buNone/>
            </a:pPr>
            <a:r>
              <a:rPr lang="zh-CN" altLang="en-US" sz="2400" b="1" u="none">
                <a:solidFill>
                  <a:srgbClr val="800000"/>
                </a:solidFill>
                <a:ea typeface="宋体" panose="02010600030101010101" pitchFamily="2" charset="-122"/>
              </a:rPr>
              <a:t> </a:t>
            </a:r>
            <a:r>
              <a:rPr lang="zh-CN" altLang="en-US" sz="2400" b="1" u="none">
                <a:solidFill>
                  <a:srgbClr val="CC0000"/>
                </a:solidFill>
                <a:ea typeface="宋体" panose="02010600030101010101" pitchFamily="2" charset="-122"/>
              </a:rPr>
              <a:t>用原子命题符号及连接词组成的符号串表示复合命题</a:t>
            </a:r>
            <a:r>
              <a:rPr lang="en-US" altLang="zh-CN" sz="2400" b="1" u="none">
                <a:solidFill>
                  <a:srgbClr val="FF0000"/>
                </a:solidFill>
                <a:ea typeface="宋体" panose="02010600030101010101" pitchFamily="2" charset="-122"/>
              </a:rPr>
              <a:t>.</a:t>
            </a:r>
            <a:endParaRPr lang="en-US" altLang="zh-CN" sz="2400" b="1" u="none">
              <a:solidFill>
                <a:srgbClr val="FF0000"/>
              </a:solidFill>
              <a:latin typeface="楷体_GB2312" pitchFamily="49" charset="-122"/>
              <a:ea typeface="楷体_GB2312" pitchFamily="49" charset="-122"/>
            </a:endParaRPr>
          </a:p>
        </p:txBody>
      </p:sp>
      <p:sp>
        <p:nvSpPr>
          <p:cNvPr id="83979" name="Text Box 45"/>
          <p:cNvSpPr txBox="1">
            <a:spLocks noChangeArrowheads="1"/>
          </p:cNvSpPr>
          <p:nvPr/>
        </p:nvSpPr>
        <p:spPr bwMode="auto">
          <a:xfrm>
            <a:off x="457200" y="228600"/>
            <a:ext cx="2819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
              </a:spcBef>
              <a:spcAft>
                <a:spcPct val="5000"/>
              </a:spcAft>
              <a:buFontTx/>
              <a:buNone/>
            </a:pPr>
            <a:r>
              <a:rPr lang="zh-CN" altLang="en-US" sz="1800" b="1" u="none">
                <a:solidFill>
                  <a:srgbClr val="660033"/>
                </a:solidFill>
                <a:latin typeface="幼圆" panose="02010509060101010101" pitchFamily="49" charset="-122"/>
                <a:ea typeface="幼圆" panose="02010509060101010101" pitchFamily="49" charset="-122"/>
              </a:rPr>
              <a:t>命题逻辑 </a:t>
            </a:r>
            <a:r>
              <a:rPr lang="en-US" altLang="zh-CN" sz="1800" b="1" u="none">
                <a:solidFill>
                  <a:srgbClr val="660033"/>
                </a:solidFill>
                <a:latin typeface="幼圆" panose="02010509060101010101" pitchFamily="49" charset="-122"/>
                <a:ea typeface="幼圆" panose="02010509060101010101" pitchFamily="49" charset="-122"/>
              </a:rPr>
              <a:t>&gt; </a:t>
            </a:r>
            <a:r>
              <a:rPr lang="zh-CN" altLang="en-US" sz="1800" b="1" u="none">
                <a:latin typeface="幼圆" panose="02010509060101010101" pitchFamily="49" charset="-122"/>
                <a:ea typeface="幼圆" panose="02010509060101010101" pitchFamily="49" charset="-122"/>
              </a:rPr>
              <a:t>命题符号化</a:t>
            </a:r>
            <a:endParaRPr lang="zh-CN" altLang="en-US" sz="2000" b="1" u="none">
              <a:latin typeface="幼圆" panose="02010509060101010101" pitchFamily="49" charset="-122"/>
              <a:ea typeface="幼圆" panose="02010509060101010101" pitchFamily="49" charset="-122"/>
            </a:endParaRPr>
          </a:p>
        </p:txBody>
      </p:sp>
      <p:sp>
        <p:nvSpPr>
          <p:cNvPr id="210991" name="AutoShape 47">
            <a:hlinkClick r:id="rId9" action="ppaction://hlinksldjump" highlightClick="1"/>
          </p:cNvPr>
          <p:cNvSpPr>
            <a:spLocks noChangeArrowheads="1"/>
          </p:cNvSpPr>
          <p:nvPr/>
        </p:nvSpPr>
        <p:spPr bwMode="auto">
          <a:xfrm>
            <a:off x="685800" y="3810000"/>
            <a:ext cx="762000" cy="417513"/>
          </a:xfrm>
          <a:prstGeom prst="actionButtonBlank">
            <a:avLst/>
          </a:prstGeom>
          <a:solidFill>
            <a:srgbClr val="FF9900"/>
          </a:solidFill>
          <a:ln w="9525">
            <a:solidFill>
              <a:schemeClr val="bg1"/>
            </a:solidFill>
            <a:miter lim="800000"/>
            <a:headEnd/>
            <a:tailEnd/>
          </a:ln>
          <a:effectLst/>
        </p:spPr>
        <p:txBody>
          <a:bodyPr lIns="46800" rIns="50400" anchor="ctr" anchorCtr="1">
            <a:spAutoFit/>
          </a:bodyPr>
          <a:lstStyle/>
          <a:p>
            <a:pPr algn="ctr" eaLnBrk="1" hangingPunct="1">
              <a:defRPr/>
            </a:pPr>
            <a:r>
              <a:rPr lang="zh-CN" altLang="en-US" sz="1800" b="1" u="none">
                <a:solidFill>
                  <a:schemeClr val="bg1"/>
                </a:solidFill>
                <a:latin typeface="Times New Roman" pitchFamily="18" charset="0"/>
                <a:ea typeface="幼圆" pitchFamily="49" charset="-122"/>
              </a:rPr>
              <a:t>例 题</a:t>
            </a:r>
            <a:endParaRPr lang="zh-CN" altLang="en-US" sz="1600" u="none">
              <a:solidFill>
                <a:srgbClr val="FF9900"/>
              </a:solidFill>
              <a:effectDag name="">
                <a:cont type="tree" name="">
                  <a:effect ref="fillLine"/>
                  <a:outerShdw dist="38100" dir="13500000" algn="br">
                    <a:srgbClr val="FFBB55"/>
                  </a:outerShdw>
                </a:cont>
                <a:cont type="tree" name="">
                  <a:effect ref="fillLine"/>
                  <a:outerShdw dist="38100" dir="2700000" algn="tl">
                    <a:srgbClr val="995B00"/>
                  </a:outerShdw>
                </a:cont>
                <a:effect ref="fillLine"/>
              </a:effectDag>
              <a:latin typeface="Times New Roman" pitchFamily="18" charset="0"/>
              <a:ea typeface="隶书" pitchFamily="49" charset="-122"/>
            </a:endParaRPr>
          </a:p>
        </p:txBody>
      </p:sp>
      <p:sp>
        <p:nvSpPr>
          <p:cNvPr id="210993" name="Text Box 49"/>
          <p:cNvSpPr txBox="1">
            <a:spLocks noChangeArrowheads="1"/>
          </p:cNvSpPr>
          <p:nvPr/>
        </p:nvSpPr>
        <p:spPr bwMode="auto">
          <a:xfrm>
            <a:off x="685800" y="2133600"/>
            <a:ext cx="7924800" cy="1517650"/>
          </a:xfrm>
          <a:prstGeom prst="rect">
            <a:avLst/>
          </a:prstGeom>
          <a:solidFill>
            <a:srgbClr val="CCFFCC">
              <a:alpha val="50195"/>
            </a:srgbClr>
          </a:solidFill>
          <a:ln w="38100">
            <a:solidFill>
              <a:srgbClr val="336600"/>
            </a:solidFill>
            <a:miter lim="800000"/>
            <a:headEnd/>
            <a:tailEnd/>
          </a:ln>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FontTx/>
              <a:buNone/>
            </a:pPr>
            <a:r>
              <a:rPr lang="en-US" altLang="zh-CN" sz="2400" b="1" u="none">
                <a:solidFill>
                  <a:srgbClr val="800000"/>
                </a:solidFill>
                <a:latin typeface="楷体_GB2312" pitchFamily="49" charset="-122"/>
                <a:ea typeface="楷体_GB2312" pitchFamily="49" charset="-122"/>
              </a:rPr>
              <a:t>1.</a:t>
            </a:r>
            <a:r>
              <a:rPr lang="zh-CN" altLang="en-US" sz="2400" b="1" u="none">
                <a:solidFill>
                  <a:srgbClr val="800000"/>
                </a:solidFill>
                <a:latin typeface="楷体_GB2312" pitchFamily="49" charset="-122"/>
                <a:ea typeface="楷体_GB2312" pitchFamily="49" charset="-122"/>
              </a:rPr>
              <a:t>判断是否复合命题</a:t>
            </a:r>
            <a:r>
              <a:rPr lang="en-US" altLang="zh-CN" sz="2400" b="1" u="none">
                <a:solidFill>
                  <a:srgbClr val="800000"/>
                </a:solidFill>
                <a:latin typeface="楷体_GB2312" pitchFamily="49" charset="-122"/>
                <a:ea typeface="楷体_GB2312" pitchFamily="49" charset="-122"/>
              </a:rPr>
              <a:t>(</a:t>
            </a:r>
            <a:r>
              <a:rPr lang="zh-CN" altLang="en-US" sz="2400" b="1" u="none">
                <a:solidFill>
                  <a:srgbClr val="800000"/>
                </a:solidFill>
                <a:latin typeface="楷体_GB2312" pitchFamily="49" charset="-122"/>
                <a:ea typeface="楷体_GB2312" pitchFamily="49" charset="-122"/>
              </a:rPr>
              <a:t>看有几个主谓结构或连接词</a:t>
            </a:r>
            <a:r>
              <a:rPr lang="en-US" altLang="zh-CN" sz="2400" b="1" u="none">
                <a:solidFill>
                  <a:srgbClr val="800000"/>
                </a:solidFill>
                <a:latin typeface="楷体_GB2312" pitchFamily="49" charset="-122"/>
                <a:ea typeface="楷体_GB2312" pitchFamily="49" charset="-122"/>
              </a:rPr>
              <a:t>).</a:t>
            </a:r>
          </a:p>
          <a:p>
            <a:pPr eaLnBrk="1" hangingPunct="1">
              <a:lnSpc>
                <a:spcPct val="120000"/>
              </a:lnSpc>
              <a:spcBef>
                <a:spcPct val="0"/>
              </a:spcBef>
              <a:buFontTx/>
              <a:buNone/>
            </a:pPr>
            <a:r>
              <a:rPr lang="en-US" altLang="zh-CN" sz="2400" b="1" u="none">
                <a:solidFill>
                  <a:srgbClr val="800000"/>
                </a:solidFill>
                <a:latin typeface="楷体_GB2312" pitchFamily="49" charset="-122"/>
                <a:ea typeface="楷体_GB2312" pitchFamily="49" charset="-122"/>
              </a:rPr>
              <a:t>2.</a:t>
            </a:r>
            <a:r>
              <a:rPr lang="zh-CN" altLang="en-US" sz="2400" b="1" u="none">
                <a:solidFill>
                  <a:srgbClr val="800000"/>
                </a:solidFill>
                <a:latin typeface="楷体_GB2312" pitchFamily="49" charset="-122"/>
                <a:ea typeface="楷体_GB2312" pitchFamily="49" charset="-122"/>
              </a:rPr>
              <a:t>对复合命题找出每个原子命题</a:t>
            </a:r>
            <a:r>
              <a:rPr lang="en-US" altLang="zh-CN" sz="2400" b="1" u="none">
                <a:solidFill>
                  <a:srgbClr val="800000"/>
                </a:solidFill>
                <a:latin typeface="楷体_GB2312" pitchFamily="49" charset="-122"/>
                <a:ea typeface="楷体_GB2312" pitchFamily="49" charset="-122"/>
              </a:rPr>
              <a:t>,</a:t>
            </a:r>
            <a:r>
              <a:rPr lang="zh-CN" altLang="en-US" sz="2400" b="1" u="none">
                <a:solidFill>
                  <a:srgbClr val="800000"/>
                </a:solidFill>
                <a:latin typeface="楷体_GB2312" pitchFamily="49" charset="-122"/>
                <a:ea typeface="楷体_GB2312" pitchFamily="49" charset="-122"/>
              </a:rPr>
              <a:t>分别用不同符号表示</a:t>
            </a:r>
            <a:r>
              <a:rPr lang="en-US" altLang="zh-CN" sz="2400" b="1" u="none">
                <a:solidFill>
                  <a:srgbClr val="800000"/>
                </a:solidFill>
                <a:latin typeface="楷体_GB2312" pitchFamily="49" charset="-122"/>
                <a:ea typeface="楷体_GB2312" pitchFamily="49" charset="-122"/>
              </a:rPr>
              <a:t>.</a:t>
            </a:r>
          </a:p>
          <a:p>
            <a:pPr eaLnBrk="1" hangingPunct="1">
              <a:lnSpc>
                <a:spcPct val="120000"/>
              </a:lnSpc>
              <a:spcBef>
                <a:spcPct val="0"/>
              </a:spcBef>
              <a:buFontTx/>
              <a:buNone/>
            </a:pPr>
            <a:r>
              <a:rPr lang="en-US" altLang="zh-CN" sz="2400" b="1" u="none">
                <a:solidFill>
                  <a:srgbClr val="800000"/>
                </a:solidFill>
                <a:latin typeface="楷体_GB2312" pitchFamily="49" charset="-122"/>
                <a:ea typeface="楷体_GB2312" pitchFamily="49" charset="-122"/>
              </a:rPr>
              <a:t>3.</a:t>
            </a:r>
            <a:r>
              <a:rPr lang="zh-CN" altLang="en-US" sz="2400" b="1" u="none">
                <a:solidFill>
                  <a:srgbClr val="800000"/>
                </a:solidFill>
                <a:latin typeface="楷体_GB2312" pitchFamily="49" charset="-122"/>
                <a:ea typeface="楷体_GB2312" pitchFamily="49" charset="-122"/>
              </a:rPr>
              <a:t>分析原子命题之间的关系</a:t>
            </a:r>
            <a:r>
              <a:rPr lang="en-US" altLang="zh-CN" sz="2400" b="1" u="none">
                <a:solidFill>
                  <a:srgbClr val="800000"/>
                </a:solidFill>
                <a:latin typeface="楷体_GB2312" pitchFamily="49" charset="-122"/>
                <a:ea typeface="楷体_GB2312" pitchFamily="49" charset="-122"/>
              </a:rPr>
              <a:t>,</a:t>
            </a:r>
            <a:r>
              <a:rPr lang="zh-CN" altLang="en-US" sz="2400" b="1" u="none">
                <a:solidFill>
                  <a:srgbClr val="800000"/>
                </a:solidFill>
                <a:latin typeface="楷体_GB2312" pitchFamily="49" charset="-122"/>
                <a:ea typeface="楷体_GB2312" pitchFamily="49" charset="-122"/>
              </a:rPr>
              <a:t>确定连接词</a:t>
            </a:r>
            <a:r>
              <a:rPr lang="en-US" altLang="zh-CN" sz="2400" b="1" u="none">
                <a:solidFill>
                  <a:srgbClr val="800000"/>
                </a:solidFill>
                <a:latin typeface="楷体_GB2312" pitchFamily="49" charset="-122"/>
                <a:ea typeface="楷体_GB2312" pitchFamily="49" charset="-122"/>
              </a:rPr>
              <a:t>.</a:t>
            </a:r>
            <a:endParaRPr lang="en-US" altLang="zh-CN" sz="2400" b="1" u="none">
              <a:solidFill>
                <a:srgbClr val="006600"/>
              </a:solidFill>
              <a:latin typeface="楷体_GB2312" pitchFamily="49" charset="-122"/>
              <a:ea typeface="楷体_GB2312" pitchFamily="49" charset="-122"/>
            </a:endParaRPr>
          </a:p>
        </p:txBody>
      </p:sp>
      <p:pic>
        <p:nvPicPr>
          <p:cNvPr id="210995" name="Picture 51" descr="Signit[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24800" y="21336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0996" name="Rectangle 52"/>
          <p:cNvSpPr>
            <a:spLocks noChangeArrowheads="1"/>
          </p:cNvSpPr>
          <p:nvPr/>
        </p:nvSpPr>
        <p:spPr bwMode="auto">
          <a:xfrm>
            <a:off x="685800" y="1676400"/>
            <a:ext cx="338455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spcBef>
                <a:spcPct val="0"/>
              </a:spcBef>
              <a:buFontTx/>
              <a:buNone/>
            </a:pPr>
            <a:r>
              <a:rPr lang="zh-CN" altLang="en-US" sz="2400" u="none">
                <a:latin typeface="黑体" panose="02010609060101010101" pitchFamily="49" charset="-122"/>
              </a:rPr>
              <a:t>命题符号化的一般策略</a:t>
            </a:r>
            <a:r>
              <a:rPr lang="en-US" altLang="zh-CN" sz="2400" u="none">
                <a:latin typeface="黑体" panose="02010609060101010101" pitchFamily="49" charset="-122"/>
              </a:rPr>
              <a:t>:</a:t>
            </a:r>
          </a:p>
        </p:txBody>
      </p:sp>
      <p:sp>
        <p:nvSpPr>
          <p:cNvPr id="210997" name="Rectangle 53"/>
          <p:cNvSpPr>
            <a:spLocks noChangeArrowheads="1"/>
          </p:cNvSpPr>
          <p:nvPr/>
        </p:nvSpPr>
        <p:spPr bwMode="auto">
          <a:xfrm>
            <a:off x="1503363" y="3657600"/>
            <a:ext cx="47974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r>
              <a:rPr lang="en-US" altLang="zh-CN" sz="2400" b="1" u="none">
                <a:solidFill>
                  <a:schemeClr val="tx2"/>
                </a:solidFill>
                <a:latin typeface="楷体_GB2312" pitchFamily="49" charset="-122"/>
                <a:ea typeface="楷体_GB2312" pitchFamily="49" charset="-122"/>
              </a:rPr>
              <a:t>1.</a:t>
            </a:r>
            <a:r>
              <a:rPr lang="zh-CN" altLang="en-US" sz="2400" b="1" u="none">
                <a:solidFill>
                  <a:schemeClr val="tx2"/>
                </a:solidFill>
                <a:latin typeface="楷体_GB2312" pitchFamily="49" charset="-122"/>
                <a:ea typeface="楷体_GB2312" pitchFamily="49" charset="-122"/>
              </a:rPr>
              <a:t>他虽有理论知识</a:t>
            </a:r>
            <a:r>
              <a:rPr lang="en-US" altLang="zh-CN" sz="2400" b="1" u="none">
                <a:solidFill>
                  <a:schemeClr val="tx2"/>
                </a:solidFill>
                <a:latin typeface="楷体_GB2312" pitchFamily="49" charset="-122"/>
                <a:ea typeface="楷体_GB2312" pitchFamily="49" charset="-122"/>
              </a:rPr>
              <a:t>,</a:t>
            </a:r>
            <a:r>
              <a:rPr lang="zh-CN" altLang="en-US" sz="2400" b="1" u="none">
                <a:solidFill>
                  <a:schemeClr val="tx2"/>
                </a:solidFill>
                <a:latin typeface="楷体_GB2312" pitchFamily="49" charset="-122"/>
                <a:ea typeface="楷体_GB2312" pitchFamily="49" charset="-122"/>
              </a:rPr>
              <a:t>但无实践知识</a:t>
            </a:r>
            <a:r>
              <a:rPr lang="en-US" altLang="zh-CN" sz="2400" b="1" u="none">
                <a:solidFill>
                  <a:schemeClr val="tx2"/>
                </a:solidFill>
                <a:latin typeface="楷体_GB2312" pitchFamily="49" charset="-122"/>
                <a:ea typeface="楷体_GB2312" pitchFamily="49" charset="-122"/>
              </a:rPr>
              <a:t>.</a:t>
            </a:r>
          </a:p>
        </p:txBody>
      </p:sp>
      <p:sp>
        <p:nvSpPr>
          <p:cNvPr id="210998" name="Text Box 54"/>
          <p:cNvSpPr txBox="1">
            <a:spLocks noChangeArrowheads="1"/>
          </p:cNvSpPr>
          <p:nvPr/>
        </p:nvSpPr>
        <p:spPr bwMode="auto">
          <a:xfrm>
            <a:off x="1524000" y="42672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u="none">
                <a:solidFill>
                  <a:schemeClr val="tx2"/>
                </a:solidFill>
                <a:latin typeface="宋体" panose="02010600030101010101" pitchFamily="2" charset="-122"/>
                <a:ea typeface="宋体" panose="02010600030101010101" pitchFamily="2" charset="-122"/>
              </a:rPr>
              <a:t>2.</a:t>
            </a:r>
            <a:r>
              <a:rPr lang="en-US" altLang="zh-CN" sz="2400" b="1" u="none">
                <a:solidFill>
                  <a:schemeClr val="tx2"/>
                </a:solidFill>
                <a:latin typeface="Century Schoolbook" panose="02040604050505020304" pitchFamily="18" charset="0"/>
                <a:ea typeface="楷体_GB2312" pitchFamily="49" charset="-122"/>
              </a:rPr>
              <a:t> </a:t>
            </a:r>
            <a:r>
              <a:rPr lang="zh-CN" altLang="en-US" sz="2400" b="1" u="none">
                <a:solidFill>
                  <a:schemeClr val="tx2"/>
                </a:solidFill>
                <a:latin typeface="Century Schoolbook" panose="02040604050505020304" pitchFamily="18" charset="0"/>
                <a:ea typeface="楷体_GB2312" pitchFamily="49" charset="-122"/>
              </a:rPr>
              <a:t>铁和氧化合</a:t>
            </a:r>
            <a:r>
              <a:rPr lang="en-US" altLang="zh-CN" sz="2400" b="1" u="none">
                <a:solidFill>
                  <a:schemeClr val="tx2"/>
                </a:solidFill>
                <a:latin typeface="Century Schoolbook" panose="02040604050505020304" pitchFamily="18" charset="0"/>
                <a:ea typeface="楷体_GB2312" pitchFamily="49" charset="-122"/>
              </a:rPr>
              <a:t>, </a:t>
            </a:r>
            <a:r>
              <a:rPr lang="zh-CN" altLang="en-US" sz="2400" b="1" u="none">
                <a:solidFill>
                  <a:schemeClr val="tx2"/>
                </a:solidFill>
                <a:latin typeface="Century Schoolbook" panose="02040604050505020304" pitchFamily="18" charset="0"/>
                <a:ea typeface="楷体_GB2312" pitchFamily="49" charset="-122"/>
              </a:rPr>
              <a:t>但 铁和氮不化合</a:t>
            </a:r>
            <a:r>
              <a:rPr lang="en-US" altLang="zh-CN" sz="2400" b="1" u="none">
                <a:solidFill>
                  <a:schemeClr val="tx2"/>
                </a:solidFill>
                <a:latin typeface="Century Schoolbook" panose="02040604050505020304" pitchFamily="18" charset="0"/>
                <a:ea typeface="楷体_GB2312" pitchFamily="49" charset="-122"/>
              </a:rPr>
              <a:t>.</a:t>
            </a:r>
          </a:p>
        </p:txBody>
      </p:sp>
      <p:sp>
        <p:nvSpPr>
          <p:cNvPr id="210999" name="Text Box 55"/>
          <p:cNvSpPr txBox="1">
            <a:spLocks noChangeArrowheads="1"/>
          </p:cNvSpPr>
          <p:nvPr/>
        </p:nvSpPr>
        <p:spPr bwMode="auto">
          <a:xfrm>
            <a:off x="1543050" y="4724400"/>
            <a:ext cx="767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u="none">
                <a:solidFill>
                  <a:schemeClr val="tx2"/>
                </a:solidFill>
                <a:latin typeface="宋体" panose="02010600030101010101" pitchFamily="2" charset="-122"/>
                <a:ea typeface="宋体" panose="02010600030101010101" pitchFamily="2" charset="-122"/>
                <a:sym typeface="Symbol" panose="05050102010706020507" pitchFamily="18" charset="2"/>
              </a:rPr>
              <a:t>3.</a:t>
            </a:r>
            <a:r>
              <a:rPr lang="zh-CN" altLang="en-US" sz="2400" b="1" u="none">
                <a:solidFill>
                  <a:schemeClr val="tx2"/>
                </a:solidFill>
                <a:latin typeface="楷体_GB2312" pitchFamily="49" charset="-122"/>
                <a:ea typeface="楷体_GB2312" pitchFamily="49" charset="-122"/>
                <a:sym typeface="Symbol" panose="05050102010706020507" pitchFamily="18" charset="2"/>
              </a:rPr>
              <a:t>他是三好学生</a:t>
            </a:r>
            <a:r>
              <a:rPr lang="en-US" altLang="zh-CN" sz="2400" b="1" u="none">
                <a:solidFill>
                  <a:schemeClr val="tx2"/>
                </a:solidFill>
                <a:latin typeface="楷体_GB2312" pitchFamily="49" charset="-122"/>
                <a:ea typeface="楷体_GB2312" pitchFamily="49" charset="-122"/>
                <a:sym typeface="Symbol" panose="05050102010706020507" pitchFamily="18" charset="2"/>
              </a:rPr>
              <a:t>,</a:t>
            </a:r>
            <a:r>
              <a:rPr lang="zh-CN" altLang="en-US" sz="2400" b="1" u="none">
                <a:solidFill>
                  <a:schemeClr val="tx2"/>
                </a:solidFill>
                <a:latin typeface="楷体_GB2312" pitchFamily="49" charset="-122"/>
                <a:ea typeface="楷体_GB2312" pitchFamily="49" charset="-122"/>
                <a:sym typeface="Symbol" panose="05050102010706020507" pitchFamily="18" charset="2"/>
              </a:rPr>
              <a:t>当且仅当他学习好</a:t>
            </a:r>
            <a:r>
              <a:rPr lang="zh-CN" altLang="en-US" sz="2000" b="1" u="none">
                <a:solidFill>
                  <a:schemeClr val="tx2"/>
                </a:solidFill>
                <a:latin typeface="楷体_GB2312" pitchFamily="49" charset="-122"/>
                <a:ea typeface="楷体_GB2312" pitchFamily="49" charset="-122"/>
                <a:sym typeface="Symbol" panose="05050102010706020507" pitchFamily="18" charset="2"/>
              </a:rPr>
              <a:t>、</a:t>
            </a:r>
            <a:r>
              <a:rPr lang="zh-CN" altLang="en-US" sz="2400" b="1" u="none">
                <a:solidFill>
                  <a:schemeClr val="tx2"/>
                </a:solidFill>
                <a:latin typeface="楷体_GB2312" pitchFamily="49" charset="-122"/>
                <a:ea typeface="楷体_GB2312" pitchFamily="49" charset="-122"/>
                <a:sym typeface="Symbol" panose="05050102010706020507" pitchFamily="18" charset="2"/>
              </a:rPr>
              <a:t>工作好</a:t>
            </a:r>
            <a:r>
              <a:rPr lang="zh-CN" altLang="en-US" sz="2000" b="1" u="none">
                <a:solidFill>
                  <a:schemeClr val="tx2"/>
                </a:solidFill>
                <a:latin typeface="楷体_GB2312" pitchFamily="49" charset="-122"/>
                <a:ea typeface="楷体_GB2312" pitchFamily="49" charset="-122"/>
                <a:sym typeface="Symbol" panose="05050102010706020507" pitchFamily="18" charset="2"/>
              </a:rPr>
              <a:t>、</a:t>
            </a:r>
            <a:r>
              <a:rPr lang="zh-CN" altLang="en-US" sz="2400" b="1" u="none">
                <a:solidFill>
                  <a:schemeClr val="tx2"/>
                </a:solidFill>
                <a:latin typeface="楷体_GB2312" pitchFamily="49" charset="-122"/>
                <a:ea typeface="楷体_GB2312" pitchFamily="49" charset="-122"/>
                <a:sym typeface="Symbol" panose="05050102010706020507" pitchFamily="18" charset="2"/>
              </a:rPr>
              <a:t>身体好</a:t>
            </a:r>
            <a:r>
              <a:rPr lang="zh-CN" altLang="en-US" b="1" u="none">
                <a:solidFill>
                  <a:schemeClr val="tx2"/>
                </a:solidFill>
                <a:latin typeface="楷体_GB2312" pitchFamily="49" charset="-122"/>
                <a:ea typeface="楷体_GB2312" pitchFamily="49" charset="-122"/>
                <a:sym typeface="Symbol" panose="05050102010706020507" pitchFamily="18" charset="2"/>
              </a:rPr>
              <a:t>。</a:t>
            </a:r>
          </a:p>
        </p:txBody>
      </p:sp>
      <p:sp>
        <p:nvSpPr>
          <p:cNvPr id="211000" name="Text Box 56"/>
          <p:cNvSpPr txBox="1">
            <a:spLocks noChangeArrowheads="1"/>
          </p:cNvSpPr>
          <p:nvPr/>
        </p:nvSpPr>
        <p:spPr bwMode="auto">
          <a:xfrm>
            <a:off x="1524000" y="5257800"/>
            <a:ext cx="7086600" cy="5127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en-US" altLang="zh-CN" sz="2400" b="1" u="none">
                <a:solidFill>
                  <a:schemeClr val="tx2"/>
                </a:solidFill>
                <a:latin typeface="宋体" panose="02010600030101010101" pitchFamily="2" charset="-122"/>
                <a:ea typeface="宋体" panose="02010600030101010101" pitchFamily="2" charset="-122"/>
                <a:sym typeface="Symbol" panose="05050102010706020507" pitchFamily="18" charset="2"/>
              </a:rPr>
              <a:t>4</a:t>
            </a:r>
            <a:r>
              <a:rPr lang="en-US" altLang="zh-CN" sz="2400" b="1" u="none">
                <a:solidFill>
                  <a:schemeClr val="tx2"/>
                </a:solidFill>
                <a:latin typeface="楷体_GB2312" pitchFamily="49" charset="-122"/>
                <a:ea typeface="楷体_GB2312" pitchFamily="49" charset="-122"/>
                <a:sym typeface="Symbol" panose="05050102010706020507" pitchFamily="18" charset="2"/>
              </a:rPr>
              <a:t> </a:t>
            </a:r>
            <a:r>
              <a:rPr lang="zh-CN" altLang="en-US" sz="2400" b="1" u="none">
                <a:solidFill>
                  <a:schemeClr val="tx2"/>
                </a:solidFill>
                <a:latin typeface="楷体_GB2312" pitchFamily="49" charset="-122"/>
                <a:ea typeface="楷体_GB2312" pitchFamily="49" charset="-122"/>
                <a:sym typeface="Symbol" panose="05050102010706020507" pitchFamily="18" charset="2"/>
              </a:rPr>
              <a:t>上海到北京的</a:t>
            </a:r>
            <a:r>
              <a:rPr lang="en-US" altLang="zh-CN" sz="2400" b="1" u="none">
                <a:solidFill>
                  <a:schemeClr val="tx2"/>
                </a:solidFill>
                <a:latin typeface="楷体_GB2312" pitchFamily="49" charset="-122"/>
                <a:ea typeface="楷体_GB2312" pitchFamily="49" charset="-122"/>
                <a:sym typeface="Symbol" panose="05050102010706020507" pitchFamily="18" charset="2"/>
              </a:rPr>
              <a:t>14</a:t>
            </a:r>
            <a:r>
              <a:rPr lang="zh-CN" altLang="en-US" sz="2400" b="1" u="none">
                <a:solidFill>
                  <a:schemeClr val="tx2"/>
                </a:solidFill>
                <a:latin typeface="楷体_GB2312" pitchFamily="49" charset="-122"/>
                <a:ea typeface="楷体_GB2312" pitchFamily="49" charset="-122"/>
                <a:sym typeface="Symbol" panose="05050102010706020507" pitchFamily="18" charset="2"/>
              </a:rPr>
              <a:t>列车是下午五点半或六点半开。</a:t>
            </a:r>
          </a:p>
        </p:txBody>
      </p:sp>
      <p:sp>
        <p:nvSpPr>
          <p:cNvPr id="211002" name="Text Box 58"/>
          <p:cNvSpPr txBox="1">
            <a:spLocks noChangeArrowheads="1"/>
          </p:cNvSpPr>
          <p:nvPr/>
        </p:nvSpPr>
        <p:spPr bwMode="auto">
          <a:xfrm>
            <a:off x="1524000" y="5791200"/>
            <a:ext cx="5181600" cy="5127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buFontTx/>
              <a:buNone/>
            </a:pPr>
            <a:r>
              <a:rPr lang="en-US" altLang="zh-CN" sz="2400" b="1" u="none">
                <a:solidFill>
                  <a:schemeClr val="tx2"/>
                </a:solidFill>
                <a:latin typeface="楷体_GB2312" pitchFamily="49" charset="-122"/>
                <a:ea typeface="楷体_GB2312" pitchFamily="49" charset="-122"/>
                <a:sym typeface="Symbol" panose="05050102010706020507" pitchFamily="18" charset="2"/>
              </a:rPr>
              <a:t>5.</a:t>
            </a:r>
            <a:r>
              <a:rPr lang="zh-CN" altLang="en-US" sz="2400" b="1" u="none">
                <a:solidFill>
                  <a:schemeClr val="tx2"/>
                </a:solidFill>
                <a:latin typeface="楷体_GB2312" pitchFamily="49" charset="-122"/>
                <a:ea typeface="楷体_GB2312" pitchFamily="49" charset="-122"/>
                <a:sym typeface="Symbol" panose="05050102010706020507" pitchFamily="18" charset="2"/>
              </a:rPr>
              <a:t>张三或李四都可以作这件事。</a:t>
            </a:r>
          </a:p>
        </p:txBody>
      </p:sp>
      <p:pic>
        <p:nvPicPr>
          <p:cNvPr id="83989" name="Picture 2"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6248400"/>
            <a:ext cx="7558088"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d"/>
    <p:sndAc>
      <p:stSnd>
        <p:snd r:embed="rId4"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0996"/>
                                        </p:tgtEl>
                                        <p:attrNameLst>
                                          <p:attrName>style.visibility</p:attrName>
                                        </p:attrNameLst>
                                      </p:cBhvr>
                                      <p:to>
                                        <p:strVal val="visible"/>
                                      </p:to>
                                    </p:set>
                                    <p:animEffect transition="in" filter="wipe(left)">
                                      <p:cBhvr>
                                        <p:cTn id="7" dur="500"/>
                                        <p:tgtEl>
                                          <p:spTgt spid="2109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0993"/>
                                        </p:tgtEl>
                                        <p:attrNameLst>
                                          <p:attrName>style.visibility</p:attrName>
                                        </p:attrNameLst>
                                      </p:cBhvr>
                                      <p:to>
                                        <p:strVal val="visible"/>
                                      </p:to>
                                    </p:set>
                                    <p:animEffect transition="in" filter="wipe(left)">
                                      <p:cBhvr>
                                        <p:cTn id="12" dur="500"/>
                                        <p:tgtEl>
                                          <p:spTgt spid="210993"/>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10995"/>
                                        </p:tgtEl>
                                        <p:attrNameLst>
                                          <p:attrName>style.visibility</p:attrName>
                                        </p:attrNameLst>
                                      </p:cBhvr>
                                      <p:to>
                                        <p:strVal val="visible"/>
                                      </p:to>
                                    </p:set>
                                    <p:animEffect transition="in" filter="wipe(left)">
                                      <p:cBhvr>
                                        <p:cTn id="16" dur="500"/>
                                        <p:tgtEl>
                                          <p:spTgt spid="210995"/>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10991"/>
                                        </p:tgtEl>
                                        <p:attrNameLst>
                                          <p:attrName>style.visibility</p:attrName>
                                        </p:attrNameLst>
                                      </p:cBhvr>
                                      <p:to>
                                        <p:strVal val="visible"/>
                                      </p:to>
                                    </p:set>
                                    <p:animEffect transition="in" filter="wipe(left)">
                                      <p:cBhvr>
                                        <p:cTn id="20" dur="500"/>
                                        <p:tgtEl>
                                          <p:spTgt spid="21099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10997"/>
                                        </p:tgtEl>
                                        <p:attrNameLst>
                                          <p:attrName>style.visibility</p:attrName>
                                        </p:attrNameLst>
                                      </p:cBhvr>
                                      <p:to>
                                        <p:strVal val="visible"/>
                                      </p:to>
                                    </p:set>
                                    <p:animEffect transition="in" filter="wipe(left)">
                                      <p:cBhvr>
                                        <p:cTn id="25" dur="500"/>
                                        <p:tgtEl>
                                          <p:spTgt spid="21099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10998"/>
                                        </p:tgtEl>
                                        <p:attrNameLst>
                                          <p:attrName>style.visibility</p:attrName>
                                        </p:attrNameLst>
                                      </p:cBhvr>
                                      <p:to>
                                        <p:strVal val="visible"/>
                                      </p:to>
                                    </p:set>
                                    <p:animEffect transition="in" filter="wipe(left)">
                                      <p:cBhvr>
                                        <p:cTn id="30" dur="500"/>
                                        <p:tgtEl>
                                          <p:spTgt spid="21099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10999"/>
                                        </p:tgtEl>
                                        <p:attrNameLst>
                                          <p:attrName>style.visibility</p:attrName>
                                        </p:attrNameLst>
                                      </p:cBhvr>
                                      <p:to>
                                        <p:strVal val="visible"/>
                                      </p:to>
                                    </p:set>
                                    <p:animEffect transition="in" filter="wipe(left)">
                                      <p:cBhvr>
                                        <p:cTn id="35" dur="500"/>
                                        <p:tgtEl>
                                          <p:spTgt spid="21099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11000"/>
                                        </p:tgtEl>
                                        <p:attrNameLst>
                                          <p:attrName>style.visibility</p:attrName>
                                        </p:attrNameLst>
                                      </p:cBhvr>
                                      <p:to>
                                        <p:strVal val="visible"/>
                                      </p:to>
                                    </p:set>
                                    <p:animEffect transition="in" filter="wipe(left)">
                                      <p:cBhvr>
                                        <p:cTn id="40" dur="500"/>
                                        <p:tgtEl>
                                          <p:spTgt spid="21100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11002"/>
                                        </p:tgtEl>
                                        <p:attrNameLst>
                                          <p:attrName>style.visibility</p:attrName>
                                        </p:attrNameLst>
                                      </p:cBhvr>
                                      <p:to>
                                        <p:strVal val="visible"/>
                                      </p:to>
                                    </p:set>
                                    <p:animEffect transition="in" filter="wipe(left)">
                                      <p:cBhvr>
                                        <p:cTn id="45" dur="500"/>
                                        <p:tgtEl>
                                          <p:spTgt spid="211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91" grpId="0" animBg="1" autoUpdateAnimBg="0"/>
      <p:bldP spid="210993" grpId="0" animBg="1" autoUpdateAnimBg="0"/>
      <p:bldP spid="210996" grpId="0" autoUpdateAnimBg="0"/>
      <p:bldP spid="210997" grpId="0" autoUpdateAnimBg="0"/>
      <p:bldP spid="210998" grpId="0" autoUpdateAnimBg="0"/>
      <p:bldP spid="210999" grpId="0" autoUpdateAnimBg="0"/>
      <p:bldP spid="211000" grpId="0" animBg="1" autoUpdateAnimBg="0"/>
      <p:bldP spid="211002"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86018" name="Picture 3"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533400"/>
            <a:ext cx="79168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3" name="sl1.avi">
            <a:hlinkClick r:id="" action="ppaction://media"/>
          </p:cNvPr>
          <p:cNvPicPr preferRelativeResize="0">
            <a:picLocks noRot="1" noChangeArrowheads="1"/>
          </p:cNvPicPr>
          <p:nvPr>
            <a:videoFile r:link="rId1"/>
          </p:nvPr>
        </p:nvPicPr>
        <p:blipFill>
          <a:blip r:embed="rId6">
            <a:extLst>
              <a:ext uri="{28A0092B-C50C-407E-A947-70E740481C1C}">
                <a14:useLocalDpi xmlns:a14="http://schemas.microsoft.com/office/drawing/2010/main" val="0"/>
              </a:ext>
            </a:extLst>
          </a:blip>
          <a:srcRect/>
          <a:stretch>
            <a:fillRect/>
          </a:stretch>
        </p:blipFill>
        <p:spPr bwMode="auto">
          <a:xfrm>
            <a:off x="3581400" y="0"/>
            <a:ext cx="187166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0" name="Picture 5" descr="tb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9600" y="6019800"/>
            <a:ext cx="9144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1" name="AutoShape 6">
            <a:hlinkClick r:id="" action="ppaction://hlinkshowjump?jump=previousslide" highlightClick="1"/>
          </p:cNvPr>
          <p:cNvSpPr>
            <a:spLocks noChangeArrowheads="1"/>
          </p:cNvSpPr>
          <p:nvPr/>
        </p:nvSpPr>
        <p:spPr bwMode="auto">
          <a:xfrm>
            <a:off x="1600200" y="6423025"/>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86022" name="AutoShape 7">
            <a:hlinkClick r:id="rId8" action="ppaction://hlinksldjump" highlightClick="1"/>
          </p:cNvPr>
          <p:cNvSpPr>
            <a:spLocks noChangeArrowheads="1"/>
          </p:cNvSpPr>
          <p:nvPr/>
        </p:nvSpPr>
        <p:spPr bwMode="auto">
          <a:xfrm>
            <a:off x="990600" y="6423025"/>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86023" name="AutoShape 8">
            <a:hlinkClick r:id="" action="ppaction://hlinkshowjump?jump=lastslide" highlightClick="1"/>
          </p:cNvPr>
          <p:cNvSpPr>
            <a:spLocks noChangeArrowheads="1"/>
          </p:cNvSpPr>
          <p:nvPr/>
        </p:nvSpPr>
        <p:spPr bwMode="auto">
          <a:xfrm>
            <a:off x="2819400" y="6423025"/>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86024" name="AutoShape 9">
            <a:hlinkClick r:id="rId9" action="ppaction://hlinksldjump" highlightClick="1"/>
          </p:cNvPr>
          <p:cNvSpPr>
            <a:spLocks noChangeArrowheads="1"/>
          </p:cNvSpPr>
          <p:nvPr/>
        </p:nvSpPr>
        <p:spPr bwMode="auto">
          <a:xfrm>
            <a:off x="3429000" y="6423025"/>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86025" name="AutoShape 10">
            <a:hlinkClick r:id="" action="ppaction://hlinkshowjump?jump=nextslide" highlightClick="1"/>
          </p:cNvPr>
          <p:cNvSpPr>
            <a:spLocks noChangeArrowheads="1"/>
          </p:cNvSpPr>
          <p:nvPr/>
        </p:nvSpPr>
        <p:spPr bwMode="auto">
          <a:xfrm>
            <a:off x="2209800" y="6423025"/>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86026" name="Text Box 45"/>
          <p:cNvSpPr txBox="1">
            <a:spLocks noChangeArrowheads="1"/>
          </p:cNvSpPr>
          <p:nvPr/>
        </p:nvSpPr>
        <p:spPr bwMode="auto">
          <a:xfrm>
            <a:off x="457200" y="228600"/>
            <a:ext cx="2819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
              </a:spcBef>
              <a:spcAft>
                <a:spcPct val="5000"/>
              </a:spcAft>
              <a:buFontTx/>
              <a:buNone/>
            </a:pPr>
            <a:r>
              <a:rPr lang="zh-CN" altLang="en-US" sz="1800" b="1" u="none">
                <a:solidFill>
                  <a:srgbClr val="660033"/>
                </a:solidFill>
                <a:latin typeface="幼圆" panose="02010509060101010101" pitchFamily="49" charset="-122"/>
                <a:ea typeface="幼圆" panose="02010509060101010101" pitchFamily="49" charset="-122"/>
              </a:rPr>
              <a:t>命题逻辑 </a:t>
            </a:r>
            <a:r>
              <a:rPr lang="en-US" altLang="zh-CN" sz="1800" b="1" u="none">
                <a:solidFill>
                  <a:srgbClr val="660033"/>
                </a:solidFill>
                <a:latin typeface="幼圆" panose="02010509060101010101" pitchFamily="49" charset="-122"/>
                <a:ea typeface="幼圆" panose="02010509060101010101" pitchFamily="49" charset="-122"/>
              </a:rPr>
              <a:t>&gt; </a:t>
            </a:r>
            <a:r>
              <a:rPr lang="zh-CN" altLang="en-US" sz="1800" b="1" u="none">
                <a:latin typeface="幼圆" panose="02010509060101010101" pitchFamily="49" charset="-122"/>
                <a:ea typeface="幼圆" panose="02010509060101010101" pitchFamily="49" charset="-122"/>
              </a:rPr>
              <a:t>命题符号化</a:t>
            </a:r>
            <a:endParaRPr lang="zh-CN" altLang="en-US" sz="2000" b="1" u="none">
              <a:latin typeface="幼圆" panose="02010509060101010101" pitchFamily="49" charset="-122"/>
              <a:ea typeface="幼圆" panose="02010509060101010101" pitchFamily="49" charset="-122"/>
            </a:endParaRPr>
          </a:p>
        </p:txBody>
      </p:sp>
      <p:sp>
        <p:nvSpPr>
          <p:cNvPr id="210991" name="AutoShape 47">
            <a:hlinkClick r:id="rId9" action="ppaction://hlinksldjump" highlightClick="1"/>
          </p:cNvPr>
          <p:cNvSpPr>
            <a:spLocks noChangeArrowheads="1"/>
          </p:cNvSpPr>
          <p:nvPr/>
        </p:nvSpPr>
        <p:spPr bwMode="auto">
          <a:xfrm>
            <a:off x="685800" y="995363"/>
            <a:ext cx="762000" cy="417512"/>
          </a:xfrm>
          <a:prstGeom prst="actionButtonBlank">
            <a:avLst/>
          </a:prstGeom>
          <a:solidFill>
            <a:srgbClr val="FF9900"/>
          </a:solidFill>
          <a:ln w="9525">
            <a:solidFill>
              <a:schemeClr val="bg1"/>
            </a:solidFill>
            <a:miter lim="800000"/>
            <a:headEnd/>
            <a:tailEnd/>
          </a:ln>
          <a:effectLst/>
        </p:spPr>
        <p:txBody>
          <a:bodyPr lIns="46800" rIns="50400" anchor="ctr" anchorCtr="1">
            <a:spAutoFit/>
          </a:bodyPr>
          <a:lstStyle/>
          <a:p>
            <a:pPr algn="ctr" eaLnBrk="1" hangingPunct="1">
              <a:defRPr/>
            </a:pPr>
            <a:r>
              <a:rPr lang="zh-CN" altLang="en-US" sz="1800" b="1" u="none" dirty="0">
                <a:solidFill>
                  <a:schemeClr val="bg1"/>
                </a:solidFill>
                <a:latin typeface="Times New Roman" pitchFamily="18" charset="0"/>
                <a:ea typeface="幼圆" pitchFamily="49" charset="-122"/>
              </a:rPr>
              <a:t>例 题</a:t>
            </a:r>
            <a:endParaRPr lang="zh-CN" altLang="en-US" sz="1600" u="none" dirty="0">
              <a:solidFill>
                <a:srgbClr val="FF9900"/>
              </a:solidFill>
              <a:effectDag name="">
                <a:cont type="tree" name="">
                  <a:effect ref="fillLine"/>
                  <a:outerShdw dist="38100" dir="13500000" algn="br">
                    <a:srgbClr val="FFBB55"/>
                  </a:outerShdw>
                </a:cont>
                <a:cont type="tree" name="">
                  <a:effect ref="fillLine"/>
                  <a:outerShdw dist="38100" dir="2700000" algn="tl">
                    <a:srgbClr val="995B00"/>
                  </a:outerShdw>
                </a:cont>
                <a:effect ref="fillLine"/>
              </a:effectDag>
              <a:latin typeface="Times New Roman" pitchFamily="18" charset="0"/>
              <a:ea typeface="隶书" pitchFamily="49" charset="-122"/>
            </a:endParaRPr>
          </a:p>
        </p:txBody>
      </p:sp>
      <p:sp>
        <p:nvSpPr>
          <p:cNvPr id="210997" name="Rectangle 53"/>
          <p:cNvSpPr>
            <a:spLocks noChangeArrowheads="1"/>
          </p:cNvSpPr>
          <p:nvPr/>
        </p:nvSpPr>
        <p:spPr bwMode="auto">
          <a:xfrm>
            <a:off x="2339975" y="849313"/>
            <a:ext cx="3124573"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
              <a:lnSpc>
                <a:spcPct val="140000"/>
              </a:lnSpc>
              <a:spcBef>
                <a:spcPct val="0"/>
              </a:spcBef>
              <a:buFontTx/>
              <a:buNone/>
            </a:pPr>
            <a:r>
              <a:rPr lang="en-US" altLang="zh-CN" sz="2400" b="1" u="none" dirty="0" smtClean="0">
                <a:solidFill>
                  <a:schemeClr val="tx2"/>
                </a:solidFill>
                <a:latin typeface="楷体_GB2312" pitchFamily="49" charset="-122"/>
                <a:ea typeface="楷体_GB2312" pitchFamily="49" charset="-122"/>
              </a:rPr>
              <a:t>P</a:t>
            </a:r>
            <a:r>
              <a:rPr lang="zh-CN" altLang="en-US" sz="2400" b="1" u="none" dirty="0" smtClean="0">
                <a:solidFill>
                  <a:schemeClr val="tx2"/>
                </a:solidFill>
                <a:latin typeface="楷体_GB2312" pitchFamily="49" charset="-122"/>
                <a:ea typeface="楷体_GB2312" pitchFamily="49" charset="-122"/>
              </a:rPr>
              <a:t>：</a:t>
            </a:r>
            <a:r>
              <a:rPr lang="zh-CN" altLang="en-US" sz="2400" b="1" u="none" dirty="0">
                <a:solidFill>
                  <a:schemeClr val="tx2"/>
                </a:solidFill>
                <a:latin typeface="楷体_GB2312" pitchFamily="49" charset="-122"/>
                <a:ea typeface="楷体_GB2312" pitchFamily="49" charset="-122"/>
              </a:rPr>
              <a:t>明天上午七点下雨</a:t>
            </a:r>
            <a:endParaRPr lang="en-US" altLang="zh-CN" sz="2400" b="1" u="none" dirty="0">
              <a:solidFill>
                <a:schemeClr val="tx2"/>
              </a:solidFill>
              <a:latin typeface="楷体_GB2312" pitchFamily="49" charset="-122"/>
              <a:ea typeface="楷体_GB2312" pitchFamily="49" charset="-122"/>
            </a:endParaRPr>
          </a:p>
          <a:p>
            <a:pPr fontAlgn="b">
              <a:lnSpc>
                <a:spcPct val="140000"/>
              </a:lnSpc>
              <a:spcBef>
                <a:spcPct val="0"/>
              </a:spcBef>
              <a:buFontTx/>
              <a:buNone/>
            </a:pPr>
            <a:r>
              <a:rPr lang="en-US" altLang="zh-CN" sz="2400" b="1" u="none" dirty="0">
                <a:solidFill>
                  <a:schemeClr val="tx2"/>
                </a:solidFill>
                <a:latin typeface="楷体_GB2312" pitchFamily="49" charset="-122"/>
                <a:ea typeface="楷体_GB2312" pitchFamily="49" charset="-122"/>
              </a:rPr>
              <a:t>Q</a:t>
            </a:r>
            <a:r>
              <a:rPr lang="zh-CN" altLang="en-US" sz="2400" b="1" u="none" dirty="0">
                <a:solidFill>
                  <a:schemeClr val="tx2"/>
                </a:solidFill>
                <a:latin typeface="楷体_GB2312" pitchFamily="49" charset="-122"/>
                <a:ea typeface="楷体_GB2312" pitchFamily="49" charset="-122"/>
              </a:rPr>
              <a:t>：明天上午七点下雪</a:t>
            </a:r>
            <a:endParaRPr lang="en-US" altLang="zh-CN" sz="2400" b="1" u="none" dirty="0">
              <a:solidFill>
                <a:schemeClr val="tx2"/>
              </a:solidFill>
              <a:latin typeface="楷体_GB2312" pitchFamily="49" charset="-122"/>
              <a:ea typeface="楷体_GB2312" pitchFamily="49" charset="-122"/>
            </a:endParaRPr>
          </a:p>
          <a:p>
            <a:pPr fontAlgn="b">
              <a:lnSpc>
                <a:spcPct val="140000"/>
              </a:lnSpc>
              <a:spcBef>
                <a:spcPct val="0"/>
              </a:spcBef>
              <a:buFontTx/>
              <a:buNone/>
            </a:pPr>
            <a:r>
              <a:rPr lang="en-US" altLang="zh-CN" sz="2400" b="1" u="none" dirty="0">
                <a:solidFill>
                  <a:schemeClr val="tx2"/>
                </a:solidFill>
                <a:latin typeface="楷体_GB2312" pitchFamily="49" charset="-122"/>
                <a:ea typeface="楷体_GB2312" pitchFamily="49" charset="-122"/>
              </a:rPr>
              <a:t>R</a:t>
            </a:r>
            <a:r>
              <a:rPr lang="zh-CN" altLang="en-US" sz="2400" b="1" u="none" dirty="0">
                <a:solidFill>
                  <a:schemeClr val="tx2"/>
                </a:solidFill>
                <a:latin typeface="楷体_GB2312" pitchFamily="49" charset="-122"/>
                <a:ea typeface="楷体_GB2312" pitchFamily="49" charset="-122"/>
              </a:rPr>
              <a:t>：我将去学校</a:t>
            </a:r>
            <a:endParaRPr lang="en-US" altLang="zh-CN" sz="2400" b="1" u="none" dirty="0">
              <a:solidFill>
                <a:schemeClr val="tx2"/>
              </a:solidFill>
              <a:latin typeface="楷体_GB2312" pitchFamily="49" charset="-122"/>
              <a:ea typeface="楷体_GB2312" pitchFamily="49" charset="-122"/>
            </a:endParaRPr>
          </a:p>
        </p:txBody>
      </p:sp>
      <p:sp>
        <p:nvSpPr>
          <p:cNvPr id="210998" name="Text Box 54"/>
          <p:cNvSpPr txBox="1">
            <a:spLocks noChangeArrowheads="1"/>
          </p:cNvSpPr>
          <p:nvPr/>
        </p:nvSpPr>
        <p:spPr bwMode="auto">
          <a:xfrm>
            <a:off x="611188" y="2492375"/>
            <a:ext cx="81899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u="none">
                <a:solidFill>
                  <a:schemeClr val="tx2"/>
                </a:solidFill>
                <a:latin typeface="Century Schoolbook" panose="02040604050505020304" pitchFamily="18" charset="0"/>
                <a:ea typeface="楷体_GB2312" pitchFamily="49" charset="-122"/>
              </a:rPr>
              <a:t>（</a:t>
            </a:r>
            <a:r>
              <a:rPr lang="en-US" altLang="zh-CN" sz="2400" b="1" u="none">
                <a:solidFill>
                  <a:schemeClr val="tx2"/>
                </a:solidFill>
                <a:latin typeface="Century Schoolbook" panose="02040604050505020304" pitchFamily="18" charset="0"/>
                <a:ea typeface="楷体_GB2312" pitchFamily="49" charset="-122"/>
              </a:rPr>
              <a:t>1</a:t>
            </a:r>
            <a:r>
              <a:rPr lang="zh-CN" altLang="en-US" sz="2400" b="1" u="none">
                <a:solidFill>
                  <a:schemeClr val="tx2"/>
                </a:solidFill>
                <a:latin typeface="Century Schoolbook" panose="02040604050505020304" pitchFamily="18" charset="0"/>
                <a:ea typeface="楷体_GB2312" pitchFamily="49" charset="-122"/>
              </a:rPr>
              <a:t>）如果明天上午七点不是雨夹雪，则我将去学校。</a:t>
            </a:r>
            <a:endParaRPr lang="en-US" altLang="zh-CN" sz="2400" b="1" u="none">
              <a:solidFill>
                <a:schemeClr val="tx2"/>
              </a:solidFill>
              <a:latin typeface="Century Schoolbook" panose="02040604050505020304" pitchFamily="18" charset="0"/>
              <a:ea typeface="楷体_GB2312" pitchFamily="49" charset="-122"/>
            </a:endParaRPr>
          </a:p>
          <a:p>
            <a:pPr eaLnBrk="1" hangingPunct="1">
              <a:spcBef>
                <a:spcPct val="0"/>
              </a:spcBef>
              <a:buFontTx/>
              <a:buNone/>
            </a:pPr>
            <a:r>
              <a:rPr lang="zh-CN" altLang="en-US" sz="2400" b="1" u="none">
                <a:solidFill>
                  <a:schemeClr val="tx2"/>
                </a:solidFill>
                <a:latin typeface="Century Schoolbook" panose="02040604050505020304" pitchFamily="18" charset="0"/>
                <a:ea typeface="楷体_GB2312" pitchFamily="49" charset="-122"/>
              </a:rPr>
              <a:t>（</a:t>
            </a:r>
            <a:r>
              <a:rPr lang="en-US" altLang="zh-CN" sz="2400" b="1" u="none">
                <a:solidFill>
                  <a:schemeClr val="tx2"/>
                </a:solidFill>
                <a:latin typeface="Century Schoolbook" panose="02040604050505020304" pitchFamily="18" charset="0"/>
                <a:ea typeface="楷体_GB2312" pitchFamily="49" charset="-122"/>
              </a:rPr>
              <a:t>2</a:t>
            </a:r>
            <a:r>
              <a:rPr lang="zh-CN" altLang="en-US" sz="2400" b="1" u="none">
                <a:solidFill>
                  <a:schemeClr val="tx2"/>
                </a:solidFill>
                <a:latin typeface="Century Schoolbook" panose="02040604050505020304" pitchFamily="18" charset="0"/>
                <a:ea typeface="楷体_GB2312" pitchFamily="49" charset="-122"/>
              </a:rPr>
              <a:t>）如果明天上午七点不下雨并且不下雪，则我将去学校。</a:t>
            </a:r>
            <a:endParaRPr lang="en-US" altLang="zh-CN" sz="2400" b="1" u="none">
              <a:solidFill>
                <a:schemeClr val="tx2"/>
              </a:solidFill>
              <a:latin typeface="Century Schoolbook" panose="02040604050505020304" pitchFamily="18" charset="0"/>
              <a:ea typeface="楷体_GB2312" pitchFamily="49" charset="-122"/>
            </a:endParaRPr>
          </a:p>
          <a:p>
            <a:pPr eaLnBrk="1" hangingPunct="1">
              <a:spcBef>
                <a:spcPct val="0"/>
              </a:spcBef>
              <a:buFontTx/>
              <a:buNone/>
            </a:pPr>
            <a:r>
              <a:rPr lang="zh-CN" altLang="en-US" sz="2400" b="1" u="none">
                <a:solidFill>
                  <a:schemeClr val="tx2"/>
                </a:solidFill>
                <a:latin typeface="Century Schoolbook" panose="02040604050505020304" pitchFamily="18" charset="0"/>
                <a:ea typeface="楷体_GB2312" pitchFamily="49" charset="-122"/>
              </a:rPr>
              <a:t>（</a:t>
            </a:r>
            <a:r>
              <a:rPr lang="en-US" altLang="zh-CN" sz="2400" b="1" u="none">
                <a:solidFill>
                  <a:schemeClr val="tx2"/>
                </a:solidFill>
                <a:latin typeface="Century Schoolbook" panose="02040604050505020304" pitchFamily="18" charset="0"/>
                <a:ea typeface="楷体_GB2312" pitchFamily="49" charset="-122"/>
              </a:rPr>
              <a:t>3</a:t>
            </a:r>
            <a:r>
              <a:rPr lang="zh-CN" altLang="en-US" sz="2400" b="1" u="none">
                <a:solidFill>
                  <a:schemeClr val="tx2"/>
                </a:solidFill>
                <a:latin typeface="Century Schoolbook" panose="02040604050505020304" pitchFamily="18" charset="0"/>
                <a:ea typeface="楷体_GB2312" pitchFamily="49" charset="-122"/>
              </a:rPr>
              <a:t>）如果明天上午七点下雨或下雪，则我将不去学校。</a:t>
            </a:r>
            <a:endParaRPr lang="en-US" altLang="zh-CN" sz="2400" b="1" u="none">
              <a:solidFill>
                <a:schemeClr val="tx2"/>
              </a:solidFill>
              <a:latin typeface="Century Schoolbook" panose="02040604050505020304" pitchFamily="18" charset="0"/>
              <a:ea typeface="楷体_GB2312" pitchFamily="49" charset="-122"/>
            </a:endParaRPr>
          </a:p>
          <a:p>
            <a:pPr eaLnBrk="1" hangingPunct="1">
              <a:spcBef>
                <a:spcPct val="0"/>
              </a:spcBef>
              <a:buFontTx/>
              <a:buNone/>
            </a:pPr>
            <a:r>
              <a:rPr lang="zh-CN" altLang="en-US" sz="2400" b="1" u="none">
                <a:solidFill>
                  <a:schemeClr val="tx2"/>
                </a:solidFill>
                <a:latin typeface="Century Schoolbook" panose="02040604050505020304" pitchFamily="18" charset="0"/>
                <a:ea typeface="楷体_GB2312" pitchFamily="49" charset="-122"/>
              </a:rPr>
              <a:t>（</a:t>
            </a:r>
            <a:r>
              <a:rPr lang="en-US" altLang="zh-CN" sz="2400" b="1" u="none">
                <a:solidFill>
                  <a:schemeClr val="tx2"/>
                </a:solidFill>
                <a:latin typeface="Century Schoolbook" panose="02040604050505020304" pitchFamily="18" charset="0"/>
                <a:ea typeface="楷体_GB2312" pitchFamily="49" charset="-122"/>
              </a:rPr>
              <a:t>4</a:t>
            </a:r>
            <a:r>
              <a:rPr lang="zh-CN" altLang="en-US" sz="2400" b="1" u="none">
                <a:solidFill>
                  <a:schemeClr val="tx2"/>
                </a:solidFill>
                <a:latin typeface="Century Schoolbook" panose="02040604050505020304" pitchFamily="18" charset="0"/>
                <a:ea typeface="楷体_GB2312" pitchFamily="49" charset="-122"/>
              </a:rPr>
              <a:t>）明天上午我将风雪无阻一定去学校。</a:t>
            </a:r>
            <a:endParaRPr lang="en-US" altLang="zh-CN" sz="2400" b="1" u="none">
              <a:solidFill>
                <a:schemeClr val="tx2"/>
              </a:solidFill>
              <a:latin typeface="Century Schoolbook" panose="02040604050505020304" pitchFamily="18" charset="0"/>
              <a:ea typeface="楷体_GB2312" pitchFamily="49" charset="-122"/>
            </a:endParaRPr>
          </a:p>
        </p:txBody>
      </p:sp>
      <p:pic>
        <p:nvPicPr>
          <p:cNvPr id="86030" name="Picture 2"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6248400"/>
            <a:ext cx="7558088"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54"/>
          <p:cNvSpPr txBox="1">
            <a:spLocks noChangeArrowheads="1"/>
          </p:cNvSpPr>
          <p:nvPr/>
        </p:nvSpPr>
        <p:spPr bwMode="auto">
          <a:xfrm>
            <a:off x="630238" y="4306888"/>
            <a:ext cx="8189912"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u="none" dirty="0">
                <a:latin typeface="Century Schoolbook" panose="02040604050505020304" pitchFamily="18" charset="0"/>
                <a:ea typeface="楷体_GB2312" pitchFamily="49" charset="-122"/>
              </a:rPr>
              <a:t>（</a:t>
            </a:r>
            <a:r>
              <a:rPr lang="en-US" altLang="zh-CN" sz="2400" b="1" u="none" dirty="0">
                <a:latin typeface="Century Schoolbook" panose="02040604050505020304" pitchFamily="18" charset="0"/>
                <a:ea typeface="楷体_GB2312" pitchFamily="49" charset="-122"/>
              </a:rPr>
              <a:t>1</a:t>
            </a:r>
            <a:r>
              <a:rPr lang="zh-CN" altLang="en-US" sz="2400" b="1" u="none" dirty="0">
                <a:latin typeface="Century Schoolbook" panose="02040604050505020304" pitchFamily="18" charset="0"/>
                <a:ea typeface="楷体_GB2312" pitchFamily="49" charset="-122"/>
              </a:rPr>
              <a:t>）</a:t>
            </a:r>
            <a:r>
              <a:rPr lang="zh-CN" altLang="en-US" sz="2400" b="1" u="none" dirty="0">
                <a:latin typeface="楷体_GB2312" pitchFamily="49" charset="-122"/>
                <a:ea typeface="楷体_GB2312" pitchFamily="49" charset="-122"/>
                <a:sym typeface="Symbol" panose="05050102010706020507" pitchFamily="18" charset="2"/>
              </a:rPr>
              <a:t>（</a:t>
            </a:r>
            <a:r>
              <a:rPr lang="en-US" altLang="zh-CN" sz="2400" b="1" u="none" dirty="0">
                <a:latin typeface="楷体_GB2312" pitchFamily="49" charset="-122"/>
                <a:ea typeface="楷体_GB2312" pitchFamily="49" charset="-122"/>
                <a:sym typeface="Symbol" panose="05050102010706020507" pitchFamily="18" charset="2"/>
              </a:rPr>
              <a:t>P </a:t>
            </a:r>
            <a:r>
              <a:rPr lang="en-US" altLang="zh-CN" sz="2400" b="1" u="none" dirty="0">
                <a:ea typeface="宋体" panose="02010600030101010101" pitchFamily="2" charset="-122"/>
                <a:sym typeface="Symbol" panose="05050102010706020507" pitchFamily="18" charset="2"/>
              </a:rPr>
              <a:t></a:t>
            </a:r>
            <a:r>
              <a:rPr lang="en-US" altLang="zh-CN" sz="2400" b="1" u="none" dirty="0">
                <a:latin typeface="楷体_GB2312" pitchFamily="49" charset="-122"/>
                <a:ea typeface="楷体_GB2312" pitchFamily="49" charset="-122"/>
                <a:sym typeface="Symbol" panose="05050102010706020507" pitchFamily="18" charset="2"/>
              </a:rPr>
              <a:t> Q</a:t>
            </a:r>
            <a:r>
              <a:rPr lang="zh-CN" altLang="en-US" sz="2400" b="1" u="none" dirty="0">
                <a:latin typeface="楷体_GB2312" pitchFamily="49" charset="-122"/>
                <a:ea typeface="楷体_GB2312" pitchFamily="49" charset="-122"/>
                <a:sym typeface="Symbol" panose="05050102010706020507" pitchFamily="18" charset="2"/>
              </a:rPr>
              <a:t>）</a:t>
            </a:r>
            <a:r>
              <a:rPr lang="en-US" altLang="zh-CN" sz="2400" b="1" u="none" dirty="0">
                <a:ea typeface="宋体" panose="02010600030101010101" pitchFamily="2" charset="-122"/>
                <a:sym typeface="Symbol" panose="05050102010706020507" pitchFamily="18" charset="2"/>
              </a:rPr>
              <a:t> </a:t>
            </a:r>
            <a:r>
              <a:rPr lang="en-US" altLang="zh-CN" sz="2400" b="1" u="none" dirty="0">
                <a:latin typeface="楷体_GB2312" pitchFamily="49" charset="-122"/>
                <a:ea typeface="楷体_GB2312" pitchFamily="49" charset="-122"/>
                <a:sym typeface="Wingdings" panose="05000000000000000000" pitchFamily="2" charset="2"/>
              </a:rPr>
              <a:t> R</a:t>
            </a:r>
            <a:endParaRPr lang="en-US" altLang="zh-CN" sz="2400" b="1" u="none" dirty="0">
              <a:latin typeface="楷体_GB2312" pitchFamily="49" charset="-122"/>
              <a:ea typeface="楷体_GB2312" pitchFamily="49" charset="-122"/>
              <a:sym typeface="Symbol" panose="05050102010706020507" pitchFamily="18" charset="2"/>
            </a:endParaRPr>
          </a:p>
          <a:p>
            <a:pPr eaLnBrk="1" hangingPunct="1">
              <a:spcBef>
                <a:spcPct val="0"/>
              </a:spcBef>
              <a:buFontTx/>
              <a:buNone/>
            </a:pPr>
            <a:r>
              <a:rPr lang="zh-CN" altLang="en-US" sz="2400" b="1" u="none" dirty="0">
                <a:latin typeface="Century Schoolbook" panose="02040604050505020304" pitchFamily="18" charset="0"/>
                <a:ea typeface="楷体_GB2312" pitchFamily="49" charset="-122"/>
              </a:rPr>
              <a:t>（</a:t>
            </a:r>
            <a:r>
              <a:rPr lang="en-US" altLang="zh-CN" sz="2400" b="1" u="none" dirty="0">
                <a:latin typeface="Century Schoolbook" panose="02040604050505020304" pitchFamily="18" charset="0"/>
                <a:ea typeface="楷体_GB2312" pitchFamily="49" charset="-122"/>
              </a:rPr>
              <a:t>2</a:t>
            </a:r>
            <a:r>
              <a:rPr lang="zh-CN" altLang="en-US" sz="2400" b="1" u="none" dirty="0">
                <a:latin typeface="Century Schoolbook" panose="02040604050505020304" pitchFamily="18" charset="0"/>
                <a:ea typeface="楷体_GB2312" pitchFamily="49" charset="-122"/>
              </a:rPr>
              <a:t>）</a:t>
            </a:r>
            <a:r>
              <a:rPr lang="en-US" altLang="zh-CN" sz="2400" b="1" u="none" dirty="0">
                <a:latin typeface="Century Schoolbook" panose="02040604050505020304" pitchFamily="18" charset="0"/>
                <a:ea typeface="楷体_GB2312" pitchFamily="49" charset="-122"/>
              </a:rPr>
              <a:t>( </a:t>
            </a:r>
            <a:r>
              <a:rPr lang="zh-CN" altLang="en-US" sz="2400" b="1" u="none" dirty="0">
                <a:latin typeface="楷体_GB2312" pitchFamily="49" charset="-122"/>
                <a:ea typeface="楷体_GB2312" pitchFamily="49" charset="-122"/>
                <a:sym typeface="Symbol" panose="05050102010706020507" pitchFamily="18" charset="2"/>
              </a:rPr>
              <a:t></a:t>
            </a:r>
            <a:r>
              <a:rPr lang="en-US" altLang="zh-CN" sz="2400" b="1" u="none" dirty="0">
                <a:latin typeface="楷体_GB2312" pitchFamily="49" charset="-122"/>
                <a:ea typeface="楷体_GB2312" pitchFamily="49" charset="-122"/>
                <a:sym typeface="Symbol" panose="05050102010706020507" pitchFamily="18" charset="2"/>
              </a:rPr>
              <a:t>P </a:t>
            </a:r>
            <a:r>
              <a:rPr lang="en-US" altLang="zh-CN" sz="2400" b="1" u="none" dirty="0">
                <a:ea typeface="宋体" panose="02010600030101010101" pitchFamily="2" charset="-122"/>
                <a:sym typeface="Symbol" panose="05050102010706020507" pitchFamily="18" charset="2"/>
              </a:rPr>
              <a:t></a:t>
            </a:r>
            <a:r>
              <a:rPr lang="en-US" altLang="zh-CN" sz="2400" b="1" u="none" dirty="0">
                <a:latin typeface="楷体_GB2312" pitchFamily="49" charset="-122"/>
                <a:ea typeface="楷体_GB2312" pitchFamily="49" charset="-122"/>
                <a:sym typeface="Symbol" panose="05050102010706020507" pitchFamily="18" charset="2"/>
              </a:rPr>
              <a:t> </a:t>
            </a:r>
            <a:r>
              <a:rPr lang="zh-CN" altLang="en-US" sz="2400" b="1" u="none" dirty="0">
                <a:latin typeface="楷体_GB2312" pitchFamily="49" charset="-122"/>
                <a:ea typeface="楷体_GB2312" pitchFamily="49" charset="-122"/>
                <a:sym typeface="Symbol" panose="05050102010706020507" pitchFamily="18" charset="2"/>
              </a:rPr>
              <a:t></a:t>
            </a:r>
            <a:r>
              <a:rPr lang="en-US" altLang="zh-CN" sz="2400" b="1" u="none" dirty="0">
                <a:latin typeface="楷体_GB2312" pitchFamily="49" charset="-122"/>
                <a:ea typeface="楷体_GB2312" pitchFamily="49" charset="-122"/>
                <a:sym typeface="Symbol" panose="05050102010706020507" pitchFamily="18" charset="2"/>
              </a:rPr>
              <a:t>Q</a:t>
            </a:r>
            <a:r>
              <a:rPr lang="en-US" altLang="zh-CN" sz="2400" b="1" u="none" dirty="0">
                <a:ea typeface="宋体" panose="02010600030101010101" pitchFamily="2" charset="-122"/>
                <a:sym typeface="Symbol" panose="05050102010706020507" pitchFamily="18" charset="2"/>
              </a:rPr>
              <a:t> )</a:t>
            </a:r>
            <a:r>
              <a:rPr lang="en-US" altLang="zh-CN" sz="2400" b="1" u="none" dirty="0">
                <a:latin typeface="楷体_GB2312" pitchFamily="49" charset="-122"/>
                <a:ea typeface="楷体_GB2312" pitchFamily="49" charset="-122"/>
                <a:sym typeface="Wingdings" panose="05000000000000000000" pitchFamily="2" charset="2"/>
              </a:rPr>
              <a:t> R</a:t>
            </a:r>
            <a:endParaRPr lang="en-US" altLang="zh-CN" sz="2400" b="1" u="none" dirty="0">
              <a:latin typeface="楷体_GB2312" pitchFamily="49" charset="-122"/>
              <a:ea typeface="楷体_GB2312" pitchFamily="49" charset="-122"/>
              <a:sym typeface="Symbol" panose="05050102010706020507" pitchFamily="18" charset="2"/>
            </a:endParaRPr>
          </a:p>
          <a:p>
            <a:pPr eaLnBrk="1" hangingPunct="1">
              <a:spcBef>
                <a:spcPct val="0"/>
              </a:spcBef>
              <a:buFontTx/>
              <a:buNone/>
            </a:pPr>
            <a:r>
              <a:rPr lang="zh-CN" altLang="en-US" sz="2400" b="1" u="none" dirty="0">
                <a:latin typeface="Century Schoolbook" panose="02040604050505020304" pitchFamily="18" charset="0"/>
                <a:ea typeface="楷体_GB2312" pitchFamily="49" charset="-122"/>
              </a:rPr>
              <a:t>（</a:t>
            </a:r>
            <a:r>
              <a:rPr lang="en-US" altLang="zh-CN" sz="2400" b="1" u="none" dirty="0">
                <a:latin typeface="Century Schoolbook" panose="02040604050505020304" pitchFamily="18" charset="0"/>
                <a:ea typeface="楷体_GB2312" pitchFamily="49" charset="-122"/>
              </a:rPr>
              <a:t>3</a:t>
            </a:r>
            <a:r>
              <a:rPr lang="zh-CN" altLang="en-US" sz="2400" b="1" u="none" dirty="0">
                <a:latin typeface="Century Schoolbook" panose="02040604050505020304" pitchFamily="18" charset="0"/>
                <a:ea typeface="楷体_GB2312" pitchFamily="49" charset="-122"/>
              </a:rPr>
              <a:t>）</a:t>
            </a:r>
            <a:r>
              <a:rPr lang="en-US" altLang="zh-CN" sz="2400" b="1" u="none" dirty="0">
                <a:latin typeface="Century Schoolbook" panose="02040604050505020304" pitchFamily="18" charset="0"/>
                <a:ea typeface="楷体_GB2312" pitchFamily="49" charset="-122"/>
              </a:rPr>
              <a:t>( </a:t>
            </a:r>
            <a:r>
              <a:rPr lang="en-US" altLang="zh-CN" sz="2400" b="1" u="none" dirty="0">
                <a:latin typeface="楷体_GB2312" pitchFamily="49" charset="-122"/>
                <a:ea typeface="楷体_GB2312" pitchFamily="49" charset="-122"/>
                <a:sym typeface="Symbol" panose="05050102010706020507" pitchFamily="18" charset="2"/>
              </a:rPr>
              <a:t>P </a:t>
            </a:r>
            <a:r>
              <a:rPr lang="zh-CN" altLang="en-US" sz="2400" b="1" u="none" dirty="0">
                <a:latin typeface="楷体_GB2312" pitchFamily="49" charset="-122"/>
                <a:ea typeface="楷体_GB2312" pitchFamily="49" charset="-122"/>
                <a:sym typeface="Symbol" panose="05050102010706020507" pitchFamily="18" charset="2"/>
              </a:rPr>
              <a:t></a:t>
            </a:r>
            <a:r>
              <a:rPr lang="en-US" altLang="zh-CN" sz="2400" b="1" u="none" dirty="0">
                <a:latin typeface="楷体_GB2312" pitchFamily="49" charset="-122"/>
                <a:ea typeface="楷体_GB2312" pitchFamily="49" charset="-122"/>
                <a:sym typeface="Symbol" panose="05050102010706020507" pitchFamily="18" charset="2"/>
              </a:rPr>
              <a:t> Q</a:t>
            </a:r>
            <a:r>
              <a:rPr lang="en-US" altLang="zh-CN" sz="2400" b="1" u="none" dirty="0">
                <a:ea typeface="宋体" panose="02010600030101010101" pitchFamily="2" charset="-122"/>
                <a:sym typeface="Symbol" panose="05050102010706020507" pitchFamily="18" charset="2"/>
              </a:rPr>
              <a:t> )</a:t>
            </a:r>
            <a:r>
              <a:rPr lang="en-US" altLang="zh-CN" sz="2400" b="1" u="none" dirty="0">
                <a:latin typeface="楷体_GB2312" pitchFamily="49" charset="-122"/>
                <a:ea typeface="楷体_GB2312" pitchFamily="49" charset="-122"/>
                <a:sym typeface="Wingdings" panose="05000000000000000000" pitchFamily="2" charset="2"/>
              </a:rPr>
              <a:t> </a:t>
            </a:r>
            <a:r>
              <a:rPr lang="zh-CN" altLang="en-US" sz="2400" b="1" u="none" dirty="0">
                <a:latin typeface="楷体_GB2312" pitchFamily="49" charset="-122"/>
                <a:ea typeface="楷体_GB2312" pitchFamily="49" charset="-122"/>
                <a:sym typeface="Symbol" panose="05050102010706020507" pitchFamily="18" charset="2"/>
              </a:rPr>
              <a:t></a:t>
            </a:r>
            <a:r>
              <a:rPr lang="en-US" altLang="zh-CN" sz="2400" b="1" u="none" dirty="0">
                <a:latin typeface="楷体_GB2312" pitchFamily="49" charset="-122"/>
                <a:ea typeface="楷体_GB2312" pitchFamily="49" charset="-122"/>
                <a:sym typeface="Wingdings" panose="05000000000000000000" pitchFamily="2" charset="2"/>
              </a:rPr>
              <a:t>R</a:t>
            </a:r>
            <a:endParaRPr lang="en-US" altLang="zh-CN" sz="2400" b="1" u="none" dirty="0">
              <a:latin typeface="Century Schoolbook" panose="02040604050505020304" pitchFamily="18" charset="0"/>
              <a:ea typeface="楷体_GB2312" pitchFamily="49" charset="-122"/>
            </a:endParaRPr>
          </a:p>
          <a:p>
            <a:pPr eaLnBrk="1" hangingPunct="1">
              <a:spcBef>
                <a:spcPct val="0"/>
              </a:spcBef>
              <a:buFontTx/>
              <a:buNone/>
            </a:pPr>
            <a:r>
              <a:rPr lang="zh-CN" altLang="en-US" sz="2400" b="1" u="none" dirty="0">
                <a:latin typeface="Century Schoolbook" panose="02040604050505020304" pitchFamily="18" charset="0"/>
                <a:ea typeface="楷体_GB2312" pitchFamily="49" charset="-122"/>
              </a:rPr>
              <a:t>（</a:t>
            </a:r>
            <a:r>
              <a:rPr lang="en-US" altLang="zh-CN" sz="2400" b="1" u="none" dirty="0">
                <a:latin typeface="Century Schoolbook" panose="02040604050505020304" pitchFamily="18" charset="0"/>
                <a:ea typeface="楷体_GB2312" pitchFamily="49" charset="-122"/>
              </a:rPr>
              <a:t>4</a:t>
            </a:r>
            <a:r>
              <a:rPr lang="zh-CN" altLang="en-US" sz="2400" b="1" u="none" dirty="0">
                <a:latin typeface="Century Schoolbook" panose="02040604050505020304" pitchFamily="18" charset="0"/>
                <a:ea typeface="楷体_GB2312" pitchFamily="49" charset="-122"/>
              </a:rPr>
              <a:t>）</a:t>
            </a:r>
            <a:r>
              <a:rPr lang="en-US" altLang="zh-CN" sz="2400" b="1" u="none" dirty="0">
                <a:latin typeface="楷体_GB2312" pitchFamily="49" charset="-122"/>
                <a:ea typeface="楷体_GB2312" pitchFamily="49" charset="-122"/>
              </a:rPr>
              <a:t>(P</a:t>
            </a:r>
            <a:r>
              <a:rPr lang="en-US" altLang="zh-CN" sz="2400" b="1" u="none" dirty="0">
                <a:ea typeface="宋体" panose="02010600030101010101" pitchFamily="2" charset="-122"/>
                <a:sym typeface="Symbol" panose="05050102010706020507" pitchFamily="18" charset="2"/>
              </a:rPr>
              <a:t>  </a:t>
            </a:r>
            <a:r>
              <a:rPr lang="en-US" altLang="zh-CN" sz="2400" b="1" u="none" dirty="0">
                <a:latin typeface="楷体_GB2312" pitchFamily="49" charset="-122"/>
                <a:ea typeface="楷体_GB2312" pitchFamily="49" charset="-122"/>
              </a:rPr>
              <a:t>Q</a:t>
            </a:r>
            <a:r>
              <a:rPr lang="en-US" altLang="zh-CN" sz="2400" b="1" u="none" dirty="0">
                <a:ea typeface="宋体" panose="02010600030101010101" pitchFamily="2" charset="-122"/>
                <a:sym typeface="Symbol" panose="05050102010706020507" pitchFamily="18" charset="2"/>
              </a:rPr>
              <a:t>  </a:t>
            </a:r>
            <a:r>
              <a:rPr lang="en-US" altLang="zh-CN" sz="2400" b="1" u="none" dirty="0">
                <a:latin typeface="楷体_GB2312" pitchFamily="49" charset="-122"/>
                <a:ea typeface="楷体_GB2312" pitchFamily="49" charset="-122"/>
              </a:rPr>
              <a:t>R)</a:t>
            </a:r>
            <a:r>
              <a:rPr lang="zh-CN" altLang="en-US" sz="2400" b="1" u="none" dirty="0">
                <a:latin typeface="楷体_GB2312" pitchFamily="49" charset="-122"/>
                <a:ea typeface="楷体_GB2312" pitchFamily="49" charset="-122"/>
                <a:sym typeface="Symbol" panose="05050102010706020507" pitchFamily="18" charset="2"/>
              </a:rPr>
              <a:t></a:t>
            </a:r>
            <a:r>
              <a:rPr lang="en-US" altLang="zh-CN" sz="2400" b="1" u="none" dirty="0">
                <a:latin typeface="楷体_GB2312" pitchFamily="49" charset="-122"/>
                <a:ea typeface="楷体_GB2312" pitchFamily="49" charset="-122"/>
              </a:rPr>
              <a:t>(</a:t>
            </a:r>
            <a:r>
              <a:rPr lang="zh-CN" altLang="en-US" sz="2400" b="1" u="none" dirty="0">
                <a:latin typeface="楷体_GB2312" pitchFamily="49" charset="-122"/>
                <a:ea typeface="楷体_GB2312" pitchFamily="49" charset="-122"/>
                <a:sym typeface="Symbol" panose="05050102010706020507" pitchFamily="18" charset="2"/>
              </a:rPr>
              <a:t></a:t>
            </a:r>
            <a:r>
              <a:rPr lang="en-US" altLang="zh-CN" sz="2400" b="1" u="none" dirty="0">
                <a:latin typeface="楷体_GB2312" pitchFamily="49" charset="-122"/>
                <a:ea typeface="楷体_GB2312" pitchFamily="49" charset="-122"/>
              </a:rPr>
              <a:t>P</a:t>
            </a:r>
            <a:r>
              <a:rPr lang="en-US" altLang="zh-CN" sz="2400" b="1" u="none" dirty="0">
                <a:ea typeface="宋体" panose="02010600030101010101" pitchFamily="2" charset="-122"/>
                <a:sym typeface="Symbol" panose="05050102010706020507" pitchFamily="18" charset="2"/>
              </a:rPr>
              <a:t>  </a:t>
            </a:r>
            <a:r>
              <a:rPr lang="en-US" altLang="zh-CN" sz="2400" b="1" u="none" dirty="0">
                <a:latin typeface="楷体_GB2312" pitchFamily="49" charset="-122"/>
                <a:ea typeface="楷体_GB2312" pitchFamily="49" charset="-122"/>
              </a:rPr>
              <a:t>Q</a:t>
            </a:r>
            <a:r>
              <a:rPr lang="en-US" altLang="zh-CN" sz="2400" b="1" u="none" dirty="0">
                <a:ea typeface="宋体" panose="02010600030101010101" pitchFamily="2" charset="-122"/>
                <a:sym typeface="Symbol" panose="05050102010706020507" pitchFamily="18" charset="2"/>
              </a:rPr>
              <a:t>  </a:t>
            </a:r>
            <a:r>
              <a:rPr lang="en-US" altLang="zh-CN" sz="2400" b="1" u="none" dirty="0">
                <a:latin typeface="楷体_GB2312" pitchFamily="49" charset="-122"/>
                <a:ea typeface="楷体_GB2312" pitchFamily="49" charset="-122"/>
              </a:rPr>
              <a:t>R)</a:t>
            </a:r>
            <a:r>
              <a:rPr lang="zh-CN" altLang="en-US" sz="2400" b="1" u="none" dirty="0">
                <a:latin typeface="楷体_GB2312" pitchFamily="49" charset="-122"/>
                <a:ea typeface="楷体_GB2312" pitchFamily="49" charset="-122"/>
                <a:sym typeface="Symbol" panose="05050102010706020507" pitchFamily="18" charset="2"/>
              </a:rPr>
              <a:t></a:t>
            </a:r>
            <a:r>
              <a:rPr lang="en-US" altLang="zh-CN" sz="2400" b="1" u="none" dirty="0">
                <a:latin typeface="楷体_GB2312" pitchFamily="49" charset="-122"/>
                <a:ea typeface="楷体_GB2312" pitchFamily="49" charset="-122"/>
              </a:rPr>
              <a:t>(P</a:t>
            </a:r>
            <a:r>
              <a:rPr lang="en-US" altLang="zh-CN" sz="2400" b="1" u="none" dirty="0">
                <a:ea typeface="宋体" panose="02010600030101010101" pitchFamily="2" charset="-122"/>
                <a:sym typeface="Symbol" panose="05050102010706020507" pitchFamily="18" charset="2"/>
              </a:rPr>
              <a:t> </a:t>
            </a:r>
            <a:r>
              <a:rPr lang="zh-CN" altLang="en-US" sz="2400" b="1" u="none" dirty="0">
                <a:latin typeface="楷体_GB2312" pitchFamily="49" charset="-122"/>
                <a:ea typeface="楷体_GB2312" pitchFamily="49" charset="-122"/>
                <a:sym typeface="Symbol" panose="05050102010706020507" pitchFamily="18" charset="2"/>
              </a:rPr>
              <a:t></a:t>
            </a:r>
            <a:r>
              <a:rPr lang="en-US" altLang="zh-CN" sz="2400" b="1" u="none" dirty="0">
                <a:latin typeface="楷体_GB2312" pitchFamily="49" charset="-122"/>
                <a:ea typeface="楷体_GB2312" pitchFamily="49" charset="-122"/>
              </a:rPr>
              <a:t>Q</a:t>
            </a:r>
            <a:r>
              <a:rPr lang="en-US" altLang="zh-CN" sz="2400" b="1" u="none" dirty="0">
                <a:ea typeface="宋体" panose="02010600030101010101" pitchFamily="2" charset="-122"/>
                <a:sym typeface="Symbol" panose="05050102010706020507" pitchFamily="18" charset="2"/>
              </a:rPr>
              <a:t>  </a:t>
            </a:r>
            <a:r>
              <a:rPr lang="en-US" altLang="zh-CN" sz="2400" b="1" u="none" dirty="0">
                <a:latin typeface="楷体_GB2312" pitchFamily="49" charset="-122"/>
                <a:ea typeface="楷体_GB2312" pitchFamily="49" charset="-122"/>
              </a:rPr>
              <a:t>R)</a:t>
            </a:r>
            <a:r>
              <a:rPr lang="zh-CN" altLang="en-US" sz="2400" b="1" u="none" dirty="0">
                <a:latin typeface="楷体_GB2312" pitchFamily="49" charset="-122"/>
                <a:ea typeface="楷体_GB2312" pitchFamily="49" charset="-122"/>
                <a:sym typeface="Symbol" panose="05050102010706020507" pitchFamily="18" charset="2"/>
              </a:rPr>
              <a:t></a:t>
            </a:r>
            <a:r>
              <a:rPr lang="en-US" altLang="zh-CN" sz="2400" b="1" u="none" dirty="0" smtClean="0">
                <a:latin typeface="楷体_GB2312" pitchFamily="49" charset="-122"/>
                <a:ea typeface="楷体_GB2312" pitchFamily="49" charset="-122"/>
              </a:rPr>
              <a:t>(</a:t>
            </a:r>
            <a:r>
              <a:rPr lang="zh-CN" altLang="en-US" sz="2400" b="1" u="none" dirty="0" smtClean="0">
                <a:latin typeface="楷体_GB2312" pitchFamily="49" charset="-122"/>
                <a:ea typeface="楷体_GB2312" pitchFamily="49" charset="-122"/>
                <a:sym typeface="Symbol" panose="05050102010706020507" pitchFamily="18" charset="2"/>
              </a:rPr>
              <a:t></a:t>
            </a:r>
            <a:r>
              <a:rPr lang="en-US" altLang="zh-CN" sz="2400" b="1" u="none" dirty="0" smtClean="0">
                <a:latin typeface="楷体_GB2312" pitchFamily="49" charset="-122"/>
                <a:ea typeface="楷体_GB2312" pitchFamily="49" charset="-122"/>
              </a:rPr>
              <a:t>P</a:t>
            </a:r>
            <a:r>
              <a:rPr lang="en-US" altLang="zh-CN" sz="2400" b="1" u="none" dirty="0" smtClean="0">
                <a:ea typeface="宋体" panose="02010600030101010101" pitchFamily="2" charset="-122"/>
                <a:sym typeface="Symbol" panose="05050102010706020507" pitchFamily="18" charset="2"/>
              </a:rPr>
              <a:t> </a:t>
            </a:r>
            <a:r>
              <a:rPr lang="zh-CN" altLang="en-US" sz="2400" b="1" u="none" dirty="0" smtClean="0">
                <a:latin typeface="楷体_GB2312" pitchFamily="49" charset="-122"/>
                <a:ea typeface="楷体_GB2312" pitchFamily="49" charset="-122"/>
                <a:sym typeface="Symbol" panose="05050102010706020507" pitchFamily="18" charset="2"/>
              </a:rPr>
              <a:t></a:t>
            </a:r>
            <a:r>
              <a:rPr lang="en-US" altLang="zh-CN" sz="2400" b="1" u="none" dirty="0" smtClean="0">
                <a:latin typeface="楷体_GB2312" pitchFamily="49" charset="-122"/>
                <a:ea typeface="楷体_GB2312" pitchFamily="49" charset="-122"/>
              </a:rPr>
              <a:t>Q</a:t>
            </a:r>
            <a:r>
              <a:rPr lang="en-US" altLang="zh-CN" sz="2400" b="1" u="none" dirty="0" smtClean="0">
                <a:ea typeface="宋体" panose="02010600030101010101" pitchFamily="2" charset="-122"/>
                <a:sym typeface="Symbol" panose="05050102010706020507" pitchFamily="18" charset="2"/>
              </a:rPr>
              <a:t> </a:t>
            </a:r>
            <a:r>
              <a:rPr lang="en-US" altLang="zh-CN" sz="2400" b="1" u="none" dirty="0" smtClean="0">
                <a:latin typeface="楷体_GB2312" pitchFamily="49" charset="-122"/>
                <a:ea typeface="楷体_GB2312" pitchFamily="49" charset="-122"/>
              </a:rPr>
              <a:t>R</a:t>
            </a:r>
            <a:r>
              <a:rPr lang="en-US" altLang="zh-CN" sz="2400" b="1" u="none" dirty="0">
                <a:latin typeface="楷体_GB2312" pitchFamily="49" charset="-122"/>
                <a:ea typeface="楷体_GB2312" pitchFamily="49" charset="-122"/>
              </a:rPr>
              <a:t>)</a:t>
            </a:r>
            <a:endParaRPr lang="en-US" altLang="zh-CN" sz="2400" b="1" u="none" dirty="0">
              <a:latin typeface="Century Schoolbook" panose="02040604050505020304" pitchFamily="18" charset="0"/>
              <a:ea typeface="楷体_GB2312" pitchFamily="49" charset="-122"/>
            </a:endParaRPr>
          </a:p>
        </p:txBody>
      </p:sp>
    </p:spTree>
  </p:cSld>
  <p:clrMapOvr>
    <a:masterClrMapping/>
  </p:clrMapOvr>
  <p:transition>
    <p:pull dir="rd"/>
    <p:sndAc>
      <p:stSnd>
        <p:snd r:embed="rId4"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0991"/>
                                        </p:tgtEl>
                                        <p:attrNameLst>
                                          <p:attrName>style.visibility</p:attrName>
                                        </p:attrNameLst>
                                      </p:cBhvr>
                                      <p:to>
                                        <p:strVal val="visible"/>
                                      </p:to>
                                    </p:set>
                                    <p:animEffect transition="in" filter="wipe(left)">
                                      <p:cBhvr>
                                        <p:cTn id="7" dur="500"/>
                                        <p:tgtEl>
                                          <p:spTgt spid="2109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0997"/>
                                        </p:tgtEl>
                                        <p:attrNameLst>
                                          <p:attrName>style.visibility</p:attrName>
                                        </p:attrNameLst>
                                      </p:cBhvr>
                                      <p:to>
                                        <p:strVal val="visible"/>
                                      </p:to>
                                    </p:set>
                                    <p:animEffect transition="in" filter="wipe(left)">
                                      <p:cBhvr>
                                        <p:cTn id="12" dur="500"/>
                                        <p:tgtEl>
                                          <p:spTgt spid="2109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0998"/>
                                        </p:tgtEl>
                                        <p:attrNameLst>
                                          <p:attrName>style.visibility</p:attrName>
                                        </p:attrNameLst>
                                      </p:cBhvr>
                                      <p:to>
                                        <p:strVal val="visible"/>
                                      </p:to>
                                    </p:set>
                                    <p:animEffect transition="in" filter="wipe(left)">
                                      <p:cBhvr>
                                        <p:cTn id="17" dur="500"/>
                                        <p:tgtEl>
                                          <p:spTgt spid="2109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91" grpId="0" animBg="1" autoUpdateAnimBg="0"/>
      <p:bldP spid="210997" grpId="0" autoUpdateAnimBg="0"/>
      <p:bldP spid="210998" grpId="0" autoUpdateAnimBg="0"/>
      <p:bldP spid="15"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88066" name="Picture 3"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533400"/>
            <a:ext cx="79168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3" name="sl1.avi">
            <a:hlinkClick r:id="" action="ppaction://media"/>
          </p:cNvPr>
          <p:cNvPicPr preferRelativeResize="0">
            <a:picLocks noRot="1" noChangeArrowheads="1"/>
          </p:cNvPicPr>
          <p:nvPr>
            <a:videoFile r:link="rId1"/>
          </p:nvPr>
        </p:nvPicPr>
        <p:blipFill>
          <a:blip r:embed="rId6">
            <a:extLst>
              <a:ext uri="{28A0092B-C50C-407E-A947-70E740481C1C}">
                <a14:useLocalDpi xmlns:a14="http://schemas.microsoft.com/office/drawing/2010/main" val="0"/>
              </a:ext>
            </a:extLst>
          </a:blip>
          <a:srcRect/>
          <a:stretch>
            <a:fillRect/>
          </a:stretch>
        </p:blipFill>
        <p:spPr bwMode="auto">
          <a:xfrm>
            <a:off x="3581400" y="0"/>
            <a:ext cx="187166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68" name="Picture 5" descr="tb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9600" y="6019800"/>
            <a:ext cx="9144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9" name="AutoShape 6">
            <a:hlinkClick r:id="" action="ppaction://hlinkshowjump?jump=previousslide" highlightClick="1"/>
          </p:cNvPr>
          <p:cNvSpPr>
            <a:spLocks noChangeArrowheads="1"/>
          </p:cNvSpPr>
          <p:nvPr/>
        </p:nvSpPr>
        <p:spPr bwMode="auto">
          <a:xfrm>
            <a:off x="1600200" y="6423025"/>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88070" name="AutoShape 7">
            <a:hlinkClick r:id="rId8" action="ppaction://hlinksldjump" highlightClick="1"/>
          </p:cNvPr>
          <p:cNvSpPr>
            <a:spLocks noChangeArrowheads="1"/>
          </p:cNvSpPr>
          <p:nvPr/>
        </p:nvSpPr>
        <p:spPr bwMode="auto">
          <a:xfrm>
            <a:off x="990600" y="6423025"/>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88071" name="AutoShape 8">
            <a:hlinkClick r:id="" action="ppaction://hlinkshowjump?jump=lastslide" highlightClick="1"/>
          </p:cNvPr>
          <p:cNvSpPr>
            <a:spLocks noChangeArrowheads="1"/>
          </p:cNvSpPr>
          <p:nvPr/>
        </p:nvSpPr>
        <p:spPr bwMode="auto">
          <a:xfrm>
            <a:off x="2819400" y="6423025"/>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88072" name="AutoShape 9">
            <a:hlinkClick r:id="rId9" action="ppaction://hlinksldjump" highlightClick="1"/>
          </p:cNvPr>
          <p:cNvSpPr>
            <a:spLocks noChangeArrowheads="1"/>
          </p:cNvSpPr>
          <p:nvPr/>
        </p:nvSpPr>
        <p:spPr bwMode="auto">
          <a:xfrm>
            <a:off x="3429000" y="6423025"/>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88073" name="AutoShape 10">
            <a:hlinkClick r:id="" action="ppaction://hlinkshowjump?jump=nextslide" highlightClick="1"/>
          </p:cNvPr>
          <p:cNvSpPr>
            <a:spLocks noChangeArrowheads="1"/>
          </p:cNvSpPr>
          <p:nvPr/>
        </p:nvSpPr>
        <p:spPr bwMode="auto">
          <a:xfrm>
            <a:off x="2209800" y="6423025"/>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88074" name="Text Box 45"/>
          <p:cNvSpPr txBox="1">
            <a:spLocks noChangeArrowheads="1"/>
          </p:cNvSpPr>
          <p:nvPr/>
        </p:nvSpPr>
        <p:spPr bwMode="auto">
          <a:xfrm>
            <a:off x="457200" y="228600"/>
            <a:ext cx="2819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
              </a:spcBef>
              <a:spcAft>
                <a:spcPct val="5000"/>
              </a:spcAft>
              <a:buFontTx/>
              <a:buNone/>
            </a:pPr>
            <a:r>
              <a:rPr lang="zh-CN" altLang="en-US" sz="1800" b="1" u="none">
                <a:solidFill>
                  <a:srgbClr val="660033"/>
                </a:solidFill>
                <a:latin typeface="幼圆" panose="02010509060101010101" pitchFamily="49" charset="-122"/>
                <a:ea typeface="幼圆" panose="02010509060101010101" pitchFamily="49" charset="-122"/>
              </a:rPr>
              <a:t>命题逻辑 </a:t>
            </a:r>
            <a:r>
              <a:rPr lang="en-US" altLang="zh-CN" sz="1800" b="1" u="none">
                <a:solidFill>
                  <a:srgbClr val="660033"/>
                </a:solidFill>
                <a:latin typeface="幼圆" panose="02010509060101010101" pitchFamily="49" charset="-122"/>
                <a:ea typeface="幼圆" panose="02010509060101010101" pitchFamily="49" charset="-122"/>
              </a:rPr>
              <a:t>&gt; </a:t>
            </a:r>
            <a:r>
              <a:rPr lang="zh-CN" altLang="en-US" sz="1800" b="1" u="none">
                <a:latin typeface="幼圆" panose="02010509060101010101" pitchFamily="49" charset="-122"/>
                <a:ea typeface="幼圆" panose="02010509060101010101" pitchFamily="49" charset="-122"/>
              </a:rPr>
              <a:t>命题符号化</a:t>
            </a:r>
            <a:endParaRPr lang="zh-CN" altLang="en-US" sz="2000" b="1" u="none">
              <a:latin typeface="幼圆" panose="02010509060101010101" pitchFamily="49" charset="-122"/>
              <a:ea typeface="幼圆" panose="02010509060101010101" pitchFamily="49" charset="-122"/>
            </a:endParaRPr>
          </a:p>
        </p:txBody>
      </p:sp>
      <p:sp>
        <p:nvSpPr>
          <p:cNvPr id="210991" name="AutoShape 47">
            <a:hlinkClick r:id="rId9" action="ppaction://hlinksldjump" highlightClick="1"/>
          </p:cNvPr>
          <p:cNvSpPr>
            <a:spLocks noChangeArrowheads="1"/>
          </p:cNvSpPr>
          <p:nvPr/>
        </p:nvSpPr>
        <p:spPr bwMode="auto">
          <a:xfrm>
            <a:off x="685800" y="995363"/>
            <a:ext cx="762000" cy="417512"/>
          </a:xfrm>
          <a:prstGeom prst="actionButtonBlank">
            <a:avLst/>
          </a:prstGeom>
          <a:solidFill>
            <a:srgbClr val="FF9900"/>
          </a:solidFill>
          <a:ln w="9525">
            <a:solidFill>
              <a:schemeClr val="bg1"/>
            </a:solidFill>
            <a:miter lim="800000"/>
            <a:headEnd/>
            <a:tailEnd/>
          </a:ln>
          <a:effectLst/>
        </p:spPr>
        <p:txBody>
          <a:bodyPr lIns="46800" rIns="50400" anchor="ctr" anchorCtr="1">
            <a:spAutoFit/>
          </a:bodyPr>
          <a:lstStyle/>
          <a:p>
            <a:pPr algn="ctr" eaLnBrk="1" hangingPunct="1">
              <a:defRPr/>
            </a:pPr>
            <a:r>
              <a:rPr lang="zh-CN" altLang="en-US" sz="1800" b="1" u="none" dirty="0">
                <a:solidFill>
                  <a:schemeClr val="bg1"/>
                </a:solidFill>
                <a:latin typeface="Times New Roman" pitchFamily="18" charset="0"/>
                <a:ea typeface="幼圆" pitchFamily="49" charset="-122"/>
              </a:rPr>
              <a:t>例 题</a:t>
            </a:r>
            <a:endParaRPr lang="zh-CN" altLang="en-US" sz="1600" u="none" dirty="0">
              <a:solidFill>
                <a:srgbClr val="FF9900"/>
              </a:solidFill>
              <a:effectDag name="">
                <a:cont type="tree" name="">
                  <a:effect ref="fillLine"/>
                  <a:outerShdw dist="38100" dir="13500000" algn="br">
                    <a:srgbClr val="FFBB55"/>
                  </a:outerShdw>
                </a:cont>
                <a:cont type="tree" name="">
                  <a:effect ref="fillLine"/>
                  <a:outerShdw dist="38100" dir="2700000" algn="tl">
                    <a:srgbClr val="995B00"/>
                  </a:outerShdw>
                </a:cont>
                <a:effect ref="fillLine"/>
              </a:effectDag>
              <a:latin typeface="Times New Roman" pitchFamily="18" charset="0"/>
              <a:ea typeface="隶书" pitchFamily="49" charset="-122"/>
            </a:endParaRPr>
          </a:p>
        </p:txBody>
      </p:sp>
      <p:sp>
        <p:nvSpPr>
          <p:cNvPr id="210997" name="Rectangle 53"/>
          <p:cNvSpPr>
            <a:spLocks noChangeArrowheads="1"/>
          </p:cNvSpPr>
          <p:nvPr/>
        </p:nvSpPr>
        <p:spPr bwMode="auto">
          <a:xfrm>
            <a:off x="2635250" y="849313"/>
            <a:ext cx="2533650"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
              <a:lnSpc>
                <a:spcPct val="140000"/>
              </a:lnSpc>
              <a:spcBef>
                <a:spcPct val="0"/>
              </a:spcBef>
              <a:buFontTx/>
              <a:buNone/>
            </a:pPr>
            <a:r>
              <a:rPr lang="en-US" altLang="zh-CN" sz="2400" b="1" u="none">
                <a:solidFill>
                  <a:schemeClr val="tx2"/>
                </a:solidFill>
                <a:latin typeface="楷体_GB2312" pitchFamily="49" charset="-122"/>
                <a:ea typeface="楷体_GB2312" pitchFamily="49" charset="-122"/>
              </a:rPr>
              <a:t>P:</a:t>
            </a:r>
            <a:r>
              <a:rPr lang="zh-CN" altLang="en-US" sz="2400" b="1" u="none">
                <a:solidFill>
                  <a:schemeClr val="tx2"/>
                </a:solidFill>
                <a:latin typeface="楷体_GB2312" pitchFamily="49" charset="-122"/>
                <a:ea typeface="楷体_GB2312" pitchFamily="49" charset="-122"/>
              </a:rPr>
              <a:t>你陪伴我</a:t>
            </a:r>
            <a:endParaRPr lang="en-US" altLang="zh-CN" sz="2400" b="1" u="none">
              <a:solidFill>
                <a:schemeClr val="tx2"/>
              </a:solidFill>
              <a:latin typeface="楷体_GB2312" pitchFamily="49" charset="-122"/>
              <a:ea typeface="楷体_GB2312" pitchFamily="49" charset="-122"/>
            </a:endParaRPr>
          </a:p>
          <a:p>
            <a:pPr fontAlgn="b">
              <a:lnSpc>
                <a:spcPct val="140000"/>
              </a:lnSpc>
              <a:spcBef>
                <a:spcPct val="0"/>
              </a:spcBef>
              <a:buFontTx/>
              <a:buNone/>
            </a:pPr>
            <a:r>
              <a:rPr lang="en-US" altLang="zh-CN" sz="2400" b="1" u="none">
                <a:solidFill>
                  <a:schemeClr val="tx2"/>
                </a:solidFill>
                <a:latin typeface="楷体_GB2312" pitchFamily="49" charset="-122"/>
                <a:ea typeface="楷体_GB2312" pitchFamily="49" charset="-122"/>
              </a:rPr>
              <a:t>Q</a:t>
            </a:r>
            <a:r>
              <a:rPr lang="zh-CN" altLang="en-US" sz="2400" b="1" u="none">
                <a:solidFill>
                  <a:schemeClr val="tx2"/>
                </a:solidFill>
                <a:latin typeface="楷体_GB2312" pitchFamily="49" charset="-122"/>
                <a:ea typeface="楷体_GB2312" pitchFamily="49" charset="-122"/>
              </a:rPr>
              <a:t>：你代我叫车子</a:t>
            </a:r>
            <a:endParaRPr lang="en-US" altLang="zh-CN" sz="2400" b="1" u="none">
              <a:solidFill>
                <a:schemeClr val="tx2"/>
              </a:solidFill>
              <a:latin typeface="楷体_GB2312" pitchFamily="49" charset="-122"/>
              <a:ea typeface="楷体_GB2312" pitchFamily="49" charset="-122"/>
            </a:endParaRPr>
          </a:p>
          <a:p>
            <a:pPr fontAlgn="b">
              <a:lnSpc>
                <a:spcPct val="140000"/>
              </a:lnSpc>
              <a:spcBef>
                <a:spcPct val="0"/>
              </a:spcBef>
              <a:buFontTx/>
              <a:buNone/>
            </a:pPr>
            <a:r>
              <a:rPr lang="en-US" altLang="zh-CN" sz="2400" b="1" u="none">
                <a:solidFill>
                  <a:schemeClr val="tx2"/>
                </a:solidFill>
                <a:latin typeface="楷体_GB2312" pitchFamily="49" charset="-122"/>
                <a:ea typeface="楷体_GB2312" pitchFamily="49" charset="-122"/>
              </a:rPr>
              <a:t>R</a:t>
            </a:r>
            <a:r>
              <a:rPr lang="zh-CN" altLang="en-US" sz="2400" b="1" u="none">
                <a:solidFill>
                  <a:schemeClr val="tx2"/>
                </a:solidFill>
                <a:latin typeface="楷体_GB2312" pitchFamily="49" charset="-122"/>
                <a:ea typeface="楷体_GB2312" pitchFamily="49" charset="-122"/>
              </a:rPr>
              <a:t>：我将出去</a:t>
            </a:r>
            <a:endParaRPr lang="en-US" altLang="zh-CN" sz="2400" b="1" u="none">
              <a:solidFill>
                <a:schemeClr val="tx2"/>
              </a:solidFill>
              <a:latin typeface="楷体_GB2312" pitchFamily="49" charset="-122"/>
              <a:ea typeface="楷体_GB2312" pitchFamily="49" charset="-122"/>
            </a:endParaRPr>
          </a:p>
        </p:txBody>
      </p:sp>
      <p:sp>
        <p:nvSpPr>
          <p:cNvPr id="210998" name="Text Box 54"/>
          <p:cNvSpPr txBox="1">
            <a:spLocks noChangeArrowheads="1"/>
          </p:cNvSpPr>
          <p:nvPr/>
        </p:nvSpPr>
        <p:spPr bwMode="auto">
          <a:xfrm>
            <a:off x="611188" y="2678113"/>
            <a:ext cx="81899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u="none">
                <a:solidFill>
                  <a:schemeClr val="tx2"/>
                </a:solidFill>
                <a:latin typeface="Century Schoolbook" panose="02040604050505020304" pitchFamily="18" charset="0"/>
                <a:ea typeface="楷体_GB2312" pitchFamily="49" charset="-122"/>
              </a:rPr>
              <a:t>（</a:t>
            </a:r>
            <a:r>
              <a:rPr lang="en-US" altLang="zh-CN" sz="2400" b="1" u="none">
                <a:solidFill>
                  <a:schemeClr val="tx2"/>
                </a:solidFill>
                <a:latin typeface="Century Schoolbook" panose="02040604050505020304" pitchFamily="18" charset="0"/>
                <a:ea typeface="楷体_GB2312" pitchFamily="49" charset="-122"/>
              </a:rPr>
              <a:t>1</a:t>
            </a:r>
            <a:r>
              <a:rPr lang="zh-CN" altLang="en-US" sz="2400" b="1" u="none">
                <a:solidFill>
                  <a:schemeClr val="tx2"/>
                </a:solidFill>
                <a:latin typeface="Century Schoolbook" panose="02040604050505020304" pitchFamily="18" charset="0"/>
                <a:ea typeface="楷体_GB2312" pitchFamily="49" charset="-122"/>
              </a:rPr>
              <a:t>）除非你陪伴我或代我叫车子，否则我将不出去。</a:t>
            </a:r>
            <a:endParaRPr lang="en-US" altLang="zh-CN" sz="2400" b="1" u="none">
              <a:solidFill>
                <a:schemeClr val="tx2"/>
              </a:solidFill>
              <a:latin typeface="Century Schoolbook" panose="02040604050505020304" pitchFamily="18" charset="0"/>
              <a:ea typeface="楷体_GB2312" pitchFamily="49" charset="-122"/>
            </a:endParaRPr>
          </a:p>
          <a:p>
            <a:pPr eaLnBrk="1" hangingPunct="1">
              <a:spcBef>
                <a:spcPct val="0"/>
              </a:spcBef>
              <a:buFontTx/>
              <a:buNone/>
            </a:pPr>
            <a:r>
              <a:rPr lang="zh-CN" altLang="en-US" sz="2400" b="1" u="none">
                <a:solidFill>
                  <a:schemeClr val="tx2"/>
                </a:solidFill>
                <a:latin typeface="Century Schoolbook" panose="02040604050505020304" pitchFamily="18" charset="0"/>
                <a:ea typeface="楷体_GB2312" pitchFamily="49" charset="-122"/>
              </a:rPr>
              <a:t>（</a:t>
            </a:r>
            <a:r>
              <a:rPr lang="en-US" altLang="zh-CN" sz="2400" b="1" u="none">
                <a:solidFill>
                  <a:schemeClr val="tx2"/>
                </a:solidFill>
                <a:latin typeface="Century Schoolbook" panose="02040604050505020304" pitchFamily="18" charset="0"/>
                <a:ea typeface="楷体_GB2312" pitchFamily="49" charset="-122"/>
              </a:rPr>
              <a:t>2</a:t>
            </a:r>
            <a:r>
              <a:rPr lang="zh-CN" altLang="en-US" sz="2400" b="1" u="none">
                <a:solidFill>
                  <a:schemeClr val="tx2"/>
                </a:solidFill>
                <a:latin typeface="Century Schoolbook" panose="02040604050505020304" pitchFamily="18" charset="0"/>
                <a:ea typeface="楷体_GB2312" pitchFamily="49" charset="-122"/>
              </a:rPr>
              <a:t>）如果你陪伴我并且代我叫辆车子，则我将出去。</a:t>
            </a:r>
            <a:endParaRPr lang="en-US" altLang="zh-CN" sz="2400" b="1" u="none">
              <a:solidFill>
                <a:schemeClr val="tx2"/>
              </a:solidFill>
              <a:latin typeface="Century Schoolbook" panose="02040604050505020304" pitchFamily="18" charset="0"/>
              <a:ea typeface="楷体_GB2312" pitchFamily="49" charset="-122"/>
            </a:endParaRPr>
          </a:p>
          <a:p>
            <a:pPr eaLnBrk="1" hangingPunct="1">
              <a:spcBef>
                <a:spcPct val="0"/>
              </a:spcBef>
              <a:buFontTx/>
              <a:buNone/>
            </a:pPr>
            <a:r>
              <a:rPr lang="zh-CN" altLang="en-US" sz="2400" b="1" u="none">
                <a:solidFill>
                  <a:schemeClr val="tx2"/>
                </a:solidFill>
                <a:latin typeface="Century Schoolbook" panose="02040604050505020304" pitchFamily="18" charset="0"/>
                <a:ea typeface="楷体_GB2312" pitchFamily="49" charset="-122"/>
              </a:rPr>
              <a:t>（</a:t>
            </a:r>
            <a:r>
              <a:rPr lang="en-US" altLang="zh-CN" sz="2400" b="1" u="none">
                <a:solidFill>
                  <a:schemeClr val="tx2"/>
                </a:solidFill>
                <a:latin typeface="Century Schoolbook" panose="02040604050505020304" pitchFamily="18" charset="0"/>
                <a:ea typeface="楷体_GB2312" pitchFamily="49" charset="-122"/>
              </a:rPr>
              <a:t>3</a:t>
            </a:r>
            <a:r>
              <a:rPr lang="zh-CN" altLang="en-US" sz="2400" b="1" u="none">
                <a:solidFill>
                  <a:schemeClr val="tx2"/>
                </a:solidFill>
                <a:latin typeface="Century Schoolbook" panose="02040604050505020304" pitchFamily="18" charset="0"/>
                <a:ea typeface="楷体_GB2312" pitchFamily="49" charset="-122"/>
              </a:rPr>
              <a:t>）如果你不陪伴我或不代我叫辆车子，我将不出去。</a:t>
            </a:r>
            <a:endParaRPr lang="en-US" altLang="zh-CN" sz="2400" b="1" u="none">
              <a:solidFill>
                <a:schemeClr val="tx2"/>
              </a:solidFill>
              <a:latin typeface="Century Schoolbook" panose="02040604050505020304" pitchFamily="18" charset="0"/>
              <a:ea typeface="楷体_GB2312" pitchFamily="49" charset="-122"/>
            </a:endParaRPr>
          </a:p>
        </p:txBody>
      </p:sp>
      <p:pic>
        <p:nvPicPr>
          <p:cNvPr id="88078" name="Picture 2"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6248400"/>
            <a:ext cx="7558088"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54"/>
          <p:cNvSpPr txBox="1">
            <a:spLocks noChangeArrowheads="1"/>
          </p:cNvSpPr>
          <p:nvPr/>
        </p:nvSpPr>
        <p:spPr bwMode="auto">
          <a:xfrm>
            <a:off x="630238" y="4492625"/>
            <a:ext cx="81899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u="none">
                <a:latin typeface="Century Schoolbook" panose="02040604050505020304" pitchFamily="18" charset="0"/>
                <a:ea typeface="楷体_GB2312" pitchFamily="49" charset="-122"/>
              </a:rPr>
              <a:t>（</a:t>
            </a:r>
            <a:r>
              <a:rPr lang="en-US" altLang="zh-CN" sz="2400" b="1" u="none">
                <a:latin typeface="Century Schoolbook" panose="02040604050505020304" pitchFamily="18" charset="0"/>
                <a:ea typeface="楷体_GB2312" pitchFamily="49" charset="-122"/>
              </a:rPr>
              <a:t>1</a:t>
            </a:r>
            <a:r>
              <a:rPr lang="zh-CN" altLang="en-US" sz="2400" b="1" u="none">
                <a:latin typeface="Century Schoolbook" panose="02040604050505020304" pitchFamily="18" charset="0"/>
                <a:ea typeface="楷体_GB2312" pitchFamily="49" charset="-122"/>
              </a:rPr>
              <a:t>）</a:t>
            </a:r>
            <a:r>
              <a:rPr lang="en-US" altLang="zh-CN" sz="2400" b="1" u="none">
                <a:latin typeface="楷体_GB2312" pitchFamily="49" charset="-122"/>
                <a:ea typeface="楷体_GB2312" pitchFamily="49" charset="-122"/>
                <a:sym typeface="Wingdings" panose="05000000000000000000" pitchFamily="2" charset="2"/>
              </a:rPr>
              <a:t>R</a:t>
            </a:r>
            <a:r>
              <a:rPr lang="en-US" altLang="zh-CN" sz="2400" b="1" u="none">
                <a:ea typeface="宋体" panose="02010600030101010101" pitchFamily="2" charset="-122"/>
                <a:sym typeface="Symbol" panose="05050102010706020507" pitchFamily="18" charset="2"/>
              </a:rPr>
              <a:t></a:t>
            </a:r>
            <a:r>
              <a:rPr lang="en-US" altLang="zh-CN" sz="2400" b="1" u="none">
                <a:latin typeface="Century Schoolbook" panose="02040604050505020304" pitchFamily="18" charset="0"/>
                <a:ea typeface="楷体_GB2312" pitchFamily="49" charset="-122"/>
              </a:rPr>
              <a:t> ( </a:t>
            </a:r>
            <a:r>
              <a:rPr lang="en-US" altLang="zh-CN" sz="2400" b="1" u="none">
                <a:latin typeface="楷体_GB2312" pitchFamily="49" charset="-122"/>
                <a:ea typeface="楷体_GB2312" pitchFamily="49" charset="-122"/>
                <a:sym typeface="Symbol" panose="05050102010706020507" pitchFamily="18" charset="2"/>
              </a:rPr>
              <a:t>P </a:t>
            </a:r>
            <a:r>
              <a:rPr lang="zh-CN" altLang="en-US" sz="2400" b="1" u="none">
                <a:latin typeface="楷体_GB2312" pitchFamily="49" charset="-122"/>
                <a:ea typeface="楷体_GB2312" pitchFamily="49" charset="-122"/>
                <a:sym typeface="Symbol" panose="05050102010706020507" pitchFamily="18" charset="2"/>
              </a:rPr>
              <a:t></a:t>
            </a:r>
            <a:r>
              <a:rPr lang="en-US" altLang="zh-CN" sz="2400" b="1" u="none">
                <a:latin typeface="楷体_GB2312" pitchFamily="49" charset="-122"/>
                <a:ea typeface="楷体_GB2312" pitchFamily="49" charset="-122"/>
                <a:sym typeface="Symbol" panose="05050102010706020507" pitchFamily="18" charset="2"/>
              </a:rPr>
              <a:t> Q</a:t>
            </a:r>
            <a:r>
              <a:rPr lang="en-US" altLang="zh-CN" sz="2400" b="1" u="none">
                <a:ea typeface="宋体" panose="02010600030101010101" pitchFamily="2" charset="-122"/>
                <a:sym typeface="Symbol" panose="05050102010706020507" pitchFamily="18" charset="2"/>
              </a:rPr>
              <a:t> ) </a:t>
            </a:r>
            <a:r>
              <a:rPr lang="zh-CN" altLang="en-US" sz="2400" b="1" u="none">
                <a:ea typeface="宋体" panose="02010600030101010101" pitchFamily="2" charset="-122"/>
                <a:sym typeface="Symbol" panose="05050102010706020507" pitchFamily="18" charset="2"/>
              </a:rPr>
              <a:t>或 </a:t>
            </a:r>
            <a:r>
              <a:rPr lang="zh-CN" altLang="en-US" sz="2400" b="1" u="none">
                <a:latin typeface="楷体_GB2312" pitchFamily="49" charset="-122"/>
                <a:ea typeface="楷体_GB2312" pitchFamily="49" charset="-122"/>
                <a:sym typeface="Symbol" panose="05050102010706020507" pitchFamily="18" charset="2"/>
              </a:rPr>
              <a:t>（</a:t>
            </a:r>
            <a:r>
              <a:rPr lang="en-US" altLang="zh-CN" sz="2400" b="1" u="none">
                <a:latin typeface="楷体_GB2312" pitchFamily="49" charset="-122"/>
                <a:ea typeface="楷体_GB2312" pitchFamily="49" charset="-122"/>
                <a:sym typeface="Symbol" panose="05050102010706020507" pitchFamily="18" charset="2"/>
              </a:rPr>
              <a:t>P </a:t>
            </a:r>
            <a:r>
              <a:rPr lang="zh-CN" altLang="en-US" sz="2400" b="1" u="none">
                <a:latin typeface="楷体_GB2312" pitchFamily="49" charset="-122"/>
                <a:ea typeface="楷体_GB2312" pitchFamily="49" charset="-122"/>
                <a:sym typeface="Symbol" panose="05050102010706020507" pitchFamily="18" charset="2"/>
              </a:rPr>
              <a:t></a:t>
            </a:r>
            <a:r>
              <a:rPr lang="en-US" altLang="zh-CN" sz="2400" b="1" u="none">
                <a:latin typeface="楷体_GB2312" pitchFamily="49" charset="-122"/>
                <a:ea typeface="楷体_GB2312" pitchFamily="49" charset="-122"/>
                <a:sym typeface="Symbol" panose="05050102010706020507" pitchFamily="18" charset="2"/>
              </a:rPr>
              <a:t> Q</a:t>
            </a:r>
            <a:r>
              <a:rPr lang="zh-CN" altLang="en-US" sz="2400" b="1" u="none">
                <a:latin typeface="楷体_GB2312" pitchFamily="49" charset="-122"/>
                <a:ea typeface="楷体_GB2312" pitchFamily="49" charset="-122"/>
                <a:sym typeface="Symbol" panose="05050102010706020507" pitchFamily="18" charset="2"/>
              </a:rPr>
              <a:t>）</a:t>
            </a:r>
            <a:r>
              <a:rPr lang="en-US" altLang="zh-CN" sz="2400" b="1" u="none">
                <a:ea typeface="宋体" panose="02010600030101010101" pitchFamily="2" charset="-122"/>
                <a:sym typeface="Symbol" panose="05050102010706020507" pitchFamily="18" charset="2"/>
              </a:rPr>
              <a:t> </a:t>
            </a:r>
            <a:r>
              <a:rPr lang="zh-CN" altLang="en-US" sz="2400" b="1" u="none">
                <a:latin typeface="楷体_GB2312" pitchFamily="49" charset="-122"/>
                <a:ea typeface="楷体_GB2312" pitchFamily="49" charset="-122"/>
                <a:sym typeface="Symbol" panose="05050102010706020507" pitchFamily="18" charset="2"/>
              </a:rPr>
              <a:t></a:t>
            </a:r>
            <a:r>
              <a:rPr lang="en-US" altLang="zh-CN" sz="2400" b="1" u="none">
                <a:latin typeface="楷体_GB2312" pitchFamily="49" charset="-122"/>
                <a:ea typeface="楷体_GB2312" pitchFamily="49" charset="-122"/>
                <a:sym typeface="Symbol" panose="05050102010706020507" pitchFamily="18" charset="2"/>
              </a:rPr>
              <a:t>R</a:t>
            </a:r>
          </a:p>
          <a:p>
            <a:pPr eaLnBrk="1" hangingPunct="1">
              <a:spcBef>
                <a:spcPct val="0"/>
              </a:spcBef>
              <a:buFontTx/>
              <a:buNone/>
            </a:pPr>
            <a:r>
              <a:rPr lang="zh-CN" altLang="en-US" sz="2400" b="1" u="none">
                <a:latin typeface="Century Schoolbook" panose="02040604050505020304" pitchFamily="18" charset="0"/>
                <a:ea typeface="楷体_GB2312" pitchFamily="49" charset="-122"/>
              </a:rPr>
              <a:t>（</a:t>
            </a:r>
            <a:r>
              <a:rPr lang="en-US" altLang="zh-CN" sz="2400" b="1" u="none">
                <a:latin typeface="Century Schoolbook" panose="02040604050505020304" pitchFamily="18" charset="0"/>
                <a:ea typeface="楷体_GB2312" pitchFamily="49" charset="-122"/>
              </a:rPr>
              <a:t>2</a:t>
            </a:r>
            <a:r>
              <a:rPr lang="zh-CN" altLang="en-US" sz="2400" b="1" u="none">
                <a:latin typeface="Century Schoolbook" panose="02040604050505020304" pitchFamily="18" charset="0"/>
                <a:ea typeface="楷体_GB2312" pitchFamily="49" charset="-122"/>
              </a:rPr>
              <a:t>）</a:t>
            </a:r>
            <a:r>
              <a:rPr lang="en-US" altLang="zh-CN" sz="2400" b="1" u="none">
                <a:latin typeface="Century Schoolbook" panose="02040604050505020304" pitchFamily="18" charset="0"/>
                <a:ea typeface="楷体_GB2312" pitchFamily="49" charset="-122"/>
              </a:rPr>
              <a:t>( </a:t>
            </a:r>
            <a:r>
              <a:rPr lang="en-US" altLang="zh-CN" sz="2400" b="1" u="none">
                <a:latin typeface="楷体_GB2312" pitchFamily="49" charset="-122"/>
                <a:ea typeface="楷体_GB2312" pitchFamily="49" charset="-122"/>
                <a:sym typeface="Symbol" panose="05050102010706020507" pitchFamily="18" charset="2"/>
              </a:rPr>
              <a:t>P </a:t>
            </a:r>
            <a:r>
              <a:rPr lang="en-US" altLang="zh-CN" sz="2400" b="1" u="none">
                <a:ea typeface="宋体" panose="02010600030101010101" pitchFamily="2" charset="-122"/>
                <a:sym typeface="Symbol" panose="05050102010706020507" pitchFamily="18" charset="2"/>
              </a:rPr>
              <a:t></a:t>
            </a:r>
            <a:r>
              <a:rPr lang="en-US" altLang="zh-CN" sz="2400" b="1" u="none">
                <a:latin typeface="楷体_GB2312" pitchFamily="49" charset="-122"/>
                <a:ea typeface="楷体_GB2312" pitchFamily="49" charset="-122"/>
                <a:sym typeface="Symbol" panose="05050102010706020507" pitchFamily="18" charset="2"/>
              </a:rPr>
              <a:t> Q</a:t>
            </a:r>
            <a:r>
              <a:rPr lang="en-US" altLang="zh-CN" sz="2400" b="1" u="none">
                <a:ea typeface="宋体" panose="02010600030101010101" pitchFamily="2" charset="-122"/>
                <a:sym typeface="Symbol" panose="05050102010706020507" pitchFamily="18" charset="2"/>
              </a:rPr>
              <a:t> )</a:t>
            </a:r>
            <a:r>
              <a:rPr lang="en-US" altLang="zh-CN" sz="2400" b="1" u="none">
                <a:latin typeface="楷体_GB2312" pitchFamily="49" charset="-122"/>
                <a:ea typeface="楷体_GB2312" pitchFamily="49" charset="-122"/>
                <a:sym typeface="Wingdings" panose="05000000000000000000" pitchFamily="2" charset="2"/>
              </a:rPr>
              <a:t> R</a:t>
            </a:r>
            <a:endParaRPr lang="en-US" altLang="zh-CN" sz="2400" b="1" u="none">
              <a:latin typeface="楷体_GB2312" pitchFamily="49" charset="-122"/>
              <a:ea typeface="楷体_GB2312" pitchFamily="49" charset="-122"/>
              <a:sym typeface="Symbol" panose="05050102010706020507" pitchFamily="18" charset="2"/>
            </a:endParaRPr>
          </a:p>
          <a:p>
            <a:pPr eaLnBrk="1" hangingPunct="1">
              <a:spcBef>
                <a:spcPct val="0"/>
              </a:spcBef>
              <a:buFontTx/>
              <a:buNone/>
            </a:pPr>
            <a:r>
              <a:rPr lang="zh-CN" altLang="en-US" sz="2400" b="1" u="none">
                <a:latin typeface="Century Schoolbook" panose="02040604050505020304" pitchFamily="18" charset="0"/>
                <a:ea typeface="楷体_GB2312" pitchFamily="49" charset="-122"/>
              </a:rPr>
              <a:t>（</a:t>
            </a:r>
            <a:r>
              <a:rPr lang="en-US" altLang="zh-CN" sz="2400" b="1" u="none">
                <a:latin typeface="Century Schoolbook" panose="02040604050505020304" pitchFamily="18" charset="0"/>
                <a:ea typeface="楷体_GB2312" pitchFamily="49" charset="-122"/>
              </a:rPr>
              <a:t>3</a:t>
            </a:r>
            <a:r>
              <a:rPr lang="zh-CN" altLang="en-US" sz="2400" b="1" u="none">
                <a:latin typeface="Century Schoolbook" panose="02040604050505020304" pitchFamily="18" charset="0"/>
                <a:ea typeface="楷体_GB2312" pitchFamily="49" charset="-122"/>
              </a:rPr>
              <a:t>）</a:t>
            </a:r>
            <a:r>
              <a:rPr lang="en-US" altLang="zh-CN" sz="2400" b="1" u="none">
                <a:latin typeface="Century Schoolbook" panose="02040604050505020304" pitchFamily="18" charset="0"/>
                <a:ea typeface="楷体_GB2312" pitchFamily="49" charset="-122"/>
              </a:rPr>
              <a:t>(</a:t>
            </a:r>
            <a:r>
              <a:rPr lang="zh-CN" altLang="en-US" sz="2400" b="1" u="none">
                <a:latin typeface="楷体_GB2312" pitchFamily="49" charset="-122"/>
                <a:ea typeface="楷体_GB2312" pitchFamily="49" charset="-122"/>
                <a:sym typeface="Symbol" panose="05050102010706020507" pitchFamily="18" charset="2"/>
              </a:rPr>
              <a:t></a:t>
            </a:r>
            <a:r>
              <a:rPr lang="en-US" altLang="zh-CN" sz="2400" b="1" u="none">
                <a:latin typeface="楷体_GB2312" pitchFamily="49" charset="-122"/>
                <a:ea typeface="楷体_GB2312" pitchFamily="49" charset="-122"/>
                <a:sym typeface="Symbol" panose="05050102010706020507" pitchFamily="18" charset="2"/>
              </a:rPr>
              <a:t>P </a:t>
            </a:r>
            <a:r>
              <a:rPr lang="zh-CN" altLang="en-US" sz="2400" b="1" u="none">
                <a:latin typeface="楷体_GB2312" pitchFamily="49" charset="-122"/>
                <a:ea typeface="楷体_GB2312" pitchFamily="49" charset="-122"/>
                <a:sym typeface="Symbol" panose="05050102010706020507" pitchFamily="18" charset="2"/>
              </a:rPr>
              <a:t></a:t>
            </a:r>
            <a:r>
              <a:rPr lang="en-US" altLang="zh-CN" sz="2400" b="1" u="none">
                <a:latin typeface="楷体_GB2312" pitchFamily="49" charset="-122"/>
                <a:ea typeface="楷体_GB2312" pitchFamily="49" charset="-122"/>
                <a:sym typeface="Symbol" panose="05050102010706020507" pitchFamily="18" charset="2"/>
              </a:rPr>
              <a:t> </a:t>
            </a:r>
            <a:r>
              <a:rPr lang="zh-CN" altLang="en-US" sz="2400" b="1" u="none">
                <a:latin typeface="楷体_GB2312" pitchFamily="49" charset="-122"/>
                <a:ea typeface="楷体_GB2312" pitchFamily="49" charset="-122"/>
                <a:sym typeface="Symbol" panose="05050102010706020507" pitchFamily="18" charset="2"/>
              </a:rPr>
              <a:t></a:t>
            </a:r>
            <a:r>
              <a:rPr lang="en-US" altLang="zh-CN" sz="2400" b="1" u="none">
                <a:latin typeface="楷体_GB2312" pitchFamily="49" charset="-122"/>
                <a:ea typeface="楷体_GB2312" pitchFamily="49" charset="-122"/>
                <a:sym typeface="Symbol" panose="05050102010706020507" pitchFamily="18" charset="2"/>
              </a:rPr>
              <a:t>Q</a:t>
            </a:r>
            <a:r>
              <a:rPr lang="en-US" altLang="zh-CN" sz="2400" b="1" u="none">
                <a:ea typeface="宋体" panose="02010600030101010101" pitchFamily="2" charset="-122"/>
                <a:sym typeface="Symbol" panose="05050102010706020507" pitchFamily="18" charset="2"/>
              </a:rPr>
              <a:t> )</a:t>
            </a:r>
            <a:r>
              <a:rPr lang="en-US" altLang="zh-CN" sz="2400" b="1" u="none">
                <a:latin typeface="楷体_GB2312" pitchFamily="49" charset="-122"/>
                <a:ea typeface="楷体_GB2312" pitchFamily="49" charset="-122"/>
                <a:sym typeface="Wingdings" panose="05000000000000000000" pitchFamily="2" charset="2"/>
              </a:rPr>
              <a:t> </a:t>
            </a:r>
            <a:r>
              <a:rPr lang="zh-CN" altLang="en-US" sz="2400" b="1" u="none">
                <a:latin typeface="楷体_GB2312" pitchFamily="49" charset="-122"/>
                <a:ea typeface="楷体_GB2312" pitchFamily="49" charset="-122"/>
                <a:sym typeface="Symbol" panose="05050102010706020507" pitchFamily="18" charset="2"/>
              </a:rPr>
              <a:t></a:t>
            </a:r>
            <a:r>
              <a:rPr lang="en-US" altLang="zh-CN" sz="2400" b="1" u="none">
                <a:latin typeface="楷体_GB2312" pitchFamily="49" charset="-122"/>
                <a:ea typeface="楷体_GB2312" pitchFamily="49" charset="-122"/>
                <a:sym typeface="Wingdings" panose="05000000000000000000" pitchFamily="2" charset="2"/>
              </a:rPr>
              <a:t>R</a:t>
            </a:r>
            <a:endParaRPr lang="en-US" altLang="zh-CN" sz="2400" b="1" u="none">
              <a:latin typeface="Century Schoolbook" panose="02040604050505020304" pitchFamily="18" charset="0"/>
              <a:ea typeface="楷体_GB2312" pitchFamily="49" charset="-122"/>
            </a:endParaRPr>
          </a:p>
        </p:txBody>
      </p:sp>
    </p:spTree>
  </p:cSld>
  <p:clrMapOvr>
    <a:masterClrMapping/>
  </p:clrMapOvr>
  <p:transition>
    <p:pull dir="rd"/>
    <p:sndAc>
      <p:stSnd>
        <p:snd r:embed="rId4"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0991"/>
                                        </p:tgtEl>
                                        <p:attrNameLst>
                                          <p:attrName>style.visibility</p:attrName>
                                        </p:attrNameLst>
                                      </p:cBhvr>
                                      <p:to>
                                        <p:strVal val="visible"/>
                                      </p:to>
                                    </p:set>
                                    <p:animEffect transition="in" filter="wipe(left)">
                                      <p:cBhvr>
                                        <p:cTn id="7" dur="500"/>
                                        <p:tgtEl>
                                          <p:spTgt spid="2109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0997"/>
                                        </p:tgtEl>
                                        <p:attrNameLst>
                                          <p:attrName>style.visibility</p:attrName>
                                        </p:attrNameLst>
                                      </p:cBhvr>
                                      <p:to>
                                        <p:strVal val="visible"/>
                                      </p:to>
                                    </p:set>
                                    <p:animEffect transition="in" filter="wipe(left)">
                                      <p:cBhvr>
                                        <p:cTn id="12" dur="500"/>
                                        <p:tgtEl>
                                          <p:spTgt spid="2109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0998"/>
                                        </p:tgtEl>
                                        <p:attrNameLst>
                                          <p:attrName>style.visibility</p:attrName>
                                        </p:attrNameLst>
                                      </p:cBhvr>
                                      <p:to>
                                        <p:strVal val="visible"/>
                                      </p:to>
                                    </p:set>
                                    <p:animEffect transition="in" filter="wipe(left)">
                                      <p:cBhvr>
                                        <p:cTn id="17" dur="500"/>
                                        <p:tgtEl>
                                          <p:spTgt spid="2109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91" grpId="0" animBg="1" autoUpdateAnimBg="0"/>
      <p:bldP spid="210997" grpId="0" autoUpdateAnimBg="0"/>
      <p:bldP spid="210998" grpId="0" autoUpdateAnimBg="0"/>
      <p:bldP spid="15"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90114" name="Picture 2"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138" y="6248400"/>
            <a:ext cx="755808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5" name="Picture 3"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533400"/>
            <a:ext cx="79168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2292" name="sl1.avi">
            <a:hlinkClick r:id="" action="ppaction://media"/>
          </p:cNvPr>
          <p:cNvPicPr preferRelativeResize="0">
            <a:picLocks noRot="1" noChangeArrowheads="1"/>
          </p:cNvPicPr>
          <p:nvPr>
            <a:videoFile r:link="rId1"/>
          </p:nvPr>
        </p:nvPicPr>
        <p:blipFill>
          <a:blip r:embed="rId6">
            <a:extLst>
              <a:ext uri="{28A0092B-C50C-407E-A947-70E740481C1C}">
                <a14:useLocalDpi xmlns:a14="http://schemas.microsoft.com/office/drawing/2010/main" val="0"/>
              </a:ext>
            </a:extLst>
          </a:blip>
          <a:srcRect/>
          <a:stretch>
            <a:fillRect/>
          </a:stretch>
        </p:blipFill>
        <p:spPr bwMode="auto">
          <a:xfrm>
            <a:off x="3581400" y="0"/>
            <a:ext cx="187166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7" name="Picture 5" descr="tb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9600" y="6019800"/>
            <a:ext cx="9144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8" name="AutoShape 6">
            <a:hlinkClick r:id="" action="ppaction://hlinkshowjump?jump=previousslide" highlightClick="1"/>
          </p:cNvPr>
          <p:cNvSpPr>
            <a:spLocks noChangeArrowheads="1"/>
          </p:cNvSpPr>
          <p:nvPr/>
        </p:nvSpPr>
        <p:spPr bwMode="auto">
          <a:xfrm>
            <a:off x="16002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90119" name="AutoShape 7">
            <a:hlinkClick r:id="" action="ppaction://noaction" highlightClick="1"/>
          </p:cNvPr>
          <p:cNvSpPr>
            <a:spLocks noChangeArrowheads="1"/>
          </p:cNvSpPr>
          <p:nvPr/>
        </p:nvSpPr>
        <p:spPr bwMode="auto">
          <a:xfrm>
            <a:off x="9906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90120" name="AutoShape 8">
            <a:hlinkClick r:id="" action="ppaction://hlinkshowjump?jump=lastslide" highlightClick="1"/>
          </p:cNvPr>
          <p:cNvSpPr>
            <a:spLocks noChangeArrowheads="1"/>
          </p:cNvSpPr>
          <p:nvPr/>
        </p:nvSpPr>
        <p:spPr bwMode="auto">
          <a:xfrm>
            <a:off x="28194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90121" name="AutoShape 9">
            <a:hlinkClick r:id="" action="ppaction://noaction" highlightClick="1"/>
          </p:cNvPr>
          <p:cNvSpPr>
            <a:spLocks noChangeArrowheads="1"/>
          </p:cNvSpPr>
          <p:nvPr/>
        </p:nvSpPr>
        <p:spPr bwMode="auto">
          <a:xfrm>
            <a:off x="34290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90122" name="AutoShape 10">
            <a:hlinkClick r:id="" action="ppaction://hlinkshowjump?jump=nextslide" highlightClick="1"/>
          </p:cNvPr>
          <p:cNvSpPr>
            <a:spLocks noChangeArrowheads="1"/>
          </p:cNvSpPr>
          <p:nvPr/>
        </p:nvSpPr>
        <p:spPr bwMode="auto">
          <a:xfrm>
            <a:off x="2209800" y="6400800"/>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90123" name="Text Box 11"/>
          <p:cNvSpPr txBox="1">
            <a:spLocks noChangeArrowheads="1"/>
          </p:cNvSpPr>
          <p:nvPr/>
        </p:nvSpPr>
        <p:spPr bwMode="auto">
          <a:xfrm>
            <a:off x="457200" y="228600"/>
            <a:ext cx="2819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
              </a:spcBef>
              <a:spcAft>
                <a:spcPct val="5000"/>
              </a:spcAft>
              <a:buFontTx/>
              <a:buNone/>
            </a:pPr>
            <a:r>
              <a:rPr lang="zh-CN" altLang="en-US" sz="1800" b="1" u="none">
                <a:solidFill>
                  <a:srgbClr val="660033"/>
                </a:solidFill>
                <a:latin typeface="幼圆" panose="02010509060101010101" pitchFamily="49" charset="-122"/>
                <a:ea typeface="幼圆" panose="02010509060101010101" pitchFamily="49" charset="-122"/>
              </a:rPr>
              <a:t>命题逻辑 </a:t>
            </a:r>
            <a:r>
              <a:rPr lang="en-US" altLang="zh-CN" sz="1800" b="1" u="none">
                <a:solidFill>
                  <a:srgbClr val="660033"/>
                </a:solidFill>
                <a:latin typeface="幼圆" panose="02010509060101010101" pitchFamily="49" charset="-122"/>
                <a:ea typeface="幼圆" panose="02010509060101010101" pitchFamily="49" charset="-122"/>
              </a:rPr>
              <a:t>&gt; </a:t>
            </a:r>
            <a:r>
              <a:rPr lang="zh-CN" altLang="en-US" sz="1800" b="1" u="none">
                <a:latin typeface="幼圆" panose="02010509060101010101" pitchFamily="49" charset="-122"/>
                <a:ea typeface="幼圆" panose="02010509060101010101" pitchFamily="49" charset="-122"/>
              </a:rPr>
              <a:t>命题符号化</a:t>
            </a:r>
            <a:endParaRPr lang="zh-CN" altLang="en-US" sz="2000" b="1" u="none">
              <a:latin typeface="幼圆" panose="02010509060101010101" pitchFamily="49" charset="-122"/>
              <a:ea typeface="幼圆" panose="02010509060101010101" pitchFamily="49" charset="-122"/>
            </a:endParaRPr>
          </a:p>
        </p:txBody>
      </p:sp>
      <p:pic>
        <p:nvPicPr>
          <p:cNvPr id="2" name="图片 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866900" y="946150"/>
            <a:ext cx="5724525"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600200" y="2752725"/>
            <a:ext cx="292417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100638" y="2784475"/>
            <a:ext cx="300037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671638" y="4054475"/>
            <a:ext cx="26765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AutoShape 47">
            <a:hlinkClick r:id="rId12" action="ppaction://hlinksldjump" highlightClick="1"/>
          </p:cNvPr>
          <p:cNvSpPr>
            <a:spLocks noChangeArrowheads="1"/>
          </p:cNvSpPr>
          <p:nvPr/>
        </p:nvSpPr>
        <p:spPr bwMode="auto">
          <a:xfrm>
            <a:off x="685800" y="995363"/>
            <a:ext cx="762000" cy="417512"/>
          </a:xfrm>
          <a:prstGeom prst="actionButtonBlank">
            <a:avLst/>
          </a:prstGeom>
          <a:solidFill>
            <a:srgbClr val="FF9900"/>
          </a:solidFill>
          <a:ln w="9525">
            <a:solidFill>
              <a:schemeClr val="bg1"/>
            </a:solidFill>
            <a:miter lim="800000"/>
            <a:headEnd/>
            <a:tailEnd/>
          </a:ln>
          <a:effectLst/>
        </p:spPr>
        <p:txBody>
          <a:bodyPr lIns="46800" rIns="50400" anchor="ctr" anchorCtr="1">
            <a:spAutoFit/>
          </a:bodyPr>
          <a:lstStyle/>
          <a:p>
            <a:pPr algn="ctr" eaLnBrk="1" hangingPunct="1">
              <a:defRPr/>
            </a:pPr>
            <a:r>
              <a:rPr lang="zh-CN" altLang="en-US" sz="1800" b="1" u="none" dirty="0">
                <a:solidFill>
                  <a:schemeClr val="bg1"/>
                </a:solidFill>
                <a:latin typeface="Times New Roman" pitchFamily="18" charset="0"/>
                <a:ea typeface="幼圆" pitchFamily="49" charset="-122"/>
              </a:rPr>
              <a:t>例 题</a:t>
            </a:r>
            <a:endParaRPr lang="zh-CN" altLang="en-US" sz="1600" u="none" dirty="0">
              <a:solidFill>
                <a:srgbClr val="FF9900"/>
              </a:solidFill>
              <a:effectDag name="">
                <a:cont type="tree" name="">
                  <a:effect ref="fillLine"/>
                  <a:outerShdw dist="38100" dir="13500000" algn="br">
                    <a:srgbClr val="FFBB55"/>
                  </a:outerShdw>
                </a:cont>
                <a:cont type="tree" name="">
                  <a:effect ref="fillLine"/>
                  <a:outerShdw dist="38100" dir="2700000" algn="tl">
                    <a:srgbClr val="995B00"/>
                  </a:outerShdw>
                </a:cont>
                <a:effect ref="fillLine"/>
              </a:effectDag>
              <a:latin typeface="Times New Roman" pitchFamily="18" charset="0"/>
              <a:ea typeface="隶书" pitchFamily="49" charset="-122"/>
            </a:endParaRPr>
          </a:p>
        </p:txBody>
      </p:sp>
      <p:sp>
        <p:nvSpPr>
          <p:cNvPr id="25" name="AutoShape 47">
            <a:hlinkClick r:id="rId12" action="ppaction://hlinksldjump" highlightClick="1"/>
          </p:cNvPr>
          <p:cNvSpPr>
            <a:spLocks noChangeArrowheads="1"/>
          </p:cNvSpPr>
          <p:nvPr/>
        </p:nvSpPr>
        <p:spPr bwMode="auto">
          <a:xfrm>
            <a:off x="714375" y="2724150"/>
            <a:ext cx="762000" cy="417513"/>
          </a:xfrm>
          <a:prstGeom prst="actionButtonBlank">
            <a:avLst/>
          </a:prstGeom>
          <a:solidFill>
            <a:srgbClr val="FF9900"/>
          </a:solidFill>
          <a:ln w="9525">
            <a:solidFill>
              <a:schemeClr val="bg1"/>
            </a:solidFill>
            <a:miter lim="800000"/>
            <a:headEnd/>
            <a:tailEnd/>
          </a:ln>
          <a:effectLst/>
        </p:spPr>
        <p:txBody>
          <a:bodyPr lIns="46800" rIns="50400" anchor="ctr" anchorCtr="1">
            <a:spAutoFit/>
          </a:bodyPr>
          <a:lstStyle/>
          <a:p>
            <a:pPr algn="ctr" eaLnBrk="1" hangingPunct="1">
              <a:defRPr/>
            </a:pPr>
            <a:r>
              <a:rPr lang="zh-CN" altLang="en-US" sz="1800" b="1" u="none" dirty="0">
                <a:solidFill>
                  <a:schemeClr val="bg1"/>
                </a:solidFill>
                <a:latin typeface="Times New Roman" pitchFamily="18" charset="0"/>
                <a:ea typeface="幼圆" pitchFamily="49" charset="-122"/>
              </a:rPr>
              <a:t>例 题</a:t>
            </a:r>
            <a:endParaRPr lang="zh-CN" altLang="en-US" sz="1600" u="none" dirty="0">
              <a:solidFill>
                <a:srgbClr val="FF9900"/>
              </a:solidFill>
              <a:effectDag name="">
                <a:cont type="tree" name="">
                  <a:effect ref="fillLine"/>
                  <a:outerShdw dist="38100" dir="13500000" algn="br">
                    <a:srgbClr val="FFBB55"/>
                  </a:outerShdw>
                </a:cont>
                <a:cont type="tree" name="">
                  <a:effect ref="fillLine"/>
                  <a:outerShdw dist="38100" dir="2700000" algn="tl">
                    <a:srgbClr val="995B00"/>
                  </a:outerShdw>
                </a:cont>
                <a:effect ref="fillLine"/>
              </a:effectDag>
              <a:latin typeface="Times New Roman" pitchFamily="18" charset="0"/>
              <a:ea typeface="隶书" pitchFamily="49" charset="-122"/>
            </a:endParaRPr>
          </a:p>
        </p:txBody>
      </p:sp>
    </p:spTree>
  </p:cSld>
  <p:clrMapOvr>
    <a:masterClrMapping/>
  </p:clrMapOvr>
  <p:transition>
    <p:pull dir="rd"/>
    <p:sndAc>
      <p:stSnd>
        <p:snd r:embed="rId4"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652292"/>
                                        </p:tgtEl>
                                      </p:cBhvr>
                                    </p:cmd>
                                  </p:childTnLst>
                                </p:cTn>
                              </p:par>
                            </p:childTnLst>
                          </p:cTn>
                        </p:par>
                        <p:par>
                          <p:cTn id="7" fill="hold" nodeType="afterGroup">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left)">
                                      <p:cBhvr>
                                        <p:cTn id="10" dur="500"/>
                                        <p:tgtEl>
                                          <p:spTgt spid="2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left)">
                                      <p:cBhvr>
                                        <p:cTn id="19" dur="500"/>
                                        <p:tgtEl>
                                          <p:spTgt spid="25"/>
                                        </p:tgtEl>
                                      </p:cBhvr>
                                    </p:animEffect>
                                  </p:childTnLst>
                                </p:cTn>
                              </p:par>
                              <p:par>
                                <p:cTn id="20" presetID="1"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p:cTn id="26" repeatCount="indefinite" fill="remove" display="0">
                  <p:stCondLst>
                    <p:cond delay="indefinite"/>
                  </p:stCondLst>
                  <p:endCondLst>
                    <p:cond evt="onPrev" delay="0">
                      <p:tgtEl>
                        <p:sldTgt/>
                      </p:tgtEl>
                    </p:cond>
                  </p:endCondLst>
                </p:cTn>
                <p:tgtEl>
                  <p:spTgt spid="652292"/>
                </p:tgtEl>
              </p:cMediaNode>
            </p:video>
            <p:seq concurrent="1" nextAc="seek">
              <p:cTn id="27" restart="whenNotActive" fill="hold" evtFilter="cancelBubble" nodeType="interactiveSeq">
                <p:stCondLst>
                  <p:cond evt="onClick" delay="0">
                    <p:tgtEl>
                      <p:spTgt spid="652292"/>
                    </p:tgtEl>
                  </p:cond>
                </p:stCondLst>
                <p:endSync evt="end" delay="0">
                  <p:rtn val="all"/>
                </p:endSync>
                <p:childTnLst>
                  <p:par>
                    <p:cTn id="28" fill="hold" nodeType="clickPar">
                      <p:stCondLst>
                        <p:cond delay="0"/>
                      </p:stCondLst>
                      <p:childTnLst>
                        <p:par>
                          <p:cTn id="29" fill="hold" nodeType="withGroup">
                            <p:stCondLst>
                              <p:cond delay="0"/>
                            </p:stCondLst>
                            <p:childTnLst>
                              <p:par>
                                <p:cTn id="30" presetID="2" presetClass="mediacall" presetSubtype="0" fill="hold" nodeType="clickEffect">
                                  <p:stCondLst>
                                    <p:cond delay="0"/>
                                  </p:stCondLst>
                                  <p:childTnLst>
                                    <p:cmd type="call" cmd="togglePause">
                                      <p:cBhvr>
                                        <p:cTn id="31" dur="1" fill="hold"/>
                                        <p:tgtEl>
                                          <p:spTgt spid="652292"/>
                                        </p:tgtEl>
                                      </p:cBhvr>
                                    </p:cmd>
                                  </p:childTnLst>
                                </p:cTn>
                              </p:par>
                            </p:childTnLst>
                          </p:cTn>
                        </p:par>
                      </p:childTnLst>
                    </p:cTn>
                  </p:par>
                </p:childTnLst>
              </p:cTn>
              <p:nextCondLst>
                <p:cond evt="onClick" delay="0">
                  <p:tgtEl>
                    <p:spTgt spid="652292"/>
                  </p:tgtEl>
                </p:cond>
              </p:nextCondLst>
            </p:seq>
          </p:childTnLst>
        </p:cTn>
      </p:par>
    </p:tnLst>
    <p:bldLst>
      <p:bldP spid="24" grpId="0" animBg="1" autoUpdateAnimBg="0"/>
      <p:bldP spid="25"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92162" name="Picture 2"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6324600"/>
            <a:ext cx="7558088"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3" name="Picture 3"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533400"/>
            <a:ext cx="79168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8" name="sl1.avi">
            <a:hlinkClick r:id="" action="ppaction://media"/>
          </p:cNvPr>
          <p:cNvPicPr preferRelativeResize="0">
            <a:picLocks noRot="1" noChangeArrowheads="1"/>
          </p:cNvPicPr>
          <p:nvPr>
            <a:videoFile r:link="rId1"/>
          </p:nvPr>
        </p:nvPicPr>
        <p:blipFill>
          <a:blip r:embed="rId6">
            <a:extLst>
              <a:ext uri="{28A0092B-C50C-407E-A947-70E740481C1C}">
                <a14:useLocalDpi xmlns:a14="http://schemas.microsoft.com/office/drawing/2010/main" val="0"/>
              </a:ext>
            </a:extLst>
          </a:blip>
          <a:srcRect/>
          <a:stretch>
            <a:fillRect/>
          </a:stretch>
        </p:blipFill>
        <p:spPr bwMode="auto">
          <a:xfrm>
            <a:off x="3581400" y="0"/>
            <a:ext cx="187166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5" name="Picture 5" descr="tb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9600" y="6019800"/>
            <a:ext cx="9144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6" name="AutoShape 6">
            <a:hlinkClick r:id="" action="ppaction://hlinkshowjump?jump=previousslide" highlightClick="1"/>
          </p:cNvPr>
          <p:cNvSpPr>
            <a:spLocks noChangeArrowheads="1"/>
          </p:cNvSpPr>
          <p:nvPr/>
        </p:nvSpPr>
        <p:spPr bwMode="auto">
          <a:xfrm>
            <a:off x="1600200" y="6423025"/>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92167" name="AutoShape 7">
            <a:hlinkClick r:id="rId8" action="ppaction://hlinksldjump" highlightClick="1"/>
          </p:cNvPr>
          <p:cNvSpPr>
            <a:spLocks noChangeArrowheads="1"/>
          </p:cNvSpPr>
          <p:nvPr/>
        </p:nvSpPr>
        <p:spPr bwMode="auto">
          <a:xfrm>
            <a:off x="990600" y="6423025"/>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92168" name="AutoShape 8">
            <a:hlinkClick r:id="" action="ppaction://hlinkshowjump?jump=lastslide" highlightClick="1"/>
          </p:cNvPr>
          <p:cNvSpPr>
            <a:spLocks noChangeArrowheads="1"/>
          </p:cNvSpPr>
          <p:nvPr/>
        </p:nvSpPr>
        <p:spPr bwMode="auto">
          <a:xfrm>
            <a:off x="2819400" y="6423025"/>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92169" name="AutoShape 9">
            <a:hlinkClick r:id="rId9" action="ppaction://hlinksldjump" highlightClick="1"/>
          </p:cNvPr>
          <p:cNvSpPr>
            <a:spLocks noChangeArrowheads="1"/>
          </p:cNvSpPr>
          <p:nvPr/>
        </p:nvSpPr>
        <p:spPr bwMode="auto">
          <a:xfrm>
            <a:off x="3429000" y="6423025"/>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92170" name="AutoShape 10">
            <a:hlinkClick r:id="" action="ppaction://hlinkshowjump?jump=nextslide" highlightClick="1"/>
          </p:cNvPr>
          <p:cNvSpPr>
            <a:spLocks noChangeArrowheads="1"/>
          </p:cNvSpPr>
          <p:nvPr/>
        </p:nvSpPr>
        <p:spPr bwMode="auto">
          <a:xfrm>
            <a:off x="2209800" y="6423025"/>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92171" name="Text Box 11"/>
          <p:cNvSpPr txBox="1">
            <a:spLocks noChangeArrowheads="1"/>
          </p:cNvSpPr>
          <p:nvPr/>
        </p:nvSpPr>
        <p:spPr bwMode="auto">
          <a:xfrm>
            <a:off x="457200" y="228600"/>
            <a:ext cx="2819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
              </a:spcBef>
              <a:spcAft>
                <a:spcPct val="5000"/>
              </a:spcAft>
              <a:buFontTx/>
              <a:buNone/>
            </a:pPr>
            <a:r>
              <a:rPr lang="zh-CN" altLang="en-US" sz="1800" b="1" u="none">
                <a:solidFill>
                  <a:srgbClr val="660033"/>
                </a:solidFill>
                <a:latin typeface="幼圆" panose="02010509060101010101" pitchFamily="49" charset="-122"/>
                <a:ea typeface="幼圆" panose="02010509060101010101" pitchFamily="49" charset="-122"/>
              </a:rPr>
              <a:t>命题逻辑 </a:t>
            </a:r>
            <a:r>
              <a:rPr lang="en-US" altLang="zh-CN" sz="1800" b="1" u="none">
                <a:solidFill>
                  <a:srgbClr val="660033"/>
                </a:solidFill>
                <a:latin typeface="幼圆" panose="02010509060101010101" pitchFamily="49" charset="-122"/>
                <a:ea typeface="幼圆" panose="02010509060101010101" pitchFamily="49" charset="-122"/>
              </a:rPr>
              <a:t>&gt; </a:t>
            </a:r>
            <a:r>
              <a:rPr lang="zh-CN" altLang="en-US" sz="1800" b="1" u="none">
                <a:latin typeface="幼圆" panose="02010509060101010101" pitchFamily="49" charset="-122"/>
                <a:ea typeface="幼圆" panose="02010509060101010101" pitchFamily="49" charset="-122"/>
              </a:rPr>
              <a:t>小结</a:t>
            </a:r>
            <a:endParaRPr lang="zh-CN" altLang="en-US" sz="2000" b="1" u="none">
              <a:latin typeface="幼圆" panose="02010509060101010101" pitchFamily="49" charset="-122"/>
              <a:ea typeface="幼圆" panose="02010509060101010101" pitchFamily="49" charset="-122"/>
            </a:endParaRPr>
          </a:p>
        </p:txBody>
      </p:sp>
      <p:sp>
        <p:nvSpPr>
          <p:cNvPr id="611340" name="AutoShape 12">
            <a:hlinkClick r:id="" action="ppaction://noaction" highlightClick="1"/>
          </p:cNvPr>
          <p:cNvSpPr>
            <a:spLocks noChangeArrowheads="1"/>
          </p:cNvSpPr>
          <p:nvPr/>
        </p:nvSpPr>
        <p:spPr bwMode="auto">
          <a:xfrm>
            <a:off x="990600" y="3124200"/>
            <a:ext cx="915988" cy="450850"/>
          </a:xfrm>
          <a:prstGeom prst="actionButtonBlank">
            <a:avLst/>
          </a:prstGeom>
          <a:solidFill>
            <a:srgbClr val="009900"/>
          </a:solidFill>
          <a:ln w="9525">
            <a:solidFill>
              <a:schemeClr val="bg1"/>
            </a:solidFill>
            <a:miter lim="800000"/>
            <a:headEnd/>
            <a:tailEnd/>
          </a:ln>
          <a:effectLst/>
        </p:spPr>
        <p:txBody>
          <a:bodyPr lIns="46800" rIns="50400" anchor="ctr" anchorCtr="1">
            <a:spAutoFit/>
          </a:bodyPr>
          <a:lstStyle/>
          <a:p>
            <a:pPr algn="ctr" eaLnBrk="1" hangingPunct="1">
              <a:defRPr/>
            </a:pPr>
            <a:r>
              <a:rPr lang="zh-CN" altLang="en-US" sz="2000" b="1" u="none">
                <a:solidFill>
                  <a:schemeClr val="bg1"/>
                </a:solidFill>
                <a:latin typeface="Times New Roman" pitchFamily="18" charset="0"/>
                <a:ea typeface="幼圆" pitchFamily="49" charset="-122"/>
              </a:rPr>
              <a:t>作 业</a:t>
            </a:r>
            <a:endParaRPr lang="zh-CN" altLang="en-US" sz="2000" u="none">
              <a:solidFill>
                <a:srgbClr val="009900"/>
              </a:solidFill>
              <a:effectDag name="">
                <a:cont type="tree" name="">
                  <a:effect ref="fillLine"/>
                  <a:outerShdw dist="38100" dir="13500000" algn="br">
                    <a:srgbClr val="4CE54C"/>
                  </a:outerShdw>
                </a:cont>
                <a:cont type="tree" name="">
                  <a:effect ref="fillLine"/>
                  <a:outerShdw dist="38100" dir="2700000" algn="tl">
                    <a:srgbClr val="005B00"/>
                  </a:outerShdw>
                </a:cont>
                <a:effect ref="fillLine"/>
              </a:effectDag>
              <a:latin typeface="Times New Roman" pitchFamily="18" charset="0"/>
              <a:ea typeface="隶书" pitchFamily="49" charset="-122"/>
            </a:endParaRPr>
          </a:p>
        </p:txBody>
      </p:sp>
      <p:sp>
        <p:nvSpPr>
          <p:cNvPr id="611341" name="Rectangle 13"/>
          <p:cNvSpPr>
            <a:spLocks noChangeArrowheads="1"/>
          </p:cNvSpPr>
          <p:nvPr/>
        </p:nvSpPr>
        <p:spPr bwMode="auto">
          <a:xfrm>
            <a:off x="1905000" y="3657600"/>
            <a:ext cx="5691188" cy="1285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
              <a:lnSpc>
                <a:spcPct val="130000"/>
              </a:lnSpc>
              <a:spcBef>
                <a:spcPct val="30000"/>
              </a:spcBef>
              <a:buFontTx/>
              <a:buNone/>
            </a:pPr>
            <a:r>
              <a:rPr lang="en-US" altLang="zh-CN" b="1" u="none" dirty="0">
                <a:ea typeface="宋体" panose="02010600030101010101" pitchFamily="2" charset="-122"/>
              </a:rPr>
              <a:t>1-1</a:t>
            </a:r>
            <a:r>
              <a:rPr lang="zh-CN" altLang="en-US" b="1" u="none" dirty="0">
                <a:ea typeface="宋体" panose="02010600030101010101" pitchFamily="2" charset="-122"/>
              </a:rPr>
              <a:t>， </a:t>
            </a:r>
            <a:r>
              <a:rPr lang="en-US" altLang="zh-CN" b="1" u="none" dirty="0">
                <a:ea typeface="宋体" panose="02010600030101010101" pitchFamily="2" charset="-122"/>
              </a:rPr>
              <a:t>1-2    </a:t>
            </a:r>
            <a:r>
              <a:rPr lang="zh-CN" altLang="en-US" b="1" u="none" dirty="0">
                <a:solidFill>
                  <a:srgbClr val="800000"/>
                </a:solidFill>
                <a:ea typeface="宋体" panose="02010600030101010101" pitchFamily="2" charset="-122"/>
              </a:rPr>
              <a:t>（</a:t>
            </a:r>
            <a:r>
              <a:rPr lang="en-US" altLang="zh-CN" b="1" u="none" dirty="0">
                <a:solidFill>
                  <a:srgbClr val="800000"/>
                </a:solidFill>
                <a:ea typeface="宋体" panose="02010600030101010101" pitchFamily="2" charset="-122"/>
              </a:rPr>
              <a:t>1</a:t>
            </a:r>
            <a:r>
              <a:rPr lang="zh-CN" altLang="en-US" b="1" u="none" dirty="0">
                <a:solidFill>
                  <a:srgbClr val="800000"/>
                </a:solidFill>
                <a:ea typeface="宋体" panose="02010600030101010101" pitchFamily="2" charset="-122"/>
              </a:rPr>
              <a:t>），（</a:t>
            </a:r>
            <a:r>
              <a:rPr lang="en-US" altLang="zh-CN" b="1" u="none" dirty="0">
                <a:solidFill>
                  <a:srgbClr val="800000"/>
                </a:solidFill>
                <a:ea typeface="宋体" panose="02010600030101010101" pitchFamily="2" charset="-122"/>
              </a:rPr>
              <a:t>3</a:t>
            </a:r>
            <a:r>
              <a:rPr lang="zh-CN" altLang="en-US" b="1" u="none" dirty="0">
                <a:solidFill>
                  <a:srgbClr val="800000"/>
                </a:solidFill>
                <a:ea typeface="宋体" panose="02010600030101010101" pitchFamily="2" charset="-122"/>
              </a:rPr>
              <a:t>），（</a:t>
            </a:r>
            <a:r>
              <a:rPr lang="en-US" altLang="zh-CN" b="1" u="none" dirty="0">
                <a:solidFill>
                  <a:srgbClr val="800000"/>
                </a:solidFill>
                <a:ea typeface="宋体" panose="02010600030101010101" pitchFamily="2" charset="-122"/>
              </a:rPr>
              <a:t>5</a:t>
            </a:r>
            <a:r>
              <a:rPr lang="zh-CN" altLang="en-US" b="1" u="none" dirty="0">
                <a:solidFill>
                  <a:srgbClr val="800000"/>
                </a:solidFill>
                <a:ea typeface="宋体" panose="02010600030101010101" pitchFamily="2" charset="-122"/>
              </a:rPr>
              <a:t>）</a:t>
            </a:r>
            <a:endParaRPr lang="zh-CN" altLang="en-US" b="1" u="none" dirty="0">
              <a:ea typeface="宋体" panose="02010600030101010101" pitchFamily="2" charset="-122"/>
            </a:endParaRPr>
          </a:p>
          <a:p>
            <a:pPr>
              <a:lnSpc>
                <a:spcPct val="130000"/>
              </a:lnSpc>
              <a:spcBef>
                <a:spcPct val="30000"/>
              </a:spcBef>
              <a:buFontTx/>
              <a:buNone/>
            </a:pPr>
            <a:endParaRPr lang="en-US" altLang="zh-CN" b="1" u="none" dirty="0">
              <a:ea typeface="宋体" panose="02010600030101010101" pitchFamily="2" charset="-122"/>
            </a:endParaRPr>
          </a:p>
        </p:txBody>
      </p:sp>
      <p:sp>
        <p:nvSpPr>
          <p:cNvPr id="92174" name="Text Box 14"/>
          <p:cNvSpPr txBox="1">
            <a:spLocks noChangeArrowheads="1"/>
          </p:cNvSpPr>
          <p:nvPr/>
        </p:nvSpPr>
        <p:spPr bwMode="auto">
          <a:xfrm>
            <a:off x="1295400" y="1143000"/>
            <a:ext cx="666115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25000"/>
              </a:lnSpc>
              <a:spcBef>
                <a:spcPct val="0"/>
              </a:spcBef>
              <a:buFontTx/>
              <a:buNone/>
            </a:pPr>
            <a:r>
              <a:rPr lang="zh-CN" altLang="en-US" b="1" u="none">
                <a:solidFill>
                  <a:srgbClr val="CC0000"/>
                </a:solidFill>
                <a:ea typeface="宋体" panose="02010600030101010101" pitchFamily="2" charset="-122"/>
              </a:rPr>
              <a:t>本节重点掌握的概念</a:t>
            </a:r>
            <a:r>
              <a:rPr lang="en-US" altLang="zh-CN" b="1" u="none">
                <a:solidFill>
                  <a:srgbClr val="CC0000"/>
                </a:solidFill>
                <a:ea typeface="宋体" panose="02010600030101010101" pitchFamily="2" charset="-122"/>
              </a:rPr>
              <a:t>: </a:t>
            </a:r>
            <a:r>
              <a:rPr lang="zh-CN" altLang="en-US" b="1" u="none">
                <a:solidFill>
                  <a:srgbClr val="CC0000"/>
                </a:solidFill>
                <a:ea typeface="宋体" panose="02010600030101010101" pitchFamily="2" charset="-122"/>
              </a:rPr>
              <a:t>命题，连接词。</a:t>
            </a:r>
          </a:p>
          <a:p>
            <a:pPr>
              <a:lnSpc>
                <a:spcPct val="125000"/>
              </a:lnSpc>
              <a:spcBef>
                <a:spcPct val="0"/>
              </a:spcBef>
              <a:buFontTx/>
              <a:buNone/>
            </a:pPr>
            <a:r>
              <a:rPr lang="zh-CN" altLang="en-US" b="1" u="none">
                <a:solidFill>
                  <a:srgbClr val="CC0000"/>
                </a:solidFill>
                <a:ea typeface="宋体" panose="02010600030101010101" pitchFamily="2" charset="-122"/>
              </a:rPr>
              <a:t>本节重点掌握的方法</a:t>
            </a:r>
            <a:r>
              <a:rPr lang="en-US" altLang="zh-CN" b="1" u="none">
                <a:solidFill>
                  <a:srgbClr val="CC0000"/>
                </a:solidFill>
                <a:ea typeface="宋体" panose="02010600030101010101" pitchFamily="2" charset="-122"/>
              </a:rPr>
              <a:t>: </a:t>
            </a:r>
            <a:r>
              <a:rPr lang="zh-CN" altLang="en-US" b="1" u="none">
                <a:solidFill>
                  <a:srgbClr val="CC0000"/>
                </a:solidFill>
                <a:ea typeface="宋体" panose="02010600030101010101" pitchFamily="2" charset="-122"/>
              </a:rPr>
              <a:t>命题符号化</a:t>
            </a:r>
            <a:r>
              <a:rPr lang="en-US" altLang="zh-CN" b="1" u="none">
                <a:solidFill>
                  <a:srgbClr val="CC0000"/>
                </a:solidFill>
                <a:ea typeface="宋体" panose="02010600030101010101" pitchFamily="2" charset="-122"/>
              </a:rPr>
              <a:t>.</a:t>
            </a:r>
          </a:p>
        </p:txBody>
      </p:sp>
      <p:sp>
        <p:nvSpPr>
          <p:cNvPr id="92175" name="Line 15"/>
          <p:cNvSpPr>
            <a:spLocks noChangeShapeType="1"/>
          </p:cNvSpPr>
          <p:nvPr/>
        </p:nvSpPr>
        <p:spPr bwMode="auto">
          <a:xfrm>
            <a:off x="685800" y="2590800"/>
            <a:ext cx="7696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nchor="ctr">
            <a:spAutoFit/>
          </a:bodyPr>
          <a:lstStyle/>
          <a:p>
            <a:endParaRPr lang="zh-CN" altLang="en-US"/>
          </a:p>
        </p:txBody>
      </p:sp>
      <p:sp>
        <p:nvSpPr>
          <p:cNvPr id="92176" name="Line 16"/>
          <p:cNvSpPr>
            <a:spLocks noChangeShapeType="1"/>
          </p:cNvSpPr>
          <p:nvPr/>
        </p:nvSpPr>
        <p:spPr bwMode="auto">
          <a:xfrm>
            <a:off x="914400" y="2676525"/>
            <a:ext cx="7696200" cy="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Tree>
  </p:cSld>
  <p:clrMapOvr>
    <a:masterClrMapping/>
  </p:clrMapOvr>
  <p:transition>
    <p:pull dir="rd"/>
    <p:sndAc>
      <p:stSnd>
        <p:snd r:embed="rId4"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1340"/>
                                        </p:tgtEl>
                                        <p:attrNameLst>
                                          <p:attrName>style.visibility</p:attrName>
                                        </p:attrNameLst>
                                      </p:cBhvr>
                                      <p:to>
                                        <p:strVal val="visible"/>
                                      </p:to>
                                    </p:set>
                                    <p:animEffect transition="in" filter="wipe(left)">
                                      <p:cBhvr>
                                        <p:cTn id="7" dur="500"/>
                                        <p:tgtEl>
                                          <p:spTgt spid="6113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1341"/>
                                        </p:tgtEl>
                                        <p:attrNameLst>
                                          <p:attrName>style.visibility</p:attrName>
                                        </p:attrNameLst>
                                      </p:cBhvr>
                                      <p:to>
                                        <p:strVal val="visible"/>
                                      </p:to>
                                    </p:set>
                                    <p:animEffect transition="in" filter="wipe(left)">
                                      <p:cBhvr>
                                        <p:cTn id="12" dur="500"/>
                                        <p:tgtEl>
                                          <p:spTgt spid="611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40" grpId="0" animBg="1" autoUpdateAnimBg="0"/>
      <p:bldP spid="611341"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138" y="6248400"/>
            <a:ext cx="755808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5" name="Picture 3"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533400"/>
            <a:ext cx="79168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852" name="sl1.avi">
            <a:hlinkClick r:id="" action="ppaction://media"/>
          </p:cNvPr>
          <p:cNvPicPr preferRelativeResize="0">
            <a:picLocks noRot="1" noChangeArrowheads="1"/>
          </p:cNvPicPr>
          <p:nvPr>
            <a:videoFile r:link="rId1"/>
          </p:nvPr>
        </p:nvPicPr>
        <p:blipFill>
          <a:blip r:embed="rId6">
            <a:extLst>
              <a:ext uri="{28A0092B-C50C-407E-A947-70E740481C1C}">
                <a14:useLocalDpi xmlns:a14="http://schemas.microsoft.com/office/drawing/2010/main" val="0"/>
              </a:ext>
            </a:extLst>
          </a:blip>
          <a:srcRect/>
          <a:stretch>
            <a:fillRect/>
          </a:stretch>
        </p:blipFill>
        <p:spPr bwMode="auto">
          <a:xfrm>
            <a:off x="3581400" y="0"/>
            <a:ext cx="187166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Picture 5" descr="tb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9600" y="6019800"/>
            <a:ext cx="9144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8" name="AutoShape 6">
            <a:hlinkClick r:id="" action="ppaction://hlinkshowjump?jump=previousslide" highlightClick="1"/>
          </p:cNvPr>
          <p:cNvSpPr>
            <a:spLocks noChangeArrowheads="1"/>
          </p:cNvSpPr>
          <p:nvPr/>
        </p:nvSpPr>
        <p:spPr bwMode="auto">
          <a:xfrm>
            <a:off x="16002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49159" name="AutoShape 7">
            <a:hlinkClick r:id="rId8" action="ppaction://hlinksldjump" highlightClick="1"/>
          </p:cNvPr>
          <p:cNvSpPr>
            <a:spLocks noChangeArrowheads="1"/>
          </p:cNvSpPr>
          <p:nvPr/>
        </p:nvSpPr>
        <p:spPr bwMode="auto">
          <a:xfrm>
            <a:off x="9906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49160" name="AutoShape 8">
            <a:hlinkClick r:id="" action="ppaction://hlinkshowjump?jump=lastslide" highlightClick="1"/>
          </p:cNvPr>
          <p:cNvSpPr>
            <a:spLocks noChangeArrowheads="1"/>
          </p:cNvSpPr>
          <p:nvPr/>
        </p:nvSpPr>
        <p:spPr bwMode="auto">
          <a:xfrm>
            <a:off x="28194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49161" name="AutoShape 9">
            <a:hlinkClick r:id="rId9" action="ppaction://hlinksldjump" highlightClick="1"/>
          </p:cNvPr>
          <p:cNvSpPr>
            <a:spLocks noChangeArrowheads="1"/>
          </p:cNvSpPr>
          <p:nvPr/>
        </p:nvSpPr>
        <p:spPr bwMode="auto">
          <a:xfrm>
            <a:off x="34290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49162" name="AutoShape 10">
            <a:hlinkClick r:id="" action="ppaction://hlinkshowjump?jump=nextslide" highlightClick="1"/>
          </p:cNvPr>
          <p:cNvSpPr>
            <a:spLocks noChangeArrowheads="1"/>
          </p:cNvSpPr>
          <p:nvPr/>
        </p:nvSpPr>
        <p:spPr bwMode="auto">
          <a:xfrm>
            <a:off x="2209800" y="6400800"/>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49163" name="Rectangle 12"/>
          <p:cNvSpPr>
            <a:spLocks noChangeArrowheads="1"/>
          </p:cNvSpPr>
          <p:nvPr/>
        </p:nvSpPr>
        <p:spPr bwMode="auto">
          <a:xfrm>
            <a:off x="1143000" y="14478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49164" name="Text Box 29"/>
          <p:cNvSpPr txBox="1">
            <a:spLocks noChangeArrowheads="1"/>
          </p:cNvSpPr>
          <p:nvPr/>
        </p:nvSpPr>
        <p:spPr bwMode="auto">
          <a:xfrm>
            <a:off x="457200" y="228600"/>
            <a:ext cx="2819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
              </a:spcBef>
              <a:spcAft>
                <a:spcPct val="5000"/>
              </a:spcAft>
              <a:buFontTx/>
              <a:buNone/>
            </a:pPr>
            <a:r>
              <a:rPr lang="zh-CN" altLang="en-US" sz="1800" b="1" u="none">
                <a:solidFill>
                  <a:srgbClr val="660033"/>
                </a:solidFill>
                <a:latin typeface="幼圆" panose="02010509060101010101" pitchFamily="49" charset="-122"/>
                <a:ea typeface="幼圆" panose="02010509060101010101" pitchFamily="49" charset="-122"/>
              </a:rPr>
              <a:t>命题逻辑 </a:t>
            </a:r>
            <a:r>
              <a:rPr lang="en-US" altLang="zh-CN" sz="1800" b="1" u="none">
                <a:solidFill>
                  <a:srgbClr val="660033"/>
                </a:solidFill>
                <a:latin typeface="幼圆" panose="02010509060101010101" pitchFamily="49" charset="-122"/>
                <a:ea typeface="幼圆" panose="02010509060101010101" pitchFamily="49" charset="-122"/>
              </a:rPr>
              <a:t>&gt; </a:t>
            </a:r>
            <a:r>
              <a:rPr lang="zh-CN" altLang="en-US" sz="1800" b="1" u="none">
                <a:solidFill>
                  <a:srgbClr val="660033"/>
                </a:solidFill>
                <a:latin typeface="幼圆" panose="02010509060101010101" pitchFamily="49" charset="-122"/>
                <a:ea typeface="幼圆" panose="02010509060101010101" pitchFamily="49" charset="-122"/>
              </a:rPr>
              <a:t>习题</a:t>
            </a:r>
            <a:endParaRPr lang="zh-CN" altLang="en-US" sz="2000" b="1" u="none">
              <a:latin typeface="幼圆" panose="02010509060101010101" pitchFamily="49" charset="-122"/>
              <a:ea typeface="幼圆" panose="02010509060101010101" pitchFamily="49" charset="-122"/>
            </a:endParaRPr>
          </a:p>
        </p:txBody>
      </p:sp>
      <p:pic>
        <p:nvPicPr>
          <p:cNvPr id="49165"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2013" y="1196975"/>
            <a:ext cx="7239000" cy="41084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9166"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47813" y="5591175"/>
            <a:ext cx="4837112" cy="5016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63584980"/>
      </p:ext>
    </p:extLst>
  </p:cSld>
  <p:clrMapOvr>
    <a:masterClrMapping/>
  </p:clrMapOvr>
  <p:transition>
    <p:pull dir="rd"/>
    <p:sndAc>
      <p:stSnd>
        <p:snd r:embed="rId4"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20685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repeatCount="indefinite" fill="remove" display="0">
                  <p:stCondLst>
                    <p:cond delay="indefinite"/>
                  </p:stCondLst>
                  <p:endCondLst>
                    <p:cond evt="onPrev" delay="0">
                      <p:tgtEl>
                        <p:sldTgt/>
                      </p:tgtEl>
                    </p:cond>
                  </p:endCondLst>
                </p:cTn>
                <p:tgtEl>
                  <p:spTgt spid="206852"/>
                </p:tgtEl>
              </p:cMediaNode>
            </p:video>
            <p:seq concurrent="1" nextAc="seek">
              <p:cTn id="8" restart="whenNotActive" fill="hold" evtFilter="cancelBubble" nodeType="interactiveSeq">
                <p:stCondLst>
                  <p:cond evt="onClick" delay="0">
                    <p:tgtEl>
                      <p:spTgt spid="206852"/>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206852"/>
                                        </p:tgtEl>
                                      </p:cBhvr>
                                    </p:cmd>
                                  </p:childTnLst>
                                </p:cTn>
                              </p:par>
                            </p:childTnLst>
                          </p:cTn>
                        </p:par>
                      </p:childTnLst>
                    </p:cTn>
                  </p:par>
                </p:childTnLst>
              </p:cTn>
              <p:nextCondLst>
                <p:cond evt="onClick" delay="0">
                  <p:tgtEl>
                    <p:spTgt spid="206852"/>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138" y="6248400"/>
            <a:ext cx="755808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3" name="Picture 3"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533400"/>
            <a:ext cx="79168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852" name="sl1.avi">
            <a:hlinkClick r:id="" action="ppaction://media"/>
          </p:cNvPr>
          <p:cNvPicPr preferRelativeResize="0">
            <a:picLocks noRot="1" noChangeArrowheads="1"/>
          </p:cNvPicPr>
          <p:nvPr>
            <a:videoFile r:link="rId1"/>
          </p:nvPr>
        </p:nvPicPr>
        <p:blipFill>
          <a:blip r:embed="rId6">
            <a:extLst>
              <a:ext uri="{28A0092B-C50C-407E-A947-70E740481C1C}">
                <a14:useLocalDpi xmlns:a14="http://schemas.microsoft.com/office/drawing/2010/main" val="0"/>
              </a:ext>
            </a:extLst>
          </a:blip>
          <a:srcRect/>
          <a:stretch>
            <a:fillRect/>
          </a:stretch>
        </p:blipFill>
        <p:spPr bwMode="auto">
          <a:xfrm>
            <a:off x="3581400" y="0"/>
            <a:ext cx="187166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5" name="Picture 5" descr="tb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9600" y="6019800"/>
            <a:ext cx="9144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6" name="AutoShape 6">
            <a:hlinkClick r:id="" action="ppaction://hlinkshowjump?jump=previousslide" highlightClick="1"/>
          </p:cNvPr>
          <p:cNvSpPr>
            <a:spLocks noChangeArrowheads="1"/>
          </p:cNvSpPr>
          <p:nvPr/>
        </p:nvSpPr>
        <p:spPr bwMode="auto">
          <a:xfrm>
            <a:off x="16002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51207" name="AutoShape 7">
            <a:hlinkClick r:id="rId8" action="ppaction://hlinksldjump" highlightClick="1"/>
          </p:cNvPr>
          <p:cNvSpPr>
            <a:spLocks noChangeArrowheads="1"/>
          </p:cNvSpPr>
          <p:nvPr/>
        </p:nvSpPr>
        <p:spPr bwMode="auto">
          <a:xfrm>
            <a:off x="9906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51208" name="AutoShape 8">
            <a:hlinkClick r:id="" action="ppaction://hlinkshowjump?jump=lastslide" highlightClick="1"/>
          </p:cNvPr>
          <p:cNvSpPr>
            <a:spLocks noChangeArrowheads="1"/>
          </p:cNvSpPr>
          <p:nvPr/>
        </p:nvSpPr>
        <p:spPr bwMode="auto">
          <a:xfrm>
            <a:off x="28194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51209" name="AutoShape 9">
            <a:hlinkClick r:id="rId9" action="ppaction://hlinksldjump" highlightClick="1"/>
          </p:cNvPr>
          <p:cNvSpPr>
            <a:spLocks noChangeArrowheads="1"/>
          </p:cNvSpPr>
          <p:nvPr/>
        </p:nvSpPr>
        <p:spPr bwMode="auto">
          <a:xfrm>
            <a:off x="34290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51210" name="AutoShape 10">
            <a:hlinkClick r:id="" action="ppaction://hlinkshowjump?jump=nextslide" highlightClick="1"/>
          </p:cNvPr>
          <p:cNvSpPr>
            <a:spLocks noChangeArrowheads="1"/>
          </p:cNvSpPr>
          <p:nvPr/>
        </p:nvSpPr>
        <p:spPr bwMode="auto">
          <a:xfrm>
            <a:off x="2209800" y="6400800"/>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51211" name="Rectangle 12"/>
          <p:cNvSpPr>
            <a:spLocks noChangeArrowheads="1"/>
          </p:cNvSpPr>
          <p:nvPr/>
        </p:nvSpPr>
        <p:spPr bwMode="auto">
          <a:xfrm>
            <a:off x="1143000" y="14478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51212" name="Text Box 29"/>
          <p:cNvSpPr txBox="1">
            <a:spLocks noChangeArrowheads="1"/>
          </p:cNvSpPr>
          <p:nvPr/>
        </p:nvSpPr>
        <p:spPr bwMode="auto">
          <a:xfrm>
            <a:off x="457200" y="228600"/>
            <a:ext cx="2819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
              </a:spcBef>
              <a:spcAft>
                <a:spcPct val="5000"/>
              </a:spcAft>
              <a:buFontTx/>
              <a:buNone/>
            </a:pPr>
            <a:r>
              <a:rPr lang="zh-CN" altLang="en-US" sz="1800" b="1" u="none">
                <a:solidFill>
                  <a:srgbClr val="660033"/>
                </a:solidFill>
                <a:latin typeface="幼圆" panose="02010509060101010101" pitchFamily="49" charset="-122"/>
                <a:ea typeface="幼圆" panose="02010509060101010101" pitchFamily="49" charset="-122"/>
              </a:rPr>
              <a:t>命题逻辑 </a:t>
            </a:r>
            <a:r>
              <a:rPr lang="en-US" altLang="zh-CN" sz="1800" b="1" u="none">
                <a:solidFill>
                  <a:srgbClr val="660033"/>
                </a:solidFill>
                <a:latin typeface="幼圆" panose="02010509060101010101" pitchFamily="49" charset="-122"/>
                <a:ea typeface="幼圆" panose="02010509060101010101" pitchFamily="49" charset="-122"/>
              </a:rPr>
              <a:t>&gt; </a:t>
            </a:r>
            <a:r>
              <a:rPr lang="zh-CN" altLang="en-US" sz="1800" b="1" u="none">
                <a:solidFill>
                  <a:srgbClr val="660033"/>
                </a:solidFill>
                <a:latin typeface="幼圆" panose="02010509060101010101" pitchFamily="49" charset="-122"/>
                <a:ea typeface="幼圆" panose="02010509060101010101" pitchFamily="49" charset="-122"/>
              </a:rPr>
              <a:t>习题</a:t>
            </a:r>
            <a:endParaRPr lang="zh-CN" altLang="en-US" sz="2000" b="1" u="none">
              <a:latin typeface="幼圆" panose="02010509060101010101" pitchFamily="49" charset="-122"/>
              <a:ea typeface="幼圆" panose="02010509060101010101" pitchFamily="49" charset="-122"/>
            </a:endParaRPr>
          </a:p>
        </p:txBody>
      </p:sp>
      <p:pic>
        <p:nvPicPr>
          <p:cNvPr id="51213"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6325" y="1268413"/>
            <a:ext cx="6843713" cy="197643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575271873"/>
      </p:ext>
    </p:extLst>
  </p:cSld>
  <p:clrMapOvr>
    <a:masterClrMapping/>
  </p:clrMapOvr>
  <p:transition>
    <p:pull dir="rd"/>
    <p:sndAc>
      <p:stSnd>
        <p:snd r:embed="rId4"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20685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repeatCount="indefinite" fill="remove" display="0">
                  <p:stCondLst>
                    <p:cond delay="indefinite"/>
                  </p:stCondLst>
                  <p:endCondLst>
                    <p:cond evt="onPrev" delay="0">
                      <p:tgtEl>
                        <p:sldTgt/>
                      </p:tgtEl>
                    </p:cond>
                  </p:endCondLst>
                </p:cTn>
                <p:tgtEl>
                  <p:spTgt spid="206852"/>
                </p:tgtEl>
              </p:cMediaNode>
            </p:video>
            <p:seq concurrent="1" nextAc="seek">
              <p:cTn id="8" restart="whenNotActive" fill="hold" evtFilter="cancelBubble" nodeType="interactiveSeq">
                <p:stCondLst>
                  <p:cond evt="onClick" delay="0">
                    <p:tgtEl>
                      <p:spTgt spid="206852"/>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206852"/>
                                        </p:tgtEl>
                                      </p:cBhvr>
                                    </p:cmd>
                                  </p:childTnLst>
                                </p:cTn>
                              </p:par>
                            </p:childTnLst>
                          </p:cTn>
                        </p:par>
                      </p:childTnLst>
                    </p:cTn>
                  </p:par>
                </p:childTnLst>
              </p:cTn>
              <p:nextCondLst>
                <p:cond evt="onClick" delay="0">
                  <p:tgtEl>
                    <p:spTgt spid="206852"/>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138" y="6248400"/>
            <a:ext cx="755808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1" name="Picture 3"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533400"/>
            <a:ext cx="79168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852" name="sl1.avi">
            <a:hlinkClick r:id="" action="ppaction://media"/>
          </p:cNvPr>
          <p:cNvPicPr preferRelativeResize="0">
            <a:picLocks noRot="1" noChangeArrowheads="1"/>
          </p:cNvPicPr>
          <p:nvPr>
            <a:videoFile r:link="rId1"/>
          </p:nvPr>
        </p:nvPicPr>
        <p:blipFill>
          <a:blip r:embed="rId6">
            <a:extLst>
              <a:ext uri="{28A0092B-C50C-407E-A947-70E740481C1C}">
                <a14:useLocalDpi xmlns:a14="http://schemas.microsoft.com/office/drawing/2010/main" val="0"/>
              </a:ext>
            </a:extLst>
          </a:blip>
          <a:srcRect/>
          <a:stretch>
            <a:fillRect/>
          </a:stretch>
        </p:blipFill>
        <p:spPr bwMode="auto">
          <a:xfrm>
            <a:off x="3581400" y="0"/>
            <a:ext cx="187166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Picture 5" descr="tb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9600" y="6019800"/>
            <a:ext cx="9144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AutoShape 6">
            <a:hlinkClick r:id="" action="ppaction://hlinkshowjump?jump=previousslide" highlightClick="1"/>
          </p:cNvPr>
          <p:cNvSpPr>
            <a:spLocks noChangeArrowheads="1"/>
          </p:cNvSpPr>
          <p:nvPr/>
        </p:nvSpPr>
        <p:spPr bwMode="auto">
          <a:xfrm>
            <a:off x="16002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53255" name="AutoShape 7">
            <a:hlinkClick r:id="rId8" action="ppaction://hlinksldjump" highlightClick="1"/>
          </p:cNvPr>
          <p:cNvSpPr>
            <a:spLocks noChangeArrowheads="1"/>
          </p:cNvSpPr>
          <p:nvPr/>
        </p:nvSpPr>
        <p:spPr bwMode="auto">
          <a:xfrm>
            <a:off x="9906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53256" name="AutoShape 8">
            <a:hlinkClick r:id="" action="ppaction://hlinkshowjump?jump=lastslide" highlightClick="1"/>
          </p:cNvPr>
          <p:cNvSpPr>
            <a:spLocks noChangeArrowheads="1"/>
          </p:cNvSpPr>
          <p:nvPr/>
        </p:nvSpPr>
        <p:spPr bwMode="auto">
          <a:xfrm>
            <a:off x="28194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53257" name="AutoShape 9">
            <a:hlinkClick r:id="rId9" action="ppaction://hlinksldjump" highlightClick="1"/>
          </p:cNvPr>
          <p:cNvSpPr>
            <a:spLocks noChangeArrowheads="1"/>
          </p:cNvSpPr>
          <p:nvPr/>
        </p:nvSpPr>
        <p:spPr bwMode="auto">
          <a:xfrm>
            <a:off x="34290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53258" name="AutoShape 10">
            <a:hlinkClick r:id="" action="ppaction://hlinkshowjump?jump=nextslide" highlightClick="1"/>
          </p:cNvPr>
          <p:cNvSpPr>
            <a:spLocks noChangeArrowheads="1"/>
          </p:cNvSpPr>
          <p:nvPr/>
        </p:nvSpPr>
        <p:spPr bwMode="auto">
          <a:xfrm>
            <a:off x="2209800" y="6400800"/>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53259" name="Rectangle 12"/>
          <p:cNvSpPr>
            <a:spLocks noChangeArrowheads="1"/>
          </p:cNvSpPr>
          <p:nvPr/>
        </p:nvSpPr>
        <p:spPr bwMode="auto">
          <a:xfrm>
            <a:off x="1143000" y="14478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53260" name="Text Box 29"/>
          <p:cNvSpPr txBox="1">
            <a:spLocks noChangeArrowheads="1"/>
          </p:cNvSpPr>
          <p:nvPr/>
        </p:nvSpPr>
        <p:spPr bwMode="auto">
          <a:xfrm>
            <a:off x="457200" y="228600"/>
            <a:ext cx="2819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
              </a:spcBef>
              <a:spcAft>
                <a:spcPct val="5000"/>
              </a:spcAft>
              <a:buFontTx/>
              <a:buNone/>
            </a:pPr>
            <a:r>
              <a:rPr lang="zh-CN" altLang="en-US" sz="1800" b="1" u="none">
                <a:solidFill>
                  <a:srgbClr val="660033"/>
                </a:solidFill>
                <a:latin typeface="幼圆" panose="02010509060101010101" pitchFamily="49" charset="-122"/>
                <a:ea typeface="幼圆" panose="02010509060101010101" pitchFamily="49" charset="-122"/>
              </a:rPr>
              <a:t>命题逻辑 </a:t>
            </a:r>
            <a:r>
              <a:rPr lang="en-US" altLang="zh-CN" sz="1800" b="1" u="none">
                <a:solidFill>
                  <a:srgbClr val="660033"/>
                </a:solidFill>
                <a:latin typeface="幼圆" panose="02010509060101010101" pitchFamily="49" charset="-122"/>
                <a:ea typeface="幼圆" panose="02010509060101010101" pitchFamily="49" charset="-122"/>
              </a:rPr>
              <a:t>&gt; </a:t>
            </a:r>
            <a:r>
              <a:rPr lang="zh-CN" altLang="en-US" sz="1800" b="1" u="none">
                <a:solidFill>
                  <a:srgbClr val="660033"/>
                </a:solidFill>
                <a:latin typeface="幼圆" panose="02010509060101010101" pitchFamily="49" charset="-122"/>
                <a:ea typeface="幼圆" panose="02010509060101010101" pitchFamily="49" charset="-122"/>
              </a:rPr>
              <a:t>习题</a:t>
            </a:r>
            <a:endParaRPr lang="zh-CN" altLang="en-US" sz="2000" b="1" u="none">
              <a:latin typeface="幼圆" panose="02010509060101010101" pitchFamily="49" charset="-122"/>
              <a:ea typeface="幼圆" panose="02010509060101010101" pitchFamily="49" charset="-122"/>
            </a:endParaRPr>
          </a:p>
        </p:txBody>
      </p:sp>
      <p:pic>
        <p:nvPicPr>
          <p:cNvPr id="2" name="图片 1"/>
          <p:cNvPicPr>
            <a:picLocks noChangeAspect="1"/>
          </p:cNvPicPr>
          <p:nvPr/>
        </p:nvPicPr>
        <p:blipFill>
          <a:blip r:embed="rId10"/>
          <a:stretch>
            <a:fillRect/>
          </a:stretch>
        </p:blipFill>
        <p:spPr>
          <a:xfrm>
            <a:off x="1554447" y="1398745"/>
            <a:ext cx="6027167" cy="2369979"/>
          </a:xfrm>
          <a:prstGeom prst="rect">
            <a:avLst/>
          </a:prstGeom>
        </p:spPr>
      </p:pic>
    </p:spTree>
    <p:extLst>
      <p:ext uri="{BB962C8B-B14F-4D97-AF65-F5344CB8AC3E}">
        <p14:creationId xmlns:p14="http://schemas.microsoft.com/office/powerpoint/2010/main" val="2453572547"/>
      </p:ext>
    </p:extLst>
  </p:cSld>
  <p:clrMapOvr>
    <a:masterClrMapping/>
  </p:clrMapOvr>
  <p:transition>
    <p:pull dir="rd"/>
    <p:sndAc>
      <p:stSnd>
        <p:snd r:embed="rId4" name="PROJCTOR.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20685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repeatCount="indefinite" fill="remove" display="0">
                  <p:stCondLst>
                    <p:cond delay="indefinite"/>
                  </p:stCondLst>
                  <p:endCondLst>
                    <p:cond evt="onPrev" delay="0">
                      <p:tgtEl>
                        <p:sldTgt/>
                      </p:tgtEl>
                    </p:cond>
                  </p:endCondLst>
                </p:cTn>
                <p:tgtEl>
                  <p:spTgt spid="206852"/>
                </p:tgtEl>
              </p:cMediaNode>
            </p:video>
            <p:seq concurrent="1" nextAc="seek">
              <p:cTn id="8" restart="whenNotActive" fill="hold" evtFilter="cancelBubble" nodeType="interactiveSeq">
                <p:stCondLst>
                  <p:cond evt="onClick" delay="0">
                    <p:tgtEl>
                      <p:spTgt spid="206852"/>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206852"/>
                                        </p:tgtEl>
                                      </p:cBhvr>
                                    </p:cmd>
                                  </p:childTnLst>
                                </p:cTn>
                              </p:par>
                            </p:childTnLst>
                          </p:cTn>
                        </p:par>
                      </p:childTnLst>
                    </p:cTn>
                  </p:par>
                </p:childTnLst>
              </p:cTn>
              <p:nextCondLst>
                <p:cond evt="onClick" delay="0">
                  <p:tgtEl>
                    <p:spTgt spid="206852"/>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290" name="Picture 2" descr="EULA"/>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138" y="533400"/>
            <a:ext cx="2116137" cy="575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3" descr="STATBA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38" y="6248400"/>
            <a:ext cx="755808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4" descr="tb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05800" y="60198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5" descr="STATBA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38" y="533400"/>
            <a:ext cx="79168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lssx.avi">
            <a:hlinkClick r:id="" action="ppaction://media"/>
          </p:cNvPr>
          <p:cNvPicPr preferRelativeResize="0">
            <a:picLocks noRot="1" noChangeArrowheads="1"/>
          </p:cNvPicPr>
          <p:nvPr>
            <a:videoFile r:link="rId1"/>
          </p:nvPr>
        </p:nvPicPr>
        <p:blipFill>
          <a:blip r:embed="rId8">
            <a:clrChange>
              <a:clrFrom>
                <a:srgbClr val="F3BF67"/>
              </a:clrFrom>
              <a:clrTo>
                <a:srgbClr val="F3BF67">
                  <a:alpha val="0"/>
                </a:srgbClr>
              </a:clrTo>
            </a:clrChange>
            <a:extLst>
              <a:ext uri="{28A0092B-C50C-407E-A947-70E740481C1C}">
                <a14:useLocalDpi xmlns:a14="http://schemas.microsoft.com/office/drawing/2010/main" val="0"/>
              </a:ext>
            </a:extLst>
          </a:blip>
          <a:srcRect/>
          <a:stretch>
            <a:fillRect/>
          </a:stretch>
        </p:blipFill>
        <p:spPr bwMode="auto">
          <a:xfrm>
            <a:off x="3598863" y="0"/>
            <a:ext cx="18716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1095" name="Text Box 7"/>
          <p:cNvSpPr txBox="1">
            <a:spLocks noChangeArrowheads="1"/>
          </p:cNvSpPr>
          <p:nvPr/>
        </p:nvSpPr>
        <p:spPr bwMode="auto">
          <a:xfrm>
            <a:off x="2555875" y="1989138"/>
            <a:ext cx="60198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40000"/>
              </a:lnSpc>
              <a:spcBef>
                <a:spcPct val="0"/>
              </a:spcBef>
              <a:buFontTx/>
              <a:buNone/>
            </a:pPr>
            <a:r>
              <a:rPr lang="en-US" altLang="zh-CN" sz="2400" b="1" u="none">
                <a:solidFill>
                  <a:srgbClr val="CC0000"/>
                </a:solidFill>
                <a:latin typeface="Symbol" panose="05050102010706020507" pitchFamily="18" charset="2"/>
                <a:ea typeface="幼圆" panose="02010509060101010101" pitchFamily="49" charset="-122"/>
              </a:rPr>
              <a:t>       </a:t>
            </a:r>
            <a:r>
              <a:rPr lang="zh-CN" altLang="en-US" sz="2400" b="1">
                <a:solidFill>
                  <a:srgbClr val="FF0000"/>
                </a:solidFill>
                <a:latin typeface="Symbol" panose="05050102010706020507" pitchFamily="18" charset="2"/>
                <a:ea typeface="幼圆" panose="02010509060101010101" pitchFamily="49" charset="-122"/>
              </a:rPr>
              <a:t>数理逻辑、集合论、代数结构、图论</a:t>
            </a:r>
            <a:r>
              <a:rPr lang="zh-CN" altLang="en-US" sz="2400" b="1">
                <a:solidFill>
                  <a:srgbClr val="CC0000"/>
                </a:solidFill>
                <a:latin typeface="Symbol" panose="05050102010706020507" pitchFamily="18" charset="2"/>
                <a:ea typeface="幼圆" panose="02010509060101010101" pitchFamily="49" charset="-122"/>
              </a:rPr>
              <a:t>、</a:t>
            </a:r>
            <a:endParaRPr lang="zh-CN" altLang="en-US" sz="2400" b="1" u="none">
              <a:solidFill>
                <a:srgbClr val="CC0000"/>
              </a:solidFill>
              <a:latin typeface="Symbol" panose="05050102010706020507" pitchFamily="18" charset="2"/>
              <a:ea typeface="幼圆" panose="02010509060101010101" pitchFamily="49" charset="-122"/>
            </a:endParaRPr>
          </a:p>
          <a:p>
            <a:pPr>
              <a:lnSpc>
                <a:spcPct val="140000"/>
              </a:lnSpc>
              <a:spcAft>
                <a:spcPct val="20000"/>
              </a:spcAft>
              <a:buFontTx/>
              <a:buNone/>
            </a:pPr>
            <a:r>
              <a:rPr lang="zh-CN" altLang="en-US" sz="2400" b="1" u="none">
                <a:solidFill>
                  <a:srgbClr val="CC0000"/>
                </a:solidFill>
                <a:latin typeface="Symbol" panose="05050102010706020507" pitchFamily="18" charset="2"/>
                <a:ea typeface="幼圆" panose="02010509060101010101" pitchFamily="49" charset="-122"/>
              </a:rPr>
              <a:t>　   概率论、可计算性理论、组合数学、</a:t>
            </a:r>
          </a:p>
          <a:p>
            <a:pPr>
              <a:lnSpc>
                <a:spcPct val="140000"/>
              </a:lnSpc>
              <a:spcAft>
                <a:spcPct val="20000"/>
              </a:spcAft>
              <a:buFontTx/>
              <a:buNone/>
            </a:pPr>
            <a:r>
              <a:rPr lang="zh-CN" altLang="en-US" sz="2400" b="1" u="none">
                <a:solidFill>
                  <a:srgbClr val="CC0000"/>
                </a:solidFill>
                <a:latin typeface="Symbol" panose="05050102010706020507" pitchFamily="18" charset="2"/>
                <a:ea typeface="幼圆" panose="02010509060101010101" pitchFamily="49" charset="-122"/>
              </a:rPr>
              <a:t>　   自动机理论、拟阵论等等。</a:t>
            </a:r>
          </a:p>
        </p:txBody>
      </p:sp>
      <p:sp>
        <p:nvSpPr>
          <p:cNvPr id="12296" name="Text Box 8"/>
          <p:cNvSpPr txBox="1">
            <a:spLocks noChangeArrowheads="1"/>
          </p:cNvSpPr>
          <p:nvPr/>
        </p:nvSpPr>
        <p:spPr bwMode="auto">
          <a:xfrm>
            <a:off x="3132138" y="1125538"/>
            <a:ext cx="48244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3200" b="1" u="none">
                <a:solidFill>
                  <a:schemeClr val="tx2"/>
                </a:solidFill>
                <a:latin typeface="Symbol" panose="05050102010706020507" pitchFamily="18" charset="2"/>
              </a:rPr>
              <a:t>三、离散数学研究的范围</a:t>
            </a:r>
            <a:endParaRPr lang="zh-CN" altLang="en-US" sz="3200" b="1" u="none">
              <a:solidFill>
                <a:schemeClr val="tx2"/>
              </a:solidFill>
              <a:latin typeface="Symbol" panose="05050102010706020507" pitchFamily="18" charset="2"/>
              <a:ea typeface="幼圆" panose="02010509060101010101" pitchFamily="49" charset="-122"/>
            </a:endParaRPr>
          </a:p>
        </p:txBody>
      </p:sp>
      <p:sp>
        <p:nvSpPr>
          <p:cNvPr id="12297" name="AutoShape 9">
            <a:hlinkClick r:id="" action="ppaction://hlinkshowjump?jump=previousslide" highlightClick="1"/>
          </p:cNvPr>
          <p:cNvSpPr>
            <a:spLocks noChangeArrowheads="1"/>
          </p:cNvSpPr>
          <p:nvPr/>
        </p:nvSpPr>
        <p:spPr bwMode="auto">
          <a:xfrm>
            <a:off x="16002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12298" name="AutoShape 10">
            <a:hlinkClick r:id="rId9" action="ppaction://hlinksldjump" highlightClick="1"/>
          </p:cNvPr>
          <p:cNvSpPr>
            <a:spLocks noChangeArrowheads="1"/>
          </p:cNvSpPr>
          <p:nvPr/>
        </p:nvSpPr>
        <p:spPr bwMode="auto">
          <a:xfrm>
            <a:off x="9906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12299" name="AutoShape 11">
            <a:hlinkClick r:id="" action="ppaction://hlinkshowjump?jump=lastslide" highlightClick="1"/>
          </p:cNvPr>
          <p:cNvSpPr>
            <a:spLocks noChangeArrowheads="1"/>
          </p:cNvSpPr>
          <p:nvPr/>
        </p:nvSpPr>
        <p:spPr bwMode="auto">
          <a:xfrm>
            <a:off x="28194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12300" name="AutoShape 12">
            <a:hlinkClick r:id="rId10" action="ppaction://hlinksldjump" highlightClick="1"/>
          </p:cNvPr>
          <p:cNvSpPr>
            <a:spLocks noChangeArrowheads="1"/>
          </p:cNvSpPr>
          <p:nvPr/>
        </p:nvSpPr>
        <p:spPr bwMode="auto">
          <a:xfrm>
            <a:off x="34290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12301" name="AutoShape 13">
            <a:hlinkClick r:id="" action="ppaction://hlinkshowjump?jump=nextslide" highlightClick="1"/>
          </p:cNvPr>
          <p:cNvSpPr>
            <a:spLocks noChangeArrowheads="1"/>
          </p:cNvSpPr>
          <p:nvPr/>
        </p:nvSpPr>
        <p:spPr bwMode="auto">
          <a:xfrm>
            <a:off x="2209800" y="6400800"/>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12302" name="Text Box 14"/>
          <p:cNvSpPr txBox="1">
            <a:spLocks noChangeArrowheads="1"/>
          </p:cNvSpPr>
          <p:nvPr/>
        </p:nvSpPr>
        <p:spPr bwMode="auto">
          <a:xfrm>
            <a:off x="762000" y="0"/>
            <a:ext cx="2274888"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05000"/>
              </a:lnSpc>
              <a:spcBef>
                <a:spcPct val="5000"/>
              </a:spcBef>
              <a:spcAft>
                <a:spcPct val="5000"/>
              </a:spcAft>
              <a:buFontTx/>
              <a:buNone/>
            </a:pPr>
            <a:r>
              <a:rPr lang="zh-CN" altLang="en-US" b="1" u="none">
                <a:latin typeface="Symbol" panose="05050102010706020507" pitchFamily="18" charset="2"/>
                <a:ea typeface="楷体_GB2312" pitchFamily="49" charset="-122"/>
              </a:rPr>
              <a:t>绪论</a:t>
            </a:r>
            <a:r>
              <a:rPr lang="en-US" altLang="zh-CN" sz="2400" u="none">
                <a:ea typeface="隶书" panose="02010509060101010101" pitchFamily="49" charset="-122"/>
              </a:rPr>
              <a:t>PRAFACE</a:t>
            </a:r>
            <a:endParaRPr lang="en-US" altLang="zh-CN" sz="7200" u="none">
              <a:ea typeface="隶书" panose="02010509060101010101" pitchFamily="49" charset="-122"/>
            </a:endParaRPr>
          </a:p>
        </p:txBody>
      </p:sp>
    </p:spTree>
  </p:cSld>
  <p:clrMapOvr>
    <a:masterClrMapping/>
  </p:clrMapOvr>
  <p:transition>
    <p:pull dir="rd"/>
    <p:sndAc>
      <p:stSnd>
        <p:snd r:embed="rId4"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1095"/>
                                        </p:tgtEl>
                                        <p:attrNameLst>
                                          <p:attrName>style.visibility</p:attrName>
                                        </p:attrNameLst>
                                      </p:cBhvr>
                                      <p:to>
                                        <p:strVal val="visible"/>
                                      </p:to>
                                    </p:set>
                                    <p:animEffect transition="in" filter="wipe(left)">
                                      <p:cBhvr>
                                        <p:cTn id="7" dur="500"/>
                                        <p:tgtEl>
                                          <p:spTgt spid="601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095"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338" name="Picture 3"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138" y="6248400"/>
            <a:ext cx="755808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Picture 4" descr="tb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5800" y="60198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5" descr="STATBA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138" y="533400"/>
            <a:ext cx="79168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lssx.avi">
            <a:hlinkClick r:id="" action="ppaction://media"/>
          </p:cNvPr>
          <p:cNvPicPr preferRelativeResize="0">
            <a:picLocks noRot="1" noChangeArrowheads="1"/>
          </p:cNvPicPr>
          <p:nvPr>
            <a:videoFile r:link="rId1"/>
          </p:nvPr>
        </p:nvPicPr>
        <p:blipFill>
          <a:blip r:embed="rId7">
            <a:clrChange>
              <a:clrFrom>
                <a:srgbClr val="F3BF67"/>
              </a:clrFrom>
              <a:clrTo>
                <a:srgbClr val="F3BF67">
                  <a:alpha val="0"/>
                </a:srgbClr>
              </a:clrTo>
            </a:clrChange>
            <a:extLst>
              <a:ext uri="{28A0092B-C50C-407E-A947-70E740481C1C}">
                <a14:useLocalDpi xmlns:a14="http://schemas.microsoft.com/office/drawing/2010/main" val="0"/>
              </a:ext>
            </a:extLst>
          </a:blip>
          <a:srcRect/>
          <a:stretch>
            <a:fillRect/>
          </a:stretch>
        </p:blipFill>
        <p:spPr bwMode="auto">
          <a:xfrm>
            <a:off x="3598863" y="0"/>
            <a:ext cx="18716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AutoShape 9">
            <a:hlinkClick r:id="" action="ppaction://hlinkshowjump?jump=previousslide" highlightClick="1"/>
          </p:cNvPr>
          <p:cNvSpPr>
            <a:spLocks noChangeArrowheads="1"/>
          </p:cNvSpPr>
          <p:nvPr/>
        </p:nvSpPr>
        <p:spPr bwMode="auto">
          <a:xfrm>
            <a:off x="16002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14343" name="AutoShape 10">
            <a:hlinkClick r:id="rId8" action="ppaction://hlinksldjump" highlightClick="1"/>
          </p:cNvPr>
          <p:cNvSpPr>
            <a:spLocks noChangeArrowheads="1"/>
          </p:cNvSpPr>
          <p:nvPr/>
        </p:nvSpPr>
        <p:spPr bwMode="auto">
          <a:xfrm>
            <a:off x="9906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14344" name="AutoShape 11">
            <a:hlinkClick r:id="" action="ppaction://hlinkshowjump?jump=lastslide" highlightClick="1"/>
          </p:cNvPr>
          <p:cNvSpPr>
            <a:spLocks noChangeArrowheads="1"/>
          </p:cNvSpPr>
          <p:nvPr/>
        </p:nvSpPr>
        <p:spPr bwMode="auto">
          <a:xfrm>
            <a:off x="28194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14345" name="AutoShape 12">
            <a:hlinkClick r:id="rId9" action="ppaction://hlinksldjump" highlightClick="1"/>
          </p:cNvPr>
          <p:cNvSpPr>
            <a:spLocks noChangeArrowheads="1"/>
          </p:cNvSpPr>
          <p:nvPr/>
        </p:nvSpPr>
        <p:spPr bwMode="auto">
          <a:xfrm>
            <a:off x="34290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14346" name="AutoShape 13">
            <a:hlinkClick r:id="" action="ppaction://hlinkshowjump?jump=nextslide" highlightClick="1"/>
          </p:cNvPr>
          <p:cNvSpPr>
            <a:spLocks noChangeArrowheads="1"/>
          </p:cNvSpPr>
          <p:nvPr/>
        </p:nvSpPr>
        <p:spPr bwMode="auto">
          <a:xfrm>
            <a:off x="2209800" y="6400800"/>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14347" name="Text Box 14"/>
          <p:cNvSpPr txBox="1">
            <a:spLocks noChangeArrowheads="1"/>
          </p:cNvSpPr>
          <p:nvPr/>
        </p:nvSpPr>
        <p:spPr bwMode="auto">
          <a:xfrm>
            <a:off x="762000" y="0"/>
            <a:ext cx="2274888"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05000"/>
              </a:lnSpc>
              <a:spcBef>
                <a:spcPct val="5000"/>
              </a:spcBef>
              <a:spcAft>
                <a:spcPct val="5000"/>
              </a:spcAft>
              <a:buFontTx/>
              <a:buNone/>
            </a:pPr>
            <a:r>
              <a:rPr lang="zh-CN" altLang="en-US" b="1" u="none">
                <a:latin typeface="Symbol" panose="05050102010706020507" pitchFamily="18" charset="2"/>
                <a:ea typeface="楷体_GB2312" pitchFamily="49" charset="-122"/>
              </a:rPr>
              <a:t>绪论</a:t>
            </a:r>
            <a:r>
              <a:rPr lang="en-US" altLang="zh-CN" sz="2400" u="none">
                <a:ea typeface="隶书" panose="02010509060101010101" pitchFamily="49" charset="-122"/>
              </a:rPr>
              <a:t>PRAFACE</a:t>
            </a:r>
            <a:endParaRPr lang="en-US" altLang="zh-CN" sz="7200" u="none">
              <a:ea typeface="隶书" panose="02010509060101010101" pitchFamily="49" charset="-122"/>
            </a:endParaRPr>
          </a:p>
        </p:txBody>
      </p:sp>
      <p:pic>
        <p:nvPicPr>
          <p:cNvPr id="14348" name="Picture 19" descr="离散数据精品课---教学内容.files/image001.gif"/>
          <p:cNvPicPr>
            <a:picLocks noChangeAspect="1" noChangeArrowheads="1"/>
          </p:cNvPicPr>
          <p:nvPr/>
        </p:nvPicPr>
        <p:blipFill>
          <a:blip r:embed="rId10" r:link="rId11">
            <a:extLst>
              <a:ext uri="{28A0092B-C50C-407E-A947-70E740481C1C}">
                <a14:useLocalDpi xmlns:a14="http://schemas.microsoft.com/office/drawing/2010/main" val="0"/>
              </a:ext>
            </a:extLst>
          </a:blip>
          <a:srcRect/>
          <a:stretch>
            <a:fillRect/>
          </a:stretch>
        </p:blipFill>
        <p:spPr bwMode="auto">
          <a:xfrm>
            <a:off x="900113" y="1268413"/>
            <a:ext cx="7775575"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d"/>
    <p:sndAc>
      <p:stSnd>
        <p:snd r:embed="rId4" name="PROJCTOR.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04967767-3436-41E7-B35B-A7F1B2B72EA6}" type="slidenum">
              <a:rPr lang="en-US" altLang="zh-CN" sz="1400">
                <a:ea typeface="宋体" panose="02010600030101010101" pitchFamily="2" charset="-122"/>
              </a:rPr>
              <a:pPr>
                <a:spcBef>
                  <a:spcPct val="50000"/>
                </a:spcBef>
                <a:buFontTx/>
                <a:buNone/>
              </a:pPr>
              <a:t>7</a:t>
            </a:fld>
            <a:endParaRPr lang="en-US" altLang="zh-CN" sz="1400">
              <a:ea typeface="宋体" panose="02010600030101010101" pitchFamily="2" charset="-122"/>
            </a:endParaRPr>
          </a:p>
        </p:txBody>
      </p:sp>
      <p:pic>
        <p:nvPicPr>
          <p:cNvPr id="16387" name="Picture 4" descr="tb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0198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5" descr="STATBA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38" y="533400"/>
            <a:ext cx="79168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lssx.avi">
            <a:hlinkClick r:id="" action="ppaction://media"/>
          </p:cNvPr>
          <p:cNvPicPr preferRelativeResize="0">
            <a:picLocks noRot="1" noChangeArrowheads="1"/>
          </p:cNvPicPr>
          <p:nvPr>
            <a:videoFile r:link="rId1"/>
          </p:nvPr>
        </p:nvPicPr>
        <p:blipFill>
          <a:blip r:embed="rId7">
            <a:clrChange>
              <a:clrFrom>
                <a:srgbClr val="F3BF67"/>
              </a:clrFrom>
              <a:clrTo>
                <a:srgbClr val="F3BF67">
                  <a:alpha val="0"/>
                </a:srgbClr>
              </a:clrTo>
            </a:clrChange>
            <a:extLst>
              <a:ext uri="{28A0092B-C50C-407E-A947-70E740481C1C}">
                <a14:useLocalDpi xmlns:a14="http://schemas.microsoft.com/office/drawing/2010/main" val="0"/>
              </a:ext>
            </a:extLst>
          </a:blip>
          <a:srcRect/>
          <a:stretch>
            <a:fillRect/>
          </a:stretch>
        </p:blipFill>
        <p:spPr bwMode="auto">
          <a:xfrm>
            <a:off x="3598863" y="0"/>
            <a:ext cx="18716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Text Box 12"/>
          <p:cNvSpPr txBox="1">
            <a:spLocks noChangeArrowheads="1"/>
          </p:cNvSpPr>
          <p:nvPr/>
        </p:nvSpPr>
        <p:spPr bwMode="auto">
          <a:xfrm>
            <a:off x="762000" y="0"/>
            <a:ext cx="2274888"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05000"/>
              </a:lnSpc>
              <a:spcBef>
                <a:spcPct val="5000"/>
              </a:spcBef>
              <a:spcAft>
                <a:spcPct val="5000"/>
              </a:spcAft>
              <a:buFontTx/>
              <a:buNone/>
            </a:pPr>
            <a:r>
              <a:rPr lang="zh-CN" altLang="en-US" b="1" u="none">
                <a:latin typeface="Symbol" panose="05050102010706020507" pitchFamily="18" charset="2"/>
                <a:ea typeface="楷体_GB2312" pitchFamily="49" charset="-122"/>
              </a:rPr>
              <a:t>绪论</a:t>
            </a:r>
            <a:r>
              <a:rPr lang="en-US" altLang="zh-CN" sz="2400" u="none">
                <a:ea typeface="隶书" panose="02010509060101010101" pitchFamily="49" charset="-122"/>
              </a:rPr>
              <a:t>PRAFACE</a:t>
            </a:r>
            <a:endParaRPr lang="en-US" altLang="zh-CN" sz="7200" u="none">
              <a:ea typeface="隶书" panose="02010509060101010101" pitchFamily="49" charset="-122"/>
            </a:endParaRPr>
          </a:p>
        </p:txBody>
      </p:sp>
      <p:sp>
        <p:nvSpPr>
          <p:cNvPr id="16391" name="Rectangle 18"/>
          <p:cNvSpPr>
            <a:spLocks noChangeArrowheads="1"/>
          </p:cNvSpPr>
          <p:nvPr/>
        </p:nvSpPr>
        <p:spPr bwMode="auto">
          <a:xfrm>
            <a:off x="503238" y="765175"/>
            <a:ext cx="8640762" cy="564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20000"/>
              </a:lnSpc>
              <a:buFontTx/>
              <a:buNone/>
            </a:pPr>
            <a:r>
              <a:rPr kumimoji="0" lang="en-US" altLang="zh-CN" sz="2400" u="none">
                <a:latin typeface="宋体" panose="02010600030101010101" pitchFamily="2" charset="-122"/>
                <a:ea typeface="宋体" panose="02010600030101010101" pitchFamily="2" charset="-122"/>
              </a:rPr>
              <a:t>ACM/</a:t>
            </a:r>
            <a:r>
              <a:rPr kumimoji="0" lang="zh-CN" altLang="zh-CN" sz="2400" u="none">
                <a:latin typeface="宋体" panose="02010600030101010101" pitchFamily="2" charset="-122"/>
                <a:ea typeface="宋体" panose="02010600030101010101" pitchFamily="2" charset="-122"/>
              </a:rPr>
              <a:t>IEEE 将</a:t>
            </a:r>
            <a:r>
              <a:rPr lang="zh-CN" altLang="zh-CN" sz="2400" u="none">
                <a:latin typeface="宋体" panose="02010600030101010101" pitchFamily="2" charset="-122"/>
                <a:ea typeface="宋体" panose="02010600030101010101" pitchFamily="2" charset="-122"/>
              </a:rPr>
              <a:t>“计算机科学” 分为14个学科领域：</a:t>
            </a:r>
            <a:endParaRPr lang="zh-CN" altLang="en-US" sz="2400" u="none">
              <a:latin typeface="宋体" panose="02010600030101010101" pitchFamily="2" charset="-122"/>
              <a:ea typeface="宋体" panose="02010600030101010101" pitchFamily="2" charset="-122"/>
            </a:endParaRPr>
          </a:p>
          <a:p>
            <a:pPr lvl="1">
              <a:lnSpc>
                <a:spcPct val="110000"/>
              </a:lnSpc>
              <a:spcBef>
                <a:spcPct val="10000"/>
              </a:spcBef>
              <a:buFontTx/>
              <a:buChar char="•"/>
            </a:pPr>
            <a:r>
              <a:rPr lang="en-US" altLang="zh-CN" sz="2000" b="0" u="none">
                <a:solidFill>
                  <a:srgbClr val="CC0000"/>
                </a:solidFill>
                <a:latin typeface="宋体" panose="02010600030101010101" pitchFamily="2" charset="-122"/>
              </a:rPr>
              <a:t>CS-AR</a:t>
            </a:r>
            <a:r>
              <a:rPr lang="zh-CN" altLang="en-US" sz="2000" b="0" u="none">
                <a:solidFill>
                  <a:srgbClr val="CC0000"/>
                </a:solidFill>
                <a:latin typeface="宋体" panose="02010600030101010101" pitchFamily="2" charset="-122"/>
              </a:rPr>
              <a:t>计算机体系结构与组织</a:t>
            </a:r>
          </a:p>
          <a:p>
            <a:pPr lvl="1">
              <a:lnSpc>
                <a:spcPct val="110000"/>
              </a:lnSpc>
              <a:spcBef>
                <a:spcPct val="10000"/>
              </a:spcBef>
              <a:buFontTx/>
              <a:buChar char="•"/>
            </a:pPr>
            <a:r>
              <a:rPr lang="en-US" altLang="zh-CN" sz="2000" b="0" u="none">
                <a:solidFill>
                  <a:srgbClr val="CC0000"/>
                </a:solidFill>
                <a:latin typeface="宋体" panose="02010600030101010101" pitchFamily="2" charset="-122"/>
              </a:rPr>
              <a:t>CS-AL </a:t>
            </a:r>
            <a:r>
              <a:rPr lang="zh-CN" altLang="en-US" sz="2000" b="0" u="none">
                <a:solidFill>
                  <a:srgbClr val="CC0000"/>
                </a:solidFill>
                <a:latin typeface="宋体" panose="02010600030101010101" pitchFamily="2" charset="-122"/>
              </a:rPr>
              <a:t>算法与复杂性</a:t>
            </a:r>
          </a:p>
          <a:p>
            <a:pPr lvl="1">
              <a:lnSpc>
                <a:spcPct val="110000"/>
              </a:lnSpc>
              <a:spcBef>
                <a:spcPct val="10000"/>
              </a:spcBef>
              <a:buFontTx/>
              <a:buChar char="•"/>
            </a:pPr>
            <a:r>
              <a:rPr lang="en-US" altLang="zh-CN" sz="2000" b="0" u="none">
                <a:solidFill>
                  <a:srgbClr val="CC0000"/>
                </a:solidFill>
                <a:latin typeface="宋体" panose="02010600030101010101" pitchFamily="2" charset="-122"/>
              </a:rPr>
              <a:t>CS-HC </a:t>
            </a:r>
            <a:r>
              <a:rPr lang="zh-CN" altLang="en-US" sz="2000" b="0" u="none">
                <a:solidFill>
                  <a:srgbClr val="CC0000"/>
                </a:solidFill>
                <a:latin typeface="宋体" panose="02010600030101010101" pitchFamily="2" charset="-122"/>
              </a:rPr>
              <a:t>人机交互</a:t>
            </a:r>
          </a:p>
          <a:p>
            <a:pPr lvl="1">
              <a:lnSpc>
                <a:spcPct val="110000"/>
              </a:lnSpc>
              <a:spcBef>
                <a:spcPct val="10000"/>
              </a:spcBef>
              <a:buFontTx/>
              <a:buChar char="•"/>
            </a:pPr>
            <a:r>
              <a:rPr lang="en-US" altLang="zh-CN" sz="2000" b="0" u="none">
                <a:solidFill>
                  <a:srgbClr val="CC0000"/>
                </a:solidFill>
                <a:latin typeface="宋体" panose="02010600030101010101" pitchFamily="2" charset="-122"/>
              </a:rPr>
              <a:t>CS-OS </a:t>
            </a:r>
            <a:r>
              <a:rPr lang="zh-CN" altLang="en-US" sz="2000" b="0" u="none">
                <a:solidFill>
                  <a:srgbClr val="CC0000"/>
                </a:solidFill>
                <a:latin typeface="宋体" panose="02010600030101010101" pitchFamily="2" charset="-122"/>
              </a:rPr>
              <a:t>操作系统</a:t>
            </a:r>
          </a:p>
          <a:p>
            <a:pPr lvl="1">
              <a:lnSpc>
                <a:spcPct val="110000"/>
              </a:lnSpc>
              <a:spcBef>
                <a:spcPct val="10000"/>
              </a:spcBef>
              <a:buFontTx/>
              <a:buChar char="•"/>
            </a:pPr>
            <a:r>
              <a:rPr lang="en-US" altLang="zh-CN" sz="2000" b="0" u="none">
                <a:solidFill>
                  <a:srgbClr val="CC0000"/>
                </a:solidFill>
                <a:latin typeface="宋体" panose="02010600030101010101" pitchFamily="2" charset="-122"/>
              </a:rPr>
              <a:t>CS-PF </a:t>
            </a:r>
            <a:r>
              <a:rPr lang="zh-CN" altLang="en-US" sz="2000" b="0" u="none">
                <a:solidFill>
                  <a:srgbClr val="CC0000"/>
                </a:solidFill>
                <a:latin typeface="宋体" panose="02010600030101010101" pitchFamily="2" charset="-122"/>
              </a:rPr>
              <a:t>程序设计基础</a:t>
            </a:r>
          </a:p>
          <a:p>
            <a:pPr lvl="1">
              <a:lnSpc>
                <a:spcPct val="110000"/>
              </a:lnSpc>
              <a:spcBef>
                <a:spcPct val="10000"/>
              </a:spcBef>
              <a:buFontTx/>
              <a:buChar char="•"/>
            </a:pPr>
            <a:r>
              <a:rPr lang="en-US" altLang="zh-CN" sz="2000" b="0" u="none">
                <a:solidFill>
                  <a:srgbClr val="CC0000"/>
                </a:solidFill>
                <a:latin typeface="宋体" panose="02010600030101010101" pitchFamily="2" charset="-122"/>
              </a:rPr>
              <a:t>CS-SP </a:t>
            </a:r>
            <a:r>
              <a:rPr lang="zh-CN" altLang="en-US" sz="2000" b="0" u="none">
                <a:solidFill>
                  <a:srgbClr val="CC0000"/>
                </a:solidFill>
                <a:latin typeface="宋体" panose="02010600030101010101" pitchFamily="2" charset="-122"/>
              </a:rPr>
              <a:t>社会与职业问题</a:t>
            </a:r>
          </a:p>
          <a:p>
            <a:pPr lvl="1">
              <a:lnSpc>
                <a:spcPct val="110000"/>
              </a:lnSpc>
              <a:spcBef>
                <a:spcPct val="10000"/>
              </a:spcBef>
              <a:buFontTx/>
              <a:buChar char="•"/>
            </a:pPr>
            <a:r>
              <a:rPr lang="en-US" altLang="zh-CN" sz="2000" b="0" u="none">
                <a:solidFill>
                  <a:srgbClr val="CC0000"/>
                </a:solidFill>
                <a:latin typeface="宋体" panose="02010600030101010101" pitchFamily="2" charset="-122"/>
              </a:rPr>
              <a:t>CS-SE </a:t>
            </a:r>
            <a:r>
              <a:rPr lang="zh-CN" altLang="en-US" sz="2000" b="0" u="none">
                <a:solidFill>
                  <a:srgbClr val="CC0000"/>
                </a:solidFill>
                <a:latin typeface="宋体" panose="02010600030101010101" pitchFamily="2" charset="-122"/>
              </a:rPr>
              <a:t>软件工程</a:t>
            </a:r>
          </a:p>
          <a:p>
            <a:pPr lvl="1">
              <a:lnSpc>
                <a:spcPct val="110000"/>
              </a:lnSpc>
              <a:spcBef>
                <a:spcPct val="10000"/>
              </a:spcBef>
              <a:buFontTx/>
              <a:buChar char="•"/>
            </a:pPr>
            <a:r>
              <a:rPr lang="en-US" altLang="zh-CN" sz="2000" u="none">
                <a:solidFill>
                  <a:srgbClr val="FF0000"/>
                </a:solidFill>
                <a:latin typeface="宋体" panose="02010600030101010101" pitchFamily="2" charset="-122"/>
              </a:rPr>
              <a:t>CS-DS </a:t>
            </a:r>
            <a:r>
              <a:rPr lang="zh-CN" altLang="en-US" sz="2000" u="none">
                <a:solidFill>
                  <a:srgbClr val="FF0000"/>
                </a:solidFill>
                <a:latin typeface="宋体" panose="02010600030101010101" pitchFamily="2" charset="-122"/>
              </a:rPr>
              <a:t>离散结构</a:t>
            </a:r>
          </a:p>
          <a:p>
            <a:pPr lvl="1">
              <a:lnSpc>
                <a:spcPct val="110000"/>
              </a:lnSpc>
              <a:spcBef>
                <a:spcPct val="10000"/>
              </a:spcBef>
              <a:buFontTx/>
              <a:buChar char="•"/>
            </a:pPr>
            <a:r>
              <a:rPr lang="en-US" altLang="zh-CN" sz="2000" b="0" u="none">
                <a:solidFill>
                  <a:srgbClr val="CC0000"/>
                </a:solidFill>
                <a:latin typeface="宋体" panose="02010600030101010101" pitchFamily="2" charset="-122"/>
              </a:rPr>
              <a:t>CS-NC </a:t>
            </a:r>
            <a:r>
              <a:rPr lang="zh-CN" altLang="en-US" sz="2000" b="0" u="none">
                <a:solidFill>
                  <a:srgbClr val="CC0000"/>
                </a:solidFill>
                <a:latin typeface="宋体" panose="02010600030101010101" pitchFamily="2" charset="-122"/>
              </a:rPr>
              <a:t>以网络为中心的计算</a:t>
            </a:r>
          </a:p>
          <a:p>
            <a:pPr lvl="1">
              <a:lnSpc>
                <a:spcPct val="110000"/>
              </a:lnSpc>
              <a:spcBef>
                <a:spcPct val="10000"/>
              </a:spcBef>
              <a:buFontTx/>
              <a:buChar char="•"/>
            </a:pPr>
            <a:r>
              <a:rPr lang="en-US" altLang="zh-CN" sz="2000" b="0" u="none">
                <a:solidFill>
                  <a:srgbClr val="CC0000"/>
                </a:solidFill>
                <a:latin typeface="宋体" panose="02010600030101010101" pitchFamily="2" charset="-122"/>
              </a:rPr>
              <a:t>CS-PL </a:t>
            </a:r>
            <a:r>
              <a:rPr lang="zh-CN" altLang="en-US" sz="2000" b="0" u="none">
                <a:solidFill>
                  <a:srgbClr val="CC0000"/>
                </a:solidFill>
                <a:latin typeface="宋体" panose="02010600030101010101" pitchFamily="2" charset="-122"/>
              </a:rPr>
              <a:t>程序设计语言</a:t>
            </a:r>
          </a:p>
          <a:p>
            <a:pPr lvl="1">
              <a:lnSpc>
                <a:spcPct val="110000"/>
              </a:lnSpc>
              <a:spcBef>
                <a:spcPct val="10000"/>
              </a:spcBef>
              <a:buFontTx/>
              <a:buChar char="•"/>
            </a:pPr>
            <a:r>
              <a:rPr lang="en-US" altLang="zh-CN" sz="2000" b="0" u="none">
                <a:solidFill>
                  <a:srgbClr val="CC0000"/>
                </a:solidFill>
                <a:latin typeface="宋体" panose="02010600030101010101" pitchFamily="2" charset="-122"/>
              </a:rPr>
              <a:t>CS-GV </a:t>
            </a:r>
            <a:r>
              <a:rPr lang="zh-CN" altLang="en-US" sz="2000" b="0" u="none">
                <a:solidFill>
                  <a:srgbClr val="CC0000"/>
                </a:solidFill>
                <a:latin typeface="宋体" panose="02010600030101010101" pitchFamily="2" charset="-122"/>
              </a:rPr>
              <a:t>图形学与可视化计算</a:t>
            </a:r>
          </a:p>
          <a:p>
            <a:pPr lvl="1">
              <a:lnSpc>
                <a:spcPct val="110000"/>
              </a:lnSpc>
              <a:spcBef>
                <a:spcPct val="10000"/>
              </a:spcBef>
              <a:buFontTx/>
              <a:buChar char="•"/>
            </a:pPr>
            <a:r>
              <a:rPr lang="en-US" altLang="zh-CN" sz="2000" b="0" u="none">
                <a:solidFill>
                  <a:srgbClr val="CC0000"/>
                </a:solidFill>
                <a:latin typeface="宋体" panose="02010600030101010101" pitchFamily="2" charset="-122"/>
              </a:rPr>
              <a:t>CS-IS </a:t>
            </a:r>
            <a:r>
              <a:rPr lang="zh-CN" altLang="en-US" sz="2000" b="0" u="none">
                <a:solidFill>
                  <a:srgbClr val="CC0000"/>
                </a:solidFill>
                <a:latin typeface="宋体" panose="02010600030101010101" pitchFamily="2" charset="-122"/>
              </a:rPr>
              <a:t>智能系统</a:t>
            </a:r>
          </a:p>
          <a:p>
            <a:pPr lvl="1">
              <a:lnSpc>
                <a:spcPct val="110000"/>
              </a:lnSpc>
              <a:spcBef>
                <a:spcPct val="10000"/>
              </a:spcBef>
              <a:buFontTx/>
              <a:buChar char="•"/>
            </a:pPr>
            <a:r>
              <a:rPr lang="en-US" altLang="zh-CN" sz="2000" b="0" u="none">
                <a:solidFill>
                  <a:srgbClr val="CC0000"/>
                </a:solidFill>
                <a:latin typeface="宋体" panose="02010600030101010101" pitchFamily="2" charset="-122"/>
              </a:rPr>
              <a:t>CS-IM </a:t>
            </a:r>
            <a:r>
              <a:rPr lang="zh-CN" altLang="en-US" sz="2000" b="0" u="none">
                <a:solidFill>
                  <a:srgbClr val="CC0000"/>
                </a:solidFill>
                <a:latin typeface="宋体" panose="02010600030101010101" pitchFamily="2" charset="-122"/>
              </a:rPr>
              <a:t>信息管理</a:t>
            </a:r>
          </a:p>
          <a:p>
            <a:pPr lvl="1">
              <a:lnSpc>
                <a:spcPct val="110000"/>
              </a:lnSpc>
              <a:spcBef>
                <a:spcPct val="10000"/>
              </a:spcBef>
              <a:buFontTx/>
              <a:buChar char="•"/>
            </a:pPr>
            <a:r>
              <a:rPr lang="en-US" altLang="zh-CN" sz="2000" b="0" u="none">
                <a:solidFill>
                  <a:srgbClr val="CC0000"/>
                </a:solidFill>
                <a:latin typeface="宋体" panose="02010600030101010101" pitchFamily="2" charset="-122"/>
              </a:rPr>
              <a:t>CS-CN </a:t>
            </a:r>
            <a:r>
              <a:rPr lang="zh-CN" altLang="en-US" sz="2000" b="0" u="none">
                <a:solidFill>
                  <a:srgbClr val="CC0000"/>
                </a:solidFill>
                <a:latin typeface="宋体" panose="02010600030101010101" pitchFamily="2" charset="-122"/>
              </a:rPr>
              <a:t>数值计算科学</a:t>
            </a:r>
          </a:p>
        </p:txBody>
      </p:sp>
      <p:sp>
        <p:nvSpPr>
          <p:cNvPr id="16392" name="Rectangle 19"/>
          <p:cNvSpPr>
            <a:spLocks noChangeArrowheads="1"/>
          </p:cNvSpPr>
          <p:nvPr/>
        </p:nvSpPr>
        <p:spPr bwMode="auto">
          <a:xfrm>
            <a:off x="4859338" y="1979613"/>
            <a:ext cx="3746500" cy="3698875"/>
          </a:xfrm>
          <a:prstGeom prst="rect">
            <a:avLst/>
          </a:prstGeom>
          <a:solidFill>
            <a:srgbClr val="FFFF66"/>
          </a:solidFill>
          <a:ln w="28575">
            <a:solidFill>
              <a:srgbClr val="FF9900"/>
            </a:solidFill>
            <a:miter lim="800000"/>
            <a:headEnd/>
            <a:tailEnd/>
          </a:ln>
        </p:spPr>
        <p:txBody>
          <a:bodyPr wrap="none" lIns="90000" tIns="46800" rIns="90000" bIns="46800" anchor="ctr">
            <a:spAutoFit/>
          </a:bodyPr>
          <a:lstStyle>
            <a:lvl1pPr>
              <a:spcBef>
                <a:spcPct val="20000"/>
              </a:spcBef>
              <a:buChar char="•"/>
              <a:tabLst>
                <a:tab pos="266700" algn="l"/>
              </a:tabLst>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tabLst>
                <a:tab pos="266700" algn="l"/>
              </a:tabLst>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tabLst>
                <a:tab pos="266700" algn="l"/>
              </a:tabLst>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tabLst>
                <a:tab pos="266700" algn="l"/>
              </a:tabLst>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tabLst>
                <a:tab pos="266700" algn="l"/>
              </a:tabLst>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tabLst>
                <a:tab pos="266700" algn="l"/>
              </a:tabLs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tabLst>
                <a:tab pos="266700" algn="l"/>
              </a:tabLs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tabLst>
                <a:tab pos="266700" algn="l"/>
              </a:tabLs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tabLst>
                <a:tab pos="266700" algn="l"/>
              </a:tabLst>
              <a:defRPr kumimoji="1" sz="2000">
                <a:solidFill>
                  <a:schemeClr val="tx1"/>
                </a:solidFill>
                <a:latin typeface="Times New Roman" panose="02020603050405020304" pitchFamily="18" charset="0"/>
                <a:ea typeface="宋体" panose="02010600030101010101" pitchFamily="2" charset="-122"/>
              </a:defRPr>
            </a:lvl9pPr>
          </a:lstStyle>
          <a:p>
            <a:pPr fontAlgn="b">
              <a:lnSpc>
                <a:spcPct val="140000"/>
              </a:lnSpc>
              <a:spcBef>
                <a:spcPct val="0"/>
              </a:spcBef>
              <a:buFontTx/>
              <a:buNone/>
            </a:pPr>
            <a:r>
              <a:rPr lang="en-US" altLang="zh-CN" sz="2400" b="1" u="none">
                <a:latin typeface="Century Schoolbook" panose="02040604050505020304" pitchFamily="18" charset="0"/>
                <a:ea typeface="宋体" panose="02010600030101010101" pitchFamily="2" charset="-122"/>
              </a:rPr>
              <a:t>       </a:t>
            </a:r>
            <a:r>
              <a:rPr lang="zh-CN" altLang="en-US" sz="2400" b="1" u="none">
                <a:latin typeface="Century Schoolbook" panose="02040604050505020304" pitchFamily="18" charset="0"/>
                <a:ea typeface="宋体" panose="02010600030101010101" pitchFamily="2" charset="-122"/>
              </a:rPr>
              <a:t>离散结构（</a:t>
            </a:r>
            <a:r>
              <a:rPr lang="en-US" altLang="zh-CN" sz="2400" b="1" u="none">
                <a:latin typeface="Century Schoolbook" panose="02040604050505020304" pitchFamily="18" charset="0"/>
                <a:ea typeface="宋体" panose="02010600030101010101" pitchFamily="2" charset="-122"/>
              </a:rPr>
              <a:t>DS</a:t>
            </a:r>
            <a:r>
              <a:rPr lang="zh-CN" altLang="en-US" sz="2400" b="1" u="none">
                <a:latin typeface="Century Schoolbook" panose="02040604050505020304" pitchFamily="18" charset="0"/>
                <a:ea typeface="宋体" panose="02010600030101010101" pitchFamily="2" charset="-122"/>
              </a:rPr>
              <a:t>）</a:t>
            </a:r>
            <a:endParaRPr lang="zh-CN" altLang="en-US" sz="2400" u="none">
              <a:latin typeface="Century Schoolbook" panose="02040604050505020304" pitchFamily="18" charset="0"/>
              <a:ea typeface="宋体" panose="02010600030101010101" pitchFamily="2" charset="-122"/>
            </a:endParaRPr>
          </a:p>
          <a:p>
            <a:pPr fontAlgn="b">
              <a:lnSpc>
                <a:spcPct val="140000"/>
              </a:lnSpc>
              <a:spcBef>
                <a:spcPct val="0"/>
              </a:spcBef>
              <a:buFontTx/>
              <a:buNone/>
            </a:pPr>
            <a:r>
              <a:rPr lang="en-US" altLang="zh-CN" sz="2400" u="none">
                <a:latin typeface="Century Schoolbook" panose="02040604050505020304" pitchFamily="18" charset="0"/>
                <a:ea typeface="宋体" panose="02010600030101010101" pitchFamily="2" charset="-122"/>
              </a:rPr>
              <a:t>DS1. </a:t>
            </a:r>
            <a:r>
              <a:rPr lang="zh-CN" altLang="en-US" sz="2400" u="none">
                <a:latin typeface="Century Schoolbook" panose="02040604050505020304" pitchFamily="18" charset="0"/>
                <a:ea typeface="宋体" panose="02010600030101010101" pitchFamily="2" charset="-122"/>
              </a:rPr>
              <a:t>函数</a:t>
            </a:r>
            <a:r>
              <a:rPr lang="en-US" altLang="zh-CN" sz="2400" u="none">
                <a:latin typeface="Century Schoolbook" panose="02040604050505020304" pitchFamily="18" charset="0"/>
                <a:ea typeface="宋体" panose="02010600030101010101" pitchFamily="2" charset="-122"/>
              </a:rPr>
              <a:t>,</a:t>
            </a:r>
            <a:r>
              <a:rPr lang="zh-CN" altLang="en-US" sz="2400" u="none">
                <a:latin typeface="Century Schoolbook" panose="02040604050505020304" pitchFamily="18" charset="0"/>
                <a:ea typeface="宋体" panose="02010600030101010101" pitchFamily="2" charset="-122"/>
              </a:rPr>
              <a:t>关系</a:t>
            </a:r>
            <a:r>
              <a:rPr lang="en-US" altLang="zh-CN" sz="2400" u="none">
                <a:latin typeface="Century Schoolbook" panose="02040604050505020304" pitchFamily="18" charset="0"/>
                <a:ea typeface="宋体" panose="02010600030101010101" pitchFamily="2" charset="-122"/>
              </a:rPr>
              <a:t>,</a:t>
            </a:r>
            <a:r>
              <a:rPr lang="zh-CN" altLang="en-US" sz="2400" u="none">
                <a:latin typeface="Century Schoolbook" panose="02040604050505020304" pitchFamily="18" charset="0"/>
                <a:ea typeface="宋体" panose="02010600030101010101" pitchFamily="2" charset="-122"/>
              </a:rPr>
              <a:t>集合</a:t>
            </a:r>
            <a:r>
              <a:rPr lang="en-US" altLang="zh-CN" sz="2400" u="none">
                <a:latin typeface="Century Schoolbook" panose="02040604050505020304" pitchFamily="18" charset="0"/>
                <a:ea typeface="宋体" panose="02010600030101010101" pitchFamily="2" charset="-122"/>
              </a:rPr>
              <a:t>[</a:t>
            </a:r>
            <a:r>
              <a:rPr lang="zh-CN" altLang="en-US" sz="2400" u="none">
                <a:latin typeface="Century Schoolbook" panose="02040604050505020304" pitchFamily="18" charset="0"/>
                <a:ea typeface="宋体" panose="02010600030101010101" pitchFamily="2" charset="-122"/>
              </a:rPr>
              <a:t>核心</a:t>
            </a:r>
            <a:r>
              <a:rPr lang="en-US" altLang="zh-CN" sz="2400" u="none">
                <a:latin typeface="Century Schoolbook" panose="02040604050505020304" pitchFamily="18" charset="0"/>
                <a:ea typeface="宋体" panose="02010600030101010101" pitchFamily="2" charset="-122"/>
              </a:rPr>
              <a:t>]</a:t>
            </a:r>
          </a:p>
          <a:p>
            <a:pPr fontAlgn="b">
              <a:lnSpc>
                <a:spcPct val="140000"/>
              </a:lnSpc>
              <a:spcBef>
                <a:spcPct val="0"/>
              </a:spcBef>
              <a:buFontTx/>
              <a:buNone/>
            </a:pPr>
            <a:r>
              <a:rPr lang="en-US" altLang="zh-CN" sz="2400" u="none">
                <a:latin typeface="Century Schoolbook" panose="02040604050505020304" pitchFamily="18" charset="0"/>
                <a:ea typeface="宋体" panose="02010600030101010101" pitchFamily="2" charset="-122"/>
              </a:rPr>
              <a:t>DS2. </a:t>
            </a:r>
            <a:r>
              <a:rPr lang="zh-CN" altLang="en-US" sz="2400" u="none">
                <a:latin typeface="Century Schoolbook" panose="02040604050505020304" pitchFamily="18" charset="0"/>
                <a:ea typeface="宋体" panose="02010600030101010101" pitchFamily="2" charset="-122"/>
              </a:rPr>
              <a:t>基本逻辑</a:t>
            </a:r>
            <a:r>
              <a:rPr lang="en-US" altLang="zh-CN" sz="2400" u="none">
                <a:latin typeface="Century Schoolbook" panose="02040604050505020304" pitchFamily="18" charset="0"/>
                <a:ea typeface="宋体" panose="02010600030101010101" pitchFamily="2" charset="-122"/>
              </a:rPr>
              <a:t>[</a:t>
            </a:r>
            <a:r>
              <a:rPr lang="zh-CN" altLang="en-US" sz="2400" u="none">
                <a:latin typeface="Century Schoolbook" panose="02040604050505020304" pitchFamily="18" charset="0"/>
                <a:ea typeface="宋体" panose="02010600030101010101" pitchFamily="2" charset="-122"/>
              </a:rPr>
              <a:t>核心</a:t>
            </a:r>
            <a:r>
              <a:rPr lang="en-US" altLang="zh-CN" sz="2400" u="none">
                <a:latin typeface="Century Schoolbook" panose="02040604050505020304" pitchFamily="18" charset="0"/>
                <a:ea typeface="宋体" panose="02010600030101010101" pitchFamily="2" charset="-122"/>
              </a:rPr>
              <a:t>]</a:t>
            </a:r>
          </a:p>
          <a:p>
            <a:pPr fontAlgn="b">
              <a:lnSpc>
                <a:spcPct val="140000"/>
              </a:lnSpc>
              <a:spcBef>
                <a:spcPct val="0"/>
              </a:spcBef>
              <a:buFontTx/>
              <a:buNone/>
            </a:pPr>
            <a:r>
              <a:rPr lang="en-US" altLang="zh-CN" sz="2400" u="none">
                <a:latin typeface="Century Schoolbook" panose="02040604050505020304" pitchFamily="18" charset="0"/>
                <a:ea typeface="宋体" panose="02010600030101010101" pitchFamily="2" charset="-122"/>
              </a:rPr>
              <a:t>DS3. </a:t>
            </a:r>
            <a:r>
              <a:rPr lang="zh-CN" altLang="en-US" sz="2400" u="none">
                <a:latin typeface="Century Schoolbook" panose="02040604050505020304" pitchFamily="18" charset="0"/>
                <a:ea typeface="宋体" panose="02010600030101010101" pitchFamily="2" charset="-122"/>
              </a:rPr>
              <a:t>证明技术</a:t>
            </a:r>
            <a:r>
              <a:rPr lang="en-US" altLang="zh-CN" sz="2400" u="none">
                <a:latin typeface="Century Schoolbook" panose="02040604050505020304" pitchFamily="18" charset="0"/>
                <a:ea typeface="宋体" panose="02010600030101010101" pitchFamily="2" charset="-122"/>
              </a:rPr>
              <a:t>[</a:t>
            </a:r>
            <a:r>
              <a:rPr lang="zh-CN" altLang="en-US" sz="2400" u="none">
                <a:latin typeface="Century Schoolbook" panose="02040604050505020304" pitchFamily="18" charset="0"/>
                <a:ea typeface="宋体" panose="02010600030101010101" pitchFamily="2" charset="-122"/>
              </a:rPr>
              <a:t>核心</a:t>
            </a:r>
            <a:r>
              <a:rPr lang="en-US" altLang="zh-CN" sz="2400" u="none">
                <a:latin typeface="Century Schoolbook" panose="02040604050505020304" pitchFamily="18" charset="0"/>
                <a:ea typeface="宋体" panose="02010600030101010101" pitchFamily="2" charset="-122"/>
              </a:rPr>
              <a:t>]</a:t>
            </a:r>
          </a:p>
          <a:p>
            <a:pPr fontAlgn="b">
              <a:lnSpc>
                <a:spcPct val="140000"/>
              </a:lnSpc>
              <a:spcBef>
                <a:spcPct val="0"/>
              </a:spcBef>
              <a:buFontTx/>
              <a:buNone/>
            </a:pPr>
            <a:r>
              <a:rPr lang="en-US" altLang="zh-CN" sz="2400" u="none">
                <a:latin typeface="Century Schoolbook" panose="02040604050505020304" pitchFamily="18" charset="0"/>
                <a:ea typeface="宋体" panose="02010600030101010101" pitchFamily="2" charset="-122"/>
              </a:rPr>
              <a:t>DS4. </a:t>
            </a:r>
            <a:r>
              <a:rPr lang="zh-CN" altLang="en-US" sz="2400" u="none">
                <a:latin typeface="Century Schoolbook" panose="02040604050505020304" pitchFamily="18" charset="0"/>
                <a:ea typeface="宋体" panose="02010600030101010101" pitchFamily="2" charset="-122"/>
              </a:rPr>
              <a:t>计算基础</a:t>
            </a:r>
            <a:r>
              <a:rPr lang="en-US" altLang="zh-CN" sz="2400" u="none">
                <a:latin typeface="Century Schoolbook" panose="02040604050505020304" pitchFamily="18" charset="0"/>
                <a:ea typeface="宋体" panose="02010600030101010101" pitchFamily="2" charset="-122"/>
              </a:rPr>
              <a:t>[</a:t>
            </a:r>
            <a:r>
              <a:rPr lang="zh-CN" altLang="en-US" sz="2400" u="none">
                <a:latin typeface="Century Schoolbook" panose="02040604050505020304" pitchFamily="18" charset="0"/>
                <a:ea typeface="宋体" panose="02010600030101010101" pitchFamily="2" charset="-122"/>
              </a:rPr>
              <a:t>核心</a:t>
            </a:r>
            <a:r>
              <a:rPr lang="en-US" altLang="zh-CN" sz="2400" u="none">
                <a:latin typeface="Century Schoolbook" panose="02040604050505020304" pitchFamily="18" charset="0"/>
                <a:ea typeface="宋体" panose="02010600030101010101" pitchFamily="2" charset="-122"/>
              </a:rPr>
              <a:t>]</a:t>
            </a:r>
          </a:p>
          <a:p>
            <a:pPr fontAlgn="b">
              <a:lnSpc>
                <a:spcPct val="140000"/>
              </a:lnSpc>
              <a:spcBef>
                <a:spcPct val="0"/>
              </a:spcBef>
              <a:buFontTx/>
              <a:buNone/>
            </a:pPr>
            <a:r>
              <a:rPr lang="en-US" altLang="zh-CN" sz="2400" u="none">
                <a:latin typeface="Century Schoolbook" panose="02040604050505020304" pitchFamily="18" charset="0"/>
                <a:ea typeface="宋体" panose="02010600030101010101" pitchFamily="2" charset="-122"/>
              </a:rPr>
              <a:t>DS5. </a:t>
            </a:r>
            <a:r>
              <a:rPr lang="zh-CN" altLang="en-US" sz="2400" u="none">
                <a:latin typeface="Century Schoolbook" panose="02040604050505020304" pitchFamily="18" charset="0"/>
                <a:ea typeface="宋体" panose="02010600030101010101" pitchFamily="2" charset="-122"/>
              </a:rPr>
              <a:t>图和树</a:t>
            </a:r>
            <a:r>
              <a:rPr lang="en-US" altLang="zh-CN" sz="2400" u="none">
                <a:latin typeface="Century Schoolbook" panose="02040604050505020304" pitchFamily="18" charset="0"/>
                <a:ea typeface="宋体" panose="02010600030101010101" pitchFamily="2" charset="-122"/>
              </a:rPr>
              <a:t>[</a:t>
            </a:r>
            <a:r>
              <a:rPr lang="zh-CN" altLang="en-US" sz="2400" u="none">
                <a:latin typeface="Century Schoolbook" panose="02040604050505020304" pitchFamily="18" charset="0"/>
                <a:ea typeface="宋体" panose="02010600030101010101" pitchFamily="2" charset="-122"/>
              </a:rPr>
              <a:t>核心</a:t>
            </a:r>
            <a:r>
              <a:rPr lang="en-US" altLang="zh-CN" sz="2400" u="none">
                <a:latin typeface="Century Schoolbook" panose="02040604050505020304" pitchFamily="18" charset="0"/>
                <a:ea typeface="宋体" panose="02010600030101010101" pitchFamily="2" charset="-122"/>
              </a:rPr>
              <a:t>]</a:t>
            </a:r>
          </a:p>
          <a:p>
            <a:pPr fontAlgn="b">
              <a:lnSpc>
                <a:spcPct val="140000"/>
              </a:lnSpc>
              <a:spcBef>
                <a:spcPct val="0"/>
              </a:spcBef>
              <a:buFontTx/>
              <a:buNone/>
            </a:pPr>
            <a:r>
              <a:rPr lang="en-US" altLang="zh-CN" sz="2400" u="none">
                <a:latin typeface="Century Schoolbook" panose="02040604050505020304" pitchFamily="18" charset="0"/>
                <a:ea typeface="宋体" panose="02010600030101010101" pitchFamily="2" charset="-122"/>
              </a:rPr>
              <a:t>DS6. </a:t>
            </a:r>
            <a:r>
              <a:rPr lang="zh-CN" altLang="en-US" sz="2400" u="none">
                <a:latin typeface="Century Schoolbook" panose="02040604050505020304" pitchFamily="18" charset="0"/>
                <a:ea typeface="宋体" panose="02010600030101010101" pitchFamily="2" charset="-122"/>
              </a:rPr>
              <a:t>离散概率</a:t>
            </a:r>
            <a:r>
              <a:rPr lang="en-US" altLang="zh-CN" sz="2400" u="none">
                <a:latin typeface="Century Schoolbook" panose="02040604050505020304" pitchFamily="18" charset="0"/>
                <a:ea typeface="宋体" panose="02010600030101010101" pitchFamily="2" charset="-122"/>
              </a:rPr>
              <a:t>[</a:t>
            </a:r>
            <a:r>
              <a:rPr lang="zh-CN" altLang="en-US" sz="2400" u="none">
                <a:latin typeface="Century Schoolbook" panose="02040604050505020304" pitchFamily="18" charset="0"/>
                <a:ea typeface="宋体" panose="02010600030101010101" pitchFamily="2" charset="-122"/>
              </a:rPr>
              <a:t>核心</a:t>
            </a:r>
            <a:r>
              <a:rPr lang="en-US" altLang="zh-CN" sz="2400" u="none">
                <a:latin typeface="Century Schoolbook" panose="02040604050505020304" pitchFamily="18" charset="0"/>
                <a:ea typeface="宋体" panose="02010600030101010101" pitchFamily="2" charset="-122"/>
              </a:rPr>
              <a:t>]</a:t>
            </a:r>
          </a:p>
        </p:txBody>
      </p:sp>
      <p:cxnSp>
        <p:nvCxnSpPr>
          <p:cNvPr id="16393" name="AutoShape 20"/>
          <p:cNvCxnSpPr>
            <a:cxnSpLocks noChangeShapeType="1"/>
            <a:stCxn id="16391" idx="1"/>
            <a:endCxn id="16391" idx="0"/>
          </p:cNvCxnSpPr>
          <p:nvPr/>
        </p:nvCxnSpPr>
        <p:spPr bwMode="auto">
          <a:xfrm rot="10800000" flipH="1">
            <a:off x="503238" y="765175"/>
            <a:ext cx="4321175" cy="2820988"/>
          </a:xfrm>
          <a:prstGeom prst="bentConnector4">
            <a:avLst>
              <a:gd name="adj1" fmla="val -5292"/>
              <a:gd name="adj2" fmla="val 108102"/>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a:tailEnd/>
              </a14:hiddenLine>
            </a:ext>
          </a:extLst>
        </p:spPr>
      </p:cxnSp>
      <p:sp>
        <p:nvSpPr>
          <p:cNvPr id="16394" name="Line 21"/>
          <p:cNvSpPr>
            <a:spLocks noChangeShapeType="1"/>
          </p:cNvSpPr>
          <p:nvPr/>
        </p:nvSpPr>
        <p:spPr bwMode="auto">
          <a:xfrm>
            <a:off x="3059113" y="4076700"/>
            <a:ext cx="1223962" cy="0"/>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16395" name="Line 22"/>
          <p:cNvSpPr>
            <a:spLocks noChangeShapeType="1"/>
          </p:cNvSpPr>
          <p:nvPr/>
        </p:nvSpPr>
        <p:spPr bwMode="auto">
          <a:xfrm flipV="1">
            <a:off x="4284663" y="3429000"/>
            <a:ext cx="0" cy="649288"/>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16396" name="Line 23"/>
          <p:cNvSpPr>
            <a:spLocks noChangeShapeType="1"/>
          </p:cNvSpPr>
          <p:nvPr/>
        </p:nvSpPr>
        <p:spPr bwMode="auto">
          <a:xfrm>
            <a:off x="4284663" y="3429000"/>
            <a:ext cx="574675" cy="0"/>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Tree>
  </p:cSld>
  <p:clrMapOvr>
    <a:masterClrMapping/>
  </p:clrMapOvr>
  <p:transition>
    <p:pull dir="rd"/>
    <p:sndAc>
      <p:stSnd>
        <p:snd r:embed="rId4" name="PROJCTOR.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434" name="Picture 2" descr="EULA"/>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138" y="533400"/>
            <a:ext cx="2116137" cy="575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descr="STATBA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38" y="6248400"/>
            <a:ext cx="755808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descr="tb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05800" y="60198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5" descr="STATBA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38" y="533400"/>
            <a:ext cx="79168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lssx.avi">
            <a:hlinkClick r:id="" action="ppaction://media"/>
          </p:cNvPr>
          <p:cNvPicPr preferRelativeResize="0">
            <a:picLocks noRot="1" noChangeArrowheads="1"/>
          </p:cNvPicPr>
          <p:nvPr>
            <a:videoFile r:link="rId1"/>
          </p:nvPr>
        </p:nvPicPr>
        <p:blipFill>
          <a:blip r:embed="rId8">
            <a:clrChange>
              <a:clrFrom>
                <a:srgbClr val="F3BF67"/>
              </a:clrFrom>
              <a:clrTo>
                <a:srgbClr val="F3BF67">
                  <a:alpha val="0"/>
                </a:srgbClr>
              </a:clrTo>
            </a:clrChange>
            <a:extLst>
              <a:ext uri="{28A0092B-C50C-407E-A947-70E740481C1C}">
                <a14:useLocalDpi xmlns:a14="http://schemas.microsoft.com/office/drawing/2010/main" val="0"/>
              </a:ext>
            </a:extLst>
          </a:blip>
          <a:srcRect/>
          <a:stretch>
            <a:fillRect/>
          </a:stretch>
        </p:blipFill>
        <p:spPr bwMode="auto">
          <a:xfrm>
            <a:off x="3598863" y="0"/>
            <a:ext cx="18716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AutoShape 9">
            <a:hlinkClick r:id="" action="ppaction://hlinkshowjump?jump=previousslide" highlightClick="1"/>
          </p:cNvPr>
          <p:cNvSpPr>
            <a:spLocks noChangeArrowheads="1"/>
          </p:cNvSpPr>
          <p:nvPr/>
        </p:nvSpPr>
        <p:spPr bwMode="auto">
          <a:xfrm>
            <a:off x="16002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18440" name="AutoShape 10">
            <a:hlinkClick r:id="rId9" action="ppaction://hlinksldjump" highlightClick="1"/>
          </p:cNvPr>
          <p:cNvSpPr>
            <a:spLocks noChangeArrowheads="1"/>
          </p:cNvSpPr>
          <p:nvPr/>
        </p:nvSpPr>
        <p:spPr bwMode="auto">
          <a:xfrm>
            <a:off x="9906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18441" name="AutoShape 11">
            <a:hlinkClick r:id="" action="ppaction://hlinkshowjump?jump=lastslide" highlightClick="1"/>
          </p:cNvPr>
          <p:cNvSpPr>
            <a:spLocks noChangeArrowheads="1"/>
          </p:cNvSpPr>
          <p:nvPr/>
        </p:nvSpPr>
        <p:spPr bwMode="auto">
          <a:xfrm>
            <a:off x="28194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18442" name="AutoShape 12">
            <a:hlinkClick r:id="rId10" action="ppaction://hlinksldjump" highlightClick="1"/>
          </p:cNvPr>
          <p:cNvSpPr>
            <a:spLocks noChangeArrowheads="1"/>
          </p:cNvSpPr>
          <p:nvPr/>
        </p:nvSpPr>
        <p:spPr bwMode="auto">
          <a:xfrm>
            <a:off x="34290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18443" name="AutoShape 13">
            <a:hlinkClick r:id="" action="ppaction://hlinkshowjump?jump=nextslide" highlightClick="1"/>
          </p:cNvPr>
          <p:cNvSpPr>
            <a:spLocks noChangeArrowheads="1"/>
          </p:cNvSpPr>
          <p:nvPr/>
        </p:nvSpPr>
        <p:spPr bwMode="auto">
          <a:xfrm>
            <a:off x="2209800" y="6400800"/>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18444" name="Text Box 14"/>
          <p:cNvSpPr txBox="1">
            <a:spLocks noChangeArrowheads="1"/>
          </p:cNvSpPr>
          <p:nvPr/>
        </p:nvSpPr>
        <p:spPr bwMode="auto">
          <a:xfrm>
            <a:off x="762000" y="0"/>
            <a:ext cx="2274888"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05000"/>
              </a:lnSpc>
              <a:spcBef>
                <a:spcPct val="5000"/>
              </a:spcBef>
              <a:spcAft>
                <a:spcPct val="5000"/>
              </a:spcAft>
              <a:buFontTx/>
              <a:buNone/>
            </a:pPr>
            <a:r>
              <a:rPr lang="zh-CN" altLang="en-US" b="1" u="none">
                <a:latin typeface="Symbol" panose="05050102010706020507" pitchFamily="18" charset="2"/>
                <a:ea typeface="楷体_GB2312" pitchFamily="49" charset="-122"/>
              </a:rPr>
              <a:t>绪论</a:t>
            </a:r>
            <a:r>
              <a:rPr lang="en-US" altLang="zh-CN" sz="2400" u="none">
                <a:ea typeface="隶书" panose="02010509060101010101" pitchFamily="49" charset="-122"/>
              </a:rPr>
              <a:t>PRAFACE</a:t>
            </a:r>
            <a:endParaRPr lang="en-US" altLang="zh-CN" sz="7200" u="none">
              <a:ea typeface="隶书" panose="02010509060101010101" pitchFamily="49" charset="-122"/>
            </a:endParaRPr>
          </a:p>
        </p:txBody>
      </p:sp>
      <p:sp>
        <p:nvSpPr>
          <p:cNvPr id="18445" name="Text Box 16"/>
          <p:cNvSpPr txBox="1">
            <a:spLocks noChangeArrowheads="1"/>
          </p:cNvSpPr>
          <p:nvPr/>
        </p:nvSpPr>
        <p:spPr bwMode="auto">
          <a:xfrm>
            <a:off x="3132138" y="1052513"/>
            <a:ext cx="49688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3200" b="1" u="none">
                <a:solidFill>
                  <a:schemeClr val="tx2"/>
                </a:solidFill>
                <a:latin typeface="Symbol" panose="05050102010706020507" pitchFamily="18" charset="2"/>
              </a:rPr>
              <a:t>四、离散数学课程的任务</a:t>
            </a:r>
            <a:endParaRPr lang="zh-CN" altLang="en-US" sz="3200" b="1" u="none">
              <a:solidFill>
                <a:schemeClr val="tx2"/>
              </a:solidFill>
              <a:latin typeface="Symbol" panose="05050102010706020507" pitchFamily="18" charset="2"/>
              <a:ea typeface="幼圆" panose="02010509060101010101" pitchFamily="49" charset="-122"/>
            </a:endParaRPr>
          </a:p>
        </p:txBody>
      </p:sp>
      <p:sp>
        <p:nvSpPr>
          <p:cNvPr id="646161" name="Text Box 17"/>
          <p:cNvSpPr txBox="1">
            <a:spLocks noChangeArrowheads="1"/>
          </p:cNvSpPr>
          <p:nvPr/>
        </p:nvSpPr>
        <p:spPr bwMode="auto">
          <a:xfrm>
            <a:off x="2987675" y="4076700"/>
            <a:ext cx="54864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spcBef>
                <a:spcPct val="10000"/>
              </a:spcBef>
              <a:spcAft>
                <a:spcPct val="10000"/>
              </a:spcAft>
              <a:buFontTx/>
              <a:buNone/>
            </a:pPr>
            <a:r>
              <a:rPr lang="zh-CN" altLang="en-US" sz="2400" b="1" u="none">
                <a:solidFill>
                  <a:srgbClr val="CC0000"/>
                </a:solidFill>
                <a:latin typeface="Symbol" panose="05050102010706020507" pitchFamily="18" charset="2"/>
                <a:ea typeface="幼圆" panose="02010509060101010101" pitchFamily="49" charset="-122"/>
              </a:rPr>
              <a:t>２、提高逻辑推理能力、抽象思维能力</a:t>
            </a:r>
          </a:p>
          <a:p>
            <a:pPr eaLnBrk="1" hangingPunct="1">
              <a:lnSpc>
                <a:spcPct val="125000"/>
              </a:lnSpc>
              <a:spcBef>
                <a:spcPct val="5000"/>
              </a:spcBef>
              <a:spcAft>
                <a:spcPct val="5000"/>
              </a:spcAft>
              <a:buFontTx/>
              <a:buNone/>
            </a:pPr>
            <a:r>
              <a:rPr lang="zh-CN" altLang="en-US" sz="2400" b="1" u="none">
                <a:solidFill>
                  <a:srgbClr val="CC0000"/>
                </a:solidFill>
                <a:latin typeface="Symbol" panose="05050102010706020507" pitchFamily="18" charset="2"/>
                <a:ea typeface="幼圆" panose="02010509060101010101" pitchFamily="49" charset="-122"/>
              </a:rPr>
              <a:t>       和归纳构造能力。</a:t>
            </a:r>
          </a:p>
        </p:txBody>
      </p:sp>
      <p:sp>
        <p:nvSpPr>
          <p:cNvPr id="646162" name="Text Box 18"/>
          <p:cNvSpPr txBox="1">
            <a:spLocks noChangeArrowheads="1"/>
          </p:cNvSpPr>
          <p:nvPr/>
        </p:nvSpPr>
        <p:spPr bwMode="auto">
          <a:xfrm>
            <a:off x="2987675" y="1844675"/>
            <a:ext cx="5715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0"/>
              </a:spcBef>
              <a:buFontTx/>
              <a:buNone/>
            </a:pPr>
            <a:r>
              <a:rPr lang="zh-CN" altLang="en-US" sz="2400" b="1" u="none">
                <a:solidFill>
                  <a:srgbClr val="CC0000"/>
                </a:solidFill>
                <a:latin typeface="Symbol" panose="05050102010706020507" pitchFamily="18" charset="2"/>
                <a:ea typeface="幼圆" panose="02010509060101010101" pitchFamily="49" charset="-122"/>
              </a:rPr>
              <a:t>１、掌握离散数学的基本理论和方法</a:t>
            </a:r>
            <a:r>
              <a:rPr lang="en-US" altLang="zh-CN" sz="2400" b="1" u="none">
                <a:solidFill>
                  <a:srgbClr val="CC0000"/>
                </a:solidFill>
                <a:latin typeface="Symbol" panose="05050102010706020507" pitchFamily="18" charset="2"/>
                <a:ea typeface="幼圆" panose="02010509060101010101" pitchFamily="49" charset="-122"/>
              </a:rPr>
              <a:t>,</a:t>
            </a:r>
          </a:p>
          <a:p>
            <a:pPr eaLnBrk="1" hangingPunct="1">
              <a:lnSpc>
                <a:spcPct val="125000"/>
              </a:lnSpc>
              <a:spcBef>
                <a:spcPct val="0"/>
              </a:spcBef>
              <a:buFontTx/>
              <a:buNone/>
            </a:pPr>
            <a:r>
              <a:rPr lang="en-US" altLang="zh-CN" sz="2400" b="1" u="none">
                <a:solidFill>
                  <a:srgbClr val="CC0000"/>
                </a:solidFill>
                <a:latin typeface="Symbol" panose="05050102010706020507" pitchFamily="18" charset="2"/>
                <a:ea typeface="幼圆" panose="02010509060101010101" pitchFamily="49" charset="-122"/>
              </a:rPr>
              <a:t>       </a:t>
            </a:r>
            <a:r>
              <a:rPr lang="zh-CN" altLang="en-US" sz="2400" b="1" u="none">
                <a:solidFill>
                  <a:srgbClr val="CC0000"/>
                </a:solidFill>
                <a:latin typeface="Symbol" panose="05050102010706020507" pitchFamily="18" charset="2"/>
                <a:ea typeface="幼圆" panose="02010509060101010101" pitchFamily="49" charset="-122"/>
              </a:rPr>
              <a:t>为后继课程准备 必要的数学工具。</a:t>
            </a:r>
          </a:p>
        </p:txBody>
      </p:sp>
      <p:sp>
        <p:nvSpPr>
          <p:cNvPr id="646163" name="Text Box 19"/>
          <p:cNvSpPr txBox="1">
            <a:spLocks noChangeArrowheads="1"/>
          </p:cNvSpPr>
          <p:nvPr/>
        </p:nvSpPr>
        <p:spPr bwMode="auto">
          <a:xfrm>
            <a:off x="3059113" y="5300663"/>
            <a:ext cx="5545137" cy="635000"/>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5000"/>
              </a:lnSpc>
              <a:spcBef>
                <a:spcPct val="5000"/>
              </a:spcBef>
              <a:spcAft>
                <a:spcPct val="5000"/>
              </a:spcAft>
              <a:buFontTx/>
              <a:buNone/>
            </a:pPr>
            <a:r>
              <a:rPr kumimoji="0" lang="zh-CN" altLang="en-US" b="1" u="none">
                <a:solidFill>
                  <a:schemeClr val="tx2"/>
                </a:solidFill>
                <a:latin typeface="Symbol" panose="05050102010706020507" pitchFamily="18" charset="2"/>
              </a:rPr>
              <a:t>是计算机专业的核心主干课程</a:t>
            </a:r>
          </a:p>
        </p:txBody>
      </p:sp>
      <p:sp>
        <p:nvSpPr>
          <p:cNvPr id="646164" name="Rectangle 20"/>
          <p:cNvSpPr>
            <a:spLocks noChangeArrowheads="1"/>
          </p:cNvSpPr>
          <p:nvPr/>
        </p:nvSpPr>
        <p:spPr bwMode="auto">
          <a:xfrm>
            <a:off x="3132138" y="2924175"/>
            <a:ext cx="575945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5000"/>
              </a:spcBef>
              <a:spcAft>
                <a:spcPct val="5000"/>
              </a:spcAft>
              <a:buFontTx/>
              <a:buNone/>
            </a:pPr>
            <a:r>
              <a:rPr kumimoji="0" lang="zh-CN" altLang="en-US" sz="2400" b="1" u="none">
                <a:latin typeface="Century Schoolbook" panose="02040604050505020304" pitchFamily="18" charset="0"/>
                <a:ea typeface="楷体_GB2312" pitchFamily="49" charset="-122"/>
              </a:rPr>
              <a:t>后继课程：数据结构、数字逻辑、算法</a:t>
            </a:r>
          </a:p>
          <a:p>
            <a:pPr eaLnBrk="1" hangingPunct="1">
              <a:lnSpc>
                <a:spcPct val="125000"/>
              </a:lnSpc>
              <a:spcBef>
                <a:spcPct val="5000"/>
              </a:spcBef>
              <a:spcAft>
                <a:spcPct val="5000"/>
              </a:spcAft>
              <a:buFontTx/>
              <a:buNone/>
            </a:pPr>
            <a:r>
              <a:rPr kumimoji="0" lang="zh-CN" altLang="en-US" sz="2400" b="1" u="none">
                <a:latin typeface="Century Schoolbook" panose="02040604050505020304" pitchFamily="18" charset="0"/>
                <a:ea typeface="楷体_GB2312" pitchFamily="49" charset="-122"/>
              </a:rPr>
              <a:t>  编译原理、数据库、人工智能等。</a:t>
            </a:r>
          </a:p>
        </p:txBody>
      </p:sp>
    </p:spTree>
  </p:cSld>
  <p:clrMapOvr>
    <a:masterClrMapping/>
  </p:clrMapOvr>
  <p:transition>
    <p:pull dir="rd"/>
    <p:sndAc>
      <p:stSnd>
        <p:snd r:embed="rId4"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6162"/>
                                        </p:tgtEl>
                                        <p:attrNameLst>
                                          <p:attrName>style.visibility</p:attrName>
                                        </p:attrNameLst>
                                      </p:cBhvr>
                                      <p:to>
                                        <p:strVal val="visible"/>
                                      </p:to>
                                    </p:set>
                                    <p:animEffect transition="in" filter="wipe(left)">
                                      <p:cBhvr>
                                        <p:cTn id="7" dur="500"/>
                                        <p:tgtEl>
                                          <p:spTgt spid="6461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46164"/>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46161"/>
                                        </p:tgtEl>
                                        <p:attrNameLst>
                                          <p:attrName>style.visibility</p:attrName>
                                        </p:attrNameLst>
                                      </p:cBhvr>
                                      <p:to>
                                        <p:strVal val="visible"/>
                                      </p:to>
                                    </p:set>
                                    <p:animEffect transition="in" filter="wipe(left)">
                                      <p:cBhvr>
                                        <p:cTn id="16" dur="500"/>
                                        <p:tgtEl>
                                          <p:spTgt spid="64616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46163"/>
                                        </p:tgtEl>
                                        <p:attrNameLst>
                                          <p:attrName>style.visibility</p:attrName>
                                        </p:attrNameLst>
                                      </p:cBhvr>
                                      <p:to>
                                        <p:strVal val="visible"/>
                                      </p:to>
                                    </p:set>
                                    <p:animEffect transition="in" filter="wipe(left)">
                                      <p:cBhvr>
                                        <p:cTn id="21" dur="500"/>
                                        <p:tgtEl>
                                          <p:spTgt spid="646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61" grpId="0" autoUpdateAnimBg="0"/>
      <p:bldP spid="646162" grpId="0" autoUpdateAnimBg="0"/>
      <p:bldP spid="646163" grpId="0" animBg="1" autoUpdateAnimBg="0"/>
      <p:bldP spid="646164"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482" name="Picture 2" descr="EULA"/>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138" y="533400"/>
            <a:ext cx="2116137" cy="575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3" descr="STATBA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38" y="6248400"/>
            <a:ext cx="7558087"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4" descr="tb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05800" y="6019800"/>
            <a:ext cx="83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descr="STATBA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38" y="533400"/>
            <a:ext cx="79168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lssx.avi">
            <a:hlinkClick r:id="" action="ppaction://media"/>
          </p:cNvPr>
          <p:cNvPicPr preferRelativeResize="0">
            <a:picLocks noRot="1" noChangeArrowheads="1"/>
          </p:cNvPicPr>
          <p:nvPr>
            <a:videoFile r:link="rId1"/>
          </p:nvPr>
        </p:nvPicPr>
        <p:blipFill>
          <a:blip r:embed="rId8">
            <a:clrChange>
              <a:clrFrom>
                <a:srgbClr val="F3BF67"/>
              </a:clrFrom>
              <a:clrTo>
                <a:srgbClr val="F3BF67">
                  <a:alpha val="0"/>
                </a:srgbClr>
              </a:clrTo>
            </a:clrChange>
            <a:extLst>
              <a:ext uri="{28A0092B-C50C-407E-A947-70E740481C1C}">
                <a14:useLocalDpi xmlns:a14="http://schemas.microsoft.com/office/drawing/2010/main" val="0"/>
              </a:ext>
            </a:extLst>
          </a:blip>
          <a:srcRect/>
          <a:stretch>
            <a:fillRect/>
          </a:stretch>
        </p:blipFill>
        <p:spPr bwMode="auto">
          <a:xfrm>
            <a:off x="3598863" y="0"/>
            <a:ext cx="18716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AutoShape 7">
            <a:hlinkClick r:id="" action="ppaction://hlinkshowjump?jump=previousslide" highlightClick="1"/>
          </p:cNvPr>
          <p:cNvSpPr>
            <a:spLocks noChangeArrowheads="1"/>
          </p:cNvSpPr>
          <p:nvPr/>
        </p:nvSpPr>
        <p:spPr bwMode="auto">
          <a:xfrm>
            <a:off x="1600200" y="6400800"/>
            <a:ext cx="381000" cy="304800"/>
          </a:xfrm>
          <a:prstGeom prst="actionButtonBackPrevious">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20488" name="AutoShape 8">
            <a:hlinkClick r:id="rId9" action="ppaction://hlinksldjump" highlightClick="1"/>
          </p:cNvPr>
          <p:cNvSpPr>
            <a:spLocks noChangeArrowheads="1"/>
          </p:cNvSpPr>
          <p:nvPr/>
        </p:nvSpPr>
        <p:spPr bwMode="auto">
          <a:xfrm>
            <a:off x="990600" y="6400800"/>
            <a:ext cx="381000" cy="304800"/>
          </a:xfrm>
          <a:prstGeom prst="actionButtonBeginning">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20489" name="AutoShape 9">
            <a:hlinkClick r:id="" action="ppaction://hlinkshowjump?jump=lastslide" highlightClick="1"/>
          </p:cNvPr>
          <p:cNvSpPr>
            <a:spLocks noChangeArrowheads="1"/>
          </p:cNvSpPr>
          <p:nvPr/>
        </p:nvSpPr>
        <p:spPr bwMode="auto">
          <a:xfrm>
            <a:off x="2819400" y="6400800"/>
            <a:ext cx="381000" cy="304800"/>
          </a:xfrm>
          <a:prstGeom prst="actionButtonEnd">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20490" name="AutoShape 10">
            <a:hlinkClick r:id="rId10" action="ppaction://hlinksldjump" highlightClick="1"/>
          </p:cNvPr>
          <p:cNvSpPr>
            <a:spLocks noChangeArrowheads="1"/>
          </p:cNvSpPr>
          <p:nvPr/>
        </p:nvSpPr>
        <p:spPr bwMode="auto">
          <a:xfrm>
            <a:off x="3429000" y="6400800"/>
            <a:ext cx="457200" cy="304800"/>
          </a:xfrm>
          <a:prstGeom prst="actionButtonInformation">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20491" name="AutoShape 11">
            <a:hlinkClick r:id="" action="ppaction://hlinkshowjump?jump=nextslide" highlightClick="1"/>
          </p:cNvPr>
          <p:cNvSpPr>
            <a:spLocks noChangeArrowheads="1"/>
          </p:cNvSpPr>
          <p:nvPr/>
        </p:nvSpPr>
        <p:spPr bwMode="auto">
          <a:xfrm>
            <a:off x="2209800" y="6400800"/>
            <a:ext cx="381000" cy="304800"/>
          </a:xfrm>
          <a:prstGeom prst="actionButtonForwardNext">
            <a:avLst/>
          </a:prstGeom>
          <a:solidFill>
            <a:srgbClr val="00CCFF"/>
          </a:solidFill>
          <a:ln w="9525">
            <a:solidFill>
              <a:srgbClr val="969696"/>
            </a:solidFill>
            <a:miter lim="800000"/>
            <a:headEnd/>
            <a:tailEnd/>
          </a:ln>
        </p:spPr>
        <p:txBody>
          <a:bodyPr anchor="ct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
              <a:lnSpc>
                <a:spcPct val="140000"/>
              </a:lnSpc>
              <a:spcBef>
                <a:spcPct val="0"/>
              </a:spcBef>
              <a:buFontTx/>
              <a:buNone/>
            </a:pPr>
            <a:endParaRPr lang="zh-CN" altLang="en-US" sz="2400">
              <a:solidFill>
                <a:srgbClr val="800000"/>
              </a:solidFill>
              <a:latin typeface="Century Schoolbook" panose="02040604050505020304" pitchFamily="18" charset="0"/>
              <a:ea typeface="宋体" panose="02010600030101010101" pitchFamily="2" charset="-122"/>
            </a:endParaRPr>
          </a:p>
        </p:txBody>
      </p:sp>
      <p:sp>
        <p:nvSpPr>
          <p:cNvPr id="20492" name="Text Box 12"/>
          <p:cNvSpPr txBox="1">
            <a:spLocks noChangeArrowheads="1"/>
          </p:cNvSpPr>
          <p:nvPr/>
        </p:nvSpPr>
        <p:spPr bwMode="auto">
          <a:xfrm>
            <a:off x="762000" y="0"/>
            <a:ext cx="2274888"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05000"/>
              </a:lnSpc>
              <a:spcBef>
                <a:spcPct val="5000"/>
              </a:spcBef>
              <a:spcAft>
                <a:spcPct val="5000"/>
              </a:spcAft>
              <a:buFontTx/>
              <a:buNone/>
            </a:pPr>
            <a:r>
              <a:rPr lang="zh-CN" altLang="en-US" b="1" u="none">
                <a:latin typeface="Symbol" panose="05050102010706020507" pitchFamily="18" charset="2"/>
                <a:ea typeface="楷体_GB2312" pitchFamily="49" charset="-122"/>
              </a:rPr>
              <a:t>绪论</a:t>
            </a:r>
            <a:r>
              <a:rPr lang="en-US" altLang="zh-CN" sz="2400" u="none">
                <a:ea typeface="隶书" panose="02010509060101010101" pitchFamily="49" charset="-122"/>
              </a:rPr>
              <a:t>PRAFACE</a:t>
            </a:r>
            <a:endParaRPr lang="en-US" altLang="zh-CN" sz="7200" u="none">
              <a:ea typeface="隶书" panose="02010509060101010101" pitchFamily="49" charset="-122"/>
            </a:endParaRPr>
          </a:p>
        </p:txBody>
      </p:sp>
      <p:sp>
        <p:nvSpPr>
          <p:cNvPr id="20493" name="Text Box 13"/>
          <p:cNvSpPr txBox="1">
            <a:spLocks noChangeArrowheads="1"/>
          </p:cNvSpPr>
          <p:nvPr/>
        </p:nvSpPr>
        <p:spPr bwMode="auto">
          <a:xfrm>
            <a:off x="3132138" y="1196975"/>
            <a:ext cx="49688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4400" b="1" u="none">
                <a:solidFill>
                  <a:schemeClr val="tx2"/>
                </a:solidFill>
                <a:latin typeface="Symbol" panose="05050102010706020507" pitchFamily="18" charset="2"/>
              </a:rPr>
              <a:t>离散数学学习秘诀</a:t>
            </a:r>
            <a:endParaRPr lang="zh-CN" altLang="en-US" sz="4400" b="1" u="none">
              <a:solidFill>
                <a:schemeClr val="tx2"/>
              </a:solidFill>
              <a:latin typeface="Symbol" panose="05050102010706020507" pitchFamily="18" charset="2"/>
              <a:ea typeface="幼圆" panose="02010509060101010101" pitchFamily="49" charset="-122"/>
            </a:endParaRPr>
          </a:p>
        </p:txBody>
      </p:sp>
      <p:sp>
        <p:nvSpPr>
          <p:cNvPr id="657423" name="Text Box 15"/>
          <p:cNvSpPr txBox="1">
            <a:spLocks noChangeArrowheads="1"/>
          </p:cNvSpPr>
          <p:nvPr/>
        </p:nvSpPr>
        <p:spPr bwMode="auto">
          <a:xfrm>
            <a:off x="3708400" y="2060575"/>
            <a:ext cx="46799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10000"/>
              </a:spcBef>
              <a:buFontTx/>
              <a:buNone/>
            </a:pPr>
            <a:r>
              <a:rPr lang="en-US" altLang="zh-CN" sz="3200" b="1" u="none">
                <a:latin typeface="Symbol" panose="05050102010706020507" pitchFamily="18" charset="2"/>
                <a:ea typeface="幼圆" panose="02010509060101010101" pitchFamily="49" charset="-122"/>
              </a:rPr>
              <a:t>1</a:t>
            </a:r>
            <a:r>
              <a:rPr lang="zh-CN" altLang="en-US" sz="3200" b="1" u="none">
                <a:latin typeface="Symbol" panose="05050102010706020507" pitchFamily="18" charset="2"/>
                <a:ea typeface="幼圆" panose="02010509060101010101" pitchFamily="49" charset="-122"/>
              </a:rPr>
              <a:t>、坚持听课</a:t>
            </a:r>
          </a:p>
          <a:p>
            <a:pPr eaLnBrk="1" hangingPunct="1">
              <a:lnSpc>
                <a:spcPct val="130000"/>
              </a:lnSpc>
              <a:spcBef>
                <a:spcPct val="10000"/>
              </a:spcBef>
              <a:buFontTx/>
              <a:buNone/>
            </a:pPr>
            <a:r>
              <a:rPr lang="zh-CN" altLang="en-US" b="1" u="none">
                <a:solidFill>
                  <a:srgbClr val="CC0000"/>
                </a:solidFill>
                <a:latin typeface="华文新魏" panose="02010800040101010101" pitchFamily="2" charset="-122"/>
                <a:ea typeface="华文新魏" panose="02010800040101010101" pitchFamily="2" charset="-122"/>
              </a:rPr>
              <a:t>       听君一席话胜读十年书</a:t>
            </a:r>
            <a:endParaRPr lang="zh-CN" altLang="en-US" b="1" u="none">
              <a:solidFill>
                <a:srgbClr val="CC0000"/>
              </a:solidFill>
              <a:latin typeface="Symbol" panose="05050102010706020507" pitchFamily="18" charset="2"/>
              <a:ea typeface="华文新魏" panose="02010800040101010101" pitchFamily="2" charset="-122"/>
            </a:endParaRPr>
          </a:p>
        </p:txBody>
      </p:sp>
      <p:sp>
        <p:nvSpPr>
          <p:cNvPr id="657426" name="Rectangle 18"/>
          <p:cNvSpPr>
            <a:spLocks noChangeArrowheads="1"/>
          </p:cNvSpPr>
          <p:nvPr/>
        </p:nvSpPr>
        <p:spPr bwMode="auto">
          <a:xfrm>
            <a:off x="3708400" y="3429000"/>
            <a:ext cx="489585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
              <a:lnSpc>
                <a:spcPct val="140000"/>
              </a:lnSpc>
              <a:spcBef>
                <a:spcPct val="0"/>
              </a:spcBef>
              <a:buFontTx/>
              <a:buNone/>
            </a:pPr>
            <a:r>
              <a:rPr lang="en-US" altLang="zh-CN" sz="3200" b="1" u="none">
                <a:latin typeface="Century Schoolbook" panose="02040604050505020304" pitchFamily="18" charset="0"/>
                <a:ea typeface="宋体" panose="02010600030101010101" pitchFamily="2" charset="-122"/>
              </a:rPr>
              <a:t>2</a:t>
            </a:r>
            <a:r>
              <a:rPr lang="zh-CN" altLang="en-US" sz="3200" b="1" u="none">
                <a:latin typeface="Century Schoolbook" panose="02040604050505020304" pitchFamily="18" charset="0"/>
                <a:ea typeface="宋体" panose="02010600030101010101" pitchFamily="2" charset="-122"/>
              </a:rPr>
              <a:t>、独立思考</a:t>
            </a:r>
          </a:p>
          <a:p>
            <a:pPr fontAlgn="b">
              <a:lnSpc>
                <a:spcPct val="140000"/>
              </a:lnSpc>
              <a:spcBef>
                <a:spcPct val="0"/>
              </a:spcBef>
              <a:buFontTx/>
              <a:buNone/>
            </a:pPr>
            <a:r>
              <a:rPr lang="zh-CN" altLang="en-US" b="1" u="none">
                <a:solidFill>
                  <a:srgbClr val="CC0000"/>
                </a:solidFill>
                <a:latin typeface="Century Schoolbook" panose="02040604050505020304" pitchFamily="18" charset="0"/>
                <a:ea typeface="华文行楷" panose="02010800040101010101" pitchFamily="2" charset="-122"/>
              </a:rPr>
              <a:t>      我思故我在</a:t>
            </a:r>
            <a:endParaRPr lang="zh-CN" altLang="en-US" b="1" u="none">
              <a:solidFill>
                <a:srgbClr val="CC0000"/>
              </a:solidFill>
              <a:latin typeface="华文新魏" panose="02010800040101010101" pitchFamily="2" charset="-122"/>
              <a:ea typeface="华文新魏" panose="02010800040101010101" pitchFamily="2" charset="-122"/>
            </a:endParaRPr>
          </a:p>
        </p:txBody>
      </p:sp>
      <p:sp>
        <p:nvSpPr>
          <p:cNvPr id="657427" name="Rectangle 19"/>
          <p:cNvSpPr>
            <a:spLocks noChangeArrowheads="1"/>
          </p:cNvSpPr>
          <p:nvPr/>
        </p:nvSpPr>
        <p:spPr bwMode="auto">
          <a:xfrm>
            <a:off x="3635375" y="4797425"/>
            <a:ext cx="3744913"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kumimoji="1"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b="1">
                <a:solidFill>
                  <a:srgbClr val="800000"/>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accent2"/>
                </a:solidFill>
                <a:latin typeface="Times New Roman" panose="02020603050405020304" pitchFamily="18" charset="0"/>
                <a:ea typeface="楷体_GB2312"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
              <a:lnSpc>
                <a:spcPct val="140000"/>
              </a:lnSpc>
              <a:spcBef>
                <a:spcPct val="0"/>
              </a:spcBef>
              <a:buFontTx/>
              <a:buNone/>
            </a:pPr>
            <a:r>
              <a:rPr lang="en-US" altLang="zh-CN" sz="3200" b="1" u="none">
                <a:latin typeface="Century Schoolbook" panose="02040604050505020304" pitchFamily="18" charset="0"/>
                <a:ea typeface="宋体" panose="02010600030101010101" pitchFamily="2" charset="-122"/>
              </a:rPr>
              <a:t>3</a:t>
            </a:r>
            <a:r>
              <a:rPr lang="zh-CN" altLang="en-US" sz="3200" b="1" u="none">
                <a:latin typeface="Century Schoolbook" panose="02040604050505020304" pitchFamily="18" charset="0"/>
                <a:ea typeface="宋体" panose="02010600030101010101" pitchFamily="2" charset="-122"/>
              </a:rPr>
              <a:t>、完成作业</a:t>
            </a:r>
          </a:p>
          <a:p>
            <a:pPr fontAlgn="b">
              <a:lnSpc>
                <a:spcPct val="140000"/>
              </a:lnSpc>
              <a:spcBef>
                <a:spcPct val="0"/>
              </a:spcBef>
              <a:buFontTx/>
              <a:buNone/>
            </a:pPr>
            <a:r>
              <a:rPr lang="zh-CN" altLang="en-US" b="1" u="none">
                <a:solidFill>
                  <a:srgbClr val="CC0000"/>
                </a:solidFill>
                <a:latin typeface="华文新魏" panose="02010800040101010101" pitchFamily="2" charset="-122"/>
                <a:ea typeface="华文新魏" panose="02010800040101010101" pitchFamily="2" charset="-122"/>
              </a:rPr>
              <a:t>       入宝山满载而归</a:t>
            </a:r>
          </a:p>
        </p:txBody>
      </p:sp>
    </p:spTree>
  </p:cSld>
  <p:clrMapOvr>
    <a:masterClrMapping/>
  </p:clrMapOvr>
  <p:transition>
    <p:pull dir="rd"/>
    <p:sndAc>
      <p:stSnd>
        <p:snd r:embed="rId4"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7423"/>
                                        </p:tgtEl>
                                        <p:attrNameLst>
                                          <p:attrName>style.visibility</p:attrName>
                                        </p:attrNameLst>
                                      </p:cBhvr>
                                      <p:to>
                                        <p:strVal val="visible"/>
                                      </p:to>
                                    </p:set>
                                    <p:animEffect transition="in" filter="wipe(left)">
                                      <p:cBhvr>
                                        <p:cTn id="7" dur="2000"/>
                                        <p:tgtEl>
                                          <p:spTgt spid="6574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7426"/>
                                        </p:tgtEl>
                                        <p:attrNameLst>
                                          <p:attrName>style.visibility</p:attrName>
                                        </p:attrNameLst>
                                      </p:cBhvr>
                                      <p:to>
                                        <p:strVal val="visible"/>
                                      </p:to>
                                    </p:set>
                                    <p:animEffect transition="in" filter="wipe(left)">
                                      <p:cBhvr>
                                        <p:cTn id="12" dur="2000"/>
                                        <p:tgtEl>
                                          <p:spTgt spid="6574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57427"/>
                                        </p:tgtEl>
                                        <p:attrNameLst>
                                          <p:attrName>style.visibility</p:attrName>
                                        </p:attrNameLst>
                                      </p:cBhvr>
                                      <p:to>
                                        <p:strVal val="visible"/>
                                      </p:to>
                                    </p:set>
                                    <p:animEffect transition="in" filter="wipe(left)">
                                      <p:cBhvr>
                                        <p:cTn id="17" dur="2000"/>
                                        <p:tgtEl>
                                          <p:spTgt spid="657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23" grpId="0" autoUpdateAnimBg="0"/>
      <p:bldP spid="657426" grpId="0"/>
      <p:bldP spid="657427"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楷体_GB2312"/>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0000" tIns="46800" rIns="90000" bIns="46800" numCol="1" anchor="t" anchorCtr="0" compatLnSpc="1">
        <a:prstTxWarp prst="textNoShape">
          <a:avLst/>
        </a:prstTxWarp>
        <a:spAutoFit/>
      </a:bodyPr>
      <a:lstStyle>
        <a:defPPr marL="0" marR="0" indent="0" algn="ctr" defTabSz="914400" rtl="0" eaLnBrk="0" fontAlgn="b" latinLnBrk="0" hangingPunct="0">
          <a:lnSpc>
            <a:spcPct val="140000"/>
          </a:lnSpc>
          <a:spcBef>
            <a:spcPct val="0"/>
          </a:spcBef>
          <a:spcAft>
            <a:spcPct val="0"/>
          </a:spcAft>
          <a:buClrTx/>
          <a:buSzTx/>
          <a:buFontTx/>
          <a:buNone/>
          <a:tabLst/>
          <a:defRPr kumimoji="1" lang="zh-CN" altLang="en-US" sz="2400" b="0" i="0" u="sng" strike="noStrike" cap="none" normalizeH="0" baseline="0" smtClean="0">
            <a:ln>
              <a:noFill/>
            </a:ln>
            <a:solidFill>
              <a:srgbClr val="800000"/>
            </a:solidFill>
            <a:effectLst/>
            <a:latin typeface="Century Schoolbook" pitchFamily="18"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0000" tIns="46800" rIns="90000" bIns="46800" numCol="1" anchor="t" anchorCtr="0" compatLnSpc="1">
        <a:prstTxWarp prst="textNoShape">
          <a:avLst/>
        </a:prstTxWarp>
        <a:spAutoFit/>
      </a:bodyPr>
      <a:lstStyle>
        <a:defPPr marL="0" marR="0" indent="0" algn="ctr" defTabSz="914400" rtl="0" eaLnBrk="0" fontAlgn="b" latinLnBrk="0" hangingPunct="0">
          <a:lnSpc>
            <a:spcPct val="140000"/>
          </a:lnSpc>
          <a:spcBef>
            <a:spcPct val="0"/>
          </a:spcBef>
          <a:spcAft>
            <a:spcPct val="0"/>
          </a:spcAft>
          <a:buClrTx/>
          <a:buSzTx/>
          <a:buFontTx/>
          <a:buNone/>
          <a:tabLst/>
          <a:defRPr kumimoji="1" lang="zh-CN" altLang="en-US" sz="2400" b="0" i="0" u="sng" strike="noStrike" cap="none" normalizeH="0" baseline="0" smtClean="0">
            <a:ln>
              <a:noFill/>
            </a:ln>
            <a:solidFill>
              <a:srgbClr val="800000"/>
            </a:solidFill>
            <a:effectLst/>
            <a:latin typeface="Century Schoolbook"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7801</TotalTime>
  <Words>6730</Words>
  <Application>Microsoft Office PowerPoint</Application>
  <PresentationFormat>全屏显示(4:3)</PresentationFormat>
  <Paragraphs>653</Paragraphs>
  <Slides>47</Slides>
  <Notes>47</Notes>
  <HiddenSlides>0</HiddenSlides>
  <MMClips>47</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4</vt:i4>
      </vt:variant>
      <vt:variant>
        <vt:lpstr>幻灯片标题</vt:lpstr>
      </vt:variant>
      <vt:variant>
        <vt:i4>47</vt:i4>
      </vt:variant>
    </vt:vector>
  </HeadingPairs>
  <TitlesOfParts>
    <vt:vector size="66" baseType="lpstr">
      <vt:lpstr>仿宋_GB2312</vt:lpstr>
      <vt:lpstr>黑体</vt:lpstr>
      <vt:lpstr>华文行楷</vt:lpstr>
      <vt:lpstr>华文楷体</vt:lpstr>
      <vt:lpstr>华文新魏</vt:lpstr>
      <vt:lpstr>楷体_GB2312</vt:lpstr>
      <vt:lpstr>隶书</vt:lpstr>
      <vt:lpstr>宋体</vt:lpstr>
      <vt:lpstr>幼圆</vt:lpstr>
      <vt:lpstr>Century Schoolbook</vt:lpstr>
      <vt:lpstr>Symbol</vt:lpstr>
      <vt:lpstr>Times New Roman</vt:lpstr>
      <vt:lpstr>Webdings</vt:lpstr>
      <vt:lpstr>Wingdings</vt:lpstr>
      <vt:lpstr>默认设计模板</vt:lpstr>
      <vt:lpstr>文档</vt:lpstr>
      <vt:lpstr>剪辑</vt:lpstr>
      <vt:lpstr>公式</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1-1 命题及其表示</vt:lpstr>
      <vt:lpstr>1-1 命题及其表示</vt:lpstr>
      <vt:lpstr>PowerPoint 演示文稿</vt:lpstr>
      <vt:lpstr>PowerPoint 演示文稿</vt:lpstr>
      <vt:lpstr>PowerPoint 演示文稿</vt:lpstr>
      <vt:lpstr>PowerPoint 演示文稿</vt:lpstr>
      <vt:lpstr>1-1 命题及其表示</vt:lpstr>
      <vt:lpstr>PowerPoint 演示文稿</vt:lpstr>
      <vt:lpstr>1-1 命题及其表示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fuxl</dc:creator>
  <cp:lastModifiedBy>beryl</cp:lastModifiedBy>
  <cp:revision>168</cp:revision>
  <dcterms:created xsi:type="dcterms:W3CDTF">2004-09-19T15:32:37Z</dcterms:created>
  <dcterms:modified xsi:type="dcterms:W3CDTF">2019-09-20T09:56:10Z</dcterms:modified>
</cp:coreProperties>
</file>