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2"/>
  </p:notesMasterIdLst>
  <p:handoutMasterIdLst>
    <p:handoutMasterId r:id="rId13"/>
  </p:handoutMasterIdLst>
  <p:sldIdLst>
    <p:sldId id="591" r:id="rId2"/>
    <p:sldId id="648" r:id="rId3"/>
    <p:sldId id="463" r:id="rId4"/>
    <p:sldId id="552" r:id="rId5"/>
    <p:sldId id="553" r:id="rId6"/>
    <p:sldId id="554" r:id="rId7"/>
    <p:sldId id="466" r:id="rId8"/>
    <p:sldId id="467" r:id="rId9"/>
    <p:sldId id="649" r:id="rId10"/>
    <p:sldId id="650" r:id="rId11"/>
  </p:sldIdLst>
  <p:sldSz cx="9144000" cy="6858000" type="screen4x3"/>
  <p:notesSz cx="6858000" cy="9144000"/>
  <p:defaultTextStyle>
    <a:defPPr>
      <a:defRPr lang="zh-CN"/>
    </a:defPPr>
    <a:lvl1pPr algn="l" rtl="0" eaLnBrk="0" fontAlgn="base" hangingPunct="0">
      <a:spcBef>
        <a:spcPct val="0"/>
      </a:spcBef>
      <a:spcAft>
        <a:spcPct val="0"/>
      </a:spcAft>
      <a:defRPr kumimoji="1" sz="2400" u="sng" kern="1200">
        <a:solidFill>
          <a:srgbClr val="800000"/>
        </a:solidFill>
        <a:latin typeface="Century Schoolbook" panose="020406040505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u="sng" kern="1200">
        <a:solidFill>
          <a:srgbClr val="800000"/>
        </a:solidFill>
        <a:latin typeface="Century Schoolbook" panose="020406040505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u="sng" kern="1200">
        <a:solidFill>
          <a:srgbClr val="800000"/>
        </a:solidFill>
        <a:latin typeface="Century Schoolbook" panose="020406040505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u="sng" kern="1200">
        <a:solidFill>
          <a:srgbClr val="800000"/>
        </a:solidFill>
        <a:latin typeface="Century Schoolbook" panose="020406040505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u="sng" kern="1200">
        <a:solidFill>
          <a:srgbClr val="800000"/>
        </a:solidFill>
        <a:latin typeface="Century Schoolbook" panose="02040604050505020304" pitchFamily="18" charset="0"/>
        <a:ea typeface="宋体" panose="02010600030101010101" pitchFamily="2" charset="-122"/>
        <a:cs typeface="+mn-cs"/>
      </a:defRPr>
    </a:lvl5pPr>
    <a:lvl6pPr marL="2286000" algn="l" defTabSz="914400" rtl="0" eaLnBrk="1" latinLnBrk="0" hangingPunct="1">
      <a:defRPr kumimoji="1" sz="2400" u="sng" kern="1200">
        <a:solidFill>
          <a:srgbClr val="800000"/>
        </a:solidFill>
        <a:latin typeface="Century Schoolbook" panose="02040604050505020304" pitchFamily="18" charset="0"/>
        <a:ea typeface="宋体" panose="02010600030101010101" pitchFamily="2" charset="-122"/>
        <a:cs typeface="+mn-cs"/>
      </a:defRPr>
    </a:lvl6pPr>
    <a:lvl7pPr marL="2743200" algn="l" defTabSz="914400" rtl="0" eaLnBrk="1" latinLnBrk="0" hangingPunct="1">
      <a:defRPr kumimoji="1" sz="2400" u="sng" kern="1200">
        <a:solidFill>
          <a:srgbClr val="800000"/>
        </a:solidFill>
        <a:latin typeface="Century Schoolbook" panose="02040604050505020304" pitchFamily="18" charset="0"/>
        <a:ea typeface="宋体" panose="02010600030101010101" pitchFamily="2" charset="-122"/>
        <a:cs typeface="+mn-cs"/>
      </a:defRPr>
    </a:lvl7pPr>
    <a:lvl8pPr marL="3200400" algn="l" defTabSz="914400" rtl="0" eaLnBrk="1" latinLnBrk="0" hangingPunct="1">
      <a:defRPr kumimoji="1" sz="2400" u="sng" kern="1200">
        <a:solidFill>
          <a:srgbClr val="800000"/>
        </a:solidFill>
        <a:latin typeface="Century Schoolbook" panose="02040604050505020304" pitchFamily="18" charset="0"/>
        <a:ea typeface="宋体" panose="02010600030101010101" pitchFamily="2" charset="-122"/>
        <a:cs typeface="+mn-cs"/>
      </a:defRPr>
    </a:lvl8pPr>
    <a:lvl9pPr marL="3657600" algn="l" defTabSz="914400" rtl="0" eaLnBrk="1" latinLnBrk="0" hangingPunct="1">
      <a:defRPr kumimoji="1" sz="2400" u="sng" kern="1200">
        <a:solidFill>
          <a:srgbClr val="800000"/>
        </a:solidFill>
        <a:latin typeface="Century Schoolbook" panose="020406040505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128">
          <p15:clr>
            <a:srgbClr val="A4A3A4"/>
          </p15:clr>
        </p15:guide>
        <p15:guide id="2" pos="196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00000"/>
    <a:srgbClr val="FF0000"/>
    <a:srgbClr val="CCFFFF"/>
    <a:srgbClr val="CC0000"/>
    <a:srgbClr val="CC00FF"/>
    <a:srgbClr val="99FFCC"/>
    <a:srgbClr val="FFFF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613" autoAdjust="0"/>
    <p:restoredTop sz="83704" autoAdjust="0"/>
  </p:normalViewPr>
  <p:slideViewPr>
    <p:cSldViewPr>
      <p:cViewPr varScale="1">
        <p:scale>
          <a:sx n="111" d="100"/>
          <a:sy n="111" d="100"/>
        </p:scale>
        <p:origin x="1230" y="96"/>
      </p:cViewPr>
      <p:guideLst>
        <p:guide orient="horz" pos="4128"/>
        <p:guide pos="19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8412"/>
    </p:cViewPr>
  </p:sorterViewPr>
  <p:notesViewPr>
    <p:cSldViewPr>
      <p:cViewPr>
        <p:scale>
          <a:sx n="150" d="100"/>
          <a:sy n="150" d="100"/>
        </p:scale>
        <p:origin x="-456"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eaLnBrk="1" fontAlgn="base" hangingPunct="1">
              <a:lnSpc>
                <a:spcPct val="100000"/>
              </a:lnSpc>
              <a:defRPr sz="1200" u="none">
                <a:solidFill>
                  <a:schemeClr val="tx1"/>
                </a:solidFill>
                <a:latin typeface="Times New Roman" pitchFamily="18" charset="0"/>
                <a:ea typeface="宋体" panose="02010600030101010101" pitchFamily="2" charset="-122"/>
              </a:defRPr>
            </a:lvl1pPr>
          </a:lstStyle>
          <a:p>
            <a:pPr>
              <a:defRPr/>
            </a:pPr>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fontAlgn="base" hangingPunct="1">
              <a:lnSpc>
                <a:spcPct val="100000"/>
              </a:lnSpc>
              <a:defRPr sz="1200" u="none">
                <a:solidFill>
                  <a:schemeClr val="tx1"/>
                </a:solidFill>
                <a:latin typeface="Times New Roman" pitchFamily="18" charset="0"/>
                <a:ea typeface="宋体" panose="02010600030101010101" pitchFamily="2" charset="-122"/>
              </a:defRPr>
            </a:lvl1pPr>
          </a:lstStyle>
          <a:p>
            <a:pPr>
              <a:defRPr/>
            </a:pPr>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eaLnBrk="1" fontAlgn="base" hangingPunct="1">
              <a:lnSpc>
                <a:spcPct val="100000"/>
              </a:lnSpc>
              <a:defRPr sz="1200" u="none">
                <a:solidFill>
                  <a:schemeClr val="tx1"/>
                </a:solidFill>
                <a:latin typeface="Times New Roman" pitchFamily="18" charset="0"/>
                <a:ea typeface="宋体" panose="02010600030101010101" pitchFamily="2" charset="-122"/>
              </a:defRPr>
            </a:lvl1pPr>
          </a:lstStyle>
          <a:p>
            <a:pPr>
              <a:defRPr/>
            </a:pPr>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defRPr sz="1200" u="none" smtClean="0">
                <a:solidFill>
                  <a:schemeClr val="tx1"/>
                </a:solidFill>
                <a:latin typeface="Times New Roman" panose="02020603050405020304" pitchFamily="18" charset="0"/>
              </a:defRPr>
            </a:lvl1pPr>
          </a:lstStyle>
          <a:p>
            <a:pPr>
              <a:defRPr/>
            </a:pPr>
            <a:fld id="{2EA0C729-854B-4D61-898F-15269AF18D12}" type="slidenum">
              <a:rPr lang="en-US" altLang="zh-CN"/>
              <a:pPr>
                <a:defRPr/>
              </a:pPr>
              <a:t>‹#›</a:t>
            </a:fld>
            <a:endParaRPr lang="en-US" altLang="zh-CN"/>
          </a:p>
        </p:txBody>
      </p:sp>
    </p:spTree>
    <p:extLst>
      <p:ext uri="{BB962C8B-B14F-4D97-AF65-F5344CB8AC3E}">
        <p14:creationId xmlns:p14="http://schemas.microsoft.com/office/powerpoint/2010/main" val="1375314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eaLnBrk="1" fontAlgn="base" hangingPunct="1">
              <a:lnSpc>
                <a:spcPct val="100000"/>
              </a:lnSpc>
              <a:defRPr sz="1200" u="none">
                <a:solidFill>
                  <a:schemeClr val="tx1"/>
                </a:solidFill>
                <a:latin typeface="Times New Roman" pitchFamily="18" charset="0"/>
                <a:ea typeface="宋体" panose="02010600030101010101" pitchFamily="2" charset="-122"/>
              </a:defRPr>
            </a:lvl1pPr>
          </a:lstStyle>
          <a:p>
            <a:pPr>
              <a:defRPr/>
            </a:pPr>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fontAlgn="base" hangingPunct="1">
              <a:lnSpc>
                <a:spcPct val="100000"/>
              </a:lnSpc>
              <a:defRPr sz="1200" u="none">
                <a:solidFill>
                  <a:schemeClr val="tx1"/>
                </a:solidFill>
                <a:latin typeface="Times New Roman" pitchFamily="18"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noProof="0" smtClean="0"/>
              <a:t>单击以编辑母版文本样式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eaLnBrk="1" fontAlgn="base" hangingPunct="1">
              <a:lnSpc>
                <a:spcPct val="100000"/>
              </a:lnSpc>
              <a:defRPr sz="1200" u="none">
                <a:solidFill>
                  <a:schemeClr val="tx1"/>
                </a:solidFill>
                <a:latin typeface="Times New Roman" pitchFamily="18" charset="0"/>
                <a:ea typeface="宋体" panose="02010600030101010101" pitchFamily="2" charset="-122"/>
              </a:defRPr>
            </a:lvl1pPr>
          </a:lstStyle>
          <a:p>
            <a:pPr>
              <a:defRPr/>
            </a:pPr>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defRPr sz="1200" u="none" smtClean="0">
                <a:solidFill>
                  <a:schemeClr val="tx1"/>
                </a:solidFill>
                <a:latin typeface="Times New Roman" panose="02020603050405020304" pitchFamily="18" charset="0"/>
              </a:defRPr>
            </a:lvl1pPr>
          </a:lstStyle>
          <a:p>
            <a:pPr>
              <a:defRPr/>
            </a:pPr>
            <a:fld id="{32F7BD32-FB6B-444B-9DA1-25C42996C018}" type="slidenum">
              <a:rPr lang="en-US" altLang="zh-CN"/>
              <a:pPr>
                <a:defRPr/>
              </a:pPr>
              <a:t>‹#›</a:t>
            </a:fld>
            <a:endParaRPr lang="en-US" altLang="zh-CN"/>
          </a:p>
        </p:txBody>
      </p:sp>
    </p:spTree>
    <p:extLst>
      <p:ext uri="{BB962C8B-B14F-4D97-AF65-F5344CB8AC3E}">
        <p14:creationId xmlns:p14="http://schemas.microsoft.com/office/powerpoint/2010/main" val="14177275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05179F62-EBD4-44F2-B1EC-AA37637C07CD}" type="slidenum">
              <a:rPr lang="en-US" altLang="zh-CN" sz="1200" u="none">
                <a:solidFill>
                  <a:schemeClr val="tx1"/>
                </a:solidFill>
                <a:latin typeface="Times New Roman" panose="02020603050405020304" pitchFamily="18" charset="0"/>
              </a:rPr>
              <a:pPr/>
              <a:t>1</a:t>
            </a:fld>
            <a:endParaRPr lang="en-US" altLang="zh-CN" sz="1200" u="none">
              <a:solidFill>
                <a:schemeClr val="tx1"/>
              </a:solidFill>
              <a:latin typeface="Times New Roman" panose="02020603050405020304" pitchFamily="18"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a:t>
            </a:r>
          </a:p>
        </p:txBody>
      </p:sp>
      <p:sp>
        <p:nvSpPr>
          <p:cNvPr id="95237" name="Text Box 5"/>
          <p:cNvSpPr txBox="1">
            <a:spLocks noChangeArrowheads="1"/>
          </p:cNvSpPr>
          <p:nvPr/>
        </p:nvSpPr>
        <p:spPr bwMode="auto">
          <a:xfrm>
            <a:off x="914400" y="4419600"/>
            <a:ext cx="5105400" cy="386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pPr>
              <a:lnSpc>
                <a:spcPct val="115000"/>
              </a:lnSpc>
            </a:pPr>
            <a:r>
              <a:rPr lang="en-US" altLang="zh-CN" sz="1200" u="none">
                <a:solidFill>
                  <a:schemeClr val="tx1"/>
                </a:solidFill>
                <a:latin typeface="Times New Roman" panose="02020603050405020304" pitchFamily="18" charset="0"/>
              </a:rPr>
              <a:t>       </a:t>
            </a:r>
            <a:r>
              <a:rPr lang="zh-CN" altLang="en-US" sz="1200" u="none">
                <a:solidFill>
                  <a:schemeClr val="tx1"/>
                </a:solidFill>
                <a:latin typeface="Times New Roman" panose="02020603050405020304" pitchFamily="18" charset="0"/>
              </a:rPr>
              <a:t>上节我们讨论了命题和连接词</a:t>
            </a:r>
            <a:r>
              <a:rPr lang="en-US" altLang="zh-CN" sz="1200" u="none">
                <a:solidFill>
                  <a:schemeClr val="tx1"/>
                </a:solidFill>
                <a:latin typeface="Times New Roman" panose="02020603050405020304" pitchFamily="18" charset="0"/>
              </a:rPr>
              <a:t>, </a:t>
            </a:r>
            <a:r>
              <a:rPr lang="zh-CN" altLang="en-US" sz="1200" u="none">
                <a:solidFill>
                  <a:schemeClr val="tx1"/>
                </a:solidFill>
                <a:latin typeface="Times New Roman" panose="02020603050405020304" pitchFamily="18" charset="0"/>
              </a:rPr>
              <a:t>具有唯一确定真假值的陈述句叫做命题</a:t>
            </a:r>
            <a:r>
              <a:rPr lang="en-US" altLang="zh-CN" sz="1200" u="none">
                <a:solidFill>
                  <a:schemeClr val="tx1"/>
                </a:solidFill>
                <a:latin typeface="Times New Roman" panose="02020603050405020304" pitchFamily="18" charset="0"/>
              </a:rPr>
              <a:t>, </a:t>
            </a:r>
            <a:r>
              <a:rPr lang="zh-CN" altLang="en-US" sz="1200" u="none">
                <a:solidFill>
                  <a:schemeClr val="tx1"/>
                </a:solidFill>
                <a:latin typeface="Times New Roman" panose="02020603050405020304" pitchFamily="18" charset="0"/>
              </a:rPr>
              <a:t>不含连接词的命题叫原子命题</a:t>
            </a:r>
            <a:r>
              <a:rPr lang="en-US" altLang="zh-CN" sz="1200" u="none">
                <a:solidFill>
                  <a:schemeClr val="tx1"/>
                </a:solidFill>
                <a:latin typeface="Times New Roman" panose="02020603050405020304" pitchFamily="18" charset="0"/>
              </a:rPr>
              <a:t>,</a:t>
            </a:r>
            <a:r>
              <a:rPr lang="zh-CN" altLang="en-US" sz="1200" u="none">
                <a:solidFill>
                  <a:schemeClr val="tx1"/>
                </a:solidFill>
                <a:latin typeface="Times New Roman" panose="02020603050405020304" pitchFamily="18" charset="0"/>
              </a:rPr>
              <a:t>至少包含一个连接词的叫做复合命题</a:t>
            </a:r>
            <a:r>
              <a:rPr lang="en-US" altLang="zh-CN" sz="1200" u="none">
                <a:solidFill>
                  <a:schemeClr val="tx1"/>
                </a:solidFill>
                <a:latin typeface="Times New Roman" panose="02020603050405020304" pitchFamily="18" charset="0"/>
              </a:rPr>
              <a:t>, </a:t>
            </a:r>
            <a:r>
              <a:rPr lang="zh-CN" altLang="en-US" sz="1200" u="none">
                <a:solidFill>
                  <a:schemeClr val="tx1"/>
                </a:solidFill>
                <a:latin typeface="Times New Roman" panose="02020603050405020304" pitchFamily="18" charset="0"/>
              </a:rPr>
              <a:t>任意命题都可由原子命题符号及连接词组成的符号串表示</a:t>
            </a:r>
            <a:r>
              <a:rPr lang="en-US" altLang="zh-CN" sz="1200" u="none">
                <a:solidFill>
                  <a:schemeClr val="tx1"/>
                </a:solidFill>
                <a:latin typeface="Times New Roman" panose="02020603050405020304" pitchFamily="18" charset="0"/>
              </a:rPr>
              <a:t>.</a:t>
            </a:r>
          </a:p>
          <a:p>
            <a:pPr>
              <a:lnSpc>
                <a:spcPct val="115000"/>
              </a:lnSpc>
            </a:pPr>
            <a:r>
              <a:rPr lang="zh-CN" altLang="en-US" sz="1200" u="none">
                <a:solidFill>
                  <a:schemeClr val="tx1"/>
                </a:solidFill>
                <a:latin typeface="Times New Roman" panose="02020603050405020304" pitchFamily="18" charset="0"/>
              </a:rPr>
              <a:t>将命题用符号表示</a:t>
            </a:r>
            <a:r>
              <a:rPr lang="en-US" altLang="zh-CN" sz="1200" u="none">
                <a:solidFill>
                  <a:schemeClr val="tx1"/>
                </a:solidFill>
                <a:latin typeface="Times New Roman" panose="02020603050405020304" pitchFamily="18" charset="0"/>
              </a:rPr>
              <a:t>,</a:t>
            </a:r>
            <a:r>
              <a:rPr lang="zh-CN" altLang="en-US" sz="1200" u="none">
                <a:solidFill>
                  <a:schemeClr val="tx1"/>
                </a:solidFill>
                <a:latin typeface="Times New Roman" panose="02020603050405020304" pitchFamily="18" charset="0"/>
              </a:rPr>
              <a:t>目的就是想把对命题的研究转化为对符号的研究</a:t>
            </a:r>
            <a:r>
              <a:rPr lang="en-US" altLang="zh-CN" sz="1200" u="none">
                <a:solidFill>
                  <a:schemeClr val="tx1"/>
                </a:solidFill>
                <a:latin typeface="Times New Roman" panose="02020603050405020304" pitchFamily="18" charset="0"/>
              </a:rPr>
              <a:t>.</a:t>
            </a:r>
            <a:r>
              <a:rPr lang="zh-CN" altLang="en-US" sz="1200" u="none">
                <a:solidFill>
                  <a:schemeClr val="tx1"/>
                </a:solidFill>
                <a:latin typeface="Times New Roman" panose="02020603050405020304" pitchFamily="18" charset="0"/>
              </a:rPr>
              <a:t>看看这些符号串的构造规律和性质</a:t>
            </a:r>
            <a:r>
              <a:rPr lang="en-US" altLang="zh-CN" sz="1200" u="none">
                <a:solidFill>
                  <a:schemeClr val="tx1"/>
                </a:solidFill>
                <a:latin typeface="Times New Roman" panose="02020603050405020304" pitchFamily="18" charset="0"/>
              </a:rPr>
              <a:t>.“</a:t>
            </a:r>
            <a:r>
              <a:rPr lang="zh-CN" altLang="en-US" sz="1200" u="none">
                <a:solidFill>
                  <a:schemeClr val="tx1"/>
                </a:solidFill>
                <a:latin typeface="Times New Roman" panose="02020603050405020304" pitchFamily="18" charset="0"/>
              </a:rPr>
              <a:t>透过现象看本质”</a:t>
            </a:r>
          </a:p>
          <a:p>
            <a:pPr>
              <a:lnSpc>
                <a:spcPct val="115000"/>
              </a:lnSpc>
            </a:pPr>
            <a:r>
              <a:rPr lang="zh-CN" altLang="en-US" sz="1200" u="none">
                <a:solidFill>
                  <a:schemeClr val="tx1"/>
                </a:solidFill>
                <a:latin typeface="Times New Roman" panose="02020603050405020304" pitchFamily="18" charset="0"/>
              </a:rPr>
              <a:t>例如   “他有理论知识但无实践知识</a:t>
            </a:r>
            <a:r>
              <a:rPr lang="en-US" altLang="zh-CN" sz="1200" u="none">
                <a:solidFill>
                  <a:schemeClr val="tx1"/>
                </a:solidFill>
                <a:latin typeface="Times New Roman" panose="02020603050405020304" pitchFamily="18" charset="0"/>
              </a:rPr>
              <a:t>. ”</a:t>
            </a:r>
          </a:p>
          <a:p>
            <a:pPr>
              <a:lnSpc>
                <a:spcPct val="115000"/>
              </a:lnSpc>
            </a:pPr>
            <a:r>
              <a:rPr lang="zh-CN" altLang="en-US" sz="1200" u="none">
                <a:solidFill>
                  <a:schemeClr val="tx1"/>
                </a:solidFill>
                <a:latin typeface="Times New Roman" panose="02020603050405020304" pitchFamily="18" charset="0"/>
              </a:rPr>
              <a:t>分析</a:t>
            </a:r>
            <a:r>
              <a:rPr lang="en-US" altLang="zh-CN" sz="1200" u="none">
                <a:solidFill>
                  <a:schemeClr val="tx1"/>
                </a:solidFill>
                <a:latin typeface="Times New Roman" panose="02020603050405020304" pitchFamily="18" charset="0"/>
              </a:rPr>
              <a:t>: </a:t>
            </a:r>
            <a:r>
              <a:rPr lang="zh-CN" altLang="en-US" sz="1200" u="none">
                <a:solidFill>
                  <a:schemeClr val="tx1"/>
                </a:solidFill>
                <a:latin typeface="Times New Roman" panose="02020603050405020304" pitchFamily="18" charset="0"/>
              </a:rPr>
              <a:t>设</a:t>
            </a:r>
            <a:r>
              <a:rPr lang="en-US" altLang="zh-CN" sz="1200" u="none">
                <a:solidFill>
                  <a:schemeClr val="tx1"/>
                </a:solidFill>
                <a:latin typeface="Times New Roman" panose="02020603050405020304" pitchFamily="18" charset="0"/>
              </a:rPr>
              <a:t>p:</a:t>
            </a:r>
            <a:r>
              <a:rPr lang="zh-CN" altLang="en-US" sz="1200" u="none">
                <a:solidFill>
                  <a:schemeClr val="tx1"/>
                </a:solidFill>
                <a:latin typeface="Times New Roman" panose="02020603050405020304" pitchFamily="18" charset="0"/>
              </a:rPr>
              <a:t>他有理论知识</a:t>
            </a:r>
            <a:r>
              <a:rPr lang="en-US" altLang="zh-CN" sz="1200" u="none">
                <a:solidFill>
                  <a:schemeClr val="tx1"/>
                </a:solidFill>
                <a:latin typeface="Times New Roman" panose="02020603050405020304" pitchFamily="18" charset="0"/>
              </a:rPr>
              <a:t>,  q: </a:t>
            </a:r>
            <a:r>
              <a:rPr lang="zh-CN" altLang="en-US" sz="1200" u="none">
                <a:solidFill>
                  <a:schemeClr val="tx1"/>
                </a:solidFill>
                <a:latin typeface="Times New Roman" panose="02020603050405020304" pitchFamily="18" charset="0"/>
              </a:rPr>
              <a:t>他有实践知识</a:t>
            </a:r>
          </a:p>
          <a:p>
            <a:pPr>
              <a:lnSpc>
                <a:spcPct val="115000"/>
              </a:lnSpc>
            </a:pPr>
            <a:r>
              <a:rPr lang="zh-CN" altLang="en-US" sz="1200" u="none">
                <a:solidFill>
                  <a:schemeClr val="tx1"/>
                </a:solidFill>
                <a:latin typeface="Times New Roman" panose="02020603050405020304" pitchFamily="18" charset="0"/>
              </a:rPr>
              <a:t>          符号化</a:t>
            </a:r>
            <a:r>
              <a:rPr lang="en-US" altLang="zh-CN" sz="1200" u="none">
                <a:solidFill>
                  <a:schemeClr val="tx1"/>
                </a:solidFill>
                <a:latin typeface="Times New Roman" panose="02020603050405020304" pitchFamily="18" charset="0"/>
              </a:rPr>
              <a:t>:p</a:t>
            </a:r>
            <a:r>
              <a:rPr lang="en-US" altLang="zh-CN" sz="1200" u="none">
                <a:solidFill>
                  <a:schemeClr val="tx1"/>
                </a:solidFill>
                <a:latin typeface="Times New Roman" panose="02020603050405020304" pitchFamily="18" charset="0"/>
                <a:sym typeface="Symbol" panose="05050102010706020507" pitchFamily="18" charset="2"/>
              </a:rPr>
              <a:t>(  </a:t>
            </a:r>
            <a:r>
              <a:rPr lang="en-US" altLang="zh-CN" sz="1200" u="none">
                <a:solidFill>
                  <a:schemeClr val="tx1"/>
                </a:solidFill>
                <a:latin typeface="Times New Roman" panose="02020603050405020304" pitchFamily="18" charset="0"/>
              </a:rPr>
              <a:t>q)</a:t>
            </a:r>
          </a:p>
          <a:p>
            <a:pPr>
              <a:lnSpc>
                <a:spcPct val="115000"/>
              </a:lnSpc>
            </a:pPr>
            <a:r>
              <a:rPr lang="zh-CN" altLang="en-US" sz="1200" u="none">
                <a:solidFill>
                  <a:schemeClr val="tx1"/>
                </a:solidFill>
                <a:latin typeface="Times New Roman" panose="02020603050405020304" pitchFamily="18" charset="0"/>
              </a:rPr>
              <a:t>该符号串有特定含义</a:t>
            </a:r>
            <a:r>
              <a:rPr lang="en-US" altLang="zh-CN" sz="1200" u="none">
                <a:solidFill>
                  <a:schemeClr val="tx1"/>
                </a:solidFill>
                <a:latin typeface="Times New Roman" panose="02020603050405020304" pitchFamily="18" charset="0"/>
              </a:rPr>
              <a:t>,</a:t>
            </a:r>
            <a:r>
              <a:rPr lang="zh-CN" altLang="en-US" sz="1200" u="none">
                <a:solidFill>
                  <a:schemeClr val="tx1"/>
                </a:solidFill>
                <a:latin typeface="Times New Roman" panose="02020603050405020304" pitchFamily="18" charset="0"/>
              </a:rPr>
              <a:t>代表上面的命题</a:t>
            </a:r>
            <a:r>
              <a:rPr lang="en-US" altLang="zh-CN" sz="1200" u="none">
                <a:solidFill>
                  <a:schemeClr val="tx1"/>
                </a:solidFill>
                <a:latin typeface="Times New Roman" panose="02020603050405020304" pitchFamily="18" charset="0"/>
              </a:rPr>
              <a:t>.</a:t>
            </a:r>
            <a:r>
              <a:rPr lang="zh-CN" altLang="en-US" sz="1200" u="none">
                <a:solidFill>
                  <a:schemeClr val="tx1"/>
                </a:solidFill>
                <a:latin typeface="Times New Roman" panose="02020603050405020304" pitchFamily="18" charset="0"/>
              </a:rPr>
              <a:t>如果抛开</a:t>
            </a:r>
            <a:r>
              <a:rPr lang="en-US" altLang="zh-CN" sz="1200" u="none">
                <a:solidFill>
                  <a:schemeClr val="tx1"/>
                </a:solidFill>
                <a:latin typeface="Times New Roman" panose="02020603050405020304" pitchFamily="18" charset="0"/>
              </a:rPr>
              <a:t>p,q</a:t>
            </a:r>
            <a:r>
              <a:rPr lang="zh-CN" altLang="en-US" sz="1200" u="none">
                <a:solidFill>
                  <a:schemeClr val="tx1"/>
                </a:solidFill>
                <a:latin typeface="Times New Roman" panose="02020603050405020304" pitchFamily="18" charset="0"/>
              </a:rPr>
              <a:t>的具体含义</a:t>
            </a:r>
            <a:r>
              <a:rPr lang="en-US" altLang="zh-CN" sz="1200" u="none">
                <a:solidFill>
                  <a:schemeClr val="tx1"/>
                </a:solidFill>
                <a:latin typeface="Times New Roman" panose="02020603050405020304" pitchFamily="18" charset="0"/>
              </a:rPr>
              <a:t>,</a:t>
            </a:r>
            <a:r>
              <a:rPr lang="zh-CN" altLang="en-US" sz="1200" u="none">
                <a:solidFill>
                  <a:schemeClr val="tx1"/>
                </a:solidFill>
                <a:latin typeface="Times New Roman" panose="02020603050405020304" pitchFamily="18" charset="0"/>
              </a:rPr>
              <a:t>单看这个符号串是什么意思呢</a:t>
            </a:r>
            <a:r>
              <a:rPr lang="en-US" altLang="zh-CN" sz="1200" u="none">
                <a:solidFill>
                  <a:schemeClr val="tx1"/>
                </a:solidFill>
                <a:latin typeface="Times New Roman" panose="02020603050405020304" pitchFamily="18" charset="0"/>
              </a:rPr>
              <a:t>?</a:t>
            </a:r>
          </a:p>
          <a:p>
            <a:pPr>
              <a:lnSpc>
                <a:spcPct val="115000"/>
              </a:lnSpc>
            </a:pPr>
            <a:r>
              <a:rPr lang="zh-CN" altLang="en-US" sz="1200" u="none">
                <a:solidFill>
                  <a:schemeClr val="tx1"/>
                </a:solidFill>
                <a:latin typeface="Times New Roman" panose="02020603050405020304" pitchFamily="18" charset="0"/>
              </a:rPr>
              <a:t>就像代数中</a:t>
            </a:r>
            <a:r>
              <a:rPr lang="en-US" altLang="zh-CN" sz="1200" u="none">
                <a:solidFill>
                  <a:schemeClr val="tx1"/>
                </a:solidFill>
                <a:latin typeface="Times New Roman" panose="02020603050405020304" pitchFamily="18" charset="0"/>
              </a:rPr>
              <a:t>, </a:t>
            </a:r>
            <a:r>
              <a:rPr lang="zh-CN" altLang="en-US" sz="1200" u="none">
                <a:solidFill>
                  <a:schemeClr val="tx1"/>
                </a:solidFill>
                <a:latin typeface="Times New Roman" panose="02020603050405020304" pitchFamily="18" charset="0"/>
              </a:rPr>
              <a:t>设</a:t>
            </a:r>
            <a:r>
              <a:rPr lang="en-US" altLang="zh-CN" sz="1200" u="none">
                <a:solidFill>
                  <a:schemeClr val="tx1"/>
                </a:solidFill>
                <a:latin typeface="Times New Roman" panose="02020603050405020304" pitchFamily="18" charset="0"/>
              </a:rPr>
              <a:t>x=1, y=2, x+y=3 </a:t>
            </a:r>
          </a:p>
          <a:p>
            <a:pPr>
              <a:lnSpc>
                <a:spcPct val="115000"/>
              </a:lnSpc>
            </a:pPr>
            <a:r>
              <a:rPr lang="zh-CN" altLang="en-US" sz="1200" u="none">
                <a:solidFill>
                  <a:schemeClr val="tx1"/>
                </a:solidFill>
                <a:latin typeface="Times New Roman" panose="02020603050405020304" pitchFamily="18" charset="0"/>
              </a:rPr>
              <a:t>抛开上述指定</a:t>
            </a:r>
            <a:r>
              <a:rPr lang="en-US" altLang="zh-CN" sz="1200" u="none">
                <a:solidFill>
                  <a:schemeClr val="tx1"/>
                </a:solidFill>
                <a:latin typeface="Times New Roman" panose="02020603050405020304" pitchFamily="18" charset="0"/>
              </a:rPr>
              <a:t>, x+y</a:t>
            </a:r>
            <a:r>
              <a:rPr lang="zh-CN" altLang="en-US" sz="1200" u="none">
                <a:solidFill>
                  <a:schemeClr val="tx1"/>
                </a:solidFill>
                <a:latin typeface="Times New Roman" panose="02020603050405020304" pitchFamily="18" charset="0"/>
              </a:rPr>
              <a:t>是什么意思呢</a:t>
            </a:r>
            <a:r>
              <a:rPr lang="en-US" altLang="zh-CN" sz="1200" u="none">
                <a:solidFill>
                  <a:schemeClr val="tx1"/>
                </a:solidFill>
                <a:latin typeface="Times New Roman" panose="02020603050405020304" pitchFamily="18" charset="0"/>
              </a:rPr>
              <a:t>?</a:t>
            </a:r>
          </a:p>
          <a:p>
            <a:pPr>
              <a:lnSpc>
                <a:spcPct val="115000"/>
              </a:lnSpc>
            </a:pPr>
            <a:r>
              <a:rPr lang="zh-CN" altLang="en-US" sz="1200" u="none">
                <a:solidFill>
                  <a:schemeClr val="tx1"/>
                </a:solidFill>
                <a:latin typeface="Times New Roman" panose="02020603050405020304" pitchFamily="18" charset="0"/>
              </a:rPr>
              <a:t>这是一个代数表达式</a:t>
            </a:r>
            <a:r>
              <a:rPr lang="en-US" altLang="zh-CN" sz="1200" u="none">
                <a:solidFill>
                  <a:schemeClr val="tx1"/>
                </a:solidFill>
                <a:latin typeface="Times New Roman" panose="02020603050405020304" pitchFamily="18" charset="0"/>
              </a:rPr>
              <a:t>, </a:t>
            </a:r>
            <a:r>
              <a:rPr lang="zh-CN" altLang="en-US" sz="1200" u="none">
                <a:solidFill>
                  <a:schemeClr val="tx1"/>
                </a:solidFill>
                <a:latin typeface="Times New Roman" panose="02020603050405020304" pitchFamily="18" charset="0"/>
              </a:rPr>
              <a:t>当</a:t>
            </a:r>
            <a:r>
              <a:rPr lang="en-US" altLang="zh-CN" sz="1200" u="none">
                <a:solidFill>
                  <a:schemeClr val="tx1"/>
                </a:solidFill>
                <a:latin typeface="Times New Roman" panose="02020603050405020304" pitchFamily="18" charset="0"/>
              </a:rPr>
              <a:t>x,y</a:t>
            </a:r>
            <a:r>
              <a:rPr lang="zh-CN" altLang="en-US" sz="1200" u="none">
                <a:solidFill>
                  <a:schemeClr val="tx1"/>
                </a:solidFill>
                <a:latin typeface="Times New Roman" panose="02020603050405020304" pitchFamily="18" charset="0"/>
              </a:rPr>
              <a:t>用不同的数代入</a:t>
            </a:r>
            <a:r>
              <a:rPr lang="en-US" altLang="zh-CN" sz="1200" u="none">
                <a:solidFill>
                  <a:schemeClr val="tx1"/>
                </a:solidFill>
                <a:latin typeface="Times New Roman" panose="02020603050405020304" pitchFamily="18" charset="0"/>
              </a:rPr>
              <a:t>,</a:t>
            </a:r>
            <a:r>
              <a:rPr lang="zh-CN" altLang="en-US" sz="1200" u="none">
                <a:solidFill>
                  <a:schemeClr val="tx1"/>
                </a:solidFill>
                <a:latin typeface="Times New Roman" panose="02020603050405020304" pitchFamily="18" charset="0"/>
              </a:rPr>
              <a:t>就可得到新的数</a:t>
            </a:r>
            <a:r>
              <a:rPr lang="en-US" altLang="zh-CN" sz="1200" u="none">
                <a:solidFill>
                  <a:schemeClr val="tx1"/>
                </a:solidFill>
                <a:latin typeface="Times New Roman" panose="02020603050405020304" pitchFamily="18" charset="0"/>
              </a:rPr>
              <a:t>.</a:t>
            </a:r>
          </a:p>
          <a:p>
            <a:pPr>
              <a:lnSpc>
                <a:spcPct val="115000"/>
              </a:lnSpc>
            </a:pPr>
            <a:r>
              <a:rPr lang="zh-CN" altLang="en-US" sz="1200" u="none">
                <a:solidFill>
                  <a:schemeClr val="tx1"/>
                </a:solidFill>
                <a:latin typeface="Times New Roman" panose="02020603050405020304" pitchFamily="18" charset="0"/>
              </a:rPr>
              <a:t>同样道理</a:t>
            </a:r>
            <a:r>
              <a:rPr lang="en-US" altLang="zh-CN" sz="1200" u="none">
                <a:solidFill>
                  <a:schemeClr val="tx1"/>
                </a:solidFill>
                <a:latin typeface="Times New Roman" panose="02020603050405020304" pitchFamily="18" charset="0"/>
              </a:rPr>
              <a:t>, </a:t>
            </a:r>
            <a:r>
              <a:rPr lang="zh-CN" altLang="en-US" sz="1200" u="none">
                <a:solidFill>
                  <a:schemeClr val="tx1"/>
                </a:solidFill>
                <a:latin typeface="Times New Roman" panose="02020603050405020304" pitchFamily="18" charset="0"/>
              </a:rPr>
              <a:t>单看这个式子</a:t>
            </a:r>
            <a:r>
              <a:rPr lang="en-US" altLang="zh-CN" sz="1200" u="none">
                <a:solidFill>
                  <a:schemeClr val="tx1"/>
                </a:solidFill>
                <a:latin typeface="Times New Roman" panose="02020603050405020304" pitchFamily="18" charset="0"/>
              </a:rPr>
              <a:t>,</a:t>
            </a:r>
            <a:r>
              <a:rPr lang="zh-CN" altLang="en-US" sz="1200" u="none">
                <a:solidFill>
                  <a:schemeClr val="tx1"/>
                </a:solidFill>
                <a:latin typeface="Times New Roman" panose="02020603050405020304" pitchFamily="18" charset="0"/>
              </a:rPr>
              <a:t>它的作用就相当于代数中的算术表达式</a:t>
            </a:r>
            <a:r>
              <a:rPr lang="en-US" altLang="zh-CN" sz="1200" u="none">
                <a:solidFill>
                  <a:schemeClr val="tx1"/>
                </a:solidFill>
                <a:latin typeface="Times New Roman" panose="02020603050405020304" pitchFamily="18" charset="0"/>
              </a:rPr>
              <a:t>.</a:t>
            </a:r>
            <a:r>
              <a:rPr lang="zh-CN" altLang="en-US" sz="1200" u="none">
                <a:solidFill>
                  <a:schemeClr val="tx1"/>
                </a:solidFill>
                <a:latin typeface="Times New Roman" panose="02020603050405020304" pitchFamily="18" charset="0"/>
              </a:rPr>
              <a:t>在此称</a:t>
            </a:r>
            <a:r>
              <a:rPr lang="en-US" altLang="zh-CN" sz="1200" u="none">
                <a:solidFill>
                  <a:schemeClr val="tx1"/>
                </a:solidFill>
                <a:latin typeface="Times New Roman" panose="02020603050405020304" pitchFamily="18" charset="0"/>
              </a:rPr>
              <a:t>p</a:t>
            </a:r>
            <a:r>
              <a:rPr lang="en-US" altLang="zh-CN" sz="1200" u="none">
                <a:solidFill>
                  <a:schemeClr val="tx1"/>
                </a:solidFill>
                <a:latin typeface="Times New Roman" panose="02020603050405020304" pitchFamily="18" charset="0"/>
                <a:sym typeface="Symbol" panose="05050102010706020507" pitchFamily="18" charset="2"/>
              </a:rPr>
              <a:t> ( </a:t>
            </a:r>
            <a:r>
              <a:rPr lang="en-US" altLang="zh-CN" sz="1200" u="none">
                <a:solidFill>
                  <a:schemeClr val="tx1"/>
                </a:solidFill>
                <a:latin typeface="Times New Roman" panose="02020603050405020304" pitchFamily="18" charset="0"/>
              </a:rPr>
              <a:t>q)</a:t>
            </a:r>
            <a:r>
              <a:rPr lang="zh-CN" altLang="en-US" sz="1200" u="none">
                <a:solidFill>
                  <a:schemeClr val="tx1"/>
                </a:solidFill>
                <a:latin typeface="Times New Roman" panose="02020603050405020304" pitchFamily="18" charset="0"/>
              </a:rPr>
              <a:t>为命题表达式或命题公式</a:t>
            </a:r>
            <a:r>
              <a:rPr lang="en-US" altLang="zh-CN" sz="1200" u="none">
                <a:solidFill>
                  <a:schemeClr val="tx1"/>
                </a:solidFill>
                <a:latin typeface="Times New Roman" panose="02020603050405020304" pitchFamily="18" charset="0"/>
              </a:rPr>
              <a:t>, </a:t>
            </a:r>
            <a:r>
              <a:rPr lang="zh-CN" altLang="en-US" sz="1200" u="none">
                <a:solidFill>
                  <a:schemeClr val="tx1"/>
                </a:solidFill>
                <a:latin typeface="Times New Roman" panose="02020603050405020304" pitchFamily="18" charset="0"/>
              </a:rPr>
              <a:t>他是对命题的抽象描述</a:t>
            </a:r>
            <a:r>
              <a:rPr lang="en-US" altLang="zh-CN" sz="1200" u="none">
                <a:solidFill>
                  <a:schemeClr val="tx1"/>
                </a:solidFill>
                <a:latin typeface="Times New Roman" panose="02020603050405020304" pitchFamily="18" charset="0"/>
              </a:rPr>
              <a:t>,</a:t>
            </a:r>
            <a:r>
              <a:rPr lang="zh-CN" altLang="en-US" sz="1200" u="none">
                <a:solidFill>
                  <a:schemeClr val="tx1"/>
                </a:solidFill>
                <a:latin typeface="Times New Roman" panose="02020603050405020304" pitchFamily="18" charset="0"/>
              </a:rPr>
              <a:t>反映了命题的形式构造特征</a:t>
            </a:r>
            <a:r>
              <a:rPr lang="en-US" altLang="zh-CN" sz="1200" u="none">
                <a:solidFill>
                  <a:schemeClr val="tx1"/>
                </a:solidFill>
                <a:latin typeface="Times New Roman" panose="02020603050405020304" pitchFamily="18" charset="0"/>
              </a:rPr>
              <a:t>.</a:t>
            </a:r>
          </a:p>
          <a:p>
            <a:pPr>
              <a:lnSpc>
                <a:spcPct val="115000"/>
              </a:lnSpc>
            </a:pPr>
            <a:r>
              <a:rPr lang="zh-CN" altLang="en-US" sz="1200" u="none">
                <a:solidFill>
                  <a:schemeClr val="tx1"/>
                </a:solidFill>
                <a:latin typeface="Times New Roman" panose="02020603050405020304" pitchFamily="18" charset="0"/>
              </a:rPr>
              <a:t>并非任意由原子命题符号和连接词组成的符号串都是命题公式</a:t>
            </a:r>
            <a:r>
              <a:rPr lang="en-US" altLang="zh-CN" sz="1200" u="none">
                <a:solidFill>
                  <a:schemeClr val="tx1"/>
                </a:solidFill>
                <a:latin typeface="Times New Roman" panose="02020603050405020304" pitchFamily="18" charset="0"/>
              </a:rPr>
              <a:t>.</a:t>
            </a:r>
            <a:r>
              <a:rPr lang="zh-CN" altLang="en-US" sz="1200" u="none">
                <a:solidFill>
                  <a:schemeClr val="tx1"/>
                </a:solidFill>
                <a:latin typeface="Times New Roman" panose="02020603050405020304" pitchFamily="18" charset="0"/>
              </a:rPr>
              <a:t>什么样的符号串代表命题</a:t>
            </a:r>
            <a:r>
              <a:rPr lang="en-US" altLang="zh-CN" sz="1200" u="none">
                <a:solidFill>
                  <a:schemeClr val="tx1"/>
                </a:solidFill>
                <a:latin typeface="Times New Roman" panose="02020603050405020304" pitchFamily="18" charset="0"/>
              </a:rPr>
              <a:t>?</a:t>
            </a:r>
            <a:r>
              <a:rPr lang="zh-CN" altLang="en-US" sz="1200" u="none">
                <a:solidFill>
                  <a:schemeClr val="tx1"/>
                </a:solidFill>
                <a:latin typeface="Times New Roman" panose="02020603050405020304" pitchFamily="18" charset="0"/>
              </a:rPr>
              <a:t>即它是一个命题公式呢</a:t>
            </a:r>
            <a:r>
              <a:rPr lang="en-US" altLang="zh-CN" sz="1200" u="none">
                <a:solidFill>
                  <a:schemeClr val="tx1"/>
                </a:solidFill>
                <a:latin typeface="Times New Roman" panose="02020603050405020304" pitchFamily="18" charset="0"/>
              </a:rPr>
              <a:t>?</a:t>
            </a:r>
            <a:r>
              <a:rPr lang="zh-CN" altLang="en-US" sz="1200" u="none">
                <a:solidFill>
                  <a:schemeClr val="tx1"/>
                </a:solidFill>
                <a:latin typeface="Times New Roman" panose="02020603050405020304" pitchFamily="18" charset="0"/>
              </a:rPr>
              <a:t>定义如下</a:t>
            </a:r>
            <a:r>
              <a:rPr lang="en-US" altLang="zh-CN" sz="1200" u="none">
                <a:solidFill>
                  <a:schemeClr val="tx1"/>
                </a:solidFill>
                <a:latin typeface="Times New Roman" panose="02020603050405020304" pitchFamily="18" charset="0"/>
              </a:rPr>
              <a:t>:</a:t>
            </a:r>
            <a:endParaRPr lang="en-US" altLang="zh-CN" sz="1400" u="none">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143500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2EE5D1C7-0892-46F3-BB84-D3F69EE644BA}" type="slidenum">
              <a:rPr lang="en-US" altLang="zh-CN" sz="1200" u="none" smtClean="0">
                <a:solidFill>
                  <a:schemeClr val="tx1"/>
                </a:solidFill>
                <a:latin typeface="Times New Roman" panose="02020603050405020304" pitchFamily="18" charset="0"/>
              </a:rPr>
              <a:pPr/>
              <a:t>10</a:t>
            </a:fld>
            <a:endParaRPr lang="en-US" altLang="zh-CN" sz="1200" u="none" smtClean="0">
              <a:solidFill>
                <a:schemeClr val="tx1"/>
              </a:solidFill>
              <a:latin typeface="Times New Roman" panose="02020603050405020304"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只有确切弄清逻辑连接词与自然连接词的区别与联系才能正确把命题符号化</a:t>
            </a:r>
          </a:p>
          <a:p>
            <a:pPr eaLnBrk="1" hangingPunct="1"/>
            <a:endParaRPr lang="en-US" altLang="zh-CN" smtClean="0"/>
          </a:p>
        </p:txBody>
      </p:sp>
    </p:spTree>
    <p:extLst>
      <p:ext uri="{BB962C8B-B14F-4D97-AF65-F5344CB8AC3E}">
        <p14:creationId xmlns:p14="http://schemas.microsoft.com/office/powerpoint/2010/main" val="30507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AF590E07-1894-4810-AF6B-6B16E2A9AB20}" type="slidenum">
              <a:rPr lang="en-US" altLang="zh-CN" sz="1200" u="none">
                <a:solidFill>
                  <a:schemeClr val="tx1"/>
                </a:solidFill>
                <a:latin typeface="Times New Roman" panose="02020603050405020304" pitchFamily="18" charset="0"/>
              </a:rPr>
              <a:pPr/>
              <a:t>2</a:t>
            </a:fld>
            <a:endParaRPr lang="en-US" altLang="zh-CN" sz="1200" u="none">
              <a:solidFill>
                <a:schemeClr val="tx1"/>
              </a:solidFill>
              <a:latin typeface="Times New Roman" panose="02020603050405020304" pitchFamily="18"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a:t>
            </a:r>
          </a:p>
        </p:txBody>
      </p:sp>
      <p:sp>
        <p:nvSpPr>
          <p:cNvPr id="97285" name="Text Box 4"/>
          <p:cNvSpPr txBox="1">
            <a:spLocks noChangeArrowheads="1"/>
          </p:cNvSpPr>
          <p:nvPr/>
        </p:nvSpPr>
        <p:spPr bwMode="auto">
          <a:xfrm>
            <a:off x="914400" y="4419600"/>
            <a:ext cx="5105400" cy="386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pPr>
              <a:lnSpc>
                <a:spcPct val="115000"/>
              </a:lnSpc>
            </a:pPr>
            <a:r>
              <a:rPr lang="en-US" altLang="zh-CN" sz="1200" u="none">
                <a:solidFill>
                  <a:schemeClr val="tx1"/>
                </a:solidFill>
                <a:latin typeface="Times New Roman" panose="02020603050405020304" pitchFamily="18" charset="0"/>
              </a:rPr>
              <a:t>       </a:t>
            </a:r>
            <a:r>
              <a:rPr lang="zh-CN" altLang="en-US" sz="1200" u="none">
                <a:solidFill>
                  <a:schemeClr val="tx1"/>
                </a:solidFill>
                <a:latin typeface="Times New Roman" panose="02020603050405020304" pitchFamily="18" charset="0"/>
              </a:rPr>
              <a:t>上节我们讨论了命题和连接词</a:t>
            </a:r>
            <a:r>
              <a:rPr lang="en-US" altLang="zh-CN" sz="1200" u="none">
                <a:solidFill>
                  <a:schemeClr val="tx1"/>
                </a:solidFill>
                <a:latin typeface="Times New Roman" panose="02020603050405020304" pitchFamily="18" charset="0"/>
              </a:rPr>
              <a:t>, </a:t>
            </a:r>
            <a:r>
              <a:rPr lang="zh-CN" altLang="en-US" sz="1200" u="none">
                <a:solidFill>
                  <a:schemeClr val="tx1"/>
                </a:solidFill>
                <a:latin typeface="Times New Roman" panose="02020603050405020304" pitchFamily="18" charset="0"/>
              </a:rPr>
              <a:t>具有唯一确定真假值的陈述句叫做命题</a:t>
            </a:r>
            <a:r>
              <a:rPr lang="en-US" altLang="zh-CN" sz="1200" u="none">
                <a:solidFill>
                  <a:schemeClr val="tx1"/>
                </a:solidFill>
                <a:latin typeface="Times New Roman" panose="02020603050405020304" pitchFamily="18" charset="0"/>
              </a:rPr>
              <a:t>, </a:t>
            </a:r>
            <a:r>
              <a:rPr lang="zh-CN" altLang="en-US" sz="1200" u="none">
                <a:solidFill>
                  <a:schemeClr val="tx1"/>
                </a:solidFill>
                <a:latin typeface="Times New Roman" panose="02020603050405020304" pitchFamily="18" charset="0"/>
              </a:rPr>
              <a:t>不含连接词的命题叫原子命题</a:t>
            </a:r>
            <a:r>
              <a:rPr lang="en-US" altLang="zh-CN" sz="1200" u="none">
                <a:solidFill>
                  <a:schemeClr val="tx1"/>
                </a:solidFill>
                <a:latin typeface="Times New Roman" panose="02020603050405020304" pitchFamily="18" charset="0"/>
              </a:rPr>
              <a:t>,</a:t>
            </a:r>
            <a:r>
              <a:rPr lang="zh-CN" altLang="en-US" sz="1200" u="none">
                <a:solidFill>
                  <a:schemeClr val="tx1"/>
                </a:solidFill>
                <a:latin typeface="Times New Roman" panose="02020603050405020304" pitchFamily="18" charset="0"/>
              </a:rPr>
              <a:t>至少包含一个连接词的叫做复合命题</a:t>
            </a:r>
            <a:r>
              <a:rPr lang="en-US" altLang="zh-CN" sz="1200" u="none">
                <a:solidFill>
                  <a:schemeClr val="tx1"/>
                </a:solidFill>
                <a:latin typeface="Times New Roman" panose="02020603050405020304" pitchFamily="18" charset="0"/>
              </a:rPr>
              <a:t>, </a:t>
            </a:r>
            <a:r>
              <a:rPr lang="zh-CN" altLang="en-US" sz="1200" u="none">
                <a:solidFill>
                  <a:schemeClr val="tx1"/>
                </a:solidFill>
                <a:latin typeface="Times New Roman" panose="02020603050405020304" pitchFamily="18" charset="0"/>
              </a:rPr>
              <a:t>任意命题都可由原子命题符号及连接词组成的符号串表示</a:t>
            </a:r>
            <a:r>
              <a:rPr lang="en-US" altLang="zh-CN" sz="1200" u="none">
                <a:solidFill>
                  <a:schemeClr val="tx1"/>
                </a:solidFill>
                <a:latin typeface="Times New Roman" panose="02020603050405020304" pitchFamily="18" charset="0"/>
              </a:rPr>
              <a:t>.</a:t>
            </a:r>
          </a:p>
          <a:p>
            <a:pPr>
              <a:lnSpc>
                <a:spcPct val="115000"/>
              </a:lnSpc>
            </a:pPr>
            <a:r>
              <a:rPr lang="zh-CN" altLang="en-US" sz="1200" u="none">
                <a:solidFill>
                  <a:schemeClr val="tx1"/>
                </a:solidFill>
                <a:latin typeface="Times New Roman" panose="02020603050405020304" pitchFamily="18" charset="0"/>
              </a:rPr>
              <a:t>将命题用符号表示</a:t>
            </a:r>
            <a:r>
              <a:rPr lang="en-US" altLang="zh-CN" sz="1200" u="none">
                <a:solidFill>
                  <a:schemeClr val="tx1"/>
                </a:solidFill>
                <a:latin typeface="Times New Roman" panose="02020603050405020304" pitchFamily="18" charset="0"/>
              </a:rPr>
              <a:t>,</a:t>
            </a:r>
            <a:r>
              <a:rPr lang="zh-CN" altLang="en-US" sz="1200" u="none">
                <a:solidFill>
                  <a:schemeClr val="tx1"/>
                </a:solidFill>
                <a:latin typeface="Times New Roman" panose="02020603050405020304" pitchFamily="18" charset="0"/>
              </a:rPr>
              <a:t>目的就是想把对命题的研究转化为对符号的研究</a:t>
            </a:r>
            <a:r>
              <a:rPr lang="en-US" altLang="zh-CN" sz="1200" u="none">
                <a:solidFill>
                  <a:schemeClr val="tx1"/>
                </a:solidFill>
                <a:latin typeface="Times New Roman" panose="02020603050405020304" pitchFamily="18" charset="0"/>
              </a:rPr>
              <a:t>.</a:t>
            </a:r>
            <a:r>
              <a:rPr lang="zh-CN" altLang="en-US" sz="1200" u="none">
                <a:solidFill>
                  <a:schemeClr val="tx1"/>
                </a:solidFill>
                <a:latin typeface="Times New Roman" panose="02020603050405020304" pitchFamily="18" charset="0"/>
              </a:rPr>
              <a:t>看看这些符号串的构造规律和性质</a:t>
            </a:r>
            <a:r>
              <a:rPr lang="en-US" altLang="zh-CN" sz="1200" u="none">
                <a:solidFill>
                  <a:schemeClr val="tx1"/>
                </a:solidFill>
                <a:latin typeface="Times New Roman" panose="02020603050405020304" pitchFamily="18" charset="0"/>
              </a:rPr>
              <a:t>.“</a:t>
            </a:r>
            <a:r>
              <a:rPr lang="zh-CN" altLang="en-US" sz="1200" u="none">
                <a:solidFill>
                  <a:schemeClr val="tx1"/>
                </a:solidFill>
                <a:latin typeface="Times New Roman" panose="02020603050405020304" pitchFamily="18" charset="0"/>
              </a:rPr>
              <a:t>透过现象看本质”</a:t>
            </a:r>
          </a:p>
          <a:p>
            <a:pPr>
              <a:lnSpc>
                <a:spcPct val="115000"/>
              </a:lnSpc>
            </a:pPr>
            <a:r>
              <a:rPr lang="zh-CN" altLang="en-US" sz="1200" u="none">
                <a:solidFill>
                  <a:schemeClr val="tx1"/>
                </a:solidFill>
                <a:latin typeface="Times New Roman" panose="02020603050405020304" pitchFamily="18" charset="0"/>
              </a:rPr>
              <a:t>例如   “他有理论知识但无实践知识</a:t>
            </a:r>
            <a:r>
              <a:rPr lang="en-US" altLang="zh-CN" sz="1200" u="none">
                <a:solidFill>
                  <a:schemeClr val="tx1"/>
                </a:solidFill>
                <a:latin typeface="Times New Roman" panose="02020603050405020304" pitchFamily="18" charset="0"/>
              </a:rPr>
              <a:t>. ”</a:t>
            </a:r>
          </a:p>
          <a:p>
            <a:pPr>
              <a:lnSpc>
                <a:spcPct val="115000"/>
              </a:lnSpc>
            </a:pPr>
            <a:r>
              <a:rPr lang="zh-CN" altLang="en-US" sz="1200" u="none">
                <a:solidFill>
                  <a:schemeClr val="tx1"/>
                </a:solidFill>
                <a:latin typeface="Times New Roman" panose="02020603050405020304" pitchFamily="18" charset="0"/>
              </a:rPr>
              <a:t>分析</a:t>
            </a:r>
            <a:r>
              <a:rPr lang="en-US" altLang="zh-CN" sz="1200" u="none">
                <a:solidFill>
                  <a:schemeClr val="tx1"/>
                </a:solidFill>
                <a:latin typeface="Times New Roman" panose="02020603050405020304" pitchFamily="18" charset="0"/>
              </a:rPr>
              <a:t>: </a:t>
            </a:r>
            <a:r>
              <a:rPr lang="zh-CN" altLang="en-US" sz="1200" u="none">
                <a:solidFill>
                  <a:schemeClr val="tx1"/>
                </a:solidFill>
                <a:latin typeface="Times New Roman" panose="02020603050405020304" pitchFamily="18" charset="0"/>
              </a:rPr>
              <a:t>设</a:t>
            </a:r>
            <a:r>
              <a:rPr lang="en-US" altLang="zh-CN" sz="1200" u="none">
                <a:solidFill>
                  <a:schemeClr val="tx1"/>
                </a:solidFill>
                <a:latin typeface="Times New Roman" panose="02020603050405020304" pitchFamily="18" charset="0"/>
              </a:rPr>
              <a:t>p:</a:t>
            </a:r>
            <a:r>
              <a:rPr lang="zh-CN" altLang="en-US" sz="1200" u="none">
                <a:solidFill>
                  <a:schemeClr val="tx1"/>
                </a:solidFill>
                <a:latin typeface="Times New Roman" panose="02020603050405020304" pitchFamily="18" charset="0"/>
              </a:rPr>
              <a:t>他有理论知识</a:t>
            </a:r>
            <a:r>
              <a:rPr lang="en-US" altLang="zh-CN" sz="1200" u="none">
                <a:solidFill>
                  <a:schemeClr val="tx1"/>
                </a:solidFill>
                <a:latin typeface="Times New Roman" panose="02020603050405020304" pitchFamily="18" charset="0"/>
              </a:rPr>
              <a:t>,  q: </a:t>
            </a:r>
            <a:r>
              <a:rPr lang="zh-CN" altLang="en-US" sz="1200" u="none">
                <a:solidFill>
                  <a:schemeClr val="tx1"/>
                </a:solidFill>
                <a:latin typeface="Times New Roman" panose="02020603050405020304" pitchFamily="18" charset="0"/>
              </a:rPr>
              <a:t>他有实践知识</a:t>
            </a:r>
          </a:p>
          <a:p>
            <a:pPr>
              <a:lnSpc>
                <a:spcPct val="115000"/>
              </a:lnSpc>
            </a:pPr>
            <a:r>
              <a:rPr lang="zh-CN" altLang="en-US" sz="1200" u="none">
                <a:solidFill>
                  <a:schemeClr val="tx1"/>
                </a:solidFill>
                <a:latin typeface="Times New Roman" panose="02020603050405020304" pitchFamily="18" charset="0"/>
              </a:rPr>
              <a:t>          符号化</a:t>
            </a:r>
            <a:r>
              <a:rPr lang="en-US" altLang="zh-CN" sz="1200" u="none">
                <a:solidFill>
                  <a:schemeClr val="tx1"/>
                </a:solidFill>
                <a:latin typeface="Times New Roman" panose="02020603050405020304" pitchFamily="18" charset="0"/>
              </a:rPr>
              <a:t>:p</a:t>
            </a:r>
            <a:r>
              <a:rPr lang="en-US" altLang="zh-CN" sz="1200" u="none">
                <a:solidFill>
                  <a:schemeClr val="tx1"/>
                </a:solidFill>
                <a:latin typeface="Times New Roman" panose="02020603050405020304" pitchFamily="18" charset="0"/>
                <a:sym typeface="Symbol" panose="05050102010706020507" pitchFamily="18" charset="2"/>
              </a:rPr>
              <a:t>(  </a:t>
            </a:r>
            <a:r>
              <a:rPr lang="en-US" altLang="zh-CN" sz="1200" u="none">
                <a:solidFill>
                  <a:schemeClr val="tx1"/>
                </a:solidFill>
                <a:latin typeface="Times New Roman" panose="02020603050405020304" pitchFamily="18" charset="0"/>
              </a:rPr>
              <a:t>q)</a:t>
            </a:r>
          </a:p>
          <a:p>
            <a:pPr>
              <a:lnSpc>
                <a:spcPct val="115000"/>
              </a:lnSpc>
            </a:pPr>
            <a:r>
              <a:rPr lang="zh-CN" altLang="en-US" sz="1200" u="none">
                <a:solidFill>
                  <a:schemeClr val="tx1"/>
                </a:solidFill>
                <a:latin typeface="Times New Roman" panose="02020603050405020304" pitchFamily="18" charset="0"/>
              </a:rPr>
              <a:t>该符号串有特定含义</a:t>
            </a:r>
            <a:r>
              <a:rPr lang="en-US" altLang="zh-CN" sz="1200" u="none">
                <a:solidFill>
                  <a:schemeClr val="tx1"/>
                </a:solidFill>
                <a:latin typeface="Times New Roman" panose="02020603050405020304" pitchFamily="18" charset="0"/>
              </a:rPr>
              <a:t>,</a:t>
            </a:r>
            <a:r>
              <a:rPr lang="zh-CN" altLang="en-US" sz="1200" u="none">
                <a:solidFill>
                  <a:schemeClr val="tx1"/>
                </a:solidFill>
                <a:latin typeface="Times New Roman" panose="02020603050405020304" pitchFamily="18" charset="0"/>
              </a:rPr>
              <a:t>代表上面的命题</a:t>
            </a:r>
            <a:r>
              <a:rPr lang="en-US" altLang="zh-CN" sz="1200" u="none">
                <a:solidFill>
                  <a:schemeClr val="tx1"/>
                </a:solidFill>
                <a:latin typeface="Times New Roman" panose="02020603050405020304" pitchFamily="18" charset="0"/>
              </a:rPr>
              <a:t>.</a:t>
            </a:r>
            <a:r>
              <a:rPr lang="zh-CN" altLang="en-US" sz="1200" u="none">
                <a:solidFill>
                  <a:schemeClr val="tx1"/>
                </a:solidFill>
                <a:latin typeface="Times New Roman" panose="02020603050405020304" pitchFamily="18" charset="0"/>
              </a:rPr>
              <a:t>如果抛开</a:t>
            </a:r>
            <a:r>
              <a:rPr lang="en-US" altLang="zh-CN" sz="1200" u="none">
                <a:solidFill>
                  <a:schemeClr val="tx1"/>
                </a:solidFill>
                <a:latin typeface="Times New Roman" panose="02020603050405020304" pitchFamily="18" charset="0"/>
              </a:rPr>
              <a:t>p,q</a:t>
            </a:r>
            <a:r>
              <a:rPr lang="zh-CN" altLang="en-US" sz="1200" u="none">
                <a:solidFill>
                  <a:schemeClr val="tx1"/>
                </a:solidFill>
                <a:latin typeface="Times New Roman" panose="02020603050405020304" pitchFamily="18" charset="0"/>
              </a:rPr>
              <a:t>的具体含义</a:t>
            </a:r>
            <a:r>
              <a:rPr lang="en-US" altLang="zh-CN" sz="1200" u="none">
                <a:solidFill>
                  <a:schemeClr val="tx1"/>
                </a:solidFill>
                <a:latin typeface="Times New Roman" panose="02020603050405020304" pitchFamily="18" charset="0"/>
              </a:rPr>
              <a:t>,</a:t>
            </a:r>
            <a:r>
              <a:rPr lang="zh-CN" altLang="en-US" sz="1200" u="none">
                <a:solidFill>
                  <a:schemeClr val="tx1"/>
                </a:solidFill>
                <a:latin typeface="Times New Roman" panose="02020603050405020304" pitchFamily="18" charset="0"/>
              </a:rPr>
              <a:t>单看这个符号串是什么意思呢</a:t>
            </a:r>
            <a:r>
              <a:rPr lang="en-US" altLang="zh-CN" sz="1200" u="none">
                <a:solidFill>
                  <a:schemeClr val="tx1"/>
                </a:solidFill>
                <a:latin typeface="Times New Roman" panose="02020603050405020304" pitchFamily="18" charset="0"/>
              </a:rPr>
              <a:t>?</a:t>
            </a:r>
          </a:p>
          <a:p>
            <a:pPr>
              <a:lnSpc>
                <a:spcPct val="115000"/>
              </a:lnSpc>
            </a:pPr>
            <a:r>
              <a:rPr lang="zh-CN" altLang="en-US" sz="1200" u="none">
                <a:solidFill>
                  <a:schemeClr val="tx1"/>
                </a:solidFill>
                <a:latin typeface="Times New Roman" panose="02020603050405020304" pitchFamily="18" charset="0"/>
              </a:rPr>
              <a:t>就像代数中</a:t>
            </a:r>
            <a:r>
              <a:rPr lang="en-US" altLang="zh-CN" sz="1200" u="none">
                <a:solidFill>
                  <a:schemeClr val="tx1"/>
                </a:solidFill>
                <a:latin typeface="Times New Roman" panose="02020603050405020304" pitchFamily="18" charset="0"/>
              </a:rPr>
              <a:t>, </a:t>
            </a:r>
            <a:r>
              <a:rPr lang="zh-CN" altLang="en-US" sz="1200" u="none">
                <a:solidFill>
                  <a:schemeClr val="tx1"/>
                </a:solidFill>
                <a:latin typeface="Times New Roman" panose="02020603050405020304" pitchFamily="18" charset="0"/>
              </a:rPr>
              <a:t>设</a:t>
            </a:r>
            <a:r>
              <a:rPr lang="en-US" altLang="zh-CN" sz="1200" u="none">
                <a:solidFill>
                  <a:schemeClr val="tx1"/>
                </a:solidFill>
                <a:latin typeface="Times New Roman" panose="02020603050405020304" pitchFamily="18" charset="0"/>
              </a:rPr>
              <a:t>x=1, y=2, x+y=3 </a:t>
            </a:r>
          </a:p>
          <a:p>
            <a:pPr>
              <a:lnSpc>
                <a:spcPct val="115000"/>
              </a:lnSpc>
            </a:pPr>
            <a:r>
              <a:rPr lang="zh-CN" altLang="en-US" sz="1200" u="none">
                <a:solidFill>
                  <a:schemeClr val="tx1"/>
                </a:solidFill>
                <a:latin typeface="Times New Roman" panose="02020603050405020304" pitchFamily="18" charset="0"/>
              </a:rPr>
              <a:t>抛开上述指定</a:t>
            </a:r>
            <a:r>
              <a:rPr lang="en-US" altLang="zh-CN" sz="1200" u="none">
                <a:solidFill>
                  <a:schemeClr val="tx1"/>
                </a:solidFill>
                <a:latin typeface="Times New Roman" panose="02020603050405020304" pitchFamily="18" charset="0"/>
              </a:rPr>
              <a:t>, x+y</a:t>
            </a:r>
            <a:r>
              <a:rPr lang="zh-CN" altLang="en-US" sz="1200" u="none">
                <a:solidFill>
                  <a:schemeClr val="tx1"/>
                </a:solidFill>
                <a:latin typeface="Times New Roman" panose="02020603050405020304" pitchFamily="18" charset="0"/>
              </a:rPr>
              <a:t>是什么意思呢</a:t>
            </a:r>
            <a:r>
              <a:rPr lang="en-US" altLang="zh-CN" sz="1200" u="none">
                <a:solidFill>
                  <a:schemeClr val="tx1"/>
                </a:solidFill>
                <a:latin typeface="Times New Roman" panose="02020603050405020304" pitchFamily="18" charset="0"/>
              </a:rPr>
              <a:t>?</a:t>
            </a:r>
          </a:p>
          <a:p>
            <a:pPr>
              <a:lnSpc>
                <a:spcPct val="115000"/>
              </a:lnSpc>
            </a:pPr>
            <a:r>
              <a:rPr lang="zh-CN" altLang="en-US" sz="1200" u="none">
                <a:solidFill>
                  <a:schemeClr val="tx1"/>
                </a:solidFill>
                <a:latin typeface="Times New Roman" panose="02020603050405020304" pitchFamily="18" charset="0"/>
              </a:rPr>
              <a:t>这是一个代数表达式</a:t>
            </a:r>
            <a:r>
              <a:rPr lang="en-US" altLang="zh-CN" sz="1200" u="none">
                <a:solidFill>
                  <a:schemeClr val="tx1"/>
                </a:solidFill>
                <a:latin typeface="Times New Roman" panose="02020603050405020304" pitchFamily="18" charset="0"/>
              </a:rPr>
              <a:t>, </a:t>
            </a:r>
            <a:r>
              <a:rPr lang="zh-CN" altLang="en-US" sz="1200" u="none">
                <a:solidFill>
                  <a:schemeClr val="tx1"/>
                </a:solidFill>
                <a:latin typeface="Times New Roman" panose="02020603050405020304" pitchFamily="18" charset="0"/>
              </a:rPr>
              <a:t>当</a:t>
            </a:r>
            <a:r>
              <a:rPr lang="en-US" altLang="zh-CN" sz="1200" u="none">
                <a:solidFill>
                  <a:schemeClr val="tx1"/>
                </a:solidFill>
                <a:latin typeface="Times New Roman" panose="02020603050405020304" pitchFamily="18" charset="0"/>
              </a:rPr>
              <a:t>x,y</a:t>
            </a:r>
            <a:r>
              <a:rPr lang="zh-CN" altLang="en-US" sz="1200" u="none">
                <a:solidFill>
                  <a:schemeClr val="tx1"/>
                </a:solidFill>
                <a:latin typeface="Times New Roman" panose="02020603050405020304" pitchFamily="18" charset="0"/>
              </a:rPr>
              <a:t>用不同的数代入</a:t>
            </a:r>
            <a:r>
              <a:rPr lang="en-US" altLang="zh-CN" sz="1200" u="none">
                <a:solidFill>
                  <a:schemeClr val="tx1"/>
                </a:solidFill>
                <a:latin typeface="Times New Roman" panose="02020603050405020304" pitchFamily="18" charset="0"/>
              </a:rPr>
              <a:t>,</a:t>
            </a:r>
            <a:r>
              <a:rPr lang="zh-CN" altLang="en-US" sz="1200" u="none">
                <a:solidFill>
                  <a:schemeClr val="tx1"/>
                </a:solidFill>
                <a:latin typeface="Times New Roman" panose="02020603050405020304" pitchFamily="18" charset="0"/>
              </a:rPr>
              <a:t>就可得到新的数</a:t>
            </a:r>
            <a:r>
              <a:rPr lang="en-US" altLang="zh-CN" sz="1200" u="none">
                <a:solidFill>
                  <a:schemeClr val="tx1"/>
                </a:solidFill>
                <a:latin typeface="Times New Roman" panose="02020603050405020304" pitchFamily="18" charset="0"/>
              </a:rPr>
              <a:t>.</a:t>
            </a:r>
          </a:p>
          <a:p>
            <a:pPr>
              <a:lnSpc>
                <a:spcPct val="115000"/>
              </a:lnSpc>
            </a:pPr>
            <a:r>
              <a:rPr lang="zh-CN" altLang="en-US" sz="1200" u="none">
                <a:solidFill>
                  <a:schemeClr val="tx1"/>
                </a:solidFill>
                <a:latin typeface="Times New Roman" panose="02020603050405020304" pitchFamily="18" charset="0"/>
              </a:rPr>
              <a:t>同样道理</a:t>
            </a:r>
            <a:r>
              <a:rPr lang="en-US" altLang="zh-CN" sz="1200" u="none">
                <a:solidFill>
                  <a:schemeClr val="tx1"/>
                </a:solidFill>
                <a:latin typeface="Times New Roman" panose="02020603050405020304" pitchFamily="18" charset="0"/>
              </a:rPr>
              <a:t>, </a:t>
            </a:r>
            <a:r>
              <a:rPr lang="zh-CN" altLang="en-US" sz="1200" u="none">
                <a:solidFill>
                  <a:schemeClr val="tx1"/>
                </a:solidFill>
                <a:latin typeface="Times New Roman" panose="02020603050405020304" pitchFamily="18" charset="0"/>
              </a:rPr>
              <a:t>单看这个式子</a:t>
            </a:r>
            <a:r>
              <a:rPr lang="en-US" altLang="zh-CN" sz="1200" u="none">
                <a:solidFill>
                  <a:schemeClr val="tx1"/>
                </a:solidFill>
                <a:latin typeface="Times New Roman" panose="02020603050405020304" pitchFamily="18" charset="0"/>
              </a:rPr>
              <a:t>,</a:t>
            </a:r>
            <a:r>
              <a:rPr lang="zh-CN" altLang="en-US" sz="1200" u="none">
                <a:solidFill>
                  <a:schemeClr val="tx1"/>
                </a:solidFill>
                <a:latin typeface="Times New Roman" panose="02020603050405020304" pitchFamily="18" charset="0"/>
              </a:rPr>
              <a:t>它的作用就相当于代数中的算术表达式</a:t>
            </a:r>
            <a:r>
              <a:rPr lang="en-US" altLang="zh-CN" sz="1200" u="none">
                <a:solidFill>
                  <a:schemeClr val="tx1"/>
                </a:solidFill>
                <a:latin typeface="Times New Roman" panose="02020603050405020304" pitchFamily="18" charset="0"/>
              </a:rPr>
              <a:t>.</a:t>
            </a:r>
            <a:r>
              <a:rPr lang="zh-CN" altLang="en-US" sz="1200" u="none">
                <a:solidFill>
                  <a:schemeClr val="tx1"/>
                </a:solidFill>
                <a:latin typeface="Times New Roman" panose="02020603050405020304" pitchFamily="18" charset="0"/>
              </a:rPr>
              <a:t>在此称</a:t>
            </a:r>
            <a:r>
              <a:rPr lang="en-US" altLang="zh-CN" sz="1200" u="none">
                <a:solidFill>
                  <a:schemeClr val="tx1"/>
                </a:solidFill>
                <a:latin typeface="Times New Roman" panose="02020603050405020304" pitchFamily="18" charset="0"/>
              </a:rPr>
              <a:t>p</a:t>
            </a:r>
            <a:r>
              <a:rPr lang="en-US" altLang="zh-CN" sz="1200" u="none">
                <a:solidFill>
                  <a:schemeClr val="tx1"/>
                </a:solidFill>
                <a:latin typeface="Times New Roman" panose="02020603050405020304" pitchFamily="18" charset="0"/>
                <a:sym typeface="Symbol" panose="05050102010706020507" pitchFamily="18" charset="2"/>
              </a:rPr>
              <a:t> ( </a:t>
            </a:r>
            <a:r>
              <a:rPr lang="en-US" altLang="zh-CN" sz="1200" u="none">
                <a:solidFill>
                  <a:schemeClr val="tx1"/>
                </a:solidFill>
                <a:latin typeface="Times New Roman" panose="02020603050405020304" pitchFamily="18" charset="0"/>
              </a:rPr>
              <a:t>q)</a:t>
            </a:r>
            <a:r>
              <a:rPr lang="zh-CN" altLang="en-US" sz="1200" u="none">
                <a:solidFill>
                  <a:schemeClr val="tx1"/>
                </a:solidFill>
                <a:latin typeface="Times New Roman" panose="02020603050405020304" pitchFamily="18" charset="0"/>
              </a:rPr>
              <a:t>为命题表达式或命题公式</a:t>
            </a:r>
            <a:r>
              <a:rPr lang="en-US" altLang="zh-CN" sz="1200" u="none">
                <a:solidFill>
                  <a:schemeClr val="tx1"/>
                </a:solidFill>
                <a:latin typeface="Times New Roman" panose="02020603050405020304" pitchFamily="18" charset="0"/>
              </a:rPr>
              <a:t>, </a:t>
            </a:r>
            <a:r>
              <a:rPr lang="zh-CN" altLang="en-US" sz="1200" u="none">
                <a:solidFill>
                  <a:schemeClr val="tx1"/>
                </a:solidFill>
                <a:latin typeface="Times New Roman" panose="02020603050405020304" pitchFamily="18" charset="0"/>
              </a:rPr>
              <a:t>他是对命题的抽象描述</a:t>
            </a:r>
            <a:r>
              <a:rPr lang="en-US" altLang="zh-CN" sz="1200" u="none">
                <a:solidFill>
                  <a:schemeClr val="tx1"/>
                </a:solidFill>
                <a:latin typeface="Times New Roman" panose="02020603050405020304" pitchFamily="18" charset="0"/>
              </a:rPr>
              <a:t>,</a:t>
            </a:r>
            <a:r>
              <a:rPr lang="zh-CN" altLang="en-US" sz="1200" u="none">
                <a:solidFill>
                  <a:schemeClr val="tx1"/>
                </a:solidFill>
                <a:latin typeface="Times New Roman" panose="02020603050405020304" pitchFamily="18" charset="0"/>
              </a:rPr>
              <a:t>反映了命题的形式构造特征</a:t>
            </a:r>
            <a:r>
              <a:rPr lang="en-US" altLang="zh-CN" sz="1200" u="none">
                <a:solidFill>
                  <a:schemeClr val="tx1"/>
                </a:solidFill>
                <a:latin typeface="Times New Roman" panose="02020603050405020304" pitchFamily="18" charset="0"/>
              </a:rPr>
              <a:t>.</a:t>
            </a:r>
          </a:p>
          <a:p>
            <a:pPr>
              <a:lnSpc>
                <a:spcPct val="115000"/>
              </a:lnSpc>
            </a:pPr>
            <a:r>
              <a:rPr lang="zh-CN" altLang="en-US" sz="1200" u="none">
                <a:solidFill>
                  <a:schemeClr val="tx1"/>
                </a:solidFill>
                <a:latin typeface="Times New Roman" panose="02020603050405020304" pitchFamily="18" charset="0"/>
              </a:rPr>
              <a:t>并非任意由原子命题符号和连接词组成的符号串都是命题公式</a:t>
            </a:r>
            <a:r>
              <a:rPr lang="en-US" altLang="zh-CN" sz="1200" u="none">
                <a:solidFill>
                  <a:schemeClr val="tx1"/>
                </a:solidFill>
                <a:latin typeface="Times New Roman" panose="02020603050405020304" pitchFamily="18" charset="0"/>
              </a:rPr>
              <a:t>.</a:t>
            </a:r>
            <a:r>
              <a:rPr lang="zh-CN" altLang="en-US" sz="1200" u="none">
                <a:solidFill>
                  <a:schemeClr val="tx1"/>
                </a:solidFill>
                <a:latin typeface="Times New Roman" panose="02020603050405020304" pitchFamily="18" charset="0"/>
              </a:rPr>
              <a:t>什么样的符号串代表命题</a:t>
            </a:r>
            <a:r>
              <a:rPr lang="en-US" altLang="zh-CN" sz="1200" u="none">
                <a:solidFill>
                  <a:schemeClr val="tx1"/>
                </a:solidFill>
                <a:latin typeface="Times New Roman" panose="02020603050405020304" pitchFamily="18" charset="0"/>
              </a:rPr>
              <a:t>?</a:t>
            </a:r>
            <a:r>
              <a:rPr lang="zh-CN" altLang="en-US" sz="1200" u="none">
                <a:solidFill>
                  <a:schemeClr val="tx1"/>
                </a:solidFill>
                <a:latin typeface="Times New Roman" panose="02020603050405020304" pitchFamily="18" charset="0"/>
              </a:rPr>
              <a:t>即它是一个命题公式呢</a:t>
            </a:r>
            <a:r>
              <a:rPr lang="en-US" altLang="zh-CN" sz="1200" u="none">
                <a:solidFill>
                  <a:schemeClr val="tx1"/>
                </a:solidFill>
                <a:latin typeface="Times New Roman" panose="02020603050405020304" pitchFamily="18" charset="0"/>
              </a:rPr>
              <a:t>?</a:t>
            </a:r>
            <a:r>
              <a:rPr lang="zh-CN" altLang="en-US" sz="1200" u="none">
                <a:solidFill>
                  <a:schemeClr val="tx1"/>
                </a:solidFill>
                <a:latin typeface="Times New Roman" panose="02020603050405020304" pitchFamily="18" charset="0"/>
              </a:rPr>
              <a:t>定义如下</a:t>
            </a:r>
            <a:r>
              <a:rPr lang="en-US" altLang="zh-CN" sz="1200" u="none">
                <a:solidFill>
                  <a:schemeClr val="tx1"/>
                </a:solidFill>
                <a:latin typeface="Times New Roman" panose="02020603050405020304" pitchFamily="18" charset="0"/>
              </a:rPr>
              <a:t>:</a:t>
            </a:r>
            <a:endParaRPr lang="en-US" altLang="zh-CN" sz="1400" u="none">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878192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D76E14DA-42C7-4EE9-8821-8DCBCD7B42A1}" type="slidenum">
              <a:rPr lang="en-US" altLang="zh-CN" sz="1200" u="none">
                <a:solidFill>
                  <a:schemeClr val="tx1"/>
                </a:solidFill>
                <a:latin typeface="Times New Roman" panose="02020603050405020304" pitchFamily="18" charset="0"/>
              </a:rPr>
              <a:pPr/>
              <a:t>3</a:t>
            </a:fld>
            <a:endParaRPr lang="en-US" altLang="zh-CN" sz="1200" u="none">
              <a:solidFill>
                <a:schemeClr val="tx1"/>
              </a:solidFill>
              <a:latin typeface="Times New Roman" panose="02020603050405020304" pitchFamily="18"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15000"/>
              </a:lnSpc>
              <a:buFontTx/>
              <a:buChar char="•"/>
            </a:pPr>
            <a:endParaRPr lang="en-US" altLang="zh-CN" sz="1400" smtClean="0"/>
          </a:p>
          <a:p>
            <a:pPr eaLnBrk="1" hangingPunct="1">
              <a:lnSpc>
                <a:spcPct val="115000"/>
              </a:lnSpc>
              <a:buFontTx/>
              <a:buChar char="•"/>
            </a:pPr>
            <a:r>
              <a:rPr lang="zh-CN" altLang="en-US" sz="1400" smtClean="0"/>
              <a:t>该定义给出了命题公式的构造方法或规则</a:t>
            </a:r>
            <a:r>
              <a:rPr lang="en-US" altLang="zh-CN" sz="1400" smtClean="0"/>
              <a:t>.</a:t>
            </a:r>
          </a:p>
          <a:p>
            <a:pPr eaLnBrk="1" hangingPunct="1">
              <a:lnSpc>
                <a:spcPct val="115000"/>
              </a:lnSpc>
              <a:buFontTx/>
              <a:buChar char="•"/>
            </a:pPr>
            <a:r>
              <a:rPr lang="en-US" altLang="zh-CN" sz="1400" smtClean="0"/>
              <a:t>Wff=well formed formulae </a:t>
            </a:r>
            <a:r>
              <a:rPr lang="zh-CN" altLang="en-US" sz="1400" smtClean="0"/>
              <a:t>合适公式</a:t>
            </a:r>
          </a:p>
          <a:p>
            <a:pPr eaLnBrk="1" hangingPunct="1">
              <a:lnSpc>
                <a:spcPct val="115000"/>
              </a:lnSpc>
              <a:buFontTx/>
              <a:buChar char="•"/>
            </a:pPr>
            <a:r>
              <a:rPr lang="zh-CN" altLang="en-US" sz="1400" smtClean="0"/>
              <a:t>递归定义便于计算机识别和应用</a:t>
            </a:r>
            <a:r>
              <a:rPr lang="en-US" altLang="zh-CN" sz="1400" smtClean="0"/>
              <a:t>,</a:t>
            </a:r>
            <a:r>
              <a:rPr lang="zh-CN" altLang="en-US" sz="1400" smtClean="0"/>
              <a:t>因为对计算机而言</a:t>
            </a:r>
            <a:r>
              <a:rPr lang="en-US" altLang="zh-CN" sz="1400" smtClean="0"/>
              <a:t>,</a:t>
            </a:r>
            <a:r>
              <a:rPr lang="zh-CN" altLang="en-US" sz="1400" smtClean="0"/>
              <a:t>最方便的定义就是递归性的</a:t>
            </a:r>
            <a:r>
              <a:rPr lang="en-US" altLang="zh-CN" sz="1400" smtClean="0"/>
              <a:t>(</a:t>
            </a:r>
            <a:r>
              <a:rPr lang="zh-CN" altLang="en-US" sz="1400" smtClean="0"/>
              <a:t>构造性的</a:t>
            </a:r>
            <a:r>
              <a:rPr lang="en-US" altLang="zh-CN" sz="1400" smtClean="0"/>
              <a:t>),</a:t>
            </a:r>
            <a:r>
              <a:rPr lang="zh-CN" altLang="en-US" sz="1400" smtClean="0"/>
              <a:t>很多语言的语法表达都采用了递归定义</a:t>
            </a:r>
            <a:r>
              <a:rPr lang="en-US" altLang="zh-CN" sz="1400" smtClean="0"/>
              <a:t>.</a:t>
            </a:r>
          </a:p>
          <a:p>
            <a:pPr eaLnBrk="1" hangingPunct="1">
              <a:lnSpc>
                <a:spcPct val="115000"/>
              </a:lnSpc>
            </a:pPr>
            <a:r>
              <a:rPr lang="zh-CN" altLang="en-US" sz="1400" smtClean="0"/>
              <a:t>下面看几个例子。。</a:t>
            </a:r>
          </a:p>
        </p:txBody>
      </p:sp>
    </p:spTree>
    <p:extLst>
      <p:ext uri="{BB962C8B-B14F-4D97-AF65-F5344CB8AC3E}">
        <p14:creationId xmlns:p14="http://schemas.microsoft.com/office/powerpoint/2010/main" val="3501160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F64D1718-75EC-4C0A-84E8-DCD196BCD3FE}" type="slidenum">
              <a:rPr lang="en-US" altLang="zh-CN" sz="1200" u="none">
                <a:solidFill>
                  <a:schemeClr val="tx1"/>
                </a:solidFill>
                <a:latin typeface="Times New Roman" panose="02020603050405020304" pitchFamily="18" charset="0"/>
              </a:rPr>
              <a:pPr/>
              <a:t>4</a:t>
            </a:fld>
            <a:endParaRPr lang="en-US" altLang="zh-CN" sz="1200" u="none">
              <a:solidFill>
                <a:schemeClr val="tx1"/>
              </a:solidFill>
              <a:latin typeface="Times New Roman" panose="02020603050405020304"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400" smtClean="0"/>
              <a:t>按照定义，最后的例子是否命题？</a:t>
            </a:r>
          </a:p>
        </p:txBody>
      </p:sp>
    </p:spTree>
    <p:extLst>
      <p:ext uri="{BB962C8B-B14F-4D97-AF65-F5344CB8AC3E}">
        <p14:creationId xmlns:p14="http://schemas.microsoft.com/office/powerpoint/2010/main" val="3069792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C593D65D-FE6F-47CD-A1C1-763B0115FADB}" type="slidenum">
              <a:rPr lang="en-US" altLang="zh-CN" sz="1200" u="none">
                <a:solidFill>
                  <a:schemeClr val="tx1"/>
                </a:solidFill>
                <a:latin typeface="Times New Roman" panose="02020603050405020304" pitchFamily="18" charset="0"/>
              </a:rPr>
              <a:pPr/>
              <a:t>5</a:t>
            </a:fld>
            <a:endParaRPr lang="en-US" altLang="zh-CN" sz="1200" u="none">
              <a:solidFill>
                <a:schemeClr val="tx1"/>
              </a:solidFill>
              <a:latin typeface="Times New Roman" panose="02020603050405020304"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20000"/>
              </a:lnSpc>
            </a:pPr>
            <a:r>
              <a:rPr lang="en-US" altLang="zh-CN" sz="1400" smtClean="0"/>
              <a:t>        </a:t>
            </a:r>
            <a:r>
              <a:rPr lang="zh-CN" altLang="en-US" sz="1400" smtClean="0"/>
              <a:t>经过前面的讨论</a:t>
            </a:r>
            <a:r>
              <a:rPr lang="en-US" altLang="zh-CN" sz="1400" smtClean="0"/>
              <a:t>,</a:t>
            </a:r>
            <a:r>
              <a:rPr lang="zh-CN" altLang="en-US" sz="1400" smtClean="0"/>
              <a:t>我们已经将命题符号化了</a:t>
            </a:r>
            <a:r>
              <a:rPr lang="en-US" altLang="zh-CN" sz="1400" smtClean="0"/>
              <a:t>,</a:t>
            </a:r>
            <a:r>
              <a:rPr lang="zh-CN" altLang="en-US" sz="1400" smtClean="0"/>
              <a:t>并抽象出命题的构造特点</a:t>
            </a:r>
            <a:r>
              <a:rPr lang="en-US" altLang="zh-CN" sz="1400" smtClean="0"/>
              <a:t>,</a:t>
            </a:r>
            <a:r>
              <a:rPr lang="zh-CN" altLang="en-US" sz="1400" smtClean="0"/>
              <a:t>给出了命题公式的概念</a:t>
            </a:r>
            <a:r>
              <a:rPr lang="en-US" altLang="zh-CN" sz="1400" smtClean="0"/>
              <a:t>,</a:t>
            </a:r>
            <a:r>
              <a:rPr lang="zh-CN" altLang="en-US" sz="1400" smtClean="0"/>
              <a:t>由此建立起命题逻辑的符号系统</a:t>
            </a:r>
            <a:r>
              <a:rPr lang="en-US" altLang="zh-CN" sz="1400" smtClean="0"/>
              <a:t>,</a:t>
            </a:r>
            <a:r>
              <a:rPr lang="zh-CN" altLang="en-US" sz="1400" smtClean="0"/>
              <a:t>下面就可以在此基础上研究命题的性质和推理的一般规律了。</a:t>
            </a:r>
          </a:p>
        </p:txBody>
      </p:sp>
    </p:spTree>
    <p:extLst>
      <p:ext uri="{BB962C8B-B14F-4D97-AF65-F5344CB8AC3E}">
        <p14:creationId xmlns:p14="http://schemas.microsoft.com/office/powerpoint/2010/main" val="4018914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C0E4400B-3BC3-41A3-9FA3-06ED534841DF}" type="slidenum">
              <a:rPr lang="en-US" altLang="zh-CN" sz="1200" u="none">
                <a:solidFill>
                  <a:schemeClr val="tx1"/>
                </a:solidFill>
                <a:latin typeface="Times New Roman" panose="02020603050405020304" pitchFamily="18" charset="0"/>
              </a:rPr>
              <a:pPr/>
              <a:t>6</a:t>
            </a:fld>
            <a:endParaRPr lang="en-US" altLang="zh-CN" sz="1200" u="none">
              <a:solidFill>
                <a:schemeClr val="tx1"/>
              </a:solidFill>
              <a:latin typeface="Times New Roman" panose="02020603050405020304" pitchFamily="18"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15000"/>
              </a:lnSpc>
            </a:pPr>
            <a:r>
              <a:rPr lang="en-US" altLang="zh-CN" sz="1400" smtClean="0"/>
              <a:t>        </a:t>
            </a:r>
            <a:r>
              <a:rPr lang="zh-CN" altLang="en-US" sz="1400" smtClean="0"/>
              <a:t>通过对命题的符号化和抽象，我们已经的到了命题结构的一般形式的抽象表达，下面在此基础上开始研究命题的一般性质和规律。</a:t>
            </a:r>
          </a:p>
          <a:p>
            <a:pPr eaLnBrk="1" hangingPunct="1">
              <a:lnSpc>
                <a:spcPct val="115000"/>
              </a:lnSpc>
            </a:pPr>
            <a:r>
              <a:rPr lang="zh-CN" altLang="en-US" sz="1400" smtClean="0"/>
              <a:t>命题公式中含有命题变元，故命题公式的真值是不确定的，故不是命题；仅当将公式中的所有变元用确定的命题代入，命题公式才成为命题，有确定的真值。</a:t>
            </a:r>
          </a:p>
          <a:p>
            <a:pPr eaLnBrk="1" hangingPunct="1">
              <a:lnSpc>
                <a:spcPct val="115000"/>
              </a:lnSpc>
            </a:pPr>
            <a:r>
              <a:rPr lang="zh-CN" altLang="en-US" sz="1400" smtClean="0"/>
              <a:t>不管用什么命题代入无非真值有二：</a:t>
            </a:r>
            <a:r>
              <a:rPr lang="en-US" altLang="zh-CN" sz="1400" smtClean="0"/>
              <a:t>t,f</a:t>
            </a:r>
            <a:r>
              <a:rPr lang="zh-CN" altLang="en-US" sz="1400" smtClean="0"/>
              <a:t>，命题公式的真值也无非有二：</a:t>
            </a:r>
            <a:r>
              <a:rPr lang="en-US" altLang="zh-CN" sz="1400" smtClean="0"/>
              <a:t>t,f .</a:t>
            </a:r>
          </a:p>
          <a:p>
            <a:pPr eaLnBrk="1" hangingPunct="1">
              <a:lnSpc>
                <a:spcPct val="115000"/>
              </a:lnSpc>
            </a:pPr>
            <a:r>
              <a:rPr lang="zh-CN" altLang="en-US" sz="1400" smtClean="0"/>
              <a:t>下面分析变元的赋值与公式真值之间的关系。</a:t>
            </a:r>
          </a:p>
        </p:txBody>
      </p:sp>
    </p:spTree>
    <p:extLst>
      <p:ext uri="{BB962C8B-B14F-4D97-AF65-F5344CB8AC3E}">
        <p14:creationId xmlns:p14="http://schemas.microsoft.com/office/powerpoint/2010/main" val="3107052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86C31574-8A4B-4873-9424-33E5ED1E48B2}" type="slidenum">
              <a:rPr lang="en-US" altLang="zh-CN" sz="1200" u="none">
                <a:solidFill>
                  <a:schemeClr val="tx1"/>
                </a:solidFill>
                <a:latin typeface="Times New Roman" panose="02020603050405020304" pitchFamily="18" charset="0"/>
              </a:rPr>
              <a:pPr/>
              <a:t>7</a:t>
            </a:fld>
            <a:endParaRPr lang="en-US" altLang="zh-CN" sz="1200" u="none">
              <a:solidFill>
                <a:schemeClr val="tx1"/>
              </a:solidFill>
              <a:latin typeface="Times New Roman" panose="02020603050405020304"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400" smtClean="0"/>
              <a:t>列真值表必须掌握</a:t>
            </a:r>
            <a:r>
              <a:rPr lang="en-US" altLang="zh-CN" sz="1400" smtClean="0"/>
              <a:t>.</a:t>
            </a:r>
          </a:p>
          <a:p>
            <a:pPr eaLnBrk="1" hangingPunct="1"/>
            <a:r>
              <a:rPr lang="zh-CN" altLang="en-US" sz="1400" smtClean="0"/>
              <a:t>真值表给出了命题公式的全部取值情况</a:t>
            </a:r>
            <a:r>
              <a:rPr lang="en-US" altLang="zh-CN" sz="1400" smtClean="0"/>
              <a:t>,</a:t>
            </a:r>
            <a:r>
              <a:rPr lang="zh-CN" altLang="en-US" sz="1400" smtClean="0"/>
              <a:t>从中可得到很多性质。。。</a:t>
            </a:r>
            <a:r>
              <a:rPr lang="en-US" altLang="zh-CN" sz="1400" smtClean="0"/>
              <a:t>.</a:t>
            </a:r>
          </a:p>
        </p:txBody>
      </p:sp>
    </p:spTree>
    <p:extLst>
      <p:ext uri="{BB962C8B-B14F-4D97-AF65-F5344CB8AC3E}">
        <p14:creationId xmlns:p14="http://schemas.microsoft.com/office/powerpoint/2010/main" val="2279452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E638DCD7-5B67-4B2B-A2DA-967E08A2B25E}" type="slidenum">
              <a:rPr lang="en-US" altLang="zh-CN" sz="1200" u="none">
                <a:solidFill>
                  <a:schemeClr val="tx1"/>
                </a:solidFill>
                <a:latin typeface="Times New Roman" panose="02020603050405020304" pitchFamily="18" charset="0"/>
              </a:rPr>
              <a:pPr/>
              <a:t>8</a:t>
            </a:fld>
            <a:endParaRPr lang="en-US" altLang="zh-CN" sz="1200" u="none">
              <a:solidFill>
                <a:schemeClr val="tx1"/>
              </a:solidFill>
              <a:latin typeface="Times New Roman" panose="02020603050405020304"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20000"/>
              </a:lnSpc>
            </a:pPr>
            <a:r>
              <a:rPr lang="zh-CN" altLang="en-US" sz="1400" smtClean="0"/>
              <a:t>通过列命题的真值表</a:t>
            </a:r>
            <a:r>
              <a:rPr lang="en-US" altLang="zh-CN" sz="1400" smtClean="0"/>
              <a:t>,</a:t>
            </a:r>
            <a:r>
              <a:rPr lang="zh-CN" altLang="en-US" sz="1400" smtClean="0"/>
              <a:t>我们可以得到命题的很多性质：</a:t>
            </a:r>
          </a:p>
          <a:p>
            <a:pPr eaLnBrk="1" hangingPunct="1">
              <a:lnSpc>
                <a:spcPct val="120000"/>
              </a:lnSpc>
            </a:pPr>
            <a:r>
              <a:rPr lang="en-US" altLang="zh-CN" sz="1400" smtClean="0"/>
              <a:t>.</a:t>
            </a:r>
            <a:r>
              <a:rPr lang="zh-CN" altLang="en-US" sz="1400" smtClean="0"/>
              <a:t>判定一个公式是永真，永假还是可满足的称为命题公式的判定问题。</a:t>
            </a:r>
          </a:p>
          <a:p>
            <a:pPr eaLnBrk="1" hangingPunct="1">
              <a:lnSpc>
                <a:spcPct val="120000"/>
              </a:lnSpc>
            </a:pPr>
            <a:r>
              <a:rPr lang="zh-CN" altLang="en-US" sz="1400" smtClean="0"/>
              <a:t>由上节的命题公式真值表可见</a:t>
            </a:r>
            <a:r>
              <a:rPr lang="en-US" altLang="zh-CN" sz="1400" smtClean="0"/>
              <a:t>,</a:t>
            </a:r>
            <a:r>
              <a:rPr lang="zh-CN" altLang="en-US" sz="1400" smtClean="0"/>
              <a:t>有些公式在某些赋值下真值为真</a:t>
            </a:r>
            <a:r>
              <a:rPr lang="en-US" altLang="zh-CN" sz="1400" smtClean="0"/>
              <a:t>;</a:t>
            </a:r>
            <a:r>
              <a:rPr lang="zh-CN" altLang="en-US" sz="1400" smtClean="0"/>
              <a:t>在另一些赋值下真值为假</a:t>
            </a:r>
            <a:r>
              <a:rPr lang="en-US" altLang="zh-CN" sz="1400" smtClean="0"/>
              <a:t>,</a:t>
            </a:r>
            <a:r>
              <a:rPr lang="zh-CN" altLang="en-US" sz="1400" smtClean="0"/>
              <a:t>这种公式称为可满足的</a:t>
            </a:r>
            <a:r>
              <a:rPr lang="en-US" altLang="zh-CN" sz="1400" smtClean="0"/>
              <a:t>;</a:t>
            </a:r>
            <a:r>
              <a:rPr lang="zh-CN" altLang="en-US" sz="1400" smtClean="0"/>
              <a:t>而有些公式在任何赋值下真值恒为真</a:t>
            </a:r>
            <a:r>
              <a:rPr lang="en-US" altLang="zh-CN" sz="1400" smtClean="0"/>
              <a:t>,</a:t>
            </a:r>
            <a:r>
              <a:rPr lang="zh-CN" altLang="en-US" sz="1400" smtClean="0"/>
              <a:t>称为永真式</a:t>
            </a:r>
            <a:r>
              <a:rPr lang="en-US" altLang="zh-CN" sz="1400" smtClean="0"/>
              <a:t>;</a:t>
            </a:r>
            <a:r>
              <a:rPr lang="zh-CN" altLang="en-US" sz="1400" smtClean="0"/>
              <a:t>或恒为假</a:t>
            </a:r>
            <a:r>
              <a:rPr lang="en-US" altLang="zh-CN" sz="1400" smtClean="0"/>
              <a:t>,</a:t>
            </a:r>
            <a:r>
              <a:rPr lang="zh-CN" altLang="en-US" sz="1400" smtClean="0"/>
              <a:t>称永假式</a:t>
            </a:r>
            <a:r>
              <a:rPr lang="en-US" altLang="zh-CN" sz="1400" smtClean="0"/>
              <a:t>,</a:t>
            </a:r>
            <a:r>
              <a:rPr lang="zh-CN" altLang="en-US" sz="1400" smtClean="0"/>
              <a:t>可满足式的真值依赖于个原子变元的取值</a:t>
            </a:r>
            <a:r>
              <a:rPr lang="en-US" altLang="zh-CN" sz="1400" smtClean="0"/>
              <a:t>,</a:t>
            </a:r>
            <a:r>
              <a:rPr lang="zh-CN" altLang="en-US" sz="1400" smtClean="0"/>
              <a:t>毫无规律性可言</a:t>
            </a:r>
            <a:r>
              <a:rPr lang="en-US" altLang="zh-CN" sz="1400" smtClean="0"/>
              <a:t>;</a:t>
            </a:r>
            <a:r>
              <a:rPr lang="zh-CN" altLang="en-US" sz="1400" smtClean="0"/>
              <a:t>所以我们不研究</a:t>
            </a:r>
            <a:r>
              <a:rPr lang="en-US" altLang="zh-CN" sz="1400" smtClean="0"/>
              <a:t>;</a:t>
            </a:r>
            <a:r>
              <a:rPr lang="zh-CN" altLang="en-US" sz="1400" smtClean="0"/>
              <a:t>而永真式和永假式的真值与其中的原子变元赋值无关</a:t>
            </a:r>
            <a:r>
              <a:rPr lang="en-US" altLang="zh-CN" sz="1400" smtClean="0"/>
              <a:t>,</a:t>
            </a:r>
            <a:r>
              <a:rPr lang="zh-CN" altLang="en-US" sz="1400" smtClean="0"/>
              <a:t>而只与命题公式的形势结构有关</a:t>
            </a:r>
            <a:r>
              <a:rPr lang="en-US" altLang="zh-CN" sz="1400" smtClean="0"/>
              <a:t>.</a:t>
            </a:r>
            <a:r>
              <a:rPr lang="zh-CN" altLang="en-US" sz="1400" smtClean="0"/>
              <a:t>因此永真式和永假式是形式逻辑也就是数理逻辑研究的主要问题</a:t>
            </a:r>
            <a:r>
              <a:rPr lang="en-US" altLang="zh-CN" sz="1400" smtClean="0"/>
              <a:t>.</a:t>
            </a:r>
          </a:p>
          <a:p>
            <a:pPr eaLnBrk="1" hangingPunct="1">
              <a:lnSpc>
                <a:spcPct val="120000"/>
              </a:lnSpc>
            </a:pPr>
            <a:r>
              <a:rPr lang="zh-CN" altLang="en-US" sz="1400" smtClean="0"/>
              <a:t>在讨论永真式的性质之前</a:t>
            </a:r>
            <a:r>
              <a:rPr lang="en-US" altLang="zh-CN" sz="1400" smtClean="0"/>
              <a:t>,</a:t>
            </a:r>
            <a:r>
              <a:rPr lang="zh-CN" altLang="en-US" sz="1400" smtClean="0"/>
              <a:t>先要了解什么是两公式的等价</a:t>
            </a:r>
            <a:r>
              <a:rPr lang="en-US" altLang="zh-CN" sz="1400" smtClean="0"/>
              <a:t>.</a:t>
            </a:r>
          </a:p>
          <a:p>
            <a:pPr eaLnBrk="1" hangingPunct="1">
              <a:lnSpc>
                <a:spcPct val="120000"/>
              </a:lnSpc>
            </a:pPr>
            <a:endParaRPr lang="en-US" altLang="zh-CN" sz="1400" smtClean="0"/>
          </a:p>
        </p:txBody>
      </p:sp>
    </p:spTree>
    <p:extLst>
      <p:ext uri="{BB962C8B-B14F-4D97-AF65-F5344CB8AC3E}">
        <p14:creationId xmlns:p14="http://schemas.microsoft.com/office/powerpoint/2010/main" val="1926821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A33A912E-6390-4B0C-8F44-50D0D9D26EE7}" type="slidenum">
              <a:rPr lang="en-US" altLang="zh-CN" sz="1200" u="none" smtClean="0">
                <a:solidFill>
                  <a:schemeClr val="tx1"/>
                </a:solidFill>
                <a:latin typeface="Times New Roman" panose="02020603050405020304" pitchFamily="18" charset="0"/>
              </a:rPr>
              <a:pPr/>
              <a:t>9</a:t>
            </a:fld>
            <a:endParaRPr lang="en-US" altLang="zh-CN" sz="1200" u="none" smtClean="0">
              <a:solidFill>
                <a:schemeClr val="tx1"/>
              </a:solidFill>
              <a:latin typeface="Times New Roman" panose="02020603050405020304"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400" smtClean="0"/>
              <a:t> </a:t>
            </a:r>
            <a:r>
              <a:rPr lang="zh-CN" altLang="en-US" sz="1400" smtClean="0"/>
              <a:t>本节重点掌握的概念</a:t>
            </a:r>
            <a:r>
              <a:rPr lang="en-US" altLang="zh-CN" sz="1400" smtClean="0"/>
              <a:t>: </a:t>
            </a:r>
            <a:r>
              <a:rPr lang="zh-CN" altLang="en-US" sz="1400" smtClean="0"/>
              <a:t>命题，连接词。</a:t>
            </a:r>
          </a:p>
          <a:p>
            <a:pPr eaLnBrk="1" hangingPunct="1"/>
            <a:r>
              <a:rPr lang="zh-CN" altLang="en-US" sz="1400" smtClean="0"/>
              <a:t>本节重点掌握的方法</a:t>
            </a:r>
            <a:r>
              <a:rPr lang="en-US" altLang="zh-CN" sz="1400" smtClean="0"/>
              <a:t>: </a:t>
            </a:r>
            <a:r>
              <a:rPr lang="zh-CN" altLang="en-US" sz="1400" smtClean="0"/>
              <a:t>命题符号化</a:t>
            </a:r>
          </a:p>
          <a:p>
            <a:pPr eaLnBrk="1" hangingPunct="1"/>
            <a:r>
              <a:rPr lang="en-US" altLang="zh-CN" sz="1400" smtClean="0"/>
              <a:t>.</a:t>
            </a:r>
            <a:r>
              <a:rPr lang="zh-CN" altLang="en-US" sz="1400" smtClean="0"/>
              <a:t>作业：</a:t>
            </a:r>
            <a:r>
              <a:rPr lang="en-US" altLang="zh-CN" sz="1400" smtClean="0"/>
              <a:t>1-1</a:t>
            </a:r>
            <a:r>
              <a:rPr lang="zh-CN" altLang="en-US" sz="1400" smtClean="0"/>
              <a:t>， </a:t>
            </a:r>
            <a:r>
              <a:rPr lang="en-US" altLang="zh-CN" sz="1400" smtClean="0"/>
              <a:t>1-2    </a:t>
            </a:r>
            <a:r>
              <a:rPr lang="zh-CN" altLang="en-US" sz="1400" smtClean="0"/>
              <a:t>（</a:t>
            </a:r>
            <a:r>
              <a:rPr lang="en-US" altLang="zh-CN" sz="1400" smtClean="0"/>
              <a:t>1</a:t>
            </a:r>
            <a:r>
              <a:rPr lang="zh-CN" altLang="en-US" sz="1400" smtClean="0"/>
              <a:t>），（</a:t>
            </a:r>
            <a:r>
              <a:rPr lang="en-US" altLang="zh-CN" sz="1400" smtClean="0"/>
              <a:t>3</a:t>
            </a:r>
            <a:r>
              <a:rPr lang="zh-CN" altLang="en-US" sz="1400" smtClean="0"/>
              <a:t>），（</a:t>
            </a:r>
            <a:r>
              <a:rPr lang="en-US" altLang="zh-CN" sz="1400" smtClean="0"/>
              <a:t>5</a:t>
            </a:r>
            <a:r>
              <a:rPr lang="zh-CN" altLang="en-US" sz="1400" smtClean="0"/>
              <a:t>）</a:t>
            </a:r>
          </a:p>
          <a:p>
            <a:pPr eaLnBrk="1" hangingPunct="1"/>
            <a:r>
              <a:rPr lang="zh-CN" altLang="en-US" sz="1400" smtClean="0"/>
              <a:t>             </a:t>
            </a:r>
            <a:r>
              <a:rPr lang="en-US" altLang="zh-CN" sz="1400" smtClean="0"/>
              <a:t>1-3   </a:t>
            </a:r>
            <a:r>
              <a:rPr lang="zh-CN" altLang="en-US" sz="1400" smtClean="0"/>
              <a:t>（</a:t>
            </a:r>
            <a:r>
              <a:rPr lang="en-US" altLang="zh-CN" sz="1400" smtClean="0"/>
              <a:t>5</a:t>
            </a:r>
            <a:r>
              <a:rPr lang="zh-CN" altLang="en-US" sz="1400" smtClean="0"/>
              <a:t>），（</a:t>
            </a:r>
            <a:r>
              <a:rPr lang="en-US" altLang="zh-CN" sz="1400" smtClean="0"/>
              <a:t>7</a:t>
            </a:r>
            <a:r>
              <a:rPr lang="zh-CN" altLang="en-US" sz="1400" smtClean="0"/>
              <a:t>）</a:t>
            </a:r>
          </a:p>
          <a:p>
            <a:pPr eaLnBrk="1" hangingPunct="1"/>
            <a:endParaRPr lang="en-US" altLang="zh-CN" sz="1400" smtClean="0"/>
          </a:p>
        </p:txBody>
      </p:sp>
    </p:spTree>
    <p:extLst>
      <p:ext uri="{BB962C8B-B14F-4D97-AF65-F5344CB8AC3E}">
        <p14:creationId xmlns:p14="http://schemas.microsoft.com/office/powerpoint/2010/main" val="17789354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55650" name="Rectangle 2"/>
          <p:cNvSpPr>
            <a:spLocks noGrp="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15565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fld id="{F3BBABAC-7CC9-4689-962A-8607577C6DAD}" type="datetime1">
              <a:rPr lang="zh-CN" altLang="en-US"/>
              <a:pPr>
                <a:defRPr/>
              </a:pPr>
              <a:t>2019/9/20</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B944C02-F26E-4C86-B804-C23F3F5B55A6}" type="slidenum">
              <a:rPr lang="en-US" altLang="zh-CN"/>
              <a:pPr>
                <a:defRPr/>
              </a:pPr>
              <a:t>‹#›</a:t>
            </a:fld>
            <a:endParaRPr lang="en-US" altLang="zh-CN"/>
          </a:p>
        </p:txBody>
      </p:sp>
    </p:spTree>
    <p:extLst>
      <p:ext uri="{BB962C8B-B14F-4D97-AF65-F5344CB8AC3E}">
        <p14:creationId xmlns:p14="http://schemas.microsoft.com/office/powerpoint/2010/main" val="1811345903"/>
      </p:ext>
    </p:extLst>
  </p:cSld>
  <p:clrMapOvr>
    <a:masterClrMapping/>
  </p:clrMapOvr>
  <p:transition>
    <p:pull dir="rd"/>
    <p:sndAc>
      <p:stSnd>
        <p:snd r:embed="rId1" name="PROJCTOR.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6273B2DB-E92E-4EA0-8A3A-A66603D5F705}" type="datetime1">
              <a:rPr lang="zh-CN" altLang="en-US"/>
              <a:pPr>
                <a:defRPr/>
              </a:pPr>
              <a:t>2019/9/20</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F59BC03-CD32-4BBE-BBDE-BA18AEB1F491}" type="slidenum">
              <a:rPr lang="en-US" altLang="zh-CN"/>
              <a:pPr>
                <a:defRPr/>
              </a:pPr>
              <a:t>‹#›</a:t>
            </a:fld>
            <a:endParaRPr lang="en-US" altLang="zh-CN"/>
          </a:p>
        </p:txBody>
      </p:sp>
    </p:spTree>
    <p:extLst>
      <p:ext uri="{BB962C8B-B14F-4D97-AF65-F5344CB8AC3E}">
        <p14:creationId xmlns:p14="http://schemas.microsoft.com/office/powerpoint/2010/main" val="1883970234"/>
      </p:ext>
    </p:extLst>
  </p:cSld>
  <p:clrMapOvr>
    <a:masterClrMapping/>
  </p:clrMapOvr>
  <p:transition>
    <p:pull dir="rd"/>
    <p:sndAc>
      <p:stSnd>
        <p:snd r:embed="rId1" name="PROJCTOR.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6326080E-1BDA-48FA-BFC1-CEDEF543AB22}" type="datetime1">
              <a:rPr lang="zh-CN" altLang="en-US"/>
              <a:pPr>
                <a:defRPr/>
              </a:pPr>
              <a:t>2019/9/20</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EC1F5EF-D49D-4448-BE11-EF1DEEE4FC1F}" type="slidenum">
              <a:rPr lang="en-US" altLang="zh-CN"/>
              <a:pPr>
                <a:defRPr/>
              </a:pPr>
              <a:t>‹#›</a:t>
            </a:fld>
            <a:endParaRPr lang="en-US" altLang="zh-CN"/>
          </a:p>
        </p:txBody>
      </p:sp>
    </p:spTree>
    <p:extLst>
      <p:ext uri="{BB962C8B-B14F-4D97-AF65-F5344CB8AC3E}">
        <p14:creationId xmlns:p14="http://schemas.microsoft.com/office/powerpoint/2010/main" val="1179780270"/>
      </p:ext>
    </p:extLst>
  </p:cSld>
  <p:clrMapOvr>
    <a:masterClrMapping/>
  </p:clrMapOvr>
  <p:transition>
    <p:pull dir="rd"/>
    <p:sndAc>
      <p:stSnd>
        <p:snd r:embed="rId1" name="PROJCTOR.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5886730D-F490-4944-9320-FF3044377BC1}" type="datetime1">
              <a:rPr lang="zh-CN" altLang="en-US"/>
              <a:pPr>
                <a:defRPr/>
              </a:pPr>
              <a:t>2019/9/20</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CEA5B70-A02A-49AB-B378-DB848B7B8096}" type="slidenum">
              <a:rPr lang="en-US" altLang="zh-CN"/>
              <a:pPr>
                <a:defRPr/>
              </a:pPr>
              <a:t>‹#›</a:t>
            </a:fld>
            <a:endParaRPr lang="en-US" altLang="zh-CN"/>
          </a:p>
        </p:txBody>
      </p:sp>
    </p:spTree>
    <p:extLst>
      <p:ext uri="{BB962C8B-B14F-4D97-AF65-F5344CB8AC3E}">
        <p14:creationId xmlns:p14="http://schemas.microsoft.com/office/powerpoint/2010/main" val="3982599806"/>
      </p:ext>
    </p:extLst>
  </p:cSld>
  <p:clrMapOvr>
    <a:masterClrMapping/>
  </p:clrMapOvr>
  <p:transition>
    <p:pull dir="rd"/>
    <p:sndAc>
      <p:stSnd>
        <p:snd r:embed="rId1" name="PROJCTOR.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984A85F6-33A4-492A-A222-64EFC217E85B}" type="datetime1">
              <a:rPr lang="zh-CN" altLang="en-US"/>
              <a:pPr>
                <a:defRPr/>
              </a:pPr>
              <a:t>2019/9/20</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16B8962-0565-4B9C-BB4E-FE02B4BBEFCE}" type="slidenum">
              <a:rPr lang="en-US" altLang="zh-CN"/>
              <a:pPr>
                <a:defRPr/>
              </a:pPr>
              <a:t>‹#›</a:t>
            </a:fld>
            <a:endParaRPr lang="en-US" altLang="zh-CN"/>
          </a:p>
        </p:txBody>
      </p:sp>
    </p:spTree>
    <p:extLst>
      <p:ext uri="{BB962C8B-B14F-4D97-AF65-F5344CB8AC3E}">
        <p14:creationId xmlns:p14="http://schemas.microsoft.com/office/powerpoint/2010/main" val="832462952"/>
      </p:ext>
    </p:extLst>
  </p:cSld>
  <p:clrMapOvr>
    <a:masterClrMapping/>
  </p:clrMapOvr>
  <p:transition>
    <p:pull dir="rd"/>
    <p:sndAc>
      <p:stSnd>
        <p:snd r:embed="rId1" name="PROJCTOR.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D3359014-D810-43E0-A48A-2679FD20CFF3}" type="datetime1">
              <a:rPr lang="zh-CN" altLang="en-US"/>
              <a:pPr>
                <a:defRPr/>
              </a:pPr>
              <a:t>2019/9/20</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C398E78-6D36-401F-901E-A1274813C7E8}" type="slidenum">
              <a:rPr lang="en-US" altLang="zh-CN"/>
              <a:pPr>
                <a:defRPr/>
              </a:pPr>
              <a:t>‹#›</a:t>
            </a:fld>
            <a:endParaRPr lang="en-US" altLang="zh-CN"/>
          </a:p>
        </p:txBody>
      </p:sp>
    </p:spTree>
    <p:extLst>
      <p:ext uri="{BB962C8B-B14F-4D97-AF65-F5344CB8AC3E}">
        <p14:creationId xmlns:p14="http://schemas.microsoft.com/office/powerpoint/2010/main" val="4021628726"/>
      </p:ext>
    </p:extLst>
  </p:cSld>
  <p:clrMapOvr>
    <a:masterClrMapping/>
  </p:clrMapOvr>
  <p:transition>
    <p:pull dir="rd"/>
    <p:sndAc>
      <p:stSnd>
        <p:snd r:embed="rId1" name="PROJCTOR.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F0E95298-C090-4A3E-BA57-0D18A9BABCB9}" type="datetime1">
              <a:rPr lang="zh-CN" altLang="en-US"/>
              <a:pPr>
                <a:defRPr/>
              </a:pPr>
              <a:t>2019/9/20</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86DB5D6F-D8E9-460B-A899-1171DAA49CB6}" type="slidenum">
              <a:rPr lang="en-US" altLang="zh-CN"/>
              <a:pPr>
                <a:defRPr/>
              </a:pPr>
              <a:t>‹#›</a:t>
            </a:fld>
            <a:endParaRPr lang="en-US" altLang="zh-CN"/>
          </a:p>
        </p:txBody>
      </p:sp>
    </p:spTree>
    <p:extLst>
      <p:ext uri="{BB962C8B-B14F-4D97-AF65-F5344CB8AC3E}">
        <p14:creationId xmlns:p14="http://schemas.microsoft.com/office/powerpoint/2010/main" val="3627985892"/>
      </p:ext>
    </p:extLst>
  </p:cSld>
  <p:clrMapOvr>
    <a:masterClrMapping/>
  </p:clrMapOvr>
  <p:transition>
    <p:pull dir="rd"/>
    <p:sndAc>
      <p:stSnd>
        <p:snd r:embed="rId1" name="PROJCTOR.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0015CAEA-5788-4B6D-827F-DBA1FB9C0AF7}" type="datetime1">
              <a:rPr lang="zh-CN" altLang="en-US"/>
              <a:pPr>
                <a:defRPr/>
              </a:pPr>
              <a:t>2019/9/20</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D03D8BD0-9806-41C1-BE43-22B35D31B445}" type="slidenum">
              <a:rPr lang="en-US" altLang="zh-CN"/>
              <a:pPr>
                <a:defRPr/>
              </a:pPr>
              <a:t>‹#›</a:t>
            </a:fld>
            <a:endParaRPr lang="en-US" altLang="zh-CN"/>
          </a:p>
        </p:txBody>
      </p:sp>
    </p:spTree>
    <p:extLst>
      <p:ext uri="{BB962C8B-B14F-4D97-AF65-F5344CB8AC3E}">
        <p14:creationId xmlns:p14="http://schemas.microsoft.com/office/powerpoint/2010/main" val="1903134300"/>
      </p:ext>
    </p:extLst>
  </p:cSld>
  <p:clrMapOvr>
    <a:masterClrMapping/>
  </p:clrMapOvr>
  <p:transition>
    <p:pull dir="rd"/>
    <p:sndAc>
      <p:stSnd>
        <p:snd r:embed="rId1" name="PROJCTOR.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47297143-FC9B-4C70-88D0-912B334B03F0}" type="datetime1">
              <a:rPr lang="zh-CN" altLang="en-US"/>
              <a:pPr>
                <a:defRPr/>
              </a:pPr>
              <a:t>2019/9/20</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32923659-BEFB-48B7-9E8A-01F0528B78FA}" type="slidenum">
              <a:rPr lang="en-US" altLang="zh-CN"/>
              <a:pPr>
                <a:defRPr/>
              </a:pPr>
              <a:t>‹#›</a:t>
            </a:fld>
            <a:endParaRPr lang="en-US" altLang="zh-CN"/>
          </a:p>
        </p:txBody>
      </p:sp>
    </p:spTree>
    <p:extLst>
      <p:ext uri="{BB962C8B-B14F-4D97-AF65-F5344CB8AC3E}">
        <p14:creationId xmlns:p14="http://schemas.microsoft.com/office/powerpoint/2010/main" val="485675601"/>
      </p:ext>
    </p:extLst>
  </p:cSld>
  <p:clrMapOvr>
    <a:masterClrMapping/>
  </p:clrMapOvr>
  <p:transition>
    <p:pull dir="rd"/>
    <p:sndAc>
      <p:stSnd>
        <p:snd r:embed="rId1" name="PROJCTOR.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5BFB0B76-E5A9-49F7-87F4-1F8E10B93D73}" type="datetime1">
              <a:rPr lang="zh-CN" altLang="en-US"/>
              <a:pPr>
                <a:defRPr/>
              </a:pPr>
              <a:t>2019/9/20</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E067964-A876-4D9A-BE16-40DDCF50C699}" type="slidenum">
              <a:rPr lang="en-US" altLang="zh-CN"/>
              <a:pPr>
                <a:defRPr/>
              </a:pPr>
              <a:t>‹#›</a:t>
            </a:fld>
            <a:endParaRPr lang="en-US" altLang="zh-CN"/>
          </a:p>
        </p:txBody>
      </p:sp>
    </p:spTree>
    <p:extLst>
      <p:ext uri="{BB962C8B-B14F-4D97-AF65-F5344CB8AC3E}">
        <p14:creationId xmlns:p14="http://schemas.microsoft.com/office/powerpoint/2010/main" val="2885855097"/>
      </p:ext>
    </p:extLst>
  </p:cSld>
  <p:clrMapOvr>
    <a:masterClrMapping/>
  </p:clrMapOvr>
  <p:transition>
    <p:pull dir="rd"/>
    <p:sndAc>
      <p:stSnd>
        <p:snd r:embed="rId1" name="PROJCTOR.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9FB4D242-F436-4F53-8EFA-3317E20140D1}" type="datetime1">
              <a:rPr lang="zh-CN" altLang="en-US"/>
              <a:pPr>
                <a:defRPr/>
              </a:pPr>
              <a:t>2019/9/20</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E9AB3D7-E776-4904-A824-0D263B7A3156}" type="slidenum">
              <a:rPr lang="en-US" altLang="zh-CN"/>
              <a:pPr>
                <a:defRPr/>
              </a:pPr>
              <a:t>‹#›</a:t>
            </a:fld>
            <a:endParaRPr lang="en-US" altLang="zh-CN"/>
          </a:p>
        </p:txBody>
      </p:sp>
    </p:spTree>
    <p:extLst>
      <p:ext uri="{BB962C8B-B14F-4D97-AF65-F5344CB8AC3E}">
        <p14:creationId xmlns:p14="http://schemas.microsoft.com/office/powerpoint/2010/main" val="3504239119"/>
      </p:ext>
    </p:extLst>
  </p:cSld>
  <p:clrMapOvr>
    <a:masterClrMapping/>
  </p:clrMapOvr>
  <p:transition>
    <p:pull dir="rd"/>
    <p:sndAc>
      <p:stSnd>
        <p:snd r:embed="rId1" name="PROJCTOR.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单击以编辑</a:t>
            </a:r>
            <a:r>
              <a:rPr lang="zh-CN" altLang="en-US" smtClean="0"/>
              <a:t>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单击以编辑母版文本样式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364"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eaLnBrk="1" fontAlgn="base" hangingPunct="1">
              <a:lnSpc>
                <a:spcPct val="100000"/>
              </a:lnSpc>
              <a:spcBef>
                <a:spcPct val="50000"/>
              </a:spcBef>
              <a:defRPr sz="1400" u="none">
                <a:solidFill>
                  <a:schemeClr val="tx1"/>
                </a:solidFill>
                <a:latin typeface="+mn-lt"/>
                <a:ea typeface="宋体" panose="02010600030101010101" pitchFamily="2" charset="-122"/>
              </a:defRPr>
            </a:lvl1pPr>
          </a:lstStyle>
          <a:p>
            <a:pPr>
              <a:defRPr/>
            </a:pPr>
            <a:fld id="{493DEC1F-BC2D-4807-B87B-B5DA6EE7863D}" type="datetime1">
              <a:rPr lang="zh-CN" altLang="en-US"/>
              <a:pPr>
                <a:defRPr/>
              </a:pPr>
              <a:t>2019/9/20</a:t>
            </a:fld>
            <a:endParaRPr lang="en-US" altLang="zh-CN"/>
          </a:p>
        </p:txBody>
      </p:sp>
      <p:sp>
        <p:nvSpPr>
          <p:cNvPr id="1536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fontAlgn="base" hangingPunct="1">
              <a:lnSpc>
                <a:spcPct val="100000"/>
              </a:lnSpc>
              <a:spcBef>
                <a:spcPct val="50000"/>
              </a:spcBef>
              <a:defRPr sz="1400" u="none">
                <a:solidFill>
                  <a:schemeClr val="tx1"/>
                </a:solidFill>
                <a:latin typeface="+mn-lt"/>
                <a:ea typeface="宋体" panose="02010600030101010101" pitchFamily="2" charset="-122"/>
              </a:defRPr>
            </a:lvl1pPr>
          </a:lstStyle>
          <a:p>
            <a:pPr>
              <a:defRPr/>
            </a:pPr>
            <a:endParaRPr lang="en-US" altLang="zh-CN"/>
          </a:p>
        </p:txBody>
      </p:sp>
      <p:sp>
        <p:nvSpPr>
          <p:cNvPr id="15366"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spcBef>
                <a:spcPct val="50000"/>
              </a:spcBef>
              <a:defRPr sz="1400" u="none" smtClean="0">
                <a:solidFill>
                  <a:schemeClr val="tx1"/>
                </a:solidFill>
                <a:latin typeface="Times New Roman" panose="02020603050405020304" pitchFamily="18" charset="0"/>
              </a:defRPr>
            </a:lvl1pPr>
          </a:lstStyle>
          <a:p>
            <a:pPr>
              <a:defRPr/>
            </a:pPr>
            <a:fld id="{F0400C06-3EB1-4C89-83AA-6886679F737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pull dir="rd"/>
    <p:sndAc>
      <p:stSnd>
        <p:snd r:embed="rId13" name="PROJCTOR.WAV"/>
      </p:stSnd>
    </p:sndAc>
  </p:transition>
  <p:hf hdr="0" ftr="0" dt="0"/>
  <p:txStyles>
    <p:title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imes New Roman" pitchFamily="18" charset="0"/>
          <a:ea typeface="楷体_GB2312" pitchFamily="49" charset="-122"/>
        </a:defRPr>
      </a:lvl2pPr>
      <a:lvl3pPr algn="l" rtl="0" eaLnBrk="0" fontAlgn="base" hangingPunct="0">
        <a:spcBef>
          <a:spcPct val="0"/>
        </a:spcBef>
        <a:spcAft>
          <a:spcPct val="0"/>
        </a:spcAft>
        <a:defRPr kumimoji="1" sz="3200">
          <a:solidFill>
            <a:schemeClr val="tx2"/>
          </a:solidFill>
          <a:latin typeface="Times New Roman" pitchFamily="18" charset="0"/>
          <a:ea typeface="楷体_GB2312" pitchFamily="49" charset="-122"/>
        </a:defRPr>
      </a:lvl3pPr>
      <a:lvl4pPr algn="l" rtl="0" eaLnBrk="0" fontAlgn="base" hangingPunct="0">
        <a:spcBef>
          <a:spcPct val="0"/>
        </a:spcBef>
        <a:spcAft>
          <a:spcPct val="0"/>
        </a:spcAft>
        <a:defRPr kumimoji="1" sz="3200">
          <a:solidFill>
            <a:schemeClr val="tx2"/>
          </a:solidFill>
          <a:latin typeface="Times New Roman" pitchFamily="18" charset="0"/>
          <a:ea typeface="楷体_GB2312" pitchFamily="49" charset="-122"/>
        </a:defRPr>
      </a:lvl4pPr>
      <a:lvl5pPr algn="l" rtl="0" eaLnBrk="0" fontAlgn="base" hangingPunct="0">
        <a:spcBef>
          <a:spcPct val="0"/>
        </a:spcBef>
        <a:spcAft>
          <a:spcPct val="0"/>
        </a:spcAft>
        <a:defRPr kumimoji="1" sz="3200">
          <a:solidFill>
            <a:schemeClr val="tx2"/>
          </a:solidFill>
          <a:latin typeface="Times New Roman" pitchFamily="18" charset="0"/>
          <a:ea typeface="楷体_GB2312" pitchFamily="49" charset="-122"/>
        </a:defRPr>
      </a:lvl5pPr>
      <a:lvl6pPr marL="457200" algn="l" rtl="0" fontAlgn="base">
        <a:spcBef>
          <a:spcPct val="0"/>
        </a:spcBef>
        <a:spcAft>
          <a:spcPct val="0"/>
        </a:spcAft>
        <a:defRPr kumimoji="1" sz="3200">
          <a:solidFill>
            <a:schemeClr val="tx2"/>
          </a:solidFill>
          <a:latin typeface="Times New Roman" pitchFamily="18" charset="0"/>
          <a:ea typeface="楷体_GB2312" pitchFamily="49" charset="-122"/>
        </a:defRPr>
      </a:lvl6pPr>
      <a:lvl7pPr marL="914400" algn="l" rtl="0" fontAlgn="base">
        <a:spcBef>
          <a:spcPct val="0"/>
        </a:spcBef>
        <a:spcAft>
          <a:spcPct val="0"/>
        </a:spcAft>
        <a:defRPr kumimoji="1" sz="3200">
          <a:solidFill>
            <a:schemeClr val="tx2"/>
          </a:solidFill>
          <a:latin typeface="Times New Roman" pitchFamily="18" charset="0"/>
          <a:ea typeface="楷体_GB2312" pitchFamily="49" charset="-122"/>
        </a:defRPr>
      </a:lvl7pPr>
      <a:lvl8pPr marL="1371600" algn="l" rtl="0" fontAlgn="base">
        <a:spcBef>
          <a:spcPct val="0"/>
        </a:spcBef>
        <a:spcAft>
          <a:spcPct val="0"/>
        </a:spcAft>
        <a:defRPr kumimoji="1" sz="3200">
          <a:solidFill>
            <a:schemeClr val="tx2"/>
          </a:solidFill>
          <a:latin typeface="Times New Roman" pitchFamily="18" charset="0"/>
          <a:ea typeface="楷体_GB2312" pitchFamily="49" charset="-122"/>
        </a:defRPr>
      </a:lvl8pPr>
      <a:lvl9pPr marL="1828800" algn="l" rtl="0" fontAlgn="base">
        <a:spcBef>
          <a:spcPct val="0"/>
        </a:spcBef>
        <a:spcAft>
          <a:spcPct val="0"/>
        </a:spcAft>
        <a:defRPr kumimoji="1" sz="3200">
          <a:solidFill>
            <a:schemeClr val="tx2"/>
          </a:solidFill>
          <a:latin typeface="Times New Roman" pitchFamily="18" charset="0"/>
          <a:ea typeface="楷体_GB2312" pitchFamily="49" charset="-122"/>
        </a:defRPr>
      </a:lvl9pPr>
    </p:titleStyle>
    <p:body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rgbClr val="800000"/>
          </a:solidFill>
          <a:latin typeface="+mn-lt"/>
          <a:ea typeface="宋体" pitchFamily="2" charset="-122"/>
        </a:defRPr>
      </a:lvl2pPr>
      <a:lvl3pPr marL="1143000" indent="-228600" algn="l" rtl="0" eaLnBrk="0" fontAlgn="base" hangingPunct="0">
        <a:spcBef>
          <a:spcPct val="20000"/>
        </a:spcBef>
        <a:spcAft>
          <a:spcPct val="0"/>
        </a:spcAft>
        <a:buChar char="•"/>
        <a:defRPr kumimoji="1" sz="2400" b="1">
          <a:solidFill>
            <a:schemeClr val="accent2"/>
          </a:solidFill>
          <a:latin typeface="+mn-lt"/>
          <a:ea typeface="+mj-ea"/>
        </a:defRPr>
      </a:lvl3pPr>
      <a:lvl4pPr marL="1600200" indent="-228600" algn="l" rtl="0" eaLnBrk="0" fontAlgn="base" hangingPunct="0">
        <a:spcBef>
          <a:spcPct val="20000"/>
        </a:spcBef>
        <a:spcAft>
          <a:spcPct val="0"/>
        </a:spcAft>
        <a:buChar char="–"/>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kumimoji="1" sz="2000">
          <a:solidFill>
            <a:schemeClr val="tx1"/>
          </a:solidFill>
          <a:latin typeface="+mn-lt"/>
          <a:ea typeface="宋体" pitchFamily="2" charset="-122"/>
        </a:defRPr>
      </a:lvl5pPr>
      <a:lvl6pPr marL="2514600" indent="-228600" algn="l" rtl="0" fontAlgn="base">
        <a:spcBef>
          <a:spcPct val="20000"/>
        </a:spcBef>
        <a:spcAft>
          <a:spcPct val="0"/>
        </a:spcAft>
        <a:buChar char="»"/>
        <a:defRPr kumimoji="1" sz="2000">
          <a:solidFill>
            <a:schemeClr val="tx1"/>
          </a:solidFill>
          <a:latin typeface="+mn-lt"/>
          <a:ea typeface="宋体" pitchFamily="2" charset="-122"/>
        </a:defRPr>
      </a:lvl6pPr>
      <a:lvl7pPr marL="2971800" indent="-228600" algn="l" rtl="0" fontAlgn="base">
        <a:spcBef>
          <a:spcPct val="20000"/>
        </a:spcBef>
        <a:spcAft>
          <a:spcPct val="0"/>
        </a:spcAft>
        <a:buChar char="»"/>
        <a:defRPr kumimoji="1" sz="2000">
          <a:solidFill>
            <a:schemeClr val="tx1"/>
          </a:solidFill>
          <a:latin typeface="+mn-lt"/>
          <a:ea typeface="宋体" pitchFamily="2" charset="-122"/>
        </a:defRPr>
      </a:lvl7pPr>
      <a:lvl8pPr marL="3429000" indent="-228600" algn="l" rtl="0" fontAlgn="base">
        <a:spcBef>
          <a:spcPct val="20000"/>
        </a:spcBef>
        <a:spcAft>
          <a:spcPct val="0"/>
        </a:spcAft>
        <a:buChar char="»"/>
        <a:defRPr kumimoji="1" sz="2000">
          <a:solidFill>
            <a:schemeClr val="tx1"/>
          </a:solidFill>
          <a:latin typeface="+mn-lt"/>
          <a:ea typeface="宋体" pitchFamily="2" charset="-122"/>
        </a:defRPr>
      </a:lvl8pPr>
      <a:lvl9pPr marL="3886200" indent="-228600" algn="l" rtl="0" fontAlgn="base">
        <a:spcBef>
          <a:spcPct val="20000"/>
        </a:spcBef>
        <a:spcAft>
          <a:spcPct val="0"/>
        </a:spcAft>
        <a:buChar char="»"/>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1.xml"/><Relationship Id="rId7"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video" Target="file:///C:\My%20Documents\sl1.avi" TargetMode="External"/><Relationship Id="rId6" Type="http://schemas.openxmlformats.org/officeDocument/2006/relationships/slide" Target="slide1.xml"/><Relationship Id="rId5" Type="http://schemas.openxmlformats.org/officeDocument/2006/relationships/image" Target="../media/image2.jpeg"/><Relationship Id="rId10" Type="http://schemas.openxmlformats.org/officeDocument/2006/relationships/slide" Target="slide6.xml"/><Relationship Id="rId4" Type="http://schemas.openxmlformats.org/officeDocument/2006/relationships/audio" Target="../media/audio1.wav"/><Relationship Id="rId9" Type="http://schemas.openxmlformats.org/officeDocument/2006/relationships/image" Target="../media/image5.png"/></Relationships>
</file>

<file path=ppt/slides/_rels/slide10.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notesSlide" Target="../notesSlides/notesSlide10.xml"/><Relationship Id="rId7"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video" Target="file:///C:\My%20Documents\sl1.avi" TargetMode="External"/><Relationship Id="rId6" Type="http://schemas.openxmlformats.org/officeDocument/2006/relationships/image" Target="../media/image4.png"/><Relationship Id="rId5" Type="http://schemas.openxmlformats.org/officeDocument/2006/relationships/image" Target="../media/image3.jpeg"/><Relationship Id="rId10" Type="http://schemas.openxmlformats.org/officeDocument/2006/relationships/image" Target="../media/image13.png"/><Relationship Id="rId4" Type="http://schemas.openxmlformats.org/officeDocument/2006/relationships/audio" Target="../media/audio1.wav"/><Relationship Id="rId9" Type="http://schemas.openxmlformats.org/officeDocument/2006/relationships/image" Target="../media/image12.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2.xml"/><Relationship Id="rId7"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video" Target="file:///C:\My%20Documents\sl1.avi" TargetMode="Externa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audio" Target="../media/audio1.wav"/><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ideo" Target="file:///C:\My%20Documents\sl1.avi" TargetMode="Externa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slide" Target="slide4.xml"/><Relationship Id="rId2" Type="http://schemas.openxmlformats.org/officeDocument/2006/relationships/slideLayout" Target="../slideLayouts/slideLayout7.xml"/><Relationship Id="rId1" Type="http://schemas.openxmlformats.org/officeDocument/2006/relationships/video" Target="file:///C:\My%20Documents\sl1.avi" TargetMode="Externa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ideo" Target="file:///C:\My%20Documents\sl1.avi" TargetMode="External"/><Relationship Id="rId5" Type="http://schemas.openxmlformats.org/officeDocument/2006/relationships/image" Target="../media/image4.pn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6.xml"/><Relationship Id="rId7" Type="http://schemas.openxmlformats.org/officeDocument/2006/relationships/slide" Target="slide4.xml"/><Relationship Id="rId2" Type="http://schemas.openxmlformats.org/officeDocument/2006/relationships/slideLayout" Target="../slideLayouts/slideLayout7.xml"/><Relationship Id="rId1" Type="http://schemas.openxmlformats.org/officeDocument/2006/relationships/video" Target="file:///C:\My%20Documents\sl1.avi" TargetMode="Externa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jpe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Layout" Target="../slideLayouts/slideLayout7.xml"/><Relationship Id="rId7" Type="http://schemas.openxmlformats.org/officeDocument/2006/relationships/image" Target="../media/image4.png"/><Relationship Id="rId2" Type="http://schemas.openxmlformats.org/officeDocument/2006/relationships/video" Target="file:///C:\My%20Documents\sl1.avi" TargetMode="Externa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image" Target="../media/image3.jpeg"/><Relationship Id="rId10" Type="http://schemas.openxmlformats.org/officeDocument/2006/relationships/image" Target="../media/image10.emf"/><Relationship Id="rId4" Type="http://schemas.openxmlformats.org/officeDocument/2006/relationships/notesSlide" Target="../notesSlides/notesSlide7.xml"/><Relationship Id="rId9"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Layout" Target="../slideLayouts/slideLayout7.xml"/><Relationship Id="rId7" Type="http://schemas.openxmlformats.org/officeDocument/2006/relationships/image" Target="../media/image4.png"/><Relationship Id="rId2" Type="http://schemas.openxmlformats.org/officeDocument/2006/relationships/video" Target="file:///C:\My%20Documents\sl1.avi" TargetMode="External"/><Relationship Id="rId1" Type="http://schemas.openxmlformats.org/officeDocument/2006/relationships/vmlDrawing" Target="../drawings/vmlDrawing2.vml"/><Relationship Id="rId6" Type="http://schemas.openxmlformats.org/officeDocument/2006/relationships/image" Target="../media/image5.png"/><Relationship Id="rId11" Type="http://schemas.openxmlformats.org/officeDocument/2006/relationships/image" Target="../media/image7.png"/><Relationship Id="rId5" Type="http://schemas.openxmlformats.org/officeDocument/2006/relationships/image" Target="../media/image3.jpeg"/><Relationship Id="rId10" Type="http://schemas.openxmlformats.org/officeDocument/2006/relationships/image" Target="../media/image11.emf"/><Relationship Id="rId4" Type="http://schemas.openxmlformats.org/officeDocument/2006/relationships/notesSlide" Target="../notesSlides/notesSlide8.xml"/><Relationship Id="rId9"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notesSlide" Target="../notesSlides/notesSlide9.xml"/><Relationship Id="rId7"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video" Target="file:///C:\My%20Documents\sl1.avi" TargetMode="Externa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210" name="Rectangle 22"/>
          <p:cNvSpPr>
            <a:spLocks noGrp="1" noChangeArrowheads="1"/>
          </p:cNvSpPr>
          <p:nvPr>
            <p:ph type="title" idx="4294967295"/>
          </p:nvPr>
        </p:nvSpPr>
        <p:spPr>
          <a:xfrm>
            <a:off x="762000" y="609600"/>
            <a:ext cx="7772400" cy="1143000"/>
          </a:xfrm>
        </p:spPr>
        <p:txBody>
          <a:bodyPr/>
          <a:lstStyle/>
          <a:p>
            <a:pPr eaLnBrk="1" hangingPunct="1"/>
            <a:r>
              <a:rPr lang="en-US" altLang="zh-CN" sz="2400" b="1" smtClean="0">
                <a:solidFill>
                  <a:schemeClr val="bg1"/>
                </a:solidFill>
                <a:latin typeface="楷体_GB2312" pitchFamily="49" charset="-122"/>
              </a:rPr>
              <a:t>1-3</a:t>
            </a:r>
            <a:r>
              <a:rPr lang="en-US" altLang="zh-CN" sz="2800" b="1" smtClean="0">
                <a:solidFill>
                  <a:schemeClr val="bg1"/>
                </a:solidFill>
                <a:latin typeface="楷体_GB2312" pitchFamily="49" charset="-122"/>
              </a:rPr>
              <a:t> </a:t>
            </a:r>
            <a:r>
              <a:rPr lang="zh-CN" altLang="en-US" b="1" smtClean="0">
                <a:solidFill>
                  <a:schemeClr val="bg1"/>
                </a:solidFill>
                <a:latin typeface="楷体_GB2312" pitchFamily="49" charset="-122"/>
              </a:rPr>
              <a:t>命题公式与赋值</a:t>
            </a:r>
            <a:endParaRPr lang="zh-CN" altLang="en-US" smtClean="0">
              <a:solidFill>
                <a:schemeClr val="bg1"/>
              </a:solidFill>
            </a:endParaRPr>
          </a:p>
        </p:txBody>
      </p:sp>
      <p:pic>
        <p:nvPicPr>
          <p:cNvPr id="94211" name="Picture 2" descr="REG"/>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138" y="533400"/>
            <a:ext cx="2093912" cy="575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2" name="Text Box 3"/>
          <p:cNvSpPr txBox="1">
            <a:spLocks noChangeArrowheads="1"/>
          </p:cNvSpPr>
          <p:nvPr/>
        </p:nvSpPr>
        <p:spPr bwMode="auto">
          <a:xfrm>
            <a:off x="685800" y="152400"/>
            <a:ext cx="14160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58850">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defTabSz="9588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defTabSz="95885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defTabSz="95885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95885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
              </a:spcBef>
              <a:spcAft>
                <a:spcPct val="5000"/>
              </a:spcAft>
              <a:buFontTx/>
              <a:buNone/>
            </a:pPr>
            <a:r>
              <a:rPr lang="zh-CN" altLang="en-US" sz="2400" b="1" u="none">
                <a:solidFill>
                  <a:schemeClr val="tx2"/>
                </a:solidFill>
                <a:latin typeface="楷体_GB2312" pitchFamily="49" charset="-122"/>
                <a:ea typeface="楷体_GB2312" pitchFamily="49" charset="-122"/>
              </a:rPr>
              <a:t>命题逻辑</a:t>
            </a:r>
            <a:endParaRPr lang="zh-CN" altLang="en-US" u="none">
              <a:solidFill>
                <a:srgbClr val="0000CC"/>
              </a:solidFill>
              <a:latin typeface="幼圆" panose="02010509060101010101" pitchFamily="49" charset="-122"/>
              <a:ea typeface="幼圆" panose="02010509060101010101" pitchFamily="49" charset="-122"/>
            </a:endParaRPr>
          </a:p>
        </p:txBody>
      </p:sp>
      <p:sp>
        <p:nvSpPr>
          <p:cNvPr id="94213" name="Text Box 4">
            <a:hlinkClick r:id="" action="ppaction://noaction"/>
          </p:cNvPr>
          <p:cNvSpPr txBox="1">
            <a:spLocks noChangeArrowheads="1"/>
          </p:cNvSpPr>
          <p:nvPr/>
        </p:nvSpPr>
        <p:spPr bwMode="auto">
          <a:xfrm>
            <a:off x="3276600" y="1143000"/>
            <a:ext cx="37338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dist" eaLnBrk="1" fontAlgn="ctr" hangingPunct="1">
              <a:lnSpc>
                <a:spcPct val="80000"/>
              </a:lnSpc>
              <a:spcBef>
                <a:spcPct val="0"/>
              </a:spcBef>
              <a:buFontTx/>
              <a:buNone/>
            </a:pPr>
            <a:r>
              <a:rPr lang="en-US" altLang="zh-CN" sz="2400" b="1" u="none">
                <a:latin typeface="楷体_GB2312" pitchFamily="49" charset="-122"/>
                <a:ea typeface="楷体_GB2312" pitchFamily="49" charset="-122"/>
              </a:rPr>
              <a:t>1-1</a:t>
            </a:r>
            <a:r>
              <a:rPr lang="en-US" altLang="zh-CN" b="1" u="none">
                <a:latin typeface="楷体_GB2312" pitchFamily="49" charset="-122"/>
                <a:ea typeface="楷体_GB2312" pitchFamily="49" charset="-122"/>
              </a:rPr>
              <a:t> </a:t>
            </a:r>
            <a:r>
              <a:rPr lang="zh-CN" altLang="en-US" sz="3200" b="1" u="none">
                <a:latin typeface="楷体_GB2312" pitchFamily="49" charset="-122"/>
                <a:ea typeface="楷体_GB2312" pitchFamily="49" charset="-122"/>
              </a:rPr>
              <a:t>命题及其表示</a:t>
            </a:r>
            <a:endParaRPr lang="zh-CN" altLang="en-US" u="none">
              <a:latin typeface="楷体_GB2312" pitchFamily="49" charset="-122"/>
              <a:ea typeface="楷体_GB2312" pitchFamily="49" charset="-122"/>
            </a:endParaRPr>
          </a:p>
        </p:txBody>
      </p:sp>
      <p:sp>
        <p:nvSpPr>
          <p:cNvPr id="94214" name="Text Box 5">
            <a:hlinkClick r:id="" action="ppaction://noaction"/>
          </p:cNvPr>
          <p:cNvSpPr txBox="1">
            <a:spLocks noChangeArrowheads="1"/>
          </p:cNvSpPr>
          <p:nvPr/>
        </p:nvSpPr>
        <p:spPr bwMode="auto">
          <a:xfrm>
            <a:off x="3276600" y="1752600"/>
            <a:ext cx="3276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dist" eaLnBrk="1" fontAlgn="ctr" hangingPunct="1">
              <a:lnSpc>
                <a:spcPct val="80000"/>
              </a:lnSpc>
              <a:spcBef>
                <a:spcPct val="0"/>
              </a:spcBef>
              <a:buFontTx/>
              <a:buNone/>
            </a:pPr>
            <a:r>
              <a:rPr lang="en-US" altLang="zh-CN" sz="2400" b="1" u="none">
                <a:latin typeface="楷体_GB2312" pitchFamily="49" charset="-122"/>
                <a:ea typeface="楷体_GB2312" pitchFamily="49" charset="-122"/>
              </a:rPr>
              <a:t>1-2</a:t>
            </a:r>
            <a:r>
              <a:rPr lang="en-US" altLang="zh-CN" b="1" u="none">
                <a:latin typeface="楷体_GB2312" pitchFamily="49" charset="-122"/>
                <a:ea typeface="楷体_GB2312" pitchFamily="49" charset="-122"/>
              </a:rPr>
              <a:t> </a:t>
            </a:r>
            <a:r>
              <a:rPr lang="zh-CN" altLang="en-US" sz="3200" b="1" u="none">
                <a:latin typeface="楷体_GB2312" pitchFamily="49" charset="-122"/>
                <a:ea typeface="楷体_GB2312" pitchFamily="49" charset="-122"/>
              </a:rPr>
              <a:t>逻辑连接词</a:t>
            </a:r>
            <a:endParaRPr lang="zh-CN" altLang="en-US" u="none">
              <a:latin typeface="楷体_GB2312" pitchFamily="49" charset="-122"/>
              <a:ea typeface="楷体_GB2312" pitchFamily="49" charset="-122"/>
            </a:endParaRPr>
          </a:p>
        </p:txBody>
      </p:sp>
      <p:sp>
        <p:nvSpPr>
          <p:cNvPr id="94215" name="Text Box 6">
            <a:hlinkClick r:id="rId6" action="ppaction://hlinksldjump"/>
          </p:cNvPr>
          <p:cNvSpPr txBox="1">
            <a:spLocks noChangeArrowheads="1"/>
          </p:cNvSpPr>
          <p:nvPr/>
        </p:nvSpPr>
        <p:spPr bwMode="auto">
          <a:xfrm>
            <a:off x="3124200" y="2362200"/>
            <a:ext cx="42354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dist" eaLnBrk="1" fontAlgn="ctr" hangingPunct="1">
              <a:lnSpc>
                <a:spcPct val="80000"/>
              </a:lnSpc>
              <a:spcBef>
                <a:spcPct val="0"/>
              </a:spcBef>
              <a:buFontTx/>
              <a:buNone/>
            </a:pPr>
            <a:r>
              <a:rPr lang="en-US" altLang="zh-CN" sz="2400" b="1" u="none">
                <a:solidFill>
                  <a:srgbClr val="FF0000"/>
                </a:solidFill>
                <a:latin typeface="楷体_GB2312" pitchFamily="49" charset="-122"/>
                <a:ea typeface="楷体_GB2312" pitchFamily="49" charset="-122"/>
              </a:rPr>
              <a:t> 1-3</a:t>
            </a:r>
            <a:r>
              <a:rPr lang="en-US" altLang="zh-CN" b="1" u="none">
                <a:solidFill>
                  <a:srgbClr val="FF0000"/>
                </a:solidFill>
                <a:latin typeface="楷体_GB2312" pitchFamily="49" charset="-122"/>
                <a:ea typeface="楷体_GB2312" pitchFamily="49" charset="-122"/>
              </a:rPr>
              <a:t> </a:t>
            </a:r>
            <a:r>
              <a:rPr lang="zh-CN" altLang="en-US" sz="3200" b="1" u="none">
                <a:solidFill>
                  <a:srgbClr val="FF0000"/>
                </a:solidFill>
                <a:latin typeface="楷体_GB2312" pitchFamily="49" charset="-122"/>
                <a:ea typeface="楷体_GB2312" pitchFamily="49" charset="-122"/>
              </a:rPr>
              <a:t>命题公式与赋值</a:t>
            </a:r>
            <a:endParaRPr lang="zh-CN" altLang="en-US" sz="3200" u="none">
              <a:solidFill>
                <a:srgbClr val="FF0000"/>
              </a:solidFill>
              <a:latin typeface="楷体_GB2312" pitchFamily="49" charset="-122"/>
              <a:ea typeface="楷体_GB2312" pitchFamily="49" charset="-122"/>
            </a:endParaRPr>
          </a:p>
        </p:txBody>
      </p:sp>
      <p:sp>
        <p:nvSpPr>
          <p:cNvPr id="94216" name="Text Box 8">
            <a:hlinkClick r:id="" action="ppaction://noaction"/>
          </p:cNvPr>
          <p:cNvSpPr txBox="1">
            <a:spLocks noChangeArrowheads="1"/>
          </p:cNvSpPr>
          <p:nvPr/>
        </p:nvSpPr>
        <p:spPr bwMode="auto">
          <a:xfrm>
            <a:off x="3276600" y="3581400"/>
            <a:ext cx="41148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ctr" hangingPunct="1">
              <a:lnSpc>
                <a:spcPct val="80000"/>
              </a:lnSpc>
              <a:spcBef>
                <a:spcPct val="0"/>
              </a:spcBef>
              <a:buFontTx/>
              <a:buNone/>
            </a:pPr>
            <a:r>
              <a:rPr lang="en-US" altLang="zh-CN" sz="2400" b="1" u="none">
                <a:latin typeface="楷体_GB2312" pitchFamily="49" charset="-122"/>
                <a:ea typeface="楷体_GB2312" pitchFamily="49" charset="-122"/>
              </a:rPr>
              <a:t>1-5</a:t>
            </a:r>
            <a:r>
              <a:rPr lang="en-US" altLang="zh-CN" b="1" u="none">
                <a:latin typeface="楷体_GB2312" pitchFamily="49" charset="-122"/>
                <a:ea typeface="楷体_GB2312" pitchFamily="49" charset="-122"/>
              </a:rPr>
              <a:t>  </a:t>
            </a:r>
            <a:r>
              <a:rPr lang="zh-CN" altLang="en-US" sz="3200" b="1" u="none">
                <a:latin typeface="楷体_GB2312" pitchFamily="49" charset="-122"/>
                <a:ea typeface="楷体_GB2312" pitchFamily="49" charset="-122"/>
              </a:rPr>
              <a:t>重言式</a:t>
            </a:r>
            <a:endParaRPr lang="zh-CN" altLang="en-US" u="none">
              <a:latin typeface="楷体_GB2312" pitchFamily="49" charset="-122"/>
              <a:ea typeface="楷体_GB2312" pitchFamily="49" charset="-122"/>
            </a:endParaRPr>
          </a:p>
        </p:txBody>
      </p:sp>
      <p:sp>
        <p:nvSpPr>
          <p:cNvPr id="94217" name="Text Box 9">
            <a:hlinkClick r:id="" action="ppaction://noaction"/>
          </p:cNvPr>
          <p:cNvSpPr txBox="1">
            <a:spLocks noChangeArrowheads="1"/>
          </p:cNvSpPr>
          <p:nvPr/>
        </p:nvSpPr>
        <p:spPr bwMode="auto">
          <a:xfrm>
            <a:off x="3276600" y="4191000"/>
            <a:ext cx="44958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dist" eaLnBrk="1" fontAlgn="ctr" hangingPunct="1">
              <a:lnSpc>
                <a:spcPct val="80000"/>
              </a:lnSpc>
              <a:spcBef>
                <a:spcPct val="0"/>
              </a:spcBef>
              <a:buFontTx/>
              <a:buNone/>
            </a:pPr>
            <a:r>
              <a:rPr lang="en-US" altLang="zh-CN" sz="2400" b="1" u="none">
                <a:latin typeface="楷体_GB2312" pitchFamily="49" charset="-122"/>
                <a:ea typeface="楷体_GB2312" pitchFamily="49" charset="-122"/>
              </a:rPr>
              <a:t>1-6</a:t>
            </a:r>
            <a:r>
              <a:rPr lang="en-US" altLang="zh-CN" b="1" u="none">
                <a:latin typeface="楷体_GB2312" pitchFamily="49" charset="-122"/>
                <a:ea typeface="楷体_GB2312" pitchFamily="49" charset="-122"/>
              </a:rPr>
              <a:t> </a:t>
            </a:r>
            <a:r>
              <a:rPr lang="zh-CN" altLang="en-US" sz="3200" b="1" u="none">
                <a:latin typeface="楷体_GB2312" pitchFamily="49" charset="-122"/>
                <a:ea typeface="楷体_GB2312" pitchFamily="49" charset="-122"/>
              </a:rPr>
              <a:t>连接词的全功能集</a:t>
            </a:r>
            <a:endParaRPr lang="zh-CN" altLang="en-US" u="none">
              <a:latin typeface="楷体_GB2312" pitchFamily="49" charset="-122"/>
              <a:ea typeface="楷体_GB2312" pitchFamily="49" charset="-122"/>
            </a:endParaRPr>
          </a:p>
        </p:txBody>
      </p:sp>
      <p:sp>
        <p:nvSpPr>
          <p:cNvPr id="94218" name="Rectangle 10">
            <a:hlinkClick r:id="" action="ppaction://noaction"/>
          </p:cNvPr>
          <p:cNvSpPr>
            <a:spLocks noChangeArrowheads="1"/>
          </p:cNvSpPr>
          <p:nvPr/>
        </p:nvSpPr>
        <p:spPr bwMode="auto">
          <a:xfrm>
            <a:off x="3276600" y="4800600"/>
            <a:ext cx="32004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dist" eaLnBrk="1" fontAlgn="ctr" hangingPunct="1">
              <a:lnSpc>
                <a:spcPct val="80000"/>
              </a:lnSpc>
              <a:spcBef>
                <a:spcPct val="0"/>
              </a:spcBef>
              <a:buFontTx/>
              <a:buNone/>
            </a:pPr>
            <a:r>
              <a:rPr lang="en-US" altLang="zh-CN" sz="2400" b="1" u="none">
                <a:latin typeface="楷体_GB2312" pitchFamily="49" charset="-122"/>
                <a:ea typeface="楷体_GB2312" pitchFamily="49" charset="-122"/>
              </a:rPr>
              <a:t>1-7</a:t>
            </a:r>
            <a:r>
              <a:rPr lang="en-US" altLang="zh-CN" b="1" u="none">
                <a:latin typeface="楷体_GB2312" pitchFamily="49" charset="-122"/>
                <a:ea typeface="楷体_GB2312" pitchFamily="49" charset="-122"/>
              </a:rPr>
              <a:t> </a:t>
            </a:r>
            <a:r>
              <a:rPr lang="zh-CN" altLang="en-US" sz="3200" b="1" u="none">
                <a:latin typeface="楷体_GB2312" pitchFamily="49" charset="-122"/>
                <a:ea typeface="楷体_GB2312" pitchFamily="49" charset="-122"/>
              </a:rPr>
              <a:t>对偶与范式</a:t>
            </a:r>
            <a:endParaRPr lang="zh-CN" altLang="en-US" b="1" u="none">
              <a:latin typeface="楷体_GB2312" pitchFamily="49" charset="-122"/>
              <a:ea typeface="楷体_GB2312" pitchFamily="49" charset="-122"/>
            </a:endParaRPr>
          </a:p>
        </p:txBody>
      </p:sp>
      <p:sp>
        <p:nvSpPr>
          <p:cNvPr id="94219" name="Text Box 11">
            <a:hlinkClick r:id="" action="ppaction://noaction"/>
          </p:cNvPr>
          <p:cNvSpPr txBox="1">
            <a:spLocks noChangeArrowheads="1"/>
          </p:cNvSpPr>
          <p:nvPr/>
        </p:nvSpPr>
        <p:spPr bwMode="auto">
          <a:xfrm>
            <a:off x="3276600" y="5410200"/>
            <a:ext cx="2743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dist" eaLnBrk="1" hangingPunct="1">
              <a:lnSpc>
                <a:spcPct val="80000"/>
              </a:lnSpc>
              <a:spcBef>
                <a:spcPct val="0"/>
              </a:spcBef>
              <a:buFontTx/>
              <a:buNone/>
            </a:pPr>
            <a:r>
              <a:rPr lang="en-US" altLang="zh-CN" sz="2400" b="1" u="none">
                <a:latin typeface="楷体_GB2312" pitchFamily="49" charset="-122"/>
                <a:ea typeface="楷体_GB2312" pitchFamily="49" charset="-122"/>
              </a:rPr>
              <a:t>1-8</a:t>
            </a:r>
            <a:r>
              <a:rPr lang="en-US" altLang="zh-CN" b="1" u="none">
                <a:latin typeface="楷体_GB2312" pitchFamily="49" charset="-122"/>
                <a:ea typeface="楷体_GB2312" pitchFamily="49" charset="-122"/>
              </a:rPr>
              <a:t> </a:t>
            </a:r>
            <a:r>
              <a:rPr lang="zh-CN" altLang="en-US" sz="3200" b="1" u="none">
                <a:latin typeface="楷体_GB2312" pitchFamily="49" charset="-122"/>
                <a:ea typeface="楷体_GB2312" pitchFamily="49" charset="-122"/>
              </a:rPr>
              <a:t>推理理论</a:t>
            </a:r>
            <a:endParaRPr lang="zh-CN" altLang="en-US" u="none">
              <a:latin typeface="楷体_GB2312" pitchFamily="49" charset="-122"/>
              <a:ea typeface="楷体_GB2312" pitchFamily="49" charset="-122"/>
            </a:endParaRPr>
          </a:p>
        </p:txBody>
      </p:sp>
      <p:pic>
        <p:nvPicPr>
          <p:cNvPr id="94220" name="Picture 12" descr="STATBAR"/>
          <p:cNvPicPr preferRelativeResize="0">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9138" y="6248400"/>
            <a:ext cx="7558087"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21" name="Picture 13" descr="STATBAR"/>
          <p:cNvPicPr preferRelativeResize="0">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9138" y="533400"/>
            <a:ext cx="79168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7374" name="sl1.avi">
            <a:hlinkClick r:id="" action="ppaction://media"/>
          </p:cNvPr>
          <p:cNvPicPr preferRelativeResize="0">
            <a:picLocks noRot="1" noChangeArrowheads="1"/>
          </p:cNvPicPr>
          <p:nvPr>
            <a:videoFile r:link="rId1"/>
          </p:nvPr>
        </p:nvPicPr>
        <p:blipFill>
          <a:blip r:embed="rId8">
            <a:extLst>
              <a:ext uri="{28A0092B-C50C-407E-A947-70E740481C1C}">
                <a14:useLocalDpi xmlns:a14="http://schemas.microsoft.com/office/drawing/2010/main" val="0"/>
              </a:ext>
            </a:extLst>
          </a:blip>
          <a:srcRect/>
          <a:stretch>
            <a:fillRect/>
          </a:stretch>
        </p:blipFill>
        <p:spPr bwMode="auto">
          <a:xfrm>
            <a:off x="3598863" y="0"/>
            <a:ext cx="18716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23" name="Picture 15" descr="tb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29600" y="6019800"/>
            <a:ext cx="9144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24" name="AutoShape 16">
            <a:hlinkClick r:id="" action="ppaction://hlinkshowjump?jump=previousslide" highlightClick="1"/>
          </p:cNvPr>
          <p:cNvSpPr>
            <a:spLocks noChangeArrowheads="1"/>
          </p:cNvSpPr>
          <p:nvPr/>
        </p:nvSpPr>
        <p:spPr bwMode="auto">
          <a:xfrm>
            <a:off x="1600200" y="6400800"/>
            <a:ext cx="381000" cy="304800"/>
          </a:xfrm>
          <a:prstGeom prst="actionButtonBackPrevious">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94225" name="AutoShape 17">
            <a:hlinkClick r:id="" action="ppaction://noaction" highlightClick="1"/>
          </p:cNvPr>
          <p:cNvSpPr>
            <a:spLocks noChangeArrowheads="1"/>
          </p:cNvSpPr>
          <p:nvPr/>
        </p:nvSpPr>
        <p:spPr bwMode="auto">
          <a:xfrm>
            <a:off x="990600" y="6400800"/>
            <a:ext cx="381000" cy="304800"/>
          </a:xfrm>
          <a:prstGeom prst="actionButtonBeginning">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94226" name="AutoShape 18">
            <a:hlinkClick r:id="" action="ppaction://hlinkshowjump?jump=lastslide" highlightClick="1"/>
          </p:cNvPr>
          <p:cNvSpPr>
            <a:spLocks noChangeArrowheads="1"/>
          </p:cNvSpPr>
          <p:nvPr/>
        </p:nvSpPr>
        <p:spPr bwMode="auto">
          <a:xfrm>
            <a:off x="2819400" y="6400800"/>
            <a:ext cx="381000" cy="304800"/>
          </a:xfrm>
          <a:prstGeom prst="actionButtonEnd">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94227" name="AutoShape 19">
            <a:hlinkClick r:id="" action="ppaction://noaction" highlightClick="1"/>
          </p:cNvPr>
          <p:cNvSpPr>
            <a:spLocks noChangeArrowheads="1"/>
          </p:cNvSpPr>
          <p:nvPr/>
        </p:nvSpPr>
        <p:spPr bwMode="auto">
          <a:xfrm>
            <a:off x="3429000" y="6400800"/>
            <a:ext cx="457200" cy="304800"/>
          </a:xfrm>
          <a:prstGeom prst="actionButtonInformation">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94228" name="AutoShape 20">
            <a:hlinkClick r:id="" action="ppaction://hlinkshowjump?jump=nextslide" highlightClick="1"/>
          </p:cNvPr>
          <p:cNvSpPr>
            <a:spLocks noChangeArrowheads="1"/>
          </p:cNvSpPr>
          <p:nvPr/>
        </p:nvSpPr>
        <p:spPr bwMode="auto">
          <a:xfrm>
            <a:off x="2209800" y="6400800"/>
            <a:ext cx="381000" cy="304800"/>
          </a:xfrm>
          <a:prstGeom prst="actionButtonForwardNext">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94229" name="Text Box 21">
            <a:hlinkClick r:id="rId10" action="ppaction://hlinksldjump"/>
          </p:cNvPr>
          <p:cNvSpPr txBox="1">
            <a:spLocks noChangeArrowheads="1"/>
          </p:cNvSpPr>
          <p:nvPr/>
        </p:nvSpPr>
        <p:spPr bwMode="auto">
          <a:xfrm>
            <a:off x="3276600" y="2971800"/>
            <a:ext cx="2743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dist" eaLnBrk="1" fontAlgn="ctr" hangingPunct="1">
              <a:lnSpc>
                <a:spcPct val="80000"/>
              </a:lnSpc>
              <a:spcBef>
                <a:spcPct val="0"/>
              </a:spcBef>
              <a:buFontTx/>
              <a:buNone/>
            </a:pPr>
            <a:r>
              <a:rPr lang="en-US" altLang="zh-CN" sz="2400" b="1" u="none">
                <a:latin typeface="楷体_GB2312" pitchFamily="49" charset="-122"/>
                <a:ea typeface="楷体_GB2312" pitchFamily="49" charset="-122"/>
              </a:rPr>
              <a:t>1-4 </a:t>
            </a:r>
            <a:r>
              <a:rPr lang="zh-CN" altLang="en-US" sz="3200" b="1" u="none">
                <a:latin typeface="楷体_GB2312" pitchFamily="49" charset="-122"/>
                <a:ea typeface="楷体_GB2312" pitchFamily="49" charset="-122"/>
              </a:rPr>
              <a:t>等价公式</a:t>
            </a:r>
            <a:endParaRPr lang="zh-CN" altLang="en-US" u="none">
              <a:latin typeface="楷体_GB2312" pitchFamily="49" charset="-122"/>
              <a:ea typeface="楷体_GB2312" pitchFamily="49" charset="-122"/>
            </a:endParaRPr>
          </a:p>
        </p:txBody>
      </p:sp>
    </p:spTree>
  </p:cSld>
  <p:clrMapOvr>
    <a:masterClrMapping/>
  </p:clrMapOvr>
  <p:transition>
    <p:pull dir="rd"/>
    <p:sndAc>
      <p:stSnd>
        <p:snd r:embed="rId4"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52737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repeatCount="indefinite" fill="remove" display="0">
                  <p:stCondLst>
                    <p:cond delay="indefinite"/>
                  </p:stCondLst>
                  <p:endCondLst>
                    <p:cond evt="onPrev" delay="0">
                      <p:tgtEl>
                        <p:sldTgt/>
                      </p:tgtEl>
                    </p:cond>
                  </p:endCondLst>
                </p:cTn>
                <p:tgtEl>
                  <p:spTgt spid="527374"/>
                </p:tgtEl>
              </p:cMediaNode>
            </p:video>
            <p:seq concurrent="1" nextAc="seek">
              <p:cTn id="8" restart="whenNotActive" fill="hold" evtFilter="cancelBubble" nodeType="interactiveSeq">
                <p:stCondLst>
                  <p:cond evt="onClick" delay="0">
                    <p:tgtEl>
                      <p:spTgt spid="527374"/>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2" presetClass="mediacall" presetSubtype="0" fill="hold" nodeType="clickEffect">
                                  <p:stCondLst>
                                    <p:cond delay="0"/>
                                  </p:stCondLst>
                                  <p:childTnLst>
                                    <p:cmd type="call" cmd="togglePause">
                                      <p:cBhvr>
                                        <p:cTn id="12" dur="1" fill="hold"/>
                                        <p:tgtEl>
                                          <p:spTgt spid="527374"/>
                                        </p:tgtEl>
                                      </p:cBhvr>
                                    </p:cmd>
                                  </p:childTnLst>
                                </p:cTn>
                              </p:par>
                            </p:childTnLst>
                          </p:cTn>
                        </p:par>
                      </p:childTnLst>
                    </p:cTn>
                  </p:par>
                </p:childTnLst>
              </p:cTn>
              <p:nextCondLst>
                <p:cond evt="onClick" delay="0">
                  <p:tgtEl>
                    <p:spTgt spid="527374"/>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descr="STATBA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138" y="6248400"/>
            <a:ext cx="7558087"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7" name="Picture 3" descr="STATBA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533400"/>
            <a:ext cx="79168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852" name="sl1.avi">
            <a:hlinkClick r:id="" action="ppaction://media"/>
          </p:cNvPr>
          <p:cNvPicPr preferRelativeResize="0">
            <a:picLocks noRot="1" noChangeArrowheads="1"/>
          </p:cNvPicPr>
          <p:nvPr>
            <a:videoFile r:link="rId1"/>
          </p:nvPr>
        </p:nvPicPr>
        <p:blipFill>
          <a:blip r:embed="rId6">
            <a:extLst>
              <a:ext uri="{28A0092B-C50C-407E-A947-70E740481C1C}">
                <a14:useLocalDpi xmlns:a14="http://schemas.microsoft.com/office/drawing/2010/main" val="0"/>
              </a:ext>
            </a:extLst>
          </a:blip>
          <a:srcRect/>
          <a:stretch>
            <a:fillRect/>
          </a:stretch>
        </p:blipFill>
        <p:spPr bwMode="auto">
          <a:xfrm>
            <a:off x="3581400" y="0"/>
            <a:ext cx="187166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9" name="Picture 5" descr="tb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9600" y="6019800"/>
            <a:ext cx="9144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0" name="AutoShape 6">
            <a:hlinkClick r:id="" action="ppaction://hlinkshowjump?jump=previousslide" highlightClick="1"/>
          </p:cNvPr>
          <p:cNvSpPr>
            <a:spLocks noChangeArrowheads="1"/>
          </p:cNvSpPr>
          <p:nvPr/>
        </p:nvSpPr>
        <p:spPr bwMode="auto">
          <a:xfrm>
            <a:off x="1600200" y="6400800"/>
            <a:ext cx="381000" cy="304800"/>
          </a:xfrm>
          <a:prstGeom prst="actionButtonBackPrevious">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77831" name="AutoShape 7">
            <a:hlinkClick r:id="rId8" action="ppaction://hlinksldjump" highlightClick="1"/>
          </p:cNvPr>
          <p:cNvSpPr>
            <a:spLocks noChangeArrowheads="1"/>
          </p:cNvSpPr>
          <p:nvPr/>
        </p:nvSpPr>
        <p:spPr bwMode="auto">
          <a:xfrm>
            <a:off x="990600" y="6400800"/>
            <a:ext cx="381000" cy="304800"/>
          </a:xfrm>
          <a:prstGeom prst="actionButtonBeginning">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77832" name="AutoShape 8">
            <a:hlinkClick r:id="" action="ppaction://hlinkshowjump?jump=lastslide" highlightClick="1"/>
          </p:cNvPr>
          <p:cNvSpPr>
            <a:spLocks noChangeArrowheads="1"/>
          </p:cNvSpPr>
          <p:nvPr/>
        </p:nvSpPr>
        <p:spPr bwMode="auto">
          <a:xfrm>
            <a:off x="2819400" y="6400800"/>
            <a:ext cx="381000" cy="304800"/>
          </a:xfrm>
          <a:prstGeom prst="actionButtonEnd">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77833" name="AutoShape 9">
            <a:hlinkClick r:id="" action="ppaction://noaction" highlightClick="1"/>
          </p:cNvPr>
          <p:cNvSpPr>
            <a:spLocks noChangeArrowheads="1"/>
          </p:cNvSpPr>
          <p:nvPr/>
        </p:nvSpPr>
        <p:spPr bwMode="auto">
          <a:xfrm>
            <a:off x="3429000" y="6400800"/>
            <a:ext cx="457200" cy="304800"/>
          </a:xfrm>
          <a:prstGeom prst="actionButtonInformation">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77834" name="AutoShape 10">
            <a:hlinkClick r:id="" action="ppaction://hlinkshowjump?jump=nextslide" highlightClick="1"/>
          </p:cNvPr>
          <p:cNvSpPr>
            <a:spLocks noChangeArrowheads="1"/>
          </p:cNvSpPr>
          <p:nvPr/>
        </p:nvSpPr>
        <p:spPr bwMode="auto">
          <a:xfrm>
            <a:off x="2209800" y="6400800"/>
            <a:ext cx="381000" cy="304800"/>
          </a:xfrm>
          <a:prstGeom prst="actionButtonForwardNext">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77835" name="Rectangle 12"/>
          <p:cNvSpPr>
            <a:spLocks noChangeArrowheads="1"/>
          </p:cNvSpPr>
          <p:nvPr/>
        </p:nvSpPr>
        <p:spPr bwMode="auto">
          <a:xfrm>
            <a:off x="1143000" y="14478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77836" name="Text Box 29"/>
          <p:cNvSpPr txBox="1">
            <a:spLocks noChangeArrowheads="1"/>
          </p:cNvSpPr>
          <p:nvPr/>
        </p:nvSpPr>
        <p:spPr bwMode="auto">
          <a:xfrm>
            <a:off x="457200" y="228600"/>
            <a:ext cx="2819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
              </a:spcBef>
              <a:spcAft>
                <a:spcPct val="5000"/>
              </a:spcAft>
              <a:buFontTx/>
              <a:buNone/>
            </a:pPr>
            <a:r>
              <a:rPr lang="zh-CN" altLang="en-US" sz="1800" b="1" u="none">
                <a:solidFill>
                  <a:srgbClr val="660033"/>
                </a:solidFill>
                <a:latin typeface="幼圆" panose="02010509060101010101" pitchFamily="49" charset="-122"/>
                <a:ea typeface="幼圆" panose="02010509060101010101" pitchFamily="49" charset="-122"/>
              </a:rPr>
              <a:t>命题逻辑 </a:t>
            </a:r>
            <a:r>
              <a:rPr lang="en-US" altLang="zh-CN" sz="1800" b="1" u="none">
                <a:solidFill>
                  <a:srgbClr val="660033"/>
                </a:solidFill>
                <a:latin typeface="幼圆" panose="02010509060101010101" pitchFamily="49" charset="-122"/>
                <a:ea typeface="幼圆" panose="02010509060101010101" pitchFamily="49" charset="-122"/>
              </a:rPr>
              <a:t>&gt; </a:t>
            </a:r>
            <a:r>
              <a:rPr lang="zh-CN" altLang="en-US" sz="1800" b="1" u="none">
                <a:solidFill>
                  <a:srgbClr val="660033"/>
                </a:solidFill>
                <a:latin typeface="幼圆" panose="02010509060101010101" pitchFamily="49" charset="-122"/>
                <a:ea typeface="幼圆" panose="02010509060101010101" pitchFamily="49" charset="-122"/>
              </a:rPr>
              <a:t>习题</a:t>
            </a:r>
            <a:endParaRPr lang="zh-CN" altLang="en-US" sz="2000" b="1" u="none">
              <a:latin typeface="幼圆" panose="02010509060101010101" pitchFamily="49" charset="-122"/>
              <a:ea typeface="幼圆" panose="02010509060101010101" pitchFamily="49" charset="-122"/>
            </a:endParaRPr>
          </a:p>
        </p:txBody>
      </p:sp>
      <p:pic>
        <p:nvPicPr>
          <p:cNvPr id="77839"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1397240"/>
            <a:ext cx="5737225" cy="201612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784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1600" y="3913667"/>
            <a:ext cx="5840413" cy="1239837"/>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97674937"/>
      </p:ext>
    </p:extLst>
  </p:cSld>
  <p:clrMapOvr>
    <a:masterClrMapping/>
  </p:clrMapOvr>
  <p:transition>
    <p:pull dir="rd"/>
    <p:sndAc>
      <p:stSnd>
        <p:snd r:embed="rId4"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20685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repeatCount="indefinite" fill="remove" display="0">
                  <p:stCondLst>
                    <p:cond delay="indefinite"/>
                  </p:stCondLst>
                  <p:endCondLst>
                    <p:cond evt="onPrev" delay="0">
                      <p:tgtEl>
                        <p:sldTgt/>
                      </p:tgtEl>
                    </p:cond>
                  </p:endCondLst>
                </p:cTn>
                <p:tgtEl>
                  <p:spTgt spid="206852"/>
                </p:tgtEl>
              </p:cMediaNode>
            </p:video>
            <p:seq concurrent="1" nextAc="seek">
              <p:cTn id="8" restart="whenNotActive" fill="hold" evtFilter="cancelBubble" nodeType="interactiveSeq">
                <p:stCondLst>
                  <p:cond evt="onClick" delay="0">
                    <p:tgtEl>
                      <p:spTgt spid="206852"/>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2" presetClass="mediacall" presetSubtype="0" fill="hold" nodeType="clickEffect">
                                  <p:stCondLst>
                                    <p:cond delay="0"/>
                                  </p:stCondLst>
                                  <p:childTnLst>
                                    <p:cmd type="call" cmd="togglePause">
                                      <p:cBhvr>
                                        <p:cTn id="12" dur="1" fill="hold"/>
                                        <p:tgtEl>
                                          <p:spTgt spid="206852"/>
                                        </p:tgtEl>
                                      </p:cBhvr>
                                    </p:cmd>
                                  </p:childTnLst>
                                </p:cTn>
                              </p:par>
                            </p:childTnLst>
                          </p:cTn>
                        </p:par>
                      </p:childTnLst>
                    </p:cTn>
                  </p:par>
                </p:childTnLst>
              </p:cTn>
              <p:nextCondLst>
                <p:cond evt="onClick" delay="0">
                  <p:tgtEl>
                    <p:spTgt spid="206852"/>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8" name="Rectangle 2"/>
          <p:cNvSpPr>
            <a:spLocks noGrp="1" noChangeArrowheads="1"/>
          </p:cNvSpPr>
          <p:nvPr>
            <p:ph type="title" idx="4294967295"/>
          </p:nvPr>
        </p:nvSpPr>
        <p:spPr>
          <a:xfrm>
            <a:off x="762000" y="609600"/>
            <a:ext cx="7772400" cy="1143000"/>
          </a:xfrm>
        </p:spPr>
        <p:txBody>
          <a:bodyPr/>
          <a:lstStyle/>
          <a:p>
            <a:pPr eaLnBrk="1" hangingPunct="1"/>
            <a:r>
              <a:rPr lang="en-US" altLang="zh-CN" sz="2400" b="1" smtClean="0">
                <a:solidFill>
                  <a:schemeClr val="bg1"/>
                </a:solidFill>
                <a:latin typeface="楷体_GB2312" pitchFamily="49" charset="-122"/>
              </a:rPr>
              <a:t>1-3</a:t>
            </a:r>
            <a:r>
              <a:rPr lang="en-US" altLang="zh-CN" sz="2800" b="1" smtClean="0">
                <a:solidFill>
                  <a:schemeClr val="bg1"/>
                </a:solidFill>
                <a:latin typeface="楷体_GB2312" pitchFamily="49" charset="-122"/>
              </a:rPr>
              <a:t> </a:t>
            </a:r>
            <a:r>
              <a:rPr lang="zh-CN" altLang="en-US" b="1" smtClean="0">
                <a:solidFill>
                  <a:schemeClr val="bg1"/>
                </a:solidFill>
                <a:latin typeface="楷体_GB2312" pitchFamily="49" charset="-122"/>
              </a:rPr>
              <a:t>命题公式与赋值</a:t>
            </a:r>
            <a:endParaRPr lang="zh-CN" altLang="en-US" smtClean="0">
              <a:solidFill>
                <a:schemeClr val="bg1"/>
              </a:solidFill>
            </a:endParaRPr>
          </a:p>
        </p:txBody>
      </p:sp>
      <p:pic>
        <p:nvPicPr>
          <p:cNvPr id="96259" name="Picture 3" descr="REG"/>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138" y="533400"/>
            <a:ext cx="2093912" cy="575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0" name="Text Box 4"/>
          <p:cNvSpPr txBox="1">
            <a:spLocks noChangeArrowheads="1"/>
          </p:cNvSpPr>
          <p:nvPr/>
        </p:nvSpPr>
        <p:spPr bwMode="auto">
          <a:xfrm>
            <a:off x="685800" y="152400"/>
            <a:ext cx="14160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58850">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defTabSz="9588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defTabSz="95885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defTabSz="95885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95885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
              </a:spcBef>
              <a:spcAft>
                <a:spcPct val="5000"/>
              </a:spcAft>
              <a:buFontTx/>
              <a:buNone/>
            </a:pPr>
            <a:r>
              <a:rPr lang="zh-CN" altLang="en-US" sz="2400" b="1" u="none">
                <a:solidFill>
                  <a:schemeClr val="tx2"/>
                </a:solidFill>
                <a:latin typeface="楷体_GB2312" pitchFamily="49" charset="-122"/>
                <a:ea typeface="楷体_GB2312" pitchFamily="49" charset="-122"/>
              </a:rPr>
              <a:t>命题逻辑</a:t>
            </a:r>
            <a:endParaRPr lang="zh-CN" altLang="en-US" u="none">
              <a:solidFill>
                <a:srgbClr val="0000CC"/>
              </a:solidFill>
              <a:latin typeface="幼圆" panose="02010509060101010101" pitchFamily="49" charset="-122"/>
              <a:ea typeface="幼圆" panose="02010509060101010101" pitchFamily="49" charset="-122"/>
            </a:endParaRPr>
          </a:p>
        </p:txBody>
      </p:sp>
      <p:pic>
        <p:nvPicPr>
          <p:cNvPr id="96261" name="Picture 12" descr="STATBA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138" y="6248400"/>
            <a:ext cx="7558087"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2" name="Picture 13" descr="STATBA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138" y="533400"/>
            <a:ext cx="79168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862" name="sl1.avi">
            <a:hlinkClick r:id="" action="ppaction://media"/>
          </p:cNvPr>
          <p:cNvPicPr preferRelativeResize="0">
            <a:picLocks noRot="1" noChangeArrowheads="1"/>
          </p:cNvPicPr>
          <p:nvPr>
            <a:videoFile r:link="rId1"/>
          </p:nvPr>
        </p:nvPicPr>
        <p:blipFill>
          <a:blip r:embed="rId7">
            <a:extLst>
              <a:ext uri="{28A0092B-C50C-407E-A947-70E740481C1C}">
                <a14:useLocalDpi xmlns:a14="http://schemas.microsoft.com/office/drawing/2010/main" val="0"/>
              </a:ext>
            </a:extLst>
          </a:blip>
          <a:srcRect/>
          <a:stretch>
            <a:fillRect/>
          </a:stretch>
        </p:blipFill>
        <p:spPr bwMode="auto">
          <a:xfrm>
            <a:off x="3598863" y="0"/>
            <a:ext cx="18716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4" name="Picture 15" descr="tb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29600" y="6019800"/>
            <a:ext cx="9144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5" name="AutoShape 16">
            <a:hlinkClick r:id="" action="ppaction://hlinkshowjump?jump=previousslide" highlightClick="1"/>
          </p:cNvPr>
          <p:cNvSpPr>
            <a:spLocks noChangeArrowheads="1"/>
          </p:cNvSpPr>
          <p:nvPr/>
        </p:nvSpPr>
        <p:spPr bwMode="auto">
          <a:xfrm>
            <a:off x="1600200" y="6400800"/>
            <a:ext cx="381000" cy="304800"/>
          </a:xfrm>
          <a:prstGeom prst="actionButtonBackPrevious">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96266" name="AutoShape 17">
            <a:hlinkClick r:id="" action="ppaction://noaction" highlightClick="1"/>
          </p:cNvPr>
          <p:cNvSpPr>
            <a:spLocks noChangeArrowheads="1"/>
          </p:cNvSpPr>
          <p:nvPr/>
        </p:nvSpPr>
        <p:spPr bwMode="auto">
          <a:xfrm>
            <a:off x="990600" y="6400800"/>
            <a:ext cx="381000" cy="304800"/>
          </a:xfrm>
          <a:prstGeom prst="actionButtonBeginning">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96267" name="AutoShape 18">
            <a:hlinkClick r:id="" action="ppaction://hlinkshowjump?jump=lastslide" highlightClick="1"/>
          </p:cNvPr>
          <p:cNvSpPr>
            <a:spLocks noChangeArrowheads="1"/>
          </p:cNvSpPr>
          <p:nvPr/>
        </p:nvSpPr>
        <p:spPr bwMode="auto">
          <a:xfrm>
            <a:off x="2819400" y="6400800"/>
            <a:ext cx="381000" cy="304800"/>
          </a:xfrm>
          <a:prstGeom prst="actionButtonEnd">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96268" name="AutoShape 19">
            <a:hlinkClick r:id="" action="ppaction://noaction" highlightClick="1"/>
          </p:cNvPr>
          <p:cNvSpPr>
            <a:spLocks noChangeArrowheads="1"/>
          </p:cNvSpPr>
          <p:nvPr/>
        </p:nvSpPr>
        <p:spPr bwMode="auto">
          <a:xfrm>
            <a:off x="3429000" y="6400800"/>
            <a:ext cx="457200" cy="304800"/>
          </a:xfrm>
          <a:prstGeom prst="actionButtonInformation">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96269" name="AutoShape 20">
            <a:hlinkClick r:id="" action="ppaction://hlinkshowjump?jump=nextslide" highlightClick="1"/>
          </p:cNvPr>
          <p:cNvSpPr>
            <a:spLocks noChangeArrowheads="1"/>
          </p:cNvSpPr>
          <p:nvPr/>
        </p:nvSpPr>
        <p:spPr bwMode="auto">
          <a:xfrm>
            <a:off x="2209800" y="6400800"/>
            <a:ext cx="381000" cy="304800"/>
          </a:xfrm>
          <a:prstGeom prst="actionButtonForwardNext">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718870" name="Rectangle 22"/>
          <p:cNvSpPr>
            <a:spLocks noChangeArrowheads="1"/>
          </p:cNvSpPr>
          <p:nvPr/>
        </p:nvSpPr>
        <p:spPr bwMode="auto">
          <a:xfrm>
            <a:off x="2555875" y="1268413"/>
            <a:ext cx="568801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30000"/>
              </a:spcBef>
              <a:buFontTx/>
              <a:buNone/>
            </a:pPr>
            <a:r>
              <a:rPr lang="en-US" altLang="zh-CN" sz="3200" u="none"/>
              <a:t>    </a:t>
            </a:r>
            <a:r>
              <a:rPr lang="zh-CN" altLang="en-US" sz="3200" u="none"/>
              <a:t>本节将讨论问题：</a:t>
            </a:r>
          </a:p>
          <a:p>
            <a:pPr eaLnBrk="1" hangingPunct="1">
              <a:lnSpc>
                <a:spcPct val="120000"/>
              </a:lnSpc>
              <a:spcBef>
                <a:spcPct val="30000"/>
              </a:spcBef>
              <a:buFontTx/>
              <a:buBlip>
                <a:blip r:embed="rId9"/>
              </a:buBlip>
            </a:pPr>
            <a:r>
              <a:rPr lang="zh-CN" altLang="en-US" u="none">
                <a:solidFill>
                  <a:srgbClr val="CC0000"/>
                </a:solidFill>
              </a:rPr>
              <a:t>如何抽象出命题的一般形式</a:t>
            </a:r>
            <a:r>
              <a:rPr lang="en-US" altLang="zh-CN" u="none">
                <a:solidFill>
                  <a:srgbClr val="CC0000"/>
                </a:solidFill>
              </a:rPr>
              <a:t>—</a:t>
            </a:r>
          </a:p>
          <a:p>
            <a:pPr eaLnBrk="1" hangingPunct="1">
              <a:lnSpc>
                <a:spcPct val="120000"/>
              </a:lnSpc>
              <a:spcBef>
                <a:spcPct val="30000"/>
              </a:spcBef>
              <a:buFontTx/>
              <a:buNone/>
            </a:pPr>
            <a:r>
              <a:rPr lang="en-US" altLang="zh-CN" u="none">
                <a:solidFill>
                  <a:srgbClr val="CC0000"/>
                </a:solidFill>
                <a:ea typeface="华文新魏" panose="02010800040101010101" pitchFamily="2" charset="-122"/>
              </a:rPr>
              <a:t>    </a:t>
            </a:r>
            <a:r>
              <a:rPr lang="zh-CN" altLang="en-US" u="none">
                <a:solidFill>
                  <a:srgbClr val="CC0000"/>
                </a:solidFill>
                <a:ea typeface="华文新魏" panose="02010800040101010101" pitchFamily="2" charset="-122"/>
              </a:rPr>
              <a:t>命题表达式？</a:t>
            </a:r>
          </a:p>
          <a:p>
            <a:pPr eaLnBrk="1" hangingPunct="1">
              <a:lnSpc>
                <a:spcPct val="120000"/>
              </a:lnSpc>
              <a:spcBef>
                <a:spcPct val="30000"/>
              </a:spcBef>
              <a:buFontTx/>
              <a:buBlip>
                <a:blip r:embed="rId9"/>
              </a:buBlip>
            </a:pPr>
            <a:r>
              <a:rPr lang="zh-CN" altLang="en-US" u="none">
                <a:solidFill>
                  <a:srgbClr val="CC0000"/>
                </a:solidFill>
              </a:rPr>
              <a:t>命题表达式如何取值？</a:t>
            </a:r>
          </a:p>
          <a:p>
            <a:pPr eaLnBrk="1" hangingPunct="1">
              <a:lnSpc>
                <a:spcPct val="120000"/>
              </a:lnSpc>
              <a:spcBef>
                <a:spcPct val="30000"/>
              </a:spcBef>
              <a:buFontTx/>
              <a:buBlip>
                <a:blip r:embed="rId9"/>
              </a:buBlip>
            </a:pPr>
            <a:r>
              <a:rPr lang="zh-CN" altLang="en-US" u="none">
                <a:solidFill>
                  <a:srgbClr val="CC0000"/>
                </a:solidFill>
              </a:rPr>
              <a:t>命题表达式有什么性质？</a:t>
            </a:r>
          </a:p>
          <a:p>
            <a:pPr eaLnBrk="1" hangingPunct="1">
              <a:lnSpc>
                <a:spcPct val="120000"/>
              </a:lnSpc>
              <a:spcBef>
                <a:spcPct val="30000"/>
              </a:spcBef>
              <a:buFontTx/>
              <a:buBlip>
                <a:blip r:embed="rId9"/>
              </a:buBlip>
            </a:pPr>
            <a:endParaRPr lang="zh-CN" altLang="en-US" u="none">
              <a:solidFill>
                <a:srgbClr val="CC0000"/>
              </a:solidFill>
            </a:endParaRPr>
          </a:p>
          <a:p>
            <a:pPr eaLnBrk="1" hangingPunct="1">
              <a:lnSpc>
                <a:spcPct val="120000"/>
              </a:lnSpc>
              <a:spcBef>
                <a:spcPct val="30000"/>
              </a:spcBef>
              <a:buFontTx/>
              <a:buBlip>
                <a:blip r:embed="rId9"/>
              </a:buBlip>
            </a:pPr>
            <a:endParaRPr kumimoji="0" lang="zh-CN" altLang="en-US" u="none">
              <a:solidFill>
                <a:srgbClr val="CC0000"/>
              </a:solidFill>
            </a:endParaRPr>
          </a:p>
          <a:p>
            <a:pPr eaLnBrk="1" hangingPunct="1">
              <a:lnSpc>
                <a:spcPct val="120000"/>
              </a:lnSpc>
              <a:spcBef>
                <a:spcPct val="30000"/>
              </a:spcBef>
            </a:pPr>
            <a:endParaRPr lang="en-US" altLang="zh-CN" u="none"/>
          </a:p>
        </p:txBody>
      </p:sp>
    </p:spTree>
  </p:cSld>
  <p:clrMapOvr>
    <a:masterClrMapping/>
  </p:clrMapOvr>
  <p:transition>
    <p:pull dir="rd"/>
    <p:sndAc>
      <p:stSnd>
        <p:snd r:embed="rId4"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718862"/>
                                        </p:tgtEl>
                                      </p:cBhvr>
                                    </p:cmd>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18870">
                                            <p:txEl>
                                              <p:pRg st="0" end="0"/>
                                            </p:txEl>
                                          </p:spTgt>
                                        </p:tgtEl>
                                        <p:attrNameLst>
                                          <p:attrName>style.visibility</p:attrName>
                                        </p:attrNameLst>
                                      </p:cBhvr>
                                      <p:to>
                                        <p:strVal val="visible"/>
                                      </p:to>
                                    </p:set>
                                    <p:animEffect transition="in" filter="wipe(left)">
                                      <p:cBhvr>
                                        <p:cTn id="11" dur="500"/>
                                        <p:tgtEl>
                                          <p:spTgt spid="718870">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18870">
                                            <p:txEl>
                                              <p:pRg st="1" end="1"/>
                                            </p:txEl>
                                          </p:spTgt>
                                        </p:tgtEl>
                                        <p:attrNameLst>
                                          <p:attrName>style.visibility</p:attrName>
                                        </p:attrNameLst>
                                      </p:cBhvr>
                                      <p:to>
                                        <p:strVal val="visible"/>
                                      </p:to>
                                    </p:set>
                                    <p:animEffect transition="in" filter="wipe(left)">
                                      <p:cBhvr>
                                        <p:cTn id="16" dur="500"/>
                                        <p:tgtEl>
                                          <p:spTgt spid="718870">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18870">
                                            <p:txEl>
                                              <p:pRg st="2" end="2"/>
                                            </p:txEl>
                                          </p:spTgt>
                                        </p:tgtEl>
                                        <p:attrNameLst>
                                          <p:attrName>style.visibility</p:attrName>
                                        </p:attrNameLst>
                                      </p:cBhvr>
                                      <p:to>
                                        <p:strVal val="visible"/>
                                      </p:to>
                                    </p:set>
                                    <p:animEffect transition="in" filter="wipe(left)">
                                      <p:cBhvr>
                                        <p:cTn id="21" dur="500"/>
                                        <p:tgtEl>
                                          <p:spTgt spid="718870">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18870">
                                            <p:txEl>
                                              <p:pRg st="3" end="3"/>
                                            </p:txEl>
                                          </p:spTgt>
                                        </p:tgtEl>
                                        <p:attrNameLst>
                                          <p:attrName>style.visibility</p:attrName>
                                        </p:attrNameLst>
                                      </p:cBhvr>
                                      <p:to>
                                        <p:strVal val="visible"/>
                                      </p:to>
                                    </p:set>
                                    <p:animEffect transition="in" filter="wipe(left)">
                                      <p:cBhvr>
                                        <p:cTn id="26" dur="500"/>
                                        <p:tgtEl>
                                          <p:spTgt spid="718870">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18870">
                                            <p:txEl>
                                              <p:pRg st="4" end="4"/>
                                            </p:txEl>
                                          </p:spTgt>
                                        </p:tgtEl>
                                        <p:attrNameLst>
                                          <p:attrName>style.visibility</p:attrName>
                                        </p:attrNameLst>
                                      </p:cBhvr>
                                      <p:to>
                                        <p:strVal val="visible"/>
                                      </p:to>
                                    </p:set>
                                    <p:animEffect transition="in" filter="wipe(left)">
                                      <p:cBhvr>
                                        <p:cTn id="31" dur="500"/>
                                        <p:tgtEl>
                                          <p:spTgt spid="71887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p:cTn id="32" repeatCount="indefinite" fill="remove" display="0">
                  <p:stCondLst>
                    <p:cond delay="indefinite"/>
                  </p:stCondLst>
                  <p:endCondLst>
                    <p:cond evt="onPrev" delay="0">
                      <p:tgtEl>
                        <p:sldTgt/>
                      </p:tgtEl>
                    </p:cond>
                  </p:endCondLst>
                </p:cTn>
                <p:tgtEl>
                  <p:spTgt spid="718862"/>
                </p:tgtEl>
              </p:cMediaNode>
            </p:video>
            <p:seq concurrent="1" nextAc="seek">
              <p:cTn id="33" restart="whenNotActive" fill="hold" evtFilter="cancelBubble" nodeType="interactiveSeq">
                <p:stCondLst>
                  <p:cond evt="onClick" delay="0">
                    <p:tgtEl>
                      <p:spTgt spid="718862"/>
                    </p:tgtEl>
                  </p:cond>
                </p:stCondLst>
                <p:endSync evt="end" delay="0">
                  <p:rtn val="all"/>
                </p:endSync>
                <p:childTnLst>
                  <p:par>
                    <p:cTn id="34" fill="hold" nodeType="clickPar">
                      <p:stCondLst>
                        <p:cond delay="0"/>
                      </p:stCondLst>
                      <p:childTnLst>
                        <p:par>
                          <p:cTn id="35" fill="hold" nodeType="withGroup">
                            <p:stCondLst>
                              <p:cond delay="0"/>
                            </p:stCondLst>
                            <p:childTnLst>
                              <p:par>
                                <p:cTn id="36" presetID="2" presetClass="mediacall" presetSubtype="0" fill="hold" nodeType="clickEffect">
                                  <p:stCondLst>
                                    <p:cond delay="0"/>
                                  </p:stCondLst>
                                  <p:childTnLst>
                                    <p:cmd type="call" cmd="togglePause">
                                      <p:cBhvr>
                                        <p:cTn id="37" dur="1" fill="hold"/>
                                        <p:tgtEl>
                                          <p:spTgt spid="718862"/>
                                        </p:tgtEl>
                                      </p:cBhvr>
                                    </p:cmd>
                                  </p:childTnLst>
                                </p:cTn>
                              </p:par>
                            </p:childTnLst>
                          </p:cTn>
                        </p:par>
                      </p:childTnLst>
                    </p:cTn>
                  </p:par>
                </p:childTnLst>
              </p:cTn>
              <p:nextCondLst>
                <p:cond evt="onClick" delay="0">
                  <p:tgtEl>
                    <p:spTgt spid="718862"/>
                  </p:tgtEl>
                </p:cond>
              </p:nextCondLst>
            </p:seq>
          </p:childTnLst>
        </p:cTn>
      </p:par>
    </p:tnLst>
    <p:bldLst>
      <p:bldP spid="718870"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98306" name="Picture 3" descr="STATBA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533400"/>
            <a:ext cx="79168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59" name="sl1.avi">
            <a:hlinkClick r:id="" action="ppaction://media"/>
          </p:cNvPr>
          <p:cNvPicPr preferRelativeResize="0">
            <a:picLocks noRot="1" noChangeArrowheads="1"/>
          </p:cNvPicPr>
          <p:nvPr>
            <a:videoFile r:link="rId1"/>
          </p:nvPr>
        </p:nvPicPr>
        <p:blipFill>
          <a:blip r:embed="rId5">
            <a:extLst>
              <a:ext uri="{28A0092B-C50C-407E-A947-70E740481C1C}">
                <a14:useLocalDpi xmlns:a14="http://schemas.microsoft.com/office/drawing/2010/main" val="0"/>
              </a:ext>
            </a:extLst>
          </a:blip>
          <a:srcRect/>
          <a:stretch>
            <a:fillRect/>
          </a:stretch>
        </p:blipFill>
        <p:spPr bwMode="auto">
          <a:xfrm>
            <a:off x="3598863" y="0"/>
            <a:ext cx="18716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08" name="Text Box 6"/>
          <p:cNvSpPr txBox="1">
            <a:spLocks noChangeArrowheads="1"/>
          </p:cNvSpPr>
          <p:nvPr/>
        </p:nvSpPr>
        <p:spPr bwMode="auto">
          <a:xfrm>
            <a:off x="533400" y="685800"/>
            <a:ext cx="3886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0"/>
              </a:spcBef>
              <a:buFontTx/>
              <a:buNone/>
            </a:pPr>
            <a:r>
              <a:rPr lang="en-US" altLang="zh-CN" b="1" u="none">
                <a:latin typeface="隶书" panose="02010509060101010101" pitchFamily="49" charset="-122"/>
                <a:ea typeface="隶书" panose="02010509060101010101" pitchFamily="49" charset="-122"/>
              </a:rPr>
              <a:t>1-3 </a:t>
            </a:r>
            <a:r>
              <a:rPr lang="zh-CN" altLang="en-US" sz="3200" b="1" u="none">
                <a:latin typeface="楷体_GB2312" pitchFamily="49" charset="-122"/>
                <a:ea typeface="楷体_GB2312" pitchFamily="49" charset="-122"/>
              </a:rPr>
              <a:t>命题公式与赋值</a:t>
            </a:r>
            <a:endParaRPr lang="zh-CN" altLang="en-US" u="none">
              <a:solidFill>
                <a:srgbClr val="0000CC"/>
              </a:solidFill>
              <a:latin typeface="隶书" panose="02010509060101010101" pitchFamily="49" charset="-122"/>
              <a:ea typeface="隶书" panose="02010509060101010101" pitchFamily="49" charset="-122"/>
            </a:endParaRPr>
          </a:p>
        </p:txBody>
      </p:sp>
      <p:sp>
        <p:nvSpPr>
          <p:cNvPr id="98309" name="Rectangle 12"/>
          <p:cNvSpPr>
            <a:spLocks noChangeArrowheads="1"/>
          </p:cNvSpPr>
          <p:nvPr/>
        </p:nvSpPr>
        <p:spPr bwMode="auto">
          <a:xfrm>
            <a:off x="533400" y="1905000"/>
            <a:ext cx="8077200" cy="3619500"/>
          </a:xfrm>
          <a:prstGeom prst="rect">
            <a:avLst/>
          </a:prstGeom>
          <a:solidFill>
            <a:srgbClr val="FFFF66">
              <a:alpha val="94901"/>
            </a:srgbClr>
          </a:solidFill>
          <a:ln w="9525">
            <a:solidFill>
              <a:srgbClr val="FFFF66"/>
            </a:solidFill>
            <a:miter lim="800000"/>
            <a:headEnd/>
            <a:tailEnd/>
          </a:ln>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0"/>
              </a:spcBef>
              <a:buFontTx/>
              <a:buNone/>
            </a:pPr>
            <a:r>
              <a:rPr lang="zh-CN" altLang="en-US" sz="2600" b="1" u="none">
                <a:solidFill>
                  <a:srgbClr val="800000"/>
                </a:solidFill>
                <a:latin typeface="黑体" panose="02010609060101010101" pitchFamily="49" charset="-122"/>
              </a:rPr>
              <a:t>定义</a:t>
            </a:r>
            <a:r>
              <a:rPr lang="en-US" altLang="zh-CN" sz="2600" b="1" u="none">
                <a:solidFill>
                  <a:srgbClr val="800000"/>
                </a:solidFill>
                <a:latin typeface="黑体" panose="02010609060101010101" pitchFamily="49" charset="-122"/>
              </a:rPr>
              <a:t>1-3.1</a:t>
            </a:r>
            <a:r>
              <a:rPr lang="en-US" altLang="zh-CN" sz="2600" b="1" u="none">
                <a:solidFill>
                  <a:srgbClr val="000055"/>
                </a:solidFill>
                <a:ea typeface="宋体" panose="02010600030101010101" pitchFamily="2" charset="-122"/>
              </a:rPr>
              <a:t>   </a:t>
            </a:r>
            <a:r>
              <a:rPr lang="zh-CN" altLang="en-US" sz="2600" b="1" u="none">
                <a:solidFill>
                  <a:srgbClr val="800000"/>
                </a:solidFill>
                <a:latin typeface="宋体" panose="02010600030101010101" pitchFamily="2" charset="-122"/>
                <a:ea typeface="宋体" panose="02010600030101010101" pitchFamily="2" charset="-122"/>
              </a:rPr>
              <a:t>命题演算的合式公式</a:t>
            </a:r>
            <a:r>
              <a:rPr lang="en-US" altLang="zh-CN" sz="2600" b="1" u="none">
                <a:solidFill>
                  <a:srgbClr val="800000"/>
                </a:solidFill>
                <a:latin typeface="宋体" panose="02010600030101010101" pitchFamily="2" charset="-122"/>
                <a:ea typeface="宋体" panose="02010600030101010101" pitchFamily="2" charset="-122"/>
              </a:rPr>
              <a:t>(</a:t>
            </a:r>
            <a:r>
              <a:rPr lang="en-US" altLang="zh-CN" sz="2600" b="1">
                <a:solidFill>
                  <a:srgbClr val="800000"/>
                </a:solidFill>
                <a:latin typeface="宋体" panose="02010600030101010101" pitchFamily="2" charset="-122"/>
                <a:ea typeface="宋体" panose="02010600030101010101" pitchFamily="2" charset="-122"/>
              </a:rPr>
              <a:t>wff</a:t>
            </a:r>
            <a:r>
              <a:rPr lang="en-US" altLang="zh-CN" sz="2600" b="1" u="none">
                <a:solidFill>
                  <a:srgbClr val="800000"/>
                </a:solidFill>
                <a:latin typeface="宋体" panose="02010600030101010101" pitchFamily="2" charset="-122"/>
                <a:ea typeface="宋体" panose="02010600030101010101" pitchFamily="2" charset="-122"/>
              </a:rPr>
              <a:t>),</a:t>
            </a:r>
            <a:r>
              <a:rPr lang="zh-CN" altLang="en-US" sz="2600" b="1" u="none">
                <a:solidFill>
                  <a:srgbClr val="800000"/>
                </a:solidFill>
                <a:latin typeface="宋体" panose="02010600030101010101" pitchFamily="2" charset="-122"/>
                <a:ea typeface="宋体" panose="02010600030101010101" pitchFamily="2" charset="-122"/>
              </a:rPr>
              <a:t>规定为</a:t>
            </a:r>
            <a:r>
              <a:rPr lang="en-US" altLang="zh-CN" sz="2600" b="1" u="none">
                <a:solidFill>
                  <a:srgbClr val="800000"/>
                </a:solidFill>
                <a:latin typeface="宋体" panose="02010600030101010101" pitchFamily="2" charset="-122"/>
                <a:ea typeface="宋体" panose="02010600030101010101" pitchFamily="2" charset="-122"/>
              </a:rPr>
              <a:t>:</a:t>
            </a:r>
            <a:endParaRPr lang="en-US" altLang="zh-CN" sz="2600" b="1" u="none">
              <a:solidFill>
                <a:srgbClr val="000055"/>
              </a:solidFill>
              <a:latin typeface="宋体" panose="02010600030101010101" pitchFamily="2" charset="-122"/>
              <a:ea typeface="宋体" panose="02010600030101010101" pitchFamily="2" charset="-122"/>
            </a:endParaRPr>
          </a:p>
          <a:p>
            <a:pPr>
              <a:lnSpc>
                <a:spcPct val="125000"/>
              </a:lnSpc>
              <a:spcBef>
                <a:spcPct val="0"/>
              </a:spcBef>
              <a:buFontTx/>
              <a:buNone/>
            </a:pPr>
            <a:r>
              <a:rPr lang="en-US" altLang="zh-CN" sz="2600" b="1" u="none">
                <a:solidFill>
                  <a:srgbClr val="800000"/>
                </a:solidFill>
                <a:latin typeface="宋体" panose="02010600030101010101" pitchFamily="2" charset="-122"/>
                <a:ea typeface="宋体" panose="02010600030101010101" pitchFamily="2" charset="-122"/>
              </a:rPr>
              <a:t>(1) </a:t>
            </a:r>
            <a:r>
              <a:rPr lang="zh-CN" altLang="en-US" sz="2600" b="1" u="none">
                <a:solidFill>
                  <a:srgbClr val="800000"/>
                </a:solidFill>
                <a:latin typeface="宋体" panose="02010600030101010101" pitchFamily="2" charset="-122"/>
                <a:ea typeface="宋体" panose="02010600030101010101" pitchFamily="2" charset="-122"/>
              </a:rPr>
              <a:t>单个命题变元本身是</a:t>
            </a:r>
            <a:r>
              <a:rPr lang="en-US" altLang="zh-CN" sz="2600" b="1" u="none">
                <a:solidFill>
                  <a:srgbClr val="800000"/>
                </a:solidFill>
                <a:latin typeface="宋体" panose="02010600030101010101" pitchFamily="2" charset="-122"/>
                <a:ea typeface="宋体" panose="02010600030101010101" pitchFamily="2" charset="-122"/>
              </a:rPr>
              <a:t>wff</a:t>
            </a:r>
            <a:r>
              <a:rPr lang="zh-CN" altLang="en-US" sz="2600" b="1" u="none">
                <a:solidFill>
                  <a:srgbClr val="800000"/>
                </a:solidFill>
                <a:latin typeface="宋体" panose="02010600030101010101" pitchFamily="2" charset="-122"/>
                <a:ea typeface="宋体" panose="02010600030101010101" pitchFamily="2" charset="-122"/>
              </a:rPr>
              <a:t>。</a:t>
            </a:r>
          </a:p>
          <a:p>
            <a:pPr>
              <a:lnSpc>
                <a:spcPct val="125000"/>
              </a:lnSpc>
              <a:spcBef>
                <a:spcPct val="0"/>
              </a:spcBef>
              <a:buFontTx/>
              <a:buNone/>
            </a:pPr>
            <a:r>
              <a:rPr lang="en-US" altLang="zh-CN" sz="2600" b="1" u="none">
                <a:solidFill>
                  <a:srgbClr val="800000"/>
                </a:solidFill>
                <a:latin typeface="宋体" panose="02010600030101010101" pitchFamily="2" charset="-122"/>
                <a:ea typeface="宋体" panose="02010600030101010101" pitchFamily="2" charset="-122"/>
              </a:rPr>
              <a:t>(2) </a:t>
            </a:r>
            <a:r>
              <a:rPr lang="zh-CN" altLang="en-US" sz="2600" b="1" u="none">
                <a:solidFill>
                  <a:srgbClr val="800000"/>
                </a:solidFill>
                <a:latin typeface="宋体" panose="02010600030101010101" pitchFamily="2" charset="-122"/>
                <a:ea typeface="宋体" panose="02010600030101010101" pitchFamily="2" charset="-122"/>
              </a:rPr>
              <a:t>如果</a:t>
            </a:r>
            <a:r>
              <a:rPr lang="en-US" altLang="zh-CN" sz="2600" b="1" u="none">
                <a:solidFill>
                  <a:srgbClr val="800000"/>
                </a:solidFill>
                <a:latin typeface="宋体" panose="02010600030101010101" pitchFamily="2" charset="-122"/>
                <a:ea typeface="宋体" panose="02010600030101010101" pitchFamily="2" charset="-122"/>
              </a:rPr>
              <a:t>A</a:t>
            </a:r>
            <a:r>
              <a:rPr lang="zh-CN" altLang="en-US" sz="2600" b="1" u="none">
                <a:solidFill>
                  <a:srgbClr val="800000"/>
                </a:solidFill>
                <a:latin typeface="宋体" panose="02010600030101010101" pitchFamily="2" charset="-122"/>
                <a:ea typeface="宋体" panose="02010600030101010101" pitchFamily="2" charset="-122"/>
              </a:rPr>
              <a:t>是</a:t>
            </a:r>
            <a:r>
              <a:rPr lang="en-US" altLang="zh-CN" sz="2600" b="1" u="none">
                <a:solidFill>
                  <a:srgbClr val="800000"/>
                </a:solidFill>
                <a:latin typeface="宋体" panose="02010600030101010101" pitchFamily="2" charset="-122"/>
                <a:ea typeface="宋体" panose="02010600030101010101" pitchFamily="2" charset="-122"/>
              </a:rPr>
              <a:t>wff,</a:t>
            </a:r>
            <a:r>
              <a:rPr lang="zh-CN" altLang="en-US" sz="2600" b="1" u="none">
                <a:solidFill>
                  <a:srgbClr val="800000"/>
                </a:solidFill>
                <a:latin typeface="宋体" panose="02010600030101010101" pitchFamily="2" charset="-122"/>
                <a:ea typeface="宋体" panose="02010600030101010101" pitchFamily="2" charset="-122"/>
              </a:rPr>
              <a:t>那么</a:t>
            </a:r>
            <a:r>
              <a:rPr lang="zh-CN" altLang="en-US" sz="2600" b="1" u="none">
                <a:solidFill>
                  <a:srgbClr val="800000"/>
                </a:solidFill>
                <a:latin typeface="宋体" panose="02010600030101010101" pitchFamily="2" charset="-122"/>
                <a:ea typeface="宋体" panose="02010600030101010101" pitchFamily="2" charset="-122"/>
                <a:sym typeface="Symbol" panose="05050102010706020507" pitchFamily="18" charset="2"/>
              </a:rPr>
              <a:t></a:t>
            </a:r>
            <a:r>
              <a:rPr lang="en-US" altLang="zh-CN" sz="2600" b="1" u="none">
                <a:solidFill>
                  <a:srgbClr val="800000"/>
                </a:solidFill>
                <a:latin typeface="宋体" panose="02010600030101010101" pitchFamily="2" charset="-122"/>
                <a:ea typeface="宋体" panose="02010600030101010101" pitchFamily="2" charset="-122"/>
              </a:rPr>
              <a:t>A</a:t>
            </a:r>
            <a:r>
              <a:rPr lang="zh-CN" altLang="en-US" sz="2600" b="1" u="none">
                <a:solidFill>
                  <a:srgbClr val="800000"/>
                </a:solidFill>
                <a:latin typeface="宋体" panose="02010600030101010101" pitchFamily="2" charset="-122"/>
                <a:ea typeface="宋体" panose="02010600030101010101" pitchFamily="2" charset="-122"/>
              </a:rPr>
              <a:t>是</a:t>
            </a:r>
            <a:r>
              <a:rPr lang="en-US" altLang="zh-CN" sz="2600" b="1" u="none">
                <a:solidFill>
                  <a:srgbClr val="800000"/>
                </a:solidFill>
                <a:latin typeface="宋体" panose="02010600030101010101" pitchFamily="2" charset="-122"/>
                <a:ea typeface="宋体" panose="02010600030101010101" pitchFamily="2" charset="-122"/>
              </a:rPr>
              <a:t>wff</a:t>
            </a:r>
            <a:r>
              <a:rPr lang="zh-CN" altLang="en-US" sz="2600" b="1" u="none">
                <a:solidFill>
                  <a:srgbClr val="800000"/>
                </a:solidFill>
                <a:latin typeface="宋体" panose="02010600030101010101" pitchFamily="2" charset="-122"/>
                <a:ea typeface="宋体" panose="02010600030101010101" pitchFamily="2" charset="-122"/>
              </a:rPr>
              <a:t>。</a:t>
            </a:r>
          </a:p>
          <a:p>
            <a:pPr>
              <a:lnSpc>
                <a:spcPct val="125000"/>
              </a:lnSpc>
              <a:spcBef>
                <a:spcPct val="0"/>
              </a:spcBef>
              <a:buFontTx/>
              <a:buNone/>
            </a:pPr>
            <a:r>
              <a:rPr lang="en-US" altLang="zh-CN" sz="2600" b="1" u="none">
                <a:solidFill>
                  <a:srgbClr val="800000"/>
                </a:solidFill>
                <a:latin typeface="宋体" panose="02010600030101010101" pitchFamily="2" charset="-122"/>
                <a:ea typeface="宋体" panose="02010600030101010101" pitchFamily="2" charset="-122"/>
              </a:rPr>
              <a:t>(3) </a:t>
            </a:r>
            <a:r>
              <a:rPr lang="zh-CN" altLang="en-US" sz="2600" b="1" u="none">
                <a:solidFill>
                  <a:srgbClr val="800000"/>
                </a:solidFill>
                <a:latin typeface="宋体" panose="02010600030101010101" pitchFamily="2" charset="-122"/>
                <a:ea typeface="宋体" panose="02010600030101010101" pitchFamily="2" charset="-122"/>
              </a:rPr>
              <a:t>如果</a:t>
            </a:r>
            <a:r>
              <a:rPr lang="en-US" altLang="zh-CN" sz="2600" b="1" u="none">
                <a:solidFill>
                  <a:srgbClr val="800000"/>
                </a:solidFill>
                <a:latin typeface="宋体" panose="02010600030101010101" pitchFamily="2" charset="-122"/>
                <a:ea typeface="宋体" panose="02010600030101010101" pitchFamily="2" charset="-122"/>
              </a:rPr>
              <a:t>A</a:t>
            </a:r>
            <a:r>
              <a:rPr lang="zh-CN" altLang="en-US" sz="2600" b="1" u="none">
                <a:solidFill>
                  <a:srgbClr val="800000"/>
                </a:solidFill>
                <a:latin typeface="宋体" panose="02010600030101010101" pitchFamily="2" charset="-122"/>
                <a:ea typeface="宋体" panose="02010600030101010101" pitchFamily="2" charset="-122"/>
              </a:rPr>
              <a:t>和</a:t>
            </a:r>
            <a:r>
              <a:rPr lang="en-US" altLang="zh-CN" sz="2600" b="1" u="none">
                <a:solidFill>
                  <a:srgbClr val="800000"/>
                </a:solidFill>
                <a:latin typeface="宋体" panose="02010600030101010101" pitchFamily="2" charset="-122"/>
                <a:ea typeface="宋体" panose="02010600030101010101" pitchFamily="2" charset="-122"/>
              </a:rPr>
              <a:t>B</a:t>
            </a:r>
            <a:r>
              <a:rPr lang="zh-CN" altLang="en-US" sz="2600" b="1" u="none">
                <a:solidFill>
                  <a:srgbClr val="800000"/>
                </a:solidFill>
                <a:latin typeface="宋体" panose="02010600030101010101" pitchFamily="2" charset="-122"/>
                <a:ea typeface="宋体" panose="02010600030101010101" pitchFamily="2" charset="-122"/>
              </a:rPr>
              <a:t>是</a:t>
            </a:r>
            <a:r>
              <a:rPr lang="en-US" altLang="zh-CN" sz="2600" b="1" u="none">
                <a:solidFill>
                  <a:srgbClr val="800000"/>
                </a:solidFill>
                <a:latin typeface="宋体" panose="02010600030101010101" pitchFamily="2" charset="-122"/>
                <a:ea typeface="宋体" panose="02010600030101010101" pitchFamily="2" charset="-122"/>
              </a:rPr>
              <a:t>wff,</a:t>
            </a:r>
            <a:r>
              <a:rPr lang="zh-CN" altLang="en-US" sz="2600" b="1" u="none">
                <a:solidFill>
                  <a:srgbClr val="800000"/>
                </a:solidFill>
                <a:latin typeface="宋体" panose="02010600030101010101" pitchFamily="2" charset="-122"/>
                <a:ea typeface="宋体" panose="02010600030101010101" pitchFamily="2" charset="-122"/>
              </a:rPr>
              <a:t>那么</a:t>
            </a:r>
            <a:r>
              <a:rPr lang="en-US" altLang="zh-CN" sz="2600" b="1" u="none">
                <a:solidFill>
                  <a:srgbClr val="800000"/>
                </a:solidFill>
                <a:latin typeface="宋体" panose="02010600030101010101" pitchFamily="2" charset="-122"/>
                <a:ea typeface="宋体" panose="02010600030101010101" pitchFamily="2" charset="-122"/>
              </a:rPr>
              <a:t>(A∧B),(A∨B),(A→B)             </a:t>
            </a:r>
          </a:p>
          <a:p>
            <a:pPr>
              <a:lnSpc>
                <a:spcPct val="125000"/>
              </a:lnSpc>
              <a:spcBef>
                <a:spcPct val="0"/>
              </a:spcBef>
              <a:buFontTx/>
              <a:buNone/>
            </a:pPr>
            <a:r>
              <a:rPr lang="en-US" altLang="zh-CN" sz="2600" b="1" u="none">
                <a:solidFill>
                  <a:srgbClr val="800000"/>
                </a:solidFill>
                <a:latin typeface="宋体" panose="02010600030101010101" pitchFamily="2" charset="-122"/>
                <a:ea typeface="宋体" panose="02010600030101010101" pitchFamily="2" charset="-122"/>
              </a:rPr>
              <a:t>    </a:t>
            </a:r>
            <a:r>
              <a:rPr lang="zh-CN" altLang="en-US" sz="2600" b="1" u="none">
                <a:solidFill>
                  <a:srgbClr val="800000"/>
                </a:solidFill>
                <a:latin typeface="宋体" panose="02010600030101010101" pitchFamily="2" charset="-122"/>
                <a:ea typeface="宋体" panose="02010600030101010101" pitchFamily="2" charset="-122"/>
              </a:rPr>
              <a:t>和</a:t>
            </a:r>
            <a:r>
              <a:rPr lang="en-US" altLang="zh-CN" sz="2600" b="1" u="none">
                <a:solidFill>
                  <a:srgbClr val="800000"/>
                </a:solidFill>
                <a:latin typeface="宋体" panose="02010600030101010101" pitchFamily="2" charset="-122"/>
                <a:ea typeface="宋体" panose="02010600030101010101" pitchFamily="2" charset="-122"/>
              </a:rPr>
              <a:t>(A</a:t>
            </a:r>
            <a:r>
              <a:rPr lang="en-US" altLang="zh-CN" sz="2600" b="1" u="none">
                <a:solidFill>
                  <a:srgbClr val="800000"/>
                </a:solidFill>
                <a:latin typeface="宋体" panose="02010600030101010101" pitchFamily="2" charset="-122"/>
                <a:ea typeface="宋体" panose="02010600030101010101" pitchFamily="2" charset="-122"/>
                <a:sym typeface="Symbol" panose="05050102010706020507" pitchFamily="18" charset="2"/>
              </a:rPr>
              <a:t></a:t>
            </a:r>
            <a:r>
              <a:rPr lang="en-US" altLang="zh-CN" sz="2600" b="1" u="none">
                <a:solidFill>
                  <a:srgbClr val="800000"/>
                </a:solidFill>
                <a:latin typeface="宋体" panose="02010600030101010101" pitchFamily="2" charset="-122"/>
                <a:ea typeface="宋体" panose="02010600030101010101" pitchFamily="2" charset="-122"/>
              </a:rPr>
              <a:t>B)</a:t>
            </a:r>
            <a:r>
              <a:rPr lang="zh-CN" altLang="en-US" sz="2600" b="1" u="none">
                <a:solidFill>
                  <a:srgbClr val="800000"/>
                </a:solidFill>
                <a:latin typeface="宋体" panose="02010600030101010101" pitchFamily="2" charset="-122"/>
                <a:ea typeface="宋体" panose="02010600030101010101" pitchFamily="2" charset="-122"/>
              </a:rPr>
              <a:t>都是</a:t>
            </a:r>
            <a:r>
              <a:rPr lang="en-US" altLang="zh-CN" sz="2600" b="1" u="none">
                <a:solidFill>
                  <a:srgbClr val="800000"/>
                </a:solidFill>
                <a:latin typeface="宋体" panose="02010600030101010101" pitchFamily="2" charset="-122"/>
                <a:ea typeface="宋体" panose="02010600030101010101" pitchFamily="2" charset="-122"/>
              </a:rPr>
              <a:t>wff </a:t>
            </a:r>
            <a:r>
              <a:rPr lang="zh-CN" altLang="en-US" sz="2600" b="1" u="none">
                <a:solidFill>
                  <a:srgbClr val="800000"/>
                </a:solidFill>
                <a:latin typeface="宋体" panose="02010600030101010101" pitchFamily="2" charset="-122"/>
                <a:ea typeface="宋体" panose="02010600030101010101" pitchFamily="2" charset="-122"/>
              </a:rPr>
              <a:t>。</a:t>
            </a:r>
          </a:p>
          <a:p>
            <a:pPr>
              <a:lnSpc>
                <a:spcPct val="125000"/>
              </a:lnSpc>
              <a:spcBef>
                <a:spcPct val="10000"/>
              </a:spcBef>
              <a:buFontTx/>
              <a:buNone/>
            </a:pPr>
            <a:r>
              <a:rPr lang="en-US" altLang="zh-CN" sz="2600" b="1" u="none">
                <a:solidFill>
                  <a:srgbClr val="800000"/>
                </a:solidFill>
                <a:latin typeface="宋体" panose="02010600030101010101" pitchFamily="2" charset="-122"/>
                <a:ea typeface="宋体" panose="02010600030101010101" pitchFamily="2" charset="-122"/>
              </a:rPr>
              <a:t>(4) </a:t>
            </a:r>
            <a:r>
              <a:rPr lang="zh-CN" altLang="en-US" sz="2600" b="1" u="none">
                <a:solidFill>
                  <a:srgbClr val="800000"/>
                </a:solidFill>
                <a:latin typeface="宋体" panose="02010600030101010101" pitchFamily="2" charset="-122"/>
                <a:ea typeface="宋体" panose="02010600030101010101" pitchFamily="2" charset="-122"/>
              </a:rPr>
              <a:t>当且仅当有限次应用</a:t>
            </a:r>
            <a:r>
              <a:rPr lang="en-US" altLang="zh-CN" sz="2600" b="1" u="none">
                <a:solidFill>
                  <a:srgbClr val="800000"/>
                </a:solidFill>
                <a:latin typeface="宋体" panose="02010600030101010101" pitchFamily="2" charset="-122"/>
                <a:ea typeface="宋体" panose="02010600030101010101" pitchFamily="2" charset="-122"/>
              </a:rPr>
              <a:t>(1),(2),(3)</a:t>
            </a:r>
            <a:r>
              <a:rPr lang="zh-CN" altLang="en-US" sz="2600" b="1" u="none">
                <a:solidFill>
                  <a:srgbClr val="800000"/>
                </a:solidFill>
                <a:latin typeface="宋体" panose="02010600030101010101" pitchFamily="2" charset="-122"/>
                <a:ea typeface="宋体" panose="02010600030101010101" pitchFamily="2" charset="-122"/>
              </a:rPr>
              <a:t>所得到的包 </a:t>
            </a:r>
          </a:p>
          <a:p>
            <a:pPr>
              <a:lnSpc>
                <a:spcPct val="125000"/>
              </a:lnSpc>
              <a:spcBef>
                <a:spcPct val="0"/>
              </a:spcBef>
              <a:buFontTx/>
              <a:buNone/>
            </a:pPr>
            <a:r>
              <a:rPr lang="zh-CN" altLang="en-US" sz="2600" b="1" u="none">
                <a:solidFill>
                  <a:srgbClr val="800000"/>
                </a:solidFill>
                <a:latin typeface="宋体" panose="02010600030101010101" pitchFamily="2" charset="-122"/>
                <a:ea typeface="宋体" panose="02010600030101010101" pitchFamily="2" charset="-122"/>
              </a:rPr>
              <a:t>    含</a:t>
            </a:r>
            <a:r>
              <a:rPr lang="zh-CN" altLang="en-US" sz="2600" b="1">
                <a:solidFill>
                  <a:srgbClr val="800000"/>
                </a:solidFill>
                <a:latin typeface="宋体" panose="02010600030101010101" pitchFamily="2" charset="-122"/>
                <a:ea typeface="宋体" panose="02010600030101010101" pitchFamily="2" charset="-122"/>
              </a:rPr>
              <a:t>命题变元</a:t>
            </a:r>
            <a:r>
              <a:rPr lang="en-US" altLang="zh-CN" sz="2600" b="1">
                <a:solidFill>
                  <a:srgbClr val="800000"/>
                </a:solidFill>
                <a:latin typeface="宋体" panose="02010600030101010101" pitchFamily="2" charset="-122"/>
                <a:ea typeface="宋体" panose="02010600030101010101" pitchFamily="2" charset="-122"/>
              </a:rPr>
              <a:t>,</a:t>
            </a:r>
            <a:r>
              <a:rPr lang="zh-CN" altLang="en-US" sz="2600" b="1" u="none">
                <a:solidFill>
                  <a:srgbClr val="800000"/>
                </a:solidFill>
                <a:latin typeface="宋体" panose="02010600030101010101" pitchFamily="2" charset="-122"/>
                <a:ea typeface="宋体" panose="02010600030101010101" pitchFamily="2" charset="-122"/>
              </a:rPr>
              <a:t>联结词和括号的符号串是</a:t>
            </a:r>
            <a:r>
              <a:rPr lang="en-US" altLang="zh-CN" sz="2600" b="1" u="none">
                <a:solidFill>
                  <a:srgbClr val="800000"/>
                </a:solidFill>
                <a:latin typeface="宋体" panose="02010600030101010101" pitchFamily="2" charset="-122"/>
                <a:ea typeface="宋体" panose="02010600030101010101" pitchFamily="2" charset="-122"/>
              </a:rPr>
              <a:t>wff.</a:t>
            </a:r>
          </a:p>
        </p:txBody>
      </p:sp>
      <p:sp>
        <p:nvSpPr>
          <p:cNvPr id="98310" name="Text Box 19"/>
          <p:cNvSpPr txBox="1">
            <a:spLocks noChangeArrowheads="1"/>
          </p:cNvSpPr>
          <p:nvPr/>
        </p:nvSpPr>
        <p:spPr bwMode="auto">
          <a:xfrm>
            <a:off x="457200" y="196850"/>
            <a:ext cx="3352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
              </a:spcBef>
              <a:spcAft>
                <a:spcPct val="5000"/>
              </a:spcAft>
              <a:buFontTx/>
              <a:buNone/>
            </a:pPr>
            <a:r>
              <a:rPr lang="zh-CN" altLang="en-US" sz="1800" b="1" u="none">
                <a:solidFill>
                  <a:srgbClr val="660033"/>
                </a:solidFill>
                <a:latin typeface="幼圆" panose="02010509060101010101" pitchFamily="49" charset="-122"/>
                <a:ea typeface="幼圆" panose="02010509060101010101" pitchFamily="49" charset="-122"/>
              </a:rPr>
              <a:t>命题逻辑 </a:t>
            </a:r>
            <a:r>
              <a:rPr lang="en-US" altLang="zh-CN" sz="1800" b="1" u="none">
                <a:solidFill>
                  <a:srgbClr val="660033"/>
                </a:solidFill>
                <a:latin typeface="幼圆" panose="02010509060101010101" pitchFamily="49" charset="-122"/>
                <a:ea typeface="幼圆" panose="02010509060101010101" pitchFamily="49" charset="-122"/>
              </a:rPr>
              <a:t>&gt; </a:t>
            </a:r>
            <a:r>
              <a:rPr lang="zh-CN" altLang="en-US" sz="1800" b="1" u="none">
                <a:latin typeface="幼圆" panose="02010509060101010101" pitchFamily="49" charset="-122"/>
                <a:ea typeface="楷体_GB2312" pitchFamily="49" charset="-122"/>
              </a:rPr>
              <a:t>命</a:t>
            </a:r>
            <a:r>
              <a:rPr lang="zh-CN" altLang="en-US" sz="1800" b="1" u="none">
                <a:latin typeface="幼圆" panose="02010509060101010101" pitchFamily="49" charset="-122"/>
                <a:ea typeface="幼圆" panose="02010509060101010101" pitchFamily="49" charset="-122"/>
              </a:rPr>
              <a:t>题</a:t>
            </a:r>
            <a:r>
              <a:rPr lang="zh-CN" altLang="en-US" sz="1800" b="1" u="none">
                <a:latin typeface="楷体_GB2312" pitchFamily="49" charset="-122"/>
                <a:ea typeface="幼圆" panose="02010509060101010101" pitchFamily="49" charset="-122"/>
              </a:rPr>
              <a:t>公式与赋值</a:t>
            </a:r>
            <a:endParaRPr lang="zh-CN" altLang="en-US" sz="1800" b="1" u="none">
              <a:latin typeface="幼圆" panose="02010509060101010101" pitchFamily="49" charset="-122"/>
              <a:ea typeface="幼圆" panose="02010509060101010101" pitchFamily="49" charset="-122"/>
            </a:endParaRPr>
          </a:p>
        </p:txBody>
      </p:sp>
      <p:sp>
        <p:nvSpPr>
          <p:cNvPr id="98311" name="Text Box 20"/>
          <p:cNvSpPr txBox="1">
            <a:spLocks noChangeArrowheads="1"/>
          </p:cNvSpPr>
          <p:nvPr/>
        </p:nvSpPr>
        <p:spPr bwMode="auto">
          <a:xfrm>
            <a:off x="539750" y="1268413"/>
            <a:ext cx="3886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0"/>
              </a:spcBef>
              <a:buFontTx/>
              <a:buNone/>
            </a:pPr>
            <a:r>
              <a:rPr lang="en-US" altLang="zh-CN" b="1" u="none">
                <a:latin typeface="黑体" panose="02010609060101010101" pitchFamily="49" charset="-122"/>
              </a:rPr>
              <a:t>1. </a:t>
            </a:r>
            <a:r>
              <a:rPr lang="zh-CN" altLang="en-US" b="1" u="none">
                <a:latin typeface="黑体" panose="02010609060101010101" pitchFamily="49" charset="-122"/>
              </a:rPr>
              <a:t>命题公式</a:t>
            </a:r>
            <a:endParaRPr lang="zh-CN" altLang="en-US" u="none">
              <a:solidFill>
                <a:srgbClr val="0000CC"/>
              </a:solidFill>
              <a:latin typeface="隶书" panose="02010509060101010101" pitchFamily="49" charset="-122"/>
              <a:ea typeface="隶书" panose="02010509060101010101" pitchFamily="49" charset="-122"/>
            </a:endParaRPr>
          </a:p>
        </p:txBody>
      </p:sp>
      <p:sp>
        <p:nvSpPr>
          <p:cNvPr id="263198" name="Text Box 30"/>
          <p:cNvSpPr txBox="1">
            <a:spLocks noChangeArrowheads="1"/>
          </p:cNvSpPr>
          <p:nvPr/>
        </p:nvSpPr>
        <p:spPr bwMode="auto">
          <a:xfrm>
            <a:off x="533400" y="5638800"/>
            <a:ext cx="83058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FontTx/>
              <a:buNone/>
            </a:pPr>
            <a:r>
              <a:rPr lang="zh-CN" altLang="en-US" sz="2400" b="1" u="none">
                <a:solidFill>
                  <a:srgbClr val="0000FF"/>
                </a:solidFill>
                <a:latin typeface="楷体_GB2312" pitchFamily="49" charset="-122"/>
                <a:ea typeface="楷体_GB2312" pitchFamily="49" charset="-122"/>
              </a:rPr>
              <a:t>合式公式是对命题形式的抽象描述，反映了复合命题的结构特征，故可将对复合命题的研究化为对合式公式的研究。</a:t>
            </a:r>
            <a:endParaRPr lang="zh-CN" altLang="en-US" sz="2400" b="1" u="none">
              <a:solidFill>
                <a:srgbClr val="0000FF"/>
              </a:solidFill>
              <a:latin typeface="宋体" panose="02010600030101010101" pitchFamily="2" charset="-122"/>
              <a:ea typeface="宋体" panose="02010600030101010101" pitchFamily="2" charset="-122"/>
            </a:endParaRPr>
          </a:p>
        </p:txBody>
      </p:sp>
      <p:sp>
        <p:nvSpPr>
          <p:cNvPr id="263199" name="AutoShape 31"/>
          <p:cNvSpPr>
            <a:spLocks noChangeArrowheads="1"/>
          </p:cNvSpPr>
          <p:nvPr/>
        </p:nvSpPr>
        <p:spPr bwMode="auto">
          <a:xfrm>
            <a:off x="4643438" y="476250"/>
            <a:ext cx="4267200" cy="1136650"/>
          </a:xfrm>
          <a:prstGeom prst="wedgeRectCallout">
            <a:avLst>
              <a:gd name="adj1" fmla="val -92819"/>
              <a:gd name="adj2" fmla="val 377792"/>
            </a:avLst>
          </a:prstGeom>
          <a:solidFill>
            <a:srgbClr val="FFFFFF"/>
          </a:solidFill>
          <a:ln w="9525">
            <a:solidFill>
              <a:srgbClr val="800000"/>
            </a:solidFill>
            <a:miter lim="800000"/>
            <a:headEnd/>
            <a:tailEnd/>
          </a:ln>
        </p:spPr>
        <p:txBody>
          <a:bodyPr lIns="54000" rIns="54000" anchor="b" anchorCtr="1"/>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
              <a:lnSpc>
                <a:spcPct val="110000"/>
              </a:lnSpc>
              <a:spcBef>
                <a:spcPct val="0"/>
              </a:spcBef>
              <a:buFontTx/>
              <a:buNone/>
            </a:pPr>
            <a:r>
              <a:rPr lang="zh-CN" altLang="en-US" sz="2400" b="1" u="none">
                <a:solidFill>
                  <a:srgbClr val="CC0000"/>
                </a:solidFill>
                <a:latin typeface="楷体_GB2312" pitchFamily="49" charset="-122"/>
                <a:ea typeface="楷体_GB2312" pitchFamily="49" charset="-122"/>
              </a:rPr>
              <a:t>公式中的命题变元称为分量</a:t>
            </a:r>
            <a:r>
              <a:rPr lang="en-US" altLang="zh-CN" sz="2400" b="1" u="none">
                <a:solidFill>
                  <a:srgbClr val="CC0000"/>
                </a:solidFill>
                <a:latin typeface="楷体_GB2312" pitchFamily="49" charset="-122"/>
                <a:ea typeface="楷体_GB2312" pitchFamily="49" charset="-122"/>
              </a:rPr>
              <a:t>,</a:t>
            </a:r>
          </a:p>
          <a:p>
            <a:pPr fontAlgn="b">
              <a:lnSpc>
                <a:spcPct val="110000"/>
              </a:lnSpc>
              <a:spcBef>
                <a:spcPct val="0"/>
              </a:spcBef>
              <a:buFontTx/>
              <a:buNone/>
            </a:pPr>
            <a:r>
              <a:rPr lang="zh-CN" altLang="en-US" sz="2400" b="1" u="none">
                <a:solidFill>
                  <a:srgbClr val="CC0000"/>
                </a:solidFill>
                <a:latin typeface="楷体_GB2312" pitchFamily="49" charset="-122"/>
                <a:ea typeface="楷体_GB2312" pitchFamily="49" charset="-122"/>
              </a:rPr>
              <a:t>含</a:t>
            </a:r>
            <a:r>
              <a:rPr lang="en-US" altLang="zh-CN" sz="2400" b="1" u="none">
                <a:solidFill>
                  <a:srgbClr val="CC0000"/>
                </a:solidFill>
                <a:latin typeface="楷体_GB2312" pitchFamily="49" charset="-122"/>
                <a:ea typeface="楷体_GB2312" pitchFamily="49" charset="-122"/>
              </a:rPr>
              <a:t>n</a:t>
            </a:r>
            <a:r>
              <a:rPr lang="zh-CN" altLang="en-US" sz="2400" b="1" u="none">
                <a:solidFill>
                  <a:srgbClr val="CC0000"/>
                </a:solidFill>
                <a:latin typeface="楷体_GB2312" pitchFamily="49" charset="-122"/>
                <a:ea typeface="楷体_GB2312" pitchFamily="49" charset="-122"/>
              </a:rPr>
              <a:t>个分量的公式称为</a:t>
            </a:r>
            <a:r>
              <a:rPr lang="en-US" altLang="zh-CN" sz="2400" b="1" u="none">
                <a:solidFill>
                  <a:srgbClr val="CC0000"/>
                </a:solidFill>
                <a:latin typeface="楷体_GB2312" pitchFamily="49" charset="-122"/>
                <a:ea typeface="楷体_GB2312" pitchFamily="49" charset="-122"/>
              </a:rPr>
              <a:t>n</a:t>
            </a:r>
            <a:r>
              <a:rPr lang="zh-CN" altLang="en-US" sz="2400" b="1" u="none">
                <a:solidFill>
                  <a:srgbClr val="CC0000"/>
                </a:solidFill>
                <a:latin typeface="楷体_GB2312" pitchFamily="49" charset="-122"/>
                <a:ea typeface="楷体_GB2312" pitchFamily="49" charset="-122"/>
              </a:rPr>
              <a:t>元公式</a:t>
            </a:r>
            <a:r>
              <a:rPr lang="en-US" altLang="zh-CN" sz="2400" b="1" u="none">
                <a:solidFill>
                  <a:srgbClr val="CC0000"/>
                </a:solidFill>
                <a:latin typeface="楷体_GB2312" pitchFamily="49" charset="-122"/>
                <a:ea typeface="楷体_GB2312" pitchFamily="49" charset="-122"/>
              </a:rPr>
              <a:t>.</a:t>
            </a:r>
          </a:p>
          <a:p>
            <a:pPr eaLnBrk="1" hangingPunct="1">
              <a:lnSpc>
                <a:spcPct val="110000"/>
              </a:lnSpc>
              <a:spcBef>
                <a:spcPct val="0"/>
              </a:spcBef>
              <a:buFontTx/>
              <a:buNone/>
            </a:pPr>
            <a:endParaRPr lang="en-US" altLang="zh-CN" sz="1000" b="1">
              <a:solidFill>
                <a:srgbClr val="CC0000"/>
              </a:solidFill>
              <a:latin typeface="Century Schoolbook" panose="02040604050505020304" pitchFamily="18" charset="0"/>
              <a:ea typeface="宋体" panose="02010600030101010101" pitchFamily="2" charset="-122"/>
            </a:endParaRPr>
          </a:p>
        </p:txBody>
      </p:sp>
      <p:pic>
        <p:nvPicPr>
          <p:cNvPr id="263201" name="Picture 33" descr="0049_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5791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31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3198"/>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nodeType="afterEffect">
                                  <p:stCondLst>
                                    <p:cond delay="0"/>
                                  </p:stCondLst>
                                  <p:childTnLst>
                                    <p:set>
                                      <p:cBhvr>
                                        <p:cTn id="13" dur="1" fill="hold">
                                          <p:stCondLst>
                                            <p:cond delay="499"/>
                                          </p:stCondLst>
                                        </p:cTn>
                                        <p:tgtEl>
                                          <p:spTgt spid="263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98" grpId="0" autoUpdateAnimBg="0"/>
      <p:bldP spid="263199"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00354" name="Picture 2" descr="STATBA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138" y="6248400"/>
            <a:ext cx="7558087"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55" name="Picture 3" descr="STATBA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533400"/>
            <a:ext cx="79168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04" name="sl1.avi">
            <a:hlinkClick r:id="" action="ppaction://media"/>
          </p:cNvPr>
          <p:cNvPicPr preferRelativeResize="0">
            <a:picLocks noRot="1" noChangeArrowheads="1"/>
          </p:cNvPicPr>
          <p:nvPr>
            <a:videoFile r:link="rId1"/>
          </p:nvPr>
        </p:nvPicPr>
        <p:blipFill>
          <a:blip r:embed="rId5">
            <a:extLst>
              <a:ext uri="{28A0092B-C50C-407E-A947-70E740481C1C}">
                <a14:useLocalDpi xmlns:a14="http://schemas.microsoft.com/office/drawing/2010/main" val="0"/>
              </a:ext>
            </a:extLst>
          </a:blip>
          <a:srcRect/>
          <a:stretch>
            <a:fillRect/>
          </a:stretch>
        </p:blipFill>
        <p:spPr bwMode="auto">
          <a:xfrm>
            <a:off x="3598863" y="0"/>
            <a:ext cx="18716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57" name="Picture 5" descr="tb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29600" y="6019800"/>
            <a:ext cx="9144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8" name="AutoShape 7">
            <a:hlinkClick r:id="" action="ppaction://hlinkshowjump?jump=previousslide" highlightClick="1"/>
          </p:cNvPr>
          <p:cNvSpPr>
            <a:spLocks noChangeArrowheads="1"/>
          </p:cNvSpPr>
          <p:nvPr/>
        </p:nvSpPr>
        <p:spPr bwMode="auto">
          <a:xfrm>
            <a:off x="1600200" y="6400800"/>
            <a:ext cx="381000" cy="304800"/>
          </a:xfrm>
          <a:prstGeom prst="actionButtonBackPrevious">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100359" name="AutoShape 8">
            <a:hlinkClick r:id="rId7" action="ppaction://hlinksldjump" highlightClick="1"/>
          </p:cNvPr>
          <p:cNvSpPr>
            <a:spLocks noChangeArrowheads="1"/>
          </p:cNvSpPr>
          <p:nvPr/>
        </p:nvSpPr>
        <p:spPr bwMode="auto">
          <a:xfrm>
            <a:off x="990600" y="6400800"/>
            <a:ext cx="381000" cy="304800"/>
          </a:xfrm>
          <a:prstGeom prst="actionButtonBeginning">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100360" name="AutoShape 9">
            <a:hlinkClick r:id="" action="ppaction://hlinkshowjump?jump=lastslide" highlightClick="1"/>
          </p:cNvPr>
          <p:cNvSpPr>
            <a:spLocks noChangeArrowheads="1"/>
          </p:cNvSpPr>
          <p:nvPr/>
        </p:nvSpPr>
        <p:spPr bwMode="auto">
          <a:xfrm>
            <a:off x="2819400" y="6400800"/>
            <a:ext cx="381000" cy="304800"/>
          </a:xfrm>
          <a:prstGeom prst="actionButtonEnd">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100361" name="AutoShape 10">
            <a:hlinkClick r:id="" action="ppaction://noaction" highlightClick="1"/>
          </p:cNvPr>
          <p:cNvSpPr>
            <a:spLocks noChangeArrowheads="1"/>
          </p:cNvSpPr>
          <p:nvPr/>
        </p:nvSpPr>
        <p:spPr bwMode="auto">
          <a:xfrm>
            <a:off x="3429000" y="6400800"/>
            <a:ext cx="457200" cy="304800"/>
          </a:xfrm>
          <a:prstGeom prst="actionButtonInformation">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100362" name="AutoShape 11">
            <a:hlinkClick r:id="" action="ppaction://hlinkshowjump?jump=nextslide" highlightClick="1"/>
          </p:cNvPr>
          <p:cNvSpPr>
            <a:spLocks noChangeArrowheads="1"/>
          </p:cNvSpPr>
          <p:nvPr/>
        </p:nvSpPr>
        <p:spPr bwMode="auto">
          <a:xfrm>
            <a:off x="2209800" y="6400800"/>
            <a:ext cx="381000" cy="304800"/>
          </a:xfrm>
          <a:prstGeom prst="actionButtonForwardNext">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100363" name="Text Box 19"/>
          <p:cNvSpPr txBox="1">
            <a:spLocks noChangeArrowheads="1"/>
          </p:cNvSpPr>
          <p:nvPr/>
        </p:nvSpPr>
        <p:spPr bwMode="auto">
          <a:xfrm>
            <a:off x="457200" y="196850"/>
            <a:ext cx="2971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
              </a:spcBef>
              <a:spcAft>
                <a:spcPct val="5000"/>
              </a:spcAft>
              <a:buFontTx/>
              <a:buNone/>
            </a:pPr>
            <a:r>
              <a:rPr lang="zh-CN" altLang="en-US" sz="1800" b="1" u="none">
                <a:solidFill>
                  <a:srgbClr val="660033"/>
                </a:solidFill>
                <a:latin typeface="幼圆" panose="02010509060101010101" pitchFamily="49" charset="-122"/>
                <a:ea typeface="幼圆" panose="02010509060101010101" pitchFamily="49" charset="-122"/>
              </a:rPr>
              <a:t>命题逻辑 </a:t>
            </a:r>
            <a:r>
              <a:rPr lang="en-US" altLang="zh-CN" sz="1800" b="1" u="none">
                <a:solidFill>
                  <a:srgbClr val="660033"/>
                </a:solidFill>
                <a:latin typeface="幼圆" panose="02010509060101010101" pitchFamily="49" charset="-122"/>
                <a:ea typeface="幼圆" panose="02010509060101010101" pitchFamily="49" charset="-122"/>
              </a:rPr>
              <a:t>&gt;</a:t>
            </a:r>
            <a:r>
              <a:rPr lang="zh-CN" altLang="en-US" sz="1800" b="1" u="none">
                <a:latin typeface="幼圆" panose="02010509060101010101" pitchFamily="49" charset="-122"/>
                <a:ea typeface="楷体_GB2312" pitchFamily="49" charset="-122"/>
              </a:rPr>
              <a:t>命</a:t>
            </a:r>
            <a:r>
              <a:rPr lang="zh-CN" altLang="en-US" sz="1800" b="1" u="none">
                <a:latin typeface="幼圆" panose="02010509060101010101" pitchFamily="49" charset="-122"/>
                <a:ea typeface="幼圆" panose="02010509060101010101" pitchFamily="49" charset="-122"/>
              </a:rPr>
              <a:t>题</a:t>
            </a:r>
            <a:r>
              <a:rPr lang="zh-CN" altLang="en-US" sz="1800" b="1" u="none">
                <a:latin typeface="楷体_GB2312" pitchFamily="49" charset="-122"/>
                <a:ea typeface="幼圆" panose="02010509060101010101" pitchFamily="49" charset="-122"/>
              </a:rPr>
              <a:t>公式与赋值</a:t>
            </a:r>
            <a:endParaRPr lang="zh-CN" altLang="en-US" sz="1800" b="1" u="none">
              <a:latin typeface="幼圆" panose="02010509060101010101" pitchFamily="49" charset="-122"/>
              <a:ea typeface="幼圆" panose="02010509060101010101" pitchFamily="49" charset="-122"/>
            </a:endParaRPr>
          </a:p>
        </p:txBody>
      </p:sp>
      <p:sp>
        <p:nvSpPr>
          <p:cNvPr id="358420" name="Text Box 20"/>
          <p:cNvSpPr txBox="1">
            <a:spLocks noChangeArrowheads="1"/>
          </p:cNvSpPr>
          <p:nvPr/>
        </p:nvSpPr>
        <p:spPr bwMode="auto">
          <a:xfrm>
            <a:off x="1219200" y="1619250"/>
            <a:ext cx="388620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FontTx/>
              <a:buNone/>
            </a:pPr>
            <a:r>
              <a:rPr lang="en-US" altLang="zh-CN" b="1" u="none">
                <a:latin typeface="Century Schoolbook" panose="02040604050505020304" pitchFamily="18" charset="0"/>
                <a:ea typeface="宋体" panose="02010600030101010101" pitchFamily="2" charset="-122"/>
                <a:sym typeface="Symbol" panose="05050102010706020507" pitchFamily="18" charset="2"/>
              </a:rPr>
              <a:t>(2).  (P</a:t>
            </a:r>
            <a:r>
              <a:rPr lang="en-US" altLang="zh-CN" sz="3200" b="1" u="none">
                <a:latin typeface="Century Schoolbook" panose="02040604050505020304" pitchFamily="18" charset="0"/>
                <a:ea typeface="宋体" panose="02010600030101010101" pitchFamily="2" charset="-122"/>
                <a:sym typeface="Symbol" panose="05050102010706020507" pitchFamily="18" charset="2"/>
              </a:rPr>
              <a:t>(P</a:t>
            </a:r>
            <a:r>
              <a:rPr lang="en-US" altLang="zh-CN" b="1" u="none">
                <a:latin typeface="Century Schoolbook" panose="02040604050505020304" pitchFamily="18" charset="0"/>
                <a:ea typeface="宋体" panose="02010600030101010101" pitchFamily="2" charset="-122"/>
                <a:sym typeface="Symbol" panose="05050102010706020507" pitchFamily="18" charset="2"/>
              </a:rPr>
              <a:t>Q </a:t>
            </a:r>
            <a:r>
              <a:rPr lang="en-US" altLang="zh-CN" b="1" u="none">
                <a:latin typeface="Century Schoolbook" panose="02040604050505020304" pitchFamily="18" charset="0"/>
                <a:ea typeface="宋体" panose="02010600030101010101" pitchFamily="2" charset="-122"/>
              </a:rPr>
              <a:t>))</a:t>
            </a:r>
          </a:p>
        </p:txBody>
      </p:sp>
      <p:sp>
        <p:nvSpPr>
          <p:cNvPr id="358421" name="Text Box 21"/>
          <p:cNvSpPr txBox="1">
            <a:spLocks noChangeArrowheads="1"/>
          </p:cNvSpPr>
          <p:nvPr/>
        </p:nvSpPr>
        <p:spPr bwMode="auto">
          <a:xfrm>
            <a:off x="1219200" y="2286000"/>
            <a:ext cx="22860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FontTx/>
              <a:buNone/>
            </a:pPr>
            <a:r>
              <a:rPr lang="en-US" altLang="zh-CN" b="1" u="none">
                <a:latin typeface="Century Schoolbook" panose="02040604050505020304" pitchFamily="18" charset="0"/>
                <a:ea typeface="宋体" panose="02010600030101010101" pitchFamily="2" charset="-122"/>
                <a:sym typeface="Symbol" panose="05050102010706020507" pitchFamily="18" charset="2"/>
              </a:rPr>
              <a:t>(3).  ( P)</a:t>
            </a:r>
            <a:endParaRPr lang="en-US" altLang="zh-CN" b="1" u="none">
              <a:latin typeface="Century Schoolbook" panose="02040604050505020304" pitchFamily="18" charset="0"/>
              <a:ea typeface="宋体" panose="02010600030101010101" pitchFamily="2" charset="-122"/>
            </a:endParaRPr>
          </a:p>
        </p:txBody>
      </p:sp>
      <p:sp>
        <p:nvSpPr>
          <p:cNvPr id="358422" name="Text Box 22"/>
          <p:cNvSpPr txBox="1">
            <a:spLocks noChangeArrowheads="1"/>
          </p:cNvSpPr>
          <p:nvPr/>
        </p:nvSpPr>
        <p:spPr bwMode="auto">
          <a:xfrm>
            <a:off x="1219200" y="2895600"/>
            <a:ext cx="533400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FontTx/>
              <a:buNone/>
            </a:pPr>
            <a:r>
              <a:rPr lang="en-US" altLang="zh-CN" b="1" u="none">
                <a:latin typeface="Century Schoolbook" panose="02040604050505020304" pitchFamily="18" charset="0"/>
                <a:ea typeface="宋体" panose="02010600030101010101" pitchFamily="2" charset="-122"/>
                <a:sym typeface="Symbol" panose="05050102010706020507" pitchFamily="18" charset="2"/>
              </a:rPr>
              <a:t>(4).  (P</a:t>
            </a:r>
            <a:r>
              <a:rPr lang="en-US" altLang="zh-CN" sz="3200" b="1" u="none">
                <a:latin typeface="Century Schoolbook" panose="02040604050505020304" pitchFamily="18" charset="0"/>
                <a:ea typeface="宋体" panose="02010600030101010101" pitchFamily="2" charset="-122"/>
                <a:sym typeface="Symbol" panose="05050102010706020507" pitchFamily="18" charset="2"/>
              </a:rPr>
              <a:t></a:t>
            </a:r>
            <a:r>
              <a:rPr lang="en-US" altLang="zh-CN" b="1" u="none">
                <a:latin typeface="Century Schoolbook" panose="02040604050505020304" pitchFamily="18" charset="0"/>
                <a:ea typeface="宋体" panose="02010600030101010101" pitchFamily="2" charset="-122"/>
                <a:sym typeface="Symbol" panose="05050102010706020507" pitchFamily="18" charset="2"/>
              </a:rPr>
              <a:t>Q </a:t>
            </a:r>
            <a:r>
              <a:rPr lang="en-US" altLang="zh-CN" b="1" u="none">
                <a:latin typeface="Century Schoolbook" panose="02040604050505020304" pitchFamily="18" charset="0"/>
                <a:ea typeface="宋体" panose="02010600030101010101" pitchFamily="2" charset="-122"/>
              </a:rPr>
              <a:t>), </a:t>
            </a:r>
            <a:r>
              <a:rPr lang="en-US" altLang="zh-CN" sz="3200" b="1" u="none">
                <a:latin typeface="Century Schoolbook" panose="02040604050505020304" pitchFamily="18" charset="0"/>
                <a:ea typeface="宋体" panose="02010600030101010101" pitchFamily="2" charset="-122"/>
                <a:sym typeface="Symbol" panose="05050102010706020507" pitchFamily="18" charset="2"/>
              </a:rPr>
              <a:t>(</a:t>
            </a:r>
            <a:r>
              <a:rPr lang="en-US" altLang="zh-CN" sz="3200" b="1" u="none">
                <a:latin typeface="Century Schoolbook" panose="02040604050505020304" pitchFamily="18" charset="0"/>
                <a:ea typeface="宋体" panose="02010600030101010101" pitchFamily="2" charset="-122"/>
              </a:rPr>
              <a:t>P</a:t>
            </a:r>
            <a:r>
              <a:rPr lang="en-US" altLang="zh-CN" sz="3200" b="1" u="none">
                <a:latin typeface="Century Schoolbook" panose="02040604050505020304" pitchFamily="18" charset="0"/>
                <a:ea typeface="宋体" panose="02010600030101010101" pitchFamily="2" charset="-122"/>
                <a:sym typeface="Symbol" panose="05050102010706020507" pitchFamily="18" charset="2"/>
              </a:rPr>
              <a:t></a:t>
            </a:r>
            <a:r>
              <a:rPr lang="en-US" altLang="zh-CN" sz="3200" b="1" u="none">
                <a:latin typeface="Century Schoolbook" panose="02040604050505020304" pitchFamily="18" charset="0"/>
                <a:ea typeface="宋体" panose="02010600030101010101" pitchFamily="2" charset="-122"/>
              </a:rPr>
              <a:t>Q)</a:t>
            </a:r>
            <a:r>
              <a:rPr lang="en-US" altLang="zh-CN" sz="3200" b="1" u="none">
                <a:latin typeface="Century Schoolbook" panose="02040604050505020304" pitchFamily="18" charset="0"/>
                <a:ea typeface="宋体" panose="02010600030101010101" pitchFamily="2" charset="-122"/>
                <a:sym typeface="Symbol" panose="05050102010706020507" pitchFamily="18" charset="2"/>
              </a:rPr>
              <a:t></a:t>
            </a:r>
            <a:r>
              <a:rPr lang="en-US" altLang="zh-CN" sz="3200" b="1" u="none">
                <a:latin typeface="Century Schoolbook" panose="02040604050505020304" pitchFamily="18" charset="0"/>
                <a:ea typeface="宋体" panose="02010600030101010101" pitchFamily="2" charset="-122"/>
              </a:rPr>
              <a:t>Q)</a:t>
            </a:r>
            <a:endParaRPr lang="en-US" altLang="zh-CN" b="1" u="none">
              <a:latin typeface="Century Schoolbook" panose="02040604050505020304" pitchFamily="18" charset="0"/>
              <a:ea typeface="宋体" panose="02010600030101010101" pitchFamily="2" charset="-122"/>
            </a:endParaRPr>
          </a:p>
        </p:txBody>
      </p:sp>
      <p:sp>
        <p:nvSpPr>
          <p:cNvPr id="358423" name="Text Box 23"/>
          <p:cNvSpPr txBox="1">
            <a:spLocks noChangeArrowheads="1"/>
          </p:cNvSpPr>
          <p:nvPr/>
        </p:nvSpPr>
        <p:spPr bwMode="auto">
          <a:xfrm>
            <a:off x="1219200" y="3581400"/>
            <a:ext cx="198120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FontTx/>
              <a:buNone/>
            </a:pPr>
            <a:r>
              <a:rPr lang="en-US" altLang="zh-CN" b="1" u="none">
                <a:latin typeface="Century Schoolbook" panose="02040604050505020304" pitchFamily="18" charset="0"/>
                <a:ea typeface="宋体" panose="02010600030101010101" pitchFamily="2" charset="-122"/>
                <a:sym typeface="Symbol" panose="05050102010706020507" pitchFamily="18" charset="2"/>
              </a:rPr>
              <a:t>(5).  </a:t>
            </a:r>
            <a:r>
              <a:rPr lang="en-US" altLang="zh-CN" sz="3200" b="1" u="none">
                <a:latin typeface="Century Schoolbook" panose="02040604050505020304" pitchFamily="18" charset="0"/>
                <a:ea typeface="宋体" panose="02010600030101010101" pitchFamily="2" charset="-122"/>
              </a:rPr>
              <a:t>P</a:t>
            </a:r>
            <a:r>
              <a:rPr lang="en-US" altLang="zh-CN" sz="3200" b="1" u="none">
                <a:latin typeface="Century Schoolbook" panose="02040604050505020304" pitchFamily="18" charset="0"/>
                <a:ea typeface="宋体" panose="02010600030101010101" pitchFamily="2" charset="-122"/>
                <a:sym typeface="Symbol" panose="05050102010706020507" pitchFamily="18" charset="2"/>
              </a:rPr>
              <a:t></a:t>
            </a:r>
            <a:r>
              <a:rPr lang="en-US" altLang="zh-CN" sz="3200" b="1" u="none">
                <a:latin typeface="Century Schoolbook" panose="02040604050505020304" pitchFamily="18" charset="0"/>
                <a:ea typeface="宋体" panose="02010600030101010101" pitchFamily="2" charset="-122"/>
              </a:rPr>
              <a:t>Q </a:t>
            </a:r>
          </a:p>
        </p:txBody>
      </p:sp>
      <p:sp>
        <p:nvSpPr>
          <p:cNvPr id="358424" name="Text Box 24"/>
          <p:cNvSpPr txBox="1">
            <a:spLocks noChangeArrowheads="1"/>
          </p:cNvSpPr>
          <p:nvPr/>
        </p:nvSpPr>
        <p:spPr bwMode="auto">
          <a:xfrm>
            <a:off x="1219200" y="1066800"/>
            <a:ext cx="26670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FontTx/>
              <a:buNone/>
            </a:pPr>
            <a:r>
              <a:rPr lang="en-US" altLang="zh-CN" b="1" u="none">
                <a:latin typeface="Century Schoolbook" panose="02040604050505020304" pitchFamily="18" charset="0"/>
                <a:ea typeface="宋体" panose="02010600030101010101" pitchFamily="2" charset="-122"/>
                <a:sym typeface="Symbol" panose="05050102010706020507" pitchFamily="18" charset="2"/>
              </a:rPr>
              <a:t>(1).  ( PQ </a:t>
            </a:r>
            <a:r>
              <a:rPr lang="en-US" altLang="zh-CN" b="1" u="none">
                <a:latin typeface="Century Schoolbook" panose="02040604050505020304" pitchFamily="18" charset="0"/>
                <a:ea typeface="宋体" panose="02010600030101010101" pitchFamily="2" charset="-122"/>
              </a:rPr>
              <a:t>)</a:t>
            </a:r>
          </a:p>
        </p:txBody>
      </p:sp>
      <p:sp>
        <p:nvSpPr>
          <p:cNvPr id="358425" name="Text Box 25"/>
          <p:cNvSpPr txBox="1">
            <a:spLocks noChangeArrowheads="1"/>
          </p:cNvSpPr>
          <p:nvPr/>
        </p:nvSpPr>
        <p:spPr bwMode="auto">
          <a:xfrm>
            <a:off x="3733800" y="1066800"/>
            <a:ext cx="7620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FontTx/>
              <a:buNone/>
            </a:pPr>
            <a:r>
              <a:rPr lang="en-US" altLang="zh-CN" b="1" u="none">
                <a:solidFill>
                  <a:srgbClr val="CC0000"/>
                </a:solidFill>
                <a:latin typeface="Century Schoolbook" panose="02040604050505020304" pitchFamily="18" charset="0"/>
                <a:ea typeface="宋体" panose="02010600030101010101" pitchFamily="2" charset="-122"/>
                <a:sym typeface="Symbol" panose="05050102010706020507" pitchFamily="18" charset="2"/>
              </a:rPr>
              <a:t>(1)</a:t>
            </a:r>
          </a:p>
        </p:txBody>
      </p:sp>
      <p:sp>
        <p:nvSpPr>
          <p:cNvPr id="358426" name="Text Box 26"/>
          <p:cNvSpPr txBox="1">
            <a:spLocks noChangeArrowheads="1"/>
          </p:cNvSpPr>
          <p:nvPr/>
        </p:nvSpPr>
        <p:spPr bwMode="auto">
          <a:xfrm>
            <a:off x="2667000" y="2209800"/>
            <a:ext cx="68580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FontTx/>
              <a:buNone/>
            </a:pPr>
            <a:r>
              <a:rPr lang="en-US" altLang="zh-CN" sz="3200" b="1" u="none">
                <a:solidFill>
                  <a:srgbClr val="FF0000"/>
                </a:solidFill>
                <a:latin typeface="Century Schoolbook" panose="02040604050505020304" pitchFamily="18" charset="0"/>
                <a:ea typeface="宋体" panose="02010600030101010101" pitchFamily="2" charset="-122"/>
                <a:sym typeface="Symbol" panose="05050102010706020507" pitchFamily="18" charset="2"/>
              </a:rPr>
              <a:t>×</a:t>
            </a:r>
            <a:endParaRPr lang="en-US" altLang="zh-CN" b="1" u="none">
              <a:solidFill>
                <a:srgbClr val="FF0000"/>
              </a:solidFill>
              <a:latin typeface="Century Schoolbook" panose="02040604050505020304" pitchFamily="18" charset="0"/>
              <a:ea typeface="宋体" panose="02010600030101010101" pitchFamily="2" charset="-122"/>
              <a:sym typeface="Symbol" panose="05050102010706020507" pitchFamily="18" charset="2"/>
            </a:endParaRPr>
          </a:p>
        </p:txBody>
      </p:sp>
      <p:sp>
        <p:nvSpPr>
          <p:cNvPr id="358427" name="Text Box 27"/>
          <p:cNvSpPr txBox="1">
            <a:spLocks noChangeArrowheads="1"/>
          </p:cNvSpPr>
          <p:nvPr/>
        </p:nvSpPr>
        <p:spPr bwMode="auto">
          <a:xfrm>
            <a:off x="5651500" y="2924175"/>
            <a:ext cx="68580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FontTx/>
              <a:buNone/>
            </a:pPr>
            <a:r>
              <a:rPr lang="en-US" altLang="zh-CN" sz="3200" b="1" u="none">
                <a:solidFill>
                  <a:srgbClr val="FF0000"/>
                </a:solidFill>
                <a:latin typeface="Century Schoolbook" panose="02040604050505020304" pitchFamily="18" charset="0"/>
                <a:ea typeface="宋体" panose="02010600030101010101" pitchFamily="2" charset="-122"/>
                <a:sym typeface="Symbol" panose="05050102010706020507" pitchFamily="18" charset="2"/>
              </a:rPr>
              <a:t>×</a:t>
            </a:r>
            <a:endParaRPr lang="en-US" altLang="zh-CN" b="1" u="none">
              <a:solidFill>
                <a:srgbClr val="FF0000"/>
              </a:solidFill>
              <a:latin typeface="Century Schoolbook" panose="02040604050505020304" pitchFamily="18" charset="0"/>
              <a:ea typeface="宋体" panose="02010600030101010101" pitchFamily="2" charset="-122"/>
              <a:sym typeface="Symbol" panose="05050102010706020507" pitchFamily="18" charset="2"/>
            </a:endParaRPr>
          </a:p>
        </p:txBody>
      </p:sp>
      <p:sp>
        <p:nvSpPr>
          <p:cNvPr id="358428" name="Text Box 28"/>
          <p:cNvSpPr txBox="1">
            <a:spLocks noChangeArrowheads="1"/>
          </p:cNvSpPr>
          <p:nvPr/>
        </p:nvSpPr>
        <p:spPr bwMode="auto">
          <a:xfrm>
            <a:off x="3276600" y="3657600"/>
            <a:ext cx="68580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FontTx/>
              <a:buNone/>
            </a:pPr>
            <a:r>
              <a:rPr lang="en-US" altLang="zh-CN" sz="3200" b="1" u="none">
                <a:solidFill>
                  <a:srgbClr val="FF0000"/>
                </a:solidFill>
                <a:latin typeface="Century Schoolbook" panose="02040604050505020304" pitchFamily="18" charset="0"/>
                <a:ea typeface="宋体" panose="02010600030101010101" pitchFamily="2" charset="-122"/>
                <a:sym typeface="Symbol" panose="05050102010706020507" pitchFamily="18" charset="2"/>
              </a:rPr>
              <a:t>?</a:t>
            </a:r>
            <a:endParaRPr lang="en-US" altLang="zh-CN" b="1" u="none">
              <a:solidFill>
                <a:srgbClr val="FF0000"/>
              </a:solidFill>
              <a:latin typeface="Century Schoolbook" panose="02040604050505020304" pitchFamily="18" charset="0"/>
              <a:ea typeface="宋体" panose="02010600030101010101" pitchFamily="2" charset="-122"/>
              <a:sym typeface="Symbol" panose="05050102010706020507" pitchFamily="18" charset="2"/>
            </a:endParaRPr>
          </a:p>
        </p:txBody>
      </p:sp>
      <p:sp>
        <p:nvSpPr>
          <p:cNvPr id="358429" name="Text Box 29"/>
          <p:cNvSpPr txBox="1">
            <a:spLocks noChangeArrowheads="1"/>
          </p:cNvSpPr>
          <p:nvPr/>
        </p:nvSpPr>
        <p:spPr bwMode="auto">
          <a:xfrm>
            <a:off x="4267200" y="1066800"/>
            <a:ext cx="11430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FontTx/>
              <a:buNone/>
            </a:pPr>
            <a:r>
              <a:rPr lang="en-US" altLang="zh-CN" b="1" u="none">
                <a:solidFill>
                  <a:srgbClr val="CC0000"/>
                </a:solidFill>
                <a:latin typeface="Century Schoolbook" panose="02040604050505020304" pitchFamily="18" charset="0"/>
                <a:ea typeface="宋体" panose="02010600030101010101" pitchFamily="2" charset="-122"/>
                <a:sym typeface="Symbol" panose="05050102010706020507" pitchFamily="18" charset="2"/>
              </a:rPr>
              <a:t>--(2)</a:t>
            </a:r>
          </a:p>
        </p:txBody>
      </p:sp>
      <p:sp>
        <p:nvSpPr>
          <p:cNvPr id="358430" name="Text Box 30"/>
          <p:cNvSpPr txBox="1">
            <a:spLocks noChangeArrowheads="1"/>
          </p:cNvSpPr>
          <p:nvPr/>
        </p:nvSpPr>
        <p:spPr bwMode="auto">
          <a:xfrm>
            <a:off x="5105400" y="1066800"/>
            <a:ext cx="12192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FontTx/>
              <a:buNone/>
            </a:pPr>
            <a:r>
              <a:rPr lang="en-US" altLang="zh-CN" b="1" u="none">
                <a:solidFill>
                  <a:srgbClr val="CC0000"/>
                </a:solidFill>
                <a:latin typeface="Century Schoolbook" panose="02040604050505020304" pitchFamily="18" charset="0"/>
                <a:ea typeface="宋体" panose="02010600030101010101" pitchFamily="2" charset="-122"/>
                <a:sym typeface="Symbol" panose="05050102010706020507" pitchFamily="18" charset="2"/>
              </a:rPr>
              <a:t>--(3)</a:t>
            </a:r>
          </a:p>
        </p:txBody>
      </p:sp>
      <p:sp>
        <p:nvSpPr>
          <p:cNvPr id="358431" name="Text Box 31"/>
          <p:cNvSpPr txBox="1">
            <a:spLocks noChangeArrowheads="1"/>
          </p:cNvSpPr>
          <p:nvPr/>
        </p:nvSpPr>
        <p:spPr bwMode="auto">
          <a:xfrm>
            <a:off x="4419600" y="1676400"/>
            <a:ext cx="7620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FontTx/>
              <a:buNone/>
            </a:pPr>
            <a:r>
              <a:rPr lang="en-US" altLang="zh-CN" b="1" u="none">
                <a:solidFill>
                  <a:srgbClr val="CC0000"/>
                </a:solidFill>
                <a:latin typeface="Century Schoolbook" panose="02040604050505020304" pitchFamily="18" charset="0"/>
                <a:ea typeface="宋体" panose="02010600030101010101" pitchFamily="2" charset="-122"/>
                <a:sym typeface="Symbol" panose="05050102010706020507" pitchFamily="18" charset="2"/>
              </a:rPr>
              <a:t>(1)</a:t>
            </a:r>
          </a:p>
        </p:txBody>
      </p:sp>
      <p:sp>
        <p:nvSpPr>
          <p:cNvPr id="358432" name="Text Box 32"/>
          <p:cNvSpPr txBox="1">
            <a:spLocks noChangeArrowheads="1"/>
          </p:cNvSpPr>
          <p:nvPr/>
        </p:nvSpPr>
        <p:spPr bwMode="auto">
          <a:xfrm>
            <a:off x="4953000" y="1676400"/>
            <a:ext cx="11430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FontTx/>
              <a:buNone/>
            </a:pPr>
            <a:r>
              <a:rPr lang="en-US" altLang="zh-CN" b="1" u="none">
                <a:solidFill>
                  <a:srgbClr val="CC0000"/>
                </a:solidFill>
                <a:latin typeface="Century Schoolbook" panose="02040604050505020304" pitchFamily="18" charset="0"/>
                <a:ea typeface="宋体" panose="02010600030101010101" pitchFamily="2" charset="-122"/>
                <a:sym typeface="Symbol" panose="05050102010706020507" pitchFamily="18" charset="2"/>
              </a:rPr>
              <a:t>--(3)</a:t>
            </a:r>
          </a:p>
        </p:txBody>
      </p:sp>
      <p:sp>
        <p:nvSpPr>
          <p:cNvPr id="358433" name="Text Box 33"/>
          <p:cNvSpPr txBox="1">
            <a:spLocks noChangeArrowheads="1"/>
          </p:cNvSpPr>
          <p:nvPr/>
        </p:nvSpPr>
        <p:spPr bwMode="auto">
          <a:xfrm>
            <a:off x="5791200" y="1676400"/>
            <a:ext cx="12192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FontTx/>
              <a:buNone/>
            </a:pPr>
            <a:r>
              <a:rPr lang="en-US" altLang="zh-CN" b="1" u="none">
                <a:solidFill>
                  <a:srgbClr val="CC0000"/>
                </a:solidFill>
                <a:latin typeface="Century Schoolbook" panose="02040604050505020304" pitchFamily="18" charset="0"/>
                <a:ea typeface="宋体" panose="02010600030101010101" pitchFamily="2" charset="-122"/>
                <a:sym typeface="Symbol" panose="05050102010706020507" pitchFamily="18" charset="2"/>
              </a:rPr>
              <a:t>--(3)</a:t>
            </a:r>
          </a:p>
        </p:txBody>
      </p:sp>
      <p:sp>
        <p:nvSpPr>
          <p:cNvPr id="358434" name="Text Box 34"/>
          <p:cNvSpPr txBox="1">
            <a:spLocks noChangeArrowheads="1"/>
          </p:cNvSpPr>
          <p:nvPr/>
        </p:nvSpPr>
        <p:spPr bwMode="auto">
          <a:xfrm>
            <a:off x="685800" y="609600"/>
            <a:ext cx="11430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Tx/>
              <a:buNone/>
            </a:pPr>
            <a:r>
              <a:rPr lang="zh-CN" altLang="en-US" sz="2600" b="1" u="none">
                <a:solidFill>
                  <a:srgbClr val="990000"/>
                </a:solidFill>
                <a:ea typeface="华文楷体" panose="02010600040101010101" pitchFamily="2" charset="-122"/>
                <a:sym typeface="Symbol" panose="05050102010706020507" pitchFamily="18" charset="2"/>
              </a:rPr>
              <a:t>例如</a:t>
            </a:r>
            <a:r>
              <a:rPr lang="en-US" altLang="zh-CN" b="1" u="none">
                <a:solidFill>
                  <a:srgbClr val="990000"/>
                </a:solidFill>
                <a:ea typeface="宋体" panose="02010600030101010101" pitchFamily="2" charset="-122"/>
                <a:sym typeface="Symbol" panose="05050102010706020507" pitchFamily="18" charset="2"/>
              </a:rPr>
              <a:t>:</a:t>
            </a:r>
            <a:endParaRPr lang="en-US" altLang="zh-CN" b="1" u="none">
              <a:solidFill>
                <a:srgbClr val="990000"/>
              </a:solidFill>
              <a:ea typeface="宋体" panose="02010600030101010101" pitchFamily="2" charset="-122"/>
            </a:endParaRPr>
          </a:p>
        </p:txBody>
      </p:sp>
      <p:sp>
        <p:nvSpPr>
          <p:cNvPr id="358435" name="Text Box 35"/>
          <p:cNvSpPr txBox="1">
            <a:spLocks noChangeArrowheads="1"/>
          </p:cNvSpPr>
          <p:nvPr/>
        </p:nvSpPr>
        <p:spPr bwMode="auto">
          <a:xfrm>
            <a:off x="6019800" y="1066800"/>
            <a:ext cx="16764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FontTx/>
              <a:buNone/>
            </a:pPr>
            <a:r>
              <a:rPr lang="zh-CN" altLang="en-US" sz="2400" b="1" u="none">
                <a:solidFill>
                  <a:srgbClr val="CC0000"/>
                </a:solidFill>
                <a:latin typeface="Century Schoolbook" panose="02040604050505020304" pitchFamily="18" charset="0"/>
                <a:ea typeface="宋体" panose="02010600030101010101" pitchFamily="2" charset="-122"/>
                <a:sym typeface="Symbol" panose="05050102010706020507" pitchFamily="18" charset="2"/>
              </a:rPr>
              <a:t>二元公式</a:t>
            </a:r>
            <a:endParaRPr lang="zh-CN" altLang="en-US" b="1" u="none">
              <a:solidFill>
                <a:srgbClr val="CC0000"/>
              </a:solidFill>
              <a:latin typeface="Century Schoolbook" panose="02040604050505020304" pitchFamily="18" charset="0"/>
              <a:ea typeface="宋体" panose="02010600030101010101" pitchFamily="2" charset="-122"/>
              <a:sym typeface="Symbol" panose="05050102010706020507" pitchFamily="18" charset="2"/>
            </a:endParaRPr>
          </a:p>
        </p:txBody>
      </p:sp>
      <p:sp>
        <p:nvSpPr>
          <p:cNvPr id="358436" name="Text Box 36"/>
          <p:cNvSpPr txBox="1">
            <a:spLocks noChangeArrowheads="1"/>
          </p:cNvSpPr>
          <p:nvPr/>
        </p:nvSpPr>
        <p:spPr bwMode="auto">
          <a:xfrm>
            <a:off x="6705600" y="1676400"/>
            <a:ext cx="15240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FontTx/>
              <a:buNone/>
            </a:pPr>
            <a:r>
              <a:rPr lang="zh-CN" altLang="en-US" sz="2400" b="1" u="none">
                <a:solidFill>
                  <a:srgbClr val="CC0000"/>
                </a:solidFill>
                <a:latin typeface="Century Schoolbook" panose="02040604050505020304" pitchFamily="18" charset="0"/>
                <a:ea typeface="宋体" panose="02010600030101010101" pitchFamily="2" charset="-122"/>
                <a:sym typeface="Symbol" panose="05050102010706020507" pitchFamily="18" charset="2"/>
              </a:rPr>
              <a:t>二元公式</a:t>
            </a:r>
          </a:p>
        </p:txBody>
      </p:sp>
      <p:sp>
        <p:nvSpPr>
          <p:cNvPr id="358439" name="Text Box 39"/>
          <p:cNvSpPr txBox="1">
            <a:spLocks noChangeArrowheads="1"/>
          </p:cNvSpPr>
          <p:nvPr/>
        </p:nvSpPr>
        <p:spPr bwMode="auto">
          <a:xfrm>
            <a:off x="3276600" y="2286000"/>
            <a:ext cx="19050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FontTx/>
              <a:buNone/>
            </a:pPr>
            <a:r>
              <a:rPr lang="en-US" altLang="zh-CN" sz="2400" b="1" u="none">
                <a:solidFill>
                  <a:srgbClr val="FF0000"/>
                </a:solidFill>
                <a:latin typeface="Century Schoolbook" panose="02040604050505020304" pitchFamily="18" charset="0"/>
                <a:ea typeface="宋体" panose="02010600030101010101" pitchFamily="2" charset="-122"/>
                <a:sym typeface="Symbol" panose="05050102010706020507" pitchFamily="18" charset="2"/>
              </a:rPr>
              <a:t>(</a:t>
            </a:r>
            <a:r>
              <a:rPr lang="zh-CN" altLang="en-US" sz="2400" b="1" u="none">
                <a:solidFill>
                  <a:srgbClr val="FF0000"/>
                </a:solidFill>
                <a:latin typeface="Century Schoolbook" panose="02040604050505020304" pitchFamily="18" charset="0"/>
                <a:ea typeface="宋体" panose="02010600030101010101" pitchFamily="2" charset="-122"/>
                <a:sym typeface="Symbol" panose="05050102010706020507" pitchFamily="18" charset="2"/>
              </a:rPr>
              <a:t>多括号</a:t>
            </a:r>
            <a:r>
              <a:rPr lang="en-US" altLang="zh-CN" sz="2400" b="1" u="none">
                <a:solidFill>
                  <a:srgbClr val="FF0000"/>
                </a:solidFill>
                <a:latin typeface="Century Schoolbook" panose="02040604050505020304" pitchFamily="18" charset="0"/>
                <a:ea typeface="宋体" panose="02010600030101010101" pitchFamily="2" charset="-122"/>
                <a:sym typeface="Symbol" panose="05050102010706020507" pitchFamily="18" charset="2"/>
              </a:rPr>
              <a:t>)</a:t>
            </a:r>
            <a:endParaRPr lang="en-US" altLang="zh-CN" b="1" u="none">
              <a:solidFill>
                <a:srgbClr val="800000"/>
              </a:solidFill>
              <a:latin typeface="Century Schoolbook" panose="02040604050505020304" pitchFamily="18" charset="0"/>
              <a:ea typeface="宋体" panose="02010600030101010101" pitchFamily="2" charset="-122"/>
              <a:sym typeface="Symbol" panose="05050102010706020507" pitchFamily="18" charset="2"/>
            </a:endParaRPr>
          </a:p>
        </p:txBody>
      </p:sp>
      <p:sp>
        <p:nvSpPr>
          <p:cNvPr id="358440" name="Text Box 40"/>
          <p:cNvSpPr txBox="1">
            <a:spLocks noChangeArrowheads="1"/>
          </p:cNvSpPr>
          <p:nvPr/>
        </p:nvSpPr>
        <p:spPr bwMode="auto">
          <a:xfrm>
            <a:off x="6248400" y="3048000"/>
            <a:ext cx="18288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FontTx/>
              <a:buNone/>
            </a:pPr>
            <a:r>
              <a:rPr lang="en-US" altLang="zh-CN" sz="2400" b="1" u="none">
                <a:solidFill>
                  <a:srgbClr val="FF0000"/>
                </a:solidFill>
                <a:latin typeface="Century Schoolbook" panose="02040604050505020304" pitchFamily="18" charset="0"/>
                <a:ea typeface="宋体" panose="02010600030101010101" pitchFamily="2" charset="-122"/>
                <a:sym typeface="Symbol" panose="05050102010706020507" pitchFamily="18" charset="2"/>
              </a:rPr>
              <a:t>(</a:t>
            </a:r>
            <a:r>
              <a:rPr lang="zh-CN" altLang="en-US" sz="2400" b="1" u="none">
                <a:solidFill>
                  <a:srgbClr val="FF0000"/>
                </a:solidFill>
                <a:latin typeface="Century Schoolbook" panose="02040604050505020304" pitchFamily="18" charset="0"/>
                <a:ea typeface="宋体" panose="02010600030101010101" pitchFamily="2" charset="-122"/>
                <a:sym typeface="Symbol" panose="05050102010706020507" pitchFamily="18" charset="2"/>
              </a:rPr>
              <a:t>非法字符</a:t>
            </a:r>
            <a:r>
              <a:rPr lang="en-US" altLang="zh-CN" sz="2400" b="1" u="none">
                <a:solidFill>
                  <a:srgbClr val="FF0000"/>
                </a:solidFill>
                <a:latin typeface="Century Schoolbook" panose="02040604050505020304" pitchFamily="18" charset="0"/>
                <a:ea typeface="宋体" panose="02010600030101010101" pitchFamily="2" charset="-122"/>
                <a:sym typeface="Symbol" panose="05050102010706020507" pitchFamily="18" charset="2"/>
              </a:rPr>
              <a:t>)</a:t>
            </a:r>
            <a:endParaRPr lang="en-US" altLang="zh-CN" b="1" u="none">
              <a:solidFill>
                <a:srgbClr val="FF0000"/>
              </a:solidFill>
              <a:latin typeface="Century Schoolbook" panose="02040604050505020304" pitchFamily="18" charset="0"/>
              <a:ea typeface="宋体" panose="02010600030101010101" pitchFamily="2" charset="-122"/>
              <a:sym typeface="Symbol" panose="05050102010706020507" pitchFamily="18" charset="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358404"/>
                                        </p:tgtEl>
                                      </p:cBhvr>
                                    </p:cmd>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843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58424"/>
                                        </p:tgtEl>
                                        <p:attrNameLst>
                                          <p:attrName>style.visibility</p:attrName>
                                        </p:attrNameLst>
                                      </p:cBhvr>
                                      <p:to>
                                        <p:strVal val="visible"/>
                                      </p:to>
                                    </p:set>
                                    <p:animEffect transition="in" filter="wipe(left)">
                                      <p:cBhvr>
                                        <p:cTn id="15" dur="500"/>
                                        <p:tgtEl>
                                          <p:spTgt spid="35842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58425"/>
                                        </p:tgtEl>
                                        <p:attrNameLst>
                                          <p:attrName>style.visibility</p:attrName>
                                        </p:attrNameLst>
                                      </p:cBhvr>
                                      <p:to>
                                        <p:strVal val="visible"/>
                                      </p:to>
                                    </p:set>
                                    <p:animEffect transition="in" filter="wipe(left)">
                                      <p:cBhvr>
                                        <p:cTn id="20" dur="500"/>
                                        <p:tgtEl>
                                          <p:spTgt spid="35842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58429"/>
                                        </p:tgtEl>
                                        <p:attrNameLst>
                                          <p:attrName>style.visibility</p:attrName>
                                        </p:attrNameLst>
                                      </p:cBhvr>
                                      <p:to>
                                        <p:strVal val="visible"/>
                                      </p:to>
                                    </p:set>
                                    <p:animEffect transition="in" filter="wipe(left)">
                                      <p:cBhvr>
                                        <p:cTn id="25" dur="500"/>
                                        <p:tgtEl>
                                          <p:spTgt spid="35842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58430"/>
                                        </p:tgtEl>
                                        <p:attrNameLst>
                                          <p:attrName>style.visibility</p:attrName>
                                        </p:attrNameLst>
                                      </p:cBhvr>
                                      <p:to>
                                        <p:strVal val="visible"/>
                                      </p:to>
                                    </p:set>
                                    <p:animEffect transition="in" filter="wipe(left)">
                                      <p:cBhvr>
                                        <p:cTn id="30" dur="500"/>
                                        <p:tgtEl>
                                          <p:spTgt spid="35843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58435"/>
                                        </p:tgtEl>
                                        <p:attrNameLst>
                                          <p:attrName>style.visibility</p:attrName>
                                        </p:attrNameLst>
                                      </p:cBhvr>
                                      <p:to>
                                        <p:strVal val="visible"/>
                                      </p:to>
                                    </p:set>
                                    <p:animEffect transition="in" filter="wipe(left)">
                                      <p:cBhvr>
                                        <p:cTn id="35" dur="500"/>
                                        <p:tgtEl>
                                          <p:spTgt spid="35843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58420"/>
                                        </p:tgtEl>
                                        <p:attrNameLst>
                                          <p:attrName>style.visibility</p:attrName>
                                        </p:attrNameLst>
                                      </p:cBhvr>
                                      <p:to>
                                        <p:strVal val="visible"/>
                                      </p:to>
                                    </p:set>
                                    <p:animEffect transition="in" filter="wipe(left)">
                                      <p:cBhvr>
                                        <p:cTn id="40" dur="500"/>
                                        <p:tgtEl>
                                          <p:spTgt spid="35842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58431"/>
                                        </p:tgtEl>
                                        <p:attrNameLst>
                                          <p:attrName>style.visibility</p:attrName>
                                        </p:attrNameLst>
                                      </p:cBhvr>
                                      <p:to>
                                        <p:strVal val="visible"/>
                                      </p:to>
                                    </p:set>
                                    <p:animEffect transition="in" filter="wipe(left)">
                                      <p:cBhvr>
                                        <p:cTn id="45" dur="500"/>
                                        <p:tgtEl>
                                          <p:spTgt spid="35843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58432"/>
                                        </p:tgtEl>
                                        <p:attrNameLst>
                                          <p:attrName>style.visibility</p:attrName>
                                        </p:attrNameLst>
                                      </p:cBhvr>
                                      <p:to>
                                        <p:strVal val="visible"/>
                                      </p:to>
                                    </p:set>
                                    <p:animEffect transition="in" filter="wipe(left)">
                                      <p:cBhvr>
                                        <p:cTn id="50" dur="500"/>
                                        <p:tgtEl>
                                          <p:spTgt spid="35843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58433"/>
                                        </p:tgtEl>
                                        <p:attrNameLst>
                                          <p:attrName>style.visibility</p:attrName>
                                        </p:attrNameLst>
                                      </p:cBhvr>
                                      <p:to>
                                        <p:strVal val="visible"/>
                                      </p:to>
                                    </p:set>
                                    <p:animEffect transition="in" filter="wipe(left)">
                                      <p:cBhvr>
                                        <p:cTn id="55" dur="500"/>
                                        <p:tgtEl>
                                          <p:spTgt spid="35843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58436"/>
                                        </p:tgtEl>
                                        <p:attrNameLst>
                                          <p:attrName>style.visibility</p:attrName>
                                        </p:attrNameLst>
                                      </p:cBhvr>
                                      <p:to>
                                        <p:strVal val="visible"/>
                                      </p:to>
                                    </p:set>
                                    <p:animEffect transition="in" filter="wipe(left)">
                                      <p:cBhvr>
                                        <p:cTn id="60" dur="500"/>
                                        <p:tgtEl>
                                          <p:spTgt spid="358436"/>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358421"/>
                                        </p:tgtEl>
                                        <p:attrNameLst>
                                          <p:attrName>style.visibility</p:attrName>
                                        </p:attrNameLst>
                                      </p:cBhvr>
                                      <p:to>
                                        <p:strVal val="visible"/>
                                      </p:to>
                                    </p:set>
                                    <p:animEffect transition="in" filter="wipe(left)">
                                      <p:cBhvr>
                                        <p:cTn id="65" dur="500"/>
                                        <p:tgtEl>
                                          <p:spTgt spid="358421"/>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58426"/>
                                        </p:tgtEl>
                                        <p:attrNameLst>
                                          <p:attrName>style.visibility</p:attrName>
                                        </p:attrNameLst>
                                      </p:cBhvr>
                                      <p:to>
                                        <p:strVal val="visible"/>
                                      </p:to>
                                    </p:set>
                                    <p:animEffect transition="in" filter="wipe(left)">
                                      <p:cBhvr>
                                        <p:cTn id="70" dur="500"/>
                                        <p:tgtEl>
                                          <p:spTgt spid="358426"/>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58439"/>
                                        </p:tgtEl>
                                        <p:attrNameLst>
                                          <p:attrName>style.visibility</p:attrName>
                                        </p:attrNameLst>
                                      </p:cBhvr>
                                      <p:to>
                                        <p:strVal val="visible"/>
                                      </p:to>
                                    </p:set>
                                    <p:animEffect transition="in" filter="wipe(left)">
                                      <p:cBhvr>
                                        <p:cTn id="75" dur="500"/>
                                        <p:tgtEl>
                                          <p:spTgt spid="358439"/>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358422"/>
                                        </p:tgtEl>
                                        <p:attrNameLst>
                                          <p:attrName>style.visibility</p:attrName>
                                        </p:attrNameLst>
                                      </p:cBhvr>
                                      <p:to>
                                        <p:strVal val="visible"/>
                                      </p:to>
                                    </p:set>
                                    <p:animEffect transition="in" filter="wipe(left)">
                                      <p:cBhvr>
                                        <p:cTn id="80" dur="500"/>
                                        <p:tgtEl>
                                          <p:spTgt spid="358422"/>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358427"/>
                                        </p:tgtEl>
                                        <p:attrNameLst>
                                          <p:attrName>style.visibility</p:attrName>
                                        </p:attrNameLst>
                                      </p:cBhvr>
                                      <p:to>
                                        <p:strVal val="visible"/>
                                      </p:to>
                                    </p:set>
                                    <p:animEffect transition="in" filter="wipe(left)">
                                      <p:cBhvr>
                                        <p:cTn id="85" dur="500"/>
                                        <p:tgtEl>
                                          <p:spTgt spid="358427"/>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358440"/>
                                        </p:tgtEl>
                                        <p:attrNameLst>
                                          <p:attrName>style.visibility</p:attrName>
                                        </p:attrNameLst>
                                      </p:cBhvr>
                                      <p:to>
                                        <p:strVal val="visible"/>
                                      </p:to>
                                    </p:set>
                                    <p:animEffect transition="in" filter="wipe(left)">
                                      <p:cBhvr>
                                        <p:cTn id="90" dur="500"/>
                                        <p:tgtEl>
                                          <p:spTgt spid="358440"/>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358423"/>
                                        </p:tgtEl>
                                        <p:attrNameLst>
                                          <p:attrName>style.visibility</p:attrName>
                                        </p:attrNameLst>
                                      </p:cBhvr>
                                      <p:to>
                                        <p:strVal val="visible"/>
                                      </p:to>
                                    </p:set>
                                    <p:animEffect transition="in" filter="wipe(left)">
                                      <p:cBhvr>
                                        <p:cTn id="95" dur="500"/>
                                        <p:tgtEl>
                                          <p:spTgt spid="358423"/>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358428"/>
                                        </p:tgtEl>
                                        <p:attrNameLst>
                                          <p:attrName>style.visibility</p:attrName>
                                        </p:attrNameLst>
                                      </p:cBhvr>
                                      <p:to>
                                        <p:strVal val="visible"/>
                                      </p:to>
                                    </p:set>
                                    <p:animEffect transition="in" filter="wipe(left)">
                                      <p:cBhvr>
                                        <p:cTn id="100" dur="500"/>
                                        <p:tgtEl>
                                          <p:spTgt spid="358428"/>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p:cTn id="101" repeatCount="indefinite" fill="remove" display="0">
                  <p:stCondLst>
                    <p:cond delay="indefinite"/>
                  </p:stCondLst>
                  <p:endCondLst>
                    <p:cond evt="onPrev" delay="0">
                      <p:tgtEl>
                        <p:sldTgt/>
                      </p:tgtEl>
                    </p:cond>
                  </p:endCondLst>
                </p:cTn>
                <p:tgtEl>
                  <p:spTgt spid="358404"/>
                </p:tgtEl>
              </p:cMediaNode>
            </p:video>
            <p:seq concurrent="1" nextAc="seek">
              <p:cTn id="102" restart="whenNotActive" fill="hold" evtFilter="cancelBubble" nodeType="interactiveSeq">
                <p:stCondLst>
                  <p:cond evt="onClick" delay="0">
                    <p:tgtEl>
                      <p:spTgt spid="358404"/>
                    </p:tgtEl>
                  </p:cond>
                </p:stCondLst>
                <p:endSync evt="end" delay="0">
                  <p:rtn val="all"/>
                </p:endSync>
                <p:childTnLst>
                  <p:par>
                    <p:cTn id="103" fill="hold" nodeType="clickPar">
                      <p:stCondLst>
                        <p:cond delay="0"/>
                      </p:stCondLst>
                      <p:childTnLst>
                        <p:par>
                          <p:cTn id="104" fill="hold" nodeType="withGroup">
                            <p:stCondLst>
                              <p:cond delay="0"/>
                            </p:stCondLst>
                            <p:childTnLst>
                              <p:par>
                                <p:cTn id="105" presetID="2" presetClass="mediacall" presetSubtype="0" fill="hold" nodeType="clickEffect">
                                  <p:stCondLst>
                                    <p:cond delay="0"/>
                                  </p:stCondLst>
                                  <p:childTnLst>
                                    <p:cmd type="call" cmd="togglePause">
                                      <p:cBhvr>
                                        <p:cTn id="106" dur="1" fill="hold"/>
                                        <p:tgtEl>
                                          <p:spTgt spid="358404"/>
                                        </p:tgtEl>
                                      </p:cBhvr>
                                    </p:cmd>
                                  </p:childTnLst>
                                </p:cTn>
                              </p:par>
                            </p:childTnLst>
                          </p:cTn>
                        </p:par>
                      </p:childTnLst>
                    </p:cTn>
                  </p:par>
                </p:childTnLst>
              </p:cTn>
              <p:nextCondLst>
                <p:cond evt="onClick" delay="0">
                  <p:tgtEl>
                    <p:spTgt spid="358404"/>
                  </p:tgtEl>
                </p:cond>
              </p:nextCondLst>
            </p:seq>
          </p:childTnLst>
        </p:cTn>
      </p:par>
    </p:tnLst>
    <p:bldLst>
      <p:bldP spid="358420" grpId="0" autoUpdateAnimBg="0"/>
      <p:bldP spid="358421" grpId="0" autoUpdateAnimBg="0"/>
      <p:bldP spid="358422" grpId="0" autoUpdateAnimBg="0"/>
      <p:bldP spid="358423" grpId="0" autoUpdateAnimBg="0"/>
      <p:bldP spid="358424" grpId="0" autoUpdateAnimBg="0"/>
      <p:bldP spid="358425" grpId="0" autoUpdateAnimBg="0"/>
      <p:bldP spid="358426" grpId="0" autoUpdateAnimBg="0"/>
      <p:bldP spid="358427" grpId="0" autoUpdateAnimBg="0"/>
      <p:bldP spid="358428" grpId="0" autoUpdateAnimBg="0"/>
      <p:bldP spid="358429" grpId="0" autoUpdateAnimBg="0"/>
      <p:bldP spid="358430" grpId="0" autoUpdateAnimBg="0"/>
      <p:bldP spid="358431" grpId="0" autoUpdateAnimBg="0"/>
      <p:bldP spid="358432" grpId="0" autoUpdateAnimBg="0"/>
      <p:bldP spid="358433" grpId="0" autoUpdateAnimBg="0"/>
      <p:bldP spid="358434" grpId="0" autoUpdateAnimBg="0"/>
      <p:bldP spid="358435" grpId="0" autoUpdateAnimBg="0"/>
      <p:bldP spid="358436" grpId="0" autoUpdateAnimBg="0"/>
      <p:bldP spid="358439" grpId="0" autoUpdateAnimBg="0"/>
      <p:bldP spid="358440"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02402" name="Picture 3" descr="STATBA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533400"/>
            <a:ext cx="79168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428" name="sl1.avi">
            <a:hlinkClick r:id="" action="ppaction://media"/>
          </p:cNvPr>
          <p:cNvPicPr preferRelativeResize="0">
            <a:picLocks noRot="1" noChangeArrowheads="1"/>
          </p:cNvPicPr>
          <p:nvPr>
            <a:videoFile r:link="rId1"/>
          </p:nvPr>
        </p:nvPicPr>
        <p:blipFill>
          <a:blip r:embed="rId5">
            <a:extLst>
              <a:ext uri="{28A0092B-C50C-407E-A947-70E740481C1C}">
                <a14:useLocalDpi xmlns:a14="http://schemas.microsoft.com/office/drawing/2010/main" val="0"/>
              </a:ext>
            </a:extLst>
          </a:blip>
          <a:srcRect/>
          <a:stretch>
            <a:fillRect/>
          </a:stretch>
        </p:blipFill>
        <p:spPr bwMode="auto">
          <a:xfrm>
            <a:off x="3598863" y="0"/>
            <a:ext cx="18716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9435" name="Rectangle 11"/>
          <p:cNvSpPr>
            <a:spLocks noChangeArrowheads="1"/>
          </p:cNvSpPr>
          <p:nvPr/>
        </p:nvSpPr>
        <p:spPr bwMode="auto">
          <a:xfrm>
            <a:off x="533400" y="1295400"/>
            <a:ext cx="8153400" cy="2092325"/>
          </a:xfrm>
          <a:prstGeom prst="rect">
            <a:avLst/>
          </a:prstGeom>
          <a:solidFill>
            <a:srgbClr val="CCFFCC">
              <a:alpha val="50195"/>
            </a:srgbClr>
          </a:solidFill>
          <a:ln w="38100">
            <a:solidFill>
              <a:srgbClr val="006600"/>
            </a:solidFill>
            <a:miter lim="800000"/>
            <a:headEnd/>
            <a:tailEnd/>
          </a:ln>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FontTx/>
              <a:buNone/>
            </a:pPr>
            <a:r>
              <a:rPr lang="en-US" altLang="zh-CN" b="1" u="none">
                <a:solidFill>
                  <a:srgbClr val="800000"/>
                </a:solidFill>
                <a:latin typeface="楷体_GB2312" pitchFamily="49" charset="-122"/>
                <a:ea typeface="楷体_GB2312" pitchFamily="49" charset="-122"/>
              </a:rPr>
              <a:t>1.</a:t>
            </a:r>
            <a:r>
              <a:rPr lang="zh-CN" altLang="en-US" b="1" u="none">
                <a:solidFill>
                  <a:srgbClr val="800000"/>
                </a:solidFill>
                <a:latin typeface="楷体_GB2312" pitchFamily="49" charset="-122"/>
                <a:ea typeface="楷体_GB2312" pitchFamily="49" charset="-122"/>
              </a:rPr>
              <a:t>公式最外层的括号可省略</a:t>
            </a:r>
            <a:r>
              <a:rPr lang="en-US" altLang="zh-CN" b="1" u="none">
                <a:solidFill>
                  <a:srgbClr val="800000"/>
                </a:solidFill>
                <a:latin typeface="楷体_GB2312" pitchFamily="49" charset="-122"/>
                <a:ea typeface="楷体_GB2312" pitchFamily="49" charset="-122"/>
              </a:rPr>
              <a:t>.</a:t>
            </a:r>
          </a:p>
          <a:p>
            <a:pPr eaLnBrk="1" hangingPunct="1">
              <a:lnSpc>
                <a:spcPct val="115000"/>
              </a:lnSpc>
              <a:spcBef>
                <a:spcPct val="0"/>
              </a:spcBef>
              <a:buFontTx/>
              <a:buNone/>
            </a:pPr>
            <a:r>
              <a:rPr lang="en-US" altLang="zh-CN" b="1" u="none">
                <a:solidFill>
                  <a:srgbClr val="800000"/>
                </a:solidFill>
                <a:latin typeface="楷体_GB2312" pitchFamily="49" charset="-122"/>
                <a:ea typeface="楷体_GB2312" pitchFamily="49" charset="-122"/>
              </a:rPr>
              <a:t>2.</a:t>
            </a:r>
            <a:r>
              <a:rPr lang="zh-CN" altLang="en-US" b="1" u="none">
                <a:solidFill>
                  <a:srgbClr val="800000"/>
                </a:solidFill>
                <a:latin typeface="楷体_GB2312" pitchFamily="49" charset="-122"/>
                <a:ea typeface="楷体_GB2312" pitchFamily="49" charset="-122"/>
              </a:rPr>
              <a:t>规定运算优先级为</a:t>
            </a:r>
            <a:r>
              <a:rPr lang="zh-CN" altLang="en-US" b="1" u="none">
                <a:solidFill>
                  <a:srgbClr val="800000"/>
                </a:solidFill>
                <a:latin typeface="楷体_GB2312" pitchFamily="49" charset="-122"/>
                <a:ea typeface="楷体_GB2312" pitchFamily="49" charset="-122"/>
                <a:sym typeface="Symbol" panose="05050102010706020507" pitchFamily="18" charset="2"/>
              </a:rPr>
              <a:t></a:t>
            </a:r>
            <a:r>
              <a:rPr lang="en-US" altLang="zh-CN" b="1" u="none">
                <a:solidFill>
                  <a:srgbClr val="800000"/>
                </a:solidFill>
                <a:latin typeface="楷体_GB2312" pitchFamily="49" charset="-122"/>
                <a:ea typeface="楷体_GB2312" pitchFamily="49" charset="-122"/>
                <a:sym typeface="Symbol" panose="05050102010706020507" pitchFamily="18" charset="2"/>
              </a:rPr>
              <a:t>,,,, </a:t>
            </a:r>
            <a:r>
              <a:rPr lang="en-US" altLang="zh-CN" b="1" u="none">
                <a:solidFill>
                  <a:srgbClr val="800000"/>
                </a:solidFill>
                <a:latin typeface="楷体_GB2312" pitchFamily="49" charset="-122"/>
                <a:ea typeface="楷体_GB2312" pitchFamily="49" charset="-122"/>
              </a:rPr>
              <a:t>,</a:t>
            </a:r>
            <a:r>
              <a:rPr lang="zh-CN" altLang="en-US" b="1" u="none">
                <a:solidFill>
                  <a:srgbClr val="800000"/>
                </a:solidFill>
                <a:latin typeface="楷体_GB2312" pitchFamily="49" charset="-122"/>
                <a:ea typeface="楷体_GB2312" pitchFamily="49" charset="-122"/>
              </a:rPr>
              <a:t>则其中的括</a:t>
            </a:r>
          </a:p>
          <a:p>
            <a:pPr eaLnBrk="1" hangingPunct="1">
              <a:lnSpc>
                <a:spcPct val="115000"/>
              </a:lnSpc>
              <a:spcBef>
                <a:spcPct val="0"/>
              </a:spcBef>
              <a:buFontTx/>
              <a:buNone/>
            </a:pPr>
            <a:r>
              <a:rPr lang="zh-CN" altLang="en-US" b="1" u="none">
                <a:solidFill>
                  <a:srgbClr val="800000"/>
                </a:solidFill>
                <a:latin typeface="楷体_GB2312" pitchFamily="49" charset="-122"/>
                <a:ea typeface="楷体_GB2312" pitchFamily="49" charset="-122"/>
              </a:rPr>
              <a:t>  号可省略</a:t>
            </a:r>
            <a:r>
              <a:rPr lang="en-US" altLang="zh-CN" b="1" u="none">
                <a:solidFill>
                  <a:srgbClr val="800000"/>
                </a:solidFill>
                <a:latin typeface="楷体_GB2312" pitchFamily="49" charset="-122"/>
                <a:ea typeface="楷体_GB2312" pitchFamily="49" charset="-122"/>
              </a:rPr>
              <a:t>.</a:t>
            </a:r>
          </a:p>
          <a:p>
            <a:pPr eaLnBrk="1" hangingPunct="1">
              <a:lnSpc>
                <a:spcPct val="115000"/>
              </a:lnSpc>
              <a:spcBef>
                <a:spcPct val="0"/>
              </a:spcBef>
              <a:buFontTx/>
              <a:buNone/>
            </a:pPr>
            <a:r>
              <a:rPr lang="en-US" altLang="zh-CN" b="1" u="none">
                <a:solidFill>
                  <a:srgbClr val="800000"/>
                </a:solidFill>
                <a:latin typeface="楷体_GB2312" pitchFamily="49" charset="-122"/>
                <a:ea typeface="楷体_GB2312" pitchFamily="49" charset="-122"/>
              </a:rPr>
              <a:t>3.</a:t>
            </a:r>
            <a:r>
              <a:rPr lang="zh-CN" altLang="en-US" b="1" u="none">
                <a:solidFill>
                  <a:srgbClr val="800000"/>
                </a:solidFill>
                <a:latin typeface="楷体_GB2312" pitchFamily="49" charset="-122"/>
                <a:ea typeface="楷体_GB2312" pitchFamily="49" charset="-122"/>
              </a:rPr>
              <a:t>同级的从左至右进行时</a:t>
            </a:r>
            <a:r>
              <a:rPr lang="en-US" altLang="zh-CN" b="1" u="none">
                <a:solidFill>
                  <a:srgbClr val="800000"/>
                </a:solidFill>
                <a:latin typeface="楷体_GB2312" pitchFamily="49" charset="-122"/>
                <a:ea typeface="楷体_GB2312" pitchFamily="49" charset="-122"/>
              </a:rPr>
              <a:t>,</a:t>
            </a:r>
            <a:r>
              <a:rPr lang="zh-CN" altLang="en-US" b="1" u="none">
                <a:solidFill>
                  <a:srgbClr val="800000"/>
                </a:solidFill>
                <a:latin typeface="楷体_GB2312" pitchFamily="49" charset="-122"/>
                <a:ea typeface="楷体_GB2312" pitchFamily="49" charset="-122"/>
              </a:rPr>
              <a:t>则其中的括号可省略</a:t>
            </a:r>
            <a:r>
              <a:rPr lang="en-US" altLang="zh-CN" b="1" u="none">
                <a:solidFill>
                  <a:srgbClr val="800000"/>
                </a:solidFill>
                <a:latin typeface="楷体_GB2312" pitchFamily="49" charset="-122"/>
                <a:ea typeface="楷体_GB2312" pitchFamily="49" charset="-122"/>
              </a:rPr>
              <a:t>.</a:t>
            </a:r>
            <a:endParaRPr lang="en-US" altLang="zh-CN" b="1" u="none">
              <a:solidFill>
                <a:srgbClr val="800000"/>
              </a:solidFill>
              <a:latin typeface="宋体" panose="02010600030101010101" pitchFamily="2" charset="-122"/>
              <a:ea typeface="宋体" panose="02010600030101010101" pitchFamily="2" charset="-122"/>
            </a:endParaRPr>
          </a:p>
        </p:txBody>
      </p:sp>
      <p:sp>
        <p:nvSpPr>
          <p:cNvPr id="102405" name="Text Box 13"/>
          <p:cNvSpPr txBox="1">
            <a:spLocks noChangeArrowheads="1"/>
          </p:cNvSpPr>
          <p:nvPr/>
        </p:nvSpPr>
        <p:spPr bwMode="auto">
          <a:xfrm>
            <a:off x="612775" y="762000"/>
            <a:ext cx="35861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b="1" u="none">
                <a:latin typeface="黑体" panose="02010609060101010101" pitchFamily="49" charset="-122"/>
              </a:rPr>
              <a:t>命题公式的简化规则</a:t>
            </a:r>
            <a:r>
              <a:rPr lang="en-US" altLang="zh-CN" b="1" u="none">
                <a:solidFill>
                  <a:srgbClr val="800000"/>
                </a:solidFill>
                <a:latin typeface="黑体" panose="02010609060101010101" pitchFamily="49" charset="-122"/>
              </a:rPr>
              <a:t>:</a:t>
            </a:r>
            <a:endParaRPr lang="en-US" altLang="zh-CN" b="1" u="none">
              <a:solidFill>
                <a:srgbClr val="800000"/>
              </a:solidFill>
              <a:ea typeface="宋体" panose="02010600030101010101" pitchFamily="2" charset="-122"/>
            </a:endParaRPr>
          </a:p>
        </p:txBody>
      </p:sp>
      <p:sp>
        <p:nvSpPr>
          <p:cNvPr id="102406" name="Text Box 19"/>
          <p:cNvSpPr txBox="1">
            <a:spLocks noChangeArrowheads="1"/>
          </p:cNvSpPr>
          <p:nvPr/>
        </p:nvSpPr>
        <p:spPr bwMode="auto">
          <a:xfrm>
            <a:off x="457200" y="228600"/>
            <a:ext cx="2971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
              </a:spcBef>
              <a:spcAft>
                <a:spcPct val="5000"/>
              </a:spcAft>
              <a:buFontTx/>
              <a:buNone/>
            </a:pPr>
            <a:r>
              <a:rPr lang="zh-CN" altLang="en-US" sz="1800" b="1" u="none">
                <a:solidFill>
                  <a:srgbClr val="660033"/>
                </a:solidFill>
                <a:latin typeface="幼圆" panose="02010509060101010101" pitchFamily="49" charset="-122"/>
                <a:ea typeface="幼圆" panose="02010509060101010101" pitchFamily="49" charset="-122"/>
              </a:rPr>
              <a:t>命题逻辑 </a:t>
            </a:r>
            <a:r>
              <a:rPr lang="en-US" altLang="zh-CN" sz="1800" b="1" u="none">
                <a:solidFill>
                  <a:srgbClr val="660033"/>
                </a:solidFill>
                <a:latin typeface="幼圆" panose="02010509060101010101" pitchFamily="49" charset="-122"/>
                <a:ea typeface="幼圆" panose="02010509060101010101" pitchFamily="49" charset="-122"/>
              </a:rPr>
              <a:t>&gt;</a:t>
            </a:r>
            <a:r>
              <a:rPr lang="zh-CN" altLang="en-US" sz="1800" b="1" u="none">
                <a:latin typeface="幼圆" panose="02010509060101010101" pitchFamily="49" charset="-122"/>
                <a:ea typeface="楷体_GB2312" pitchFamily="49" charset="-122"/>
              </a:rPr>
              <a:t>命</a:t>
            </a:r>
            <a:r>
              <a:rPr lang="zh-CN" altLang="en-US" sz="1800" b="1" u="none">
                <a:latin typeface="幼圆" panose="02010509060101010101" pitchFamily="49" charset="-122"/>
                <a:ea typeface="幼圆" panose="02010509060101010101" pitchFamily="49" charset="-122"/>
              </a:rPr>
              <a:t>题</a:t>
            </a:r>
            <a:r>
              <a:rPr lang="zh-CN" altLang="en-US" sz="1800" b="1" u="none">
                <a:latin typeface="楷体_GB2312" pitchFamily="49" charset="-122"/>
                <a:ea typeface="幼圆" panose="02010509060101010101" pitchFamily="49" charset="-122"/>
              </a:rPr>
              <a:t>公式与赋值</a:t>
            </a:r>
            <a:endParaRPr lang="zh-CN" altLang="en-US" sz="1800" b="1" u="none">
              <a:latin typeface="幼圆" panose="02010509060101010101" pitchFamily="49" charset="-122"/>
              <a:ea typeface="幼圆" panose="02010509060101010101" pitchFamily="49" charset="-122"/>
            </a:endParaRPr>
          </a:p>
        </p:txBody>
      </p:sp>
      <p:sp>
        <p:nvSpPr>
          <p:cNvPr id="359463" name="Text Box 39"/>
          <p:cNvSpPr txBox="1">
            <a:spLocks noChangeArrowheads="1"/>
          </p:cNvSpPr>
          <p:nvPr/>
        </p:nvSpPr>
        <p:spPr bwMode="auto">
          <a:xfrm>
            <a:off x="1028700" y="4005263"/>
            <a:ext cx="38862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400" b="1" u="none">
                <a:solidFill>
                  <a:srgbClr val="0000FF"/>
                </a:solidFill>
                <a:latin typeface="Century Schoolbook" panose="02040604050505020304" pitchFamily="18" charset="0"/>
                <a:ea typeface="宋体" panose="02010600030101010101" pitchFamily="2" charset="-122"/>
                <a:sym typeface="Symbol" panose="05050102010706020507" pitchFamily="18" charset="2"/>
              </a:rPr>
              <a:t>(</a:t>
            </a:r>
            <a:r>
              <a:rPr lang="en-US" altLang="zh-CN" sz="2400" b="1" u="none">
                <a:latin typeface="Century Schoolbook" panose="02040604050505020304" pitchFamily="18" charset="0"/>
                <a:ea typeface="宋体" panose="02010600030101010101" pitchFamily="2" charset="-122"/>
                <a:sym typeface="Symbol" panose="05050102010706020507" pitchFamily="18" charset="2"/>
              </a:rPr>
              <a:t>P(PQ </a:t>
            </a:r>
            <a:r>
              <a:rPr lang="en-US" altLang="zh-CN" sz="2400" b="1" u="none">
                <a:latin typeface="Century Schoolbook" panose="02040604050505020304" pitchFamily="18" charset="0"/>
                <a:ea typeface="宋体" panose="02010600030101010101" pitchFamily="2" charset="-122"/>
              </a:rPr>
              <a:t>)</a:t>
            </a:r>
            <a:r>
              <a:rPr lang="en-US" altLang="zh-CN" sz="2400" b="1" u="none">
                <a:solidFill>
                  <a:srgbClr val="0000FF"/>
                </a:solidFill>
                <a:latin typeface="Century Schoolbook" panose="02040604050505020304" pitchFamily="18" charset="0"/>
                <a:ea typeface="宋体" panose="02010600030101010101" pitchFamily="2" charset="-122"/>
              </a:rPr>
              <a:t>)</a:t>
            </a:r>
            <a:endParaRPr lang="en-US" altLang="zh-CN" sz="2400" b="1" u="none">
              <a:latin typeface="Century Schoolbook" panose="02040604050505020304" pitchFamily="18" charset="0"/>
              <a:ea typeface="宋体" panose="02010600030101010101" pitchFamily="2" charset="-122"/>
            </a:endParaRPr>
          </a:p>
        </p:txBody>
      </p:sp>
      <p:sp>
        <p:nvSpPr>
          <p:cNvPr id="359465" name="Text Box 41"/>
          <p:cNvSpPr txBox="1">
            <a:spLocks noChangeArrowheads="1"/>
          </p:cNvSpPr>
          <p:nvPr/>
        </p:nvSpPr>
        <p:spPr bwMode="auto">
          <a:xfrm>
            <a:off x="971550" y="4868863"/>
            <a:ext cx="38862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400" b="1" u="none">
                <a:solidFill>
                  <a:srgbClr val="0000FF"/>
                </a:solidFill>
                <a:latin typeface="Century Schoolbook" panose="02040604050505020304" pitchFamily="18" charset="0"/>
                <a:ea typeface="宋体" panose="02010600030101010101" pitchFamily="2" charset="-122"/>
                <a:sym typeface="Symbol" panose="05050102010706020507" pitchFamily="18" charset="2"/>
              </a:rPr>
              <a:t>(</a:t>
            </a:r>
            <a:r>
              <a:rPr lang="en-US" altLang="zh-CN" sz="2400" b="1" u="none">
                <a:latin typeface="Century Schoolbook" panose="02040604050505020304" pitchFamily="18" charset="0"/>
                <a:ea typeface="宋体" panose="02010600030101010101" pitchFamily="2" charset="-122"/>
                <a:sym typeface="Symbol" panose="05050102010706020507" pitchFamily="18" charset="2"/>
              </a:rPr>
              <a:t>(( P </a:t>
            </a:r>
            <a:r>
              <a:rPr lang="en-US" altLang="zh-CN" sz="2400" b="1" u="none">
                <a:latin typeface="Century Schoolbook" panose="02040604050505020304" pitchFamily="18" charset="0"/>
                <a:ea typeface="宋体" panose="02010600030101010101" pitchFamily="2" charset="-122"/>
              </a:rPr>
              <a:t>Q</a:t>
            </a:r>
            <a:r>
              <a:rPr lang="en-US" altLang="zh-CN" sz="2400" b="1" u="none">
                <a:latin typeface="Century Schoolbook" panose="02040604050505020304" pitchFamily="18" charset="0"/>
                <a:ea typeface="宋体" panose="02010600030101010101" pitchFamily="2" charset="-122"/>
                <a:sym typeface="Symbol" panose="05050102010706020507" pitchFamily="18" charset="2"/>
              </a:rPr>
              <a:t> </a:t>
            </a:r>
            <a:r>
              <a:rPr lang="en-US" altLang="zh-CN" sz="2400" b="1" u="none">
                <a:latin typeface="Century Schoolbook" panose="02040604050505020304" pitchFamily="18" charset="0"/>
                <a:ea typeface="宋体" panose="02010600030101010101" pitchFamily="2" charset="-122"/>
              </a:rPr>
              <a:t>)</a:t>
            </a:r>
            <a:r>
              <a:rPr lang="en-US" altLang="zh-CN" sz="2400" b="1" u="none">
                <a:latin typeface="Century Schoolbook" panose="02040604050505020304" pitchFamily="18" charset="0"/>
                <a:ea typeface="宋体" panose="02010600030101010101" pitchFamily="2" charset="-122"/>
                <a:sym typeface="Symbol" panose="05050102010706020507" pitchFamily="18" charset="2"/>
              </a:rPr>
              <a:t> </a:t>
            </a:r>
            <a:r>
              <a:rPr lang="en-US" altLang="zh-CN" sz="2400" b="1" u="none">
                <a:latin typeface="Century Schoolbook" panose="02040604050505020304" pitchFamily="18" charset="0"/>
                <a:ea typeface="宋体" panose="02010600030101010101" pitchFamily="2" charset="-122"/>
              </a:rPr>
              <a:t>R)</a:t>
            </a:r>
            <a:r>
              <a:rPr lang="en-US" altLang="zh-CN" sz="2400" b="1" u="none">
                <a:latin typeface="Century Schoolbook" panose="02040604050505020304" pitchFamily="18" charset="0"/>
                <a:ea typeface="宋体" panose="02010600030101010101" pitchFamily="2" charset="-122"/>
                <a:sym typeface="Symbol" panose="05050102010706020507" pitchFamily="18" charset="2"/>
              </a:rPr>
              <a:t></a:t>
            </a:r>
            <a:r>
              <a:rPr lang="en-US" altLang="zh-CN" sz="2400" b="1" u="none">
                <a:latin typeface="Century Schoolbook" panose="02040604050505020304" pitchFamily="18" charset="0"/>
                <a:ea typeface="宋体" panose="02010600030101010101" pitchFamily="2" charset="-122"/>
              </a:rPr>
              <a:t>Q</a:t>
            </a:r>
            <a:r>
              <a:rPr lang="en-US" altLang="zh-CN" sz="2400" b="1" u="none">
                <a:solidFill>
                  <a:srgbClr val="0000FF"/>
                </a:solidFill>
                <a:latin typeface="Century Schoolbook" panose="02040604050505020304" pitchFamily="18" charset="0"/>
                <a:ea typeface="宋体" panose="02010600030101010101" pitchFamily="2" charset="-122"/>
              </a:rPr>
              <a:t>)</a:t>
            </a:r>
          </a:p>
        </p:txBody>
      </p:sp>
      <p:sp>
        <p:nvSpPr>
          <p:cNvPr id="359483" name="Text Box 59"/>
          <p:cNvSpPr txBox="1">
            <a:spLocks noChangeArrowheads="1"/>
          </p:cNvSpPr>
          <p:nvPr/>
        </p:nvSpPr>
        <p:spPr bwMode="auto">
          <a:xfrm>
            <a:off x="2933700" y="4005263"/>
            <a:ext cx="1828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en-US" sz="2400" b="1" u="none">
                <a:latin typeface="楷体_GB2312" pitchFamily="49" charset="-122"/>
                <a:ea typeface="楷体_GB2312" pitchFamily="49" charset="-122"/>
                <a:sym typeface="Symbol" panose="05050102010706020507" pitchFamily="18" charset="2"/>
              </a:rPr>
              <a:t>化简为</a:t>
            </a:r>
            <a:r>
              <a:rPr lang="en-US" altLang="zh-CN" sz="2400" b="1" u="none">
                <a:latin typeface="楷体_GB2312" pitchFamily="49" charset="-122"/>
                <a:ea typeface="楷体_GB2312" pitchFamily="49" charset="-122"/>
                <a:sym typeface="Symbol" panose="05050102010706020507" pitchFamily="18" charset="2"/>
              </a:rPr>
              <a:t>:</a:t>
            </a:r>
          </a:p>
        </p:txBody>
      </p:sp>
      <p:sp>
        <p:nvSpPr>
          <p:cNvPr id="359484" name="Text Box 60"/>
          <p:cNvSpPr txBox="1">
            <a:spLocks noChangeArrowheads="1"/>
          </p:cNvSpPr>
          <p:nvPr/>
        </p:nvSpPr>
        <p:spPr bwMode="auto">
          <a:xfrm>
            <a:off x="3924300" y="4005263"/>
            <a:ext cx="44196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400" b="1" u="none">
                <a:latin typeface="Century Schoolbook" panose="02040604050505020304" pitchFamily="18" charset="0"/>
                <a:ea typeface="楷体_GB2312" pitchFamily="49" charset="-122"/>
                <a:sym typeface="Symbol" panose="05050102010706020507" pitchFamily="18" charset="2"/>
              </a:rPr>
              <a:t> P(PQ </a:t>
            </a:r>
            <a:r>
              <a:rPr lang="en-US" altLang="zh-CN" sz="2400" b="1" u="none">
                <a:latin typeface="Century Schoolbook" panose="02040604050505020304" pitchFamily="18" charset="0"/>
                <a:ea typeface="楷体_GB2312" pitchFamily="49" charset="-122"/>
              </a:rPr>
              <a:t>)</a:t>
            </a:r>
            <a:r>
              <a:rPr lang="en-US" altLang="zh-CN" sz="2400" b="1" u="none">
                <a:latin typeface="Century Schoolbook" panose="02040604050505020304" pitchFamily="18" charset="0"/>
                <a:ea typeface="楷体_GB2312" pitchFamily="49" charset="-122"/>
                <a:sym typeface="Symbol" panose="05050102010706020507" pitchFamily="18" charset="2"/>
              </a:rPr>
              <a:t> </a:t>
            </a:r>
            <a:r>
              <a:rPr lang="zh-CN" altLang="en-US" sz="2400" b="1" u="none">
                <a:latin typeface="Century Schoolbook" panose="02040604050505020304" pitchFamily="18" charset="0"/>
                <a:ea typeface="楷体_GB2312" pitchFamily="49" charset="-122"/>
                <a:sym typeface="Symbol" panose="05050102010706020507" pitchFamily="18" charset="2"/>
              </a:rPr>
              <a:t>再化简：</a:t>
            </a:r>
            <a:r>
              <a:rPr lang="en-US" altLang="zh-CN" sz="2400" b="1" u="none">
                <a:latin typeface="Century Schoolbook" panose="02040604050505020304" pitchFamily="18" charset="0"/>
                <a:ea typeface="楷体_GB2312" pitchFamily="49" charset="-122"/>
                <a:sym typeface="Symbol" panose="05050102010706020507" pitchFamily="18" charset="2"/>
              </a:rPr>
              <a:t>PPQ</a:t>
            </a:r>
            <a:endParaRPr lang="en-US" altLang="zh-CN" sz="2400" b="1" u="none">
              <a:latin typeface="Century Schoolbook" panose="02040604050505020304" pitchFamily="18" charset="0"/>
              <a:ea typeface="楷体_GB2312" pitchFamily="49" charset="-122"/>
            </a:endParaRPr>
          </a:p>
        </p:txBody>
      </p:sp>
      <p:sp>
        <p:nvSpPr>
          <p:cNvPr id="359485" name="Text Box 61"/>
          <p:cNvSpPr txBox="1">
            <a:spLocks noChangeArrowheads="1"/>
          </p:cNvSpPr>
          <p:nvPr/>
        </p:nvSpPr>
        <p:spPr bwMode="auto">
          <a:xfrm>
            <a:off x="523875" y="3500438"/>
            <a:ext cx="1143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en-US" sz="2400" b="1" u="none">
                <a:solidFill>
                  <a:srgbClr val="990000"/>
                </a:solidFill>
                <a:ea typeface="宋体" panose="02010600030101010101" pitchFamily="2" charset="-122"/>
                <a:sym typeface="Symbol" panose="05050102010706020507" pitchFamily="18" charset="2"/>
              </a:rPr>
              <a:t>例如</a:t>
            </a:r>
            <a:r>
              <a:rPr lang="en-US" altLang="zh-CN" sz="2400" b="1" u="none">
                <a:solidFill>
                  <a:srgbClr val="990000"/>
                </a:solidFill>
                <a:ea typeface="宋体" panose="02010600030101010101" pitchFamily="2" charset="-122"/>
                <a:sym typeface="Symbol" panose="05050102010706020507" pitchFamily="18" charset="2"/>
              </a:rPr>
              <a:t>:</a:t>
            </a:r>
            <a:endParaRPr lang="en-US" altLang="zh-CN" sz="2400" b="1" u="none">
              <a:solidFill>
                <a:srgbClr val="990000"/>
              </a:solidFill>
              <a:ea typeface="宋体" panose="02010600030101010101" pitchFamily="2" charset="-122"/>
            </a:endParaRPr>
          </a:p>
        </p:txBody>
      </p:sp>
      <p:sp>
        <p:nvSpPr>
          <p:cNvPr id="359486" name="Text Box 62"/>
          <p:cNvSpPr txBox="1">
            <a:spLocks noChangeArrowheads="1"/>
          </p:cNvSpPr>
          <p:nvPr/>
        </p:nvSpPr>
        <p:spPr bwMode="auto">
          <a:xfrm>
            <a:off x="3562350" y="4868863"/>
            <a:ext cx="1828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en-US" sz="2400" b="1" u="none">
                <a:latin typeface="楷体_GB2312" pitchFamily="49" charset="-122"/>
                <a:ea typeface="楷体_GB2312" pitchFamily="49" charset="-122"/>
                <a:sym typeface="Symbol" panose="05050102010706020507" pitchFamily="18" charset="2"/>
              </a:rPr>
              <a:t>化简为</a:t>
            </a:r>
            <a:r>
              <a:rPr lang="en-US" altLang="zh-CN" sz="2400" b="1" u="none">
                <a:latin typeface="楷体_GB2312" pitchFamily="49" charset="-122"/>
                <a:ea typeface="楷体_GB2312" pitchFamily="49" charset="-122"/>
                <a:sym typeface="Symbol" panose="05050102010706020507" pitchFamily="18" charset="2"/>
              </a:rPr>
              <a:t>:</a:t>
            </a:r>
          </a:p>
        </p:txBody>
      </p:sp>
      <p:sp>
        <p:nvSpPr>
          <p:cNvPr id="359487" name="Text Box 63"/>
          <p:cNvSpPr txBox="1">
            <a:spLocks noChangeArrowheads="1"/>
          </p:cNvSpPr>
          <p:nvPr/>
        </p:nvSpPr>
        <p:spPr bwMode="auto">
          <a:xfrm>
            <a:off x="4629150" y="4868863"/>
            <a:ext cx="35814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400" b="1" u="none">
                <a:latin typeface="Century Schoolbook" panose="02040604050505020304" pitchFamily="18" charset="0"/>
                <a:ea typeface="楷体_GB2312" pitchFamily="49" charset="-122"/>
                <a:sym typeface="Symbol" panose="05050102010706020507" pitchFamily="18" charset="2"/>
              </a:rPr>
              <a:t>(</a:t>
            </a:r>
            <a:r>
              <a:rPr lang="en-US" altLang="zh-CN" sz="2400" b="1" u="none">
                <a:solidFill>
                  <a:srgbClr val="0000FF"/>
                </a:solidFill>
                <a:latin typeface="Century Schoolbook" panose="02040604050505020304" pitchFamily="18" charset="0"/>
                <a:ea typeface="楷体_GB2312" pitchFamily="49" charset="-122"/>
                <a:sym typeface="Symbol" panose="05050102010706020507" pitchFamily="18" charset="2"/>
              </a:rPr>
              <a:t>(</a:t>
            </a:r>
            <a:r>
              <a:rPr lang="en-US" altLang="zh-CN" sz="2400" b="1" u="none">
                <a:latin typeface="Century Schoolbook" panose="02040604050505020304" pitchFamily="18" charset="0"/>
                <a:ea typeface="楷体_GB2312" pitchFamily="49" charset="-122"/>
                <a:sym typeface="Symbol" panose="05050102010706020507" pitchFamily="18" charset="2"/>
              </a:rPr>
              <a:t> P </a:t>
            </a:r>
            <a:r>
              <a:rPr lang="en-US" altLang="zh-CN" sz="2400" b="1" u="none">
                <a:latin typeface="Century Schoolbook" panose="02040604050505020304" pitchFamily="18" charset="0"/>
                <a:ea typeface="楷体_GB2312" pitchFamily="49" charset="-122"/>
              </a:rPr>
              <a:t>Q</a:t>
            </a:r>
            <a:r>
              <a:rPr lang="en-US" altLang="zh-CN" sz="2400" b="1" u="none">
                <a:solidFill>
                  <a:srgbClr val="0000FF"/>
                </a:solidFill>
                <a:latin typeface="Century Schoolbook" panose="02040604050505020304" pitchFamily="18" charset="0"/>
                <a:ea typeface="楷体_GB2312" pitchFamily="49" charset="-122"/>
              </a:rPr>
              <a:t>)</a:t>
            </a:r>
            <a:r>
              <a:rPr lang="en-US" altLang="zh-CN" sz="2400" b="1" u="none">
                <a:latin typeface="Century Schoolbook" panose="02040604050505020304" pitchFamily="18" charset="0"/>
                <a:ea typeface="楷体_GB2312" pitchFamily="49" charset="-122"/>
                <a:sym typeface="Symbol" panose="05050102010706020507" pitchFamily="18" charset="2"/>
              </a:rPr>
              <a:t>  </a:t>
            </a:r>
            <a:r>
              <a:rPr lang="en-US" altLang="zh-CN" sz="2400" b="1" u="none">
                <a:latin typeface="Century Schoolbook" panose="02040604050505020304" pitchFamily="18" charset="0"/>
                <a:ea typeface="楷体_GB2312" pitchFamily="49" charset="-122"/>
              </a:rPr>
              <a:t>R)</a:t>
            </a:r>
            <a:r>
              <a:rPr lang="en-US" altLang="zh-CN" sz="2400" b="1" u="none">
                <a:latin typeface="Century Schoolbook" panose="02040604050505020304" pitchFamily="18" charset="0"/>
                <a:ea typeface="楷体_GB2312" pitchFamily="49" charset="-122"/>
                <a:sym typeface="Symbol" panose="05050102010706020507" pitchFamily="18" charset="2"/>
              </a:rPr>
              <a:t></a:t>
            </a:r>
            <a:r>
              <a:rPr lang="en-US" altLang="zh-CN" sz="2400" b="1" u="none">
                <a:latin typeface="Century Schoolbook" panose="02040604050505020304" pitchFamily="18" charset="0"/>
                <a:ea typeface="楷体_GB2312" pitchFamily="49" charset="-122"/>
              </a:rPr>
              <a:t>Q</a:t>
            </a:r>
          </a:p>
        </p:txBody>
      </p:sp>
      <p:sp>
        <p:nvSpPr>
          <p:cNvPr id="359488" name="Text Box 64"/>
          <p:cNvSpPr txBox="1">
            <a:spLocks noChangeArrowheads="1"/>
          </p:cNvSpPr>
          <p:nvPr/>
        </p:nvSpPr>
        <p:spPr bwMode="auto">
          <a:xfrm>
            <a:off x="4629150" y="5588000"/>
            <a:ext cx="38862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400" b="1" u="none">
                <a:latin typeface="Century Schoolbook" panose="02040604050505020304" pitchFamily="18" charset="0"/>
                <a:ea typeface="宋体" panose="02010600030101010101" pitchFamily="2" charset="-122"/>
                <a:sym typeface="Symbol" panose="05050102010706020507" pitchFamily="18" charset="2"/>
              </a:rPr>
              <a:t>(P </a:t>
            </a:r>
            <a:r>
              <a:rPr lang="en-US" altLang="zh-CN" sz="2400" b="1" u="none">
                <a:latin typeface="Century Schoolbook" panose="02040604050505020304" pitchFamily="18" charset="0"/>
                <a:ea typeface="宋体" panose="02010600030101010101" pitchFamily="2" charset="-122"/>
              </a:rPr>
              <a:t>Q</a:t>
            </a:r>
            <a:r>
              <a:rPr lang="en-US" altLang="zh-CN" sz="2400" b="1" u="none">
                <a:latin typeface="Century Schoolbook" panose="02040604050505020304" pitchFamily="18" charset="0"/>
                <a:ea typeface="宋体" panose="02010600030101010101" pitchFamily="2" charset="-122"/>
                <a:sym typeface="Symbol" panose="05050102010706020507" pitchFamily="18" charset="2"/>
              </a:rPr>
              <a:t>  </a:t>
            </a:r>
            <a:r>
              <a:rPr lang="en-US" altLang="zh-CN" sz="2400" b="1" u="none">
                <a:latin typeface="Century Schoolbook" panose="02040604050505020304" pitchFamily="18" charset="0"/>
                <a:ea typeface="宋体" panose="02010600030101010101" pitchFamily="2" charset="-122"/>
              </a:rPr>
              <a:t>R)</a:t>
            </a:r>
            <a:r>
              <a:rPr lang="en-US" altLang="zh-CN" sz="2400" b="1" u="none">
                <a:latin typeface="Century Schoolbook" panose="02040604050505020304" pitchFamily="18" charset="0"/>
                <a:ea typeface="宋体" panose="02010600030101010101" pitchFamily="2" charset="-122"/>
                <a:sym typeface="Symbol" panose="05050102010706020507" pitchFamily="18" charset="2"/>
              </a:rPr>
              <a:t></a:t>
            </a:r>
            <a:r>
              <a:rPr lang="en-US" altLang="zh-CN" sz="2400" b="1" u="none">
                <a:latin typeface="Century Schoolbook" panose="02040604050505020304" pitchFamily="18" charset="0"/>
                <a:ea typeface="宋体" panose="02010600030101010101" pitchFamily="2" charset="-122"/>
              </a:rPr>
              <a:t>Q</a:t>
            </a:r>
          </a:p>
        </p:txBody>
      </p:sp>
      <p:sp>
        <p:nvSpPr>
          <p:cNvPr id="359489" name="Text Box 65"/>
          <p:cNvSpPr txBox="1">
            <a:spLocks noChangeArrowheads="1"/>
          </p:cNvSpPr>
          <p:nvPr/>
        </p:nvSpPr>
        <p:spPr bwMode="auto">
          <a:xfrm>
            <a:off x="3562350" y="5588000"/>
            <a:ext cx="1828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en-US" sz="2400" b="1" u="none">
                <a:latin typeface="楷体_GB2312" pitchFamily="49" charset="-122"/>
                <a:ea typeface="楷体_GB2312" pitchFamily="49" charset="-122"/>
                <a:sym typeface="Symbol" panose="05050102010706020507" pitchFamily="18" charset="2"/>
              </a:rPr>
              <a:t>化简为</a:t>
            </a:r>
            <a:r>
              <a:rPr lang="en-US" altLang="zh-CN" sz="2400" b="1" u="none">
                <a:latin typeface="楷体_GB2312" pitchFamily="49" charset="-122"/>
                <a:ea typeface="楷体_GB2312" pitchFamily="49" charset="-122"/>
                <a:sym typeface="Symbol" panose="05050102010706020507" pitchFamily="18" charset="2"/>
              </a:rPr>
              <a:t>:</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359428"/>
                                        </p:tgtEl>
                                      </p:cBhvr>
                                    </p:cmd>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943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94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59463"/>
                                        </p:tgtEl>
                                        <p:attrNameLst>
                                          <p:attrName>style.visibility</p:attrName>
                                        </p:attrNameLst>
                                      </p:cBhvr>
                                      <p:to>
                                        <p:strVal val="visible"/>
                                      </p:to>
                                    </p:set>
                                    <p:animEffect transition="in" filter="wipe(left)">
                                      <p:cBhvr>
                                        <p:cTn id="19" dur="500"/>
                                        <p:tgtEl>
                                          <p:spTgt spid="35946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59483"/>
                                        </p:tgtEl>
                                        <p:attrNameLst>
                                          <p:attrName>style.visibility</p:attrName>
                                        </p:attrNameLst>
                                      </p:cBhvr>
                                      <p:to>
                                        <p:strVal val="visible"/>
                                      </p:to>
                                    </p:set>
                                    <p:animEffect transition="in" filter="wipe(left)">
                                      <p:cBhvr>
                                        <p:cTn id="24" dur="500"/>
                                        <p:tgtEl>
                                          <p:spTgt spid="35948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59484"/>
                                        </p:tgtEl>
                                        <p:attrNameLst>
                                          <p:attrName>style.visibility</p:attrName>
                                        </p:attrNameLst>
                                      </p:cBhvr>
                                      <p:to>
                                        <p:strVal val="visible"/>
                                      </p:to>
                                    </p:set>
                                    <p:animEffect transition="in" filter="wipe(left)">
                                      <p:cBhvr>
                                        <p:cTn id="29" dur="500"/>
                                        <p:tgtEl>
                                          <p:spTgt spid="35948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59465"/>
                                        </p:tgtEl>
                                        <p:attrNameLst>
                                          <p:attrName>style.visibility</p:attrName>
                                        </p:attrNameLst>
                                      </p:cBhvr>
                                      <p:to>
                                        <p:strVal val="visible"/>
                                      </p:to>
                                    </p:set>
                                    <p:animEffect transition="in" filter="wipe(left)">
                                      <p:cBhvr>
                                        <p:cTn id="34" dur="500"/>
                                        <p:tgtEl>
                                          <p:spTgt spid="35946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59486"/>
                                        </p:tgtEl>
                                        <p:attrNameLst>
                                          <p:attrName>style.visibility</p:attrName>
                                        </p:attrNameLst>
                                      </p:cBhvr>
                                      <p:to>
                                        <p:strVal val="visible"/>
                                      </p:to>
                                    </p:set>
                                    <p:animEffect transition="in" filter="wipe(left)">
                                      <p:cBhvr>
                                        <p:cTn id="39" dur="500"/>
                                        <p:tgtEl>
                                          <p:spTgt spid="35948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59487"/>
                                        </p:tgtEl>
                                        <p:attrNameLst>
                                          <p:attrName>style.visibility</p:attrName>
                                        </p:attrNameLst>
                                      </p:cBhvr>
                                      <p:to>
                                        <p:strVal val="visible"/>
                                      </p:to>
                                    </p:set>
                                    <p:animEffect transition="in" filter="wipe(left)">
                                      <p:cBhvr>
                                        <p:cTn id="44" dur="500"/>
                                        <p:tgtEl>
                                          <p:spTgt spid="35948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59489"/>
                                        </p:tgtEl>
                                        <p:attrNameLst>
                                          <p:attrName>style.visibility</p:attrName>
                                        </p:attrNameLst>
                                      </p:cBhvr>
                                      <p:to>
                                        <p:strVal val="visible"/>
                                      </p:to>
                                    </p:set>
                                    <p:animEffect transition="in" filter="wipe(left)">
                                      <p:cBhvr>
                                        <p:cTn id="49" dur="500"/>
                                        <p:tgtEl>
                                          <p:spTgt spid="35948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59488"/>
                                        </p:tgtEl>
                                        <p:attrNameLst>
                                          <p:attrName>style.visibility</p:attrName>
                                        </p:attrNameLst>
                                      </p:cBhvr>
                                      <p:to>
                                        <p:strVal val="visible"/>
                                      </p:to>
                                    </p:set>
                                    <p:animEffect transition="in" filter="wipe(left)">
                                      <p:cBhvr>
                                        <p:cTn id="54" dur="500"/>
                                        <p:tgtEl>
                                          <p:spTgt spid="359488"/>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p:cTn id="55" repeatCount="indefinite" fill="remove" display="0">
                  <p:stCondLst>
                    <p:cond delay="indefinite"/>
                  </p:stCondLst>
                  <p:endCondLst>
                    <p:cond evt="onPrev" delay="0">
                      <p:tgtEl>
                        <p:sldTgt/>
                      </p:tgtEl>
                    </p:cond>
                  </p:endCondLst>
                </p:cTn>
                <p:tgtEl>
                  <p:spTgt spid="359428"/>
                </p:tgtEl>
              </p:cMediaNode>
            </p:video>
            <p:seq concurrent="1" nextAc="seek">
              <p:cTn id="56" restart="whenNotActive" fill="hold" evtFilter="cancelBubble" nodeType="interactiveSeq">
                <p:stCondLst>
                  <p:cond evt="onClick" delay="0">
                    <p:tgtEl>
                      <p:spTgt spid="359428"/>
                    </p:tgtEl>
                  </p:cond>
                </p:stCondLst>
                <p:endSync evt="end" delay="0">
                  <p:rtn val="all"/>
                </p:endSync>
                <p:childTnLst>
                  <p:par>
                    <p:cTn id="57" fill="hold" nodeType="clickPar">
                      <p:stCondLst>
                        <p:cond delay="0"/>
                      </p:stCondLst>
                      <p:childTnLst>
                        <p:par>
                          <p:cTn id="58" fill="hold" nodeType="withGroup">
                            <p:stCondLst>
                              <p:cond delay="0"/>
                            </p:stCondLst>
                            <p:childTnLst>
                              <p:par>
                                <p:cTn id="59" presetID="2" presetClass="mediacall" presetSubtype="0" fill="hold" nodeType="clickEffect">
                                  <p:stCondLst>
                                    <p:cond delay="0"/>
                                  </p:stCondLst>
                                  <p:childTnLst>
                                    <p:cmd type="call" cmd="togglePause">
                                      <p:cBhvr>
                                        <p:cTn id="60" dur="1" fill="hold"/>
                                        <p:tgtEl>
                                          <p:spTgt spid="359428"/>
                                        </p:tgtEl>
                                      </p:cBhvr>
                                    </p:cmd>
                                  </p:childTnLst>
                                </p:cTn>
                              </p:par>
                            </p:childTnLst>
                          </p:cTn>
                        </p:par>
                      </p:childTnLst>
                    </p:cTn>
                  </p:par>
                </p:childTnLst>
              </p:cTn>
              <p:nextCondLst>
                <p:cond evt="onClick" delay="0">
                  <p:tgtEl>
                    <p:spTgt spid="359428"/>
                  </p:tgtEl>
                </p:cond>
              </p:nextCondLst>
            </p:seq>
          </p:childTnLst>
        </p:cTn>
      </p:par>
    </p:tnLst>
    <p:bldLst>
      <p:bldP spid="359435" grpId="0" animBg="1" autoUpdateAnimBg="0"/>
      <p:bldP spid="359463" grpId="0" autoUpdateAnimBg="0"/>
      <p:bldP spid="359465" grpId="0" autoUpdateAnimBg="0"/>
      <p:bldP spid="359483" grpId="0" autoUpdateAnimBg="0"/>
      <p:bldP spid="359484" grpId="0" autoUpdateAnimBg="0"/>
      <p:bldP spid="359485" grpId="0" autoUpdateAnimBg="0"/>
      <p:bldP spid="359486" grpId="0" autoUpdateAnimBg="0"/>
      <p:bldP spid="359487" grpId="0" autoUpdateAnimBg="0"/>
      <p:bldP spid="359488" grpId="0" autoUpdateAnimBg="0"/>
      <p:bldP spid="359489"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04450" name="Picture 3" descr="STATBA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138" y="6248400"/>
            <a:ext cx="7558087"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1" name="Picture 4" descr="STATBA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533400"/>
            <a:ext cx="79168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2" name="Picture 5" descr="tb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9600" y="6046788"/>
            <a:ext cx="914400"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0455" name="sl1.avi">
            <a:hlinkClick r:id="" action="ppaction://media"/>
          </p:cNvPr>
          <p:cNvPicPr>
            <a:picLocks noRot="1" noChangeAspect="1" noChangeArrowheads="1"/>
          </p:cNvPicPr>
          <p:nvPr>
            <a:videoFile r:link="rId1"/>
          </p:nvPr>
        </p:nvPicPr>
        <p:blipFill>
          <a:blip r:embed="rId6">
            <a:extLst>
              <a:ext uri="{28A0092B-C50C-407E-A947-70E740481C1C}">
                <a14:useLocalDpi xmlns:a14="http://schemas.microsoft.com/office/drawing/2010/main" val="0"/>
              </a:ext>
            </a:extLst>
          </a:blip>
          <a:srcRect/>
          <a:stretch>
            <a:fillRect/>
          </a:stretch>
        </p:blipFill>
        <p:spPr bwMode="auto">
          <a:xfrm>
            <a:off x="3598863" y="0"/>
            <a:ext cx="1828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4" name="AutoShape 9">
            <a:hlinkClick r:id="" action="ppaction://hlinkshowjump?jump=previousslide" highlightClick="1"/>
          </p:cNvPr>
          <p:cNvSpPr>
            <a:spLocks noChangeArrowheads="1"/>
          </p:cNvSpPr>
          <p:nvPr/>
        </p:nvSpPr>
        <p:spPr bwMode="auto">
          <a:xfrm>
            <a:off x="1600200" y="6400800"/>
            <a:ext cx="381000" cy="304800"/>
          </a:xfrm>
          <a:prstGeom prst="actionButtonBackPrevious">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104455" name="AutoShape 10">
            <a:hlinkClick r:id="rId7" action="ppaction://hlinksldjump" highlightClick="1"/>
          </p:cNvPr>
          <p:cNvSpPr>
            <a:spLocks noChangeArrowheads="1"/>
          </p:cNvSpPr>
          <p:nvPr/>
        </p:nvSpPr>
        <p:spPr bwMode="auto">
          <a:xfrm>
            <a:off x="990600" y="6400800"/>
            <a:ext cx="381000" cy="304800"/>
          </a:xfrm>
          <a:prstGeom prst="actionButtonBeginning">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104456" name="AutoShape 11">
            <a:hlinkClick r:id="" action="ppaction://hlinkshowjump?jump=lastslide" highlightClick="1"/>
          </p:cNvPr>
          <p:cNvSpPr>
            <a:spLocks noChangeArrowheads="1"/>
          </p:cNvSpPr>
          <p:nvPr/>
        </p:nvSpPr>
        <p:spPr bwMode="auto">
          <a:xfrm>
            <a:off x="2819400" y="6400800"/>
            <a:ext cx="381000" cy="304800"/>
          </a:xfrm>
          <a:prstGeom prst="actionButtonEnd">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104457" name="AutoShape 12">
            <a:hlinkClick r:id="" action="ppaction://noaction" highlightClick="1"/>
          </p:cNvPr>
          <p:cNvSpPr>
            <a:spLocks noChangeArrowheads="1"/>
          </p:cNvSpPr>
          <p:nvPr/>
        </p:nvSpPr>
        <p:spPr bwMode="auto">
          <a:xfrm>
            <a:off x="3429000" y="6400800"/>
            <a:ext cx="457200" cy="304800"/>
          </a:xfrm>
          <a:prstGeom prst="actionButtonInformation">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104458" name="AutoShape 13">
            <a:hlinkClick r:id="" action="ppaction://hlinkshowjump?jump=nextslide" highlightClick="1"/>
          </p:cNvPr>
          <p:cNvSpPr>
            <a:spLocks noChangeArrowheads="1"/>
          </p:cNvSpPr>
          <p:nvPr/>
        </p:nvSpPr>
        <p:spPr bwMode="auto">
          <a:xfrm>
            <a:off x="2209800" y="6400800"/>
            <a:ext cx="381000" cy="304800"/>
          </a:xfrm>
          <a:prstGeom prst="actionButtonForwardNext">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360470" name="Text Box 22"/>
          <p:cNvSpPr txBox="1">
            <a:spLocks noChangeArrowheads="1"/>
          </p:cNvSpPr>
          <p:nvPr/>
        </p:nvSpPr>
        <p:spPr bwMode="auto">
          <a:xfrm>
            <a:off x="533400" y="1219200"/>
            <a:ext cx="8001000" cy="1963738"/>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dist" eaLnBrk="1" hangingPunct="1">
              <a:lnSpc>
                <a:spcPct val="115000"/>
              </a:lnSpc>
              <a:spcBef>
                <a:spcPct val="0"/>
              </a:spcBef>
              <a:buFontTx/>
              <a:buNone/>
            </a:pPr>
            <a:r>
              <a:rPr lang="en-US" altLang="zh-CN" sz="2400" b="1" u="none">
                <a:solidFill>
                  <a:srgbClr val="800000"/>
                </a:solidFill>
                <a:latin typeface="宋体" panose="02010600030101010101" pitchFamily="2" charset="-122"/>
                <a:ea typeface="宋体" panose="02010600030101010101" pitchFamily="2" charset="-122"/>
              </a:rPr>
              <a:t>    </a:t>
            </a:r>
            <a:r>
              <a:rPr lang="zh-CN" altLang="en-US" sz="2600" b="1" u="none">
                <a:solidFill>
                  <a:srgbClr val="CC0000"/>
                </a:solidFill>
                <a:latin typeface="宋体" panose="02010600030101010101" pitchFamily="2" charset="-122"/>
                <a:ea typeface="宋体" panose="02010600030101010101" pitchFamily="2" charset="-122"/>
              </a:rPr>
              <a:t>设</a:t>
            </a:r>
            <a:r>
              <a:rPr lang="en-US" altLang="zh-CN" sz="2600" b="1" u="none">
                <a:solidFill>
                  <a:srgbClr val="CC0000"/>
                </a:solidFill>
                <a:latin typeface="宋体" panose="02010600030101010101" pitchFamily="2" charset="-122"/>
                <a:ea typeface="宋体" panose="02010600030101010101" pitchFamily="2" charset="-122"/>
              </a:rPr>
              <a:t>P1,P2,...Pn</a:t>
            </a:r>
            <a:r>
              <a:rPr lang="zh-CN" altLang="en-US" sz="2600" b="1" u="none">
                <a:solidFill>
                  <a:srgbClr val="CC0000"/>
                </a:solidFill>
                <a:latin typeface="宋体" panose="02010600030101010101" pitchFamily="2" charset="-122"/>
                <a:ea typeface="宋体" panose="02010600030101010101" pitchFamily="2" charset="-122"/>
              </a:rPr>
              <a:t>是命题公式</a:t>
            </a:r>
            <a:r>
              <a:rPr lang="en-US" altLang="zh-CN" sz="2600" b="1" u="none">
                <a:solidFill>
                  <a:srgbClr val="CC0000"/>
                </a:solidFill>
                <a:latin typeface="宋体" panose="02010600030101010101" pitchFamily="2" charset="-122"/>
                <a:ea typeface="宋体" panose="02010600030101010101" pitchFamily="2" charset="-122"/>
              </a:rPr>
              <a:t>A</a:t>
            </a:r>
            <a:r>
              <a:rPr lang="zh-CN" altLang="en-US" sz="2600" b="1" u="none">
                <a:solidFill>
                  <a:srgbClr val="CC0000"/>
                </a:solidFill>
                <a:latin typeface="宋体" panose="02010600030101010101" pitchFamily="2" charset="-122"/>
                <a:ea typeface="宋体" panose="02010600030101010101" pitchFamily="2" charset="-122"/>
              </a:rPr>
              <a:t>中出现的所有分量，为</a:t>
            </a:r>
            <a:r>
              <a:rPr lang="en-US" altLang="zh-CN" sz="2600" b="1" u="none">
                <a:solidFill>
                  <a:srgbClr val="CC0000"/>
                </a:solidFill>
                <a:latin typeface="宋体" panose="02010600030101010101" pitchFamily="2" charset="-122"/>
                <a:ea typeface="宋体" panose="02010600030101010101" pitchFamily="2" charset="-122"/>
              </a:rPr>
              <a:t>P1,P2,...Pn</a:t>
            </a:r>
            <a:r>
              <a:rPr lang="zh-CN" altLang="en-US" sz="2600" b="1" u="none">
                <a:solidFill>
                  <a:srgbClr val="CC0000"/>
                </a:solidFill>
                <a:latin typeface="宋体" panose="02010600030101010101" pitchFamily="2" charset="-122"/>
                <a:ea typeface="宋体" panose="02010600030101010101" pitchFamily="2" charset="-122"/>
              </a:rPr>
              <a:t>指定一组真值称为对公式</a:t>
            </a:r>
            <a:r>
              <a:rPr lang="en-US" altLang="zh-CN" sz="2600" b="1" u="none">
                <a:solidFill>
                  <a:srgbClr val="CC0000"/>
                </a:solidFill>
                <a:latin typeface="宋体" panose="02010600030101010101" pitchFamily="2" charset="-122"/>
                <a:ea typeface="宋体" panose="02010600030101010101" pitchFamily="2" charset="-122"/>
              </a:rPr>
              <a:t>A</a:t>
            </a:r>
            <a:r>
              <a:rPr lang="zh-CN" altLang="en-US" sz="2600" b="1" u="none">
                <a:solidFill>
                  <a:srgbClr val="CC0000"/>
                </a:solidFill>
                <a:latin typeface="宋体" panose="02010600030101010101" pitchFamily="2" charset="-122"/>
                <a:ea typeface="宋体" panose="02010600030101010101" pitchFamily="2" charset="-122"/>
              </a:rPr>
              <a:t>的</a:t>
            </a:r>
            <a:r>
              <a:rPr lang="zh-CN" altLang="en-US" sz="2600" b="1" u="none">
                <a:latin typeface="宋体" panose="02010600030101010101" pitchFamily="2" charset="-122"/>
                <a:ea typeface="宋体" panose="02010600030101010101" pitchFamily="2" charset="-122"/>
              </a:rPr>
              <a:t>赋值</a:t>
            </a:r>
            <a:r>
              <a:rPr lang="zh-CN" altLang="en-US" sz="2600" b="1" u="none">
                <a:solidFill>
                  <a:srgbClr val="800000"/>
                </a:solidFill>
                <a:latin typeface="宋体" panose="02010600030101010101" pitchFamily="2" charset="-122"/>
                <a:ea typeface="宋体" panose="02010600030101010101" pitchFamily="2" charset="-122"/>
              </a:rPr>
              <a:t>，</a:t>
            </a:r>
            <a:r>
              <a:rPr lang="zh-CN" altLang="en-US" sz="2600" b="1" u="none">
                <a:solidFill>
                  <a:srgbClr val="CC0000"/>
                </a:solidFill>
                <a:latin typeface="宋体" panose="02010600030101010101" pitchFamily="2" charset="-122"/>
                <a:ea typeface="宋体" panose="02010600030101010101" pitchFamily="2" charset="-122"/>
              </a:rPr>
              <a:t>若指定一组真值使</a:t>
            </a:r>
            <a:r>
              <a:rPr lang="en-US" altLang="zh-CN" sz="2600" b="1" u="none">
                <a:solidFill>
                  <a:srgbClr val="CC0000"/>
                </a:solidFill>
                <a:latin typeface="宋体" panose="02010600030101010101" pitchFamily="2" charset="-122"/>
                <a:ea typeface="宋体" panose="02010600030101010101" pitchFamily="2" charset="-122"/>
              </a:rPr>
              <a:t>A</a:t>
            </a:r>
            <a:r>
              <a:rPr lang="zh-CN" altLang="en-US" sz="2600" b="1" u="none">
                <a:solidFill>
                  <a:srgbClr val="CC0000"/>
                </a:solidFill>
                <a:latin typeface="宋体" panose="02010600030101010101" pitchFamily="2" charset="-122"/>
                <a:ea typeface="宋体" panose="02010600030101010101" pitchFamily="2" charset="-122"/>
              </a:rPr>
              <a:t>成为真命题，则这组真值称为</a:t>
            </a:r>
            <a:r>
              <a:rPr lang="en-US" altLang="zh-CN" sz="2600" b="1" u="none">
                <a:solidFill>
                  <a:srgbClr val="CC0000"/>
                </a:solidFill>
                <a:latin typeface="宋体" panose="02010600030101010101" pitchFamily="2" charset="-122"/>
                <a:ea typeface="宋体" panose="02010600030101010101" pitchFamily="2" charset="-122"/>
              </a:rPr>
              <a:t>A</a:t>
            </a:r>
            <a:r>
              <a:rPr lang="zh-CN" altLang="en-US" sz="2600" b="1" u="none">
                <a:solidFill>
                  <a:srgbClr val="CC0000"/>
                </a:solidFill>
                <a:latin typeface="宋体" panose="02010600030101010101" pitchFamily="2" charset="-122"/>
                <a:ea typeface="宋体" panose="02010600030101010101" pitchFamily="2" charset="-122"/>
              </a:rPr>
              <a:t>的</a:t>
            </a:r>
          </a:p>
          <a:p>
            <a:pPr eaLnBrk="1" hangingPunct="1">
              <a:lnSpc>
                <a:spcPct val="115000"/>
              </a:lnSpc>
              <a:spcBef>
                <a:spcPct val="0"/>
              </a:spcBef>
              <a:buFontTx/>
              <a:buNone/>
            </a:pPr>
            <a:r>
              <a:rPr lang="zh-CN" altLang="en-US" sz="2600" b="1" u="none">
                <a:latin typeface="宋体" panose="02010600030101010101" pitchFamily="2" charset="-122"/>
                <a:ea typeface="宋体" panose="02010600030101010101" pitchFamily="2" charset="-122"/>
              </a:rPr>
              <a:t>成真赋值</a:t>
            </a:r>
            <a:r>
              <a:rPr lang="zh-CN" altLang="en-US" sz="2600" b="1" u="none">
                <a:solidFill>
                  <a:srgbClr val="800000"/>
                </a:solidFill>
                <a:latin typeface="宋体" panose="02010600030101010101" pitchFamily="2" charset="-122"/>
                <a:ea typeface="宋体" panose="02010600030101010101" pitchFamily="2" charset="-122"/>
              </a:rPr>
              <a:t>；</a:t>
            </a:r>
            <a:r>
              <a:rPr lang="zh-CN" altLang="en-US" sz="2600" b="1" u="none">
                <a:solidFill>
                  <a:srgbClr val="CC0000"/>
                </a:solidFill>
                <a:latin typeface="宋体" panose="02010600030101010101" pitchFamily="2" charset="-122"/>
                <a:ea typeface="宋体" panose="02010600030101010101" pitchFamily="2" charset="-122"/>
              </a:rPr>
              <a:t>否则为</a:t>
            </a:r>
            <a:r>
              <a:rPr lang="en-US" altLang="zh-CN" sz="2600" b="1" u="none">
                <a:solidFill>
                  <a:srgbClr val="CC0000"/>
                </a:solidFill>
                <a:latin typeface="宋体" panose="02010600030101010101" pitchFamily="2" charset="-122"/>
                <a:ea typeface="宋体" panose="02010600030101010101" pitchFamily="2" charset="-122"/>
              </a:rPr>
              <a:t>A</a:t>
            </a:r>
            <a:r>
              <a:rPr lang="zh-CN" altLang="en-US" sz="2600" b="1" u="none">
                <a:solidFill>
                  <a:srgbClr val="CC0000"/>
                </a:solidFill>
                <a:latin typeface="宋体" panose="02010600030101010101" pitchFamily="2" charset="-122"/>
                <a:ea typeface="宋体" panose="02010600030101010101" pitchFamily="2" charset="-122"/>
              </a:rPr>
              <a:t>的</a:t>
            </a:r>
            <a:r>
              <a:rPr lang="zh-CN" altLang="en-US" sz="2600" b="1" u="none">
                <a:latin typeface="宋体" panose="02010600030101010101" pitchFamily="2" charset="-122"/>
                <a:ea typeface="宋体" panose="02010600030101010101" pitchFamily="2" charset="-122"/>
              </a:rPr>
              <a:t>成假赋值</a:t>
            </a:r>
            <a:r>
              <a:rPr lang="zh-CN" altLang="en-US" b="1" u="none">
                <a:solidFill>
                  <a:srgbClr val="800000"/>
                </a:solidFill>
                <a:latin typeface="宋体" panose="02010600030101010101" pitchFamily="2" charset="-122"/>
                <a:ea typeface="宋体" panose="02010600030101010101" pitchFamily="2" charset="-122"/>
              </a:rPr>
              <a:t>。</a:t>
            </a:r>
            <a:endParaRPr lang="zh-CN" altLang="en-US" sz="2400" b="1" u="none">
              <a:solidFill>
                <a:srgbClr val="800000"/>
              </a:solidFill>
              <a:latin typeface="宋体" panose="02010600030101010101" pitchFamily="2" charset="-122"/>
              <a:ea typeface="宋体" panose="02010600030101010101" pitchFamily="2" charset="-122"/>
            </a:endParaRPr>
          </a:p>
        </p:txBody>
      </p:sp>
      <p:sp>
        <p:nvSpPr>
          <p:cNvPr id="104460" name="Text Box 23"/>
          <p:cNvSpPr txBox="1">
            <a:spLocks noChangeArrowheads="1"/>
          </p:cNvSpPr>
          <p:nvPr/>
        </p:nvSpPr>
        <p:spPr bwMode="auto">
          <a:xfrm>
            <a:off x="457200" y="609600"/>
            <a:ext cx="35814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FontTx/>
              <a:buNone/>
            </a:pPr>
            <a:r>
              <a:rPr lang="en-US" altLang="zh-CN" b="1" u="none">
                <a:latin typeface="黑体" panose="02010609060101010101" pitchFamily="49" charset="-122"/>
              </a:rPr>
              <a:t>2.</a:t>
            </a:r>
            <a:r>
              <a:rPr lang="zh-CN" altLang="en-US" b="1" u="none">
                <a:latin typeface="黑体" panose="02010609060101010101" pitchFamily="49" charset="-122"/>
              </a:rPr>
              <a:t>命题公式的赋值</a:t>
            </a:r>
            <a:endParaRPr lang="zh-CN" altLang="en-US" b="1" u="none">
              <a:solidFill>
                <a:srgbClr val="0000CC"/>
              </a:solidFill>
              <a:latin typeface="宋体" panose="02010600030101010101" pitchFamily="2" charset="-122"/>
              <a:ea typeface="宋体" panose="02010600030101010101" pitchFamily="2" charset="-122"/>
            </a:endParaRPr>
          </a:p>
        </p:txBody>
      </p:sp>
      <p:pic>
        <p:nvPicPr>
          <p:cNvPr id="104461" name="Picture 24" descr="Signit[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24800" y="6858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0474" name="Text Box 26"/>
          <p:cNvSpPr txBox="1">
            <a:spLocks noChangeArrowheads="1"/>
          </p:cNvSpPr>
          <p:nvPr/>
        </p:nvSpPr>
        <p:spPr bwMode="auto">
          <a:xfrm>
            <a:off x="1143000" y="3200400"/>
            <a:ext cx="48006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FontTx/>
              <a:buNone/>
            </a:pPr>
            <a:r>
              <a:rPr lang="en-US" altLang="zh-CN" sz="2400" b="1" u="none">
                <a:latin typeface="Bookman Old Style" panose="02050604050505020204" pitchFamily="18" charset="0"/>
                <a:ea typeface="华文楷体" panose="02010600040101010101" pitchFamily="2" charset="-122"/>
                <a:sym typeface="Symbol" panose="05050102010706020507" pitchFamily="18" charset="2"/>
              </a:rPr>
              <a:t>P( Q  </a:t>
            </a:r>
            <a:r>
              <a:rPr lang="en-US" altLang="zh-CN" sz="2400" b="1" u="none">
                <a:latin typeface="Bookman Old Style" panose="02050604050505020204" pitchFamily="18" charset="0"/>
                <a:ea typeface="华文楷体" panose="02010600040101010101" pitchFamily="2" charset="-122"/>
              </a:rPr>
              <a:t>R</a:t>
            </a:r>
            <a:r>
              <a:rPr lang="en-US" altLang="zh-CN" sz="2400" b="1" u="none">
                <a:latin typeface="Bookman Old Style" panose="02050604050505020204" pitchFamily="18" charset="0"/>
                <a:ea typeface="华文楷体" panose="02010600040101010101" pitchFamily="2" charset="-122"/>
                <a:sym typeface="Symbol" panose="05050102010706020507" pitchFamily="18" charset="2"/>
              </a:rPr>
              <a:t> </a:t>
            </a:r>
            <a:r>
              <a:rPr lang="en-US" altLang="zh-CN" sz="2400" b="1" u="none">
                <a:latin typeface="Bookman Old Style" panose="02050604050505020204" pitchFamily="18" charset="0"/>
                <a:ea typeface="华文楷体" panose="02010600040101010101" pitchFamily="2" charset="-122"/>
              </a:rPr>
              <a:t>)</a:t>
            </a:r>
            <a:r>
              <a:rPr lang="zh-CN" altLang="en-US" sz="2400" b="1" u="none">
                <a:latin typeface="Bookman Old Style" panose="02050604050505020204" pitchFamily="18" charset="0"/>
                <a:ea typeface="华文楷体" panose="02010600040101010101" pitchFamily="2" charset="-122"/>
              </a:rPr>
              <a:t>为三元公式</a:t>
            </a:r>
          </a:p>
        </p:txBody>
      </p:sp>
      <p:sp>
        <p:nvSpPr>
          <p:cNvPr id="360483" name="Text Box 35"/>
          <p:cNvSpPr txBox="1">
            <a:spLocks noChangeArrowheads="1"/>
          </p:cNvSpPr>
          <p:nvPr/>
        </p:nvSpPr>
        <p:spPr bwMode="auto">
          <a:xfrm>
            <a:off x="457200" y="3276600"/>
            <a:ext cx="9906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Tx/>
              <a:buNone/>
            </a:pPr>
            <a:r>
              <a:rPr lang="zh-CN" altLang="en-US" sz="2400" b="1" u="none">
                <a:solidFill>
                  <a:srgbClr val="990000"/>
                </a:solidFill>
                <a:ea typeface="方正舒体" panose="02010601030101010101" pitchFamily="2" charset="-122"/>
                <a:sym typeface="Symbol" panose="05050102010706020507" pitchFamily="18" charset="2"/>
              </a:rPr>
              <a:t>例</a:t>
            </a:r>
            <a:r>
              <a:rPr lang="en-US" altLang="zh-CN" sz="2400" b="1" u="none">
                <a:solidFill>
                  <a:srgbClr val="990000"/>
                </a:solidFill>
                <a:ea typeface="宋体" panose="02010600030101010101" pitchFamily="2" charset="-122"/>
                <a:sym typeface="Symbol" panose="05050102010706020507" pitchFamily="18" charset="2"/>
              </a:rPr>
              <a:t>:</a:t>
            </a:r>
            <a:endParaRPr lang="en-US" altLang="zh-CN" sz="2400" b="1" u="none">
              <a:solidFill>
                <a:srgbClr val="990000"/>
              </a:solidFill>
              <a:ea typeface="宋体" panose="02010600030101010101" pitchFamily="2" charset="-122"/>
            </a:endParaRPr>
          </a:p>
        </p:txBody>
      </p:sp>
      <p:sp>
        <p:nvSpPr>
          <p:cNvPr id="360484" name="Text Box 36"/>
          <p:cNvSpPr txBox="1">
            <a:spLocks noChangeArrowheads="1"/>
          </p:cNvSpPr>
          <p:nvPr/>
        </p:nvSpPr>
        <p:spPr bwMode="auto">
          <a:xfrm>
            <a:off x="1066800" y="3810000"/>
            <a:ext cx="40386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spcBef>
                <a:spcPct val="0"/>
              </a:spcBef>
              <a:buFontTx/>
              <a:buNone/>
            </a:pPr>
            <a:r>
              <a:rPr lang="zh-CN" altLang="en-US" sz="2400" b="1" u="none">
                <a:latin typeface="Bookman Old Style" panose="02050604050505020204" pitchFamily="18" charset="0"/>
                <a:ea typeface="楷体_GB2312" pitchFamily="49" charset="-122"/>
                <a:sym typeface="Symbol" panose="05050102010706020507" pitchFamily="18" charset="2"/>
              </a:rPr>
              <a:t>若取 </a:t>
            </a:r>
            <a:r>
              <a:rPr lang="en-US" altLang="zh-CN" sz="2400" b="1" u="none">
                <a:latin typeface="Bookman Old Style" panose="02050604050505020204" pitchFamily="18" charset="0"/>
                <a:ea typeface="楷体_GB2312" pitchFamily="49" charset="-122"/>
                <a:sym typeface="Symbol" panose="05050102010706020507" pitchFamily="18" charset="2"/>
              </a:rPr>
              <a:t>P= </a:t>
            </a:r>
            <a:r>
              <a:rPr lang="en-US" altLang="zh-CN" sz="2400" b="1" u="none">
                <a:solidFill>
                  <a:srgbClr val="0000FF"/>
                </a:solidFill>
                <a:latin typeface="Bookman Old Style" panose="02050604050505020204" pitchFamily="18" charset="0"/>
                <a:ea typeface="楷体_GB2312" pitchFamily="49" charset="-122"/>
                <a:sym typeface="Symbol" panose="05050102010706020507" pitchFamily="18" charset="2"/>
              </a:rPr>
              <a:t>F</a:t>
            </a:r>
            <a:r>
              <a:rPr lang="en-US" altLang="zh-CN" sz="2400" b="1" u="none">
                <a:latin typeface="Bookman Old Style" panose="02050604050505020204" pitchFamily="18" charset="0"/>
                <a:ea typeface="楷体_GB2312" pitchFamily="49" charset="-122"/>
                <a:sym typeface="Symbol" panose="05050102010706020507" pitchFamily="18" charset="2"/>
              </a:rPr>
              <a:t>, Q= </a:t>
            </a:r>
            <a:r>
              <a:rPr lang="en-US" altLang="zh-CN" sz="2400" b="1" u="none">
                <a:solidFill>
                  <a:srgbClr val="0000FF"/>
                </a:solidFill>
                <a:latin typeface="Bookman Old Style" panose="02050604050505020204" pitchFamily="18" charset="0"/>
                <a:ea typeface="楷体_GB2312" pitchFamily="49" charset="-122"/>
                <a:sym typeface="Symbol" panose="05050102010706020507" pitchFamily="18" charset="2"/>
              </a:rPr>
              <a:t>T</a:t>
            </a:r>
            <a:r>
              <a:rPr lang="en-US" altLang="zh-CN" sz="2400" b="1" u="none">
                <a:latin typeface="Bookman Old Style" panose="02050604050505020204" pitchFamily="18" charset="0"/>
                <a:ea typeface="楷体_GB2312" pitchFamily="49" charset="-122"/>
                <a:sym typeface="Symbol" panose="05050102010706020507" pitchFamily="18" charset="2"/>
              </a:rPr>
              <a:t>, </a:t>
            </a:r>
            <a:r>
              <a:rPr lang="en-US" altLang="zh-CN" sz="2400" b="1" u="none">
                <a:latin typeface="Bookman Old Style" panose="02050604050505020204" pitchFamily="18" charset="0"/>
                <a:ea typeface="楷体_GB2312" pitchFamily="49" charset="-122"/>
              </a:rPr>
              <a:t>R= </a:t>
            </a:r>
            <a:r>
              <a:rPr lang="en-US" altLang="zh-CN" sz="2400" b="1" u="none">
                <a:solidFill>
                  <a:srgbClr val="0000FF"/>
                </a:solidFill>
                <a:latin typeface="Bookman Old Style" panose="02050604050505020204" pitchFamily="18" charset="0"/>
                <a:ea typeface="楷体_GB2312" pitchFamily="49" charset="-122"/>
              </a:rPr>
              <a:t>F</a:t>
            </a:r>
            <a:r>
              <a:rPr lang="en-US" altLang="zh-CN" sz="2400" b="1" u="none">
                <a:latin typeface="Bookman Old Style" panose="02050604050505020204" pitchFamily="18" charset="0"/>
                <a:ea typeface="楷体_GB2312" pitchFamily="49" charset="-122"/>
              </a:rPr>
              <a:t>,</a:t>
            </a:r>
            <a:r>
              <a:rPr lang="en-US" altLang="zh-CN" sz="2400" b="1" u="none">
                <a:latin typeface="Bookman Old Style" panose="02050604050505020204" pitchFamily="18" charset="0"/>
                <a:ea typeface="楷体_GB2312" pitchFamily="49" charset="-122"/>
                <a:sym typeface="Symbol" panose="05050102010706020507" pitchFamily="18" charset="2"/>
              </a:rPr>
              <a:t> </a:t>
            </a:r>
            <a:endParaRPr lang="en-US" altLang="zh-CN" sz="2400" b="1" u="none">
              <a:latin typeface="Bookman Old Style" panose="02050604050505020204" pitchFamily="18" charset="0"/>
              <a:ea typeface="楷体_GB2312" pitchFamily="49" charset="-122"/>
            </a:endParaRPr>
          </a:p>
        </p:txBody>
      </p:sp>
      <p:sp>
        <p:nvSpPr>
          <p:cNvPr id="360487" name="Text Box 39"/>
          <p:cNvSpPr txBox="1">
            <a:spLocks noChangeArrowheads="1"/>
          </p:cNvSpPr>
          <p:nvPr/>
        </p:nvSpPr>
        <p:spPr bwMode="auto">
          <a:xfrm>
            <a:off x="1066800" y="4267200"/>
            <a:ext cx="44958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spcBef>
                <a:spcPct val="0"/>
              </a:spcBef>
              <a:buFontTx/>
              <a:buNone/>
            </a:pPr>
            <a:r>
              <a:rPr lang="zh-CN" altLang="en-US" sz="2400" b="1" u="none">
                <a:latin typeface="Bookman Old Style" panose="02050604050505020204" pitchFamily="18" charset="0"/>
                <a:ea typeface="楷体_GB2312" pitchFamily="49" charset="-122"/>
                <a:sym typeface="Symbol" panose="05050102010706020507" pitchFamily="18" charset="2"/>
              </a:rPr>
              <a:t>则</a:t>
            </a:r>
            <a:r>
              <a:rPr lang="en-US" altLang="zh-CN" sz="2400" b="1" u="none">
                <a:latin typeface="Bookman Old Style" panose="02050604050505020204" pitchFamily="18" charset="0"/>
                <a:ea typeface="楷体_GB2312" pitchFamily="49" charset="-122"/>
                <a:sym typeface="Symbol" panose="05050102010706020507" pitchFamily="18" charset="2"/>
              </a:rPr>
              <a:t>P(Q</a:t>
            </a:r>
            <a:r>
              <a:rPr lang="en-US" altLang="zh-CN" sz="2400" b="1" u="none">
                <a:latin typeface="Bookman Old Style" panose="02050604050505020204" pitchFamily="18" charset="0"/>
                <a:ea typeface="楷体_GB2312" pitchFamily="49" charset="-122"/>
              </a:rPr>
              <a:t>R)= </a:t>
            </a:r>
            <a:r>
              <a:rPr lang="en-US" altLang="zh-CN" sz="2400" b="1" u="none">
                <a:solidFill>
                  <a:srgbClr val="0000FF"/>
                </a:solidFill>
                <a:latin typeface="Bookman Old Style" panose="02050604050505020204" pitchFamily="18" charset="0"/>
                <a:ea typeface="楷体_GB2312" pitchFamily="49" charset="-122"/>
                <a:sym typeface="Symbol" panose="05050102010706020507" pitchFamily="18" charset="2"/>
              </a:rPr>
              <a:t>F</a:t>
            </a:r>
            <a:r>
              <a:rPr lang="en-US" altLang="zh-CN" sz="2400" b="1" u="none">
                <a:solidFill>
                  <a:schemeClr val="tx2"/>
                </a:solidFill>
                <a:latin typeface="Bookman Old Style" panose="02050604050505020204" pitchFamily="18" charset="0"/>
                <a:ea typeface="楷体_GB2312" pitchFamily="49" charset="-122"/>
                <a:sym typeface="Symbol" panose="05050102010706020507" pitchFamily="18" charset="2"/>
              </a:rPr>
              <a:t>(</a:t>
            </a:r>
            <a:r>
              <a:rPr lang="en-US" altLang="zh-CN" sz="2400" b="1" u="none">
                <a:solidFill>
                  <a:srgbClr val="0000FF"/>
                </a:solidFill>
                <a:latin typeface="Bookman Old Style" panose="02050604050505020204" pitchFamily="18" charset="0"/>
                <a:ea typeface="楷体_GB2312" pitchFamily="49" charset="-122"/>
                <a:sym typeface="Symbol" panose="05050102010706020507" pitchFamily="18" charset="2"/>
              </a:rPr>
              <a:t>T</a:t>
            </a:r>
            <a:r>
              <a:rPr lang="en-US" altLang="zh-CN" sz="2400" b="1" u="none">
                <a:solidFill>
                  <a:schemeClr val="tx2"/>
                </a:solidFill>
                <a:latin typeface="Bookman Old Style" panose="02050604050505020204" pitchFamily="18" charset="0"/>
                <a:ea typeface="楷体_GB2312" pitchFamily="49" charset="-122"/>
                <a:sym typeface="Symbol" panose="05050102010706020507" pitchFamily="18" charset="2"/>
              </a:rPr>
              <a:t></a:t>
            </a:r>
            <a:r>
              <a:rPr lang="en-US" altLang="zh-CN" sz="2400" b="1" u="none">
                <a:solidFill>
                  <a:srgbClr val="0000FF"/>
                </a:solidFill>
                <a:latin typeface="Bookman Old Style" panose="02050604050505020204" pitchFamily="18" charset="0"/>
                <a:ea typeface="楷体_GB2312" pitchFamily="49" charset="-122"/>
              </a:rPr>
              <a:t>F)</a:t>
            </a:r>
            <a:r>
              <a:rPr lang="en-US" altLang="zh-CN" sz="2400" b="1" u="none">
                <a:latin typeface="Bookman Old Style" panose="02050604050505020204" pitchFamily="18" charset="0"/>
                <a:ea typeface="楷体_GB2312" pitchFamily="49" charset="-122"/>
              </a:rPr>
              <a:t>= </a:t>
            </a:r>
          </a:p>
        </p:txBody>
      </p:sp>
      <p:sp>
        <p:nvSpPr>
          <p:cNvPr id="360488" name="Text Box 40"/>
          <p:cNvSpPr txBox="1">
            <a:spLocks noChangeArrowheads="1"/>
          </p:cNvSpPr>
          <p:nvPr/>
        </p:nvSpPr>
        <p:spPr bwMode="auto">
          <a:xfrm>
            <a:off x="1066800" y="5105400"/>
            <a:ext cx="70104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FontTx/>
              <a:buNone/>
            </a:pPr>
            <a:r>
              <a:rPr lang="zh-CN" altLang="en-US" sz="2400" b="1" u="none">
                <a:latin typeface="Bookman Old Style" panose="02050604050505020204" pitchFamily="18" charset="0"/>
                <a:ea typeface="楷体_GB2312" pitchFamily="49" charset="-122"/>
                <a:sym typeface="Symbol" panose="05050102010706020507" pitchFamily="18" charset="2"/>
              </a:rPr>
              <a:t>若取赋值为</a:t>
            </a:r>
            <a:r>
              <a:rPr lang="en-US" altLang="zh-CN" sz="2400" b="1" u="none">
                <a:solidFill>
                  <a:srgbClr val="0000FF"/>
                </a:solidFill>
                <a:latin typeface="Bookman Old Style" panose="02050604050505020204" pitchFamily="18" charset="0"/>
                <a:ea typeface="楷体_GB2312" pitchFamily="49" charset="-122"/>
                <a:sym typeface="Symbol" panose="05050102010706020507" pitchFamily="18" charset="2"/>
              </a:rPr>
              <a:t>110</a:t>
            </a:r>
            <a:r>
              <a:rPr lang="en-US" altLang="zh-CN" sz="2400" b="1" u="none">
                <a:latin typeface="Bookman Old Style" panose="02050604050505020204" pitchFamily="18" charset="0"/>
                <a:ea typeface="楷体_GB2312" pitchFamily="49" charset="-122"/>
                <a:sym typeface="Symbol" panose="05050102010706020507" pitchFamily="18" charset="2"/>
              </a:rPr>
              <a:t>,</a:t>
            </a:r>
            <a:r>
              <a:rPr lang="zh-CN" altLang="en-US" sz="2400" b="1" u="none">
                <a:latin typeface="Bookman Old Style" panose="02050604050505020204" pitchFamily="18" charset="0"/>
                <a:ea typeface="楷体_GB2312" pitchFamily="49" charset="-122"/>
                <a:sym typeface="Symbol" panose="05050102010706020507" pitchFamily="18" charset="2"/>
              </a:rPr>
              <a:t>则</a:t>
            </a:r>
            <a:r>
              <a:rPr lang="en-US" altLang="zh-CN" sz="2400" b="1" u="none">
                <a:latin typeface="Bookman Old Style" panose="02050604050505020204" pitchFamily="18" charset="0"/>
                <a:ea typeface="楷体_GB2312" pitchFamily="49" charset="-122"/>
                <a:sym typeface="Symbol" panose="05050102010706020507" pitchFamily="18" charset="2"/>
              </a:rPr>
              <a:t>P(Q</a:t>
            </a:r>
            <a:r>
              <a:rPr lang="en-US" altLang="zh-CN" sz="2400" b="1" u="none">
                <a:latin typeface="Bookman Old Style" panose="02050604050505020204" pitchFamily="18" charset="0"/>
                <a:ea typeface="楷体_GB2312" pitchFamily="49" charset="-122"/>
              </a:rPr>
              <a:t>R)=</a:t>
            </a:r>
            <a:r>
              <a:rPr lang="en-US" altLang="zh-CN" sz="2400" b="1" u="none">
                <a:solidFill>
                  <a:srgbClr val="0000FF"/>
                </a:solidFill>
                <a:latin typeface="Bookman Old Style" panose="02050604050505020204" pitchFamily="18" charset="0"/>
                <a:ea typeface="楷体_GB2312" pitchFamily="49" charset="-122"/>
                <a:sym typeface="Symbol" panose="05050102010706020507" pitchFamily="18" charset="2"/>
              </a:rPr>
              <a:t>1</a:t>
            </a:r>
            <a:r>
              <a:rPr lang="en-US" altLang="zh-CN" sz="2400" b="1" u="none">
                <a:latin typeface="Bookman Old Style" panose="02050604050505020204" pitchFamily="18" charset="0"/>
                <a:ea typeface="楷体_GB2312" pitchFamily="49" charset="-122"/>
                <a:sym typeface="Symbol" panose="05050102010706020507" pitchFamily="18" charset="2"/>
              </a:rPr>
              <a:t>(</a:t>
            </a:r>
            <a:r>
              <a:rPr lang="en-US" altLang="zh-CN" sz="2400" b="1" u="none">
                <a:solidFill>
                  <a:srgbClr val="0000FF"/>
                </a:solidFill>
                <a:latin typeface="Bookman Old Style" panose="02050604050505020204" pitchFamily="18" charset="0"/>
                <a:ea typeface="楷体_GB2312" pitchFamily="49" charset="-122"/>
                <a:sym typeface="Symbol" panose="05050102010706020507" pitchFamily="18" charset="2"/>
              </a:rPr>
              <a:t>1</a:t>
            </a:r>
            <a:r>
              <a:rPr lang="en-US" altLang="zh-CN" sz="2400" b="1" u="none">
                <a:latin typeface="Bookman Old Style" panose="02050604050505020204" pitchFamily="18" charset="0"/>
                <a:ea typeface="楷体_GB2312" pitchFamily="49" charset="-122"/>
                <a:sym typeface="Symbol" panose="05050102010706020507" pitchFamily="18" charset="2"/>
              </a:rPr>
              <a:t></a:t>
            </a:r>
            <a:r>
              <a:rPr lang="en-US" altLang="zh-CN" sz="2400" b="1" u="none">
                <a:solidFill>
                  <a:srgbClr val="0000FF"/>
                </a:solidFill>
                <a:latin typeface="Bookman Old Style" panose="02050604050505020204" pitchFamily="18" charset="0"/>
                <a:ea typeface="楷体_GB2312" pitchFamily="49" charset="-122"/>
              </a:rPr>
              <a:t>0</a:t>
            </a:r>
            <a:r>
              <a:rPr lang="en-US" altLang="zh-CN" sz="2400" b="1" u="none">
                <a:latin typeface="Bookman Old Style" panose="02050604050505020204" pitchFamily="18" charset="0"/>
                <a:ea typeface="楷体_GB2312" pitchFamily="49" charset="-122"/>
              </a:rPr>
              <a:t>)=</a:t>
            </a:r>
          </a:p>
        </p:txBody>
      </p:sp>
      <p:sp>
        <p:nvSpPr>
          <p:cNvPr id="360489" name="Text Box 41"/>
          <p:cNvSpPr txBox="1">
            <a:spLocks noChangeArrowheads="1"/>
          </p:cNvSpPr>
          <p:nvPr/>
        </p:nvSpPr>
        <p:spPr bwMode="auto">
          <a:xfrm>
            <a:off x="1066800" y="4724400"/>
            <a:ext cx="78486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spcBef>
                <a:spcPct val="0"/>
              </a:spcBef>
              <a:buFontTx/>
              <a:buNone/>
            </a:pPr>
            <a:r>
              <a:rPr lang="zh-CN" altLang="en-US" sz="2400" b="1" u="none">
                <a:latin typeface="Bookman Old Style" panose="02050604050505020204" pitchFamily="18" charset="0"/>
                <a:ea typeface="楷体_GB2312" pitchFamily="49" charset="-122"/>
              </a:rPr>
              <a:t>为简便起见可将这组赋值表示为一个</a:t>
            </a:r>
            <a:r>
              <a:rPr lang="en-US" altLang="zh-CN" sz="2400" b="1" u="none">
                <a:latin typeface="Bookman Old Style" panose="02050604050505020204" pitchFamily="18" charset="0"/>
                <a:ea typeface="楷体_GB2312" pitchFamily="49" charset="-122"/>
              </a:rPr>
              <a:t>01</a:t>
            </a:r>
            <a:r>
              <a:rPr lang="zh-CN" altLang="en-US" sz="2400" b="1" u="none">
                <a:latin typeface="Bookman Old Style" panose="02050604050505020204" pitchFamily="18" charset="0"/>
                <a:ea typeface="楷体_GB2312" pitchFamily="49" charset="-122"/>
              </a:rPr>
              <a:t>序列</a:t>
            </a:r>
            <a:r>
              <a:rPr lang="en-US" altLang="zh-CN" sz="2400" b="1" u="none">
                <a:latin typeface="Bookman Old Style" panose="02050604050505020204" pitchFamily="18" charset="0"/>
                <a:ea typeface="楷体_GB2312" pitchFamily="49" charset="-122"/>
              </a:rPr>
              <a:t>:</a:t>
            </a:r>
            <a:r>
              <a:rPr lang="en-US" altLang="zh-CN" sz="2400" b="1" u="none">
                <a:solidFill>
                  <a:schemeClr val="tx2"/>
                </a:solidFill>
                <a:latin typeface="Bookman Old Style" panose="02050604050505020204" pitchFamily="18" charset="0"/>
                <a:ea typeface="楷体_GB2312" pitchFamily="49" charset="-122"/>
              </a:rPr>
              <a:t>010</a:t>
            </a:r>
            <a:endParaRPr lang="en-US" altLang="zh-CN" sz="2400" b="1" u="none">
              <a:latin typeface="Bookman Old Style" panose="02050604050505020204" pitchFamily="18" charset="0"/>
              <a:ea typeface="楷体_GB2312" pitchFamily="49" charset="-122"/>
            </a:endParaRPr>
          </a:p>
        </p:txBody>
      </p:sp>
      <p:sp>
        <p:nvSpPr>
          <p:cNvPr id="360490" name="Text Box 42"/>
          <p:cNvSpPr txBox="1">
            <a:spLocks noChangeArrowheads="1"/>
          </p:cNvSpPr>
          <p:nvPr/>
        </p:nvSpPr>
        <p:spPr bwMode="auto">
          <a:xfrm>
            <a:off x="533400" y="5638800"/>
            <a:ext cx="6324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5000"/>
              </a:lnSpc>
              <a:spcBef>
                <a:spcPct val="0"/>
              </a:spcBef>
              <a:buFontTx/>
              <a:buNone/>
            </a:pPr>
            <a:r>
              <a:rPr lang="zh-CN" altLang="en-US" b="1" u="none">
                <a:solidFill>
                  <a:srgbClr val="CC00FF"/>
                </a:solidFill>
                <a:latin typeface="楷体_GB2312" pitchFamily="49" charset="-122"/>
                <a:ea typeface="楷体_GB2312" pitchFamily="49" charset="-122"/>
              </a:rPr>
              <a:t>该公式共有多少种不同赋值</a:t>
            </a:r>
            <a:r>
              <a:rPr lang="en-US" altLang="zh-CN" b="1" u="none">
                <a:solidFill>
                  <a:srgbClr val="CC00FF"/>
                </a:solidFill>
                <a:latin typeface="楷体_GB2312" pitchFamily="49" charset="-122"/>
                <a:ea typeface="楷体_GB2312" pitchFamily="49" charset="-122"/>
              </a:rPr>
              <a:t>?</a:t>
            </a:r>
          </a:p>
        </p:txBody>
      </p:sp>
      <p:pic>
        <p:nvPicPr>
          <p:cNvPr id="360491" name="Picture 43" descr="questio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2238" y="5791200"/>
            <a:ext cx="43497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0492" name="Text Box 44"/>
          <p:cNvSpPr txBox="1">
            <a:spLocks noChangeArrowheads="1"/>
          </p:cNvSpPr>
          <p:nvPr/>
        </p:nvSpPr>
        <p:spPr bwMode="auto">
          <a:xfrm>
            <a:off x="4800600" y="4267200"/>
            <a:ext cx="5334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spcBef>
                <a:spcPct val="0"/>
              </a:spcBef>
              <a:buFontTx/>
              <a:buNone/>
            </a:pPr>
            <a:r>
              <a:rPr lang="en-US" altLang="zh-CN" sz="2400" b="1" u="none">
                <a:solidFill>
                  <a:srgbClr val="0000FF"/>
                </a:solidFill>
                <a:latin typeface="Bookman Old Style" panose="02050604050505020204" pitchFamily="18" charset="0"/>
                <a:ea typeface="楷体_GB2312" pitchFamily="49" charset="-122"/>
              </a:rPr>
              <a:t>T</a:t>
            </a:r>
            <a:endParaRPr lang="en-US" altLang="zh-CN" sz="2400" b="1" u="none">
              <a:latin typeface="Bookman Old Style" panose="02050604050505020204" pitchFamily="18" charset="0"/>
              <a:ea typeface="楷体_GB2312" pitchFamily="49" charset="-122"/>
            </a:endParaRPr>
          </a:p>
        </p:txBody>
      </p:sp>
      <p:sp>
        <p:nvSpPr>
          <p:cNvPr id="360493" name="Text Box 45"/>
          <p:cNvSpPr txBox="1">
            <a:spLocks noChangeArrowheads="1"/>
          </p:cNvSpPr>
          <p:nvPr/>
        </p:nvSpPr>
        <p:spPr bwMode="auto">
          <a:xfrm>
            <a:off x="5181600" y="4267200"/>
            <a:ext cx="22098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spcBef>
                <a:spcPct val="0"/>
              </a:spcBef>
              <a:buFontTx/>
              <a:buNone/>
            </a:pPr>
            <a:r>
              <a:rPr lang="en-US" altLang="zh-CN" sz="2400" b="1" u="none">
                <a:solidFill>
                  <a:srgbClr val="CC0000"/>
                </a:solidFill>
                <a:latin typeface="Bookman Old Style" panose="02050604050505020204" pitchFamily="18" charset="0"/>
                <a:ea typeface="楷体_GB2312" pitchFamily="49" charset="-122"/>
              </a:rPr>
              <a:t>(</a:t>
            </a:r>
            <a:r>
              <a:rPr lang="zh-CN" altLang="en-US" sz="2400" b="1" u="none">
                <a:solidFill>
                  <a:srgbClr val="CC0000"/>
                </a:solidFill>
                <a:latin typeface="Bookman Old Style" panose="02050604050505020204" pitchFamily="18" charset="0"/>
                <a:ea typeface="楷体_GB2312" pitchFamily="49" charset="-122"/>
              </a:rPr>
              <a:t>成真赋值</a:t>
            </a:r>
            <a:r>
              <a:rPr lang="en-US" altLang="zh-CN" sz="2400" b="1" u="none">
                <a:solidFill>
                  <a:srgbClr val="CC0000"/>
                </a:solidFill>
                <a:latin typeface="Bookman Old Style" panose="02050604050505020204" pitchFamily="18" charset="0"/>
                <a:ea typeface="楷体_GB2312" pitchFamily="49" charset="-122"/>
              </a:rPr>
              <a:t>)</a:t>
            </a:r>
          </a:p>
        </p:txBody>
      </p:sp>
      <p:sp>
        <p:nvSpPr>
          <p:cNvPr id="360494" name="Text Box 46"/>
          <p:cNvSpPr txBox="1">
            <a:spLocks noChangeArrowheads="1"/>
          </p:cNvSpPr>
          <p:nvPr/>
        </p:nvSpPr>
        <p:spPr bwMode="auto">
          <a:xfrm>
            <a:off x="6858000" y="5181600"/>
            <a:ext cx="5334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spcBef>
                <a:spcPct val="0"/>
              </a:spcBef>
              <a:buFontTx/>
              <a:buNone/>
            </a:pPr>
            <a:r>
              <a:rPr lang="en-US" altLang="zh-CN" sz="2400" b="1" u="none">
                <a:solidFill>
                  <a:srgbClr val="0000FF"/>
                </a:solidFill>
                <a:latin typeface="Bookman Old Style" panose="02050604050505020204" pitchFamily="18" charset="0"/>
                <a:ea typeface="楷体_GB2312" pitchFamily="49" charset="-122"/>
              </a:rPr>
              <a:t>0</a:t>
            </a:r>
            <a:endParaRPr lang="en-US" altLang="zh-CN" sz="2400" b="1" u="none">
              <a:latin typeface="Bookman Old Style" panose="02050604050505020204" pitchFamily="18" charset="0"/>
              <a:ea typeface="楷体_GB2312" pitchFamily="49" charset="-122"/>
            </a:endParaRPr>
          </a:p>
        </p:txBody>
      </p:sp>
      <p:sp>
        <p:nvSpPr>
          <p:cNvPr id="360495" name="Text Box 47"/>
          <p:cNvSpPr txBox="1">
            <a:spLocks noChangeArrowheads="1"/>
          </p:cNvSpPr>
          <p:nvPr/>
        </p:nvSpPr>
        <p:spPr bwMode="auto">
          <a:xfrm>
            <a:off x="7010400" y="5181600"/>
            <a:ext cx="19050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spcBef>
                <a:spcPct val="0"/>
              </a:spcBef>
              <a:buFontTx/>
              <a:buNone/>
            </a:pPr>
            <a:r>
              <a:rPr lang="en-US" altLang="zh-CN" sz="2400" b="1" u="none">
                <a:solidFill>
                  <a:srgbClr val="800000"/>
                </a:solidFill>
                <a:latin typeface="Bookman Old Style" panose="02050604050505020204" pitchFamily="18" charset="0"/>
                <a:ea typeface="楷体_GB2312" pitchFamily="49" charset="-122"/>
              </a:rPr>
              <a:t>  </a:t>
            </a:r>
            <a:r>
              <a:rPr lang="en-US" altLang="zh-CN" sz="2400" b="1" u="none">
                <a:solidFill>
                  <a:srgbClr val="CC0000"/>
                </a:solidFill>
                <a:latin typeface="Bookman Old Style" panose="02050604050505020204" pitchFamily="18" charset="0"/>
                <a:ea typeface="楷体_GB2312" pitchFamily="49" charset="-122"/>
              </a:rPr>
              <a:t>(</a:t>
            </a:r>
            <a:r>
              <a:rPr lang="zh-CN" altLang="en-US" sz="2400" b="1" u="none">
                <a:solidFill>
                  <a:srgbClr val="CC0000"/>
                </a:solidFill>
                <a:latin typeface="Bookman Old Style" panose="02050604050505020204" pitchFamily="18" charset="0"/>
                <a:ea typeface="楷体_GB2312" pitchFamily="49" charset="-122"/>
              </a:rPr>
              <a:t>成假赋值</a:t>
            </a:r>
            <a:r>
              <a:rPr lang="en-US" altLang="zh-CN" sz="2400" b="1" u="none">
                <a:solidFill>
                  <a:srgbClr val="CC0000"/>
                </a:solidFill>
                <a:latin typeface="Bookman Old Style" panose="02050604050505020204" pitchFamily="18" charset="0"/>
                <a:ea typeface="楷体_GB2312" pitchFamily="49" charset="-122"/>
              </a:rPr>
              <a:t>)</a:t>
            </a:r>
          </a:p>
        </p:txBody>
      </p:sp>
      <p:sp>
        <p:nvSpPr>
          <p:cNvPr id="104474" name="Text Box 48"/>
          <p:cNvSpPr txBox="1">
            <a:spLocks noChangeArrowheads="1"/>
          </p:cNvSpPr>
          <p:nvPr/>
        </p:nvSpPr>
        <p:spPr bwMode="auto">
          <a:xfrm>
            <a:off x="457200" y="228600"/>
            <a:ext cx="2971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
              </a:spcBef>
              <a:spcAft>
                <a:spcPct val="5000"/>
              </a:spcAft>
              <a:buFontTx/>
              <a:buNone/>
            </a:pPr>
            <a:r>
              <a:rPr lang="zh-CN" altLang="en-US" sz="1800" b="1" u="none">
                <a:solidFill>
                  <a:srgbClr val="660033"/>
                </a:solidFill>
                <a:latin typeface="幼圆" panose="02010509060101010101" pitchFamily="49" charset="-122"/>
                <a:ea typeface="幼圆" panose="02010509060101010101" pitchFamily="49" charset="-122"/>
              </a:rPr>
              <a:t>命题逻辑 </a:t>
            </a:r>
            <a:r>
              <a:rPr lang="en-US" altLang="zh-CN" sz="1800" b="1" u="none">
                <a:solidFill>
                  <a:srgbClr val="660033"/>
                </a:solidFill>
                <a:latin typeface="幼圆" panose="02010509060101010101" pitchFamily="49" charset="-122"/>
                <a:ea typeface="幼圆" panose="02010509060101010101" pitchFamily="49" charset="-122"/>
              </a:rPr>
              <a:t>&gt;</a:t>
            </a:r>
            <a:r>
              <a:rPr lang="zh-CN" altLang="en-US" sz="1800" b="1" u="none">
                <a:latin typeface="幼圆" panose="02010509060101010101" pitchFamily="49" charset="-122"/>
                <a:ea typeface="楷体_GB2312" pitchFamily="49" charset="-122"/>
              </a:rPr>
              <a:t>命</a:t>
            </a:r>
            <a:r>
              <a:rPr lang="zh-CN" altLang="en-US" sz="1800" b="1" u="none">
                <a:latin typeface="幼圆" panose="02010509060101010101" pitchFamily="49" charset="-122"/>
                <a:ea typeface="幼圆" panose="02010509060101010101" pitchFamily="49" charset="-122"/>
              </a:rPr>
              <a:t>题</a:t>
            </a:r>
            <a:r>
              <a:rPr lang="zh-CN" altLang="en-US" sz="1800" b="1" u="none">
                <a:latin typeface="楷体_GB2312" pitchFamily="49" charset="-122"/>
                <a:ea typeface="幼圆" panose="02010509060101010101" pitchFamily="49" charset="-122"/>
              </a:rPr>
              <a:t>公式与赋值</a:t>
            </a:r>
            <a:endParaRPr lang="zh-CN" altLang="en-US" sz="1800" b="1" u="none">
              <a:latin typeface="幼圆" panose="02010509060101010101" pitchFamily="49" charset="-122"/>
              <a:ea typeface="幼圆" panose="02010509060101010101" pitchFamily="49"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360455"/>
                                        </p:tgtEl>
                                      </p:cBhvr>
                                    </p:cmd>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047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048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60474"/>
                                        </p:tgtEl>
                                        <p:attrNameLst>
                                          <p:attrName>style.visibility</p:attrName>
                                        </p:attrNameLst>
                                      </p:cBhvr>
                                      <p:to>
                                        <p:strVal val="visible"/>
                                      </p:to>
                                    </p:set>
                                    <p:animEffect transition="in" filter="wipe(left)">
                                      <p:cBhvr>
                                        <p:cTn id="19" dur="500"/>
                                        <p:tgtEl>
                                          <p:spTgt spid="36047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60484"/>
                                        </p:tgtEl>
                                        <p:attrNameLst>
                                          <p:attrName>style.visibility</p:attrName>
                                        </p:attrNameLst>
                                      </p:cBhvr>
                                      <p:to>
                                        <p:strVal val="visible"/>
                                      </p:to>
                                    </p:set>
                                    <p:animEffect transition="in" filter="wipe(left)">
                                      <p:cBhvr>
                                        <p:cTn id="24" dur="500"/>
                                        <p:tgtEl>
                                          <p:spTgt spid="36048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60487"/>
                                        </p:tgtEl>
                                        <p:attrNameLst>
                                          <p:attrName>style.visibility</p:attrName>
                                        </p:attrNameLst>
                                      </p:cBhvr>
                                      <p:to>
                                        <p:strVal val="visible"/>
                                      </p:to>
                                    </p:set>
                                    <p:animEffect transition="in" filter="wipe(left)">
                                      <p:cBhvr>
                                        <p:cTn id="29" dur="500"/>
                                        <p:tgtEl>
                                          <p:spTgt spid="36048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60492"/>
                                        </p:tgtEl>
                                        <p:attrNameLst>
                                          <p:attrName>style.visibility</p:attrName>
                                        </p:attrNameLst>
                                      </p:cBhvr>
                                      <p:to>
                                        <p:strVal val="visible"/>
                                      </p:to>
                                    </p:set>
                                    <p:animEffect transition="in" filter="wipe(left)">
                                      <p:cBhvr>
                                        <p:cTn id="34" dur="500"/>
                                        <p:tgtEl>
                                          <p:spTgt spid="36049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60493"/>
                                        </p:tgtEl>
                                        <p:attrNameLst>
                                          <p:attrName>style.visibility</p:attrName>
                                        </p:attrNameLst>
                                      </p:cBhvr>
                                      <p:to>
                                        <p:strVal val="visible"/>
                                      </p:to>
                                    </p:set>
                                    <p:animEffect transition="in" filter="wipe(left)">
                                      <p:cBhvr>
                                        <p:cTn id="39" dur="500"/>
                                        <p:tgtEl>
                                          <p:spTgt spid="36049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60489"/>
                                        </p:tgtEl>
                                        <p:attrNameLst>
                                          <p:attrName>style.visibility</p:attrName>
                                        </p:attrNameLst>
                                      </p:cBhvr>
                                      <p:to>
                                        <p:strVal val="visible"/>
                                      </p:to>
                                    </p:set>
                                    <p:animEffect transition="in" filter="wipe(left)">
                                      <p:cBhvr>
                                        <p:cTn id="44" dur="500"/>
                                        <p:tgtEl>
                                          <p:spTgt spid="36048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60488"/>
                                        </p:tgtEl>
                                        <p:attrNameLst>
                                          <p:attrName>style.visibility</p:attrName>
                                        </p:attrNameLst>
                                      </p:cBhvr>
                                      <p:to>
                                        <p:strVal val="visible"/>
                                      </p:to>
                                    </p:set>
                                    <p:animEffect transition="in" filter="wipe(left)">
                                      <p:cBhvr>
                                        <p:cTn id="49" dur="500"/>
                                        <p:tgtEl>
                                          <p:spTgt spid="36048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60494"/>
                                        </p:tgtEl>
                                        <p:attrNameLst>
                                          <p:attrName>style.visibility</p:attrName>
                                        </p:attrNameLst>
                                      </p:cBhvr>
                                      <p:to>
                                        <p:strVal val="visible"/>
                                      </p:to>
                                    </p:set>
                                    <p:animEffect transition="in" filter="wipe(left)">
                                      <p:cBhvr>
                                        <p:cTn id="54" dur="500"/>
                                        <p:tgtEl>
                                          <p:spTgt spid="36049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60495"/>
                                        </p:tgtEl>
                                        <p:attrNameLst>
                                          <p:attrName>style.visibility</p:attrName>
                                        </p:attrNameLst>
                                      </p:cBhvr>
                                      <p:to>
                                        <p:strVal val="visible"/>
                                      </p:to>
                                    </p:set>
                                    <p:animEffect transition="in" filter="wipe(left)">
                                      <p:cBhvr>
                                        <p:cTn id="59" dur="500"/>
                                        <p:tgtEl>
                                          <p:spTgt spid="360495"/>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nodeType="clickEffect">
                                  <p:stCondLst>
                                    <p:cond delay="0"/>
                                  </p:stCondLst>
                                  <p:childTnLst>
                                    <p:set>
                                      <p:cBhvr>
                                        <p:cTn id="63" dur="1" fill="hold">
                                          <p:stCondLst>
                                            <p:cond delay="499"/>
                                          </p:stCondLst>
                                        </p:cTn>
                                        <p:tgtEl>
                                          <p:spTgt spid="360491"/>
                                        </p:tgtEl>
                                        <p:attrNameLst>
                                          <p:attrName>style.visibility</p:attrName>
                                        </p:attrNameLst>
                                      </p:cBhvr>
                                      <p:to>
                                        <p:strVal val="visible"/>
                                      </p:to>
                                    </p:set>
                                  </p:childTnLst>
                                </p:cTn>
                              </p:par>
                            </p:childTnLst>
                          </p:cTn>
                        </p:par>
                        <p:par>
                          <p:cTn id="64" fill="hold" nodeType="afterGroup">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360490"/>
                                        </p:tgtEl>
                                        <p:attrNameLst>
                                          <p:attrName>style.visibility</p:attrName>
                                        </p:attrNameLst>
                                      </p:cBhvr>
                                      <p:to>
                                        <p:strVal val="visible"/>
                                      </p:to>
                                    </p:set>
                                    <p:animEffect transition="in" filter="wipe(left)">
                                      <p:cBhvr>
                                        <p:cTn id="67" dur="500"/>
                                        <p:tgtEl>
                                          <p:spTgt spid="360490"/>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p:cTn id="68" repeatCount="indefinite" fill="remove" display="0">
                  <p:stCondLst>
                    <p:cond delay="indefinite"/>
                  </p:stCondLst>
                  <p:endCondLst>
                    <p:cond evt="onPrev" delay="0">
                      <p:tgtEl>
                        <p:sldTgt/>
                      </p:tgtEl>
                    </p:cond>
                  </p:endCondLst>
                </p:cTn>
                <p:tgtEl>
                  <p:spTgt spid="360455"/>
                </p:tgtEl>
              </p:cMediaNode>
            </p:video>
            <p:seq concurrent="1" nextAc="seek">
              <p:cTn id="69" restart="whenNotActive" fill="hold" evtFilter="cancelBubble" nodeType="interactiveSeq">
                <p:stCondLst>
                  <p:cond evt="onClick" delay="0">
                    <p:tgtEl>
                      <p:spTgt spid="360455"/>
                    </p:tgtEl>
                  </p:cond>
                </p:stCondLst>
                <p:endSync evt="end" delay="0">
                  <p:rtn val="all"/>
                </p:endSync>
                <p:childTnLst>
                  <p:par>
                    <p:cTn id="70" fill="hold" nodeType="clickPar">
                      <p:stCondLst>
                        <p:cond delay="0"/>
                      </p:stCondLst>
                      <p:childTnLst>
                        <p:par>
                          <p:cTn id="71" fill="hold" nodeType="withGroup">
                            <p:stCondLst>
                              <p:cond delay="0"/>
                            </p:stCondLst>
                            <p:childTnLst>
                              <p:par>
                                <p:cTn id="72" presetID="2" presetClass="mediacall" presetSubtype="0" fill="hold" nodeType="clickEffect">
                                  <p:stCondLst>
                                    <p:cond delay="0"/>
                                  </p:stCondLst>
                                  <p:childTnLst>
                                    <p:cmd type="call" cmd="togglePause">
                                      <p:cBhvr>
                                        <p:cTn id="73" dur="1" fill="hold"/>
                                        <p:tgtEl>
                                          <p:spTgt spid="360455"/>
                                        </p:tgtEl>
                                      </p:cBhvr>
                                    </p:cmd>
                                  </p:childTnLst>
                                </p:cTn>
                              </p:par>
                            </p:childTnLst>
                          </p:cTn>
                        </p:par>
                      </p:childTnLst>
                    </p:cTn>
                  </p:par>
                </p:childTnLst>
              </p:cTn>
              <p:nextCondLst>
                <p:cond evt="onClick" delay="0">
                  <p:tgtEl>
                    <p:spTgt spid="360455"/>
                  </p:tgtEl>
                </p:cond>
              </p:nextCondLst>
            </p:seq>
          </p:childTnLst>
        </p:cTn>
      </p:par>
    </p:tnLst>
    <p:bldLst>
      <p:bldP spid="360470" grpId="0" animBg="1" autoUpdateAnimBg="0"/>
      <p:bldP spid="360474" grpId="0" autoUpdateAnimBg="0"/>
      <p:bldP spid="360483" grpId="0" autoUpdateAnimBg="0"/>
      <p:bldP spid="360484" grpId="0" autoUpdateAnimBg="0"/>
      <p:bldP spid="360487" grpId="0" autoUpdateAnimBg="0"/>
      <p:bldP spid="360488" grpId="0" autoUpdateAnimBg="0"/>
      <p:bldP spid="360489" grpId="0" autoUpdateAnimBg="0"/>
      <p:bldP spid="360490" grpId="0" autoUpdateAnimBg="0"/>
      <p:bldP spid="360492" grpId="0" autoUpdateAnimBg="0"/>
      <p:bldP spid="360493" grpId="0" autoUpdateAnimBg="0"/>
      <p:bldP spid="360494" grpId="0" autoUpdateAnimBg="0"/>
      <p:bldP spid="360495"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66265" name="Rectangle 25"/>
          <p:cNvSpPr>
            <a:spLocks noChangeArrowheads="1"/>
          </p:cNvSpPr>
          <p:nvPr/>
        </p:nvSpPr>
        <p:spPr bwMode="auto">
          <a:xfrm>
            <a:off x="609600" y="1219200"/>
            <a:ext cx="81534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en-US" sz="2400" b="1" u="none"/>
              <a:t>真值表</a:t>
            </a:r>
            <a:r>
              <a:rPr lang="en-US" altLang="zh-CN" sz="2400" b="1" u="none"/>
              <a:t>:</a:t>
            </a:r>
            <a:r>
              <a:rPr lang="zh-CN" altLang="en-US" sz="2400" b="1" u="none">
                <a:solidFill>
                  <a:srgbClr val="800000"/>
                </a:solidFill>
                <a:latin typeface="宋体" panose="02010600030101010101" pitchFamily="2" charset="-122"/>
                <a:ea typeface="宋体" panose="02010600030101010101" pitchFamily="2" charset="-122"/>
              </a:rPr>
              <a:t>将公式的所有不同赋值及对应的取值情况汇列成表</a:t>
            </a:r>
            <a:r>
              <a:rPr lang="en-US" altLang="zh-CN" sz="2400" b="1" u="none">
                <a:solidFill>
                  <a:srgbClr val="800000"/>
                </a:solidFill>
                <a:latin typeface="宋体" panose="02010600030101010101" pitchFamily="2" charset="-122"/>
                <a:ea typeface="宋体" panose="02010600030101010101" pitchFamily="2" charset="-122"/>
              </a:rPr>
              <a:t>.</a:t>
            </a:r>
            <a:endParaRPr lang="en-US" altLang="zh-CN" sz="2400" b="1" u="none"/>
          </a:p>
        </p:txBody>
      </p:sp>
      <p:sp>
        <p:nvSpPr>
          <p:cNvPr id="266242" name="Rectangle 2"/>
          <p:cNvSpPr>
            <a:spLocks noChangeArrowheads="1"/>
          </p:cNvSpPr>
          <p:nvPr/>
        </p:nvSpPr>
        <p:spPr bwMode="auto">
          <a:xfrm>
            <a:off x="609600" y="2362200"/>
            <a:ext cx="8077200" cy="2133600"/>
          </a:xfrm>
          <a:prstGeom prst="rect">
            <a:avLst/>
          </a:prstGeom>
          <a:solidFill>
            <a:srgbClr val="CCFFCC">
              <a:alpha val="87057"/>
            </a:srgbClr>
          </a:solidFill>
          <a:ln w="9525">
            <a:solidFill>
              <a:srgbClr val="006600"/>
            </a:solidFill>
            <a:miter lim="800000"/>
            <a:headEnd/>
            <a:tailEnd/>
          </a:ln>
        </p:spPr>
        <p:txBody>
          <a:bodyPr lIns="90000" tIns="46800" rIns="90000" bIns="46800"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pic>
        <p:nvPicPr>
          <p:cNvPr id="106500" name="Picture 3" descr="STATBA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138" y="6248400"/>
            <a:ext cx="7558087"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01" name="Picture 4" descr="STATBA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533400"/>
            <a:ext cx="79168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02" name="Picture 5" descr="tb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29600" y="6046788"/>
            <a:ext cx="914400"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9" name="sl1.avi">
            <a:hlinkClick r:id="" action="ppaction://media"/>
          </p:cNvPr>
          <p:cNvPicPr>
            <a:picLocks noRot="1" noChangeAspect="1" noChangeArrowheads="1"/>
          </p:cNvPicPr>
          <p:nvPr>
            <a:videoFile r:link="rId2"/>
          </p:nvPr>
        </p:nvPicPr>
        <p:blipFill>
          <a:blip r:embed="rId7">
            <a:extLst>
              <a:ext uri="{28A0092B-C50C-407E-A947-70E740481C1C}">
                <a14:useLocalDpi xmlns:a14="http://schemas.microsoft.com/office/drawing/2010/main" val="0"/>
              </a:ext>
            </a:extLst>
          </a:blip>
          <a:srcRect/>
          <a:stretch>
            <a:fillRect/>
          </a:stretch>
        </p:blipFill>
        <p:spPr bwMode="auto">
          <a:xfrm>
            <a:off x="3598863" y="0"/>
            <a:ext cx="1828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4" name="AutoShape 10">
            <a:hlinkClick r:id="" action="ppaction://hlinkshowjump?jump=previousslide" highlightClick="1"/>
          </p:cNvPr>
          <p:cNvSpPr>
            <a:spLocks noChangeArrowheads="1"/>
          </p:cNvSpPr>
          <p:nvPr/>
        </p:nvSpPr>
        <p:spPr bwMode="auto">
          <a:xfrm>
            <a:off x="1600200" y="6400800"/>
            <a:ext cx="381000" cy="304800"/>
          </a:xfrm>
          <a:prstGeom prst="actionButtonBackPrevious">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106505" name="AutoShape 11">
            <a:hlinkClick r:id="rId8" action="ppaction://hlinksldjump" highlightClick="1"/>
          </p:cNvPr>
          <p:cNvSpPr>
            <a:spLocks noChangeArrowheads="1"/>
          </p:cNvSpPr>
          <p:nvPr/>
        </p:nvSpPr>
        <p:spPr bwMode="auto">
          <a:xfrm>
            <a:off x="990600" y="6400800"/>
            <a:ext cx="381000" cy="304800"/>
          </a:xfrm>
          <a:prstGeom prst="actionButtonBeginning">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106506" name="AutoShape 12">
            <a:hlinkClick r:id="" action="ppaction://hlinkshowjump?jump=lastslide" highlightClick="1"/>
          </p:cNvPr>
          <p:cNvSpPr>
            <a:spLocks noChangeArrowheads="1"/>
          </p:cNvSpPr>
          <p:nvPr/>
        </p:nvSpPr>
        <p:spPr bwMode="auto">
          <a:xfrm>
            <a:off x="2819400" y="6400800"/>
            <a:ext cx="381000" cy="304800"/>
          </a:xfrm>
          <a:prstGeom prst="actionButtonEnd">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106507" name="AutoShape 13">
            <a:hlinkClick r:id="" action="ppaction://noaction" highlightClick="1"/>
          </p:cNvPr>
          <p:cNvSpPr>
            <a:spLocks noChangeArrowheads="1"/>
          </p:cNvSpPr>
          <p:nvPr/>
        </p:nvSpPr>
        <p:spPr bwMode="auto">
          <a:xfrm>
            <a:off x="3429000" y="6400800"/>
            <a:ext cx="457200" cy="304800"/>
          </a:xfrm>
          <a:prstGeom prst="actionButtonInformation">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106508" name="AutoShape 14">
            <a:hlinkClick r:id="" action="ppaction://hlinkshowjump?jump=nextslide" highlightClick="1"/>
          </p:cNvPr>
          <p:cNvSpPr>
            <a:spLocks noChangeArrowheads="1"/>
          </p:cNvSpPr>
          <p:nvPr/>
        </p:nvSpPr>
        <p:spPr bwMode="auto">
          <a:xfrm>
            <a:off x="2209800" y="6400800"/>
            <a:ext cx="381000" cy="304800"/>
          </a:xfrm>
          <a:prstGeom prst="actionButtonForwardNext">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266255" name="Text Box 15"/>
          <p:cNvSpPr txBox="1">
            <a:spLocks noChangeArrowheads="1"/>
          </p:cNvSpPr>
          <p:nvPr/>
        </p:nvSpPr>
        <p:spPr bwMode="auto">
          <a:xfrm>
            <a:off x="685800" y="2362200"/>
            <a:ext cx="75438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FontTx/>
              <a:buNone/>
            </a:pPr>
            <a:r>
              <a:rPr lang="en-US" altLang="zh-CN" sz="2400" b="1" u="none">
                <a:solidFill>
                  <a:srgbClr val="CC0000"/>
                </a:solidFill>
                <a:latin typeface="宋体" panose="02010600030101010101" pitchFamily="2" charset="-122"/>
                <a:ea typeface="宋体" panose="02010600030101010101" pitchFamily="2" charset="-122"/>
              </a:rPr>
              <a:t>1.</a:t>
            </a:r>
            <a:r>
              <a:rPr lang="zh-CN" altLang="en-US" sz="2400" b="1" u="none">
                <a:solidFill>
                  <a:srgbClr val="CC0000"/>
                </a:solidFill>
                <a:latin typeface="楷体_GB2312" pitchFamily="49" charset="-122"/>
                <a:ea typeface="楷体_GB2312" pitchFamily="49" charset="-122"/>
              </a:rPr>
              <a:t>将</a:t>
            </a:r>
            <a:r>
              <a:rPr lang="en-US" altLang="zh-CN" sz="2400" b="1" u="none">
                <a:solidFill>
                  <a:srgbClr val="CC0000"/>
                </a:solidFill>
                <a:latin typeface="楷体_GB2312" pitchFamily="49" charset="-122"/>
                <a:ea typeface="楷体_GB2312" pitchFamily="49" charset="-122"/>
              </a:rPr>
              <a:t>wff</a:t>
            </a:r>
            <a:r>
              <a:rPr lang="zh-CN" altLang="en-US" sz="2400" b="1" u="none">
                <a:solidFill>
                  <a:srgbClr val="CC0000"/>
                </a:solidFill>
                <a:latin typeface="楷体_GB2312" pitchFamily="49" charset="-122"/>
                <a:ea typeface="楷体_GB2312" pitchFamily="49" charset="-122"/>
              </a:rPr>
              <a:t>中出现的所有变元按顺序</a:t>
            </a:r>
            <a:r>
              <a:rPr lang="zh-CN" altLang="en-US" sz="2400" b="1" u="none">
                <a:solidFill>
                  <a:srgbClr val="CC0000"/>
                </a:solidFill>
                <a:latin typeface="宋体" panose="02010600030101010101" pitchFamily="2" charset="-122"/>
                <a:ea typeface="宋体" panose="02010600030101010101" pitchFamily="2" charset="-122"/>
              </a:rPr>
              <a:t>一一</a:t>
            </a:r>
            <a:r>
              <a:rPr lang="zh-CN" altLang="en-US" sz="2400" b="1" u="none">
                <a:solidFill>
                  <a:srgbClr val="CC0000"/>
                </a:solidFill>
                <a:latin typeface="楷体_GB2312" pitchFamily="49" charset="-122"/>
                <a:ea typeface="楷体_GB2312" pitchFamily="49" charset="-122"/>
              </a:rPr>
              <a:t>列出</a:t>
            </a:r>
            <a:r>
              <a:rPr lang="en-US" altLang="zh-CN" sz="2400" b="1" u="none">
                <a:solidFill>
                  <a:srgbClr val="CC0000"/>
                </a:solidFill>
                <a:latin typeface="楷体_GB2312" pitchFamily="49" charset="-122"/>
                <a:ea typeface="楷体_GB2312" pitchFamily="49" charset="-122"/>
              </a:rPr>
              <a:t>. </a:t>
            </a:r>
          </a:p>
        </p:txBody>
      </p:sp>
      <p:sp>
        <p:nvSpPr>
          <p:cNvPr id="266259" name="Text Box 19"/>
          <p:cNvSpPr txBox="1">
            <a:spLocks noChangeArrowheads="1"/>
          </p:cNvSpPr>
          <p:nvPr/>
        </p:nvSpPr>
        <p:spPr bwMode="auto">
          <a:xfrm>
            <a:off x="685800" y="3429000"/>
            <a:ext cx="75438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FontTx/>
              <a:buNone/>
            </a:pPr>
            <a:r>
              <a:rPr lang="en-US" altLang="zh-CN" sz="2400" b="1" u="none">
                <a:solidFill>
                  <a:srgbClr val="CC0000"/>
                </a:solidFill>
                <a:latin typeface="楷体_GB2312" pitchFamily="49" charset="-122"/>
                <a:ea typeface="楷体_GB2312" pitchFamily="49" charset="-122"/>
              </a:rPr>
              <a:t>3.</a:t>
            </a:r>
            <a:r>
              <a:rPr lang="zh-CN" altLang="en-US" sz="2400" b="1" u="none">
                <a:solidFill>
                  <a:srgbClr val="CC0000"/>
                </a:solidFill>
                <a:latin typeface="楷体_GB2312" pitchFamily="49" charset="-122"/>
                <a:ea typeface="楷体_GB2312" pitchFamily="49" charset="-122"/>
              </a:rPr>
              <a:t>按所有变元取值的各种组合计算各分子式最后一列</a:t>
            </a:r>
          </a:p>
          <a:p>
            <a:pPr eaLnBrk="1" hangingPunct="1">
              <a:lnSpc>
                <a:spcPct val="115000"/>
              </a:lnSpc>
              <a:spcBef>
                <a:spcPct val="0"/>
              </a:spcBef>
              <a:buFontTx/>
              <a:buNone/>
            </a:pPr>
            <a:r>
              <a:rPr lang="zh-CN" altLang="en-US" sz="2400" b="1" u="none">
                <a:solidFill>
                  <a:srgbClr val="CC0000"/>
                </a:solidFill>
                <a:latin typeface="楷体_GB2312" pitchFamily="49" charset="-122"/>
                <a:ea typeface="楷体_GB2312" pitchFamily="49" charset="-122"/>
              </a:rPr>
              <a:t>  即为原式的取值情况。</a:t>
            </a:r>
          </a:p>
        </p:txBody>
      </p:sp>
      <p:sp>
        <p:nvSpPr>
          <p:cNvPr id="266261" name="AutoShape 21">
            <a:hlinkClick r:id="" action="ppaction://noaction" highlightClick="1"/>
          </p:cNvPr>
          <p:cNvSpPr>
            <a:spLocks noChangeArrowheads="1"/>
          </p:cNvSpPr>
          <p:nvPr/>
        </p:nvSpPr>
        <p:spPr bwMode="auto">
          <a:xfrm>
            <a:off x="612775" y="4572000"/>
            <a:ext cx="911225" cy="450850"/>
          </a:xfrm>
          <a:prstGeom prst="actionButtonBlank">
            <a:avLst/>
          </a:prstGeom>
          <a:solidFill>
            <a:srgbClr val="FF9900"/>
          </a:solidFill>
          <a:ln w="9525">
            <a:solidFill>
              <a:schemeClr val="bg1"/>
            </a:solidFill>
            <a:miter lim="800000"/>
            <a:headEnd/>
            <a:tailEnd/>
          </a:ln>
        </p:spPr>
        <p:txBody>
          <a:bodyPr lIns="46800" rIns="50400" anchor="ctr" anchorCtr="1">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800" b="1" u="none">
                <a:solidFill>
                  <a:schemeClr val="bg1"/>
                </a:solidFill>
                <a:latin typeface="Bookman Old Style" panose="02050604050505020204" pitchFamily="18" charset="0"/>
                <a:ea typeface="幼圆" panose="02010509060101010101" pitchFamily="49" charset="-122"/>
              </a:rPr>
              <a:t>例 题</a:t>
            </a:r>
            <a:r>
              <a:rPr lang="zh-CN" altLang="en-US" sz="2000" b="1" u="none">
                <a:solidFill>
                  <a:schemeClr val="bg1"/>
                </a:solidFill>
                <a:latin typeface="Bookman Old Style" panose="02050604050505020204" pitchFamily="18" charset="0"/>
                <a:ea typeface="幼圆" panose="02010509060101010101" pitchFamily="49" charset="-122"/>
              </a:rPr>
              <a:t> </a:t>
            </a:r>
          </a:p>
        </p:txBody>
      </p:sp>
      <p:sp>
        <p:nvSpPr>
          <p:cNvPr id="106512" name="AutoShape 23"/>
          <p:cNvSpPr>
            <a:spLocks noChangeArrowheads="1"/>
          </p:cNvSpPr>
          <p:nvPr/>
        </p:nvSpPr>
        <p:spPr bwMode="auto">
          <a:xfrm>
            <a:off x="7239000" y="914400"/>
            <a:ext cx="914400" cy="609600"/>
          </a:xfrm>
          <a:prstGeom prst="wedgeRectCallout">
            <a:avLst>
              <a:gd name="adj1" fmla="val -43750"/>
              <a:gd name="adj2" fmla="val 7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fontAlgn="b" hangingPunct="1">
              <a:lnSpc>
                <a:spcPct val="140000"/>
              </a:lnSpc>
              <a:spcBef>
                <a:spcPct val="0"/>
              </a:spcBef>
              <a:buFontTx/>
              <a:buNone/>
            </a:pPr>
            <a:endParaRPr lang="zh-CN" altLang="zh-CN" sz="1000" b="1">
              <a:solidFill>
                <a:srgbClr val="800000"/>
              </a:solidFill>
              <a:latin typeface="Century Schoolbook" panose="02040604050505020304" pitchFamily="18" charset="0"/>
              <a:ea typeface="宋体" panose="02010600030101010101" pitchFamily="2" charset="-122"/>
            </a:endParaRPr>
          </a:p>
        </p:txBody>
      </p:sp>
      <p:sp>
        <p:nvSpPr>
          <p:cNvPr id="266264" name="AutoShape 24"/>
          <p:cNvSpPr>
            <a:spLocks noChangeArrowheads="1"/>
          </p:cNvSpPr>
          <p:nvPr/>
        </p:nvSpPr>
        <p:spPr bwMode="auto">
          <a:xfrm>
            <a:off x="6324600" y="4191000"/>
            <a:ext cx="2514600" cy="1344613"/>
          </a:xfrm>
          <a:prstGeom prst="wedgeRectCallout">
            <a:avLst>
              <a:gd name="adj1" fmla="val -84343"/>
              <a:gd name="adj2" fmla="val -116708"/>
            </a:avLst>
          </a:prstGeom>
          <a:solidFill>
            <a:srgbClr val="FFFF99"/>
          </a:solidFill>
          <a:ln w="9525">
            <a:solidFill>
              <a:srgbClr val="800000"/>
            </a:solidFill>
            <a:miter lim="800000"/>
            <a:headEnd/>
            <a:tailEnd/>
          </a:ln>
        </p:spPr>
        <p:txBody>
          <a:bodyPr lIns="36000" tIns="36000" rIns="36000" bIns="36000"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b" hangingPunct="1">
              <a:lnSpc>
                <a:spcPct val="115000"/>
              </a:lnSpc>
              <a:spcBef>
                <a:spcPct val="0"/>
              </a:spcBef>
              <a:buFontTx/>
              <a:buNone/>
            </a:pPr>
            <a:r>
              <a:rPr lang="zh-CN" altLang="en-US" sz="2400" b="1" u="none">
                <a:solidFill>
                  <a:srgbClr val="800000"/>
                </a:solidFill>
                <a:latin typeface="Century Schoolbook" panose="02040604050505020304" pitchFamily="18" charset="0"/>
                <a:ea typeface="楷体_GB2312" pitchFamily="49" charset="-122"/>
              </a:rPr>
              <a:t>如果</a:t>
            </a:r>
            <a:r>
              <a:rPr lang="en-US" altLang="zh-CN" sz="2400" b="1" u="none">
                <a:solidFill>
                  <a:srgbClr val="800000"/>
                </a:solidFill>
                <a:latin typeface="Century Schoolbook" panose="02040604050505020304" pitchFamily="18" charset="0"/>
                <a:ea typeface="楷体_GB2312" pitchFamily="49" charset="-122"/>
              </a:rPr>
              <a:t>X</a:t>
            </a:r>
            <a:r>
              <a:rPr lang="zh-CN" altLang="en-US" sz="2400" b="1" u="none">
                <a:solidFill>
                  <a:srgbClr val="800000"/>
                </a:solidFill>
                <a:latin typeface="Century Schoolbook" panose="02040604050505020304" pitchFamily="18" charset="0"/>
                <a:ea typeface="楷体_GB2312" pitchFamily="49" charset="-122"/>
              </a:rPr>
              <a:t>是</a:t>
            </a:r>
            <a:r>
              <a:rPr lang="en-US" altLang="zh-CN" sz="2400" b="1" u="none">
                <a:solidFill>
                  <a:srgbClr val="800000"/>
                </a:solidFill>
                <a:latin typeface="Century Schoolbook" panose="02040604050505020304" pitchFamily="18" charset="0"/>
                <a:ea typeface="楷体_GB2312" pitchFamily="49" charset="-122"/>
              </a:rPr>
              <a:t>wff</a:t>
            </a:r>
            <a:r>
              <a:rPr lang="zh-CN" altLang="en-US" sz="2400" b="1" u="none">
                <a:solidFill>
                  <a:srgbClr val="800000"/>
                </a:solidFill>
                <a:latin typeface="Century Schoolbook" panose="02040604050505020304" pitchFamily="18" charset="0"/>
                <a:ea typeface="楷体_GB2312" pitchFamily="49" charset="-122"/>
              </a:rPr>
              <a:t>的一部分且</a:t>
            </a:r>
            <a:r>
              <a:rPr lang="en-US" altLang="zh-CN" sz="2400" b="1" u="none">
                <a:solidFill>
                  <a:srgbClr val="800000"/>
                </a:solidFill>
                <a:latin typeface="Century Schoolbook" panose="02040604050505020304" pitchFamily="18" charset="0"/>
                <a:ea typeface="楷体_GB2312" pitchFamily="49" charset="-122"/>
              </a:rPr>
              <a:t>X</a:t>
            </a:r>
            <a:r>
              <a:rPr lang="zh-CN" altLang="en-US" sz="2400" b="1" u="none">
                <a:solidFill>
                  <a:srgbClr val="800000"/>
                </a:solidFill>
                <a:latin typeface="Century Schoolbook" panose="02040604050505020304" pitchFamily="18" charset="0"/>
                <a:ea typeface="楷体_GB2312" pitchFamily="49" charset="-122"/>
              </a:rPr>
              <a:t>本身也是一个</a:t>
            </a:r>
            <a:r>
              <a:rPr lang="en-US" altLang="zh-CN" sz="2400" b="1" u="none">
                <a:solidFill>
                  <a:srgbClr val="800000"/>
                </a:solidFill>
                <a:latin typeface="Century Schoolbook" panose="02040604050505020304" pitchFamily="18" charset="0"/>
                <a:ea typeface="楷体_GB2312" pitchFamily="49" charset="-122"/>
              </a:rPr>
              <a:t>wff, </a:t>
            </a:r>
            <a:r>
              <a:rPr lang="zh-CN" altLang="en-US" sz="2400" b="1" u="none">
                <a:solidFill>
                  <a:srgbClr val="800000"/>
                </a:solidFill>
                <a:latin typeface="Century Schoolbook" panose="02040604050505020304" pitchFamily="18" charset="0"/>
                <a:ea typeface="楷体_GB2312" pitchFamily="49" charset="-122"/>
              </a:rPr>
              <a:t>称之</a:t>
            </a:r>
            <a:r>
              <a:rPr lang="en-US" altLang="zh-CN" sz="2400" b="1" u="none">
                <a:solidFill>
                  <a:srgbClr val="800000"/>
                </a:solidFill>
                <a:latin typeface="Century Schoolbook" panose="02040604050505020304" pitchFamily="18" charset="0"/>
                <a:ea typeface="楷体_GB2312" pitchFamily="49" charset="-122"/>
              </a:rPr>
              <a:t>.</a:t>
            </a:r>
            <a:r>
              <a:rPr lang="en-US" altLang="zh-CN" b="1">
                <a:solidFill>
                  <a:srgbClr val="800000"/>
                </a:solidFill>
                <a:latin typeface="Century Schoolbook" panose="02040604050505020304" pitchFamily="18" charset="0"/>
                <a:ea typeface="楷体_GB2312" pitchFamily="49" charset="-122"/>
              </a:rPr>
              <a:t> </a:t>
            </a:r>
          </a:p>
        </p:txBody>
      </p:sp>
      <p:sp>
        <p:nvSpPr>
          <p:cNvPr id="106514" name="Rectangle 7"/>
          <p:cNvSpPr>
            <a:spLocks noChangeArrowheads="1"/>
          </p:cNvSpPr>
          <p:nvPr/>
        </p:nvSpPr>
        <p:spPr bwMode="auto">
          <a:xfrm>
            <a:off x="609600" y="762000"/>
            <a:ext cx="7924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en-US" sz="2400" b="1" u="none">
                <a:solidFill>
                  <a:srgbClr val="800000"/>
                </a:solidFill>
                <a:latin typeface="宋体" panose="02010600030101010101" pitchFamily="2" charset="-122"/>
                <a:ea typeface="宋体" panose="02010600030101010101" pitchFamily="2" charset="-122"/>
              </a:rPr>
              <a:t>含有</a:t>
            </a:r>
            <a:r>
              <a:rPr lang="en-US" altLang="zh-CN" sz="2400" b="1" u="none">
                <a:solidFill>
                  <a:srgbClr val="800000"/>
                </a:solidFill>
                <a:latin typeface="宋体" panose="02010600030101010101" pitchFamily="2" charset="-122"/>
                <a:ea typeface="宋体" panose="02010600030101010101" pitchFamily="2" charset="-122"/>
              </a:rPr>
              <a:t>n</a:t>
            </a:r>
            <a:r>
              <a:rPr lang="zh-CN" altLang="en-US" sz="2400" b="1" u="none">
                <a:solidFill>
                  <a:srgbClr val="800000"/>
                </a:solidFill>
                <a:latin typeface="宋体" panose="02010600030101010101" pitchFamily="2" charset="-122"/>
                <a:ea typeface="宋体" panose="02010600030101010101" pitchFamily="2" charset="-122"/>
              </a:rPr>
              <a:t>个不同变元的公式有   个不同赋值</a:t>
            </a:r>
            <a:r>
              <a:rPr lang="en-US" altLang="zh-CN" sz="2400" b="1" u="none">
                <a:solidFill>
                  <a:srgbClr val="800000"/>
                </a:solidFill>
                <a:latin typeface="宋体" panose="02010600030101010101" pitchFamily="2" charset="-122"/>
                <a:ea typeface="宋体" panose="02010600030101010101" pitchFamily="2" charset="-122"/>
              </a:rPr>
              <a:t>.</a:t>
            </a:r>
            <a:endParaRPr lang="en-US" altLang="zh-CN" sz="2400" u="none">
              <a:solidFill>
                <a:srgbClr val="800000"/>
              </a:solidFill>
              <a:latin typeface="宋体" panose="02010600030101010101" pitchFamily="2" charset="-122"/>
              <a:ea typeface="宋体" panose="02010600030101010101" pitchFamily="2" charset="-122"/>
            </a:endParaRPr>
          </a:p>
        </p:txBody>
      </p:sp>
      <p:graphicFrame>
        <p:nvGraphicFramePr>
          <p:cNvPr id="106515" name="Object 26"/>
          <p:cNvGraphicFramePr>
            <a:graphicFrameLocks noChangeAspect="1"/>
          </p:cNvGraphicFramePr>
          <p:nvPr/>
        </p:nvGraphicFramePr>
        <p:xfrm>
          <a:off x="4267200" y="762000"/>
          <a:ext cx="533400" cy="536575"/>
        </p:xfrm>
        <a:graphic>
          <a:graphicData uri="http://schemas.openxmlformats.org/presentationml/2006/ole">
            <mc:AlternateContent xmlns:mc="http://schemas.openxmlformats.org/markup-compatibility/2006">
              <mc:Choice xmlns:v="urn:schemas-microsoft-com:vml" Requires="v">
                <p:oleObj spid="_x0000_s106527" name="公式" r:id="rId9" imgW="152355" imgH="171585" progId="Equation.3">
                  <p:embed/>
                </p:oleObj>
              </mc:Choice>
              <mc:Fallback>
                <p:oleObj name="公式" r:id="rId9" imgW="152355" imgH="171585" progId="Equation.3">
                  <p:embed/>
                  <p:pic>
                    <p:nvPicPr>
                      <p:cNvPr id="0"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67200" y="762000"/>
                        <a:ext cx="533400"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516" name="Text Box 27"/>
          <p:cNvSpPr txBox="1">
            <a:spLocks noChangeArrowheads="1"/>
          </p:cNvSpPr>
          <p:nvPr/>
        </p:nvSpPr>
        <p:spPr bwMode="auto">
          <a:xfrm>
            <a:off x="457200" y="228600"/>
            <a:ext cx="2971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
              </a:spcBef>
              <a:spcAft>
                <a:spcPct val="5000"/>
              </a:spcAft>
              <a:buFontTx/>
              <a:buNone/>
            </a:pPr>
            <a:r>
              <a:rPr lang="zh-CN" altLang="en-US" sz="1800" b="1" u="none">
                <a:solidFill>
                  <a:srgbClr val="660033"/>
                </a:solidFill>
                <a:latin typeface="幼圆" panose="02010509060101010101" pitchFamily="49" charset="-122"/>
                <a:ea typeface="幼圆" panose="02010509060101010101" pitchFamily="49" charset="-122"/>
              </a:rPr>
              <a:t>命题逻辑 </a:t>
            </a:r>
            <a:r>
              <a:rPr lang="en-US" altLang="zh-CN" sz="1800" b="1" u="none">
                <a:solidFill>
                  <a:srgbClr val="660033"/>
                </a:solidFill>
                <a:latin typeface="幼圆" panose="02010509060101010101" pitchFamily="49" charset="-122"/>
                <a:ea typeface="幼圆" panose="02010509060101010101" pitchFamily="49" charset="-122"/>
              </a:rPr>
              <a:t>&gt;</a:t>
            </a:r>
            <a:r>
              <a:rPr lang="zh-CN" altLang="en-US" sz="1800" b="1" u="none">
                <a:latin typeface="幼圆" panose="02010509060101010101" pitchFamily="49" charset="-122"/>
                <a:ea typeface="楷体_GB2312" pitchFamily="49" charset="-122"/>
              </a:rPr>
              <a:t>命</a:t>
            </a:r>
            <a:r>
              <a:rPr lang="zh-CN" altLang="en-US" sz="1800" b="1" u="none">
                <a:latin typeface="幼圆" panose="02010509060101010101" pitchFamily="49" charset="-122"/>
                <a:ea typeface="幼圆" panose="02010509060101010101" pitchFamily="49" charset="-122"/>
              </a:rPr>
              <a:t>题</a:t>
            </a:r>
            <a:r>
              <a:rPr lang="zh-CN" altLang="en-US" sz="1800" b="1" u="none">
                <a:latin typeface="楷体_GB2312" pitchFamily="49" charset="-122"/>
                <a:ea typeface="幼圆" panose="02010509060101010101" pitchFamily="49" charset="-122"/>
              </a:rPr>
              <a:t>公式与赋值</a:t>
            </a:r>
            <a:endParaRPr lang="zh-CN" altLang="en-US" sz="1800" b="1" u="none">
              <a:latin typeface="幼圆" panose="02010509060101010101" pitchFamily="49" charset="-122"/>
              <a:ea typeface="幼圆" panose="02010509060101010101" pitchFamily="49" charset="-122"/>
            </a:endParaRPr>
          </a:p>
        </p:txBody>
      </p:sp>
      <p:sp>
        <p:nvSpPr>
          <p:cNvPr id="266268" name="Rectangle 28"/>
          <p:cNvSpPr>
            <a:spLocks noChangeArrowheads="1"/>
          </p:cNvSpPr>
          <p:nvPr/>
        </p:nvSpPr>
        <p:spPr bwMode="auto">
          <a:xfrm>
            <a:off x="685800" y="1676400"/>
            <a:ext cx="231775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r>
              <a:rPr lang="zh-CN" altLang="en-US" u="none"/>
              <a:t>列真值表步骤</a:t>
            </a:r>
          </a:p>
        </p:txBody>
      </p:sp>
      <p:sp>
        <p:nvSpPr>
          <p:cNvPr id="266269" name="Text Box 29"/>
          <p:cNvSpPr txBox="1">
            <a:spLocks noChangeArrowheads="1"/>
          </p:cNvSpPr>
          <p:nvPr/>
        </p:nvSpPr>
        <p:spPr bwMode="auto">
          <a:xfrm>
            <a:off x="1600200" y="4572000"/>
            <a:ext cx="38100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spcBef>
                <a:spcPct val="0"/>
              </a:spcBef>
              <a:buFontTx/>
              <a:buNone/>
            </a:pPr>
            <a:r>
              <a:rPr lang="en-US" altLang="zh-CN" sz="2400" b="1" u="none">
                <a:solidFill>
                  <a:schemeClr val="tx2"/>
                </a:solidFill>
                <a:latin typeface="Bookman Old Style" panose="02050604050505020204" pitchFamily="18" charset="0"/>
                <a:ea typeface="楷体_GB2312" pitchFamily="49" charset="-122"/>
              </a:rPr>
              <a:t> 1.</a:t>
            </a:r>
            <a:r>
              <a:rPr lang="zh-CN" altLang="en-US" sz="2400" b="1" u="none">
                <a:solidFill>
                  <a:schemeClr val="tx2"/>
                </a:solidFill>
                <a:latin typeface="Bookman Old Style" panose="02050604050505020204" pitchFamily="18" charset="0"/>
                <a:ea typeface="楷体_GB2312" pitchFamily="49" charset="-122"/>
              </a:rPr>
              <a:t>构造</a:t>
            </a:r>
            <a:r>
              <a:rPr lang="zh-CN" altLang="en-US" sz="2400" b="1" u="none">
                <a:solidFill>
                  <a:schemeClr val="tx2"/>
                </a:solidFill>
                <a:latin typeface="Bookman Old Style" panose="02050604050505020204" pitchFamily="18" charset="0"/>
                <a:ea typeface="楷体_GB2312" pitchFamily="49" charset="-122"/>
                <a:sym typeface="Symbol" panose="05050102010706020507" pitchFamily="18" charset="2"/>
              </a:rPr>
              <a:t></a:t>
            </a:r>
            <a:r>
              <a:rPr lang="zh-CN" altLang="en-US" sz="1000" b="1" u="none">
                <a:solidFill>
                  <a:schemeClr val="tx2"/>
                </a:solidFill>
                <a:latin typeface="Bookman Old Style" panose="02050604050505020204" pitchFamily="18" charset="0"/>
                <a:ea typeface="楷体_GB2312" pitchFamily="49" charset="-122"/>
                <a:sym typeface="Symbol" panose="05050102010706020507" pitchFamily="18" charset="2"/>
              </a:rPr>
              <a:t> </a:t>
            </a:r>
            <a:r>
              <a:rPr lang="en-US" altLang="zh-CN" sz="2400" b="1" u="none">
                <a:solidFill>
                  <a:schemeClr val="tx2"/>
                </a:solidFill>
                <a:latin typeface="Bookman Old Style" panose="02050604050505020204" pitchFamily="18" charset="0"/>
                <a:ea typeface="楷体_GB2312" pitchFamily="49" charset="-122"/>
                <a:sym typeface="Symbol" panose="05050102010706020507" pitchFamily="18" charset="2"/>
              </a:rPr>
              <a:t>P</a:t>
            </a:r>
            <a:r>
              <a:rPr lang="en-US" altLang="zh-CN" sz="1000" b="1" u="none">
                <a:solidFill>
                  <a:schemeClr val="tx2"/>
                </a:solidFill>
                <a:latin typeface="Bookman Old Style" panose="02050604050505020204" pitchFamily="18" charset="0"/>
                <a:ea typeface="楷体_GB2312" pitchFamily="49" charset="-122"/>
                <a:sym typeface="Symbol" panose="05050102010706020507" pitchFamily="18" charset="2"/>
              </a:rPr>
              <a:t> </a:t>
            </a:r>
            <a:r>
              <a:rPr lang="en-US" altLang="zh-CN" sz="2400" b="1" u="none">
                <a:solidFill>
                  <a:schemeClr val="tx2"/>
                </a:solidFill>
                <a:latin typeface="Bookman Old Style" panose="02050604050505020204" pitchFamily="18" charset="0"/>
                <a:ea typeface="楷体_GB2312" pitchFamily="49" charset="-122"/>
                <a:sym typeface="Symbol" panose="05050102010706020507" pitchFamily="18" charset="2"/>
              </a:rPr>
              <a:t></a:t>
            </a:r>
            <a:r>
              <a:rPr lang="en-US" altLang="zh-CN" sz="1000" b="1" u="none">
                <a:solidFill>
                  <a:schemeClr val="tx2"/>
                </a:solidFill>
                <a:latin typeface="Bookman Old Style" panose="02050604050505020204" pitchFamily="18" charset="0"/>
                <a:ea typeface="楷体_GB2312" pitchFamily="49" charset="-122"/>
                <a:sym typeface="Symbol" panose="05050102010706020507" pitchFamily="18" charset="2"/>
              </a:rPr>
              <a:t> </a:t>
            </a:r>
            <a:r>
              <a:rPr lang="en-US" altLang="zh-CN" sz="2400" b="1" u="none">
                <a:solidFill>
                  <a:schemeClr val="tx2"/>
                </a:solidFill>
                <a:latin typeface="Bookman Old Style" panose="02050604050505020204" pitchFamily="18" charset="0"/>
                <a:ea typeface="楷体_GB2312" pitchFamily="49" charset="-122"/>
                <a:sym typeface="Symbol" panose="05050102010706020507" pitchFamily="18" charset="2"/>
              </a:rPr>
              <a:t>Q </a:t>
            </a:r>
            <a:r>
              <a:rPr lang="zh-CN" altLang="en-US" sz="2400" b="1" u="none">
                <a:solidFill>
                  <a:schemeClr val="tx2"/>
                </a:solidFill>
                <a:latin typeface="Bookman Old Style" panose="02050604050505020204" pitchFamily="18" charset="0"/>
                <a:ea typeface="楷体_GB2312" pitchFamily="49" charset="-122"/>
              </a:rPr>
              <a:t>真值表</a:t>
            </a:r>
            <a:r>
              <a:rPr lang="en-US" altLang="zh-CN" sz="2400" b="1" u="none">
                <a:solidFill>
                  <a:schemeClr val="tx2"/>
                </a:solidFill>
                <a:latin typeface="Bookman Old Style" panose="02050604050505020204" pitchFamily="18" charset="0"/>
                <a:ea typeface="楷体_GB2312" pitchFamily="49" charset="-122"/>
              </a:rPr>
              <a:t>.</a:t>
            </a:r>
          </a:p>
        </p:txBody>
      </p:sp>
      <p:sp>
        <p:nvSpPr>
          <p:cNvPr id="266270" name="Text Box 30"/>
          <p:cNvSpPr txBox="1">
            <a:spLocks noChangeArrowheads="1"/>
          </p:cNvSpPr>
          <p:nvPr/>
        </p:nvSpPr>
        <p:spPr bwMode="auto">
          <a:xfrm>
            <a:off x="1752600" y="4953000"/>
            <a:ext cx="4648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5000"/>
              </a:lnSpc>
              <a:spcBef>
                <a:spcPct val="0"/>
              </a:spcBef>
              <a:buFontTx/>
              <a:buNone/>
            </a:pPr>
            <a:r>
              <a:rPr lang="en-US" altLang="zh-CN" sz="2400" b="1" u="none">
                <a:solidFill>
                  <a:schemeClr val="tx2"/>
                </a:solidFill>
                <a:latin typeface="Bookman Old Style" panose="02050604050505020204" pitchFamily="18" charset="0"/>
                <a:ea typeface="楷体_GB2312" pitchFamily="49" charset="-122"/>
              </a:rPr>
              <a:t>2.</a:t>
            </a:r>
            <a:r>
              <a:rPr lang="zh-CN" altLang="en-US" sz="2400" b="1" u="none">
                <a:solidFill>
                  <a:schemeClr val="tx2"/>
                </a:solidFill>
                <a:latin typeface="Bookman Old Style" panose="02050604050505020204" pitchFamily="18" charset="0"/>
                <a:ea typeface="楷体_GB2312" pitchFamily="49" charset="-122"/>
              </a:rPr>
              <a:t>构造</a:t>
            </a:r>
            <a:r>
              <a:rPr lang="en-US" altLang="zh-CN" sz="2400" b="1" u="none">
                <a:solidFill>
                  <a:schemeClr val="tx2"/>
                </a:solidFill>
                <a:latin typeface="Bookman Old Style" panose="02050604050505020204" pitchFamily="18" charset="0"/>
                <a:ea typeface="楷体_GB2312" pitchFamily="49" charset="-122"/>
              </a:rPr>
              <a:t>( </a:t>
            </a:r>
            <a:r>
              <a:rPr lang="en-US" altLang="zh-CN" sz="2400" b="1" u="none">
                <a:solidFill>
                  <a:schemeClr val="tx2"/>
                </a:solidFill>
                <a:latin typeface="Bookman Old Style" panose="02050604050505020204" pitchFamily="18" charset="0"/>
                <a:ea typeface="楷体_GB2312" pitchFamily="49" charset="-122"/>
                <a:sym typeface="Symbol" panose="05050102010706020507" pitchFamily="18" charset="2"/>
              </a:rPr>
              <a:t>P Q )</a:t>
            </a:r>
            <a:r>
              <a:rPr lang="en-US" altLang="zh-CN" sz="1000" b="1" u="none">
                <a:solidFill>
                  <a:schemeClr val="tx2"/>
                </a:solidFill>
                <a:latin typeface="Bookman Old Style" panose="02050604050505020204" pitchFamily="18" charset="0"/>
                <a:ea typeface="楷体_GB2312" pitchFamily="49" charset="-122"/>
                <a:sym typeface="Symbol" panose="05050102010706020507" pitchFamily="18" charset="2"/>
              </a:rPr>
              <a:t> </a:t>
            </a:r>
            <a:r>
              <a:rPr lang="en-US" altLang="zh-CN" sz="2400" b="1" u="none">
                <a:solidFill>
                  <a:schemeClr val="tx2"/>
                </a:solidFill>
                <a:latin typeface="Bookman Old Style" panose="02050604050505020204" pitchFamily="18" charset="0"/>
                <a:ea typeface="楷体_GB2312" pitchFamily="49" charset="-122"/>
                <a:sym typeface="Symbol" panose="05050102010706020507" pitchFamily="18" charset="2"/>
              </a:rPr>
              <a:t></a:t>
            </a:r>
            <a:r>
              <a:rPr lang="en-US" altLang="zh-CN" sz="1000" b="1" u="none">
                <a:solidFill>
                  <a:schemeClr val="tx2"/>
                </a:solidFill>
                <a:latin typeface="Bookman Old Style" panose="02050604050505020204" pitchFamily="18" charset="0"/>
                <a:ea typeface="楷体_GB2312" pitchFamily="49" charset="-122"/>
                <a:sym typeface="Symbol" panose="05050102010706020507" pitchFamily="18" charset="2"/>
              </a:rPr>
              <a:t> </a:t>
            </a:r>
            <a:r>
              <a:rPr lang="en-US" altLang="zh-CN" sz="2400" b="1" u="none">
                <a:solidFill>
                  <a:schemeClr val="tx2"/>
                </a:solidFill>
                <a:latin typeface="Bookman Old Style" panose="02050604050505020204" pitchFamily="18" charset="0"/>
                <a:ea typeface="楷体_GB2312" pitchFamily="49" charset="-122"/>
                <a:sym typeface="Symbol" panose="05050102010706020507" pitchFamily="18" charset="2"/>
              </a:rPr>
              <a:t></a:t>
            </a:r>
            <a:r>
              <a:rPr lang="en-US" altLang="zh-CN" sz="1000" b="1" u="none">
                <a:solidFill>
                  <a:schemeClr val="tx2"/>
                </a:solidFill>
                <a:latin typeface="Bookman Old Style" panose="02050604050505020204" pitchFamily="18" charset="0"/>
                <a:ea typeface="楷体_GB2312" pitchFamily="49" charset="-122"/>
                <a:sym typeface="Symbol" panose="05050102010706020507" pitchFamily="18" charset="2"/>
              </a:rPr>
              <a:t> </a:t>
            </a:r>
            <a:r>
              <a:rPr lang="en-US" altLang="zh-CN" sz="2400" b="1" u="none">
                <a:solidFill>
                  <a:schemeClr val="tx2"/>
                </a:solidFill>
                <a:latin typeface="Bookman Old Style" panose="02050604050505020204" pitchFamily="18" charset="0"/>
                <a:ea typeface="楷体_GB2312" pitchFamily="49" charset="-122"/>
                <a:sym typeface="Symbol" panose="05050102010706020507" pitchFamily="18" charset="2"/>
              </a:rPr>
              <a:t>P </a:t>
            </a:r>
            <a:r>
              <a:rPr lang="zh-CN" altLang="en-US" sz="2400" b="1" u="none">
                <a:solidFill>
                  <a:schemeClr val="tx2"/>
                </a:solidFill>
                <a:latin typeface="Bookman Old Style" panose="02050604050505020204" pitchFamily="18" charset="0"/>
                <a:ea typeface="楷体_GB2312" pitchFamily="49" charset="-122"/>
              </a:rPr>
              <a:t>真值表</a:t>
            </a:r>
            <a:r>
              <a:rPr lang="en-US" altLang="zh-CN" sz="2400" b="1" u="none">
                <a:solidFill>
                  <a:schemeClr val="tx2"/>
                </a:solidFill>
                <a:latin typeface="Bookman Old Style" panose="02050604050505020204" pitchFamily="18" charset="0"/>
                <a:ea typeface="楷体_GB2312" pitchFamily="49" charset="-122"/>
              </a:rPr>
              <a:t>.</a:t>
            </a:r>
          </a:p>
        </p:txBody>
      </p:sp>
      <p:sp>
        <p:nvSpPr>
          <p:cNvPr id="266271" name="Text Box 31"/>
          <p:cNvSpPr txBox="1">
            <a:spLocks noChangeArrowheads="1"/>
          </p:cNvSpPr>
          <p:nvPr/>
        </p:nvSpPr>
        <p:spPr bwMode="auto">
          <a:xfrm>
            <a:off x="1752600" y="5791200"/>
            <a:ext cx="4648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5000"/>
              </a:lnSpc>
              <a:spcBef>
                <a:spcPct val="0"/>
              </a:spcBef>
              <a:buFontTx/>
              <a:buNone/>
            </a:pPr>
            <a:r>
              <a:rPr lang="en-US" altLang="zh-CN" sz="2400" b="1" u="none">
                <a:solidFill>
                  <a:schemeClr val="tx2"/>
                </a:solidFill>
                <a:latin typeface="Bookman Old Style" panose="02050604050505020204" pitchFamily="18" charset="0"/>
                <a:ea typeface="楷体_GB2312" pitchFamily="49" charset="-122"/>
              </a:rPr>
              <a:t>4.</a:t>
            </a:r>
            <a:r>
              <a:rPr lang="zh-CN" altLang="en-US" sz="2400" b="1" u="none">
                <a:solidFill>
                  <a:schemeClr val="tx2"/>
                </a:solidFill>
                <a:latin typeface="Bookman Old Style" panose="02050604050505020204" pitchFamily="18" charset="0"/>
                <a:ea typeface="楷体_GB2312" pitchFamily="49" charset="-122"/>
              </a:rPr>
              <a:t>构造</a:t>
            </a:r>
            <a:r>
              <a:rPr lang="en-US" altLang="zh-CN" sz="2400" b="1" u="none">
                <a:latin typeface="Bookman Old Style" panose="02050604050505020204" pitchFamily="18" charset="0"/>
                <a:ea typeface="华文楷体" panose="02010600040101010101" pitchFamily="2" charset="-122"/>
                <a:sym typeface="Symbol" panose="05050102010706020507" pitchFamily="18" charset="2"/>
              </a:rPr>
              <a:t>P( Q  </a:t>
            </a:r>
            <a:r>
              <a:rPr lang="en-US" altLang="zh-CN" sz="2400" b="1" u="none">
                <a:latin typeface="Bookman Old Style" panose="02050604050505020204" pitchFamily="18" charset="0"/>
                <a:ea typeface="华文楷体" panose="02010600040101010101" pitchFamily="2" charset="-122"/>
              </a:rPr>
              <a:t>R</a:t>
            </a:r>
            <a:r>
              <a:rPr lang="en-US" altLang="zh-CN" sz="2400" b="1" u="none">
                <a:latin typeface="Bookman Old Style" panose="02050604050505020204" pitchFamily="18" charset="0"/>
                <a:ea typeface="华文楷体" panose="02010600040101010101" pitchFamily="2" charset="-122"/>
                <a:sym typeface="Symbol" panose="05050102010706020507" pitchFamily="18" charset="2"/>
              </a:rPr>
              <a:t> </a:t>
            </a:r>
            <a:r>
              <a:rPr lang="en-US" altLang="zh-CN" sz="2400" b="1" u="none">
                <a:latin typeface="Bookman Old Style" panose="02050604050505020204" pitchFamily="18" charset="0"/>
                <a:ea typeface="华文楷体" panose="02010600040101010101" pitchFamily="2" charset="-122"/>
              </a:rPr>
              <a:t>)</a:t>
            </a:r>
            <a:r>
              <a:rPr lang="zh-CN" altLang="en-US" sz="2400" b="1" u="none">
                <a:solidFill>
                  <a:schemeClr val="tx2"/>
                </a:solidFill>
                <a:latin typeface="Bookman Old Style" panose="02050604050505020204" pitchFamily="18" charset="0"/>
                <a:ea typeface="楷体_GB2312" pitchFamily="49" charset="-122"/>
              </a:rPr>
              <a:t>真值表</a:t>
            </a:r>
            <a:r>
              <a:rPr lang="en-US" altLang="zh-CN" sz="2400" b="1" u="none">
                <a:solidFill>
                  <a:schemeClr val="tx2"/>
                </a:solidFill>
                <a:latin typeface="Bookman Old Style" panose="02050604050505020204" pitchFamily="18" charset="0"/>
                <a:ea typeface="楷体_GB2312" pitchFamily="49" charset="-122"/>
              </a:rPr>
              <a:t>.</a:t>
            </a:r>
          </a:p>
        </p:txBody>
      </p:sp>
      <p:sp>
        <p:nvSpPr>
          <p:cNvPr id="266272" name="Rectangle 32"/>
          <p:cNvSpPr>
            <a:spLocks noChangeArrowheads="1"/>
          </p:cNvSpPr>
          <p:nvPr/>
        </p:nvSpPr>
        <p:spPr bwMode="auto">
          <a:xfrm>
            <a:off x="708025" y="2819400"/>
            <a:ext cx="7847013"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r>
              <a:rPr lang="en-US" altLang="zh-CN" sz="2400" b="1" u="none">
                <a:solidFill>
                  <a:srgbClr val="CC0000"/>
                </a:solidFill>
                <a:latin typeface="楷体_GB2312" pitchFamily="49" charset="-122"/>
                <a:ea typeface="楷体_GB2312" pitchFamily="49" charset="-122"/>
              </a:rPr>
              <a:t>2.</a:t>
            </a:r>
            <a:r>
              <a:rPr lang="zh-CN" altLang="en-US" sz="2400" b="1" u="none">
                <a:solidFill>
                  <a:srgbClr val="CC0000"/>
                </a:solidFill>
                <a:latin typeface="楷体_GB2312" pitchFamily="49" charset="-122"/>
                <a:ea typeface="楷体_GB2312" pitchFamily="49" charset="-122"/>
              </a:rPr>
              <a:t>按运算优先级的次序</a:t>
            </a:r>
            <a:r>
              <a:rPr lang="en-US" altLang="zh-CN" sz="2400" b="1" u="none">
                <a:solidFill>
                  <a:srgbClr val="CC0000"/>
                </a:solidFill>
                <a:latin typeface="楷体_GB2312" pitchFamily="49" charset="-122"/>
                <a:ea typeface="楷体_GB2312" pitchFamily="49" charset="-122"/>
              </a:rPr>
              <a:t>,</a:t>
            </a:r>
            <a:r>
              <a:rPr lang="zh-CN" altLang="en-US" sz="2400" b="1" u="none">
                <a:solidFill>
                  <a:srgbClr val="CC0000"/>
                </a:solidFill>
                <a:latin typeface="楷体_GB2312" pitchFamily="49" charset="-122"/>
                <a:ea typeface="楷体_GB2312" pitchFamily="49" charset="-122"/>
              </a:rPr>
              <a:t>列出各</a:t>
            </a:r>
            <a:r>
              <a:rPr lang="zh-CN" altLang="en-US" sz="2400" b="1">
                <a:solidFill>
                  <a:srgbClr val="CC0000"/>
                </a:solidFill>
                <a:latin typeface="楷体_GB2312" pitchFamily="49" charset="-122"/>
                <a:ea typeface="楷体_GB2312" pitchFamily="49" charset="-122"/>
              </a:rPr>
              <a:t>子公式</a:t>
            </a:r>
            <a:r>
              <a:rPr lang="en-US" altLang="zh-CN" sz="2400" b="1" u="none">
                <a:solidFill>
                  <a:srgbClr val="CC0000"/>
                </a:solidFill>
                <a:latin typeface="楷体_GB2312" pitchFamily="49" charset="-122"/>
                <a:ea typeface="楷体_GB2312" pitchFamily="49" charset="-122"/>
              </a:rPr>
              <a:t>,</a:t>
            </a:r>
            <a:r>
              <a:rPr lang="zh-CN" altLang="en-US" sz="2400" b="1" u="none">
                <a:solidFill>
                  <a:srgbClr val="CC0000"/>
                </a:solidFill>
                <a:latin typeface="楷体_GB2312" pitchFamily="49" charset="-122"/>
                <a:ea typeface="楷体_GB2312" pitchFamily="49" charset="-122"/>
              </a:rPr>
              <a:t>最后一列即为原式</a:t>
            </a:r>
          </a:p>
        </p:txBody>
      </p:sp>
      <p:sp>
        <p:nvSpPr>
          <p:cNvPr id="266273" name="Text Box 33"/>
          <p:cNvSpPr txBox="1">
            <a:spLocks noChangeArrowheads="1"/>
          </p:cNvSpPr>
          <p:nvPr/>
        </p:nvSpPr>
        <p:spPr bwMode="auto">
          <a:xfrm>
            <a:off x="1752600" y="5334000"/>
            <a:ext cx="78486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FontTx/>
              <a:buNone/>
            </a:pPr>
            <a:r>
              <a:rPr lang="en-US" altLang="zh-CN" sz="2400" b="1" u="none">
                <a:solidFill>
                  <a:schemeClr val="tx2"/>
                </a:solidFill>
                <a:latin typeface="Bookman Old Style" panose="02050604050505020204" pitchFamily="18" charset="0"/>
                <a:ea typeface="楷体_GB2312" pitchFamily="49" charset="-122"/>
              </a:rPr>
              <a:t>3.</a:t>
            </a:r>
            <a:r>
              <a:rPr lang="zh-CN" altLang="en-US" sz="2400" b="1" u="none">
                <a:solidFill>
                  <a:schemeClr val="tx2"/>
                </a:solidFill>
                <a:latin typeface="Bookman Old Style" panose="02050604050505020204" pitchFamily="18" charset="0"/>
                <a:ea typeface="楷体_GB2312" pitchFamily="49" charset="-122"/>
              </a:rPr>
              <a:t>构造</a:t>
            </a:r>
            <a:r>
              <a:rPr lang="zh-CN" altLang="en-US" sz="2400" b="1" u="none">
                <a:solidFill>
                  <a:schemeClr val="tx2"/>
                </a:solidFill>
                <a:latin typeface="Bookman Old Style" panose="02050604050505020204" pitchFamily="18" charset="0"/>
                <a:ea typeface="楷体_GB2312" pitchFamily="49" charset="-122"/>
                <a:sym typeface="Symbol" panose="05050102010706020507" pitchFamily="18" charset="2"/>
              </a:rPr>
              <a:t></a:t>
            </a:r>
            <a:r>
              <a:rPr lang="en-US" altLang="zh-CN" sz="2400" b="1" u="none">
                <a:solidFill>
                  <a:schemeClr val="tx2"/>
                </a:solidFill>
                <a:latin typeface="Bookman Old Style" panose="02050604050505020204" pitchFamily="18" charset="0"/>
                <a:ea typeface="楷体_GB2312" pitchFamily="49" charset="-122"/>
              </a:rPr>
              <a:t>(</a:t>
            </a:r>
            <a:r>
              <a:rPr lang="en-US" altLang="zh-CN" sz="2400" b="1" u="none">
                <a:solidFill>
                  <a:schemeClr val="tx2"/>
                </a:solidFill>
                <a:latin typeface="Bookman Old Style" panose="02050604050505020204" pitchFamily="18" charset="0"/>
                <a:ea typeface="楷体_GB2312" pitchFamily="49" charset="-122"/>
                <a:sym typeface="Symbol" panose="05050102010706020507" pitchFamily="18" charset="2"/>
              </a:rPr>
              <a:t>P Q</a:t>
            </a:r>
            <a:r>
              <a:rPr lang="en-US" altLang="zh-CN" sz="1000" b="1" u="none">
                <a:solidFill>
                  <a:schemeClr val="tx2"/>
                </a:solidFill>
                <a:latin typeface="Bookman Old Style" panose="02050604050505020204" pitchFamily="18" charset="0"/>
                <a:ea typeface="楷体_GB2312" pitchFamily="49" charset="-122"/>
                <a:sym typeface="Symbol" panose="05050102010706020507" pitchFamily="18" charset="2"/>
              </a:rPr>
              <a:t> </a:t>
            </a:r>
            <a:r>
              <a:rPr lang="en-US" altLang="zh-CN" sz="2400" b="1" u="none">
                <a:solidFill>
                  <a:schemeClr val="tx2"/>
                </a:solidFill>
                <a:latin typeface="Bookman Old Style" panose="02050604050505020204" pitchFamily="18" charset="0"/>
                <a:ea typeface="楷体_GB2312" pitchFamily="49" charset="-122"/>
                <a:sym typeface="Symbol" panose="05050102010706020507" pitchFamily="18" charset="2"/>
              </a:rPr>
              <a:t>)(</a:t>
            </a:r>
            <a:r>
              <a:rPr lang="en-US" altLang="zh-CN" sz="1000" b="1" u="none">
                <a:solidFill>
                  <a:schemeClr val="tx2"/>
                </a:solidFill>
                <a:latin typeface="Bookman Old Style" panose="02050604050505020204" pitchFamily="18" charset="0"/>
                <a:ea typeface="楷体_GB2312" pitchFamily="49" charset="-122"/>
                <a:sym typeface="Symbol" panose="05050102010706020507" pitchFamily="18" charset="2"/>
              </a:rPr>
              <a:t> </a:t>
            </a:r>
            <a:r>
              <a:rPr lang="en-US" altLang="zh-CN" sz="2400" b="1" u="none">
                <a:solidFill>
                  <a:schemeClr val="tx2"/>
                </a:solidFill>
                <a:latin typeface="Bookman Old Style" panose="02050604050505020204" pitchFamily="18" charset="0"/>
                <a:ea typeface="楷体_GB2312" pitchFamily="49" charset="-122"/>
                <a:sym typeface="Symbol" panose="05050102010706020507" pitchFamily="18" charset="2"/>
              </a:rPr>
              <a:t>P</a:t>
            </a:r>
            <a:r>
              <a:rPr lang="en-US" altLang="zh-CN" sz="1000" b="1" u="none">
                <a:solidFill>
                  <a:schemeClr val="tx2"/>
                </a:solidFill>
                <a:latin typeface="Bookman Old Style" panose="02050604050505020204" pitchFamily="18" charset="0"/>
                <a:ea typeface="楷体_GB2312" pitchFamily="49" charset="-122"/>
                <a:sym typeface="Symbol" panose="05050102010706020507" pitchFamily="18" charset="2"/>
              </a:rPr>
              <a:t> </a:t>
            </a:r>
            <a:r>
              <a:rPr lang="en-US" altLang="zh-CN" sz="2400" b="1" u="none">
                <a:solidFill>
                  <a:schemeClr val="tx2"/>
                </a:solidFill>
                <a:latin typeface="Bookman Old Style" panose="02050604050505020204" pitchFamily="18" charset="0"/>
                <a:ea typeface="楷体_GB2312" pitchFamily="49" charset="-122"/>
                <a:sym typeface="Symbol" panose="05050102010706020507" pitchFamily="18" charset="2"/>
              </a:rPr>
              <a:t></a:t>
            </a:r>
            <a:r>
              <a:rPr lang="en-US" altLang="zh-CN" sz="1000" b="1" u="none">
                <a:solidFill>
                  <a:schemeClr val="tx2"/>
                </a:solidFill>
                <a:latin typeface="Bookman Old Style" panose="02050604050505020204" pitchFamily="18" charset="0"/>
                <a:ea typeface="楷体_GB2312" pitchFamily="49" charset="-122"/>
                <a:sym typeface="Symbol" panose="05050102010706020507" pitchFamily="18" charset="2"/>
              </a:rPr>
              <a:t> </a:t>
            </a:r>
            <a:r>
              <a:rPr lang="en-US" altLang="zh-CN" sz="2400" b="1" u="none">
                <a:solidFill>
                  <a:schemeClr val="tx2"/>
                </a:solidFill>
                <a:latin typeface="Bookman Old Style" panose="02050604050505020204" pitchFamily="18" charset="0"/>
                <a:ea typeface="楷体_GB2312" pitchFamily="49" charset="-122"/>
                <a:sym typeface="Symbol" panose="05050102010706020507" pitchFamily="18" charset="2"/>
              </a:rPr>
              <a:t></a:t>
            </a:r>
            <a:r>
              <a:rPr lang="en-US" altLang="zh-CN" sz="1000" b="1" u="none">
                <a:solidFill>
                  <a:schemeClr val="tx2"/>
                </a:solidFill>
                <a:latin typeface="Bookman Old Style" panose="02050604050505020204" pitchFamily="18" charset="0"/>
                <a:ea typeface="楷体_GB2312" pitchFamily="49" charset="-122"/>
                <a:sym typeface="Symbol" panose="05050102010706020507" pitchFamily="18" charset="2"/>
              </a:rPr>
              <a:t> </a:t>
            </a:r>
            <a:r>
              <a:rPr lang="en-US" altLang="zh-CN" sz="2400" b="1" u="none">
                <a:solidFill>
                  <a:schemeClr val="tx2"/>
                </a:solidFill>
                <a:latin typeface="Bookman Old Style" panose="02050604050505020204" pitchFamily="18" charset="0"/>
                <a:ea typeface="楷体_GB2312" pitchFamily="49" charset="-122"/>
                <a:sym typeface="Symbol" panose="05050102010706020507" pitchFamily="18" charset="2"/>
              </a:rPr>
              <a:t>Q)</a:t>
            </a:r>
            <a:r>
              <a:rPr lang="en-US" altLang="zh-CN" sz="1000" b="1" u="none">
                <a:solidFill>
                  <a:schemeClr val="tx2"/>
                </a:solidFill>
                <a:latin typeface="Bookman Old Style" panose="02050604050505020204" pitchFamily="18" charset="0"/>
                <a:ea typeface="楷体_GB2312" pitchFamily="49" charset="-122"/>
                <a:sym typeface="Symbol" panose="05050102010706020507" pitchFamily="18" charset="2"/>
              </a:rPr>
              <a:t> </a:t>
            </a:r>
            <a:r>
              <a:rPr lang="zh-CN" altLang="en-US" sz="2400" b="1" u="none">
                <a:solidFill>
                  <a:schemeClr val="tx2"/>
                </a:solidFill>
                <a:latin typeface="Bookman Old Style" panose="02050604050505020204" pitchFamily="18" charset="0"/>
                <a:ea typeface="楷体_GB2312" pitchFamily="49" charset="-122"/>
              </a:rPr>
              <a:t>真值表</a:t>
            </a:r>
            <a:r>
              <a:rPr lang="en-US" altLang="zh-CN" sz="2400" b="1" u="none">
                <a:solidFill>
                  <a:schemeClr val="tx2"/>
                </a:solidFill>
                <a:latin typeface="Bookman Old Style" panose="02050604050505020204" pitchFamily="18" charset="0"/>
                <a:ea typeface="楷体_GB2312" pitchFamily="49" charset="-122"/>
              </a:rPr>
              <a:t>.</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65"/>
                                        </p:tgtEl>
                                        <p:attrNameLst>
                                          <p:attrName>style.visibility</p:attrName>
                                        </p:attrNameLst>
                                      </p:cBhvr>
                                      <p:to>
                                        <p:strVal val="visible"/>
                                      </p:to>
                                    </p:set>
                                    <p:animEffect transition="in" filter="wipe(left)">
                                      <p:cBhvr>
                                        <p:cTn id="7" dur="500"/>
                                        <p:tgtEl>
                                          <p:spTgt spid="2662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268"/>
                                        </p:tgtEl>
                                        <p:attrNameLst>
                                          <p:attrName>style.visibility</p:attrName>
                                        </p:attrNameLst>
                                      </p:cBhvr>
                                      <p:to>
                                        <p:strVal val="visible"/>
                                      </p:to>
                                    </p:set>
                                    <p:animEffect transition="in" filter="wipe(left)">
                                      <p:cBhvr>
                                        <p:cTn id="12" dur="500"/>
                                        <p:tgtEl>
                                          <p:spTgt spid="266268"/>
                                        </p:tgtEl>
                                      </p:cBhvr>
                                    </p:animEffect>
                                  </p:childTnLst>
                                </p:cTn>
                              </p:par>
                            </p:childTnLst>
                          </p:cTn>
                        </p:par>
                        <p:par>
                          <p:cTn id="13" fill="hold" nodeType="afterGroup">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26624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66255"/>
                                        </p:tgtEl>
                                        <p:attrNameLst>
                                          <p:attrName>style.visibility</p:attrName>
                                        </p:attrNameLst>
                                      </p:cBhvr>
                                      <p:to>
                                        <p:strVal val="visible"/>
                                      </p:to>
                                    </p:set>
                                    <p:animEffect transition="in" filter="wipe(left)">
                                      <p:cBhvr>
                                        <p:cTn id="20" dur="500"/>
                                        <p:tgtEl>
                                          <p:spTgt spid="26625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66272"/>
                                        </p:tgtEl>
                                        <p:attrNameLst>
                                          <p:attrName>style.visibility</p:attrName>
                                        </p:attrNameLst>
                                      </p:cBhvr>
                                      <p:to>
                                        <p:strVal val="visible"/>
                                      </p:to>
                                    </p:set>
                                    <p:animEffect transition="in" filter="wipe(left)">
                                      <p:cBhvr>
                                        <p:cTn id="25" dur="500"/>
                                        <p:tgtEl>
                                          <p:spTgt spid="266272"/>
                                        </p:tgtEl>
                                      </p:cBhvr>
                                    </p:animEffect>
                                  </p:childTnLst>
                                </p:cTn>
                              </p:par>
                            </p:childTnLst>
                          </p:cTn>
                        </p:par>
                        <p:par>
                          <p:cTn id="26" fill="hold" nodeType="afterGroup">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266264"/>
                                        </p:tgtEl>
                                        <p:attrNameLst>
                                          <p:attrName>style.visibility</p:attrName>
                                        </p:attrNameLst>
                                      </p:cBhvr>
                                      <p:to>
                                        <p:strVal val="visible"/>
                                      </p:to>
                                    </p:set>
                                    <p:animEffect transition="in" filter="wipe(left)">
                                      <p:cBhvr>
                                        <p:cTn id="29" dur="500"/>
                                        <p:tgtEl>
                                          <p:spTgt spid="26626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66259"/>
                                        </p:tgtEl>
                                        <p:attrNameLst>
                                          <p:attrName>style.visibility</p:attrName>
                                        </p:attrNameLst>
                                      </p:cBhvr>
                                      <p:to>
                                        <p:strVal val="visible"/>
                                      </p:to>
                                    </p:set>
                                    <p:animEffect transition="in" filter="wipe(left)">
                                      <p:cBhvr>
                                        <p:cTn id="34" dur="500"/>
                                        <p:tgtEl>
                                          <p:spTgt spid="266259"/>
                                        </p:tgtEl>
                                      </p:cBhvr>
                                    </p:animEffect>
                                  </p:childTnLst>
                                </p:cTn>
                              </p:par>
                            </p:childTnLst>
                          </p:cTn>
                        </p:par>
                        <p:par>
                          <p:cTn id="35" fill="hold" nodeType="afterGroup">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266261"/>
                                        </p:tgtEl>
                                        <p:attrNameLst>
                                          <p:attrName>style.visibility</p:attrName>
                                        </p:attrNameLst>
                                      </p:cBhvr>
                                      <p:to>
                                        <p:strVal val="visible"/>
                                      </p:to>
                                    </p:set>
                                    <p:animEffect transition="in" filter="wipe(left)">
                                      <p:cBhvr>
                                        <p:cTn id="38" dur="500"/>
                                        <p:tgtEl>
                                          <p:spTgt spid="26626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66269"/>
                                        </p:tgtEl>
                                        <p:attrNameLst>
                                          <p:attrName>style.visibility</p:attrName>
                                        </p:attrNameLst>
                                      </p:cBhvr>
                                      <p:to>
                                        <p:strVal val="visible"/>
                                      </p:to>
                                    </p:set>
                                    <p:animEffect transition="in" filter="wipe(left)">
                                      <p:cBhvr>
                                        <p:cTn id="43" dur="500"/>
                                        <p:tgtEl>
                                          <p:spTgt spid="26626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66270"/>
                                        </p:tgtEl>
                                        <p:attrNameLst>
                                          <p:attrName>style.visibility</p:attrName>
                                        </p:attrNameLst>
                                      </p:cBhvr>
                                      <p:to>
                                        <p:strVal val="visible"/>
                                      </p:to>
                                    </p:set>
                                    <p:animEffect transition="in" filter="wipe(left)">
                                      <p:cBhvr>
                                        <p:cTn id="48" dur="500"/>
                                        <p:tgtEl>
                                          <p:spTgt spid="26627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66273"/>
                                        </p:tgtEl>
                                        <p:attrNameLst>
                                          <p:attrName>style.visibility</p:attrName>
                                        </p:attrNameLst>
                                      </p:cBhvr>
                                      <p:to>
                                        <p:strVal val="visible"/>
                                      </p:to>
                                    </p:set>
                                    <p:animEffect transition="in" filter="wipe(left)">
                                      <p:cBhvr>
                                        <p:cTn id="53" dur="500"/>
                                        <p:tgtEl>
                                          <p:spTgt spid="266273"/>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66271"/>
                                        </p:tgtEl>
                                        <p:attrNameLst>
                                          <p:attrName>style.visibility</p:attrName>
                                        </p:attrNameLst>
                                      </p:cBhvr>
                                      <p:to>
                                        <p:strVal val="visible"/>
                                      </p:to>
                                    </p:set>
                                    <p:animEffect transition="in" filter="wipe(left)">
                                      <p:cBhvr>
                                        <p:cTn id="58" dur="500"/>
                                        <p:tgtEl>
                                          <p:spTgt spid="266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5" grpId="0" autoUpdateAnimBg="0"/>
      <p:bldP spid="266242" grpId="0" animBg="1"/>
      <p:bldP spid="266255" grpId="0" autoUpdateAnimBg="0"/>
      <p:bldP spid="266259" grpId="0" autoUpdateAnimBg="0"/>
      <p:bldP spid="266261" grpId="0" animBg="1" autoUpdateAnimBg="0"/>
      <p:bldP spid="266264" grpId="0" animBg="1" autoUpdateAnimBg="0"/>
      <p:bldP spid="266268" grpId="0" autoUpdateAnimBg="0"/>
      <p:bldP spid="266269" grpId="0" autoUpdateAnimBg="0"/>
      <p:bldP spid="266270" grpId="0" autoUpdateAnimBg="0"/>
      <p:bldP spid="266271" grpId="0" autoUpdateAnimBg="0"/>
      <p:bldP spid="266272" grpId="0" autoUpdateAnimBg="0"/>
      <p:bldP spid="266273"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67279" name="Rectangle 15"/>
          <p:cNvSpPr>
            <a:spLocks noChangeArrowheads="1"/>
          </p:cNvSpPr>
          <p:nvPr/>
        </p:nvSpPr>
        <p:spPr bwMode="auto">
          <a:xfrm>
            <a:off x="609600" y="3352800"/>
            <a:ext cx="77724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dist" eaLnBrk="1" hangingPunct="1">
              <a:lnSpc>
                <a:spcPct val="110000"/>
              </a:lnSpc>
              <a:spcBef>
                <a:spcPct val="0"/>
              </a:spcBef>
              <a:buFontTx/>
              <a:buNone/>
            </a:pPr>
            <a:r>
              <a:rPr lang="en-US" altLang="zh-CN" sz="2400" b="1" u="none">
                <a:solidFill>
                  <a:srgbClr val="CC0000"/>
                </a:solidFill>
                <a:latin typeface="宋体" panose="02010600030101010101" pitchFamily="2" charset="-122"/>
                <a:ea typeface="宋体" panose="02010600030101010101" pitchFamily="2" charset="-122"/>
              </a:rPr>
              <a:t>(3).</a:t>
            </a:r>
            <a:r>
              <a:rPr lang="zh-CN" altLang="en-US" sz="2400" b="1" u="none">
                <a:solidFill>
                  <a:srgbClr val="CC0000"/>
                </a:solidFill>
                <a:latin typeface="宋体" panose="02010600030101010101" pitchFamily="2" charset="-122"/>
                <a:ea typeface="宋体" panose="02010600030101010101" pitchFamily="2" charset="-122"/>
              </a:rPr>
              <a:t>含有</a:t>
            </a:r>
            <a:r>
              <a:rPr lang="en-US" altLang="zh-CN" sz="2400" b="1" i="1" u="none">
                <a:solidFill>
                  <a:srgbClr val="CC0000"/>
                </a:solidFill>
                <a:latin typeface="Century Schoolbook" panose="02040604050505020304" pitchFamily="18" charset="0"/>
                <a:ea typeface="宋体" panose="02010600030101010101" pitchFamily="2" charset="-122"/>
              </a:rPr>
              <a:t>n</a:t>
            </a:r>
            <a:r>
              <a:rPr lang="zh-CN" altLang="en-US" sz="2400" b="1" u="none">
                <a:solidFill>
                  <a:srgbClr val="CC0000"/>
                </a:solidFill>
                <a:latin typeface="宋体" panose="02010600030101010101" pitchFamily="2" charset="-122"/>
                <a:ea typeface="宋体" panose="02010600030101010101" pitchFamily="2" charset="-122"/>
              </a:rPr>
              <a:t>个命题变元的命题公式共有   种赋值</a:t>
            </a:r>
            <a:r>
              <a:rPr lang="en-US" altLang="zh-CN" sz="2400" b="1" u="none">
                <a:solidFill>
                  <a:srgbClr val="CC0000"/>
                </a:solidFill>
                <a:latin typeface="宋体" panose="02010600030101010101" pitchFamily="2" charset="-122"/>
                <a:ea typeface="宋体" panose="02010600030101010101" pitchFamily="2" charset="-122"/>
              </a:rPr>
              <a:t>.</a:t>
            </a:r>
          </a:p>
        </p:txBody>
      </p:sp>
      <p:pic>
        <p:nvPicPr>
          <p:cNvPr id="108547" name="Picture 2" descr="STATBA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138" y="6248400"/>
            <a:ext cx="7558087"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48" name="Picture 3" descr="STATBA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533400"/>
            <a:ext cx="79168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49" name="Picture 4" descr="tb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29600" y="6046788"/>
            <a:ext cx="914400"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7269" name="Rectangle 5"/>
          <p:cNvSpPr>
            <a:spLocks noChangeArrowheads="1"/>
          </p:cNvSpPr>
          <p:nvPr/>
        </p:nvSpPr>
        <p:spPr bwMode="auto">
          <a:xfrm>
            <a:off x="609600" y="1524000"/>
            <a:ext cx="77724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dist" eaLnBrk="1" hangingPunct="1">
              <a:lnSpc>
                <a:spcPct val="110000"/>
              </a:lnSpc>
              <a:spcBef>
                <a:spcPct val="0"/>
              </a:spcBef>
              <a:buFontTx/>
              <a:buNone/>
            </a:pPr>
            <a:r>
              <a:rPr lang="en-US" altLang="zh-CN" sz="2400" b="1" u="none">
                <a:solidFill>
                  <a:srgbClr val="CC0000"/>
                </a:solidFill>
                <a:latin typeface="宋体" panose="02010600030101010101" pitchFamily="2" charset="-122"/>
                <a:ea typeface="宋体" panose="02010600030101010101" pitchFamily="2" charset="-122"/>
              </a:rPr>
              <a:t>(1).</a:t>
            </a:r>
            <a:r>
              <a:rPr lang="zh-CN" altLang="en-US" sz="2400" b="1" u="none">
                <a:solidFill>
                  <a:srgbClr val="CC0000"/>
                </a:solidFill>
                <a:latin typeface="宋体" panose="02010600030101010101" pitchFamily="2" charset="-122"/>
                <a:ea typeface="宋体" panose="02010600030101010101" pitchFamily="2" charset="-122"/>
              </a:rPr>
              <a:t>有些公式在某些赋值下为真</a:t>
            </a:r>
            <a:r>
              <a:rPr lang="en-US" altLang="zh-CN" sz="2400" b="1" u="none">
                <a:solidFill>
                  <a:srgbClr val="CC0000"/>
                </a:solidFill>
                <a:latin typeface="宋体" panose="02010600030101010101" pitchFamily="2" charset="-122"/>
                <a:ea typeface="宋体" panose="02010600030101010101" pitchFamily="2" charset="-122"/>
              </a:rPr>
              <a:t>,</a:t>
            </a:r>
            <a:r>
              <a:rPr lang="zh-CN" altLang="en-US" sz="2400" b="1" u="none">
                <a:solidFill>
                  <a:srgbClr val="CC0000"/>
                </a:solidFill>
                <a:latin typeface="宋体" panose="02010600030101010101" pitchFamily="2" charset="-122"/>
                <a:ea typeface="宋体" panose="02010600030101010101" pitchFamily="2" charset="-122"/>
              </a:rPr>
              <a:t>某些赋值下为假</a:t>
            </a:r>
            <a:r>
              <a:rPr lang="en-US" altLang="zh-CN" sz="2400" b="1" u="none">
                <a:solidFill>
                  <a:srgbClr val="CC0000"/>
                </a:solidFill>
                <a:latin typeface="宋体" panose="02010600030101010101" pitchFamily="2" charset="-122"/>
                <a:ea typeface="宋体" panose="02010600030101010101" pitchFamily="2" charset="-122"/>
              </a:rPr>
              <a:t>,</a:t>
            </a:r>
            <a:r>
              <a:rPr lang="zh-CN" altLang="en-US" sz="2400" b="1" u="none">
                <a:solidFill>
                  <a:srgbClr val="CC0000"/>
                </a:solidFill>
                <a:latin typeface="宋体" panose="02010600030101010101" pitchFamily="2" charset="-122"/>
                <a:ea typeface="宋体" panose="02010600030101010101" pitchFamily="2" charset="-122"/>
              </a:rPr>
              <a:t>这些</a:t>
            </a:r>
          </a:p>
          <a:p>
            <a:pPr eaLnBrk="1" hangingPunct="1">
              <a:lnSpc>
                <a:spcPct val="110000"/>
              </a:lnSpc>
              <a:spcBef>
                <a:spcPct val="0"/>
              </a:spcBef>
              <a:buFontTx/>
              <a:buNone/>
            </a:pPr>
            <a:r>
              <a:rPr lang="zh-CN" altLang="en-US" sz="2400" b="1" u="none">
                <a:solidFill>
                  <a:srgbClr val="CC0000"/>
                </a:solidFill>
                <a:latin typeface="宋体" panose="02010600030101010101" pitchFamily="2" charset="-122"/>
                <a:ea typeface="宋体" panose="02010600030101010101" pitchFamily="2" charset="-122"/>
              </a:rPr>
              <a:t>    公式称为</a:t>
            </a:r>
            <a:r>
              <a:rPr lang="zh-CN" altLang="en-US" sz="2400" b="1">
                <a:latin typeface="黑体" panose="02010609060101010101" pitchFamily="49" charset="-122"/>
              </a:rPr>
              <a:t>可满足的</a:t>
            </a:r>
            <a:r>
              <a:rPr lang="en-US" altLang="zh-CN" sz="2400" b="1" u="none">
                <a:solidFill>
                  <a:srgbClr val="CC0000"/>
                </a:solidFill>
                <a:latin typeface="宋体" panose="02010600030101010101" pitchFamily="2" charset="-122"/>
                <a:ea typeface="宋体" panose="02010600030101010101" pitchFamily="2" charset="-122"/>
              </a:rPr>
              <a:t>. </a:t>
            </a:r>
          </a:p>
        </p:txBody>
      </p:sp>
      <p:pic>
        <p:nvPicPr>
          <p:cNvPr id="50183" name="sl1.avi">
            <a:hlinkClick r:id="" action="ppaction://media"/>
          </p:cNvPr>
          <p:cNvPicPr>
            <a:picLocks noRot="1" noChangeAspect="1" noChangeArrowheads="1"/>
          </p:cNvPicPr>
          <p:nvPr>
            <a:videoFile r:link="rId2"/>
          </p:nvPr>
        </p:nvPicPr>
        <p:blipFill>
          <a:blip r:embed="rId7">
            <a:extLst>
              <a:ext uri="{28A0092B-C50C-407E-A947-70E740481C1C}">
                <a14:useLocalDpi xmlns:a14="http://schemas.microsoft.com/office/drawing/2010/main" val="0"/>
              </a:ext>
            </a:extLst>
          </a:blip>
          <a:srcRect/>
          <a:stretch>
            <a:fillRect/>
          </a:stretch>
        </p:blipFill>
        <p:spPr bwMode="auto">
          <a:xfrm>
            <a:off x="3598863" y="0"/>
            <a:ext cx="1828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52" name="Text Box 7"/>
          <p:cNvSpPr txBox="1">
            <a:spLocks noChangeArrowheads="1"/>
          </p:cNvSpPr>
          <p:nvPr/>
        </p:nvSpPr>
        <p:spPr bwMode="auto">
          <a:xfrm>
            <a:off x="533400" y="838200"/>
            <a:ext cx="685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0"/>
              </a:spcBef>
              <a:buFontTx/>
              <a:buNone/>
            </a:pPr>
            <a:r>
              <a:rPr lang="zh-CN" altLang="en-US" b="1" u="none">
                <a:latin typeface="黑体" panose="02010609060101010101" pitchFamily="49" charset="-122"/>
              </a:rPr>
              <a:t>由真值表得命题公式的一些性质</a:t>
            </a:r>
            <a:r>
              <a:rPr lang="en-US" altLang="zh-CN" b="1" u="none">
                <a:solidFill>
                  <a:srgbClr val="800000"/>
                </a:solidFill>
                <a:latin typeface="黑体" panose="02010609060101010101" pitchFamily="49" charset="-122"/>
              </a:rPr>
              <a:t>:</a:t>
            </a:r>
            <a:endParaRPr lang="en-US" altLang="zh-CN" u="none">
              <a:solidFill>
                <a:srgbClr val="800000"/>
              </a:solidFill>
              <a:latin typeface="黑体" panose="02010609060101010101" pitchFamily="49" charset="-122"/>
            </a:endParaRPr>
          </a:p>
        </p:txBody>
      </p:sp>
      <p:sp>
        <p:nvSpPr>
          <p:cNvPr id="108553" name="AutoShape 8">
            <a:hlinkClick r:id="" action="ppaction://hlinkshowjump?jump=previousslide" highlightClick="1"/>
          </p:cNvPr>
          <p:cNvSpPr>
            <a:spLocks noChangeArrowheads="1"/>
          </p:cNvSpPr>
          <p:nvPr/>
        </p:nvSpPr>
        <p:spPr bwMode="auto">
          <a:xfrm>
            <a:off x="1600200" y="6400800"/>
            <a:ext cx="381000" cy="304800"/>
          </a:xfrm>
          <a:prstGeom prst="actionButtonBackPrevious">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108554" name="AutoShape 9">
            <a:hlinkClick r:id="rId8" action="ppaction://hlinksldjump" highlightClick="1"/>
          </p:cNvPr>
          <p:cNvSpPr>
            <a:spLocks noChangeArrowheads="1"/>
          </p:cNvSpPr>
          <p:nvPr/>
        </p:nvSpPr>
        <p:spPr bwMode="auto">
          <a:xfrm>
            <a:off x="990600" y="6400800"/>
            <a:ext cx="381000" cy="304800"/>
          </a:xfrm>
          <a:prstGeom prst="actionButtonBeginning">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108555" name="AutoShape 10">
            <a:hlinkClick r:id="" action="ppaction://hlinkshowjump?jump=lastslide" highlightClick="1"/>
          </p:cNvPr>
          <p:cNvSpPr>
            <a:spLocks noChangeArrowheads="1"/>
          </p:cNvSpPr>
          <p:nvPr/>
        </p:nvSpPr>
        <p:spPr bwMode="auto">
          <a:xfrm>
            <a:off x="2819400" y="6400800"/>
            <a:ext cx="381000" cy="304800"/>
          </a:xfrm>
          <a:prstGeom prst="actionButtonEnd">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108556" name="AutoShape 11">
            <a:hlinkClick r:id="" action="ppaction://noaction" highlightClick="1"/>
          </p:cNvPr>
          <p:cNvSpPr>
            <a:spLocks noChangeArrowheads="1"/>
          </p:cNvSpPr>
          <p:nvPr/>
        </p:nvSpPr>
        <p:spPr bwMode="auto">
          <a:xfrm>
            <a:off x="3429000" y="6400800"/>
            <a:ext cx="457200" cy="304800"/>
          </a:xfrm>
          <a:prstGeom prst="actionButtonInformation">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108557" name="AutoShape 12">
            <a:hlinkClick r:id="" action="ppaction://hlinkshowjump?jump=nextslide" highlightClick="1"/>
          </p:cNvPr>
          <p:cNvSpPr>
            <a:spLocks noChangeArrowheads="1"/>
          </p:cNvSpPr>
          <p:nvPr/>
        </p:nvSpPr>
        <p:spPr bwMode="auto">
          <a:xfrm>
            <a:off x="2209800" y="6400800"/>
            <a:ext cx="381000" cy="304800"/>
          </a:xfrm>
          <a:prstGeom prst="actionButtonForwardNext">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graphicFrame>
        <p:nvGraphicFramePr>
          <p:cNvPr id="267277" name="Object 13"/>
          <p:cNvGraphicFramePr>
            <a:graphicFrameLocks noChangeAspect="1"/>
          </p:cNvGraphicFramePr>
          <p:nvPr/>
        </p:nvGraphicFramePr>
        <p:xfrm>
          <a:off x="6553200" y="3352800"/>
          <a:ext cx="457200" cy="460375"/>
        </p:xfrm>
        <a:graphic>
          <a:graphicData uri="http://schemas.openxmlformats.org/presentationml/2006/ole">
            <mc:AlternateContent xmlns:mc="http://schemas.openxmlformats.org/markup-compatibility/2006">
              <mc:Choice xmlns:v="urn:schemas-microsoft-com:vml" Requires="v">
                <p:oleObj spid="_x0000_s108570" name="公式" r:id="rId9" imgW="152355" imgH="171585" progId="Equation.3">
                  <p:embed/>
                </p:oleObj>
              </mc:Choice>
              <mc:Fallback>
                <p:oleObj name="公式" r:id="rId9" imgW="152355" imgH="171585"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53200" y="3352800"/>
                        <a:ext cx="4572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7278" name="Rectangle 14"/>
          <p:cNvSpPr>
            <a:spLocks noChangeArrowheads="1"/>
          </p:cNvSpPr>
          <p:nvPr/>
        </p:nvSpPr>
        <p:spPr bwMode="auto">
          <a:xfrm>
            <a:off x="609600" y="2438400"/>
            <a:ext cx="77724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dist" eaLnBrk="1" hangingPunct="1">
              <a:lnSpc>
                <a:spcPct val="110000"/>
              </a:lnSpc>
              <a:spcBef>
                <a:spcPct val="0"/>
              </a:spcBef>
              <a:buFontTx/>
              <a:buNone/>
            </a:pPr>
            <a:r>
              <a:rPr lang="en-US" altLang="zh-CN" sz="2400" b="1" u="none">
                <a:solidFill>
                  <a:srgbClr val="CC0000"/>
                </a:solidFill>
                <a:latin typeface="宋体" panose="02010600030101010101" pitchFamily="2" charset="-122"/>
                <a:ea typeface="宋体" panose="02010600030101010101" pitchFamily="2" charset="-122"/>
              </a:rPr>
              <a:t>(2).</a:t>
            </a:r>
            <a:r>
              <a:rPr lang="zh-CN" altLang="en-US" sz="2400" b="1" u="none">
                <a:solidFill>
                  <a:srgbClr val="CC0000"/>
                </a:solidFill>
                <a:latin typeface="宋体" panose="02010600030101010101" pitchFamily="2" charset="-122"/>
                <a:ea typeface="宋体" panose="02010600030101010101" pitchFamily="2" charset="-122"/>
              </a:rPr>
              <a:t>有些公式</a:t>
            </a:r>
            <a:r>
              <a:rPr lang="en-US" altLang="zh-CN" sz="2400" b="1" u="none">
                <a:solidFill>
                  <a:srgbClr val="CC0000"/>
                </a:solidFill>
                <a:latin typeface="宋体" panose="02010600030101010101" pitchFamily="2" charset="-122"/>
                <a:ea typeface="宋体" panose="02010600030101010101" pitchFamily="2" charset="-122"/>
              </a:rPr>
              <a:t>,</a:t>
            </a:r>
            <a:r>
              <a:rPr lang="zh-CN" altLang="en-US" sz="2400" b="1" u="none">
                <a:solidFill>
                  <a:srgbClr val="CC0000"/>
                </a:solidFill>
                <a:latin typeface="宋体" panose="02010600030101010101" pitchFamily="2" charset="-122"/>
                <a:ea typeface="宋体" panose="02010600030101010101" pitchFamily="2" charset="-122"/>
              </a:rPr>
              <a:t>无论命题变元作何种指派其值永真</a:t>
            </a:r>
            <a:r>
              <a:rPr lang="en-US" altLang="zh-CN" sz="2400" b="1" u="none">
                <a:solidFill>
                  <a:srgbClr val="CC0000"/>
                </a:solidFill>
                <a:latin typeface="宋体" panose="02010600030101010101" pitchFamily="2" charset="-122"/>
                <a:ea typeface="宋体" panose="02010600030101010101" pitchFamily="2" charset="-122"/>
              </a:rPr>
              <a:t>(</a:t>
            </a:r>
            <a:r>
              <a:rPr lang="zh-CN" altLang="en-US" sz="2400" b="1" u="none">
                <a:solidFill>
                  <a:srgbClr val="CC0000"/>
                </a:solidFill>
                <a:latin typeface="宋体" panose="02010600030101010101" pitchFamily="2" charset="-122"/>
                <a:ea typeface="宋体" panose="02010600030101010101" pitchFamily="2" charset="-122"/>
              </a:rPr>
              <a:t>或永</a:t>
            </a:r>
          </a:p>
          <a:p>
            <a:pPr eaLnBrk="1" hangingPunct="1">
              <a:lnSpc>
                <a:spcPct val="110000"/>
              </a:lnSpc>
              <a:spcBef>
                <a:spcPct val="0"/>
              </a:spcBef>
              <a:buFontTx/>
              <a:buNone/>
            </a:pPr>
            <a:r>
              <a:rPr lang="zh-CN" altLang="en-US" sz="2400" b="1" u="none">
                <a:solidFill>
                  <a:srgbClr val="CC0000"/>
                </a:solidFill>
                <a:latin typeface="宋体" panose="02010600030101010101" pitchFamily="2" charset="-122"/>
                <a:ea typeface="宋体" panose="02010600030101010101" pitchFamily="2" charset="-122"/>
              </a:rPr>
              <a:t>    假</a:t>
            </a:r>
            <a:r>
              <a:rPr lang="en-US" altLang="zh-CN" sz="2400" b="1" u="none">
                <a:solidFill>
                  <a:srgbClr val="CC0000"/>
                </a:solidFill>
                <a:latin typeface="宋体" panose="02010600030101010101" pitchFamily="2" charset="-122"/>
                <a:ea typeface="宋体" panose="02010600030101010101" pitchFamily="2" charset="-122"/>
              </a:rPr>
              <a:t>),</a:t>
            </a:r>
            <a:r>
              <a:rPr lang="zh-CN" altLang="en-US" sz="2400" b="1" u="none">
                <a:solidFill>
                  <a:srgbClr val="CC0000"/>
                </a:solidFill>
                <a:latin typeface="宋体" panose="02010600030101010101" pitchFamily="2" charset="-122"/>
                <a:ea typeface="宋体" panose="02010600030101010101" pitchFamily="2" charset="-122"/>
              </a:rPr>
              <a:t>这些公式称为</a:t>
            </a:r>
            <a:r>
              <a:rPr lang="zh-CN" altLang="en-US" sz="2400" b="1">
                <a:latin typeface="黑体" panose="02010609060101010101" pitchFamily="49" charset="-122"/>
              </a:rPr>
              <a:t>永真</a:t>
            </a:r>
            <a:r>
              <a:rPr lang="en-US" altLang="zh-CN" sz="2400" b="1">
                <a:latin typeface="宋体" panose="02010600030101010101" pitchFamily="2" charset="-122"/>
                <a:ea typeface="宋体" panose="02010600030101010101" pitchFamily="2" charset="-122"/>
              </a:rPr>
              <a:t>(</a:t>
            </a:r>
            <a:r>
              <a:rPr lang="zh-CN" altLang="en-US" sz="2400" b="1">
                <a:latin typeface="黑体" panose="02010609060101010101" pitchFamily="49" charset="-122"/>
              </a:rPr>
              <a:t>或永假</a:t>
            </a:r>
            <a:r>
              <a:rPr lang="en-US" altLang="zh-CN" sz="2400" b="1">
                <a:latin typeface="宋体" panose="02010600030101010101" pitchFamily="2" charset="-122"/>
                <a:ea typeface="宋体" panose="02010600030101010101" pitchFamily="2" charset="-122"/>
              </a:rPr>
              <a:t>)</a:t>
            </a:r>
            <a:r>
              <a:rPr lang="zh-CN" altLang="en-US" sz="2400" b="1">
                <a:latin typeface="黑体" panose="02010609060101010101" pitchFamily="49" charset="-122"/>
              </a:rPr>
              <a:t>式</a:t>
            </a:r>
            <a:r>
              <a:rPr lang="en-US" altLang="zh-CN" sz="2400" b="1" u="none">
                <a:solidFill>
                  <a:srgbClr val="CC0000"/>
                </a:solidFill>
                <a:latin typeface="宋体" panose="02010600030101010101" pitchFamily="2" charset="-122"/>
                <a:ea typeface="宋体" panose="02010600030101010101" pitchFamily="2" charset="-122"/>
              </a:rPr>
              <a:t>.</a:t>
            </a:r>
            <a:r>
              <a:rPr lang="zh-CN" altLang="en-US" sz="2400" b="1" u="none">
                <a:solidFill>
                  <a:srgbClr val="CC0000"/>
                </a:solidFill>
                <a:latin typeface="宋体" panose="02010600030101010101" pitchFamily="2" charset="-122"/>
                <a:ea typeface="宋体" panose="02010600030101010101" pitchFamily="2" charset="-122"/>
              </a:rPr>
              <a:t>记作</a:t>
            </a:r>
            <a:r>
              <a:rPr lang="en-US" altLang="zh-CN" b="1" u="none">
                <a:solidFill>
                  <a:srgbClr val="CC0000"/>
                </a:solidFill>
                <a:latin typeface="Arial" panose="020B0604020202020204" pitchFamily="34" charset="0"/>
                <a:ea typeface="宋体" panose="02010600030101010101" pitchFamily="2" charset="-122"/>
              </a:rPr>
              <a:t>T(</a:t>
            </a:r>
            <a:r>
              <a:rPr lang="zh-CN" altLang="en-US" b="1" u="none">
                <a:solidFill>
                  <a:srgbClr val="CC0000"/>
                </a:solidFill>
                <a:latin typeface="Arial" panose="020B0604020202020204" pitchFamily="34" charset="0"/>
                <a:ea typeface="宋体" panose="02010600030101010101" pitchFamily="2" charset="-122"/>
              </a:rPr>
              <a:t>或</a:t>
            </a:r>
            <a:r>
              <a:rPr lang="en-US" altLang="zh-CN" b="1" u="none">
                <a:solidFill>
                  <a:srgbClr val="CC0000"/>
                </a:solidFill>
                <a:latin typeface="Arial" panose="020B0604020202020204" pitchFamily="34" charset="0"/>
                <a:ea typeface="宋体" panose="02010600030101010101" pitchFamily="2" charset="-122"/>
              </a:rPr>
              <a:t>F).</a:t>
            </a:r>
          </a:p>
        </p:txBody>
      </p:sp>
      <p:sp>
        <p:nvSpPr>
          <p:cNvPr id="267280" name="Rectangle 16"/>
          <p:cNvSpPr>
            <a:spLocks noChangeArrowheads="1"/>
          </p:cNvSpPr>
          <p:nvPr/>
        </p:nvSpPr>
        <p:spPr bwMode="auto">
          <a:xfrm>
            <a:off x="609600" y="3886200"/>
            <a:ext cx="77724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Tx/>
              <a:buNone/>
            </a:pPr>
            <a:r>
              <a:rPr lang="en-US" altLang="zh-CN" sz="2400" b="1" u="none">
                <a:solidFill>
                  <a:srgbClr val="CC0000"/>
                </a:solidFill>
                <a:latin typeface="宋体" panose="02010600030101010101" pitchFamily="2" charset="-122"/>
                <a:ea typeface="宋体" panose="02010600030101010101" pitchFamily="2" charset="-122"/>
              </a:rPr>
              <a:t>(4).</a:t>
            </a:r>
            <a:r>
              <a:rPr lang="zh-CN" altLang="en-US" sz="2400" b="1" u="none">
                <a:solidFill>
                  <a:srgbClr val="CC0000"/>
                </a:solidFill>
                <a:latin typeface="宋体" panose="02010600030101010101" pitchFamily="2" charset="-122"/>
                <a:ea typeface="宋体" panose="02010600030101010101" pitchFamily="2" charset="-122"/>
              </a:rPr>
              <a:t>两个不同的命题公式可有相同的真值</a:t>
            </a:r>
            <a:r>
              <a:rPr lang="en-US" altLang="zh-CN" sz="2400" b="1" u="none">
                <a:solidFill>
                  <a:srgbClr val="CC0000"/>
                </a:solidFill>
                <a:latin typeface="宋体" panose="02010600030101010101" pitchFamily="2" charset="-122"/>
                <a:ea typeface="宋体" panose="02010600030101010101" pitchFamily="2" charset="-122"/>
              </a:rPr>
              <a:t>,</a:t>
            </a:r>
            <a:r>
              <a:rPr lang="zh-CN" altLang="en-US" sz="2400" b="1" u="none">
                <a:solidFill>
                  <a:srgbClr val="CC0000"/>
                </a:solidFill>
                <a:latin typeface="宋体" panose="02010600030101010101" pitchFamily="2" charset="-122"/>
                <a:ea typeface="宋体" panose="02010600030101010101" pitchFamily="2" charset="-122"/>
              </a:rPr>
              <a:t>称其为</a:t>
            </a:r>
            <a:r>
              <a:rPr lang="zh-CN" altLang="en-US" sz="2400" b="1">
                <a:latin typeface="黑体" panose="02010609060101010101" pitchFamily="49" charset="-122"/>
              </a:rPr>
              <a:t>等价</a:t>
            </a:r>
            <a:r>
              <a:rPr lang="en-US" altLang="zh-CN" sz="2400" b="1" u="none">
                <a:solidFill>
                  <a:srgbClr val="CC0000"/>
                </a:solidFill>
                <a:latin typeface="宋体" panose="02010600030101010101" pitchFamily="2" charset="-122"/>
                <a:ea typeface="宋体" panose="02010600030101010101" pitchFamily="2" charset="-122"/>
              </a:rPr>
              <a:t>.</a:t>
            </a:r>
            <a:endParaRPr lang="en-US" altLang="zh-CN" sz="2400" u="none">
              <a:solidFill>
                <a:srgbClr val="CC0000"/>
              </a:solidFill>
              <a:latin typeface="宋体" panose="02010600030101010101" pitchFamily="2" charset="-122"/>
              <a:ea typeface="宋体" panose="02010600030101010101" pitchFamily="2" charset="-122"/>
            </a:endParaRPr>
          </a:p>
        </p:txBody>
      </p:sp>
      <p:sp>
        <p:nvSpPr>
          <p:cNvPr id="108561" name="Text Box 22"/>
          <p:cNvSpPr txBox="1">
            <a:spLocks noChangeArrowheads="1"/>
          </p:cNvSpPr>
          <p:nvPr/>
        </p:nvSpPr>
        <p:spPr bwMode="auto">
          <a:xfrm>
            <a:off x="457200" y="228600"/>
            <a:ext cx="2971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
              </a:spcBef>
              <a:spcAft>
                <a:spcPct val="5000"/>
              </a:spcAft>
              <a:buFontTx/>
              <a:buNone/>
            </a:pPr>
            <a:r>
              <a:rPr lang="zh-CN" altLang="en-US" sz="1800" b="1" u="none">
                <a:solidFill>
                  <a:srgbClr val="660033"/>
                </a:solidFill>
                <a:latin typeface="幼圆" panose="02010509060101010101" pitchFamily="49" charset="-122"/>
                <a:ea typeface="幼圆" panose="02010509060101010101" pitchFamily="49" charset="-122"/>
              </a:rPr>
              <a:t>命题逻辑 </a:t>
            </a:r>
            <a:r>
              <a:rPr lang="en-US" altLang="zh-CN" sz="1800" b="1" u="none">
                <a:solidFill>
                  <a:srgbClr val="660033"/>
                </a:solidFill>
                <a:latin typeface="幼圆" panose="02010509060101010101" pitchFamily="49" charset="-122"/>
                <a:ea typeface="幼圆" panose="02010509060101010101" pitchFamily="49" charset="-122"/>
              </a:rPr>
              <a:t>&gt;</a:t>
            </a:r>
            <a:r>
              <a:rPr lang="zh-CN" altLang="en-US" sz="1800" b="1" u="none">
                <a:latin typeface="幼圆" panose="02010509060101010101" pitchFamily="49" charset="-122"/>
                <a:ea typeface="楷体_GB2312" pitchFamily="49" charset="-122"/>
              </a:rPr>
              <a:t>命</a:t>
            </a:r>
            <a:r>
              <a:rPr lang="zh-CN" altLang="en-US" sz="1800" b="1" u="none">
                <a:latin typeface="幼圆" panose="02010509060101010101" pitchFamily="49" charset="-122"/>
                <a:ea typeface="幼圆" panose="02010509060101010101" pitchFamily="49" charset="-122"/>
              </a:rPr>
              <a:t>题</a:t>
            </a:r>
            <a:r>
              <a:rPr lang="zh-CN" altLang="en-US" sz="1800" b="1" u="none">
                <a:latin typeface="楷体_GB2312" pitchFamily="49" charset="-122"/>
                <a:ea typeface="幼圆" panose="02010509060101010101" pitchFamily="49" charset="-122"/>
              </a:rPr>
              <a:t>公式与赋值</a:t>
            </a:r>
            <a:endParaRPr lang="zh-CN" altLang="en-US" sz="1800" b="1" u="none">
              <a:latin typeface="幼圆" panose="02010509060101010101" pitchFamily="49" charset="-122"/>
              <a:ea typeface="幼圆" panose="02010509060101010101" pitchFamily="49" charset="-122"/>
            </a:endParaRPr>
          </a:p>
        </p:txBody>
      </p:sp>
      <p:sp>
        <p:nvSpPr>
          <p:cNvPr id="267288" name="Rectangle 24"/>
          <p:cNvSpPr>
            <a:spLocks noChangeArrowheads="1"/>
          </p:cNvSpPr>
          <p:nvPr/>
        </p:nvSpPr>
        <p:spPr bwMode="auto">
          <a:xfrm>
            <a:off x="609600" y="1447800"/>
            <a:ext cx="7848600" cy="3048000"/>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zh-CN" sz="2400">
              <a:solidFill>
                <a:srgbClr val="CC0000"/>
              </a:solidFill>
              <a:latin typeface="Century Schoolbook" panose="02040604050505020304" pitchFamily="18" charset="0"/>
              <a:ea typeface="宋体" panose="02010600030101010101" pitchFamily="2" charset="-122"/>
            </a:endParaRPr>
          </a:p>
        </p:txBody>
      </p:sp>
      <p:sp>
        <p:nvSpPr>
          <p:cNvPr id="267290" name="Text Box 26"/>
          <p:cNvSpPr txBox="1">
            <a:spLocks noChangeArrowheads="1"/>
          </p:cNvSpPr>
          <p:nvPr/>
        </p:nvSpPr>
        <p:spPr bwMode="auto">
          <a:xfrm>
            <a:off x="685800" y="4495800"/>
            <a:ext cx="80010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FontTx/>
              <a:buNone/>
            </a:pPr>
            <a:r>
              <a:rPr lang="zh-CN" altLang="en-US" sz="2400" b="1" u="none">
                <a:solidFill>
                  <a:srgbClr val="CC0000"/>
                </a:solidFill>
                <a:latin typeface="宋体" panose="02010600030101010101" pitchFamily="2" charset="-122"/>
                <a:ea typeface="宋体" panose="02010600030101010101" pitchFamily="2" charset="-122"/>
              </a:rPr>
              <a:t>判定一个命题公式是永真、永假还是可满足的称为</a:t>
            </a:r>
            <a:r>
              <a:rPr lang="zh-CN" altLang="en-US" sz="2400" b="1" u="none">
                <a:latin typeface="宋体" panose="02010600030101010101" pitchFamily="2" charset="-122"/>
                <a:ea typeface="宋体" panose="02010600030101010101" pitchFamily="2" charset="-122"/>
              </a:rPr>
              <a:t>判定</a:t>
            </a:r>
          </a:p>
          <a:p>
            <a:pPr eaLnBrk="1" hangingPunct="1">
              <a:lnSpc>
                <a:spcPct val="115000"/>
              </a:lnSpc>
              <a:spcBef>
                <a:spcPct val="0"/>
              </a:spcBef>
              <a:buFontTx/>
              <a:buNone/>
            </a:pPr>
            <a:r>
              <a:rPr lang="zh-CN" altLang="en-US" sz="2400" b="1" u="none">
                <a:latin typeface="黑体" panose="02010609060101010101" pitchFamily="49" charset="-122"/>
              </a:rPr>
              <a:t>公式的类型</a:t>
            </a:r>
            <a:r>
              <a:rPr lang="zh-CN" altLang="en-US" sz="2400" b="1" u="none">
                <a:latin typeface="楷体_GB2312" pitchFamily="49" charset="-122"/>
                <a:ea typeface="楷体_GB2312" pitchFamily="49" charset="-122"/>
              </a:rPr>
              <a:t>。</a:t>
            </a:r>
            <a:endParaRPr lang="zh-CN" altLang="en-US" sz="2400" b="1" u="none">
              <a:latin typeface="宋体" panose="02010600030101010101" pitchFamily="2" charset="-122"/>
              <a:ea typeface="宋体" panose="02010600030101010101" pitchFamily="2" charset="-122"/>
            </a:endParaRPr>
          </a:p>
        </p:txBody>
      </p:sp>
      <p:sp>
        <p:nvSpPr>
          <p:cNvPr id="267293" name="Rectangle 29"/>
          <p:cNvSpPr>
            <a:spLocks noChangeArrowheads="1"/>
          </p:cNvSpPr>
          <p:nvPr/>
        </p:nvSpPr>
        <p:spPr bwMode="auto">
          <a:xfrm>
            <a:off x="685800" y="5334000"/>
            <a:ext cx="80010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5000"/>
              </a:lnSpc>
              <a:spcBef>
                <a:spcPct val="0"/>
              </a:spcBef>
              <a:buFontTx/>
              <a:buNone/>
            </a:pPr>
            <a:r>
              <a:rPr lang="zh-CN" altLang="en-US" sz="2400" b="1" u="none">
                <a:solidFill>
                  <a:srgbClr val="0000FF"/>
                </a:solidFill>
                <a:latin typeface="楷体_GB2312" pitchFamily="49" charset="-122"/>
                <a:ea typeface="楷体_GB2312" pitchFamily="49" charset="-122"/>
              </a:rPr>
              <a:t>永真式和永假式与赋值无关，仅与命题公式的形式结构有关。是命题逻辑研究的目标。</a:t>
            </a:r>
          </a:p>
        </p:txBody>
      </p:sp>
      <p:pic>
        <p:nvPicPr>
          <p:cNvPr id="267296" name="Picture 32" descr="0049_GI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8600" y="5486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7288"/>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267269"/>
                                        </p:tgtEl>
                                        <p:attrNameLst>
                                          <p:attrName>style.visibility</p:attrName>
                                        </p:attrNameLst>
                                      </p:cBhvr>
                                      <p:to>
                                        <p:strVal val="visible"/>
                                      </p:to>
                                    </p:set>
                                    <p:animEffect transition="in" filter="wipe(left)">
                                      <p:cBhvr>
                                        <p:cTn id="10" dur="500"/>
                                        <p:tgtEl>
                                          <p:spTgt spid="267269"/>
                                        </p:tgtEl>
                                      </p:cBhvr>
                                    </p:animEffect>
                                  </p:childTnLst>
                                </p:cTn>
                              </p:par>
                            </p:childTnLst>
                          </p:cTn>
                        </p:par>
                        <p:par>
                          <p:cTn id="11" fill="hold" nodeType="afterGroup">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267278"/>
                                        </p:tgtEl>
                                        <p:attrNameLst>
                                          <p:attrName>style.visibility</p:attrName>
                                        </p:attrNameLst>
                                      </p:cBhvr>
                                      <p:to>
                                        <p:strVal val="visible"/>
                                      </p:to>
                                    </p:set>
                                    <p:animEffect transition="in" filter="wipe(left)">
                                      <p:cBhvr>
                                        <p:cTn id="14" dur="500"/>
                                        <p:tgtEl>
                                          <p:spTgt spid="26727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67279"/>
                                        </p:tgtEl>
                                        <p:attrNameLst>
                                          <p:attrName>style.visibility</p:attrName>
                                        </p:attrNameLst>
                                      </p:cBhvr>
                                      <p:to>
                                        <p:strVal val="visible"/>
                                      </p:to>
                                    </p:set>
                                    <p:animEffect transition="in" filter="wipe(left)">
                                      <p:cBhvr>
                                        <p:cTn id="19" dur="500"/>
                                        <p:tgtEl>
                                          <p:spTgt spid="267279"/>
                                        </p:tgtEl>
                                      </p:cBhvr>
                                    </p:animEffect>
                                  </p:childTnLst>
                                </p:cTn>
                              </p:par>
                            </p:childTnLst>
                          </p:cTn>
                        </p:par>
                        <p:par>
                          <p:cTn id="20" fill="hold" nodeType="afterGroup">
                            <p:stCondLst>
                              <p:cond delay="500"/>
                            </p:stCondLst>
                            <p:childTnLst>
                              <p:par>
                                <p:cTn id="21" presetID="1" presetClass="entr" presetSubtype="0" fill="hold" nodeType="afterEffect">
                                  <p:stCondLst>
                                    <p:cond delay="0"/>
                                  </p:stCondLst>
                                  <p:childTnLst>
                                    <p:set>
                                      <p:cBhvr>
                                        <p:cTn id="22" dur="1" fill="hold">
                                          <p:stCondLst>
                                            <p:cond delay="499"/>
                                          </p:stCondLst>
                                        </p:cTn>
                                        <p:tgtEl>
                                          <p:spTgt spid="267277"/>
                                        </p:tgtEl>
                                        <p:attrNameLst>
                                          <p:attrName>style.visibility</p:attrName>
                                        </p:attrNameLst>
                                      </p:cBhvr>
                                      <p:to>
                                        <p:strVal val="visible"/>
                                      </p:to>
                                    </p:set>
                                  </p:childTnLst>
                                </p:cTn>
                              </p:par>
                            </p:childTnLst>
                          </p:cTn>
                        </p:par>
                        <p:par>
                          <p:cTn id="23" fill="hold" nodeType="afterGroup">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267280"/>
                                        </p:tgtEl>
                                        <p:attrNameLst>
                                          <p:attrName>style.visibility</p:attrName>
                                        </p:attrNameLst>
                                      </p:cBhvr>
                                      <p:to>
                                        <p:strVal val="visible"/>
                                      </p:to>
                                    </p:set>
                                    <p:animEffect transition="in" filter="wipe(left)">
                                      <p:cBhvr>
                                        <p:cTn id="26" dur="500"/>
                                        <p:tgtEl>
                                          <p:spTgt spid="26728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67290"/>
                                        </p:tgtEl>
                                        <p:attrNameLst>
                                          <p:attrName>style.visibility</p:attrName>
                                        </p:attrNameLst>
                                      </p:cBhvr>
                                      <p:to>
                                        <p:strVal val="visible"/>
                                      </p:to>
                                    </p:set>
                                    <p:animEffect transition="in" filter="wipe(left)">
                                      <p:cBhvr>
                                        <p:cTn id="31" dur="500"/>
                                        <p:tgtEl>
                                          <p:spTgt spid="26729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267293"/>
                                        </p:tgtEl>
                                        <p:attrNameLst>
                                          <p:attrName>style.visibility</p:attrName>
                                        </p:attrNameLst>
                                      </p:cBhvr>
                                      <p:to>
                                        <p:strVal val="visible"/>
                                      </p:to>
                                    </p:set>
                                  </p:childTnLst>
                                </p:cTn>
                              </p:par>
                            </p:childTnLst>
                          </p:cTn>
                        </p:par>
                        <p:par>
                          <p:cTn id="36" fill="hold" nodeType="afterGroup">
                            <p:stCondLst>
                              <p:cond delay="500"/>
                            </p:stCondLst>
                            <p:childTnLst>
                              <p:par>
                                <p:cTn id="37" presetID="1" presetClass="entr" presetSubtype="0" fill="hold" nodeType="afterEffect">
                                  <p:stCondLst>
                                    <p:cond delay="0"/>
                                  </p:stCondLst>
                                  <p:childTnLst>
                                    <p:set>
                                      <p:cBhvr>
                                        <p:cTn id="38" dur="1" fill="hold">
                                          <p:stCondLst>
                                            <p:cond delay="499"/>
                                          </p:stCondLst>
                                        </p:cTn>
                                        <p:tgtEl>
                                          <p:spTgt spid="2672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79" grpId="0" autoUpdateAnimBg="0"/>
      <p:bldP spid="267269" grpId="0" autoUpdateAnimBg="0"/>
      <p:bldP spid="267278" grpId="0" autoUpdateAnimBg="0"/>
      <p:bldP spid="267280" grpId="0" autoUpdateAnimBg="0"/>
      <p:bldP spid="267288" grpId="0" animBg="1"/>
      <p:bldP spid="267290" grpId="0" autoUpdateAnimBg="0"/>
      <p:bldP spid="267293"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descr="STATBA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6324600"/>
            <a:ext cx="7558088"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79" name="Picture 3" descr="STATBA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533400"/>
            <a:ext cx="79168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8" name="sl1.avi">
            <a:hlinkClick r:id="" action="ppaction://media"/>
          </p:cNvPr>
          <p:cNvPicPr preferRelativeResize="0">
            <a:picLocks noRot="1" noChangeArrowheads="1"/>
          </p:cNvPicPr>
          <p:nvPr>
            <a:videoFile r:link="rId1"/>
          </p:nvPr>
        </p:nvPicPr>
        <p:blipFill>
          <a:blip r:embed="rId6">
            <a:extLst>
              <a:ext uri="{28A0092B-C50C-407E-A947-70E740481C1C}">
                <a14:useLocalDpi xmlns:a14="http://schemas.microsoft.com/office/drawing/2010/main" val="0"/>
              </a:ext>
            </a:extLst>
          </a:blip>
          <a:srcRect/>
          <a:stretch>
            <a:fillRect/>
          </a:stretch>
        </p:blipFill>
        <p:spPr bwMode="auto">
          <a:xfrm>
            <a:off x="3581400" y="0"/>
            <a:ext cx="187166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1" name="Picture 5" descr="tb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9600" y="6019800"/>
            <a:ext cx="9144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2" name="AutoShape 6">
            <a:hlinkClick r:id="" action="ppaction://hlinkshowjump?jump=previousslide" highlightClick="1"/>
          </p:cNvPr>
          <p:cNvSpPr>
            <a:spLocks noChangeArrowheads="1"/>
          </p:cNvSpPr>
          <p:nvPr/>
        </p:nvSpPr>
        <p:spPr bwMode="auto">
          <a:xfrm>
            <a:off x="1600200" y="6423025"/>
            <a:ext cx="381000" cy="304800"/>
          </a:xfrm>
          <a:prstGeom prst="actionButtonBackPrevious">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75783" name="AutoShape 7">
            <a:hlinkClick r:id="rId8" action="ppaction://hlinksldjump" highlightClick="1"/>
          </p:cNvPr>
          <p:cNvSpPr>
            <a:spLocks noChangeArrowheads="1"/>
          </p:cNvSpPr>
          <p:nvPr/>
        </p:nvSpPr>
        <p:spPr bwMode="auto">
          <a:xfrm>
            <a:off x="990600" y="6423025"/>
            <a:ext cx="381000" cy="304800"/>
          </a:xfrm>
          <a:prstGeom prst="actionButtonBeginning">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75784" name="AutoShape 8">
            <a:hlinkClick r:id="" action="ppaction://hlinkshowjump?jump=lastslide" highlightClick="1"/>
          </p:cNvPr>
          <p:cNvSpPr>
            <a:spLocks noChangeArrowheads="1"/>
          </p:cNvSpPr>
          <p:nvPr/>
        </p:nvSpPr>
        <p:spPr bwMode="auto">
          <a:xfrm>
            <a:off x="2819400" y="6423025"/>
            <a:ext cx="381000" cy="304800"/>
          </a:xfrm>
          <a:prstGeom prst="actionButtonEnd">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75785" name="AutoShape 9">
            <a:hlinkClick r:id="" action="ppaction://noaction" highlightClick="1"/>
          </p:cNvPr>
          <p:cNvSpPr>
            <a:spLocks noChangeArrowheads="1"/>
          </p:cNvSpPr>
          <p:nvPr/>
        </p:nvSpPr>
        <p:spPr bwMode="auto">
          <a:xfrm>
            <a:off x="3429000" y="6423025"/>
            <a:ext cx="457200" cy="304800"/>
          </a:xfrm>
          <a:prstGeom prst="actionButtonInformation">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75786" name="AutoShape 10">
            <a:hlinkClick r:id="" action="ppaction://hlinkshowjump?jump=nextslide" highlightClick="1"/>
          </p:cNvPr>
          <p:cNvSpPr>
            <a:spLocks noChangeArrowheads="1"/>
          </p:cNvSpPr>
          <p:nvPr/>
        </p:nvSpPr>
        <p:spPr bwMode="auto">
          <a:xfrm>
            <a:off x="2209800" y="6423025"/>
            <a:ext cx="381000" cy="304800"/>
          </a:xfrm>
          <a:prstGeom prst="actionButtonForwardNext">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75787" name="Text Box 11"/>
          <p:cNvSpPr txBox="1">
            <a:spLocks noChangeArrowheads="1"/>
          </p:cNvSpPr>
          <p:nvPr/>
        </p:nvSpPr>
        <p:spPr bwMode="auto">
          <a:xfrm>
            <a:off x="457200" y="228600"/>
            <a:ext cx="2819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
              </a:spcBef>
              <a:spcAft>
                <a:spcPct val="5000"/>
              </a:spcAft>
              <a:buFontTx/>
              <a:buNone/>
            </a:pPr>
            <a:r>
              <a:rPr lang="zh-CN" altLang="en-US" sz="1800" b="1" u="none">
                <a:solidFill>
                  <a:srgbClr val="660033"/>
                </a:solidFill>
                <a:latin typeface="幼圆" panose="02010509060101010101" pitchFamily="49" charset="-122"/>
                <a:ea typeface="幼圆" panose="02010509060101010101" pitchFamily="49" charset="-122"/>
              </a:rPr>
              <a:t>命题逻辑 </a:t>
            </a:r>
            <a:r>
              <a:rPr lang="en-US" altLang="zh-CN" sz="1800" b="1" u="none">
                <a:solidFill>
                  <a:srgbClr val="660033"/>
                </a:solidFill>
                <a:latin typeface="幼圆" panose="02010509060101010101" pitchFamily="49" charset="-122"/>
                <a:ea typeface="幼圆" panose="02010509060101010101" pitchFamily="49" charset="-122"/>
              </a:rPr>
              <a:t>&gt; </a:t>
            </a:r>
            <a:r>
              <a:rPr lang="zh-CN" altLang="en-US" sz="1800" b="1" u="none">
                <a:latin typeface="幼圆" panose="02010509060101010101" pitchFamily="49" charset="-122"/>
                <a:ea typeface="幼圆" panose="02010509060101010101" pitchFamily="49" charset="-122"/>
              </a:rPr>
              <a:t>逻辑连接词</a:t>
            </a:r>
            <a:endParaRPr lang="zh-CN" altLang="en-US" sz="2000" b="1" u="none">
              <a:latin typeface="幼圆" panose="02010509060101010101" pitchFamily="49" charset="-122"/>
              <a:ea typeface="幼圆" panose="02010509060101010101" pitchFamily="49" charset="-122"/>
            </a:endParaRPr>
          </a:p>
        </p:txBody>
      </p:sp>
      <p:sp>
        <p:nvSpPr>
          <p:cNvPr id="611340" name="AutoShape 12">
            <a:hlinkClick r:id="" action="ppaction://noaction" highlightClick="1"/>
          </p:cNvPr>
          <p:cNvSpPr>
            <a:spLocks noChangeArrowheads="1"/>
          </p:cNvSpPr>
          <p:nvPr/>
        </p:nvSpPr>
        <p:spPr bwMode="auto">
          <a:xfrm>
            <a:off x="990600" y="3584575"/>
            <a:ext cx="915988" cy="450850"/>
          </a:xfrm>
          <a:prstGeom prst="actionButtonBlank">
            <a:avLst/>
          </a:prstGeom>
          <a:solidFill>
            <a:srgbClr val="009900"/>
          </a:solidFill>
          <a:ln w="9525">
            <a:solidFill>
              <a:schemeClr val="bg1"/>
            </a:solidFill>
            <a:miter lim="800000"/>
            <a:headEnd/>
            <a:tailEnd/>
          </a:ln>
          <a:effectLst/>
        </p:spPr>
        <p:txBody>
          <a:bodyPr lIns="46800" rIns="50400" anchor="ctr" anchorCtr="1">
            <a:spAutoFit/>
          </a:bodyPr>
          <a:lstStyle/>
          <a:p>
            <a:pPr algn="ctr" eaLnBrk="1" hangingPunct="1">
              <a:defRPr/>
            </a:pPr>
            <a:r>
              <a:rPr lang="zh-CN" altLang="en-US" sz="2000" b="1" u="none">
                <a:solidFill>
                  <a:schemeClr val="bg1"/>
                </a:solidFill>
                <a:latin typeface="Times New Roman" pitchFamily="18" charset="0"/>
                <a:ea typeface="幼圆" pitchFamily="49" charset="-122"/>
              </a:rPr>
              <a:t>作 业</a:t>
            </a:r>
            <a:endParaRPr lang="zh-CN" altLang="en-US" sz="2000" u="none">
              <a:solidFill>
                <a:srgbClr val="009900"/>
              </a:solidFill>
              <a:effectDag name="">
                <a:cont type="tree" name="">
                  <a:effect ref="fillLine"/>
                  <a:outerShdw dist="38100" dir="13500000" algn="br">
                    <a:srgbClr val="4CE54C"/>
                  </a:outerShdw>
                </a:cont>
                <a:cont type="tree" name="">
                  <a:effect ref="fillLine"/>
                  <a:outerShdw dist="38100" dir="2700000" algn="tl">
                    <a:srgbClr val="005B00"/>
                  </a:outerShdw>
                </a:cont>
                <a:effect ref="fillLine"/>
              </a:effectDag>
              <a:latin typeface="Times New Roman" pitchFamily="18" charset="0"/>
              <a:ea typeface="隶书" pitchFamily="49" charset="-122"/>
            </a:endParaRPr>
          </a:p>
        </p:txBody>
      </p:sp>
      <p:sp>
        <p:nvSpPr>
          <p:cNvPr id="611341" name="Rectangle 13"/>
          <p:cNvSpPr>
            <a:spLocks noChangeArrowheads="1"/>
          </p:cNvSpPr>
          <p:nvPr/>
        </p:nvSpPr>
        <p:spPr bwMode="auto">
          <a:xfrm>
            <a:off x="1905000" y="4117975"/>
            <a:ext cx="6697663" cy="134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30000"/>
              </a:lnSpc>
              <a:spcBef>
                <a:spcPct val="30000"/>
              </a:spcBef>
              <a:buFontTx/>
              <a:buNone/>
            </a:pPr>
            <a:r>
              <a:rPr lang="en-US" altLang="zh-CN" b="1" u="none" dirty="0">
                <a:ea typeface="宋体" panose="02010600030101010101" pitchFamily="2" charset="-122"/>
              </a:rPr>
              <a:t>1-3   </a:t>
            </a:r>
            <a:r>
              <a:rPr lang="zh-CN" altLang="en-US" b="1" u="none" dirty="0" smtClean="0">
                <a:solidFill>
                  <a:srgbClr val="800000"/>
                </a:solidFill>
                <a:ea typeface="宋体" panose="02010600030101010101" pitchFamily="2" charset="-122"/>
              </a:rPr>
              <a:t>（</a:t>
            </a:r>
            <a:r>
              <a:rPr lang="en-US" altLang="zh-CN" b="1" u="none" dirty="0">
                <a:solidFill>
                  <a:srgbClr val="800000"/>
                </a:solidFill>
                <a:ea typeface="宋体" panose="02010600030101010101" pitchFamily="2" charset="-122"/>
              </a:rPr>
              <a:t>5</a:t>
            </a:r>
            <a:r>
              <a:rPr lang="zh-CN" altLang="en-US" b="1" u="none" dirty="0">
                <a:solidFill>
                  <a:srgbClr val="800000"/>
                </a:solidFill>
                <a:ea typeface="宋体" panose="02010600030101010101" pitchFamily="2" charset="-122"/>
              </a:rPr>
              <a:t>）；（</a:t>
            </a:r>
            <a:r>
              <a:rPr lang="en-US" altLang="zh-CN" b="1" u="none" dirty="0">
                <a:solidFill>
                  <a:srgbClr val="800000"/>
                </a:solidFill>
                <a:ea typeface="宋体" panose="02010600030101010101" pitchFamily="2" charset="-122"/>
              </a:rPr>
              <a:t>7</a:t>
            </a:r>
            <a:r>
              <a:rPr lang="zh-CN" altLang="en-US" b="1" u="none" dirty="0">
                <a:solidFill>
                  <a:srgbClr val="800000"/>
                </a:solidFill>
                <a:ea typeface="宋体" panose="02010600030101010101" pitchFamily="2" charset="-122"/>
              </a:rPr>
              <a:t>）</a:t>
            </a:r>
            <a:endParaRPr lang="zh-CN" altLang="en-US" b="1" u="none" dirty="0">
              <a:ea typeface="宋体" panose="02010600030101010101" pitchFamily="2" charset="-122"/>
            </a:endParaRPr>
          </a:p>
          <a:p>
            <a:pPr>
              <a:lnSpc>
                <a:spcPct val="130000"/>
              </a:lnSpc>
              <a:spcBef>
                <a:spcPct val="30000"/>
              </a:spcBef>
              <a:buFontTx/>
              <a:buNone/>
            </a:pPr>
            <a:endParaRPr lang="en-US" altLang="zh-CN" b="1" u="none" dirty="0">
              <a:ea typeface="宋体" panose="02010600030101010101" pitchFamily="2" charset="-122"/>
            </a:endParaRPr>
          </a:p>
        </p:txBody>
      </p:sp>
      <p:sp>
        <p:nvSpPr>
          <p:cNvPr id="75790" name="Text Box 14"/>
          <p:cNvSpPr txBox="1">
            <a:spLocks noChangeArrowheads="1"/>
          </p:cNvSpPr>
          <p:nvPr/>
        </p:nvSpPr>
        <p:spPr bwMode="auto">
          <a:xfrm>
            <a:off x="914400" y="1143000"/>
            <a:ext cx="7688263"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25000"/>
              </a:lnSpc>
              <a:spcBef>
                <a:spcPct val="0"/>
              </a:spcBef>
              <a:buFontTx/>
              <a:buNone/>
            </a:pPr>
            <a:r>
              <a:rPr lang="zh-CN" altLang="en-US" b="1" u="none">
                <a:solidFill>
                  <a:srgbClr val="CC0000"/>
                </a:solidFill>
                <a:ea typeface="宋体" panose="02010600030101010101" pitchFamily="2" charset="-122"/>
              </a:rPr>
              <a:t>本节重点掌握的概念</a:t>
            </a:r>
            <a:r>
              <a:rPr lang="en-US" altLang="zh-CN" b="1" u="none">
                <a:solidFill>
                  <a:srgbClr val="CC0000"/>
                </a:solidFill>
                <a:ea typeface="宋体" panose="02010600030101010101" pitchFamily="2" charset="-122"/>
              </a:rPr>
              <a:t>: </a:t>
            </a:r>
            <a:r>
              <a:rPr lang="zh-CN" altLang="en-US" b="1" u="none">
                <a:solidFill>
                  <a:srgbClr val="CC0000"/>
                </a:solidFill>
                <a:ea typeface="宋体" panose="02010600030101010101" pitchFamily="2" charset="-122"/>
              </a:rPr>
              <a:t>命题公式，及其性质。</a:t>
            </a:r>
          </a:p>
          <a:p>
            <a:pPr>
              <a:lnSpc>
                <a:spcPct val="125000"/>
              </a:lnSpc>
              <a:spcBef>
                <a:spcPct val="0"/>
              </a:spcBef>
              <a:buFontTx/>
              <a:buNone/>
            </a:pPr>
            <a:r>
              <a:rPr lang="zh-CN" altLang="en-US" b="1" u="none">
                <a:solidFill>
                  <a:srgbClr val="CC0000"/>
                </a:solidFill>
                <a:ea typeface="宋体" panose="02010600030101010101" pitchFamily="2" charset="-122"/>
              </a:rPr>
              <a:t>本节重点掌握的方法</a:t>
            </a:r>
            <a:r>
              <a:rPr lang="en-US" altLang="zh-CN" b="1" u="none">
                <a:solidFill>
                  <a:srgbClr val="CC0000"/>
                </a:solidFill>
                <a:ea typeface="宋体" panose="02010600030101010101" pitchFamily="2" charset="-122"/>
              </a:rPr>
              <a:t>: </a:t>
            </a:r>
            <a:r>
              <a:rPr lang="zh-CN" altLang="en-US" b="1" u="none">
                <a:solidFill>
                  <a:srgbClr val="CC0000"/>
                </a:solidFill>
                <a:ea typeface="宋体" panose="02010600030101010101" pitchFamily="2" charset="-122"/>
              </a:rPr>
              <a:t>命题公式的赋值</a:t>
            </a:r>
            <a:endParaRPr lang="en-US" altLang="zh-CN" b="1" u="none">
              <a:solidFill>
                <a:srgbClr val="CC0000"/>
              </a:solidFill>
              <a:ea typeface="宋体" panose="02010600030101010101" pitchFamily="2" charset="-122"/>
            </a:endParaRPr>
          </a:p>
          <a:p>
            <a:pPr>
              <a:lnSpc>
                <a:spcPct val="125000"/>
              </a:lnSpc>
              <a:spcBef>
                <a:spcPct val="0"/>
              </a:spcBef>
              <a:buFontTx/>
              <a:buNone/>
            </a:pPr>
            <a:r>
              <a:rPr lang="en-US" altLang="zh-CN" b="1" u="none">
                <a:solidFill>
                  <a:srgbClr val="CC0000"/>
                </a:solidFill>
                <a:ea typeface="宋体" panose="02010600030101010101" pitchFamily="2" charset="-122"/>
              </a:rPr>
              <a:t>                                       </a:t>
            </a:r>
            <a:r>
              <a:rPr lang="zh-CN" altLang="en-US" b="1" u="none">
                <a:solidFill>
                  <a:srgbClr val="CC0000"/>
                </a:solidFill>
                <a:ea typeface="宋体" panose="02010600030101010101" pitchFamily="2" charset="-122"/>
              </a:rPr>
              <a:t>判断命题公式类型的方法</a:t>
            </a:r>
            <a:endParaRPr lang="en-US" altLang="zh-CN" b="1" u="none">
              <a:solidFill>
                <a:srgbClr val="CC0000"/>
              </a:solidFill>
              <a:ea typeface="宋体" panose="02010600030101010101" pitchFamily="2" charset="-122"/>
            </a:endParaRPr>
          </a:p>
        </p:txBody>
      </p:sp>
      <p:sp>
        <p:nvSpPr>
          <p:cNvPr id="75791" name="Line 15"/>
          <p:cNvSpPr>
            <a:spLocks noChangeShapeType="1"/>
          </p:cNvSpPr>
          <p:nvPr/>
        </p:nvSpPr>
        <p:spPr bwMode="auto">
          <a:xfrm>
            <a:off x="685800" y="2590800"/>
            <a:ext cx="7696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endParaRPr lang="zh-CN" altLang="en-US"/>
          </a:p>
        </p:txBody>
      </p:sp>
      <p:sp>
        <p:nvSpPr>
          <p:cNvPr id="75792" name="Line 16"/>
          <p:cNvSpPr>
            <a:spLocks noChangeShapeType="1"/>
          </p:cNvSpPr>
          <p:nvPr/>
        </p:nvSpPr>
        <p:spPr bwMode="auto">
          <a:xfrm>
            <a:off x="914400" y="3213100"/>
            <a:ext cx="7696200"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Tree>
    <p:extLst>
      <p:ext uri="{BB962C8B-B14F-4D97-AF65-F5344CB8AC3E}">
        <p14:creationId xmlns:p14="http://schemas.microsoft.com/office/powerpoint/2010/main" val="1194097240"/>
      </p:ext>
    </p:extLst>
  </p:cSld>
  <p:clrMapOvr>
    <a:masterClrMapping/>
  </p:clrMapOvr>
  <p:transition>
    <p:pull dir="rd"/>
    <p:sndAc>
      <p:stSnd>
        <p:snd r:embed="rId4"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1340"/>
                                        </p:tgtEl>
                                        <p:attrNameLst>
                                          <p:attrName>style.visibility</p:attrName>
                                        </p:attrNameLst>
                                      </p:cBhvr>
                                      <p:to>
                                        <p:strVal val="visible"/>
                                      </p:to>
                                    </p:set>
                                    <p:animEffect transition="in" filter="wipe(left)">
                                      <p:cBhvr>
                                        <p:cTn id="7" dur="500"/>
                                        <p:tgtEl>
                                          <p:spTgt spid="6113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1341"/>
                                        </p:tgtEl>
                                        <p:attrNameLst>
                                          <p:attrName>style.visibility</p:attrName>
                                        </p:attrNameLst>
                                      </p:cBhvr>
                                      <p:to>
                                        <p:strVal val="visible"/>
                                      </p:to>
                                    </p:set>
                                    <p:animEffect transition="in" filter="wipe(left)">
                                      <p:cBhvr>
                                        <p:cTn id="12" dur="500"/>
                                        <p:tgtEl>
                                          <p:spTgt spid="611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40" grpId="0" animBg="1" autoUpdateAnimBg="0"/>
      <p:bldP spid="611341" grpId="0" autoUpdateAnimBg="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楷体_GB2312"/>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0000" tIns="46800" rIns="90000" bIns="46800" numCol="1" anchor="t" anchorCtr="0" compatLnSpc="1">
        <a:prstTxWarp prst="textNoShape">
          <a:avLst/>
        </a:prstTxWarp>
        <a:spAutoFit/>
      </a:bodyPr>
      <a:lstStyle>
        <a:defPPr marL="0" marR="0" indent="0" algn="ctr" defTabSz="914400" rtl="0" eaLnBrk="0" fontAlgn="b" latinLnBrk="0" hangingPunct="0">
          <a:lnSpc>
            <a:spcPct val="140000"/>
          </a:lnSpc>
          <a:spcBef>
            <a:spcPct val="0"/>
          </a:spcBef>
          <a:spcAft>
            <a:spcPct val="0"/>
          </a:spcAft>
          <a:buClrTx/>
          <a:buSzTx/>
          <a:buFontTx/>
          <a:buNone/>
          <a:tabLst/>
          <a:defRPr kumimoji="1" lang="zh-CN" altLang="en-US" sz="2400" b="0" i="0" u="sng" strike="noStrike" cap="none" normalizeH="0" baseline="0" smtClean="0">
            <a:ln>
              <a:noFill/>
            </a:ln>
            <a:solidFill>
              <a:srgbClr val="800000"/>
            </a:solidFill>
            <a:effectLst/>
            <a:latin typeface="Century Schoolbook" pitchFamily="18"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0000" tIns="46800" rIns="90000" bIns="46800" numCol="1" anchor="t" anchorCtr="0" compatLnSpc="1">
        <a:prstTxWarp prst="textNoShape">
          <a:avLst/>
        </a:prstTxWarp>
        <a:spAutoFit/>
      </a:bodyPr>
      <a:lstStyle>
        <a:defPPr marL="0" marR="0" indent="0" algn="ctr" defTabSz="914400" rtl="0" eaLnBrk="0" fontAlgn="b" latinLnBrk="0" hangingPunct="0">
          <a:lnSpc>
            <a:spcPct val="140000"/>
          </a:lnSpc>
          <a:spcBef>
            <a:spcPct val="0"/>
          </a:spcBef>
          <a:spcAft>
            <a:spcPct val="0"/>
          </a:spcAft>
          <a:buClrTx/>
          <a:buSzTx/>
          <a:buFontTx/>
          <a:buNone/>
          <a:tabLst/>
          <a:defRPr kumimoji="1" lang="zh-CN" altLang="en-US" sz="2400" b="0" i="0" u="sng" strike="noStrike" cap="none" normalizeH="0" baseline="0" smtClean="0">
            <a:ln>
              <a:noFill/>
            </a:ln>
            <a:solidFill>
              <a:srgbClr val="800000"/>
            </a:solidFill>
            <a:effectLst/>
            <a:latin typeface="Century Schoolbook"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7797</TotalTime>
  <Words>2095</Words>
  <Application>Microsoft Office PowerPoint</Application>
  <PresentationFormat>全屏显示(4:3)</PresentationFormat>
  <Paragraphs>169</Paragraphs>
  <Slides>10</Slides>
  <Notes>10</Notes>
  <HiddenSlides>0</HiddenSlides>
  <MMClips>10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10</vt:i4>
      </vt:variant>
    </vt:vector>
  </HeadingPairs>
  <TitlesOfParts>
    <vt:vector size="25" baseType="lpstr">
      <vt:lpstr>方正舒体</vt:lpstr>
      <vt:lpstr>黑体</vt:lpstr>
      <vt:lpstr>华文楷体</vt:lpstr>
      <vt:lpstr>华文新魏</vt:lpstr>
      <vt:lpstr>楷体_GB2312</vt:lpstr>
      <vt:lpstr>隶书</vt:lpstr>
      <vt:lpstr>宋体</vt:lpstr>
      <vt:lpstr>幼圆</vt:lpstr>
      <vt:lpstr>Arial</vt:lpstr>
      <vt:lpstr>Bookman Old Style</vt:lpstr>
      <vt:lpstr>Century Schoolbook</vt:lpstr>
      <vt:lpstr>Symbol</vt:lpstr>
      <vt:lpstr>Times New Roman</vt:lpstr>
      <vt:lpstr>默认设计模板</vt:lpstr>
      <vt:lpstr>公式</vt:lpstr>
      <vt:lpstr>1-3 命题公式与赋值</vt:lpstr>
      <vt:lpstr>1-3 命题公式与赋值</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fuxl</dc:creator>
  <cp:lastModifiedBy>beryl</cp:lastModifiedBy>
  <cp:revision>166</cp:revision>
  <dcterms:created xsi:type="dcterms:W3CDTF">2004-09-19T15:32:37Z</dcterms:created>
  <dcterms:modified xsi:type="dcterms:W3CDTF">2019-09-20T09:56:37Z</dcterms:modified>
</cp:coreProperties>
</file>