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43"/>
  </p:notesMasterIdLst>
  <p:handoutMasterIdLst>
    <p:handoutMasterId r:id="rId44"/>
  </p:handoutMasterIdLst>
  <p:sldIdLst>
    <p:sldId id="388" r:id="rId2"/>
    <p:sldId id="389" r:id="rId3"/>
    <p:sldId id="385" r:id="rId4"/>
    <p:sldId id="386" r:id="rId5"/>
    <p:sldId id="387" r:id="rId6"/>
    <p:sldId id="256" r:id="rId7"/>
    <p:sldId id="257" r:id="rId8"/>
    <p:sldId id="260" r:id="rId9"/>
    <p:sldId id="358" r:id="rId10"/>
    <p:sldId id="259" r:id="rId11"/>
    <p:sldId id="390" r:id="rId12"/>
    <p:sldId id="262" r:id="rId13"/>
    <p:sldId id="359" r:id="rId14"/>
    <p:sldId id="360" r:id="rId15"/>
    <p:sldId id="354" r:id="rId16"/>
    <p:sldId id="355" r:id="rId17"/>
    <p:sldId id="356" r:id="rId18"/>
    <p:sldId id="357" r:id="rId19"/>
    <p:sldId id="361" r:id="rId20"/>
    <p:sldId id="298" r:id="rId21"/>
    <p:sldId id="362" r:id="rId22"/>
    <p:sldId id="363" r:id="rId23"/>
    <p:sldId id="365" r:id="rId24"/>
    <p:sldId id="366" r:id="rId25"/>
    <p:sldId id="367" r:id="rId26"/>
    <p:sldId id="368" r:id="rId27"/>
    <p:sldId id="369" r:id="rId28"/>
    <p:sldId id="370" r:id="rId29"/>
    <p:sldId id="371" r:id="rId30"/>
    <p:sldId id="372" r:id="rId31"/>
    <p:sldId id="373" r:id="rId32"/>
    <p:sldId id="374" r:id="rId33"/>
    <p:sldId id="375" r:id="rId34"/>
    <p:sldId id="377" r:id="rId35"/>
    <p:sldId id="376" r:id="rId36"/>
    <p:sldId id="378" r:id="rId37"/>
    <p:sldId id="379" r:id="rId38"/>
    <p:sldId id="380" r:id="rId39"/>
    <p:sldId id="381" r:id="rId40"/>
    <p:sldId id="382" r:id="rId41"/>
    <p:sldId id="384" r:id="rId42"/>
  </p:sldIdLst>
  <p:sldSz cx="9144000" cy="6858000" type="screen4x3"/>
  <p:notesSz cx="4565650" cy="6797675"/>
  <p:defaultTextStyle>
    <a:defPPr>
      <a:defRPr lang="en-US"/>
    </a:defPPr>
    <a:lvl1pPr algn="l" rtl="0" fontAlgn="base">
      <a:spcBef>
        <a:spcPct val="0"/>
      </a:spcBef>
      <a:spcAft>
        <a:spcPct val="0"/>
      </a:spcAft>
      <a:defRPr sz="3200" b="1" kern="1200">
        <a:solidFill>
          <a:schemeClr val="accent2"/>
        </a:solidFill>
        <a:latin typeface="Arial" charset="0"/>
        <a:ea typeface="华文行楷" pitchFamily="2" charset="-122"/>
        <a:cs typeface="+mn-cs"/>
      </a:defRPr>
    </a:lvl1pPr>
    <a:lvl2pPr marL="457200" algn="l" rtl="0" fontAlgn="base">
      <a:spcBef>
        <a:spcPct val="0"/>
      </a:spcBef>
      <a:spcAft>
        <a:spcPct val="0"/>
      </a:spcAft>
      <a:defRPr sz="3200" b="1" kern="1200">
        <a:solidFill>
          <a:schemeClr val="accent2"/>
        </a:solidFill>
        <a:latin typeface="Arial" charset="0"/>
        <a:ea typeface="华文行楷" pitchFamily="2" charset="-122"/>
        <a:cs typeface="+mn-cs"/>
      </a:defRPr>
    </a:lvl2pPr>
    <a:lvl3pPr marL="914400" algn="l" rtl="0" fontAlgn="base">
      <a:spcBef>
        <a:spcPct val="0"/>
      </a:spcBef>
      <a:spcAft>
        <a:spcPct val="0"/>
      </a:spcAft>
      <a:defRPr sz="3200" b="1" kern="1200">
        <a:solidFill>
          <a:schemeClr val="accent2"/>
        </a:solidFill>
        <a:latin typeface="Arial" charset="0"/>
        <a:ea typeface="华文行楷" pitchFamily="2" charset="-122"/>
        <a:cs typeface="+mn-cs"/>
      </a:defRPr>
    </a:lvl3pPr>
    <a:lvl4pPr marL="1371600" algn="l" rtl="0" fontAlgn="base">
      <a:spcBef>
        <a:spcPct val="0"/>
      </a:spcBef>
      <a:spcAft>
        <a:spcPct val="0"/>
      </a:spcAft>
      <a:defRPr sz="3200" b="1" kern="1200">
        <a:solidFill>
          <a:schemeClr val="accent2"/>
        </a:solidFill>
        <a:latin typeface="Arial" charset="0"/>
        <a:ea typeface="华文行楷" pitchFamily="2" charset="-122"/>
        <a:cs typeface="+mn-cs"/>
      </a:defRPr>
    </a:lvl4pPr>
    <a:lvl5pPr marL="1828800" algn="l" rtl="0" fontAlgn="base">
      <a:spcBef>
        <a:spcPct val="0"/>
      </a:spcBef>
      <a:spcAft>
        <a:spcPct val="0"/>
      </a:spcAft>
      <a:defRPr sz="3200" b="1" kern="1200">
        <a:solidFill>
          <a:schemeClr val="accent2"/>
        </a:solidFill>
        <a:latin typeface="Arial" charset="0"/>
        <a:ea typeface="华文行楷" pitchFamily="2" charset="-122"/>
        <a:cs typeface="+mn-cs"/>
      </a:defRPr>
    </a:lvl5pPr>
    <a:lvl6pPr marL="2286000" algn="l" defTabSz="914400" rtl="0" eaLnBrk="1" latinLnBrk="0" hangingPunct="1">
      <a:defRPr sz="3200" b="1" kern="1200">
        <a:solidFill>
          <a:schemeClr val="accent2"/>
        </a:solidFill>
        <a:latin typeface="Arial" charset="0"/>
        <a:ea typeface="华文行楷" pitchFamily="2" charset="-122"/>
        <a:cs typeface="+mn-cs"/>
      </a:defRPr>
    </a:lvl6pPr>
    <a:lvl7pPr marL="2743200" algn="l" defTabSz="914400" rtl="0" eaLnBrk="1" latinLnBrk="0" hangingPunct="1">
      <a:defRPr sz="3200" b="1" kern="1200">
        <a:solidFill>
          <a:schemeClr val="accent2"/>
        </a:solidFill>
        <a:latin typeface="Arial" charset="0"/>
        <a:ea typeface="华文行楷" pitchFamily="2" charset="-122"/>
        <a:cs typeface="+mn-cs"/>
      </a:defRPr>
    </a:lvl7pPr>
    <a:lvl8pPr marL="3200400" algn="l" defTabSz="914400" rtl="0" eaLnBrk="1" latinLnBrk="0" hangingPunct="1">
      <a:defRPr sz="3200" b="1" kern="1200">
        <a:solidFill>
          <a:schemeClr val="accent2"/>
        </a:solidFill>
        <a:latin typeface="Arial" charset="0"/>
        <a:ea typeface="华文行楷" pitchFamily="2" charset="-122"/>
        <a:cs typeface="+mn-cs"/>
      </a:defRPr>
    </a:lvl8pPr>
    <a:lvl9pPr marL="3657600" algn="l" defTabSz="914400" rtl="0" eaLnBrk="1" latinLnBrk="0" hangingPunct="1">
      <a:defRPr sz="3200" b="1" kern="1200">
        <a:solidFill>
          <a:schemeClr val="accent2"/>
        </a:solidFill>
        <a:latin typeface="Arial" charset="0"/>
        <a:ea typeface="华文行楷"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14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DDDDDD"/>
    <a:srgbClr val="663300"/>
    <a:srgbClr val="000066"/>
    <a:srgbClr val="CC0000"/>
    <a:srgbClr val="800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86523" autoAdjust="0"/>
  </p:normalViewPr>
  <p:slideViewPr>
    <p:cSldViewPr>
      <p:cViewPr varScale="1">
        <p:scale>
          <a:sx n="101" d="100"/>
          <a:sy n="101" d="100"/>
        </p:scale>
        <p:origin x="600"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6" d="100"/>
          <a:sy n="36" d="100"/>
        </p:scale>
        <p:origin x="-2286" y="-78"/>
      </p:cViewPr>
      <p:guideLst>
        <p:guide orient="horz" pos="2141"/>
        <p:guide pos="14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1978448" cy="33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932" tIns="32466" rIns="64932" bIns="32466" numCol="1" anchor="t" anchorCtr="0" compatLnSpc="1">
            <a:prstTxWarp prst="textNoShape">
              <a:avLst/>
            </a:prstTxWarp>
          </a:bodyPr>
          <a:lstStyle>
            <a:lvl1pPr>
              <a:defRPr kumimoji="1" sz="900" b="0">
                <a:solidFill>
                  <a:schemeClr val="tx1"/>
                </a:solidFill>
                <a:latin typeface="Times New Roman" pitchFamily="18" charset="0"/>
                <a:ea typeface="宋体" pitchFamily="2" charset="-122"/>
              </a:defRPr>
            </a:lvl1pPr>
          </a:lstStyle>
          <a:p>
            <a:endParaRPr lang="zh-CN" altLang="en-US"/>
          </a:p>
        </p:txBody>
      </p:sp>
      <p:sp>
        <p:nvSpPr>
          <p:cNvPr id="108547" name="Rectangle 3"/>
          <p:cNvSpPr>
            <a:spLocks noGrp="1" noChangeArrowheads="1"/>
          </p:cNvSpPr>
          <p:nvPr>
            <p:ph type="dt" sz="quarter" idx="1"/>
          </p:nvPr>
        </p:nvSpPr>
        <p:spPr bwMode="auto">
          <a:xfrm>
            <a:off x="2587202" y="0"/>
            <a:ext cx="1978448" cy="33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932" tIns="32466" rIns="64932" bIns="32466" numCol="1" anchor="t" anchorCtr="0" compatLnSpc="1">
            <a:prstTxWarp prst="textNoShape">
              <a:avLst/>
            </a:prstTxWarp>
          </a:bodyPr>
          <a:lstStyle>
            <a:lvl1pPr algn="r">
              <a:defRPr kumimoji="1" sz="900" b="0">
                <a:solidFill>
                  <a:schemeClr val="tx1"/>
                </a:solidFill>
                <a:latin typeface="Times New Roman" pitchFamily="18" charset="0"/>
                <a:ea typeface="宋体" pitchFamily="2" charset="-122"/>
              </a:defRPr>
            </a:lvl1pPr>
          </a:lstStyle>
          <a:p>
            <a:endParaRPr lang="en-US" altLang="zh-CN"/>
          </a:p>
        </p:txBody>
      </p:sp>
      <p:sp>
        <p:nvSpPr>
          <p:cNvPr id="108548" name="Rectangle 4"/>
          <p:cNvSpPr>
            <a:spLocks noGrp="1" noChangeArrowheads="1"/>
          </p:cNvSpPr>
          <p:nvPr>
            <p:ph type="ftr" sz="quarter" idx="2"/>
          </p:nvPr>
        </p:nvSpPr>
        <p:spPr bwMode="auto">
          <a:xfrm>
            <a:off x="0" y="6457791"/>
            <a:ext cx="1978448" cy="33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932" tIns="32466" rIns="64932" bIns="32466" numCol="1" anchor="b" anchorCtr="0" compatLnSpc="1">
            <a:prstTxWarp prst="textNoShape">
              <a:avLst/>
            </a:prstTxWarp>
          </a:bodyPr>
          <a:lstStyle>
            <a:lvl1pPr>
              <a:defRPr kumimoji="1" sz="900" b="0">
                <a:solidFill>
                  <a:schemeClr val="tx1"/>
                </a:solidFill>
                <a:latin typeface="Times New Roman" pitchFamily="18" charset="0"/>
                <a:ea typeface="宋体" pitchFamily="2" charset="-122"/>
              </a:defRPr>
            </a:lvl1pPr>
          </a:lstStyle>
          <a:p>
            <a:endParaRPr lang="en-US" altLang="zh-CN"/>
          </a:p>
        </p:txBody>
      </p:sp>
      <p:sp>
        <p:nvSpPr>
          <p:cNvPr id="108549" name="Rectangle 5"/>
          <p:cNvSpPr>
            <a:spLocks noGrp="1" noChangeArrowheads="1"/>
          </p:cNvSpPr>
          <p:nvPr>
            <p:ph type="sldNum" sz="quarter" idx="3"/>
          </p:nvPr>
        </p:nvSpPr>
        <p:spPr bwMode="auto">
          <a:xfrm>
            <a:off x="2587202" y="6457791"/>
            <a:ext cx="1978448" cy="33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932" tIns="32466" rIns="64932" bIns="32466" numCol="1" anchor="b" anchorCtr="0" compatLnSpc="1">
            <a:prstTxWarp prst="textNoShape">
              <a:avLst/>
            </a:prstTxWarp>
          </a:bodyPr>
          <a:lstStyle>
            <a:lvl1pPr algn="r">
              <a:defRPr kumimoji="1" sz="900" b="0">
                <a:solidFill>
                  <a:schemeClr val="tx1"/>
                </a:solidFill>
                <a:latin typeface="Times New Roman" pitchFamily="18" charset="0"/>
                <a:ea typeface="宋体" pitchFamily="2" charset="-122"/>
              </a:defRPr>
            </a:lvl1pPr>
          </a:lstStyle>
          <a:p>
            <a:fld id="{F4FD13A0-45DB-4627-B65E-98AE218960D1}" type="slidenum">
              <a:rPr lang="zh-CN" altLang="en-US"/>
              <a:pPr/>
              <a:t>‹#›</a:t>
            </a:fld>
            <a:endParaRPr lang="en-US" altLang="zh-CN"/>
          </a:p>
        </p:txBody>
      </p:sp>
    </p:spTree>
    <p:extLst>
      <p:ext uri="{BB962C8B-B14F-4D97-AF65-F5344CB8AC3E}">
        <p14:creationId xmlns:p14="http://schemas.microsoft.com/office/powerpoint/2010/main" val="174950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1978448" cy="33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932" tIns="32466" rIns="64932" bIns="32466" numCol="1" anchor="t" anchorCtr="0" compatLnSpc="1">
            <a:prstTxWarp prst="textNoShape">
              <a:avLst/>
            </a:prstTxWarp>
          </a:bodyPr>
          <a:lstStyle>
            <a:lvl1pPr>
              <a:defRPr kumimoji="1" sz="900" b="0">
                <a:solidFill>
                  <a:schemeClr val="tx1"/>
                </a:solidFill>
                <a:latin typeface="Times New Roman" pitchFamily="18" charset="0"/>
                <a:ea typeface="宋体" pitchFamily="2" charset="-122"/>
              </a:defRPr>
            </a:lvl1pPr>
          </a:lstStyle>
          <a:p>
            <a:endParaRPr lang="zh-CN" altLang="en-US"/>
          </a:p>
        </p:txBody>
      </p:sp>
      <p:sp>
        <p:nvSpPr>
          <p:cNvPr id="26627" name="Rectangle 3"/>
          <p:cNvSpPr>
            <a:spLocks noGrp="1" noChangeArrowheads="1"/>
          </p:cNvSpPr>
          <p:nvPr>
            <p:ph type="dt" idx="1"/>
          </p:nvPr>
        </p:nvSpPr>
        <p:spPr bwMode="auto">
          <a:xfrm>
            <a:off x="2587202" y="0"/>
            <a:ext cx="1978448" cy="33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932" tIns="32466" rIns="64932" bIns="32466" numCol="1" anchor="t" anchorCtr="0" compatLnSpc="1">
            <a:prstTxWarp prst="textNoShape">
              <a:avLst/>
            </a:prstTxWarp>
          </a:bodyPr>
          <a:lstStyle>
            <a:lvl1pPr algn="r">
              <a:defRPr kumimoji="1" sz="900" b="0">
                <a:solidFill>
                  <a:schemeClr val="tx1"/>
                </a:solidFill>
                <a:latin typeface="Times New Roman" pitchFamily="18" charset="0"/>
                <a:ea typeface="宋体" pitchFamily="2" charset="-122"/>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584200" y="509588"/>
            <a:ext cx="3397250" cy="25495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608754" y="3228896"/>
            <a:ext cx="3348143" cy="305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932" tIns="32466" rIns="64932" bIns="3246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6457791"/>
            <a:ext cx="1978448" cy="33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932" tIns="32466" rIns="64932" bIns="32466" numCol="1" anchor="b" anchorCtr="0" compatLnSpc="1">
            <a:prstTxWarp prst="textNoShape">
              <a:avLst/>
            </a:prstTxWarp>
          </a:bodyPr>
          <a:lstStyle>
            <a:lvl1pPr>
              <a:defRPr kumimoji="1" sz="900" b="0">
                <a:solidFill>
                  <a:schemeClr val="tx1"/>
                </a:solidFill>
                <a:latin typeface="Times New Roman" pitchFamily="18" charset="0"/>
                <a:ea typeface="宋体" pitchFamily="2" charset="-122"/>
              </a:defRPr>
            </a:lvl1pPr>
          </a:lstStyle>
          <a:p>
            <a:endParaRPr lang="en-US" altLang="zh-CN"/>
          </a:p>
        </p:txBody>
      </p:sp>
      <p:sp>
        <p:nvSpPr>
          <p:cNvPr id="26631" name="Rectangle 7"/>
          <p:cNvSpPr>
            <a:spLocks noGrp="1" noChangeArrowheads="1"/>
          </p:cNvSpPr>
          <p:nvPr>
            <p:ph type="sldNum" sz="quarter" idx="5"/>
          </p:nvPr>
        </p:nvSpPr>
        <p:spPr bwMode="auto">
          <a:xfrm>
            <a:off x="2587202" y="6457791"/>
            <a:ext cx="1978448" cy="33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932" tIns="32466" rIns="64932" bIns="32466" numCol="1" anchor="b" anchorCtr="0" compatLnSpc="1">
            <a:prstTxWarp prst="textNoShape">
              <a:avLst/>
            </a:prstTxWarp>
          </a:bodyPr>
          <a:lstStyle>
            <a:lvl1pPr algn="r">
              <a:defRPr kumimoji="1" sz="900" b="0">
                <a:solidFill>
                  <a:schemeClr val="tx1"/>
                </a:solidFill>
                <a:latin typeface="Times New Roman" pitchFamily="18" charset="0"/>
                <a:ea typeface="宋体" pitchFamily="2" charset="-122"/>
              </a:defRPr>
            </a:lvl1pPr>
          </a:lstStyle>
          <a:p>
            <a:fld id="{6BFD7C2C-5AE5-4A0F-B088-FF29B102B943}" type="slidenum">
              <a:rPr lang="zh-CN" altLang="en-US"/>
              <a:pPr/>
              <a:t>‹#›</a:t>
            </a:fld>
            <a:endParaRPr lang="en-US" altLang="zh-CN"/>
          </a:p>
        </p:txBody>
      </p:sp>
    </p:spTree>
    <p:extLst>
      <p:ext uri="{BB962C8B-B14F-4D97-AF65-F5344CB8AC3E}">
        <p14:creationId xmlns:p14="http://schemas.microsoft.com/office/powerpoint/2010/main" val="18051593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5232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254F9F96-B12D-4EA8-9602-B427F89B89CF}" type="slidenum">
              <a:rPr lang="zh-CN" altLang="en-US" smtClean="0"/>
              <a:pPr/>
              <a:t>‹#›</a:t>
            </a:fld>
            <a:endParaRPr lang="en-US" altLang="zh-CN" dirty="0"/>
          </a:p>
        </p:txBody>
      </p:sp>
    </p:spTree>
    <p:extLst>
      <p:ext uri="{BB962C8B-B14F-4D97-AF65-F5344CB8AC3E}">
        <p14:creationId xmlns:p14="http://schemas.microsoft.com/office/powerpoint/2010/main" val="75400104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54F9F96-B12D-4EA8-9602-B427F89B89CF}" type="slidenum">
              <a:rPr lang="zh-CN" altLang="en-US" smtClean="0"/>
              <a:pPr/>
              <a:t>‹#›</a:t>
            </a:fld>
            <a:endParaRPr lang="en-US" altLang="zh-CN" dirty="0"/>
          </a:p>
        </p:txBody>
      </p:sp>
    </p:spTree>
    <p:extLst>
      <p:ext uri="{BB962C8B-B14F-4D97-AF65-F5344CB8AC3E}">
        <p14:creationId xmlns:p14="http://schemas.microsoft.com/office/powerpoint/2010/main" val="406024992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54F9F96-B12D-4EA8-9602-B427F89B89CF}" type="slidenum">
              <a:rPr lang="zh-CN" altLang="en-US" smtClean="0"/>
              <a:pPr/>
              <a:t>‹#›</a:t>
            </a:fld>
            <a:endParaRPr lang="en-US" altLang="zh-CN"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315247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54F9F96-B12D-4EA8-9602-B427F89B89CF}" type="slidenum">
              <a:rPr lang="zh-CN" altLang="en-US" smtClean="0"/>
              <a:pPr/>
              <a:t>‹#›</a:t>
            </a:fld>
            <a:endParaRPr lang="en-US" altLang="zh-CN" dirty="0"/>
          </a:p>
        </p:txBody>
      </p:sp>
    </p:spTree>
    <p:extLst>
      <p:ext uri="{BB962C8B-B14F-4D97-AF65-F5344CB8AC3E}">
        <p14:creationId xmlns:p14="http://schemas.microsoft.com/office/powerpoint/2010/main" val="60675189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ltLang="zh-CN"/>
          </a:p>
        </p:txBody>
      </p:sp>
      <p:sp>
        <p:nvSpPr>
          <p:cNvPr id="4"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54F9F96-B12D-4EA8-9602-B427F89B89CF}" type="slidenum">
              <a:rPr lang="zh-CN" altLang="en-US" smtClean="0"/>
              <a:pPr/>
              <a:t>‹#›</a:t>
            </a:fld>
            <a:endParaRPr lang="en-US" altLang="zh-CN" dirty="0"/>
          </a:p>
        </p:txBody>
      </p:sp>
    </p:spTree>
    <p:extLst>
      <p:ext uri="{BB962C8B-B14F-4D97-AF65-F5344CB8AC3E}">
        <p14:creationId xmlns:p14="http://schemas.microsoft.com/office/powerpoint/2010/main" val="86995299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ltLang="zh-CN"/>
          </a:p>
        </p:txBody>
      </p:sp>
      <p:sp>
        <p:nvSpPr>
          <p:cNvPr id="4"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54F9F96-B12D-4EA8-9602-B427F89B89CF}" type="slidenum">
              <a:rPr lang="zh-CN" altLang="en-US" smtClean="0"/>
              <a:pPr/>
              <a:t>‹#›</a:t>
            </a:fld>
            <a:endParaRPr lang="en-US" altLang="zh-CN" dirty="0"/>
          </a:p>
        </p:txBody>
      </p:sp>
    </p:spTree>
    <p:extLst>
      <p:ext uri="{BB962C8B-B14F-4D97-AF65-F5344CB8AC3E}">
        <p14:creationId xmlns:p14="http://schemas.microsoft.com/office/powerpoint/2010/main" val="401937794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761291EC-ED21-4784-ADDB-904A0D3D031A}" type="slidenum">
              <a:rPr lang="zh-CN" altLang="en-US" smtClean="0"/>
              <a:pPr/>
              <a:t>‹#›</a:t>
            </a:fld>
            <a:endParaRPr lang="en-US" altLang="zh-CN"/>
          </a:p>
        </p:txBody>
      </p:sp>
    </p:spTree>
    <p:extLst>
      <p:ext uri="{BB962C8B-B14F-4D97-AF65-F5344CB8AC3E}">
        <p14:creationId xmlns:p14="http://schemas.microsoft.com/office/powerpoint/2010/main" val="931458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54F9F96-B12D-4EA8-9602-B427F89B89CF}" type="slidenum">
              <a:rPr lang="zh-CN" altLang="en-US" smtClean="0"/>
              <a:pPr/>
              <a:t>‹#›</a:t>
            </a:fld>
            <a:endParaRPr lang="en-US" altLang="zh-CN" dirty="0"/>
          </a:p>
        </p:txBody>
      </p:sp>
    </p:spTree>
    <p:extLst>
      <p:ext uri="{BB962C8B-B14F-4D97-AF65-F5344CB8AC3E}">
        <p14:creationId xmlns:p14="http://schemas.microsoft.com/office/powerpoint/2010/main" val="11475118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FA85B6B6-6F9E-4B2A-8D5E-36CBEED6AA9E}" type="slidenum">
              <a:rPr lang="en-US" altLang="zh-CN" smtClean="0"/>
              <a:t>‹#›</a:t>
            </a:fld>
            <a:endParaRPr lang="en-US" altLang="zh-CN" dirty="0"/>
          </a:p>
        </p:txBody>
      </p:sp>
    </p:spTree>
    <p:extLst>
      <p:ext uri="{BB962C8B-B14F-4D97-AF65-F5344CB8AC3E}">
        <p14:creationId xmlns:p14="http://schemas.microsoft.com/office/powerpoint/2010/main" val="3409857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C15EABBA-4B45-4E61-A471-C40571EED80B}" type="slidenum">
              <a:rPr lang="zh-CN" altLang="en-US" smtClean="0"/>
              <a:pPr/>
              <a:t>‹#›</a:t>
            </a:fld>
            <a:endParaRPr lang="en-US" altLang="zh-CN"/>
          </a:p>
        </p:txBody>
      </p:sp>
    </p:spTree>
    <p:extLst>
      <p:ext uri="{BB962C8B-B14F-4D97-AF65-F5344CB8AC3E}">
        <p14:creationId xmlns:p14="http://schemas.microsoft.com/office/powerpoint/2010/main" val="195792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2245A839-5CB0-40AD-8603-69E7C64E4796}" type="slidenum">
              <a:rPr lang="zh-CN" altLang="en-US" smtClean="0"/>
              <a:pPr/>
              <a:t>‹#›</a:t>
            </a:fld>
            <a:endParaRPr lang="en-US" altLang="zh-CN"/>
          </a:p>
        </p:txBody>
      </p:sp>
    </p:spTree>
    <p:extLst>
      <p:ext uri="{BB962C8B-B14F-4D97-AF65-F5344CB8AC3E}">
        <p14:creationId xmlns:p14="http://schemas.microsoft.com/office/powerpoint/2010/main" val="125670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AEA9C790-E6EB-4309-87FF-EC3425992825}" type="slidenum">
              <a:rPr lang="zh-CN" altLang="en-US" smtClean="0"/>
              <a:pPr/>
              <a:t>‹#›</a:t>
            </a:fld>
            <a:endParaRPr lang="en-US" altLang="zh-CN"/>
          </a:p>
        </p:txBody>
      </p:sp>
    </p:spTree>
    <p:extLst>
      <p:ext uri="{BB962C8B-B14F-4D97-AF65-F5344CB8AC3E}">
        <p14:creationId xmlns:p14="http://schemas.microsoft.com/office/powerpoint/2010/main" val="351203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endParaRPr lang="en-US" altLang="zh-CN"/>
          </a:p>
        </p:txBody>
      </p:sp>
      <p:sp>
        <p:nvSpPr>
          <p:cNvPr id="5" name="Footer Placeholder 3"/>
          <p:cNvSpPr>
            <a:spLocks noGrp="1"/>
          </p:cNvSpPr>
          <p:nvPr>
            <p:ph type="ftr" sz="quarter" idx="11"/>
          </p:nvPr>
        </p:nvSpPr>
        <p:spPr/>
        <p:txBody>
          <a:bodyPr/>
          <a:lstStyle/>
          <a:p>
            <a:endParaRPr lang="en-US" altLang="zh-CN"/>
          </a:p>
        </p:txBody>
      </p:sp>
      <p:sp>
        <p:nvSpPr>
          <p:cNvPr id="6" name="Slide Number Placeholder 4"/>
          <p:cNvSpPr>
            <a:spLocks noGrp="1"/>
          </p:cNvSpPr>
          <p:nvPr>
            <p:ph type="sldNum" sz="quarter" idx="12"/>
          </p:nvPr>
        </p:nvSpPr>
        <p:spPr/>
        <p:txBody>
          <a:bodyPr/>
          <a:lstStyle/>
          <a:p>
            <a:fld id="{3F31E912-94E6-42F5-9385-BE8DC2030B46}" type="slidenum">
              <a:rPr lang="zh-CN" altLang="en-US" smtClean="0"/>
              <a:pPr/>
              <a:t>‹#›</a:t>
            </a:fld>
            <a:endParaRPr lang="en-US" altLang="zh-CN"/>
          </a:p>
        </p:txBody>
      </p:sp>
    </p:spTree>
    <p:extLst>
      <p:ext uri="{BB962C8B-B14F-4D97-AF65-F5344CB8AC3E}">
        <p14:creationId xmlns:p14="http://schemas.microsoft.com/office/powerpoint/2010/main" val="3681889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ltLang="zh-CN"/>
          </a:p>
        </p:txBody>
      </p:sp>
      <p:sp>
        <p:nvSpPr>
          <p:cNvPr id="5" name="Footer Placeholder 2"/>
          <p:cNvSpPr>
            <a:spLocks noGrp="1"/>
          </p:cNvSpPr>
          <p:nvPr>
            <p:ph type="ftr" sz="quarter" idx="11"/>
          </p:nvPr>
        </p:nvSpPr>
        <p:spPr/>
        <p:txBody>
          <a:bodyPr/>
          <a:lstStyle/>
          <a:p>
            <a:endParaRPr lang="en-US" altLang="zh-CN"/>
          </a:p>
        </p:txBody>
      </p:sp>
      <p:sp>
        <p:nvSpPr>
          <p:cNvPr id="6" name="Slide Number Placeholder 3"/>
          <p:cNvSpPr>
            <a:spLocks noGrp="1"/>
          </p:cNvSpPr>
          <p:nvPr>
            <p:ph type="sldNum" sz="quarter" idx="12"/>
          </p:nvPr>
        </p:nvSpPr>
        <p:spPr/>
        <p:txBody>
          <a:bodyPr/>
          <a:lstStyle/>
          <a:p>
            <a:fld id="{89143468-510E-45F6-910F-947E72D1257B}" type="slidenum">
              <a:rPr lang="zh-CN" altLang="en-US" smtClean="0"/>
              <a:pPr/>
              <a:t>‹#›</a:t>
            </a:fld>
            <a:endParaRPr lang="en-US" altLang="zh-CN"/>
          </a:p>
        </p:txBody>
      </p:sp>
    </p:spTree>
    <p:extLst>
      <p:ext uri="{BB962C8B-B14F-4D97-AF65-F5344CB8AC3E}">
        <p14:creationId xmlns:p14="http://schemas.microsoft.com/office/powerpoint/2010/main" val="4190312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endParaRPr lang="en-US" altLang="zh-CN"/>
          </a:p>
        </p:txBody>
      </p:sp>
      <p:sp>
        <p:nvSpPr>
          <p:cNvPr id="5" name="Footer Placeholder 5"/>
          <p:cNvSpPr>
            <a:spLocks noGrp="1"/>
          </p:cNvSpPr>
          <p:nvPr>
            <p:ph type="ftr" sz="quarter" idx="11"/>
          </p:nvPr>
        </p:nvSpPr>
        <p:spPr/>
        <p:txBody>
          <a:bodyPr/>
          <a:lstStyle/>
          <a:p>
            <a:endParaRPr lang="en-US" altLang="zh-CN"/>
          </a:p>
        </p:txBody>
      </p:sp>
      <p:sp>
        <p:nvSpPr>
          <p:cNvPr id="6" name="Slide Number Placeholder 6"/>
          <p:cNvSpPr>
            <a:spLocks noGrp="1"/>
          </p:cNvSpPr>
          <p:nvPr>
            <p:ph type="sldNum" sz="quarter" idx="12"/>
          </p:nvPr>
        </p:nvSpPr>
        <p:spPr/>
        <p:txBody>
          <a:bodyPr/>
          <a:lstStyle/>
          <a:p>
            <a:fld id="{FC8B48BD-24CC-476E-84C5-44D6EF24A533}" type="slidenum">
              <a:rPr lang="zh-CN" altLang="en-US" smtClean="0"/>
              <a:pPr/>
              <a:t>‹#›</a:t>
            </a:fld>
            <a:endParaRPr lang="en-US" altLang="zh-CN"/>
          </a:p>
        </p:txBody>
      </p:sp>
    </p:spTree>
    <p:extLst>
      <p:ext uri="{BB962C8B-B14F-4D97-AF65-F5344CB8AC3E}">
        <p14:creationId xmlns:p14="http://schemas.microsoft.com/office/powerpoint/2010/main" val="21138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833570FB-EDCF-43C2-A9D2-87C113876E0E}" type="slidenum">
              <a:rPr lang="zh-CN" altLang="en-US" smtClean="0"/>
              <a:pPr/>
              <a:t>‹#›</a:t>
            </a:fld>
            <a:endParaRPr lang="en-US" altLang="zh-CN"/>
          </a:p>
        </p:txBody>
      </p:sp>
    </p:spTree>
    <p:extLst>
      <p:ext uri="{BB962C8B-B14F-4D97-AF65-F5344CB8AC3E}">
        <p14:creationId xmlns:p14="http://schemas.microsoft.com/office/powerpoint/2010/main" val="32966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ltLang="zh-C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ltLang="zh-C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254F9F96-B12D-4EA8-9602-B427F89B89CF}" type="slidenum">
              <a:rPr lang="zh-CN" altLang="en-US" smtClean="0"/>
              <a:pPr/>
              <a:t>‹#›</a:t>
            </a:fld>
            <a:endParaRPr lang="en-US" altLang="zh-CN" dirty="0"/>
          </a:p>
        </p:txBody>
      </p:sp>
    </p:spTree>
    <p:extLst>
      <p:ext uri="{BB962C8B-B14F-4D97-AF65-F5344CB8AC3E}">
        <p14:creationId xmlns:p14="http://schemas.microsoft.com/office/powerpoint/2010/main" val="4101406508"/>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12.xml"/><Relationship Id="rId7" Type="http://schemas.openxmlformats.org/officeDocument/2006/relationships/slide" Target="slide18.xml"/><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6.xml"/><Relationship Id="rId4" Type="http://schemas.openxmlformats.org/officeDocument/2006/relationships/slide" Target="slide15.xml"/><Relationship Id="rId9" Type="http://schemas.openxmlformats.org/officeDocument/2006/relationships/slide" Target="slide22.xml"/></Relationships>
</file>

<file path=ppt/slides/_rels/slide9.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32.xml"/><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ctrTitle"/>
          </p:nvPr>
        </p:nvSpPr>
        <p:spPr>
          <a:xfrm>
            <a:off x="1161721" y="620688"/>
            <a:ext cx="6477000" cy="964704"/>
          </a:xfrm>
        </p:spPr>
        <p:txBody>
          <a:bodyPr>
            <a:normAutofit fontScale="90000"/>
          </a:bodyPr>
          <a:lstStyle/>
          <a:p>
            <a:pPr algn="ctr"/>
            <a:r>
              <a:rPr lang="en-US" altLang="zh-CN" sz="6600" dirty="0" smtClean="0"/>
              <a:t/>
            </a:r>
            <a:br>
              <a:rPr lang="en-US" altLang="zh-CN" sz="6600" dirty="0" smtClean="0"/>
            </a:br>
            <a:r>
              <a:rPr lang="zh-CN" altLang="en-US" sz="6600" dirty="0" smtClean="0"/>
              <a:t>网络编程</a:t>
            </a:r>
            <a:endParaRPr lang="zh-CN" altLang="en-US" sz="3200" dirty="0"/>
          </a:p>
        </p:txBody>
      </p:sp>
      <p:sp>
        <p:nvSpPr>
          <p:cNvPr id="2" name="副标题 1"/>
          <p:cNvSpPr>
            <a:spLocks noGrp="1"/>
          </p:cNvSpPr>
          <p:nvPr>
            <p:ph type="subTitle" idx="1"/>
          </p:nvPr>
        </p:nvSpPr>
        <p:spPr/>
        <p:txBody>
          <a:bodyPr/>
          <a:lstStyle/>
          <a:p>
            <a:r>
              <a:rPr lang="zh-CN" altLang="en-US" dirty="0" smtClean="0"/>
              <a:t>平时：</a:t>
            </a:r>
            <a:r>
              <a:rPr lang="en-US" altLang="zh-CN" dirty="0" smtClean="0"/>
              <a:t>30%</a:t>
            </a:r>
          </a:p>
          <a:p>
            <a:r>
              <a:rPr lang="zh-CN" altLang="en-US" dirty="0" smtClean="0"/>
              <a:t>期末：</a:t>
            </a:r>
            <a:r>
              <a:rPr lang="en-US" altLang="zh-CN" dirty="0" smtClean="0"/>
              <a:t>70%</a:t>
            </a:r>
            <a:endParaRPr lang="zh-CN" altLang="en-US" dirty="0"/>
          </a:p>
        </p:txBody>
      </p:sp>
      <p:sp>
        <p:nvSpPr>
          <p:cNvPr id="3" name="TextBox 2"/>
          <p:cNvSpPr txBox="1"/>
          <p:nvPr/>
        </p:nvSpPr>
        <p:spPr>
          <a:xfrm>
            <a:off x="1114587" y="1805278"/>
            <a:ext cx="6840760" cy="1200329"/>
          </a:xfrm>
          <a:prstGeom prst="rect">
            <a:avLst/>
          </a:prstGeom>
          <a:noFill/>
        </p:spPr>
        <p:txBody>
          <a:bodyPr wrap="square" rtlCol="0">
            <a:spAutoFit/>
          </a:bodyPr>
          <a:lstStyle/>
          <a:p>
            <a:pPr algn="ctr"/>
            <a:r>
              <a:rPr lang="zh-CN" altLang="en-US" sz="3600" dirty="0" smtClean="0"/>
              <a:t>计算机学院 席军林</a:t>
            </a:r>
            <a:endParaRPr lang="en-US" altLang="zh-CN" sz="3600" dirty="0" smtClean="0"/>
          </a:p>
          <a:p>
            <a:pPr algn="ctr"/>
            <a:r>
              <a:rPr lang="en-US" altLang="zh-CN" sz="3600" dirty="0" smtClean="0"/>
              <a:t>908523187@qq.com</a:t>
            </a:r>
            <a:endParaRPr lang="zh-CN" altLang="en-US" sz="3600" dirty="0"/>
          </a:p>
        </p:txBody>
      </p:sp>
      <p:sp>
        <p:nvSpPr>
          <p:cNvPr id="5" name="TextBox 4"/>
          <p:cNvSpPr txBox="1"/>
          <p:nvPr/>
        </p:nvSpPr>
        <p:spPr>
          <a:xfrm>
            <a:off x="539552" y="3429000"/>
            <a:ext cx="8352928"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smtClean="0">
                <a:solidFill>
                  <a:srgbClr val="000066"/>
                </a:solidFill>
                <a:latin typeface="华文新魏" panose="02010800040101010101" pitchFamily="2" charset="-122"/>
                <a:ea typeface="华文新魏" panose="02010800040101010101" pitchFamily="2" charset="-122"/>
              </a:rPr>
              <a:t>教材：</a:t>
            </a:r>
            <a:endParaRPr lang="en-US" altLang="zh-CN" sz="2800" dirty="0" smtClean="0">
              <a:solidFill>
                <a:srgbClr val="000066"/>
              </a:solidFill>
              <a:latin typeface="华文新魏" panose="02010800040101010101" pitchFamily="2" charset="-122"/>
              <a:ea typeface="华文新魏" panose="02010800040101010101" pitchFamily="2" charset="-122"/>
            </a:endParaRPr>
          </a:p>
          <a:p>
            <a:pPr lvl="1"/>
            <a:r>
              <a:rPr lang="en-US" altLang="zh-CN" sz="2800" dirty="0" smtClean="0">
                <a:solidFill>
                  <a:srgbClr val="000066"/>
                </a:solidFill>
                <a:latin typeface="华文新魏" panose="02010800040101010101" pitchFamily="2" charset="-122"/>
                <a:ea typeface="华文新魏" panose="02010800040101010101" pitchFamily="2" charset="-122"/>
              </a:rPr>
              <a:t>	</a:t>
            </a:r>
            <a:r>
              <a:rPr lang="en-US" altLang="zh-CN" sz="2400" dirty="0" smtClean="0">
                <a:solidFill>
                  <a:srgbClr val="000066"/>
                </a:solidFill>
                <a:latin typeface="华文新魏" panose="02010800040101010101" pitchFamily="2" charset="-122"/>
                <a:ea typeface="华文新魏" panose="02010800040101010101" pitchFamily="2" charset="-122"/>
              </a:rPr>
              <a:t>ASP.NET </a:t>
            </a:r>
            <a:r>
              <a:rPr lang="zh-CN" altLang="en-US" sz="2400" dirty="0">
                <a:solidFill>
                  <a:srgbClr val="000066"/>
                </a:solidFill>
                <a:latin typeface="华文新魏" panose="02010800040101010101" pitchFamily="2" charset="-122"/>
                <a:ea typeface="华文新魏" panose="02010800040101010101" pitchFamily="2" charset="-122"/>
              </a:rPr>
              <a:t>实用网站开发</a:t>
            </a:r>
            <a:r>
              <a:rPr lang="en-US" altLang="zh-CN" sz="2400" dirty="0">
                <a:solidFill>
                  <a:srgbClr val="000066"/>
                </a:solidFill>
                <a:latin typeface="华文新魏" panose="02010800040101010101" pitchFamily="2" charset="-122"/>
                <a:ea typeface="华文新魏" panose="02010800040101010101" pitchFamily="2" charset="-122"/>
              </a:rPr>
              <a:t>(</a:t>
            </a:r>
            <a:r>
              <a:rPr lang="zh-CN" altLang="en-US" sz="2400" dirty="0">
                <a:solidFill>
                  <a:srgbClr val="000066"/>
                </a:solidFill>
                <a:latin typeface="华文新魏" panose="02010800040101010101" pitchFamily="2" charset="-122"/>
                <a:ea typeface="华文新魏" panose="02010800040101010101" pitchFamily="2" charset="-122"/>
              </a:rPr>
              <a:t>第</a:t>
            </a:r>
            <a:r>
              <a:rPr lang="en-US" altLang="zh-CN" sz="2400" dirty="0">
                <a:solidFill>
                  <a:srgbClr val="000066"/>
                </a:solidFill>
                <a:latin typeface="华文新魏" panose="02010800040101010101" pitchFamily="2" charset="-122"/>
                <a:ea typeface="华文新魏" panose="02010800040101010101" pitchFamily="2" charset="-122"/>
              </a:rPr>
              <a:t>2</a:t>
            </a:r>
            <a:r>
              <a:rPr lang="zh-CN" altLang="en-US" sz="2400" dirty="0">
                <a:solidFill>
                  <a:srgbClr val="000066"/>
                </a:solidFill>
                <a:latin typeface="华文新魏" panose="02010800040101010101" pitchFamily="2" charset="-122"/>
                <a:ea typeface="华文新魏" panose="02010800040101010101" pitchFamily="2" charset="-122"/>
              </a:rPr>
              <a:t>版</a:t>
            </a:r>
            <a:r>
              <a:rPr lang="zh-CN" altLang="en-US" sz="2400" dirty="0" smtClean="0">
                <a:solidFill>
                  <a:srgbClr val="000066"/>
                </a:solidFill>
                <a:latin typeface="华文新魏" panose="02010800040101010101" pitchFamily="2" charset="-122"/>
                <a:ea typeface="华文新魏" panose="02010800040101010101" pitchFamily="2" charset="-122"/>
              </a:rPr>
              <a:t>）</a:t>
            </a:r>
            <a:endParaRPr lang="en-US" altLang="zh-CN" sz="2400" dirty="0" smtClean="0">
              <a:solidFill>
                <a:srgbClr val="000066"/>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63319759"/>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ltLang="zh-CN" dirty="0"/>
              <a:t>1.1  ASP.NET </a:t>
            </a:r>
            <a:r>
              <a:rPr lang="zh-CN" altLang="en-US" dirty="0"/>
              <a:t>概述</a:t>
            </a:r>
          </a:p>
        </p:txBody>
      </p:sp>
      <p:sp>
        <p:nvSpPr>
          <p:cNvPr id="411651" name="Rectangle 3"/>
          <p:cNvSpPr>
            <a:spLocks noGrp="1" noChangeArrowheads="1"/>
          </p:cNvSpPr>
          <p:nvPr>
            <p:ph idx="1"/>
          </p:nvPr>
        </p:nvSpPr>
        <p:spPr>
          <a:xfrm>
            <a:off x="685800" y="1981200"/>
            <a:ext cx="7989888" cy="4114800"/>
          </a:xfrm>
        </p:spPr>
        <p:txBody>
          <a:bodyPr>
            <a:normAutofit/>
          </a:bodyPr>
          <a:lstStyle/>
          <a:p>
            <a:r>
              <a:rPr lang="en-US" altLang="zh-CN" dirty="0"/>
              <a:t>ASP.NET</a:t>
            </a:r>
            <a:r>
              <a:rPr lang="zh-CN" altLang="zh-CN" dirty="0"/>
              <a:t>基于</a:t>
            </a:r>
            <a:r>
              <a:rPr lang="en-US" altLang="zh-CN" dirty="0"/>
              <a:t>.NET Framework</a:t>
            </a:r>
            <a:r>
              <a:rPr lang="zh-CN" altLang="zh-CN" dirty="0"/>
              <a:t>，使用</a:t>
            </a:r>
            <a:r>
              <a:rPr lang="en-US" altLang="zh-CN" dirty="0"/>
              <a:t>.NET</a:t>
            </a:r>
            <a:r>
              <a:rPr lang="zh-CN" altLang="zh-CN" dirty="0"/>
              <a:t>语言调用</a:t>
            </a:r>
            <a:r>
              <a:rPr lang="en-US" altLang="zh-CN" dirty="0"/>
              <a:t>.NET Framework</a:t>
            </a:r>
            <a:r>
              <a:rPr lang="zh-CN" altLang="zh-CN" dirty="0"/>
              <a:t>类库，实现</a:t>
            </a:r>
            <a:r>
              <a:rPr lang="en-US" altLang="zh-CN" dirty="0"/>
              <a:t>Web</a:t>
            </a:r>
            <a:r>
              <a:rPr lang="zh-CN" altLang="zh-CN" dirty="0"/>
              <a:t>应用程序开发。</a:t>
            </a:r>
            <a:endParaRPr lang="zh-CN" altLang="en-US" dirty="0"/>
          </a:p>
        </p:txBody>
      </p:sp>
      <p:sp>
        <p:nvSpPr>
          <p:cNvPr id="4" name="灯片编号占位符 5"/>
          <p:cNvSpPr>
            <a:spLocks noGrp="1"/>
          </p:cNvSpPr>
          <p:nvPr>
            <p:ph type="sldNum" sz="quarter" idx="12"/>
          </p:nvPr>
        </p:nvSpPr>
        <p:spPr/>
        <p:txBody>
          <a:bodyPr>
            <a:normAutofit/>
          </a:bodyPr>
          <a:lstStyle/>
          <a:p>
            <a:fld id="{75DFDFC7-D0C6-4548-AD19-4F5E5AB555CF}" type="slidenum">
              <a:rPr lang="zh-CN" altLang="en-US"/>
              <a:pPr/>
              <a:t>10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55650" y="115888"/>
            <a:ext cx="8229600" cy="792162"/>
          </a:xfrm>
        </p:spPr>
        <p:txBody>
          <a:bodyPr/>
          <a:lstStyle/>
          <a:p>
            <a:pPr eaLnBrk="1" fontAlgn="auto" hangingPunct="1">
              <a:spcAft>
                <a:spcPts val="0"/>
              </a:spcAft>
              <a:defRPr/>
            </a:pPr>
            <a:r>
              <a:rPr lang="en-US" altLang="zh-CN" dirty="0" smtClean="0">
                <a:solidFill>
                  <a:schemeClr val="tx2">
                    <a:satMod val="200000"/>
                  </a:schemeClr>
                </a:solidFill>
                <a:ea typeface="宋体" pitchFamily="2" charset="-122"/>
              </a:rPr>
              <a:t>.NET Framework</a:t>
            </a:r>
            <a:r>
              <a:rPr lang="en-US" altLang="zh-CN" dirty="0" smtClean="0">
                <a:solidFill>
                  <a:schemeClr val="tx2">
                    <a:satMod val="200000"/>
                  </a:schemeClr>
                </a:solidFill>
                <a:latin typeface="黑体" pitchFamily="2" charset="-122"/>
                <a:ea typeface="黑体" pitchFamily="2" charset="-122"/>
              </a:rPr>
              <a:t> </a:t>
            </a:r>
            <a:r>
              <a:rPr lang="zh-CN" altLang="en-US" dirty="0" smtClean="0">
                <a:solidFill>
                  <a:schemeClr val="tx2">
                    <a:satMod val="200000"/>
                  </a:schemeClr>
                </a:solidFill>
                <a:latin typeface="黑体" pitchFamily="2" charset="-122"/>
                <a:ea typeface="黑体" pitchFamily="2" charset="-122"/>
              </a:rPr>
              <a:t>的组件</a:t>
            </a:r>
          </a:p>
        </p:txBody>
      </p:sp>
      <p:sp>
        <p:nvSpPr>
          <p:cNvPr id="2150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9pPr>
          </a:lstStyle>
          <a:p>
            <a:pPr>
              <a:spcBef>
                <a:spcPct val="0"/>
              </a:spcBef>
              <a:buClrTx/>
              <a:buSzTx/>
              <a:buFontTx/>
              <a:buNone/>
            </a:pPr>
            <a:fld id="{99A98239-C544-4EEB-A309-7CBA37DCAEB8}" type="slidenum">
              <a:rPr lang="en-US" altLang="zh-CN" sz="2800" smtClean="0">
                <a:solidFill>
                  <a:schemeClr val="tx1"/>
                </a:solidFill>
                <a:latin typeface="华文行楷" panose="02010800040101010101" pitchFamily="2" charset="-122"/>
              </a:rPr>
              <a:pPr>
                <a:spcBef>
                  <a:spcPct val="0"/>
                </a:spcBef>
                <a:buClrTx/>
                <a:buSzTx/>
                <a:buFontTx/>
                <a:buNone/>
              </a:pPr>
              <a:t>11</a:t>
            </a:fld>
            <a:endParaRPr lang="en-US" altLang="zh-CN" sz="2800" dirty="0" smtClean="0">
              <a:solidFill>
                <a:schemeClr val="tx1"/>
              </a:solidFill>
              <a:latin typeface="华文行楷" panose="02010800040101010101" pitchFamily="2" charset="-122"/>
            </a:endParaRPr>
          </a:p>
        </p:txBody>
      </p:sp>
      <p:sp>
        <p:nvSpPr>
          <p:cNvPr id="21508" name="Rectangle 4"/>
          <p:cNvSpPr>
            <a:spLocks noChangeArrowheads="1"/>
          </p:cNvSpPr>
          <p:nvPr/>
        </p:nvSpPr>
        <p:spPr bwMode="auto">
          <a:xfrm>
            <a:off x="931863" y="1519238"/>
            <a:ext cx="7326312" cy="3492500"/>
          </a:xfrm>
          <a:prstGeom prst="rect">
            <a:avLst/>
          </a:prstGeom>
          <a:solidFill>
            <a:schemeClr val="bg2">
              <a:alpha val="74117"/>
            </a:schemeClr>
          </a:solidFill>
          <a:ln w="9525">
            <a:solidFill>
              <a:schemeClr val="tx1"/>
            </a:solidFill>
            <a:miter lim="800000"/>
            <a:headEnd/>
            <a:tailEnd/>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9pPr>
          </a:lstStyle>
          <a:p>
            <a:pPr eaLnBrk="1" hangingPunct="1">
              <a:spcBef>
                <a:spcPct val="0"/>
              </a:spcBef>
              <a:buClrTx/>
              <a:buSzTx/>
              <a:buFontTx/>
              <a:buNone/>
            </a:pPr>
            <a:endParaRPr lang="zh-CN" altLang="en-US" sz="1800">
              <a:solidFill>
                <a:schemeClr val="tx1"/>
              </a:solidFill>
              <a:latin typeface="Arial" panose="020B0604020202020204" pitchFamily="34" charset="0"/>
            </a:endParaRPr>
          </a:p>
        </p:txBody>
      </p:sp>
      <p:sp>
        <p:nvSpPr>
          <p:cNvPr id="21509" name="Rectangle 5"/>
          <p:cNvSpPr>
            <a:spLocks noChangeArrowheads="1"/>
          </p:cNvSpPr>
          <p:nvPr/>
        </p:nvSpPr>
        <p:spPr bwMode="auto">
          <a:xfrm>
            <a:off x="931863" y="5146675"/>
            <a:ext cx="7324725" cy="939800"/>
          </a:xfrm>
          <a:prstGeom prst="rect">
            <a:avLst/>
          </a:prstGeom>
          <a:solidFill>
            <a:schemeClr val="bg2">
              <a:alpha val="74117"/>
            </a:schemeClr>
          </a:solidFill>
          <a:ln w="9525" algn="ctr">
            <a:solidFill>
              <a:schemeClr val="tx1"/>
            </a:solidFill>
            <a:miter lim="800000"/>
            <a:headEnd/>
            <a:tailEnd/>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9pPr>
          </a:lstStyle>
          <a:p>
            <a:pPr eaLnBrk="1" hangingPunct="1">
              <a:spcBef>
                <a:spcPct val="0"/>
              </a:spcBef>
              <a:buClrTx/>
              <a:buSzTx/>
              <a:buFontTx/>
              <a:buNone/>
            </a:pPr>
            <a:endParaRPr lang="zh-CN" altLang="en-US" sz="1800">
              <a:solidFill>
                <a:srgbClr val="FF0000"/>
              </a:solidFill>
              <a:latin typeface="Arial" panose="020B0604020202020204" pitchFamily="34" charset="0"/>
            </a:endParaRPr>
          </a:p>
        </p:txBody>
      </p:sp>
      <p:sp>
        <p:nvSpPr>
          <p:cNvPr id="21510" name="Rectangle 6"/>
          <p:cNvSpPr>
            <a:spLocks noChangeArrowheads="1"/>
          </p:cNvSpPr>
          <p:nvPr/>
        </p:nvSpPr>
        <p:spPr bwMode="auto">
          <a:xfrm>
            <a:off x="1692275" y="4221163"/>
            <a:ext cx="5953125" cy="520700"/>
          </a:xfrm>
          <a:prstGeom prst="rect">
            <a:avLst/>
          </a:prstGeom>
          <a:solidFill>
            <a:srgbClr val="FFFF99"/>
          </a:solidFill>
          <a:ln w="12700" algn="ctr">
            <a:solidFill>
              <a:schemeClr val="accent2"/>
            </a:solidFill>
            <a:miter lim="800000"/>
            <a:headEnd type="none" w="sm" len="sm"/>
            <a:tailEnd type="none" w="sm" len="sm"/>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9pPr>
          </a:lstStyle>
          <a:p>
            <a:pPr algn="ctr">
              <a:spcBef>
                <a:spcPct val="0"/>
              </a:spcBef>
              <a:buClrTx/>
              <a:buSzTx/>
              <a:buFontTx/>
              <a:buNone/>
            </a:pPr>
            <a:r>
              <a:rPr lang="zh-CN" altLang="en-US" sz="2000" dirty="0">
                <a:solidFill>
                  <a:schemeClr val="accent2"/>
                </a:solidFill>
                <a:latin typeface="Arial" panose="020B0604020202020204" pitchFamily="34" charset="0"/>
                <a:ea typeface="黑体" panose="02010609060101010101" pitchFamily="49" charset="-122"/>
              </a:rPr>
              <a:t>基本框架类</a:t>
            </a:r>
          </a:p>
        </p:txBody>
      </p:sp>
      <p:grpSp>
        <p:nvGrpSpPr>
          <p:cNvPr id="21511" name="Group 7"/>
          <p:cNvGrpSpPr>
            <a:grpSpLocks/>
          </p:cNvGrpSpPr>
          <p:nvPr/>
        </p:nvGrpSpPr>
        <p:grpSpPr bwMode="auto">
          <a:xfrm>
            <a:off x="1714500" y="2257425"/>
            <a:ext cx="1546225" cy="931863"/>
            <a:chOff x="1076" y="1631"/>
            <a:chExt cx="974" cy="587"/>
          </a:xfrm>
        </p:grpSpPr>
        <p:sp>
          <p:nvSpPr>
            <p:cNvPr id="16392" name="Rectangle 8"/>
            <p:cNvSpPr>
              <a:spLocks noChangeArrowheads="1"/>
            </p:cNvSpPr>
            <p:nvPr/>
          </p:nvSpPr>
          <p:spPr bwMode="auto">
            <a:xfrm>
              <a:off x="1076" y="1843"/>
              <a:ext cx="974" cy="375"/>
            </a:xfrm>
            <a:prstGeom prst="rect">
              <a:avLst/>
            </a:prstGeom>
            <a:solidFill>
              <a:srgbClr val="FFFF99"/>
            </a:solidFill>
            <a:ln w="12700" algn="ctr">
              <a:solidFill>
                <a:schemeClr val="accent2"/>
              </a:solidFill>
              <a:miter lim="800000"/>
              <a:headEnd type="none" w="sm" len="sm"/>
              <a:tailEnd type="none" w="sm" len="sm"/>
            </a:ln>
            <a:effectLst/>
          </p:spPr>
          <p:txBody>
            <a:bodyPr wrap="none" anchor="ctr"/>
            <a:lstStyle/>
            <a:p>
              <a:pPr algn="ctr">
                <a:defRPr/>
              </a:pPr>
              <a:endParaRPr lang="zh-CN" altLang="en-US" sz="2000" b="1">
                <a:effectLst>
                  <a:outerShdw blurRad="38100" dist="38100" dir="2700000" algn="tl">
                    <a:srgbClr val="000000"/>
                  </a:outerShdw>
                </a:effectLst>
                <a:latin typeface="Arial" charset="0"/>
              </a:endParaRPr>
            </a:p>
          </p:txBody>
        </p:sp>
        <p:sp>
          <p:nvSpPr>
            <p:cNvPr id="16393" name="Rectangle 9"/>
            <p:cNvSpPr>
              <a:spLocks noChangeArrowheads="1"/>
            </p:cNvSpPr>
            <p:nvPr/>
          </p:nvSpPr>
          <p:spPr bwMode="auto">
            <a:xfrm>
              <a:off x="1076" y="1631"/>
              <a:ext cx="974" cy="291"/>
            </a:xfrm>
            <a:prstGeom prst="rect">
              <a:avLst/>
            </a:prstGeom>
            <a:solidFill>
              <a:srgbClr val="FFFF99"/>
            </a:solidFill>
            <a:ln w="12700" algn="ctr">
              <a:noFill/>
              <a:miter lim="800000"/>
              <a:headEnd type="none" w="sm" len="sm"/>
              <a:tailEnd type="none" w="sm" len="sm"/>
            </a:ln>
            <a:effectLst/>
          </p:spPr>
          <p:txBody>
            <a:bodyPr wrap="none" anchor="ctr"/>
            <a:lstStyle/>
            <a:p>
              <a:pPr algn="ctr">
                <a:defRPr/>
              </a:pPr>
              <a:r>
                <a:rPr lang="en-US" altLang="zh-CN" sz="2000" b="1">
                  <a:effectLst>
                    <a:outerShdw blurRad="38100" dist="38100" dir="2700000" algn="tl">
                      <a:srgbClr val="000000"/>
                    </a:outerShdw>
                  </a:effectLst>
                  <a:latin typeface="Arial" charset="0"/>
                </a:rPr>
                <a:t>Web Forms</a:t>
              </a:r>
            </a:p>
          </p:txBody>
        </p:sp>
      </p:grpSp>
      <p:grpSp>
        <p:nvGrpSpPr>
          <p:cNvPr id="21512" name="Group 10"/>
          <p:cNvGrpSpPr>
            <a:grpSpLocks/>
          </p:cNvGrpSpPr>
          <p:nvPr/>
        </p:nvGrpSpPr>
        <p:grpSpPr bwMode="auto">
          <a:xfrm>
            <a:off x="3425825" y="2276475"/>
            <a:ext cx="1890713" cy="920750"/>
            <a:chOff x="2132" y="1631"/>
            <a:chExt cx="1191" cy="587"/>
          </a:xfrm>
        </p:grpSpPr>
        <p:sp>
          <p:nvSpPr>
            <p:cNvPr id="16395" name="Rectangle 11"/>
            <p:cNvSpPr>
              <a:spLocks noChangeArrowheads="1"/>
            </p:cNvSpPr>
            <p:nvPr/>
          </p:nvSpPr>
          <p:spPr bwMode="auto">
            <a:xfrm>
              <a:off x="2132" y="1885"/>
              <a:ext cx="1191" cy="333"/>
            </a:xfrm>
            <a:prstGeom prst="rect">
              <a:avLst/>
            </a:prstGeom>
            <a:solidFill>
              <a:srgbClr val="FFFF99"/>
            </a:solidFill>
            <a:ln w="12700" algn="ctr">
              <a:solidFill>
                <a:schemeClr val="accent2"/>
              </a:solidFill>
              <a:miter lim="800000"/>
              <a:headEnd type="none" w="sm" len="sm"/>
              <a:tailEnd type="none" w="sm" len="sm"/>
            </a:ln>
            <a:effectLst/>
          </p:spPr>
          <p:txBody>
            <a:bodyPr wrap="none" anchor="ctr"/>
            <a:lstStyle/>
            <a:p>
              <a:pPr algn="ctr">
                <a:defRPr/>
              </a:pPr>
              <a:endParaRPr lang="zh-CN" altLang="en-US" sz="2000" b="1">
                <a:effectLst>
                  <a:outerShdw blurRad="38100" dist="38100" dir="2700000" algn="tl">
                    <a:srgbClr val="000000"/>
                  </a:outerShdw>
                </a:effectLst>
                <a:latin typeface="Arial" charset="0"/>
              </a:endParaRPr>
            </a:p>
          </p:txBody>
        </p:sp>
        <p:sp>
          <p:nvSpPr>
            <p:cNvPr id="16396" name="Rectangle 12"/>
            <p:cNvSpPr>
              <a:spLocks noChangeArrowheads="1"/>
            </p:cNvSpPr>
            <p:nvPr/>
          </p:nvSpPr>
          <p:spPr bwMode="auto">
            <a:xfrm>
              <a:off x="2132" y="1631"/>
              <a:ext cx="1191" cy="291"/>
            </a:xfrm>
            <a:prstGeom prst="rect">
              <a:avLst/>
            </a:prstGeom>
            <a:solidFill>
              <a:srgbClr val="FFFF99"/>
            </a:solidFill>
            <a:ln w="12700" algn="ctr">
              <a:noFill/>
              <a:miter lim="800000"/>
              <a:headEnd type="none" w="sm" len="sm"/>
              <a:tailEnd type="none" w="sm" len="sm"/>
            </a:ln>
            <a:effectLst/>
          </p:spPr>
          <p:txBody>
            <a:bodyPr wrap="none" anchor="ctr"/>
            <a:lstStyle/>
            <a:p>
              <a:pPr algn="ctr">
                <a:defRPr/>
              </a:pPr>
              <a:r>
                <a:rPr lang="en-US" altLang="zh-CN" sz="2000" b="1">
                  <a:effectLst>
                    <a:outerShdw blurRad="38100" dist="38100" dir="2700000" algn="tl">
                      <a:srgbClr val="000000"/>
                    </a:outerShdw>
                  </a:effectLst>
                  <a:latin typeface="Arial" charset="0"/>
                </a:rPr>
                <a:t>Web Services </a:t>
              </a:r>
            </a:p>
          </p:txBody>
        </p:sp>
      </p:grpSp>
      <p:sp>
        <p:nvSpPr>
          <p:cNvPr id="16397" name="Rectangle 13"/>
          <p:cNvSpPr>
            <a:spLocks noChangeArrowheads="1"/>
          </p:cNvSpPr>
          <p:nvPr/>
        </p:nvSpPr>
        <p:spPr bwMode="auto">
          <a:xfrm>
            <a:off x="5438775" y="2228850"/>
            <a:ext cx="2211388" cy="941388"/>
          </a:xfrm>
          <a:prstGeom prst="rect">
            <a:avLst/>
          </a:prstGeom>
          <a:solidFill>
            <a:srgbClr val="FFFF99"/>
          </a:solidFill>
          <a:ln w="12700" algn="ctr">
            <a:solidFill>
              <a:schemeClr val="accent2"/>
            </a:solidFill>
            <a:miter lim="800000"/>
            <a:headEnd type="none" w="sm" len="sm"/>
            <a:tailEnd type="none" w="sm" len="sm"/>
          </a:ln>
          <a:effectLst/>
        </p:spPr>
        <p:txBody>
          <a:bodyPr wrap="none" anchor="ctr"/>
          <a:lstStyle/>
          <a:p>
            <a:pPr algn="ctr">
              <a:defRPr/>
            </a:pPr>
            <a:r>
              <a:rPr lang="en-US" altLang="zh-CN" sz="2000" b="1">
                <a:effectLst>
                  <a:outerShdw blurRad="38100" dist="38100" dir="2700000" algn="tl">
                    <a:srgbClr val="000000"/>
                  </a:outerShdw>
                </a:effectLst>
                <a:latin typeface="Arial" charset="0"/>
              </a:rPr>
              <a:t>WinForms</a:t>
            </a:r>
          </a:p>
        </p:txBody>
      </p:sp>
      <p:sp>
        <p:nvSpPr>
          <p:cNvPr id="16398" name="Rectangle 14"/>
          <p:cNvSpPr>
            <a:spLocks noChangeArrowheads="1"/>
          </p:cNvSpPr>
          <p:nvPr/>
        </p:nvSpPr>
        <p:spPr bwMode="auto">
          <a:xfrm>
            <a:off x="1697038" y="3467100"/>
            <a:ext cx="5953125" cy="520700"/>
          </a:xfrm>
          <a:prstGeom prst="rect">
            <a:avLst/>
          </a:prstGeom>
          <a:solidFill>
            <a:srgbClr val="FFFF99"/>
          </a:solidFill>
          <a:ln w="12700">
            <a:solidFill>
              <a:schemeClr val="accent2"/>
            </a:solidFill>
            <a:miter lim="800000"/>
            <a:headEnd type="none" w="sm" len="sm"/>
            <a:tailEnd type="none" w="sm" len="sm"/>
          </a:ln>
          <a:effectLst/>
        </p:spPr>
        <p:txBody>
          <a:bodyPr wrap="none" anchor="ctr"/>
          <a:lstStyle/>
          <a:p>
            <a:pPr algn="ctr">
              <a:defRPr/>
            </a:pPr>
            <a:r>
              <a:rPr lang="en-US" altLang="zh-CN" sz="2000">
                <a:effectLst>
                  <a:outerShdw blurRad="38100" dist="38100" dir="2700000" algn="tl">
                    <a:srgbClr val="000000"/>
                  </a:outerShdw>
                </a:effectLst>
                <a:latin typeface="Arial" charset="0"/>
                <a:ea typeface="黑体" pitchFamily="2" charset="-122"/>
              </a:rPr>
              <a:t>ADO.Net</a:t>
            </a:r>
            <a:r>
              <a:rPr lang="en-US" altLang="zh-CN" sz="2000">
                <a:effectLst>
                  <a:outerShdw blurRad="38100" dist="38100" dir="2700000" algn="tl">
                    <a:srgbClr val="000000"/>
                  </a:outerShdw>
                </a:effectLst>
                <a:latin typeface="黑体" pitchFamily="2" charset="-122"/>
                <a:ea typeface="黑体" pitchFamily="2" charset="-122"/>
              </a:rPr>
              <a:t> </a:t>
            </a:r>
            <a:r>
              <a:rPr lang="zh-CN" altLang="en-US" sz="2000">
                <a:effectLst>
                  <a:outerShdw blurRad="38100" dist="38100" dir="2700000" algn="tl">
                    <a:srgbClr val="000000"/>
                  </a:outerShdw>
                </a:effectLst>
                <a:latin typeface="黑体" pitchFamily="2" charset="-122"/>
                <a:ea typeface="黑体" pitchFamily="2" charset="-122"/>
              </a:rPr>
              <a:t>和 </a:t>
            </a:r>
            <a:r>
              <a:rPr lang="en-US" altLang="zh-CN" sz="2000">
                <a:effectLst>
                  <a:outerShdw blurRad="38100" dist="38100" dir="2700000" algn="tl">
                    <a:srgbClr val="000000"/>
                  </a:outerShdw>
                </a:effectLst>
                <a:latin typeface="Arial" charset="0"/>
                <a:ea typeface="黑体" pitchFamily="2" charset="-122"/>
              </a:rPr>
              <a:t>XML </a:t>
            </a:r>
            <a:r>
              <a:rPr lang="zh-CN" altLang="en-US" sz="2000">
                <a:effectLst>
                  <a:outerShdw blurRad="38100" dist="38100" dir="2700000" algn="tl">
                    <a:srgbClr val="000000"/>
                  </a:outerShdw>
                </a:effectLst>
                <a:latin typeface="黑体" pitchFamily="2" charset="-122"/>
                <a:ea typeface="黑体" pitchFamily="2" charset="-122"/>
              </a:rPr>
              <a:t>类</a:t>
            </a:r>
          </a:p>
        </p:txBody>
      </p:sp>
      <p:sp>
        <p:nvSpPr>
          <p:cNvPr id="21515" name="Text Box 15"/>
          <p:cNvSpPr txBox="1">
            <a:spLocks noChangeArrowheads="1"/>
          </p:cNvSpPr>
          <p:nvPr/>
        </p:nvSpPr>
        <p:spPr bwMode="auto">
          <a:xfrm>
            <a:off x="931863" y="1047750"/>
            <a:ext cx="292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9pPr>
          </a:lstStyle>
          <a:p>
            <a:pPr eaLnBrk="1" hangingPunct="1">
              <a:spcBef>
                <a:spcPct val="0"/>
              </a:spcBef>
              <a:buClrTx/>
              <a:buSzTx/>
              <a:buFontTx/>
              <a:buNone/>
            </a:pPr>
            <a:r>
              <a:rPr lang="en-US" altLang="zh-CN" sz="2400">
                <a:solidFill>
                  <a:schemeClr val="tx1"/>
                </a:solidFill>
                <a:latin typeface="Arial" panose="020B0604020202020204" pitchFamily="34" charset="0"/>
                <a:ea typeface="黑体" panose="02010609060101010101" pitchFamily="49" charset="-122"/>
              </a:rPr>
              <a:t>.Net Framework</a:t>
            </a:r>
          </a:p>
        </p:txBody>
      </p:sp>
      <p:sp>
        <p:nvSpPr>
          <p:cNvPr id="21516" name="Text Box 16"/>
          <p:cNvSpPr txBox="1">
            <a:spLocks noChangeArrowheads="1"/>
          </p:cNvSpPr>
          <p:nvPr/>
        </p:nvSpPr>
        <p:spPr bwMode="auto">
          <a:xfrm>
            <a:off x="900113" y="1557338"/>
            <a:ext cx="3168650" cy="4572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9pPr>
          </a:lstStyle>
          <a:p>
            <a:pPr eaLnBrk="1" hangingPunct="1">
              <a:spcBef>
                <a:spcPct val="0"/>
              </a:spcBef>
              <a:buClrTx/>
              <a:buSzTx/>
              <a:buFontTx/>
              <a:buNone/>
            </a:pPr>
            <a:r>
              <a:rPr lang="en-US" altLang="zh-CN" sz="2400" b="1" dirty="0" err="1">
                <a:solidFill>
                  <a:srgbClr val="FF9933"/>
                </a:solidFill>
                <a:latin typeface="Arial" panose="020B0604020202020204" pitchFamily="34" charset="0"/>
                <a:ea typeface="黑体" panose="02010609060101010101" pitchFamily="49" charset="-122"/>
              </a:rPr>
              <a:t>.Net</a:t>
            </a:r>
            <a:r>
              <a:rPr lang="en-US" altLang="zh-CN" sz="2400" b="1" dirty="0">
                <a:solidFill>
                  <a:srgbClr val="FF9933"/>
                </a:solidFill>
                <a:latin typeface="Arial" panose="020B0604020202020204" pitchFamily="34" charset="0"/>
                <a:ea typeface="黑体" panose="02010609060101010101" pitchFamily="49" charset="-122"/>
              </a:rPr>
              <a:t> Framework </a:t>
            </a:r>
            <a:r>
              <a:rPr lang="zh-CN" altLang="en-US" sz="2400" b="1" dirty="0">
                <a:solidFill>
                  <a:srgbClr val="FF9933"/>
                </a:solidFill>
                <a:latin typeface="Arial" panose="020B0604020202020204" pitchFamily="34" charset="0"/>
                <a:ea typeface="黑体" panose="02010609060101010101" pitchFamily="49" charset="-122"/>
              </a:rPr>
              <a:t>类库</a:t>
            </a:r>
          </a:p>
        </p:txBody>
      </p:sp>
      <p:sp>
        <p:nvSpPr>
          <p:cNvPr id="21517" name="Text Box 17"/>
          <p:cNvSpPr txBox="1">
            <a:spLocks noChangeArrowheads="1"/>
          </p:cNvSpPr>
          <p:nvPr/>
        </p:nvSpPr>
        <p:spPr bwMode="auto">
          <a:xfrm>
            <a:off x="1770063" y="2665413"/>
            <a:ext cx="3455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9pPr>
          </a:lstStyle>
          <a:p>
            <a:pPr algn="ctr" eaLnBrk="1" hangingPunct="1">
              <a:spcBef>
                <a:spcPct val="0"/>
              </a:spcBef>
              <a:buClrTx/>
              <a:buSzTx/>
              <a:buFontTx/>
              <a:buNone/>
            </a:pPr>
            <a:r>
              <a:rPr lang="en-US" altLang="zh-CN" sz="2000" b="1">
                <a:solidFill>
                  <a:srgbClr val="FF0000"/>
                </a:solidFill>
                <a:latin typeface="Arial" panose="020B0604020202020204" pitchFamily="34" charset="0"/>
                <a:ea typeface="黑体" panose="02010609060101010101" pitchFamily="49" charset="-122"/>
              </a:rPr>
              <a:t>ASP.NET</a:t>
            </a:r>
          </a:p>
        </p:txBody>
      </p:sp>
      <p:sp>
        <p:nvSpPr>
          <p:cNvPr id="21518" name="Rectangle 18"/>
          <p:cNvSpPr>
            <a:spLocks noChangeArrowheads="1"/>
          </p:cNvSpPr>
          <p:nvPr/>
        </p:nvSpPr>
        <p:spPr bwMode="auto">
          <a:xfrm>
            <a:off x="1770063" y="5402263"/>
            <a:ext cx="2808287" cy="461962"/>
          </a:xfrm>
          <a:prstGeom prst="rect">
            <a:avLst/>
          </a:prstGeom>
          <a:solidFill>
            <a:srgbClr val="FFFF99"/>
          </a:solidFill>
          <a:ln w="12700" algn="ctr">
            <a:solidFill>
              <a:schemeClr val="accent2"/>
            </a:solidFill>
            <a:miter lim="800000"/>
            <a:headEnd type="none" w="sm" len="sm"/>
            <a:tailEnd type="none" w="sm" len="sm"/>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9pPr>
          </a:lstStyle>
          <a:p>
            <a:pPr algn="ctr">
              <a:spcBef>
                <a:spcPct val="0"/>
              </a:spcBef>
              <a:buClrTx/>
              <a:buSzTx/>
              <a:buFontTx/>
              <a:buNone/>
            </a:pPr>
            <a:r>
              <a:rPr lang="en-US" altLang="zh-CN" sz="2000" b="1" dirty="0">
                <a:solidFill>
                  <a:srgbClr val="FF0000"/>
                </a:solidFill>
                <a:latin typeface="Arial" panose="020B0604020202020204" pitchFamily="34" charset="0"/>
                <a:ea typeface="黑体" panose="02010609060101010101" pitchFamily="49" charset="-122"/>
              </a:rPr>
              <a:t>CLS</a:t>
            </a:r>
            <a:r>
              <a:rPr lang="zh-CN" altLang="en-US" sz="2000" dirty="0">
                <a:solidFill>
                  <a:srgbClr val="FF0000"/>
                </a:solidFill>
                <a:latin typeface="Arial" panose="020B0604020202020204" pitchFamily="34" charset="0"/>
              </a:rPr>
              <a:t>通用语言规范</a:t>
            </a:r>
            <a:endParaRPr lang="en-US" altLang="zh-CN" sz="2000" b="1" dirty="0">
              <a:solidFill>
                <a:srgbClr val="FF0000"/>
              </a:solidFill>
              <a:latin typeface="Arial" panose="020B0604020202020204" pitchFamily="34" charset="0"/>
              <a:ea typeface="黑体" panose="02010609060101010101" pitchFamily="49" charset="-122"/>
            </a:endParaRPr>
          </a:p>
        </p:txBody>
      </p:sp>
      <p:sp>
        <p:nvSpPr>
          <p:cNvPr id="21519" name="Text Box 19"/>
          <p:cNvSpPr txBox="1">
            <a:spLocks noChangeArrowheads="1"/>
          </p:cNvSpPr>
          <p:nvPr/>
        </p:nvSpPr>
        <p:spPr bwMode="auto">
          <a:xfrm>
            <a:off x="1014413" y="5213350"/>
            <a:ext cx="811212" cy="4572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9pPr>
          </a:lstStyle>
          <a:p>
            <a:pPr eaLnBrk="1" hangingPunct="1">
              <a:spcBef>
                <a:spcPct val="0"/>
              </a:spcBef>
              <a:buClrTx/>
              <a:buSzTx/>
              <a:buFontTx/>
              <a:buNone/>
            </a:pPr>
            <a:r>
              <a:rPr lang="en-US" altLang="zh-CN" sz="2400" b="1">
                <a:solidFill>
                  <a:srgbClr val="FF9933"/>
                </a:solidFill>
                <a:latin typeface="Arial" panose="020B0604020202020204" pitchFamily="34" charset="0"/>
                <a:ea typeface="黑体" panose="02010609060101010101" pitchFamily="49" charset="-122"/>
              </a:rPr>
              <a:t>CLR</a:t>
            </a:r>
          </a:p>
        </p:txBody>
      </p:sp>
      <p:sp>
        <p:nvSpPr>
          <p:cNvPr id="21520" name="Rectangle 20"/>
          <p:cNvSpPr>
            <a:spLocks noChangeArrowheads="1"/>
          </p:cNvSpPr>
          <p:nvPr/>
        </p:nvSpPr>
        <p:spPr bwMode="auto">
          <a:xfrm>
            <a:off x="4787900" y="5402263"/>
            <a:ext cx="2808288" cy="461962"/>
          </a:xfrm>
          <a:prstGeom prst="rect">
            <a:avLst/>
          </a:prstGeom>
          <a:solidFill>
            <a:srgbClr val="FFFF99"/>
          </a:solidFill>
          <a:ln w="12700" algn="ctr">
            <a:solidFill>
              <a:schemeClr val="accent2"/>
            </a:solidFill>
            <a:miter lim="800000"/>
            <a:headEnd type="none" w="sm" len="sm"/>
            <a:tailEnd type="none" w="sm" len="sm"/>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itchFamily="34" charset="0"/>
              </a:defRPr>
            </a:lvl9pPr>
          </a:lstStyle>
          <a:p>
            <a:pPr algn="ctr">
              <a:spcBef>
                <a:spcPct val="0"/>
              </a:spcBef>
              <a:buClrTx/>
              <a:buSzTx/>
              <a:buFontTx/>
              <a:buNone/>
            </a:pPr>
            <a:r>
              <a:rPr lang="en-US" altLang="zh-CN" sz="2000" b="1" dirty="0">
                <a:solidFill>
                  <a:srgbClr val="FF0000"/>
                </a:solidFill>
                <a:latin typeface="Arial" panose="020B0604020202020204" pitchFamily="34" charset="0"/>
                <a:ea typeface="黑体" panose="02010609060101010101" pitchFamily="49" charset="-122"/>
              </a:rPr>
              <a:t>CTS</a:t>
            </a:r>
            <a:r>
              <a:rPr lang="zh-CN" altLang="en-US" sz="2000" dirty="0">
                <a:solidFill>
                  <a:srgbClr val="FF0000"/>
                </a:solidFill>
                <a:latin typeface="Arial" panose="020B0604020202020204" pitchFamily="34" charset="0"/>
              </a:rPr>
              <a:t>通用类型系统</a:t>
            </a:r>
            <a:endParaRPr lang="en-US" altLang="zh-CN" sz="2000" b="1" dirty="0">
              <a:solidFill>
                <a:srgbClr val="FF0000"/>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5378778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algn="just"/>
            <a:r>
              <a:rPr lang="en-US" altLang="zh-CN" dirty="0"/>
              <a:t>1.1.1  </a:t>
            </a:r>
            <a:r>
              <a:rPr lang="zh-CN" altLang="en-US" dirty="0"/>
              <a:t>静态页面和动态页面</a:t>
            </a:r>
          </a:p>
        </p:txBody>
      </p:sp>
      <p:sp>
        <p:nvSpPr>
          <p:cNvPr id="420867" name="Rectangle 3"/>
          <p:cNvSpPr>
            <a:spLocks noGrp="1" noChangeArrowheads="1"/>
          </p:cNvSpPr>
          <p:nvPr>
            <p:ph idx="1"/>
          </p:nvPr>
        </p:nvSpPr>
        <p:spPr/>
        <p:txBody>
          <a:bodyPr/>
          <a:lstStyle/>
          <a:p>
            <a:r>
              <a:rPr lang="zh-CN" altLang="en-US" dirty="0"/>
              <a:t>静态</a:t>
            </a:r>
            <a:r>
              <a:rPr lang="zh-CN" altLang="en-US" dirty="0" smtClean="0"/>
              <a:t>页面只</a:t>
            </a:r>
            <a:r>
              <a:rPr lang="zh-CN" altLang="en-US" dirty="0"/>
              <a:t>包含</a:t>
            </a:r>
            <a:r>
              <a:rPr lang="en-US" altLang="zh-CN" dirty="0"/>
              <a:t>HTML</a:t>
            </a:r>
            <a:r>
              <a:rPr lang="zh-CN" altLang="en-US" dirty="0"/>
              <a:t>元素和</a:t>
            </a:r>
            <a:r>
              <a:rPr lang="en-US" altLang="zh-CN" dirty="0"/>
              <a:t>CSS</a:t>
            </a:r>
            <a:r>
              <a:rPr lang="zh-CN" altLang="en-US" dirty="0"/>
              <a:t>样式，一般以扩展名</a:t>
            </a:r>
            <a:r>
              <a:rPr lang="en-US" altLang="zh-CN" dirty="0"/>
              <a:t>.</a:t>
            </a:r>
            <a:r>
              <a:rPr lang="en-US" altLang="zh-CN" dirty="0" err="1"/>
              <a:t>htm</a:t>
            </a:r>
            <a:r>
              <a:rPr lang="zh-CN" altLang="en-US" dirty="0"/>
              <a:t>或</a:t>
            </a:r>
            <a:r>
              <a:rPr lang="en-US" altLang="zh-CN" dirty="0"/>
              <a:t>.html</a:t>
            </a:r>
            <a:r>
              <a:rPr lang="zh-CN" altLang="en-US" dirty="0"/>
              <a:t>存储</a:t>
            </a:r>
            <a:r>
              <a:rPr lang="zh-CN" altLang="en-US" dirty="0" smtClean="0"/>
              <a:t>。</a:t>
            </a:r>
            <a:endParaRPr lang="en-US" altLang="zh-CN" dirty="0" smtClean="0"/>
          </a:p>
          <a:p>
            <a:r>
              <a:rPr lang="zh-CN" altLang="en-US" dirty="0" smtClean="0"/>
              <a:t>静态页面显示</a:t>
            </a:r>
            <a:r>
              <a:rPr lang="zh-CN" altLang="en-US" dirty="0"/>
              <a:t>的都是相同的内容</a:t>
            </a:r>
            <a:r>
              <a:rPr lang="zh-CN" altLang="en-US" dirty="0" smtClean="0"/>
              <a:t>。</a:t>
            </a:r>
            <a:endParaRPr lang="en-US" altLang="zh-CN" dirty="0" smtClean="0"/>
          </a:p>
          <a:p>
            <a:r>
              <a:rPr lang="zh-CN" altLang="en-US" dirty="0" smtClean="0"/>
              <a:t>解释</a:t>
            </a:r>
            <a:r>
              <a:rPr lang="zh-CN" altLang="en-US" dirty="0"/>
              <a:t>执行静态页面完全由</a:t>
            </a:r>
            <a:r>
              <a:rPr lang="zh-CN" altLang="en-US" dirty="0" smtClean="0"/>
              <a:t>浏览器完成。</a:t>
            </a:r>
            <a:endParaRPr lang="zh-CN" altLang="en-US" dirty="0"/>
          </a:p>
        </p:txBody>
      </p:sp>
      <p:sp>
        <p:nvSpPr>
          <p:cNvPr id="4" name="灯片编号占位符 5"/>
          <p:cNvSpPr>
            <a:spLocks noGrp="1"/>
          </p:cNvSpPr>
          <p:nvPr>
            <p:ph type="sldNum" sz="quarter" idx="12"/>
          </p:nvPr>
        </p:nvSpPr>
        <p:spPr/>
        <p:txBody>
          <a:bodyPr>
            <a:normAutofit/>
          </a:bodyPr>
          <a:lstStyle/>
          <a:p>
            <a:fld id="{F13DA6F0-484C-4EDC-8165-4F55E3655A67}" type="slidenum">
              <a:rPr lang="zh-CN" altLang="en-US"/>
              <a:pPr/>
              <a:t>12</a:t>
            </a:fld>
            <a:endParaRPr lang="en-US" altLang="zh-CN"/>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1.1.1  </a:t>
            </a:r>
            <a:r>
              <a:rPr lang="zh-CN" altLang="en-US" dirty="0"/>
              <a:t>静态页面和动态</a:t>
            </a:r>
            <a:r>
              <a:rPr lang="zh-CN" altLang="en-US" dirty="0" smtClean="0"/>
              <a:t>页面（续）</a:t>
            </a:r>
            <a:endParaRPr lang="zh-CN" altLang="en-US" dirty="0"/>
          </a:p>
        </p:txBody>
      </p:sp>
      <p:sp>
        <p:nvSpPr>
          <p:cNvPr id="420867" name="Rectangle 3"/>
          <p:cNvSpPr>
            <a:spLocks noGrp="1" noChangeArrowheads="1"/>
          </p:cNvSpPr>
          <p:nvPr>
            <p:ph idx="1"/>
          </p:nvPr>
        </p:nvSpPr>
        <p:spPr/>
        <p:txBody>
          <a:bodyPr>
            <a:normAutofit/>
          </a:bodyPr>
          <a:lstStyle/>
          <a:p>
            <a:r>
              <a:rPr lang="zh-CN" altLang="en-US" dirty="0"/>
              <a:t>动态</a:t>
            </a:r>
            <a:r>
              <a:rPr lang="zh-CN" altLang="en-US" dirty="0" smtClean="0"/>
              <a:t>页面可以</a:t>
            </a:r>
            <a:r>
              <a:rPr lang="zh-CN" altLang="en-US" dirty="0"/>
              <a:t>包含</a:t>
            </a:r>
            <a:r>
              <a:rPr lang="en-US" altLang="zh-CN" dirty="0"/>
              <a:t>HTML</a:t>
            </a:r>
            <a:r>
              <a:rPr lang="zh-CN" altLang="en-US" dirty="0"/>
              <a:t>元素和</a:t>
            </a:r>
            <a:r>
              <a:rPr lang="en-US" altLang="zh-CN" dirty="0"/>
              <a:t>CSS</a:t>
            </a:r>
            <a:r>
              <a:rPr lang="zh-CN" altLang="en-US" dirty="0"/>
              <a:t>样式，还可以包含</a:t>
            </a:r>
            <a:r>
              <a:rPr lang="en-US" altLang="zh-CN" dirty="0"/>
              <a:t>JavaScript</a:t>
            </a:r>
            <a:r>
              <a:rPr lang="zh-CN" altLang="en-US" dirty="0"/>
              <a:t>代码和需要在</a:t>
            </a:r>
            <a:r>
              <a:rPr lang="en-US" altLang="zh-CN" dirty="0"/>
              <a:t>Web</a:t>
            </a:r>
            <a:r>
              <a:rPr lang="zh-CN" altLang="en-US" dirty="0"/>
              <a:t>服务器端编译执行的代码</a:t>
            </a:r>
            <a:r>
              <a:rPr lang="zh-CN" altLang="en-US" dirty="0" smtClean="0"/>
              <a:t>。</a:t>
            </a:r>
            <a:endParaRPr lang="en-US" altLang="zh-CN" dirty="0" smtClean="0"/>
          </a:p>
          <a:p>
            <a:r>
              <a:rPr lang="zh-CN" altLang="en-US" dirty="0" smtClean="0"/>
              <a:t>开发技术：</a:t>
            </a:r>
            <a:r>
              <a:rPr lang="en-US" altLang="zh-CN" dirty="0" smtClean="0"/>
              <a:t>ASP.NET</a:t>
            </a:r>
            <a:r>
              <a:rPr lang="zh-CN" altLang="en-US" dirty="0" smtClean="0"/>
              <a:t>、</a:t>
            </a:r>
            <a:r>
              <a:rPr lang="en-US" altLang="zh-CN" dirty="0" smtClean="0"/>
              <a:t>ASP</a:t>
            </a:r>
            <a:r>
              <a:rPr lang="zh-CN" altLang="en-US" dirty="0"/>
              <a:t>、</a:t>
            </a:r>
            <a:r>
              <a:rPr lang="en-US" altLang="zh-CN" dirty="0"/>
              <a:t>JSP</a:t>
            </a:r>
            <a:r>
              <a:rPr lang="zh-CN" altLang="en-US" dirty="0"/>
              <a:t>、</a:t>
            </a:r>
            <a:r>
              <a:rPr lang="en-US" altLang="zh-CN" dirty="0"/>
              <a:t>PHP</a:t>
            </a:r>
            <a:r>
              <a:rPr lang="zh-CN" altLang="en-US" dirty="0"/>
              <a:t>等</a:t>
            </a:r>
            <a:r>
              <a:rPr lang="zh-CN" altLang="en-US" dirty="0" smtClean="0"/>
              <a:t>。</a:t>
            </a:r>
            <a:endParaRPr lang="en-US" altLang="zh-CN" dirty="0" smtClean="0"/>
          </a:p>
          <a:p>
            <a:r>
              <a:rPr lang="zh-CN" altLang="en-US" dirty="0" smtClean="0"/>
              <a:t>动态</a:t>
            </a:r>
            <a:r>
              <a:rPr lang="zh-CN" altLang="en-US" dirty="0"/>
              <a:t>页面的内容存储于</a:t>
            </a:r>
            <a:r>
              <a:rPr lang="zh-CN" altLang="en-US" dirty="0" smtClean="0"/>
              <a:t>数据库。</a:t>
            </a:r>
            <a:endParaRPr lang="en-US" altLang="zh-CN" dirty="0" smtClean="0"/>
          </a:p>
          <a:p>
            <a:r>
              <a:rPr lang="zh-CN" altLang="en-US" dirty="0" smtClean="0"/>
              <a:t>所有</a:t>
            </a:r>
            <a:r>
              <a:rPr lang="zh-CN" altLang="en-US" dirty="0"/>
              <a:t>动态页面都需要</a:t>
            </a:r>
            <a:r>
              <a:rPr lang="en-US" altLang="zh-CN" dirty="0"/>
              <a:t>Web</a:t>
            </a:r>
            <a:r>
              <a:rPr lang="zh-CN" altLang="en-US" dirty="0"/>
              <a:t>服务器转换成静态页面后，才能在用户浏览器中显示最终效果。</a:t>
            </a:r>
          </a:p>
        </p:txBody>
      </p:sp>
      <p:sp>
        <p:nvSpPr>
          <p:cNvPr id="4" name="灯片编号占位符 5"/>
          <p:cNvSpPr>
            <a:spLocks noGrp="1"/>
          </p:cNvSpPr>
          <p:nvPr>
            <p:ph type="sldNum" sz="quarter" idx="12"/>
          </p:nvPr>
        </p:nvSpPr>
        <p:spPr/>
        <p:txBody>
          <a:bodyPr>
            <a:normAutofit/>
          </a:bodyPr>
          <a:lstStyle/>
          <a:p>
            <a:fld id="{F13DA6F0-484C-4EDC-8165-4F55E3655A67}" type="slidenum">
              <a:rPr lang="zh-CN" altLang="en-US"/>
              <a:pPr/>
              <a:t>13</a:t>
            </a:fld>
            <a:endParaRPr lang="en-US" altLang="zh-CN"/>
          </a:p>
        </p:txBody>
      </p:sp>
    </p:spTree>
    <p:extLst>
      <p:ext uri="{BB962C8B-B14F-4D97-AF65-F5344CB8AC3E}">
        <p14:creationId xmlns:p14="http://schemas.microsoft.com/office/powerpoint/2010/main" val="1514866758"/>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normAutofit/>
          </a:bodyPr>
          <a:lstStyle/>
          <a:p>
            <a:pPr algn="just"/>
            <a:r>
              <a:rPr lang="en-US" altLang="zh-CN" dirty="0"/>
              <a:t>1.1.1  </a:t>
            </a:r>
            <a:r>
              <a:rPr lang="zh-CN" altLang="en-US" dirty="0"/>
              <a:t>静态页面和动态</a:t>
            </a:r>
            <a:r>
              <a:rPr lang="zh-CN" altLang="en-US" dirty="0" smtClean="0"/>
              <a:t>页面（续）</a:t>
            </a:r>
            <a:endParaRPr lang="zh-CN" altLang="en-US" dirty="0"/>
          </a:p>
        </p:txBody>
      </p:sp>
      <p:sp>
        <p:nvSpPr>
          <p:cNvPr id="420867" name="Rectangle 3"/>
          <p:cNvSpPr>
            <a:spLocks noGrp="1" noChangeArrowheads="1"/>
          </p:cNvSpPr>
          <p:nvPr>
            <p:ph idx="1"/>
          </p:nvPr>
        </p:nvSpPr>
        <p:spPr/>
        <p:txBody>
          <a:bodyPr>
            <a:normAutofit/>
          </a:bodyPr>
          <a:lstStyle/>
          <a:p>
            <a:r>
              <a:rPr lang="zh-CN" altLang="zh-CN" dirty="0"/>
              <a:t>在同一个</a:t>
            </a:r>
            <a:r>
              <a:rPr lang="en-US" altLang="zh-CN" dirty="0"/>
              <a:t>ASP.NET 4.5</a:t>
            </a:r>
            <a:r>
              <a:rPr lang="zh-CN" altLang="zh-CN" dirty="0"/>
              <a:t>网站中</a:t>
            </a:r>
            <a:r>
              <a:rPr lang="zh-CN" altLang="zh-CN" dirty="0" smtClean="0"/>
              <a:t>，</a:t>
            </a:r>
            <a:r>
              <a:rPr lang="zh-CN" altLang="en-US" dirty="0" smtClean="0"/>
              <a:t>可</a:t>
            </a:r>
            <a:r>
              <a:rPr lang="zh-CN" altLang="zh-CN" dirty="0" smtClean="0"/>
              <a:t>同时</a:t>
            </a:r>
            <a:r>
              <a:rPr lang="zh-CN" altLang="zh-CN" dirty="0"/>
              <a:t>存在静态页面和动态</a:t>
            </a:r>
            <a:r>
              <a:rPr lang="zh-CN" altLang="zh-CN" dirty="0" smtClean="0"/>
              <a:t>页面</a:t>
            </a:r>
            <a:r>
              <a:rPr lang="zh-CN" altLang="en-US" dirty="0" smtClean="0"/>
              <a:t>。</a:t>
            </a:r>
            <a:endParaRPr lang="en-US" altLang="zh-CN" dirty="0" smtClean="0"/>
          </a:p>
          <a:p>
            <a:r>
              <a:rPr lang="zh-CN" altLang="zh-CN" dirty="0" smtClean="0"/>
              <a:t>当</a:t>
            </a:r>
            <a:r>
              <a:rPr lang="zh-CN" altLang="zh-CN" dirty="0"/>
              <a:t>页面内容可以直接通过页面设计而不需要通过改变数据库中数据进行更新时，常使用静态页面，反之，则使用动态页面</a:t>
            </a:r>
            <a:r>
              <a:rPr lang="zh-CN" altLang="zh-CN" dirty="0" smtClean="0"/>
              <a:t>。</a:t>
            </a:r>
            <a:endParaRPr lang="en-US" altLang="zh-CN" dirty="0" smtClean="0"/>
          </a:p>
          <a:p>
            <a:r>
              <a:rPr lang="zh-CN" altLang="zh-CN" dirty="0" smtClean="0"/>
              <a:t>静态</a:t>
            </a:r>
            <a:r>
              <a:rPr lang="zh-CN" altLang="zh-CN" dirty="0"/>
              <a:t>页面的访问速度要快于动态</a:t>
            </a:r>
            <a:r>
              <a:rPr lang="zh-CN" altLang="zh-CN" dirty="0" smtClean="0"/>
              <a:t>页面</a:t>
            </a:r>
            <a:r>
              <a:rPr lang="zh-CN" altLang="en-US" dirty="0" smtClean="0"/>
              <a:t>。</a:t>
            </a:r>
            <a:endParaRPr lang="zh-CN" altLang="en-US" dirty="0"/>
          </a:p>
        </p:txBody>
      </p:sp>
      <p:sp>
        <p:nvSpPr>
          <p:cNvPr id="4" name="灯片编号占位符 5"/>
          <p:cNvSpPr>
            <a:spLocks noGrp="1"/>
          </p:cNvSpPr>
          <p:nvPr>
            <p:ph type="sldNum" sz="quarter" idx="12"/>
          </p:nvPr>
        </p:nvSpPr>
        <p:spPr/>
        <p:txBody>
          <a:bodyPr>
            <a:normAutofit/>
          </a:bodyPr>
          <a:lstStyle/>
          <a:p>
            <a:fld id="{F13DA6F0-484C-4EDC-8165-4F55E3655A67}" type="slidenum">
              <a:rPr lang="zh-CN" altLang="en-US"/>
              <a:pPr/>
              <a:t>14</a:t>
            </a:fld>
            <a:endParaRPr lang="en-US" altLang="zh-CN"/>
          </a:p>
        </p:txBody>
      </p:sp>
    </p:spTree>
    <p:extLst>
      <p:ext uri="{BB962C8B-B14F-4D97-AF65-F5344CB8AC3E}">
        <p14:creationId xmlns:p14="http://schemas.microsoft.com/office/powerpoint/2010/main" val="2825763237"/>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pPr algn="just"/>
            <a:r>
              <a:rPr lang="en-US" altLang="zh-CN" dirty="0"/>
              <a:t>1.1.2  .NET Framework</a:t>
            </a:r>
            <a:endParaRPr lang="zh-CN" altLang="en-US" dirty="0"/>
          </a:p>
        </p:txBody>
      </p:sp>
      <p:sp>
        <p:nvSpPr>
          <p:cNvPr id="551939" name="Rectangle 3"/>
          <p:cNvSpPr>
            <a:spLocks noGrp="1" noChangeArrowheads="1"/>
          </p:cNvSpPr>
          <p:nvPr>
            <p:ph idx="1"/>
          </p:nvPr>
        </p:nvSpPr>
        <p:spPr/>
        <p:txBody>
          <a:bodyPr/>
          <a:lstStyle/>
          <a:p>
            <a:r>
              <a:rPr lang="en-US" altLang="zh-CN" dirty="0"/>
              <a:t>.NET Framework</a:t>
            </a:r>
            <a:r>
              <a:rPr lang="zh-CN" altLang="en-US" dirty="0"/>
              <a:t>是一套</a:t>
            </a:r>
            <a:r>
              <a:rPr lang="en-US" altLang="zh-CN" dirty="0"/>
              <a:t>Microsoft</a:t>
            </a:r>
            <a:r>
              <a:rPr lang="zh-CN" altLang="en-US" dirty="0"/>
              <a:t>应用程序开发的框架，主要目的是要提供一个一致的开发模型</a:t>
            </a:r>
            <a:r>
              <a:rPr lang="zh-CN" altLang="en-US" dirty="0" smtClean="0"/>
              <a:t>。</a:t>
            </a:r>
            <a:endParaRPr lang="en-US" altLang="zh-CN" dirty="0" smtClean="0"/>
          </a:p>
          <a:p>
            <a:r>
              <a:rPr lang="en-US" altLang="zh-CN" dirty="0"/>
              <a:t>.NET Framework</a:t>
            </a:r>
            <a:r>
              <a:rPr lang="zh-CN" altLang="zh-CN" dirty="0"/>
              <a:t>具有两个主要组件：公共语言运行库（</a:t>
            </a:r>
            <a:r>
              <a:rPr lang="en-US" altLang="zh-CN" dirty="0"/>
              <a:t>Common Language Runtime</a:t>
            </a:r>
            <a:r>
              <a:rPr lang="zh-CN" altLang="zh-CN" dirty="0"/>
              <a:t>，</a:t>
            </a:r>
            <a:r>
              <a:rPr lang="en-US" altLang="zh-CN" dirty="0"/>
              <a:t>CLR</a:t>
            </a:r>
            <a:r>
              <a:rPr lang="zh-CN" altLang="zh-CN" dirty="0"/>
              <a:t>）和</a:t>
            </a:r>
            <a:r>
              <a:rPr lang="en-US" altLang="zh-CN" dirty="0"/>
              <a:t>.NET Framework</a:t>
            </a:r>
            <a:r>
              <a:rPr lang="zh-CN" altLang="zh-CN" dirty="0"/>
              <a:t>类库。</a:t>
            </a:r>
            <a:endParaRPr lang="zh-CN" altLang="en-US" dirty="0"/>
          </a:p>
        </p:txBody>
      </p:sp>
      <p:sp>
        <p:nvSpPr>
          <p:cNvPr id="4" name="灯片编号占位符 5"/>
          <p:cNvSpPr>
            <a:spLocks noGrp="1"/>
          </p:cNvSpPr>
          <p:nvPr>
            <p:ph type="sldNum" sz="quarter" idx="12"/>
          </p:nvPr>
        </p:nvSpPr>
        <p:spPr/>
        <p:txBody>
          <a:bodyPr>
            <a:normAutofit/>
          </a:bodyPr>
          <a:lstStyle/>
          <a:p>
            <a:fld id="{3645B555-5B7E-4B76-8ECA-0CBE36CC3FC9}" type="slidenum">
              <a:rPr lang="zh-CN" altLang="en-US"/>
              <a:pPr/>
              <a:t>15</a:t>
            </a:fld>
            <a:endParaRPr lang="en-US" altLang="zh-CN"/>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pPr algn="just"/>
            <a:r>
              <a:rPr lang="en-US" altLang="zh-CN" dirty="0"/>
              <a:t>1.1.3  ASP.NET</a:t>
            </a:r>
            <a:r>
              <a:rPr lang="zh-CN" altLang="zh-CN" dirty="0"/>
              <a:t>特性</a:t>
            </a:r>
            <a:endParaRPr lang="zh-CN" altLang="en-US" dirty="0"/>
          </a:p>
        </p:txBody>
      </p:sp>
      <p:sp>
        <p:nvSpPr>
          <p:cNvPr id="552963" name="Rectangle 3"/>
          <p:cNvSpPr>
            <a:spLocks noGrp="1" noChangeArrowheads="1"/>
          </p:cNvSpPr>
          <p:nvPr>
            <p:ph idx="1"/>
          </p:nvPr>
        </p:nvSpPr>
        <p:spPr/>
        <p:txBody>
          <a:bodyPr/>
          <a:lstStyle/>
          <a:p>
            <a:r>
              <a:rPr lang="en-US" altLang="zh-CN" dirty="0" smtClean="0"/>
              <a:t>ASP.NET</a:t>
            </a:r>
            <a:r>
              <a:rPr lang="zh-CN" altLang="en-US" dirty="0" smtClean="0"/>
              <a:t>不是一种编程语言，而是</a:t>
            </a:r>
            <a:r>
              <a:rPr lang="en-US" altLang="zh-CN" dirty="0"/>
              <a:t>.NET Framework</a:t>
            </a:r>
            <a:r>
              <a:rPr lang="zh-CN" altLang="en-US" dirty="0"/>
              <a:t>提供的一个组件</a:t>
            </a:r>
            <a:r>
              <a:rPr lang="zh-CN" altLang="en-US" dirty="0" smtClean="0"/>
              <a:t>。</a:t>
            </a:r>
            <a:endParaRPr lang="en-US" altLang="zh-CN" dirty="0" smtClean="0"/>
          </a:p>
          <a:p>
            <a:r>
              <a:rPr lang="zh-CN" altLang="en-US" dirty="0"/>
              <a:t>与</a:t>
            </a:r>
            <a:r>
              <a:rPr lang="en-US" altLang="zh-CN" dirty="0"/>
              <a:t>.NET Framework</a:t>
            </a:r>
            <a:r>
              <a:rPr lang="zh-CN" altLang="en-US" dirty="0"/>
              <a:t>完美</a:t>
            </a:r>
            <a:r>
              <a:rPr lang="zh-CN" altLang="en-US" dirty="0" smtClean="0"/>
              <a:t>整合</a:t>
            </a:r>
            <a:endParaRPr lang="en-US" altLang="zh-CN" dirty="0" smtClean="0"/>
          </a:p>
          <a:p>
            <a:r>
              <a:rPr lang="en-US" altLang="zh-CN" dirty="0"/>
              <a:t>ASP.NET</a:t>
            </a:r>
            <a:r>
              <a:rPr lang="zh-CN" altLang="zh-CN" dirty="0"/>
              <a:t>属于编译型而非解释型</a:t>
            </a:r>
            <a:endParaRPr lang="zh-CN" altLang="en-US" dirty="0"/>
          </a:p>
        </p:txBody>
      </p:sp>
      <p:sp>
        <p:nvSpPr>
          <p:cNvPr id="4" name="灯片编号占位符 5"/>
          <p:cNvSpPr>
            <a:spLocks noGrp="1"/>
          </p:cNvSpPr>
          <p:nvPr>
            <p:ph type="sldNum" sz="quarter" idx="12"/>
          </p:nvPr>
        </p:nvSpPr>
        <p:spPr/>
        <p:txBody>
          <a:bodyPr>
            <a:normAutofit/>
          </a:bodyPr>
          <a:lstStyle/>
          <a:p>
            <a:fld id="{069DB6C2-FD94-41D7-8F43-C1085C9034DF}" type="slidenum">
              <a:rPr lang="zh-CN" altLang="en-US"/>
              <a:pPr/>
              <a:t>16</a:t>
            </a:fld>
            <a:endParaRPr lang="en-US" altLang="zh-CN"/>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algn="just"/>
            <a:r>
              <a:rPr lang="en-US" altLang="zh-CN" dirty="0"/>
              <a:t>1.1.4  ASP.NET</a:t>
            </a:r>
            <a:r>
              <a:rPr lang="zh-CN" altLang="zh-CN" dirty="0"/>
              <a:t>版本</a:t>
            </a:r>
            <a:endParaRPr lang="zh-CN" altLang="en-US" dirty="0"/>
          </a:p>
        </p:txBody>
      </p:sp>
      <p:sp>
        <p:nvSpPr>
          <p:cNvPr id="553987" name="Rectangle 3"/>
          <p:cNvSpPr>
            <a:spLocks noGrp="1" noChangeArrowheads="1"/>
          </p:cNvSpPr>
          <p:nvPr>
            <p:ph idx="1"/>
          </p:nvPr>
        </p:nvSpPr>
        <p:spPr/>
        <p:txBody>
          <a:bodyPr>
            <a:normAutofit/>
          </a:bodyPr>
          <a:lstStyle/>
          <a:p>
            <a:r>
              <a:rPr lang="en-US" altLang="zh-CN" dirty="0"/>
              <a:t>1.0</a:t>
            </a:r>
            <a:r>
              <a:rPr lang="zh-CN" altLang="en-US" dirty="0"/>
              <a:t>、</a:t>
            </a:r>
            <a:r>
              <a:rPr lang="en-US" altLang="zh-CN" dirty="0"/>
              <a:t>1.1</a:t>
            </a:r>
            <a:r>
              <a:rPr lang="zh-CN" altLang="en-US" dirty="0"/>
              <a:t>、</a:t>
            </a:r>
            <a:r>
              <a:rPr lang="en-US" altLang="zh-CN" dirty="0"/>
              <a:t>2.0</a:t>
            </a:r>
            <a:r>
              <a:rPr lang="zh-CN" altLang="en-US" dirty="0"/>
              <a:t>、</a:t>
            </a:r>
            <a:r>
              <a:rPr lang="en-US" altLang="zh-CN" dirty="0"/>
              <a:t>3.5</a:t>
            </a:r>
            <a:r>
              <a:rPr lang="zh-CN" altLang="en-US" dirty="0"/>
              <a:t>、</a:t>
            </a:r>
            <a:r>
              <a:rPr lang="en-US" altLang="zh-CN" dirty="0"/>
              <a:t>4.0</a:t>
            </a:r>
            <a:r>
              <a:rPr lang="zh-CN" altLang="en-US" dirty="0"/>
              <a:t>、</a:t>
            </a:r>
            <a:r>
              <a:rPr lang="en-US" altLang="zh-CN" dirty="0" smtClean="0"/>
              <a:t>4.5</a:t>
            </a:r>
            <a:r>
              <a:rPr lang="zh-CN" altLang="en-US" dirty="0" smtClean="0"/>
              <a:t>等版本。</a:t>
            </a:r>
            <a:endParaRPr lang="en-US" altLang="zh-CN" dirty="0"/>
          </a:p>
          <a:p>
            <a:r>
              <a:rPr lang="en-US" altLang="zh-CN" dirty="0" smtClean="0"/>
              <a:t>ASP.NET </a:t>
            </a:r>
            <a:r>
              <a:rPr lang="en-US" altLang="zh-CN" dirty="0"/>
              <a:t>2.0</a:t>
            </a:r>
            <a:r>
              <a:rPr lang="zh-CN" altLang="zh-CN" dirty="0"/>
              <a:t>在提高开发效率、简化管理和提高性能等方面进一步增强</a:t>
            </a:r>
            <a:r>
              <a:rPr lang="zh-CN" altLang="zh-CN" dirty="0" smtClean="0"/>
              <a:t>。</a:t>
            </a:r>
            <a:endParaRPr lang="en-US" altLang="zh-CN" dirty="0" smtClean="0"/>
          </a:p>
          <a:p>
            <a:r>
              <a:rPr lang="en-US" altLang="zh-CN" dirty="0"/>
              <a:t>ASP.NET 3.5</a:t>
            </a:r>
            <a:r>
              <a:rPr lang="zh-CN" altLang="en-US" dirty="0"/>
              <a:t>随</a:t>
            </a:r>
            <a:r>
              <a:rPr lang="en-US" altLang="zh-CN" dirty="0"/>
              <a:t>VS 2008</a:t>
            </a:r>
            <a:r>
              <a:rPr lang="zh-CN" altLang="en-US" dirty="0"/>
              <a:t>发布，新增了语言集成查询（</a:t>
            </a:r>
            <a:r>
              <a:rPr lang="en-US" altLang="zh-CN" dirty="0"/>
              <a:t>Language Integrated Query, LINQ</a:t>
            </a:r>
            <a:r>
              <a:rPr lang="zh-CN" altLang="en-US" dirty="0"/>
              <a:t>）和</a:t>
            </a:r>
            <a:r>
              <a:rPr lang="en-US" altLang="zh-CN" dirty="0"/>
              <a:t>Microsoft Ajax</a:t>
            </a:r>
            <a:r>
              <a:rPr lang="zh-CN" altLang="en-US" dirty="0"/>
              <a:t>技术</a:t>
            </a:r>
            <a:r>
              <a:rPr lang="zh-CN" altLang="en-US" dirty="0" smtClean="0"/>
              <a:t>。</a:t>
            </a:r>
            <a:endParaRPr lang="en-US" altLang="zh-CN" dirty="0" smtClean="0"/>
          </a:p>
          <a:p>
            <a:r>
              <a:rPr lang="zh-CN" altLang="en-US" dirty="0"/>
              <a:t>随</a:t>
            </a:r>
            <a:r>
              <a:rPr lang="en-US" altLang="zh-CN" dirty="0"/>
              <a:t>VS 2010</a:t>
            </a:r>
            <a:r>
              <a:rPr lang="zh-CN" altLang="en-US" dirty="0"/>
              <a:t>发布的</a:t>
            </a:r>
            <a:r>
              <a:rPr lang="en-US" altLang="zh-CN" dirty="0"/>
              <a:t>ASP.NET 4.0</a:t>
            </a:r>
            <a:r>
              <a:rPr lang="zh-CN" altLang="en-US" dirty="0"/>
              <a:t>新增了</a:t>
            </a:r>
            <a:r>
              <a:rPr lang="en-US" altLang="zh-CN" dirty="0"/>
              <a:t>ASP.NET MVC</a:t>
            </a:r>
            <a:r>
              <a:rPr lang="zh-CN" altLang="en-US" dirty="0"/>
              <a:t>模式和</a:t>
            </a:r>
            <a:r>
              <a:rPr lang="en-US" altLang="zh-CN" dirty="0"/>
              <a:t>Chart</a:t>
            </a:r>
            <a:r>
              <a:rPr lang="zh-CN" altLang="en-US" dirty="0"/>
              <a:t>控件</a:t>
            </a:r>
            <a:r>
              <a:rPr lang="zh-CN" altLang="en-US" dirty="0" smtClean="0"/>
              <a:t>。</a:t>
            </a:r>
            <a:endParaRPr lang="en-US" altLang="zh-CN" dirty="0" smtClean="0"/>
          </a:p>
          <a:p>
            <a:r>
              <a:rPr lang="zh-CN" altLang="zh-CN" dirty="0" smtClean="0"/>
              <a:t>随</a:t>
            </a:r>
            <a:r>
              <a:rPr lang="en-US" altLang="zh-CN" dirty="0" smtClean="0"/>
              <a:t>VS </a:t>
            </a:r>
            <a:r>
              <a:rPr lang="en-US" altLang="zh-CN" dirty="0" smtClean="0"/>
              <a:t>2012</a:t>
            </a:r>
            <a:r>
              <a:rPr lang="zh-CN" altLang="zh-CN" dirty="0" smtClean="0"/>
              <a:t>发布</a:t>
            </a:r>
            <a:r>
              <a:rPr lang="zh-CN" altLang="zh-CN" dirty="0"/>
              <a:t>的</a:t>
            </a:r>
            <a:r>
              <a:rPr lang="en-US" altLang="zh-CN" dirty="0"/>
              <a:t>ASP.NET 4.5</a:t>
            </a:r>
            <a:r>
              <a:rPr lang="zh-CN" altLang="zh-CN" dirty="0"/>
              <a:t>在页面设计上有长足的进步。</a:t>
            </a:r>
          </a:p>
        </p:txBody>
      </p:sp>
      <p:sp>
        <p:nvSpPr>
          <p:cNvPr id="4" name="灯片编号占位符 5"/>
          <p:cNvSpPr>
            <a:spLocks noGrp="1"/>
          </p:cNvSpPr>
          <p:nvPr>
            <p:ph type="sldNum" sz="quarter" idx="12"/>
          </p:nvPr>
        </p:nvSpPr>
        <p:spPr/>
        <p:txBody>
          <a:bodyPr>
            <a:normAutofit/>
          </a:bodyPr>
          <a:lstStyle/>
          <a:p>
            <a:fld id="{3D9DCF23-551B-47D4-8606-DC3340036823}" type="slidenum">
              <a:rPr lang="zh-CN" altLang="en-US"/>
              <a:pPr/>
              <a:t>17</a:t>
            </a:fld>
            <a:endParaRPr lang="en-US" altLang="zh-CN"/>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algn="just"/>
            <a:r>
              <a:rPr lang="en-US" altLang="zh-CN" dirty="0"/>
              <a:t>1.2  IIS</a:t>
            </a:r>
            <a:endParaRPr lang="zh-CN" altLang="en-US" dirty="0"/>
          </a:p>
        </p:txBody>
      </p:sp>
      <p:sp>
        <p:nvSpPr>
          <p:cNvPr id="555011" name="Rectangle 3"/>
          <p:cNvSpPr>
            <a:spLocks noGrp="1" noChangeArrowheads="1"/>
          </p:cNvSpPr>
          <p:nvPr>
            <p:ph idx="1"/>
          </p:nvPr>
        </p:nvSpPr>
        <p:spPr/>
        <p:txBody>
          <a:bodyPr/>
          <a:lstStyle/>
          <a:p>
            <a:r>
              <a:rPr lang="en-US" altLang="zh-CN" dirty="0"/>
              <a:t>IIS</a:t>
            </a:r>
            <a:r>
              <a:rPr lang="zh-CN" altLang="zh-CN" dirty="0"/>
              <a:t>（</a:t>
            </a:r>
            <a:r>
              <a:rPr lang="en-US" altLang="zh-CN" dirty="0"/>
              <a:t>Internet</a:t>
            </a:r>
            <a:r>
              <a:rPr lang="zh-CN" altLang="zh-CN" dirty="0"/>
              <a:t>信息服务）</a:t>
            </a:r>
            <a:r>
              <a:rPr lang="zh-CN" altLang="zh-CN" dirty="0" smtClean="0"/>
              <a:t>提供</a:t>
            </a:r>
            <a:r>
              <a:rPr lang="en-US" altLang="zh-CN" dirty="0" smtClean="0"/>
              <a:t>Web</a:t>
            </a:r>
            <a:r>
              <a:rPr lang="zh-CN" altLang="zh-CN" dirty="0"/>
              <a:t>服务器</a:t>
            </a:r>
            <a:r>
              <a:rPr lang="zh-CN" altLang="zh-CN" dirty="0" smtClean="0"/>
              <a:t>功能</a:t>
            </a:r>
            <a:r>
              <a:rPr lang="zh-CN" altLang="en-US" dirty="0" smtClean="0"/>
              <a:t>。</a:t>
            </a:r>
            <a:endParaRPr lang="en-US" altLang="zh-CN" dirty="0" smtClean="0"/>
          </a:p>
          <a:p>
            <a:r>
              <a:rPr lang="en-US" altLang="zh-CN" dirty="0" smtClean="0"/>
              <a:t>IIS</a:t>
            </a:r>
            <a:r>
              <a:rPr lang="zh-CN" altLang="zh-CN" dirty="0"/>
              <a:t>的版本与不同的操作系统</a:t>
            </a:r>
            <a:r>
              <a:rPr lang="zh-CN" altLang="zh-CN" dirty="0" smtClean="0"/>
              <a:t>有关</a:t>
            </a:r>
            <a:r>
              <a:rPr lang="en-US" altLang="zh-CN" dirty="0" smtClean="0"/>
              <a:t> </a:t>
            </a:r>
            <a:r>
              <a:rPr lang="zh-CN" altLang="zh-CN" dirty="0" smtClean="0"/>
              <a:t>。</a:t>
            </a:r>
            <a:endParaRPr lang="zh-CN" altLang="zh-CN" dirty="0"/>
          </a:p>
          <a:p>
            <a:r>
              <a:rPr lang="zh-CN" altLang="zh-CN" b="1" dirty="0">
                <a:solidFill>
                  <a:srgbClr val="FF0000"/>
                </a:solidFill>
              </a:rPr>
              <a:t>注意</a:t>
            </a:r>
            <a:r>
              <a:rPr lang="zh-CN" altLang="zh-CN" b="1" dirty="0"/>
              <a:t>：</a:t>
            </a:r>
            <a:r>
              <a:rPr lang="zh-CN" altLang="zh-CN" dirty="0" smtClean="0"/>
              <a:t>在</a:t>
            </a:r>
            <a:r>
              <a:rPr lang="en-US" altLang="zh-CN" dirty="0" smtClean="0"/>
              <a:t>VS </a:t>
            </a:r>
            <a:r>
              <a:rPr lang="zh-CN" altLang="zh-CN" dirty="0" smtClean="0"/>
              <a:t>开发</a:t>
            </a:r>
            <a:r>
              <a:rPr lang="zh-CN" altLang="zh-CN" dirty="0"/>
              <a:t>环境中建立网站时，可以使用内含的</a:t>
            </a:r>
            <a:r>
              <a:rPr lang="en-US" altLang="zh-CN" dirty="0"/>
              <a:t>IIS Express</a:t>
            </a:r>
            <a:r>
              <a:rPr lang="zh-CN" altLang="zh-CN" dirty="0"/>
              <a:t>或“</a:t>
            </a:r>
            <a:r>
              <a:rPr lang="en-US" altLang="zh-CN" dirty="0"/>
              <a:t>Visual Studio</a:t>
            </a:r>
            <a:r>
              <a:rPr lang="zh-CN" altLang="zh-CN" dirty="0"/>
              <a:t>开发服务器”运行网站，不需要额外安装操作系统中的</a:t>
            </a:r>
            <a:r>
              <a:rPr lang="en-US" altLang="zh-CN" dirty="0"/>
              <a:t>IIS</a:t>
            </a:r>
            <a:r>
              <a:rPr lang="zh-CN" altLang="zh-CN" dirty="0"/>
              <a:t>。</a:t>
            </a:r>
            <a:endParaRPr lang="zh-CN" altLang="en-US" dirty="0"/>
          </a:p>
        </p:txBody>
      </p:sp>
      <p:sp>
        <p:nvSpPr>
          <p:cNvPr id="4" name="灯片编号占位符 5"/>
          <p:cNvSpPr>
            <a:spLocks noGrp="1"/>
          </p:cNvSpPr>
          <p:nvPr>
            <p:ph type="sldNum" sz="quarter" idx="12"/>
          </p:nvPr>
        </p:nvSpPr>
        <p:spPr/>
        <p:txBody>
          <a:bodyPr>
            <a:normAutofit/>
          </a:bodyPr>
          <a:lstStyle/>
          <a:p>
            <a:fld id="{45348330-196B-440E-AFF9-1470DEA7853A}" type="slidenum">
              <a:rPr lang="zh-CN" altLang="en-US"/>
              <a:pPr/>
              <a:t>18</a:t>
            </a:fld>
            <a:endParaRPr lang="en-US" altLang="zh-CN"/>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just"/>
            <a:r>
              <a:rPr lang="en-US" altLang="zh-CN" dirty="0"/>
              <a:t>1.2.1  </a:t>
            </a:r>
            <a:r>
              <a:rPr lang="en-US" altLang="zh-CN" dirty="0" smtClean="0"/>
              <a:t>IIS </a:t>
            </a:r>
            <a:r>
              <a:rPr lang="zh-CN" altLang="zh-CN" dirty="0" smtClean="0"/>
              <a:t>的</a:t>
            </a:r>
            <a:r>
              <a:rPr lang="zh-CN" altLang="zh-CN" dirty="0"/>
              <a:t>安装</a:t>
            </a:r>
            <a:endParaRPr lang="zh-CN" altLang="en-US" dirty="0"/>
          </a:p>
        </p:txBody>
      </p:sp>
      <p:sp>
        <p:nvSpPr>
          <p:cNvPr id="2" name="内容占位符 1"/>
          <p:cNvSpPr>
            <a:spLocks noGrp="1"/>
          </p:cNvSpPr>
          <p:nvPr>
            <p:ph idx="1"/>
          </p:nvPr>
        </p:nvSpPr>
        <p:spPr/>
        <p:txBody>
          <a:bodyPr/>
          <a:lstStyle/>
          <a:p>
            <a:r>
              <a:rPr lang="zh-CN" altLang="zh-CN" dirty="0"/>
              <a:t>选择“开始”→“控制面板”→“程序”→“打开或关闭</a:t>
            </a:r>
            <a:r>
              <a:rPr lang="en-US" altLang="zh-CN" dirty="0"/>
              <a:t>Windows</a:t>
            </a:r>
            <a:r>
              <a:rPr lang="zh-CN" altLang="zh-CN" dirty="0"/>
              <a:t>功能”命令，在呈现的对话框中选中“</a:t>
            </a:r>
            <a:r>
              <a:rPr lang="en-US" altLang="zh-CN" dirty="0"/>
              <a:t>Internet</a:t>
            </a:r>
            <a:r>
              <a:rPr lang="zh-CN" altLang="zh-CN" dirty="0"/>
              <a:t>信息服务”复选框。</a:t>
            </a:r>
            <a:endParaRPr lang="zh-CN" altLang="en-US" dirty="0"/>
          </a:p>
        </p:txBody>
      </p:sp>
      <p:sp>
        <p:nvSpPr>
          <p:cNvPr id="4" name="灯片编号占位符 5"/>
          <p:cNvSpPr>
            <a:spLocks noGrp="1"/>
          </p:cNvSpPr>
          <p:nvPr>
            <p:ph type="sldNum" sz="quarter" idx="12"/>
          </p:nvPr>
        </p:nvSpPr>
        <p:spPr/>
        <p:txBody>
          <a:bodyPr>
            <a:normAutofit/>
          </a:bodyPr>
          <a:lstStyle/>
          <a:p>
            <a:fld id="{6C024185-8C8C-4FF9-9468-5D78DBBBD67C}" type="slidenum">
              <a:rPr lang="zh-CN" altLang="en-US"/>
              <a:pPr/>
              <a:t>19</a:t>
            </a:fld>
            <a:endParaRPr lang="en-US" altLang="zh-CN"/>
          </a:p>
        </p:txBody>
      </p:sp>
    </p:spTree>
    <p:extLst>
      <p:ext uri="{BB962C8B-B14F-4D97-AF65-F5344CB8AC3E}">
        <p14:creationId xmlns:p14="http://schemas.microsoft.com/office/powerpoint/2010/main" val="1749252981"/>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FA85B6B6-6F9E-4B2A-8D5E-36CBEED6AA9E}" type="slidenum">
              <a:rPr lang="en-US" altLang="zh-CN" smtClean="0"/>
              <a:t>2</a:t>
            </a:fld>
            <a:endParaRPr lang="en-US" altLang="zh-CN" dirty="0"/>
          </a:p>
        </p:txBody>
      </p:sp>
      <p:pic>
        <p:nvPicPr>
          <p:cNvPr id="5" name="图片 4"/>
          <p:cNvPicPr>
            <a:picLocks noChangeAspect="1"/>
          </p:cNvPicPr>
          <p:nvPr/>
        </p:nvPicPr>
        <p:blipFill>
          <a:blip r:embed="rId2"/>
          <a:stretch>
            <a:fillRect/>
          </a:stretch>
        </p:blipFill>
        <p:spPr>
          <a:xfrm>
            <a:off x="2011151" y="0"/>
            <a:ext cx="5121697" cy="6858000"/>
          </a:xfrm>
          <a:prstGeom prst="rect">
            <a:avLst/>
          </a:prstGeom>
        </p:spPr>
      </p:pic>
    </p:spTree>
    <p:extLst>
      <p:ext uri="{BB962C8B-B14F-4D97-AF65-F5344CB8AC3E}">
        <p14:creationId xmlns:p14="http://schemas.microsoft.com/office/powerpoint/2010/main" val="2291968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just"/>
            <a:r>
              <a:rPr lang="en-US" altLang="zh-CN" dirty="0"/>
              <a:t>1.2.1  </a:t>
            </a:r>
            <a:r>
              <a:rPr lang="en-US" altLang="zh-CN" dirty="0" smtClean="0"/>
              <a:t>IIS </a:t>
            </a:r>
            <a:r>
              <a:rPr lang="zh-CN" altLang="zh-CN" dirty="0" smtClean="0"/>
              <a:t>的安装</a:t>
            </a:r>
            <a:r>
              <a:rPr lang="zh-CN" altLang="en-US" dirty="0" smtClean="0"/>
              <a:t>（续）</a:t>
            </a:r>
            <a:endParaRPr lang="zh-CN" altLang="en-US" dirty="0"/>
          </a:p>
        </p:txBody>
      </p:sp>
      <p:pic>
        <p:nvPicPr>
          <p:cNvPr id="7" name="内容占位符 6"/>
          <p:cNvPicPr>
            <a:picLocks noGrp="1" noChangeAspect="1"/>
          </p:cNvPicPr>
          <p:nvPr>
            <p:ph idx="1"/>
          </p:nvPr>
        </p:nvPicPr>
        <p:blipFill>
          <a:blip r:embed="rId2"/>
          <a:stretch>
            <a:fillRect/>
          </a:stretch>
        </p:blipFill>
        <p:spPr>
          <a:xfrm>
            <a:off x="1426940" y="2052638"/>
            <a:ext cx="5512246" cy="4195762"/>
          </a:xfrm>
          <a:prstGeom prst="rect">
            <a:avLst/>
          </a:prstGeom>
        </p:spPr>
      </p:pic>
      <p:sp>
        <p:nvSpPr>
          <p:cNvPr id="4" name="灯片编号占位符 5"/>
          <p:cNvSpPr>
            <a:spLocks noGrp="1"/>
          </p:cNvSpPr>
          <p:nvPr>
            <p:ph type="sldNum" sz="quarter" idx="12"/>
          </p:nvPr>
        </p:nvSpPr>
        <p:spPr/>
        <p:txBody>
          <a:bodyPr>
            <a:normAutofit/>
          </a:bodyPr>
          <a:lstStyle/>
          <a:p>
            <a:fld id="{6C024185-8C8C-4FF9-9468-5D78DBBBD67C}" type="slidenum">
              <a:rPr lang="zh-CN" altLang="en-US"/>
              <a:pPr/>
              <a:t>20</a:t>
            </a:fld>
            <a:endParaRPr lang="en-US" altLang="zh-CN"/>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lgn="just"/>
            <a:r>
              <a:rPr lang="en-US" altLang="zh-CN" dirty="0"/>
              <a:t>1.2.1  </a:t>
            </a:r>
            <a:r>
              <a:rPr lang="en-US" altLang="zh-CN" dirty="0" smtClean="0"/>
              <a:t>IIS </a:t>
            </a:r>
            <a:r>
              <a:rPr lang="zh-CN" altLang="zh-CN" dirty="0" smtClean="0"/>
              <a:t>的安装</a:t>
            </a:r>
            <a:r>
              <a:rPr lang="zh-CN" altLang="en-US" dirty="0" smtClean="0"/>
              <a:t>（续）</a:t>
            </a:r>
            <a:endParaRPr lang="zh-CN" altLang="en-US" dirty="0"/>
          </a:p>
        </p:txBody>
      </p:sp>
      <p:sp>
        <p:nvSpPr>
          <p:cNvPr id="2" name="内容占位符 1"/>
          <p:cNvSpPr>
            <a:spLocks noGrp="1"/>
          </p:cNvSpPr>
          <p:nvPr>
            <p:ph idx="1"/>
          </p:nvPr>
        </p:nvSpPr>
        <p:spPr/>
        <p:txBody>
          <a:bodyPr/>
          <a:lstStyle/>
          <a:p>
            <a:r>
              <a:rPr lang="zh-CN" altLang="zh-CN" b="1" dirty="0">
                <a:solidFill>
                  <a:srgbClr val="FF0000"/>
                </a:solidFill>
              </a:rPr>
              <a:t>注意：</a:t>
            </a:r>
            <a:r>
              <a:rPr lang="zh-CN" altLang="zh-CN" dirty="0" smtClean="0"/>
              <a:t>若</a:t>
            </a:r>
            <a:r>
              <a:rPr lang="en-US" altLang="zh-CN" dirty="0" smtClean="0"/>
              <a:t>IIS </a:t>
            </a:r>
            <a:r>
              <a:rPr lang="zh-CN" altLang="zh-CN" dirty="0" smtClean="0"/>
              <a:t>在</a:t>
            </a:r>
            <a:r>
              <a:rPr lang="en-US" altLang="zh-CN" dirty="0" smtClean="0"/>
              <a:t>VS </a:t>
            </a:r>
            <a:r>
              <a:rPr lang="zh-CN" altLang="zh-CN" dirty="0" smtClean="0"/>
              <a:t>安装</a:t>
            </a:r>
            <a:r>
              <a:rPr lang="zh-CN" altLang="zh-CN" dirty="0"/>
              <a:t>后再安装，为使</a:t>
            </a:r>
            <a:r>
              <a:rPr lang="en-US" altLang="zh-CN" dirty="0"/>
              <a:t>IIS</a:t>
            </a:r>
            <a:r>
              <a:rPr lang="zh-CN" altLang="zh-CN" dirty="0"/>
              <a:t>能运行</a:t>
            </a:r>
            <a:r>
              <a:rPr lang="en-US" altLang="zh-CN" dirty="0"/>
              <a:t>ASP.NET 4.5</a:t>
            </a:r>
            <a:r>
              <a:rPr lang="zh-CN" altLang="zh-CN" dirty="0"/>
              <a:t>页面，需注册</a:t>
            </a:r>
            <a:r>
              <a:rPr lang="en-US" altLang="zh-CN" dirty="0"/>
              <a:t>ASP.NET</a:t>
            </a:r>
            <a:r>
              <a:rPr lang="zh-CN" altLang="zh-CN" dirty="0"/>
              <a:t>。其步骤是先以管理员身份运行</a:t>
            </a:r>
            <a:r>
              <a:rPr lang="en-US" altLang="zh-CN" dirty="0"/>
              <a:t>cmd.exe</a:t>
            </a:r>
            <a:r>
              <a:rPr lang="zh-CN" altLang="zh-CN" dirty="0"/>
              <a:t>文件，再在其后出现的窗口中输入命令</a:t>
            </a:r>
            <a:r>
              <a:rPr lang="en-US" altLang="zh-CN" dirty="0"/>
              <a:t>%</a:t>
            </a:r>
            <a:r>
              <a:rPr lang="en-US" altLang="zh-CN" dirty="0" err="1"/>
              <a:t>windir</a:t>
            </a:r>
            <a:r>
              <a:rPr lang="en-US" altLang="zh-CN" dirty="0"/>
              <a:t>%\Microsoft.NET\Framework\v4.0.30319\</a:t>
            </a:r>
            <a:r>
              <a:rPr lang="en-US" altLang="zh-CN" dirty="0" err="1"/>
              <a:t>aspnet_regiis</a:t>
            </a:r>
            <a:r>
              <a:rPr lang="en-US" altLang="zh-CN" dirty="0"/>
              <a:t>  -i</a:t>
            </a:r>
            <a:r>
              <a:rPr lang="zh-CN" altLang="zh-CN" dirty="0"/>
              <a:t>完成注册。</a:t>
            </a:r>
            <a:endParaRPr lang="zh-CN" altLang="en-US" dirty="0"/>
          </a:p>
        </p:txBody>
      </p:sp>
      <p:sp>
        <p:nvSpPr>
          <p:cNvPr id="4" name="灯片编号占位符 5"/>
          <p:cNvSpPr>
            <a:spLocks noGrp="1"/>
          </p:cNvSpPr>
          <p:nvPr>
            <p:ph type="sldNum" sz="quarter" idx="12"/>
          </p:nvPr>
        </p:nvSpPr>
        <p:spPr/>
        <p:txBody>
          <a:bodyPr>
            <a:normAutofit/>
          </a:bodyPr>
          <a:lstStyle/>
          <a:p>
            <a:fld id="{6C024185-8C8C-4FF9-9468-5D78DBBBD67C}" type="slidenum">
              <a:rPr lang="zh-CN" altLang="en-US"/>
              <a:pPr/>
              <a:t>21</a:t>
            </a:fld>
            <a:endParaRPr lang="en-US" altLang="zh-CN"/>
          </a:p>
        </p:txBody>
      </p:sp>
    </p:spTree>
    <p:extLst>
      <p:ext uri="{BB962C8B-B14F-4D97-AF65-F5344CB8AC3E}">
        <p14:creationId xmlns:p14="http://schemas.microsoft.com/office/powerpoint/2010/main" val="2960266392"/>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en-US" altLang="zh-CN" dirty="0"/>
              <a:t>1.2.2  </a:t>
            </a:r>
            <a:r>
              <a:rPr lang="en-US" altLang="zh-CN" dirty="0" smtClean="0"/>
              <a:t>IIS </a:t>
            </a:r>
            <a:r>
              <a:rPr lang="zh-CN" altLang="zh-CN" dirty="0" smtClean="0"/>
              <a:t>中</a:t>
            </a:r>
            <a:r>
              <a:rPr lang="zh-CN" altLang="zh-CN" dirty="0"/>
              <a:t>的网站、</a:t>
            </a:r>
            <a:r>
              <a:rPr lang="en-US" altLang="zh-CN" dirty="0"/>
              <a:t>Web</a:t>
            </a:r>
            <a:r>
              <a:rPr lang="zh-CN" altLang="zh-CN" dirty="0"/>
              <a:t>应用程序和虚拟目录</a:t>
            </a:r>
            <a:endParaRPr lang="zh-CN" altLang="en-US" dirty="0"/>
          </a:p>
        </p:txBody>
      </p:sp>
      <p:sp>
        <p:nvSpPr>
          <p:cNvPr id="2" name="内容占位符 1"/>
          <p:cNvSpPr>
            <a:spLocks noGrp="1"/>
          </p:cNvSpPr>
          <p:nvPr>
            <p:ph idx="1"/>
          </p:nvPr>
        </p:nvSpPr>
        <p:spPr/>
        <p:txBody>
          <a:bodyPr/>
          <a:lstStyle/>
          <a:p>
            <a:r>
              <a:rPr lang="zh-CN" altLang="zh-CN" dirty="0"/>
              <a:t>网站是</a:t>
            </a:r>
            <a:r>
              <a:rPr lang="en-US" altLang="zh-CN" dirty="0"/>
              <a:t>Web</a:t>
            </a:r>
            <a:r>
              <a:rPr lang="zh-CN" altLang="zh-CN" dirty="0"/>
              <a:t>应用程序的</a:t>
            </a:r>
            <a:r>
              <a:rPr lang="zh-CN" altLang="zh-CN" dirty="0" smtClean="0"/>
              <a:t>容器。</a:t>
            </a:r>
            <a:endParaRPr lang="en-US" altLang="zh-CN" dirty="0" smtClean="0"/>
          </a:p>
          <a:p>
            <a:r>
              <a:rPr lang="en-US" altLang="zh-CN" dirty="0" smtClean="0"/>
              <a:t>Web</a:t>
            </a:r>
            <a:r>
              <a:rPr lang="zh-CN" altLang="zh-CN" dirty="0"/>
              <a:t>应用程序是一种在应用程序池中运行并通过</a:t>
            </a:r>
            <a:r>
              <a:rPr lang="en-US" altLang="zh-CN" dirty="0"/>
              <a:t>HTTP</a:t>
            </a:r>
            <a:r>
              <a:rPr lang="zh-CN" altLang="zh-CN" dirty="0"/>
              <a:t>协议向用户提供</a:t>
            </a:r>
            <a:r>
              <a:rPr lang="en-US" altLang="zh-CN" dirty="0"/>
              <a:t>Web</a:t>
            </a:r>
            <a:r>
              <a:rPr lang="zh-CN" altLang="zh-CN" dirty="0"/>
              <a:t>内容的程序</a:t>
            </a:r>
            <a:r>
              <a:rPr lang="zh-CN" altLang="zh-CN" dirty="0" smtClean="0"/>
              <a:t>。</a:t>
            </a:r>
            <a:endParaRPr lang="en-US" altLang="zh-CN" dirty="0" smtClean="0"/>
          </a:p>
          <a:p>
            <a:r>
              <a:rPr lang="zh-CN" altLang="zh-CN" dirty="0" smtClean="0"/>
              <a:t>应用程序</a:t>
            </a:r>
            <a:r>
              <a:rPr lang="zh-CN" altLang="zh-CN" dirty="0"/>
              <a:t>池用于工作进程的运行配置，并保证各工作进程的独立</a:t>
            </a:r>
            <a:r>
              <a:rPr lang="zh-CN" altLang="zh-CN" dirty="0" smtClean="0"/>
              <a:t>运行。</a:t>
            </a:r>
            <a:endParaRPr lang="en-US" altLang="zh-CN" dirty="0" smtClean="0"/>
          </a:p>
          <a:p>
            <a:r>
              <a:rPr lang="zh-CN" altLang="zh-CN" dirty="0" smtClean="0"/>
              <a:t>虚拟</a:t>
            </a:r>
            <a:r>
              <a:rPr lang="zh-CN" altLang="zh-CN" dirty="0"/>
              <a:t>目录是映射到本地或远程</a:t>
            </a:r>
            <a:r>
              <a:rPr lang="en-US" altLang="zh-CN" dirty="0"/>
              <a:t>Web</a:t>
            </a:r>
            <a:r>
              <a:rPr lang="zh-CN" altLang="zh-CN" dirty="0"/>
              <a:t>服务器上的物理文件夹的别名。</a:t>
            </a:r>
            <a:endParaRPr lang="zh-CN" altLang="en-US" dirty="0"/>
          </a:p>
        </p:txBody>
      </p:sp>
      <p:sp>
        <p:nvSpPr>
          <p:cNvPr id="4" name="灯片编号占位符 5"/>
          <p:cNvSpPr>
            <a:spLocks noGrp="1"/>
          </p:cNvSpPr>
          <p:nvPr>
            <p:ph type="sldNum" sz="quarter" idx="12"/>
          </p:nvPr>
        </p:nvSpPr>
        <p:spPr/>
        <p:txBody>
          <a:bodyPr>
            <a:normAutofit/>
          </a:bodyPr>
          <a:lstStyle/>
          <a:p>
            <a:fld id="{6C024185-8C8C-4FF9-9468-5D78DBBBD67C}" type="slidenum">
              <a:rPr lang="zh-CN" altLang="en-US"/>
              <a:pPr/>
              <a:t>22</a:t>
            </a:fld>
            <a:endParaRPr lang="en-US" altLang="zh-CN"/>
          </a:p>
        </p:txBody>
      </p:sp>
    </p:spTree>
    <p:extLst>
      <p:ext uri="{BB962C8B-B14F-4D97-AF65-F5344CB8AC3E}">
        <p14:creationId xmlns:p14="http://schemas.microsoft.com/office/powerpoint/2010/main" val="2280932676"/>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en-US" altLang="zh-CN" dirty="0"/>
              <a:t>1.2.2  </a:t>
            </a:r>
            <a:r>
              <a:rPr lang="en-US" altLang="zh-CN" dirty="0" smtClean="0"/>
              <a:t>IIS </a:t>
            </a:r>
            <a:r>
              <a:rPr lang="zh-CN" altLang="zh-CN" dirty="0" smtClean="0"/>
              <a:t>中</a:t>
            </a:r>
            <a:r>
              <a:rPr lang="zh-CN" altLang="zh-CN" dirty="0"/>
              <a:t>的网站、</a:t>
            </a:r>
            <a:r>
              <a:rPr lang="en-US" altLang="zh-CN" dirty="0"/>
              <a:t>Web</a:t>
            </a:r>
            <a:r>
              <a:rPr lang="zh-CN" altLang="zh-CN" dirty="0"/>
              <a:t>应用程序和虚拟</a:t>
            </a:r>
            <a:r>
              <a:rPr lang="zh-CN" altLang="zh-CN" dirty="0" smtClean="0"/>
              <a:t>目录</a:t>
            </a:r>
            <a:r>
              <a:rPr lang="zh-CN" altLang="en-US" dirty="0" smtClean="0"/>
              <a:t>（续）</a:t>
            </a:r>
            <a:endParaRPr lang="zh-CN" altLang="en-US" dirty="0"/>
          </a:p>
        </p:txBody>
      </p:sp>
      <p:sp>
        <p:nvSpPr>
          <p:cNvPr id="2" name="内容占位符 1"/>
          <p:cNvSpPr>
            <a:spLocks noGrp="1"/>
          </p:cNvSpPr>
          <p:nvPr>
            <p:ph idx="1"/>
          </p:nvPr>
        </p:nvSpPr>
        <p:spPr/>
        <p:txBody>
          <a:bodyPr>
            <a:normAutofit/>
          </a:bodyPr>
          <a:lstStyle/>
          <a:p>
            <a:r>
              <a:rPr lang="zh-CN" altLang="zh-CN" dirty="0"/>
              <a:t>网站、</a:t>
            </a:r>
            <a:r>
              <a:rPr lang="en-US" altLang="zh-CN" dirty="0"/>
              <a:t>Web</a:t>
            </a:r>
            <a:r>
              <a:rPr lang="zh-CN" altLang="zh-CN" dirty="0"/>
              <a:t>应用程序和虚拟目录在组织结构上呈现出一种层次关系</a:t>
            </a:r>
            <a:r>
              <a:rPr lang="zh-CN" altLang="zh-CN" dirty="0" smtClean="0"/>
              <a:t>。</a:t>
            </a:r>
            <a:endParaRPr lang="en-US" altLang="zh-CN" dirty="0" smtClean="0"/>
          </a:p>
          <a:p>
            <a:r>
              <a:rPr lang="zh-CN" altLang="en-US" dirty="0" smtClean="0"/>
              <a:t>通过</a:t>
            </a:r>
            <a:r>
              <a:rPr lang="zh-CN" altLang="en-US" dirty="0"/>
              <a:t>“</a:t>
            </a:r>
            <a:r>
              <a:rPr lang="en-US" altLang="zh-CN" dirty="0"/>
              <a:t>Internet</a:t>
            </a:r>
            <a:r>
              <a:rPr lang="zh-CN" altLang="en-US" dirty="0"/>
              <a:t>信息服务</a:t>
            </a:r>
            <a:r>
              <a:rPr lang="en-US" altLang="zh-CN" dirty="0"/>
              <a:t>(IIS)</a:t>
            </a:r>
            <a:r>
              <a:rPr lang="zh-CN" altLang="en-US" dirty="0"/>
              <a:t>管理器”</a:t>
            </a:r>
            <a:r>
              <a:rPr lang="zh-CN" altLang="en-US" dirty="0" smtClean="0"/>
              <a:t>配置。</a:t>
            </a:r>
            <a:endParaRPr lang="en-US" altLang="zh-CN" dirty="0" smtClean="0"/>
          </a:p>
          <a:p>
            <a:r>
              <a:rPr lang="zh-CN" altLang="en-US" dirty="0" smtClean="0"/>
              <a:t>组织</a:t>
            </a:r>
            <a:r>
              <a:rPr lang="zh-CN" altLang="en-US" dirty="0"/>
              <a:t>结构关系存储在</a:t>
            </a:r>
            <a:r>
              <a:rPr lang="en-US" altLang="zh-CN" dirty="0"/>
              <a:t>%</a:t>
            </a:r>
            <a:r>
              <a:rPr lang="en-US" altLang="zh-CN" dirty="0" err="1"/>
              <a:t>windir</a:t>
            </a:r>
            <a:r>
              <a:rPr lang="en-US" altLang="zh-CN" dirty="0"/>
              <a:t>%\System32\</a:t>
            </a:r>
            <a:r>
              <a:rPr lang="en-US" altLang="zh-CN" dirty="0" err="1"/>
              <a:t>inetsrv</a:t>
            </a:r>
            <a:r>
              <a:rPr lang="en-US" altLang="zh-CN" dirty="0"/>
              <a:t>\</a:t>
            </a:r>
            <a:r>
              <a:rPr lang="en-US" altLang="zh-CN" dirty="0" err="1"/>
              <a:t>config</a:t>
            </a:r>
            <a:r>
              <a:rPr lang="en-US" altLang="zh-CN" dirty="0" smtClean="0"/>
              <a:t>\ </a:t>
            </a:r>
            <a:r>
              <a:rPr lang="en-US" altLang="zh-CN" dirty="0" err="1" smtClean="0"/>
              <a:t>applicationHost.config</a:t>
            </a:r>
            <a:r>
              <a:rPr lang="zh-CN" altLang="en-US" dirty="0"/>
              <a:t>文件的</a:t>
            </a:r>
            <a:r>
              <a:rPr lang="en-US" altLang="zh-CN" dirty="0"/>
              <a:t>&lt;sites&gt;</a:t>
            </a:r>
            <a:r>
              <a:rPr lang="zh-CN" altLang="en-US" dirty="0"/>
              <a:t>元素中</a:t>
            </a:r>
            <a:r>
              <a:rPr lang="zh-CN" altLang="en-US" dirty="0" smtClean="0"/>
              <a:t>。</a:t>
            </a:r>
            <a:endParaRPr lang="en-US" altLang="zh-CN" dirty="0" smtClean="0"/>
          </a:p>
          <a:p>
            <a:r>
              <a:rPr lang="zh-CN" altLang="zh-CN" b="1" dirty="0">
                <a:solidFill>
                  <a:srgbClr val="FF0000"/>
                </a:solidFill>
              </a:rPr>
              <a:t>注意</a:t>
            </a:r>
            <a:r>
              <a:rPr lang="zh-CN" altLang="zh-CN" b="1" dirty="0" smtClean="0">
                <a:solidFill>
                  <a:srgbClr val="FF0000"/>
                </a:solidFill>
              </a:rPr>
              <a:t>：</a:t>
            </a:r>
            <a:r>
              <a:rPr lang="en-US" altLang="zh-CN" dirty="0" smtClean="0"/>
              <a:t>IIS </a:t>
            </a:r>
            <a:r>
              <a:rPr lang="zh-CN" altLang="zh-CN" dirty="0" smtClean="0"/>
              <a:t>中</a:t>
            </a:r>
            <a:r>
              <a:rPr lang="zh-CN" altLang="zh-CN" dirty="0"/>
              <a:t>的网站</a:t>
            </a:r>
            <a:r>
              <a:rPr lang="zh-CN" altLang="zh-CN" dirty="0" smtClean="0"/>
              <a:t>与</a:t>
            </a:r>
            <a:r>
              <a:rPr lang="en-US" altLang="zh-CN" dirty="0" smtClean="0"/>
              <a:t>VS </a:t>
            </a:r>
            <a:r>
              <a:rPr lang="zh-CN" altLang="zh-CN" dirty="0" smtClean="0"/>
              <a:t>中</a:t>
            </a:r>
            <a:r>
              <a:rPr lang="zh-CN" altLang="zh-CN" dirty="0"/>
              <a:t>的网站不是同一个概念。实际上</a:t>
            </a:r>
            <a:r>
              <a:rPr lang="zh-CN" altLang="zh-CN" dirty="0" smtClean="0"/>
              <a:t>，</a:t>
            </a:r>
            <a:r>
              <a:rPr lang="en-US" altLang="zh-CN" dirty="0" smtClean="0"/>
              <a:t>IIS </a:t>
            </a:r>
            <a:r>
              <a:rPr lang="zh-CN" altLang="zh-CN" dirty="0" smtClean="0"/>
              <a:t>中</a:t>
            </a:r>
            <a:r>
              <a:rPr lang="zh-CN" altLang="zh-CN" dirty="0"/>
              <a:t>的</a:t>
            </a:r>
            <a:r>
              <a:rPr lang="en-US" altLang="zh-CN" dirty="0"/>
              <a:t>Web</a:t>
            </a:r>
            <a:r>
              <a:rPr lang="zh-CN" altLang="zh-CN" dirty="0"/>
              <a:t>应用程序</a:t>
            </a:r>
            <a:r>
              <a:rPr lang="zh-CN" altLang="zh-CN" dirty="0" smtClean="0"/>
              <a:t>与</a:t>
            </a:r>
            <a:r>
              <a:rPr lang="en-US" altLang="zh-CN" dirty="0" smtClean="0"/>
              <a:t>VS </a:t>
            </a:r>
            <a:r>
              <a:rPr lang="zh-CN" altLang="zh-CN" dirty="0" smtClean="0"/>
              <a:t>中</a:t>
            </a:r>
            <a:r>
              <a:rPr lang="zh-CN" altLang="zh-CN" dirty="0"/>
              <a:t>的网站相对应。</a:t>
            </a:r>
            <a:endParaRPr lang="zh-CN" altLang="en-US" dirty="0"/>
          </a:p>
        </p:txBody>
      </p:sp>
      <p:sp>
        <p:nvSpPr>
          <p:cNvPr id="4" name="灯片编号占位符 5"/>
          <p:cNvSpPr>
            <a:spLocks noGrp="1"/>
          </p:cNvSpPr>
          <p:nvPr>
            <p:ph type="sldNum" sz="quarter" idx="12"/>
          </p:nvPr>
        </p:nvSpPr>
        <p:spPr/>
        <p:txBody>
          <a:bodyPr>
            <a:normAutofit/>
          </a:bodyPr>
          <a:lstStyle/>
          <a:p>
            <a:fld id="{6C024185-8C8C-4FF9-9468-5D78DBBBD67C}" type="slidenum">
              <a:rPr lang="zh-CN" altLang="en-US"/>
              <a:pPr/>
              <a:t>23</a:t>
            </a:fld>
            <a:endParaRPr lang="en-US" altLang="zh-CN"/>
          </a:p>
        </p:txBody>
      </p:sp>
    </p:spTree>
    <p:extLst>
      <p:ext uri="{BB962C8B-B14F-4D97-AF65-F5344CB8AC3E}">
        <p14:creationId xmlns:p14="http://schemas.microsoft.com/office/powerpoint/2010/main" val="1068106175"/>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en-US" dirty="0" smtClean="0"/>
              <a:t>在</a:t>
            </a:r>
            <a:r>
              <a:rPr lang="en-US" altLang="zh-CN" dirty="0" smtClean="0"/>
              <a:t>IIS </a:t>
            </a:r>
            <a:r>
              <a:rPr lang="zh-CN" altLang="en-US" dirty="0" smtClean="0"/>
              <a:t>中</a:t>
            </a:r>
            <a:r>
              <a:rPr lang="zh-CN" altLang="en-US" dirty="0"/>
              <a:t>添加网站</a:t>
            </a:r>
          </a:p>
        </p:txBody>
      </p:sp>
      <p:sp>
        <p:nvSpPr>
          <p:cNvPr id="2" name="内容占位符 1"/>
          <p:cNvSpPr>
            <a:spLocks noGrp="1"/>
          </p:cNvSpPr>
          <p:nvPr>
            <p:ph idx="1"/>
          </p:nvPr>
        </p:nvSpPr>
        <p:spPr/>
        <p:txBody>
          <a:bodyPr>
            <a:normAutofit/>
          </a:bodyPr>
          <a:lstStyle/>
          <a:p>
            <a:r>
              <a:rPr lang="zh-CN" altLang="en-US" dirty="0"/>
              <a:t>选择“开始”→“控制面板”→“系统和安全”→“管理工具”→“</a:t>
            </a:r>
            <a:r>
              <a:rPr lang="en-US" altLang="zh-CN" dirty="0"/>
              <a:t>Internet</a:t>
            </a:r>
            <a:r>
              <a:rPr lang="zh-CN" altLang="en-US" dirty="0"/>
              <a:t>信息服务</a:t>
            </a:r>
            <a:r>
              <a:rPr lang="en-US" altLang="zh-CN" dirty="0"/>
              <a:t>(IIS)</a:t>
            </a:r>
            <a:r>
              <a:rPr lang="zh-CN" altLang="en-US" dirty="0"/>
              <a:t>管理器”</a:t>
            </a:r>
            <a:r>
              <a:rPr lang="zh-CN" altLang="en-US" dirty="0" smtClean="0"/>
              <a:t>命令。</a:t>
            </a:r>
            <a:endParaRPr lang="zh-CN" altLang="en-US" dirty="0"/>
          </a:p>
        </p:txBody>
      </p:sp>
      <p:sp>
        <p:nvSpPr>
          <p:cNvPr id="4" name="灯片编号占位符 5"/>
          <p:cNvSpPr>
            <a:spLocks noGrp="1"/>
          </p:cNvSpPr>
          <p:nvPr>
            <p:ph type="sldNum" sz="quarter" idx="12"/>
          </p:nvPr>
        </p:nvSpPr>
        <p:spPr/>
        <p:txBody>
          <a:bodyPr>
            <a:normAutofit/>
          </a:bodyPr>
          <a:lstStyle/>
          <a:p>
            <a:fld id="{6C024185-8C8C-4FF9-9468-5D78DBBBD67C}" type="slidenum">
              <a:rPr lang="zh-CN" altLang="en-US"/>
              <a:pPr/>
              <a:t>24</a:t>
            </a:fld>
            <a:endParaRPr lang="en-US" altLang="zh-CN"/>
          </a:p>
        </p:txBody>
      </p:sp>
    </p:spTree>
    <p:extLst>
      <p:ext uri="{BB962C8B-B14F-4D97-AF65-F5344CB8AC3E}">
        <p14:creationId xmlns:p14="http://schemas.microsoft.com/office/powerpoint/2010/main" val="3237055961"/>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en-US" dirty="0" smtClean="0"/>
              <a:t>在</a:t>
            </a:r>
            <a:r>
              <a:rPr lang="en-US" altLang="zh-CN" dirty="0" smtClean="0"/>
              <a:t>IIS </a:t>
            </a:r>
            <a:r>
              <a:rPr lang="zh-CN" altLang="en-US" dirty="0" smtClean="0"/>
              <a:t>中</a:t>
            </a:r>
            <a:r>
              <a:rPr lang="zh-CN" altLang="en-US" dirty="0"/>
              <a:t>添加</a:t>
            </a:r>
            <a:r>
              <a:rPr lang="zh-CN" altLang="en-US" dirty="0" smtClean="0"/>
              <a:t>网站（续）</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268760"/>
            <a:ext cx="6706235" cy="5400000"/>
          </a:xfrm>
          <a:prstGeom prst="rect">
            <a:avLst/>
          </a:prstGeom>
          <a:noFill/>
          <a:ln>
            <a:noFill/>
          </a:ln>
        </p:spPr>
      </p:pic>
      <p:sp>
        <p:nvSpPr>
          <p:cNvPr id="4" name="灯片编号占位符 5"/>
          <p:cNvSpPr>
            <a:spLocks noGrp="1"/>
          </p:cNvSpPr>
          <p:nvPr>
            <p:ph type="sldNum" sz="quarter" idx="12"/>
          </p:nvPr>
        </p:nvSpPr>
        <p:spPr/>
        <p:txBody>
          <a:bodyPr>
            <a:normAutofit/>
          </a:bodyPr>
          <a:lstStyle/>
          <a:p>
            <a:fld id="{6C024185-8C8C-4FF9-9468-5D78DBBBD67C}" type="slidenum">
              <a:rPr lang="zh-CN" altLang="en-US"/>
              <a:pPr/>
              <a:t>25</a:t>
            </a:fld>
            <a:endParaRPr lang="en-US" altLang="zh-CN"/>
          </a:p>
        </p:txBody>
      </p:sp>
    </p:spTree>
    <p:extLst>
      <p:ext uri="{BB962C8B-B14F-4D97-AF65-F5344CB8AC3E}">
        <p14:creationId xmlns:p14="http://schemas.microsoft.com/office/powerpoint/2010/main" val="585379458"/>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en-US" dirty="0" smtClean="0"/>
              <a:t>在</a:t>
            </a:r>
            <a:r>
              <a:rPr lang="en-US" altLang="zh-CN" dirty="0" smtClean="0"/>
              <a:t>IIS </a:t>
            </a:r>
            <a:r>
              <a:rPr lang="zh-CN" altLang="en-US" dirty="0" smtClean="0"/>
              <a:t>中</a:t>
            </a:r>
            <a:r>
              <a:rPr lang="zh-CN" altLang="en-US" dirty="0"/>
              <a:t>添加</a:t>
            </a:r>
            <a:r>
              <a:rPr lang="zh-CN" altLang="en-US" dirty="0" smtClean="0"/>
              <a:t>网站（续）</a:t>
            </a:r>
            <a:endParaRPr lang="zh-CN" altLang="en-US" dirty="0"/>
          </a:p>
        </p:txBody>
      </p:sp>
      <p:pic>
        <p:nvPicPr>
          <p:cNvPr id="8" name="内容占位符 7"/>
          <p:cNvPicPr>
            <a:picLocks noGrp="1" noChangeAspect="1"/>
          </p:cNvPicPr>
          <p:nvPr>
            <p:ph idx="1"/>
          </p:nvPr>
        </p:nvPicPr>
        <p:blipFill>
          <a:blip r:embed="rId2"/>
          <a:stretch>
            <a:fillRect/>
          </a:stretch>
        </p:blipFill>
        <p:spPr>
          <a:xfrm>
            <a:off x="1547664" y="1196752"/>
            <a:ext cx="5929412" cy="5400000"/>
          </a:xfrm>
          <a:prstGeom prst="rect">
            <a:avLst/>
          </a:prstGeom>
        </p:spPr>
      </p:pic>
      <p:sp>
        <p:nvSpPr>
          <p:cNvPr id="4" name="灯片编号占位符 5"/>
          <p:cNvSpPr>
            <a:spLocks noGrp="1"/>
          </p:cNvSpPr>
          <p:nvPr>
            <p:ph type="sldNum" sz="quarter" idx="12"/>
          </p:nvPr>
        </p:nvSpPr>
        <p:spPr/>
        <p:txBody>
          <a:bodyPr>
            <a:normAutofit/>
          </a:bodyPr>
          <a:lstStyle/>
          <a:p>
            <a:fld id="{6C024185-8C8C-4FF9-9468-5D78DBBBD67C}" type="slidenum">
              <a:rPr lang="zh-CN" altLang="en-US"/>
              <a:pPr/>
              <a:t>26</a:t>
            </a:fld>
            <a:endParaRPr lang="en-US" altLang="zh-CN"/>
          </a:p>
        </p:txBody>
      </p:sp>
    </p:spTree>
    <p:extLst>
      <p:ext uri="{BB962C8B-B14F-4D97-AF65-F5344CB8AC3E}">
        <p14:creationId xmlns:p14="http://schemas.microsoft.com/office/powerpoint/2010/main" val="151208077"/>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smtClean="0"/>
              <a:t>在</a:t>
            </a:r>
            <a:r>
              <a:rPr lang="en-US" altLang="zh-CN" dirty="0" smtClean="0"/>
              <a:t>IIS </a:t>
            </a:r>
            <a:r>
              <a:rPr lang="zh-CN" altLang="zh-CN" dirty="0" smtClean="0"/>
              <a:t>中</a:t>
            </a:r>
            <a:r>
              <a:rPr lang="zh-CN" altLang="zh-CN" dirty="0"/>
              <a:t>添加应用程序池</a:t>
            </a:r>
            <a:endParaRPr lang="zh-CN" altLang="en-US" dirty="0"/>
          </a:p>
        </p:txBody>
      </p:sp>
      <p:pic>
        <p:nvPicPr>
          <p:cNvPr id="6" name="内容占位符 5"/>
          <p:cNvPicPr>
            <a:picLocks noGrp="1" noChangeAspect="1"/>
          </p:cNvPicPr>
          <p:nvPr>
            <p:ph idx="1"/>
          </p:nvPr>
        </p:nvPicPr>
        <p:blipFill>
          <a:blip r:embed="rId2"/>
          <a:stretch>
            <a:fillRect/>
          </a:stretch>
        </p:blipFill>
        <p:spPr>
          <a:xfrm>
            <a:off x="1475656" y="1268760"/>
            <a:ext cx="6368610" cy="5400000"/>
          </a:xfrm>
          <a:prstGeom prst="rect">
            <a:avLst/>
          </a:prstGeom>
        </p:spPr>
      </p:pic>
      <p:sp>
        <p:nvSpPr>
          <p:cNvPr id="4" name="灯片编号占位符 5"/>
          <p:cNvSpPr>
            <a:spLocks noGrp="1"/>
          </p:cNvSpPr>
          <p:nvPr>
            <p:ph type="sldNum" sz="quarter" idx="12"/>
          </p:nvPr>
        </p:nvSpPr>
        <p:spPr/>
        <p:txBody>
          <a:bodyPr>
            <a:normAutofit/>
          </a:bodyPr>
          <a:lstStyle/>
          <a:p>
            <a:fld id="{6C024185-8C8C-4FF9-9468-5D78DBBBD67C}" type="slidenum">
              <a:rPr lang="zh-CN" altLang="en-US"/>
              <a:pPr/>
              <a:t>27</a:t>
            </a:fld>
            <a:endParaRPr lang="en-US" altLang="zh-CN"/>
          </a:p>
        </p:txBody>
      </p:sp>
    </p:spTree>
    <p:extLst>
      <p:ext uri="{BB962C8B-B14F-4D97-AF65-F5344CB8AC3E}">
        <p14:creationId xmlns:p14="http://schemas.microsoft.com/office/powerpoint/2010/main" val="1037175259"/>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smtClean="0"/>
              <a:t>在</a:t>
            </a:r>
            <a:r>
              <a:rPr lang="en-US" altLang="zh-CN" dirty="0" smtClean="0"/>
              <a:t>IIS </a:t>
            </a:r>
            <a:r>
              <a:rPr lang="zh-CN" altLang="zh-CN" dirty="0" smtClean="0"/>
              <a:t>中添加</a:t>
            </a:r>
            <a:r>
              <a:rPr lang="en-US" altLang="zh-CN" dirty="0" smtClean="0"/>
              <a:t>Web</a:t>
            </a:r>
            <a:r>
              <a:rPr lang="zh-CN" altLang="zh-CN" dirty="0" smtClean="0"/>
              <a:t>应用程序</a:t>
            </a:r>
            <a:endParaRPr lang="zh-CN" altLang="en-US" dirty="0"/>
          </a:p>
        </p:txBody>
      </p:sp>
      <p:pic>
        <p:nvPicPr>
          <p:cNvPr id="7" name="内容占位符 6"/>
          <p:cNvPicPr>
            <a:picLocks noGrp="1" noChangeAspect="1"/>
          </p:cNvPicPr>
          <p:nvPr>
            <p:ph idx="1"/>
          </p:nvPr>
        </p:nvPicPr>
        <p:blipFill>
          <a:blip r:embed="rId2"/>
          <a:stretch>
            <a:fillRect/>
          </a:stretch>
        </p:blipFill>
        <p:spPr>
          <a:xfrm>
            <a:off x="467544" y="1124744"/>
            <a:ext cx="8370934" cy="5400000"/>
          </a:xfrm>
          <a:prstGeom prst="rect">
            <a:avLst/>
          </a:prstGeom>
        </p:spPr>
      </p:pic>
      <p:sp>
        <p:nvSpPr>
          <p:cNvPr id="4" name="灯片编号占位符 5"/>
          <p:cNvSpPr>
            <a:spLocks noGrp="1"/>
          </p:cNvSpPr>
          <p:nvPr>
            <p:ph type="sldNum" sz="quarter" idx="12"/>
          </p:nvPr>
        </p:nvSpPr>
        <p:spPr/>
        <p:txBody>
          <a:bodyPr>
            <a:normAutofit/>
          </a:bodyPr>
          <a:lstStyle/>
          <a:p>
            <a:fld id="{6C024185-8C8C-4FF9-9468-5D78DBBBD67C}" type="slidenum">
              <a:rPr lang="zh-CN" altLang="en-US"/>
              <a:pPr/>
              <a:t>28</a:t>
            </a:fld>
            <a:endParaRPr lang="en-US" altLang="zh-CN"/>
          </a:p>
        </p:txBody>
      </p:sp>
    </p:spTree>
    <p:extLst>
      <p:ext uri="{BB962C8B-B14F-4D97-AF65-F5344CB8AC3E}">
        <p14:creationId xmlns:p14="http://schemas.microsoft.com/office/powerpoint/2010/main" val="2972757432"/>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pPr algn="just"/>
            <a:r>
              <a:rPr lang="zh-CN" altLang="zh-CN" dirty="0" smtClean="0"/>
              <a:t>在</a:t>
            </a:r>
            <a:r>
              <a:rPr lang="en-US" altLang="zh-CN" dirty="0" smtClean="0"/>
              <a:t>IIS </a:t>
            </a:r>
            <a:r>
              <a:rPr lang="zh-CN" altLang="zh-CN" dirty="0" smtClean="0"/>
              <a:t>中</a:t>
            </a:r>
            <a:r>
              <a:rPr lang="zh-CN" altLang="zh-CN" dirty="0"/>
              <a:t>添加虚拟目录</a:t>
            </a:r>
            <a:endParaRPr lang="zh-CN" altLang="en-US" dirty="0"/>
          </a:p>
        </p:txBody>
      </p:sp>
      <p:pic>
        <p:nvPicPr>
          <p:cNvPr id="6" name="内容占位符 5"/>
          <p:cNvPicPr>
            <a:picLocks noGrp="1" noChangeAspect="1"/>
          </p:cNvPicPr>
          <p:nvPr>
            <p:ph idx="1"/>
          </p:nvPr>
        </p:nvPicPr>
        <p:blipFill>
          <a:blip r:embed="rId2"/>
          <a:stretch>
            <a:fillRect/>
          </a:stretch>
        </p:blipFill>
        <p:spPr>
          <a:xfrm>
            <a:off x="1115616" y="1268760"/>
            <a:ext cx="7119031" cy="5400000"/>
          </a:xfrm>
          <a:prstGeom prst="rect">
            <a:avLst/>
          </a:prstGeom>
        </p:spPr>
      </p:pic>
      <p:sp>
        <p:nvSpPr>
          <p:cNvPr id="4" name="灯片编号占位符 5"/>
          <p:cNvSpPr>
            <a:spLocks noGrp="1"/>
          </p:cNvSpPr>
          <p:nvPr>
            <p:ph type="sldNum" sz="quarter" idx="12"/>
          </p:nvPr>
        </p:nvSpPr>
        <p:spPr/>
        <p:txBody>
          <a:bodyPr>
            <a:normAutofit/>
          </a:bodyPr>
          <a:lstStyle/>
          <a:p>
            <a:fld id="{6C024185-8C8C-4FF9-9468-5D78DBBBD67C}" type="slidenum">
              <a:rPr lang="zh-CN" altLang="en-US"/>
              <a:pPr/>
              <a:t>29</a:t>
            </a:fld>
            <a:endParaRPr lang="en-US" altLang="zh-CN"/>
          </a:p>
        </p:txBody>
      </p:sp>
    </p:spTree>
    <p:extLst>
      <p:ext uri="{BB962C8B-B14F-4D97-AF65-F5344CB8AC3E}">
        <p14:creationId xmlns:p14="http://schemas.microsoft.com/office/powerpoint/2010/main" val="3047142106"/>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algn="just"/>
            <a:r>
              <a:rPr lang="zh-CN" altLang="en-US"/>
              <a:t>内容组织 </a:t>
            </a:r>
          </a:p>
        </p:txBody>
      </p:sp>
      <p:sp>
        <p:nvSpPr>
          <p:cNvPr id="420867" name="Rectangle 3"/>
          <p:cNvSpPr>
            <a:spLocks noGrp="1" noChangeArrowheads="1"/>
          </p:cNvSpPr>
          <p:nvPr>
            <p:ph idx="1"/>
          </p:nvPr>
        </p:nvSpPr>
        <p:spPr/>
        <p:txBody>
          <a:bodyPr/>
          <a:lstStyle/>
          <a:p>
            <a:r>
              <a:rPr lang="zh-CN" altLang="en-US" dirty="0"/>
              <a:t>第</a:t>
            </a:r>
            <a:r>
              <a:rPr lang="en-US" altLang="zh-CN" dirty="0"/>
              <a:t>1</a:t>
            </a:r>
            <a:r>
              <a:rPr lang="zh-CN" altLang="en-US" dirty="0"/>
              <a:t>章着重介绍</a:t>
            </a:r>
            <a:r>
              <a:rPr lang="en-US" altLang="zh-CN" dirty="0"/>
              <a:t>ASP.NET 4.5</a:t>
            </a:r>
            <a:r>
              <a:rPr lang="zh-CN" altLang="en-US" dirty="0"/>
              <a:t>的运行和开发环境、网站配置等</a:t>
            </a:r>
            <a:r>
              <a:rPr lang="zh-CN" altLang="en-US" dirty="0" smtClean="0"/>
              <a:t>。</a:t>
            </a:r>
            <a:endParaRPr lang="en-US" altLang="zh-CN" dirty="0" smtClean="0"/>
          </a:p>
          <a:p>
            <a:r>
              <a:rPr lang="zh-CN" altLang="zh-CN" dirty="0"/>
              <a:t>第</a:t>
            </a:r>
            <a:r>
              <a:rPr lang="en-US" altLang="zh-CN" dirty="0"/>
              <a:t>2</a:t>
            </a:r>
            <a:r>
              <a:rPr lang="zh-CN" altLang="zh-CN" dirty="0"/>
              <a:t>章以知识够用原则介绍</a:t>
            </a:r>
            <a:r>
              <a:rPr lang="en-US" altLang="zh-CN" dirty="0"/>
              <a:t>ASP.NET 4.5 Web</a:t>
            </a:r>
            <a:r>
              <a:rPr lang="zh-CN" altLang="zh-CN" dirty="0"/>
              <a:t>应用程序开发的准备知识，主要包括核心的</a:t>
            </a:r>
            <a:r>
              <a:rPr lang="en-US" altLang="zh-CN" dirty="0"/>
              <a:t>XHTML5</a:t>
            </a:r>
            <a:r>
              <a:rPr lang="zh-CN" altLang="zh-CN" dirty="0"/>
              <a:t>元素、页面模型、实现布局的</a:t>
            </a:r>
            <a:r>
              <a:rPr lang="en-US" altLang="zh-CN" dirty="0"/>
              <a:t>CSS3</a:t>
            </a:r>
            <a:r>
              <a:rPr lang="zh-CN" altLang="zh-CN" dirty="0"/>
              <a:t>、提高用户体验的</a:t>
            </a:r>
            <a:r>
              <a:rPr lang="en-US" altLang="zh-CN" dirty="0"/>
              <a:t>JavaScript</a:t>
            </a:r>
            <a:r>
              <a:rPr lang="zh-CN" altLang="zh-CN" dirty="0"/>
              <a:t>、广受欢迎的</a:t>
            </a:r>
            <a:r>
              <a:rPr lang="en-US" altLang="zh-CN" dirty="0" err="1"/>
              <a:t>jQuery</a:t>
            </a:r>
            <a:r>
              <a:rPr lang="zh-CN" altLang="zh-CN" dirty="0"/>
              <a:t>、标准的数据交换格式语言</a:t>
            </a:r>
            <a:r>
              <a:rPr lang="en-US" altLang="zh-CN" dirty="0"/>
              <a:t>XML</a:t>
            </a:r>
            <a:r>
              <a:rPr lang="zh-CN" altLang="zh-CN" dirty="0"/>
              <a:t>、配置文件、全局应用程序类文件等。</a:t>
            </a:r>
            <a:endParaRPr lang="zh-CN" altLang="en-US" dirty="0"/>
          </a:p>
        </p:txBody>
      </p:sp>
      <p:sp>
        <p:nvSpPr>
          <p:cNvPr id="4" name="灯片编号占位符 5"/>
          <p:cNvSpPr>
            <a:spLocks noGrp="1"/>
          </p:cNvSpPr>
          <p:nvPr>
            <p:ph type="sldNum" sz="quarter" idx="12"/>
          </p:nvPr>
        </p:nvSpPr>
        <p:spPr/>
        <p:txBody>
          <a:bodyPr>
            <a:normAutofit/>
          </a:bodyPr>
          <a:lstStyle/>
          <a:p>
            <a:fld id="{F13DA6F0-484C-4EDC-8165-4F55E3655A67}" type="slidenum">
              <a:rPr lang="zh-CN" altLang="en-US"/>
              <a:pPr/>
              <a:t>3</a:t>
            </a:fld>
            <a:endParaRPr lang="en-US" altLang="zh-CN"/>
          </a:p>
        </p:txBody>
      </p:sp>
    </p:spTree>
    <p:extLst>
      <p:ext uri="{BB962C8B-B14F-4D97-AF65-F5344CB8AC3E}">
        <p14:creationId xmlns:p14="http://schemas.microsoft.com/office/powerpoint/2010/main" val="3881865239"/>
      </p:ext>
    </p:extLst>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zh-CN" altLang="zh-CN" b="1" dirty="0" smtClean="0"/>
              <a:t>在</a:t>
            </a:r>
            <a:r>
              <a:rPr lang="en-US" altLang="zh-CN" b="1" dirty="0" smtClean="0"/>
              <a:t>IIS </a:t>
            </a:r>
            <a:r>
              <a:rPr lang="zh-CN" altLang="zh-CN" b="1" dirty="0" smtClean="0"/>
              <a:t>中</a:t>
            </a:r>
            <a:r>
              <a:rPr lang="zh-CN" altLang="zh-CN" b="1" dirty="0"/>
              <a:t>设置网站、</a:t>
            </a:r>
            <a:r>
              <a:rPr lang="en-US" altLang="zh-CN" b="1" dirty="0"/>
              <a:t>Web</a:t>
            </a:r>
            <a:r>
              <a:rPr lang="zh-CN" altLang="zh-CN" b="1" dirty="0"/>
              <a:t>应用程序和虚拟目录中的默认文档</a:t>
            </a:r>
          </a:p>
        </p:txBody>
      </p:sp>
      <p:sp>
        <p:nvSpPr>
          <p:cNvPr id="2" name="内容占位符 1"/>
          <p:cNvSpPr>
            <a:spLocks noGrp="1"/>
          </p:cNvSpPr>
          <p:nvPr>
            <p:ph idx="1"/>
          </p:nvPr>
        </p:nvSpPr>
        <p:spPr/>
        <p:txBody>
          <a:bodyPr/>
          <a:lstStyle/>
          <a:p>
            <a:r>
              <a:rPr lang="zh-CN" altLang="zh-CN" dirty="0"/>
              <a:t>设置默认文档可使用户在访问该默认文档对应的页面时即使不输入页面名也能访问该文档</a:t>
            </a:r>
            <a:r>
              <a:rPr lang="zh-CN" altLang="zh-CN" dirty="0" smtClean="0"/>
              <a:t>。</a:t>
            </a:r>
            <a:endParaRPr lang="en-US" altLang="zh-CN" dirty="0" smtClean="0"/>
          </a:p>
          <a:p>
            <a:r>
              <a:rPr lang="zh-CN" altLang="zh-CN" dirty="0" smtClean="0"/>
              <a:t>设置方法一</a:t>
            </a:r>
            <a:r>
              <a:rPr lang="zh-CN" altLang="en-US" dirty="0" smtClean="0"/>
              <a:t>：在</a:t>
            </a:r>
            <a:r>
              <a:rPr lang="zh-CN" altLang="zh-CN" dirty="0" smtClean="0"/>
              <a:t>“功能视图”</a:t>
            </a:r>
            <a:r>
              <a:rPr lang="zh-CN" altLang="zh-CN" dirty="0"/>
              <a:t>中双击“默认文档”，</a:t>
            </a:r>
            <a:r>
              <a:rPr lang="zh-CN" altLang="zh-CN" dirty="0" smtClean="0"/>
              <a:t>再输入</a:t>
            </a:r>
            <a:r>
              <a:rPr lang="zh-CN" altLang="zh-CN" dirty="0"/>
              <a:t>默认文档的文件名</a:t>
            </a:r>
            <a:r>
              <a:rPr lang="zh-CN" altLang="zh-CN" dirty="0" smtClean="0"/>
              <a:t>。</a:t>
            </a:r>
            <a:endParaRPr lang="en-US" altLang="zh-CN" dirty="0" smtClean="0"/>
          </a:p>
          <a:p>
            <a:r>
              <a:rPr lang="zh-CN" altLang="zh-CN" dirty="0"/>
              <a:t>设置</a:t>
            </a:r>
            <a:r>
              <a:rPr lang="zh-CN" altLang="zh-CN" dirty="0" smtClean="0"/>
              <a:t>方法</a:t>
            </a:r>
            <a:r>
              <a:rPr lang="zh-CN" altLang="en-US" dirty="0" smtClean="0"/>
              <a:t>二：在</a:t>
            </a:r>
            <a:r>
              <a:rPr lang="en-US" altLang="zh-CN" dirty="0" err="1" smtClean="0"/>
              <a:t>Web.config</a:t>
            </a:r>
            <a:r>
              <a:rPr lang="zh-CN" altLang="zh-CN" dirty="0" smtClean="0"/>
              <a:t>配置文件</a:t>
            </a:r>
            <a:r>
              <a:rPr lang="zh-CN" altLang="en-US" dirty="0" smtClean="0"/>
              <a:t>输入配置代码。</a:t>
            </a:r>
            <a:endParaRPr lang="zh-CN" altLang="en-US" dirty="0"/>
          </a:p>
        </p:txBody>
      </p:sp>
      <p:sp>
        <p:nvSpPr>
          <p:cNvPr id="4" name="灯片编号占位符 5"/>
          <p:cNvSpPr>
            <a:spLocks noGrp="1"/>
          </p:cNvSpPr>
          <p:nvPr>
            <p:ph type="sldNum" sz="quarter" idx="12"/>
          </p:nvPr>
        </p:nvSpPr>
        <p:spPr/>
        <p:txBody>
          <a:bodyPr>
            <a:normAutofit/>
          </a:bodyPr>
          <a:lstStyle/>
          <a:p>
            <a:fld id="{6C024185-8C8C-4FF9-9468-5D78DBBBD67C}" type="slidenum">
              <a:rPr lang="zh-CN" altLang="en-US"/>
              <a:pPr/>
              <a:t>30</a:t>
            </a:fld>
            <a:endParaRPr lang="en-US" altLang="zh-CN"/>
          </a:p>
        </p:txBody>
      </p:sp>
    </p:spTree>
    <p:extLst>
      <p:ext uri="{BB962C8B-B14F-4D97-AF65-F5344CB8AC3E}">
        <p14:creationId xmlns:p14="http://schemas.microsoft.com/office/powerpoint/2010/main" val="3809468475"/>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err="1" smtClean="0"/>
              <a:t>Web.config</a:t>
            </a:r>
            <a:r>
              <a:rPr lang="zh-CN" altLang="en-US" dirty="0" smtClean="0"/>
              <a:t>配置</a:t>
            </a:r>
            <a:r>
              <a:rPr lang="zh-CN" altLang="en-US" dirty="0"/>
              <a:t>代码</a:t>
            </a:r>
            <a:endParaRPr lang="zh-CN" altLang="zh-CN" b="1" dirty="0"/>
          </a:p>
        </p:txBody>
      </p:sp>
      <p:sp>
        <p:nvSpPr>
          <p:cNvPr id="2" name="内容占位符 1"/>
          <p:cNvSpPr>
            <a:spLocks noGrp="1"/>
          </p:cNvSpPr>
          <p:nvPr>
            <p:ph idx="1"/>
          </p:nvPr>
        </p:nvSpPr>
        <p:spPr/>
        <p:txBody>
          <a:bodyPr>
            <a:normAutofit fontScale="85000" lnSpcReduction="20000"/>
          </a:bodyPr>
          <a:lstStyle/>
          <a:p>
            <a:r>
              <a:rPr lang="en-US" altLang="zh-CN" dirty="0"/>
              <a:t>&lt;!--</a:t>
            </a:r>
            <a:r>
              <a:rPr lang="zh-CN" altLang="en-US" dirty="0" smtClean="0"/>
              <a:t>配置</a:t>
            </a:r>
            <a:r>
              <a:rPr lang="en-US" altLang="zh-CN" dirty="0" smtClean="0"/>
              <a:t>IIS --&gt;</a:t>
            </a:r>
            <a:endParaRPr lang="en-US" altLang="zh-CN" dirty="0"/>
          </a:p>
          <a:p>
            <a:r>
              <a:rPr lang="en-US" altLang="zh-CN" dirty="0"/>
              <a:t>&lt;</a:t>
            </a:r>
            <a:r>
              <a:rPr lang="en-US" altLang="zh-CN" dirty="0" err="1"/>
              <a:t>system.webServer</a:t>
            </a:r>
            <a:r>
              <a:rPr lang="en-US" altLang="zh-CN" dirty="0"/>
              <a:t>&gt;</a:t>
            </a:r>
          </a:p>
          <a:p>
            <a:r>
              <a:rPr lang="en-US" altLang="zh-CN" dirty="0"/>
              <a:t>  &lt;!--</a:t>
            </a:r>
            <a:r>
              <a:rPr lang="zh-CN" altLang="en-US" dirty="0"/>
              <a:t>设置网站的默认文档</a:t>
            </a:r>
            <a:r>
              <a:rPr lang="en-US" altLang="zh-CN" dirty="0"/>
              <a:t>--&gt;</a:t>
            </a:r>
          </a:p>
          <a:p>
            <a:r>
              <a:rPr lang="en-US" altLang="zh-CN" dirty="0"/>
              <a:t>  &lt;</a:t>
            </a:r>
            <a:r>
              <a:rPr lang="en-US" altLang="zh-CN" dirty="0" err="1"/>
              <a:t>defaultDocument</a:t>
            </a:r>
            <a:r>
              <a:rPr lang="en-US" altLang="zh-CN" dirty="0"/>
              <a:t>&gt;</a:t>
            </a:r>
          </a:p>
          <a:p>
            <a:r>
              <a:rPr lang="en-US" altLang="zh-CN" dirty="0"/>
              <a:t>    &lt;files&gt;</a:t>
            </a:r>
          </a:p>
          <a:p>
            <a:r>
              <a:rPr lang="en-US" altLang="zh-CN" dirty="0"/>
              <a:t>      &lt;!--</a:t>
            </a:r>
            <a:r>
              <a:rPr lang="zh-CN" altLang="en-US" dirty="0"/>
              <a:t>删除默认文档列表中的所有文件名</a:t>
            </a:r>
            <a:r>
              <a:rPr lang="en-US" altLang="zh-CN" dirty="0"/>
              <a:t>--&gt;</a:t>
            </a:r>
          </a:p>
          <a:p>
            <a:r>
              <a:rPr lang="en-US" altLang="zh-CN" dirty="0"/>
              <a:t>      &lt;clear/&gt;</a:t>
            </a:r>
          </a:p>
          <a:p>
            <a:r>
              <a:rPr lang="en-US" altLang="zh-CN" dirty="0"/>
              <a:t>      &lt;!--</a:t>
            </a:r>
            <a:r>
              <a:rPr lang="zh-CN" altLang="en-US" dirty="0"/>
              <a:t>添加</a:t>
            </a:r>
            <a:r>
              <a:rPr lang="en-US" altLang="zh-CN" dirty="0"/>
              <a:t>Default.aspx</a:t>
            </a:r>
            <a:r>
              <a:rPr lang="zh-CN" altLang="en-US" dirty="0"/>
              <a:t>到默认文档列表</a:t>
            </a:r>
            <a:r>
              <a:rPr lang="en-US" altLang="zh-CN" dirty="0"/>
              <a:t>--&gt;</a:t>
            </a:r>
          </a:p>
          <a:p>
            <a:r>
              <a:rPr lang="en-US" altLang="zh-CN" dirty="0"/>
              <a:t>      &lt;add value="Default.aspx"/&gt;</a:t>
            </a:r>
          </a:p>
          <a:p>
            <a:r>
              <a:rPr lang="en-US" altLang="zh-CN" dirty="0"/>
              <a:t>    &lt;/files&gt;</a:t>
            </a:r>
          </a:p>
          <a:p>
            <a:r>
              <a:rPr lang="en-US" altLang="zh-CN" dirty="0"/>
              <a:t>  &lt;/</a:t>
            </a:r>
            <a:r>
              <a:rPr lang="en-US" altLang="zh-CN" dirty="0" err="1"/>
              <a:t>defaultDocument</a:t>
            </a:r>
            <a:r>
              <a:rPr lang="en-US" altLang="zh-CN" dirty="0"/>
              <a:t>&gt;</a:t>
            </a:r>
          </a:p>
          <a:p>
            <a:r>
              <a:rPr lang="en-US" altLang="zh-CN" dirty="0"/>
              <a:t>&lt;/</a:t>
            </a:r>
            <a:r>
              <a:rPr lang="en-US" altLang="zh-CN" dirty="0" err="1"/>
              <a:t>system.webServer</a:t>
            </a:r>
            <a:r>
              <a:rPr lang="en-US" altLang="zh-CN" dirty="0"/>
              <a:t>&gt;</a:t>
            </a:r>
          </a:p>
        </p:txBody>
      </p:sp>
      <p:sp>
        <p:nvSpPr>
          <p:cNvPr id="4" name="灯片编号占位符 5"/>
          <p:cNvSpPr>
            <a:spLocks noGrp="1"/>
          </p:cNvSpPr>
          <p:nvPr>
            <p:ph type="sldNum" sz="quarter" idx="12"/>
          </p:nvPr>
        </p:nvSpPr>
        <p:spPr/>
        <p:txBody>
          <a:bodyPr>
            <a:normAutofit/>
          </a:bodyPr>
          <a:lstStyle/>
          <a:p>
            <a:fld id="{6C024185-8C8C-4FF9-9468-5D78DBBBD67C}" type="slidenum">
              <a:rPr lang="zh-CN" altLang="en-US"/>
              <a:pPr/>
              <a:t>31</a:t>
            </a:fld>
            <a:endParaRPr lang="en-US" altLang="zh-CN"/>
          </a:p>
        </p:txBody>
      </p:sp>
    </p:spTree>
    <p:extLst>
      <p:ext uri="{BB962C8B-B14F-4D97-AF65-F5344CB8AC3E}">
        <p14:creationId xmlns:p14="http://schemas.microsoft.com/office/powerpoint/2010/main" val="514205956"/>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1.3  </a:t>
            </a:r>
            <a:r>
              <a:rPr lang="en-US" altLang="zh-CN" dirty="0" smtClean="0"/>
              <a:t>Visual Studio </a:t>
            </a:r>
            <a:endParaRPr lang="zh-CN" altLang="zh-CN" b="1" dirty="0"/>
          </a:p>
        </p:txBody>
      </p:sp>
      <p:sp>
        <p:nvSpPr>
          <p:cNvPr id="2" name="内容占位符 1"/>
          <p:cNvSpPr>
            <a:spLocks noGrp="1"/>
          </p:cNvSpPr>
          <p:nvPr>
            <p:ph idx="1"/>
          </p:nvPr>
        </p:nvSpPr>
        <p:spPr/>
        <p:txBody>
          <a:bodyPr>
            <a:normAutofit/>
          </a:bodyPr>
          <a:lstStyle/>
          <a:p>
            <a:r>
              <a:rPr lang="en-US" altLang="zh-CN" dirty="0" smtClean="0"/>
              <a:t>Visual Studio </a:t>
            </a:r>
            <a:r>
              <a:rPr lang="zh-CN" altLang="zh-CN" dirty="0" smtClean="0"/>
              <a:t>为</a:t>
            </a:r>
            <a:r>
              <a:rPr lang="en-US" altLang="zh-CN" dirty="0"/>
              <a:t>ASP.NET 4.5</a:t>
            </a:r>
            <a:r>
              <a:rPr lang="zh-CN" altLang="zh-CN" dirty="0"/>
              <a:t>网站开发提供了方便的开发环境</a:t>
            </a:r>
            <a:r>
              <a:rPr lang="zh-CN" altLang="zh-CN" dirty="0" smtClean="0"/>
              <a:t>。</a:t>
            </a:r>
            <a:endParaRPr lang="en-US" altLang="zh-CN" dirty="0" smtClean="0"/>
          </a:p>
          <a:p>
            <a:r>
              <a:rPr lang="en-US" altLang="zh-CN" dirty="0" smtClean="0"/>
              <a:t>Visual Studio </a:t>
            </a:r>
            <a:r>
              <a:rPr lang="zh-CN" altLang="zh-CN" dirty="0" smtClean="0"/>
              <a:t>是</a:t>
            </a:r>
            <a:r>
              <a:rPr lang="zh-CN" altLang="zh-CN" dirty="0"/>
              <a:t>免费的且包含了创建</a:t>
            </a:r>
            <a:r>
              <a:rPr lang="en-US" altLang="zh-CN" dirty="0"/>
              <a:t>Web</a:t>
            </a:r>
            <a:r>
              <a:rPr lang="zh-CN" altLang="zh-CN" dirty="0"/>
              <a:t>应用程序所需的所有功能和工具</a:t>
            </a:r>
            <a:r>
              <a:rPr lang="zh-CN" altLang="zh-CN" dirty="0" smtClean="0"/>
              <a:t>。</a:t>
            </a:r>
            <a:endParaRPr lang="en-US" altLang="zh-CN" dirty="0" smtClean="0"/>
          </a:p>
          <a:p>
            <a:r>
              <a:rPr lang="zh-CN" altLang="zh-CN" dirty="0" smtClean="0"/>
              <a:t>利用</a:t>
            </a:r>
            <a:r>
              <a:rPr lang="en-US" altLang="zh-CN" dirty="0" smtClean="0"/>
              <a:t>Visual Studio </a:t>
            </a:r>
            <a:r>
              <a:rPr lang="zh-CN" altLang="zh-CN" dirty="0" smtClean="0"/>
              <a:t>和</a:t>
            </a:r>
            <a:r>
              <a:rPr lang="en-US" altLang="zh-CN" dirty="0" smtClean="0"/>
              <a:t>VS </a:t>
            </a:r>
            <a:r>
              <a:rPr lang="zh-CN" altLang="zh-CN" dirty="0" smtClean="0"/>
              <a:t>商用</a:t>
            </a:r>
            <a:r>
              <a:rPr lang="zh-CN" altLang="zh-CN" dirty="0"/>
              <a:t>版创建的</a:t>
            </a:r>
            <a:r>
              <a:rPr lang="en-US" altLang="zh-CN" dirty="0"/>
              <a:t>Web</a:t>
            </a:r>
            <a:r>
              <a:rPr lang="zh-CN" altLang="zh-CN" dirty="0"/>
              <a:t>应用程序完全相互兼容。因此</a:t>
            </a:r>
            <a:r>
              <a:rPr lang="zh-CN" altLang="zh-CN" dirty="0" smtClean="0"/>
              <a:t>，</a:t>
            </a:r>
            <a:r>
              <a:rPr lang="en-US" altLang="zh-CN" dirty="0" smtClean="0"/>
              <a:t>Visual Studio </a:t>
            </a:r>
            <a:r>
              <a:rPr lang="zh-CN" altLang="zh-CN" dirty="0" smtClean="0"/>
              <a:t>适用于</a:t>
            </a:r>
            <a:r>
              <a:rPr lang="zh-CN" altLang="zh-CN" dirty="0"/>
              <a:t>学习用途及中小企业的网站开发。</a:t>
            </a:r>
            <a:endParaRPr lang="en-US" altLang="zh-CN" dirty="0"/>
          </a:p>
        </p:txBody>
      </p:sp>
      <p:sp>
        <p:nvSpPr>
          <p:cNvPr id="4" name="灯片编号占位符 5"/>
          <p:cNvSpPr>
            <a:spLocks noGrp="1"/>
          </p:cNvSpPr>
          <p:nvPr>
            <p:ph type="sldNum" sz="quarter" idx="12"/>
          </p:nvPr>
        </p:nvSpPr>
        <p:spPr/>
        <p:txBody>
          <a:bodyPr>
            <a:normAutofit/>
          </a:bodyPr>
          <a:lstStyle/>
          <a:p>
            <a:fld id="{6C024185-8C8C-4FF9-9468-5D78DBBBD67C}" type="slidenum">
              <a:rPr lang="zh-CN" altLang="en-US"/>
              <a:pPr/>
              <a:t>32</a:t>
            </a:fld>
            <a:endParaRPr lang="en-US" altLang="zh-CN"/>
          </a:p>
        </p:txBody>
      </p:sp>
    </p:spTree>
    <p:extLst>
      <p:ext uri="{BB962C8B-B14F-4D97-AF65-F5344CB8AC3E}">
        <p14:creationId xmlns:p14="http://schemas.microsoft.com/office/powerpoint/2010/main" val="3376011650"/>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1.3.1  </a:t>
            </a:r>
            <a:r>
              <a:rPr lang="zh-CN" altLang="zh-CN" dirty="0"/>
              <a:t>开发环境概览</a:t>
            </a:r>
            <a:endParaRPr lang="zh-CN" altLang="zh-CN" b="1" dirty="0"/>
          </a:p>
        </p:txBody>
      </p:sp>
      <p:sp>
        <p:nvSpPr>
          <p:cNvPr id="2" name="内容占位符 1"/>
          <p:cNvSpPr>
            <a:spLocks noGrp="1"/>
          </p:cNvSpPr>
          <p:nvPr>
            <p:ph idx="1"/>
          </p:nvPr>
        </p:nvSpPr>
        <p:spPr/>
        <p:txBody>
          <a:bodyPr>
            <a:normAutofit/>
          </a:bodyPr>
          <a:lstStyle/>
          <a:p>
            <a:r>
              <a:rPr lang="zh-CN" altLang="zh-CN" dirty="0"/>
              <a:t>“调试运行”</a:t>
            </a:r>
            <a:r>
              <a:rPr lang="en-US" altLang="zh-CN" dirty="0"/>
              <a:t> </a:t>
            </a:r>
            <a:r>
              <a:rPr lang="en-US" altLang="zh-CN" dirty="0" smtClean="0"/>
              <a:t>  </a:t>
            </a:r>
            <a:r>
              <a:rPr lang="zh-CN" altLang="zh-CN" dirty="0" smtClean="0"/>
              <a:t>按钮启动</a:t>
            </a:r>
            <a:r>
              <a:rPr lang="zh-CN" altLang="zh-CN" dirty="0"/>
              <a:t>网站的调试运行过程</a:t>
            </a:r>
            <a:r>
              <a:rPr lang="zh-CN" altLang="zh-CN" dirty="0" smtClean="0"/>
              <a:t>。</a:t>
            </a:r>
            <a:endParaRPr lang="en-US" altLang="zh-CN" dirty="0" smtClean="0"/>
          </a:p>
          <a:p>
            <a:r>
              <a:rPr lang="zh-CN" altLang="zh-CN" b="1" dirty="0">
                <a:solidFill>
                  <a:srgbClr val="FF0000"/>
                </a:solidFill>
              </a:rPr>
              <a:t>注意：</a:t>
            </a:r>
            <a:r>
              <a:rPr lang="en-US" altLang="zh-CN" dirty="0">
                <a:solidFill>
                  <a:srgbClr val="FF0000"/>
                </a:solidFill>
              </a:rPr>
              <a:t> </a:t>
            </a:r>
            <a:r>
              <a:rPr lang="en-US" altLang="zh-CN" dirty="0" smtClean="0">
                <a:solidFill>
                  <a:srgbClr val="FF0000"/>
                </a:solidFill>
              </a:rPr>
              <a:t>   </a:t>
            </a:r>
            <a:r>
              <a:rPr lang="zh-CN" altLang="zh-CN" dirty="0" smtClean="0"/>
              <a:t>按钮</a:t>
            </a:r>
            <a:r>
              <a:rPr lang="zh-CN" altLang="zh-CN" dirty="0"/>
              <a:t>启动的是整个网站的启动项，所以在启动调试之前需要设置网站的启动页面。若要查看单个页面的浏览效果，可右击该页面选择“在</a:t>
            </a:r>
            <a:r>
              <a:rPr lang="zh-CN" altLang="zh-CN" dirty="0" smtClean="0"/>
              <a:t>浏览器</a:t>
            </a:r>
            <a:r>
              <a:rPr lang="zh-CN" altLang="zh-CN" dirty="0"/>
              <a:t>中查看”命令进行浏览</a:t>
            </a:r>
            <a:r>
              <a:rPr lang="zh-CN" altLang="zh-CN" dirty="0" smtClean="0"/>
              <a:t>。</a:t>
            </a:r>
            <a:endParaRPr lang="en-US" altLang="zh-CN" dirty="0" smtClean="0"/>
          </a:p>
          <a:p>
            <a:r>
              <a:rPr lang="zh-CN" altLang="zh-CN" dirty="0"/>
              <a:t>当处于“源”视图时，</a:t>
            </a:r>
            <a:r>
              <a:rPr lang="zh-CN" altLang="zh-CN" dirty="0" smtClean="0"/>
              <a:t>选择</a:t>
            </a:r>
            <a:r>
              <a:rPr lang="zh-CN" altLang="zh-CN" dirty="0"/>
              <a:t>“编辑”→“设置文档的格式”命令</a:t>
            </a:r>
            <a:r>
              <a:rPr lang="zh-CN" altLang="zh-CN" dirty="0" smtClean="0"/>
              <a:t>可自动</a:t>
            </a:r>
            <a:r>
              <a:rPr lang="zh-CN" altLang="zh-CN" dirty="0"/>
              <a:t>编排所有源代码的格式。</a:t>
            </a:r>
            <a:endParaRPr lang="en-US" altLang="zh-CN" dirty="0"/>
          </a:p>
        </p:txBody>
      </p:sp>
      <p:sp>
        <p:nvSpPr>
          <p:cNvPr id="4" name="灯片编号占位符 5"/>
          <p:cNvSpPr>
            <a:spLocks noGrp="1"/>
          </p:cNvSpPr>
          <p:nvPr>
            <p:ph type="sldNum" sz="quarter" idx="12"/>
          </p:nvPr>
        </p:nvSpPr>
        <p:spPr/>
        <p:txBody>
          <a:bodyPr>
            <a:normAutofit/>
          </a:bodyPr>
          <a:lstStyle/>
          <a:p>
            <a:fld id="{6C024185-8C8C-4FF9-9468-5D78DBBBD67C}" type="slidenum">
              <a:rPr lang="zh-CN" altLang="en-US"/>
              <a:pPr/>
              <a:t>33</a:t>
            </a:fld>
            <a:endParaRPr lang="en-US" altLang="zh-CN"/>
          </a:p>
        </p:txBody>
      </p:sp>
      <p:pic>
        <p:nvPicPr>
          <p:cNvPr id="5" name="图片 4"/>
          <p:cNvPicPr>
            <a:picLocks noChangeAspect="1"/>
          </p:cNvPicPr>
          <p:nvPr/>
        </p:nvPicPr>
        <p:blipFill>
          <a:blip r:embed="rId2"/>
          <a:stretch>
            <a:fillRect/>
          </a:stretch>
        </p:blipFill>
        <p:spPr>
          <a:xfrm>
            <a:off x="3059832" y="1700808"/>
            <a:ext cx="360000" cy="360000"/>
          </a:xfrm>
          <a:prstGeom prst="rect">
            <a:avLst/>
          </a:prstGeom>
        </p:spPr>
      </p:pic>
      <p:pic>
        <p:nvPicPr>
          <p:cNvPr id="6" name="图片 5"/>
          <p:cNvPicPr>
            <a:picLocks noChangeAspect="1"/>
          </p:cNvPicPr>
          <p:nvPr/>
        </p:nvPicPr>
        <p:blipFill>
          <a:blip r:embed="rId2"/>
          <a:stretch>
            <a:fillRect/>
          </a:stretch>
        </p:blipFill>
        <p:spPr>
          <a:xfrm>
            <a:off x="2051720" y="2214416"/>
            <a:ext cx="360000" cy="360000"/>
          </a:xfrm>
          <a:prstGeom prst="rect">
            <a:avLst/>
          </a:prstGeom>
        </p:spPr>
      </p:pic>
    </p:spTree>
    <p:extLst>
      <p:ext uri="{BB962C8B-B14F-4D97-AF65-F5344CB8AC3E}">
        <p14:creationId xmlns:p14="http://schemas.microsoft.com/office/powerpoint/2010/main" val="3829676819"/>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1.3.1  </a:t>
            </a:r>
            <a:r>
              <a:rPr lang="zh-CN" altLang="zh-CN" dirty="0"/>
              <a:t>开发环境</a:t>
            </a:r>
            <a:r>
              <a:rPr lang="zh-CN" altLang="zh-CN" dirty="0" smtClean="0"/>
              <a:t>概览</a:t>
            </a:r>
            <a:r>
              <a:rPr lang="zh-CN" altLang="en-US" dirty="0" smtClean="0"/>
              <a:t>（续）</a:t>
            </a:r>
            <a:endParaRPr lang="zh-CN" altLang="zh-CN" b="1" dirty="0"/>
          </a:p>
        </p:txBody>
      </p:sp>
      <p:pic>
        <p:nvPicPr>
          <p:cNvPr id="7" name="内容占位符 6"/>
          <p:cNvPicPr>
            <a:picLocks noGrp="1" noChangeAspect="1"/>
          </p:cNvPicPr>
          <p:nvPr>
            <p:ph idx="1"/>
          </p:nvPr>
        </p:nvPicPr>
        <p:blipFill>
          <a:blip r:embed="rId2"/>
          <a:stretch>
            <a:fillRect/>
          </a:stretch>
        </p:blipFill>
        <p:spPr>
          <a:xfrm>
            <a:off x="467544" y="1772816"/>
            <a:ext cx="8280000" cy="4571464"/>
          </a:xfrm>
          <a:prstGeom prst="rect">
            <a:avLst/>
          </a:prstGeom>
        </p:spPr>
      </p:pic>
      <p:sp>
        <p:nvSpPr>
          <p:cNvPr id="4" name="灯片编号占位符 5"/>
          <p:cNvSpPr>
            <a:spLocks noGrp="1"/>
          </p:cNvSpPr>
          <p:nvPr>
            <p:ph type="sldNum" sz="quarter" idx="12"/>
          </p:nvPr>
        </p:nvSpPr>
        <p:spPr/>
        <p:txBody>
          <a:bodyPr>
            <a:normAutofit/>
          </a:bodyPr>
          <a:lstStyle/>
          <a:p>
            <a:fld id="{6C024185-8C8C-4FF9-9468-5D78DBBBD67C}" type="slidenum">
              <a:rPr lang="zh-CN" altLang="en-US"/>
              <a:pPr/>
              <a:t>34</a:t>
            </a:fld>
            <a:endParaRPr lang="en-US" altLang="zh-CN"/>
          </a:p>
        </p:txBody>
      </p:sp>
    </p:spTree>
    <p:extLst>
      <p:ext uri="{BB962C8B-B14F-4D97-AF65-F5344CB8AC3E}">
        <p14:creationId xmlns:p14="http://schemas.microsoft.com/office/powerpoint/2010/main" val="2613279133"/>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1.3.1  </a:t>
            </a:r>
            <a:r>
              <a:rPr lang="zh-CN" altLang="zh-CN" dirty="0"/>
              <a:t>开发环境概览</a:t>
            </a:r>
            <a:r>
              <a:rPr lang="zh-CN" altLang="en-US" dirty="0"/>
              <a:t>（续）</a:t>
            </a:r>
            <a:endParaRPr lang="zh-CN" altLang="zh-CN" b="1" dirty="0"/>
          </a:p>
        </p:txBody>
      </p:sp>
      <p:sp>
        <p:nvSpPr>
          <p:cNvPr id="2" name="内容占位符 1"/>
          <p:cNvSpPr>
            <a:spLocks noGrp="1"/>
          </p:cNvSpPr>
          <p:nvPr>
            <p:ph idx="1"/>
          </p:nvPr>
        </p:nvSpPr>
        <p:spPr/>
        <p:txBody>
          <a:bodyPr>
            <a:normAutofit/>
          </a:bodyPr>
          <a:lstStyle/>
          <a:p>
            <a:r>
              <a:rPr lang="zh-CN" altLang="zh-CN" dirty="0"/>
              <a:t>“环境”→“字体和颜色”</a:t>
            </a:r>
            <a:r>
              <a:rPr lang="zh-CN" altLang="zh-CN" dirty="0" smtClean="0"/>
              <a:t>命令。</a:t>
            </a:r>
            <a:endParaRPr lang="en-US" altLang="zh-CN" dirty="0" smtClean="0"/>
          </a:p>
          <a:p>
            <a:r>
              <a:rPr lang="zh-CN" altLang="zh-CN" dirty="0" smtClean="0"/>
              <a:t>“</a:t>
            </a:r>
            <a:r>
              <a:rPr lang="zh-CN" altLang="zh-CN" dirty="0"/>
              <a:t>项目和解决方案”</a:t>
            </a:r>
            <a:r>
              <a:rPr lang="zh-CN" altLang="zh-CN" dirty="0" smtClean="0"/>
              <a:t>命令。</a:t>
            </a:r>
            <a:endParaRPr lang="zh-CN" altLang="zh-CN" dirty="0"/>
          </a:p>
          <a:p>
            <a:r>
              <a:rPr lang="zh-CN" altLang="zh-CN" dirty="0" smtClean="0"/>
              <a:t>“文本编辑器”</a:t>
            </a:r>
            <a:r>
              <a:rPr lang="zh-CN" altLang="zh-CN" dirty="0"/>
              <a:t>→</a:t>
            </a:r>
            <a:r>
              <a:rPr lang="en-US" altLang="zh-CN" dirty="0"/>
              <a:t>CSS</a:t>
            </a:r>
            <a:r>
              <a:rPr lang="zh-CN" altLang="zh-CN" dirty="0"/>
              <a:t>→“格式设置”</a:t>
            </a:r>
            <a:r>
              <a:rPr lang="zh-CN" altLang="zh-CN" dirty="0" smtClean="0"/>
              <a:t>命令。</a:t>
            </a:r>
            <a:endParaRPr lang="zh-CN" altLang="zh-CN" dirty="0"/>
          </a:p>
          <a:p>
            <a:r>
              <a:rPr lang="zh-CN" altLang="zh-CN" dirty="0" smtClean="0"/>
              <a:t>“文本编辑器”</a:t>
            </a:r>
            <a:r>
              <a:rPr lang="zh-CN" altLang="zh-CN" dirty="0"/>
              <a:t>→“所有语言”</a:t>
            </a:r>
            <a:r>
              <a:rPr lang="zh-CN" altLang="zh-CN" dirty="0" smtClean="0"/>
              <a:t>命令。</a:t>
            </a:r>
            <a:endParaRPr lang="zh-CN" altLang="zh-CN" dirty="0"/>
          </a:p>
          <a:p>
            <a:r>
              <a:rPr lang="zh-CN" altLang="zh-CN" dirty="0" smtClean="0"/>
              <a:t>“文本编辑器”</a:t>
            </a:r>
            <a:r>
              <a:rPr lang="zh-CN" altLang="zh-CN" dirty="0"/>
              <a:t>→“所有语言”→“制表符”</a:t>
            </a:r>
            <a:r>
              <a:rPr lang="zh-CN" altLang="zh-CN" dirty="0" smtClean="0"/>
              <a:t>命令。</a:t>
            </a:r>
            <a:endParaRPr lang="en-US" altLang="zh-CN" dirty="0" smtClean="0"/>
          </a:p>
          <a:p>
            <a:r>
              <a:rPr lang="zh-CN" altLang="zh-CN" dirty="0"/>
              <a:t>运用</a:t>
            </a:r>
            <a:r>
              <a:rPr lang="zh-CN" altLang="zh-CN" dirty="0" smtClean="0"/>
              <a:t>帮助</a:t>
            </a:r>
            <a:r>
              <a:rPr lang="zh-CN" altLang="en-US" dirty="0" smtClean="0"/>
              <a:t>。</a:t>
            </a:r>
            <a:endParaRPr lang="en-US" altLang="zh-CN" dirty="0"/>
          </a:p>
        </p:txBody>
      </p:sp>
      <p:sp>
        <p:nvSpPr>
          <p:cNvPr id="4" name="灯片编号占位符 5"/>
          <p:cNvSpPr>
            <a:spLocks noGrp="1"/>
          </p:cNvSpPr>
          <p:nvPr>
            <p:ph type="sldNum" sz="quarter" idx="12"/>
          </p:nvPr>
        </p:nvSpPr>
        <p:spPr/>
        <p:txBody>
          <a:bodyPr>
            <a:normAutofit/>
          </a:bodyPr>
          <a:lstStyle/>
          <a:p>
            <a:fld id="{6C024185-8C8C-4FF9-9468-5D78DBBBD67C}" type="slidenum">
              <a:rPr lang="zh-CN" altLang="en-US"/>
              <a:pPr/>
              <a:t>35</a:t>
            </a:fld>
            <a:endParaRPr lang="en-US" altLang="zh-CN"/>
          </a:p>
        </p:txBody>
      </p:sp>
    </p:spTree>
    <p:extLst>
      <p:ext uri="{BB962C8B-B14F-4D97-AF65-F5344CB8AC3E}">
        <p14:creationId xmlns:p14="http://schemas.microsoft.com/office/powerpoint/2010/main" val="2613279133"/>
      </p:ext>
    </p:extLst>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1.3.2  </a:t>
            </a:r>
            <a:r>
              <a:rPr lang="zh-CN" altLang="zh-CN" dirty="0"/>
              <a:t>使用解决方案</a:t>
            </a:r>
            <a:r>
              <a:rPr lang="zh-CN" altLang="zh-CN" dirty="0" smtClean="0"/>
              <a:t>管理</a:t>
            </a:r>
            <a:r>
              <a:rPr lang="en-US" altLang="zh-CN" dirty="0" smtClean="0"/>
              <a:t>Visual Studio </a:t>
            </a:r>
            <a:r>
              <a:rPr lang="zh-CN" altLang="zh-CN" dirty="0" smtClean="0"/>
              <a:t>中</a:t>
            </a:r>
            <a:r>
              <a:rPr lang="zh-CN" altLang="zh-CN" dirty="0"/>
              <a:t>新建的网站</a:t>
            </a:r>
            <a:endParaRPr lang="zh-CN" altLang="zh-CN" b="1" dirty="0"/>
          </a:p>
        </p:txBody>
      </p:sp>
      <p:pic>
        <p:nvPicPr>
          <p:cNvPr id="5" name="内容占位符 4"/>
          <p:cNvPicPr>
            <a:picLocks noGrp="1" noChangeAspect="1"/>
          </p:cNvPicPr>
          <p:nvPr>
            <p:ph idx="1"/>
          </p:nvPr>
        </p:nvPicPr>
        <p:blipFill>
          <a:blip r:embed="rId2"/>
          <a:stretch>
            <a:fillRect/>
          </a:stretch>
        </p:blipFill>
        <p:spPr>
          <a:xfrm>
            <a:off x="467544" y="1700808"/>
            <a:ext cx="8280000" cy="4549451"/>
          </a:xfrm>
          <a:prstGeom prst="rect">
            <a:avLst/>
          </a:prstGeom>
        </p:spPr>
      </p:pic>
      <p:sp>
        <p:nvSpPr>
          <p:cNvPr id="4" name="灯片编号占位符 5"/>
          <p:cNvSpPr>
            <a:spLocks noGrp="1"/>
          </p:cNvSpPr>
          <p:nvPr>
            <p:ph type="sldNum" sz="quarter" idx="12"/>
          </p:nvPr>
        </p:nvSpPr>
        <p:spPr/>
        <p:txBody>
          <a:bodyPr>
            <a:normAutofit/>
          </a:bodyPr>
          <a:lstStyle/>
          <a:p>
            <a:fld id="{6C024185-8C8C-4FF9-9468-5D78DBBBD67C}" type="slidenum">
              <a:rPr lang="zh-CN" altLang="en-US"/>
              <a:pPr/>
              <a:t>36</a:t>
            </a:fld>
            <a:endParaRPr lang="en-US" altLang="zh-CN"/>
          </a:p>
        </p:txBody>
      </p:sp>
    </p:spTree>
    <p:extLst>
      <p:ext uri="{BB962C8B-B14F-4D97-AF65-F5344CB8AC3E}">
        <p14:creationId xmlns:p14="http://schemas.microsoft.com/office/powerpoint/2010/main" val="4043062046"/>
      </p:ext>
    </p:extLst>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en-US" altLang="zh-CN" dirty="0"/>
              <a:t>1.3.2  </a:t>
            </a:r>
            <a:r>
              <a:rPr lang="zh-CN" altLang="zh-CN" dirty="0"/>
              <a:t>使用解决方案</a:t>
            </a:r>
            <a:r>
              <a:rPr lang="zh-CN" altLang="zh-CN" dirty="0" smtClean="0"/>
              <a:t>管理</a:t>
            </a:r>
            <a:r>
              <a:rPr lang="en-US" altLang="zh-CN" dirty="0" smtClean="0"/>
              <a:t>Visual Studio </a:t>
            </a:r>
            <a:r>
              <a:rPr lang="zh-CN" altLang="zh-CN" dirty="0" smtClean="0"/>
              <a:t>中</a:t>
            </a:r>
            <a:r>
              <a:rPr lang="zh-CN" altLang="zh-CN" dirty="0"/>
              <a:t>新建的</a:t>
            </a:r>
            <a:r>
              <a:rPr lang="zh-CN" altLang="zh-CN" dirty="0" smtClean="0"/>
              <a:t>网站</a:t>
            </a:r>
            <a:r>
              <a:rPr lang="en-US" altLang="zh-CN" dirty="0" smtClean="0"/>
              <a:t>(</a:t>
            </a:r>
            <a:r>
              <a:rPr lang="zh-CN" altLang="en-US" dirty="0" smtClean="0"/>
              <a:t>续）</a:t>
            </a:r>
            <a:endParaRPr lang="zh-CN" altLang="zh-CN" b="1" dirty="0"/>
          </a:p>
        </p:txBody>
      </p:sp>
      <p:sp>
        <p:nvSpPr>
          <p:cNvPr id="2" name="内容占位符 1"/>
          <p:cNvSpPr>
            <a:spLocks noGrp="1"/>
          </p:cNvSpPr>
          <p:nvPr>
            <p:ph idx="1"/>
          </p:nvPr>
        </p:nvSpPr>
        <p:spPr/>
        <p:txBody>
          <a:bodyPr>
            <a:normAutofit/>
          </a:bodyPr>
          <a:lstStyle/>
          <a:p>
            <a:r>
              <a:rPr lang="zh-CN" altLang="zh-CN" dirty="0"/>
              <a:t>“文件系统”网站指将网站的文件放在本地硬盘上的一个文件夹中，或放在局域网上的一个共享位置</a:t>
            </a:r>
            <a:r>
              <a:rPr lang="zh-CN" altLang="zh-CN" dirty="0" smtClean="0"/>
              <a:t>。</a:t>
            </a:r>
            <a:endParaRPr lang="en-US" altLang="zh-CN" dirty="0" smtClean="0"/>
          </a:p>
          <a:p>
            <a:r>
              <a:rPr lang="zh-CN" altLang="zh-CN" dirty="0" smtClean="0"/>
              <a:t>“</a:t>
            </a:r>
            <a:r>
              <a:rPr lang="zh-CN" altLang="zh-CN" dirty="0"/>
              <a:t>本地</a:t>
            </a:r>
            <a:r>
              <a:rPr lang="en-US" altLang="zh-CN" dirty="0"/>
              <a:t>IIS</a:t>
            </a:r>
            <a:r>
              <a:rPr lang="zh-CN" altLang="zh-CN" dirty="0"/>
              <a:t>”网站需要在操作系统中安装独立的</a:t>
            </a:r>
            <a:r>
              <a:rPr lang="en-US" altLang="zh-CN" dirty="0"/>
              <a:t>IIS</a:t>
            </a:r>
            <a:r>
              <a:rPr lang="zh-CN" altLang="zh-CN" dirty="0"/>
              <a:t>或使用</a:t>
            </a:r>
            <a:r>
              <a:rPr lang="en-US" altLang="zh-CN" dirty="0"/>
              <a:t>IIS Express</a:t>
            </a:r>
            <a:r>
              <a:rPr lang="zh-CN" altLang="zh-CN" dirty="0" smtClean="0"/>
              <a:t>。</a:t>
            </a:r>
            <a:endParaRPr lang="en-US" altLang="zh-CN" dirty="0" smtClean="0"/>
          </a:p>
          <a:p>
            <a:r>
              <a:rPr lang="zh-CN" altLang="zh-CN" dirty="0" smtClean="0"/>
              <a:t>“</a:t>
            </a:r>
            <a:r>
              <a:rPr lang="en-US" altLang="zh-CN" dirty="0"/>
              <a:t>FTP</a:t>
            </a:r>
            <a:r>
              <a:rPr lang="zh-CN" altLang="zh-CN" dirty="0"/>
              <a:t>站点”网站将网站建立在具有读</a:t>
            </a:r>
            <a:r>
              <a:rPr lang="en-US" altLang="zh-CN" dirty="0"/>
              <a:t>/</a:t>
            </a:r>
            <a:r>
              <a:rPr lang="zh-CN" altLang="zh-CN" dirty="0"/>
              <a:t>写权限的</a:t>
            </a:r>
            <a:r>
              <a:rPr lang="en-US" altLang="zh-CN" dirty="0"/>
              <a:t>FTP</a:t>
            </a:r>
            <a:r>
              <a:rPr lang="zh-CN" altLang="zh-CN" dirty="0"/>
              <a:t>服务器</a:t>
            </a:r>
            <a:r>
              <a:rPr lang="zh-CN" altLang="zh-CN" dirty="0" smtClean="0"/>
              <a:t>上。</a:t>
            </a:r>
            <a:endParaRPr lang="en-US" altLang="zh-CN" dirty="0" smtClean="0"/>
          </a:p>
          <a:p>
            <a:r>
              <a:rPr lang="zh-CN" altLang="zh-CN" dirty="0" smtClean="0"/>
              <a:t>“远程站点”</a:t>
            </a:r>
            <a:r>
              <a:rPr lang="zh-CN" altLang="zh-CN" dirty="0"/>
              <a:t>网站将网站建立在已安装</a:t>
            </a:r>
            <a:r>
              <a:rPr lang="en-US" altLang="zh-CN" dirty="0"/>
              <a:t>IIS</a:t>
            </a:r>
            <a:r>
              <a:rPr lang="zh-CN" altLang="zh-CN" dirty="0"/>
              <a:t>并配置有</a:t>
            </a:r>
            <a:r>
              <a:rPr lang="en-US" altLang="zh-CN" dirty="0"/>
              <a:t>Microsoft FrontPage</a:t>
            </a:r>
            <a:r>
              <a:rPr lang="zh-CN" altLang="zh-CN" dirty="0"/>
              <a:t>服务器扩展的远程计算机上。</a:t>
            </a:r>
            <a:endParaRPr lang="zh-CN" altLang="en-US" dirty="0"/>
          </a:p>
        </p:txBody>
      </p:sp>
      <p:sp>
        <p:nvSpPr>
          <p:cNvPr id="4" name="灯片编号占位符 5"/>
          <p:cNvSpPr>
            <a:spLocks noGrp="1"/>
          </p:cNvSpPr>
          <p:nvPr>
            <p:ph type="sldNum" sz="quarter" idx="12"/>
          </p:nvPr>
        </p:nvSpPr>
        <p:spPr/>
        <p:txBody>
          <a:bodyPr>
            <a:normAutofit/>
          </a:bodyPr>
          <a:lstStyle/>
          <a:p>
            <a:fld id="{6C024185-8C8C-4FF9-9468-5D78DBBBD67C}" type="slidenum">
              <a:rPr lang="zh-CN" altLang="en-US"/>
              <a:pPr/>
              <a:t>37</a:t>
            </a:fld>
            <a:endParaRPr lang="en-US" altLang="zh-CN"/>
          </a:p>
        </p:txBody>
      </p:sp>
    </p:spTree>
    <p:extLst>
      <p:ext uri="{BB962C8B-B14F-4D97-AF65-F5344CB8AC3E}">
        <p14:creationId xmlns:p14="http://schemas.microsoft.com/office/powerpoint/2010/main" val="2758516087"/>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en-US" altLang="zh-CN" dirty="0"/>
              <a:t>1.3.2  </a:t>
            </a:r>
            <a:r>
              <a:rPr lang="zh-CN" altLang="zh-CN" dirty="0"/>
              <a:t>使用解决方案</a:t>
            </a:r>
            <a:r>
              <a:rPr lang="zh-CN" altLang="zh-CN" dirty="0" smtClean="0"/>
              <a:t>管理</a:t>
            </a:r>
            <a:r>
              <a:rPr lang="en-US" altLang="zh-CN" dirty="0" smtClean="0"/>
              <a:t>Visual Studio </a:t>
            </a:r>
            <a:r>
              <a:rPr lang="zh-CN" altLang="zh-CN" dirty="0" smtClean="0"/>
              <a:t>中</a:t>
            </a:r>
            <a:r>
              <a:rPr lang="zh-CN" altLang="zh-CN" dirty="0"/>
              <a:t>新建的</a:t>
            </a:r>
            <a:r>
              <a:rPr lang="zh-CN" altLang="zh-CN" dirty="0" smtClean="0"/>
              <a:t>网站</a:t>
            </a:r>
            <a:r>
              <a:rPr lang="en-US" altLang="zh-CN" dirty="0" smtClean="0"/>
              <a:t>(</a:t>
            </a:r>
            <a:r>
              <a:rPr lang="zh-CN" altLang="en-US" dirty="0" smtClean="0"/>
              <a:t>续）</a:t>
            </a:r>
            <a:endParaRPr lang="zh-CN" altLang="zh-CN" b="1" dirty="0"/>
          </a:p>
        </p:txBody>
      </p:sp>
      <p:pic>
        <p:nvPicPr>
          <p:cNvPr id="5" name="内容占位符 4"/>
          <p:cNvPicPr>
            <a:picLocks noGrp="1" noChangeAspect="1"/>
          </p:cNvPicPr>
          <p:nvPr>
            <p:ph idx="1"/>
          </p:nvPr>
        </p:nvPicPr>
        <p:blipFill>
          <a:blip r:embed="rId2"/>
          <a:stretch>
            <a:fillRect/>
          </a:stretch>
        </p:blipFill>
        <p:spPr>
          <a:xfrm>
            <a:off x="251520" y="1628800"/>
            <a:ext cx="8280000" cy="4657500"/>
          </a:xfrm>
          <a:prstGeom prst="rect">
            <a:avLst/>
          </a:prstGeom>
        </p:spPr>
      </p:pic>
      <p:sp>
        <p:nvSpPr>
          <p:cNvPr id="4" name="灯片编号占位符 5"/>
          <p:cNvSpPr>
            <a:spLocks noGrp="1"/>
          </p:cNvSpPr>
          <p:nvPr>
            <p:ph type="sldNum" sz="quarter" idx="12"/>
          </p:nvPr>
        </p:nvSpPr>
        <p:spPr/>
        <p:txBody>
          <a:bodyPr>
            <a:normAutofit/>
          </a:bodyPr>
          <a:lstStyle/>
          <a:p>
            <a:fld id="{6C024185-8C8C-4FF9-9468-5D78DBBBD67C}" type="slidenum">
              <a:rPr lang="zh-CN" altLang="en-US"/>
              <a:pPr/>
              <a:t>38</a:t>
            </a:fld>
            <a:endParaRPr lang="en-US" altLang="zh-CN"/>
          </a:p>
        </p:txBody>
      </p:sp>
    </p:spTree>
    <p:extLst>
      <p:ext uri="{BB962C8B-B14F-4D97-AF65-F5344CB8AC3E}">
        <p14:creationId xmlns:p14="http://schemas.microsoft.com/office/powerpoint/2010/main" val="3634743598"/>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fontScale="90000"/>
          </a:bodyPr>
          <a:lstStyle/>
          <a:p>
            <a:r>
              <a:rPr lang="en-US" altLang="zh-CN" dirty="0" smtClean="0"/>
              <a:t>1.3.2  </a:t>
            </a:r>
            <a:r>
              <a:rPr lang="zh-CN" altLang="zh-CN" dirty="0" smtClean="0"/>
              <a:t>使用解决方案管理</a:t>
            </a:r>
            <a:r>
              <a:rPr lang="en-US" altLang="zh-CN" dirty="0" smtClean="0"/>
              <a:t>Visual Studio </a:t>
            </a:r>
            <a:r>
              <a:rPr lang="zh-CN" altLang="zh-CN" dirty="0" smtClean="0"/>
              <a:t>中新建的网站</a:t>
            </a:r>
            <a:r>
              <a:rPr lang="en-US" altLang="zh-CN" dirty="0" smtClean="0"/>
              <a:t>(</a:t>
            </a:r>
            <a:r>
              <a:rPr lang="zh-CN" altLang="en-US" dirty="0" smtClean="0"/>
              <a:t>续）</a:t>
            </a:r>
            <a:endParaRPr lang="zh-CN" altLang="zh-CN" b="1" dirty="0"/>
          </a:p>
        </p:txBody>
      </p:sp>
      <p:pic>
        <p:nvPicPr>
          <p:cNvPr id="9" name="内容占位符 8"/>
          <p:cNvPicPr>
            <a:picLocks noGrp="1" noChangeAspect="1"/>
          </p:cNvPicPr>
          <p:nvPr>
            <p:ph idx="1"/>
          </p:nvPr>
        </p:nvPicPr>
        <p:blipFill>
          <a:blip r:embed="rId2"/>
          <a:stretch>
            <a:fillRect/>
          </a:stretch>
        </p:blipFill>
        <p:spPr>
          <a:xfrm>
            <a:off x="2915816" y="1458000"/>
            <a:ext cx="3487500" cy="5400000"/>
          </a:xfrm>
          <a:prstGeom prst="rect">
            <a:avLst/>
          </a:prstGeom>
        </p:spPr>
      </p:pic>
      <p:sp>
        <p:nvSpPr>
          <p:cNvPr id="4" name="灯片编号占位符 5"/>
          <p:cNvSpPr>
            <a:spLocks noGrp="1"/>
          </p:cNvSpPr>
          <p:nvPr>
            <p:ph type="sldNum" sz="quarter" idx="12"/>
          </p:nvPr>
        </p:nvSpPr>
        <p:spPr/>
        <p:txBody>
          <a:bodyPr>
            <a:normAutofit/>
          </a:bodyPr>
          <a:lstStyle/>
          <a:p>
            <a:fld id="{6C024185-8C8C-4FF9-9468-5D78DBBBD67C}" type="slidenum">
              <a:rPr lang="zh-CN" altLang="en-US"/>
              <a:pPr/>
              <a:t>39</a:t>
            </a:fld>
            <a:endParaRPr lang="en-US" altLang="zh-CN"/>
          </a:p>
        </p:txBody>
      </p:sp>
    </p:spTree>
    <p:extLst>
      <p:ext uri="{BB962C8B-B14F-4D97-AF65-F5344CB8AC3E}">
        <p14:creationId xmlns:p14="http://schemas.microsoft.com/office/powerpoint/2010/main" val="3010801899"/>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pPr algn="just"/>
            <a:r>
              <a:rPr lang="zh-CN" altLang="en-US"/>
              <a:t>内容组织（续） </a:t>
            </a:r>
          </a:p>
        </p:txBody>
      </p:sp>
      <p:sp>
        <p:nvSpPr>
          <p:cNvPr id="551939" name="Rectangle 3"/>
          <p:cNvSpPr>
            <a:spLocks noGrp="1" noChangeArrowheads="1"/>
          </p:cNvSpPr>
          <p:nvPr>
            <p:ph idx="1"/>
          </p:nvPr>
        </p:nvSpPr>
        <p:spPr/>
        <p:txBody>
          <a:bodyPr/>
          <a:lstStyle/>
          <a:p>
            <a:r>
              <a:rPr lang="zh-CN" altLang="zh-CN" dirty="0"/>
              <a:t>第</a:t>
            </a:r>
            <a:r>
              <a:rPr lang="en-US" altLang="zh-CN" dirty="0"/>
              <a:t>3</a:t>
            </a:r>
            <a:r>
              <a:rPr lang="zh-CN" altLang="zh-CN" dirty="0"/>
              <a:t>章给出了</a:t>
            </a:r>
            <a:r>
              <a:rPr lang="en-US" altLang="zh-CN" dirty="0"/>
              <a:t>C#</a:t>
            </a:r>
            <a:r>
              <a:rPr lang="zh-CN" altLang="zh-CN" dirty="0"/>
              <a:t>的浓缩版，并且在介绍时直接与</a:t>
            </a:r>
            <a:r>
              <a:rPr lang="en-US" altLang="zh-CN" dirty="0"/>
              <a:t>ASP.NET 4.5</a:t>
            </a:r>
            <a:r>
              <a:rPr lang="zh-CN" altLang="zh-CN" dirty="0"/>
              <a:t>结合，还介绍了</a:t>
            </a:r>
            <a:r>
              <a:rPr lang="en-US" altLang="zh-CN" dirty="0"/>
              <a:t>ASP.NET 4.5</a:t>
            </a:r>
            <a:r>
              <a:rPr lang="zh-CN" altLang="zh-CN" dirty="0"/>
              <a:t>页面调试技术。</a:t>
            </a:r>
          </a:p>
          <a:p>
            <a:r>
              <a:rPr lang="zh-CN" altLang="zh-CN" dirty="0"/>
              <a:t>第</a:t>
            </a:r>
            <a:r>
              <a:rPr lang="en-US" altLang="zh-CN" dirty="0"/>
              <a:t>4~5</a:t>
            </a:r>
            <a:r>
              <a:rPr lang="zh-CN" altLang="zh-CN" dirty="0"/>
              <a:t>章介绍</a:t>
            </a:r>
            <a:r>
              <a:rPr lang="en-US" altLang="zh-CN" dirty="0"/>
              <a:t>ASP.NET 4.5</a:t>
            </a:r>
            <a:r>
              <a:rPr lang="zh-CN" altLang="zh-CN" dirty="0"/>
              <a:t>标准控件和验证控件的应用。</a:t>
            </a:r>
          </a:p>
          <a:p>
            <a:r>
              <a:rPr lang="zh-CN" altLang="zh-CN" dirty="0"/>
              <a:t>第</a:t>
            </a:r>
            <a:r>
              <a:rPr lang="en-US" altLang="zh-CN" dirty="0"/>
              <a:t>6</a:t>
            </a:r>
            <a:r>
              <a:rPr lang="zh-CN" altLang="zh-CN" dirty="0"/>
              <a:t>章介绍</a:t>
            </a:r>
            <a:r>
              <a:rPr lang="en-US" altLang="zh-CN" dirty="0"/>
              <a:t>ASP.NET 4.5</a:t>
            </a:r>
            <a:r>
              <a:rPr lang="zh-CN" altLang="zh-CN" dirty="0"/>
              <a:t>页面运行时的</a:t>
            </a:r>
            <a:r>
              <a:rPr lang="en-US" altLang="zh-CN" dirty="0"/>
              <a:t>HTTP</a:t>
            </a:r>
            <a:r>
              <a:rPr lang="zh-CN" altLang="zh-CN" dirty="0"/>
              <a:t>请求、响应、状态管理机制。</a:t>
            </a:r>
            <a:endParaRPr lang="zh-CN" altLang="en-US" dirty="0"/>
          </a:p>
        </p:txBody>
      </p:sp>
      <p:sp>
        <p:nvSpPr>
          <p:cNvPr id="4" name="灯片编号占位符 5"/>
          <p:cNvSpPr>
            <a:spLocks noGrp="1"/>
          </p:cNvSpPr>
          <p:nvPr>
            <p:ph type="sldNum" sz="quarter" idx="12"/>
          </p:nvPr>
        </p:nvSpPr>
        <p:spPr/>
        <p:txBody>
          <a:bodyPr>
            <a:normAutofit/>
          </a:bodyPr>
          <a:lstStyle/>
          <a:p>
            <a:fld id="{3645B555-5B7E-4B76-8ECA-0CBE36CC3FC9}" type="slidenum">
              <a:rPr lang="zh-CN" altLang="en-US"/>
              <a:pPr/>
              <a:t>4</a:t>
            </a:fld>
            <a:endParaRPr lang="en-US" altLang="zh-CN"/>
          </a:p>
        </p:txBody>
      </p:sp>
    </p:spTree>
    <p:extLst>
      <p:ext uri="{BB962C8B-B14F-4D97-AF65-F5344CB8AC3E}">
        <p14:creationId xmlns:p14="http://schemas.microsoft.com/office/powerpoint/2010/main" val="1801779222"/>
      </p:ext>
    </p:extLst>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1.3.3  </a:t>
            </a:r>
            <a:r>
              <a:rPr lang="zh-CN" altLang="zh-CN" dirty="0"/>
              <a:t>发布网站</a:t>
            </a:r>
            <a:endParaRPr lang="zh-CN" altLang="zh-CN" b="1" dirty="0"/>
          </a:p>
        </p:txBody>
      </p:sp>
      <p:sp>
        <p:nvSpPr>
          <p:cNvPr id="2" name="内容占位符 1"/>
          <p:cNvSpPr>
            <a:spLocks noGrp="1"/>
          </p:cNvSpPr>
          <p:nvPr>
            <p:ph idx="1"/>
          </p:nvPr>
        </p:nvSpPr>
        <p:spPr/>
        <p:txBody>
          <a:bodyPr/>
          <a:lstStyle/>
          <a:p>
            <a:r>
              <a:rPr lang="zh-CN" altLang="en-US" dirty="0"/>
              <a:t>“发布网站”的操作将预编译网站并将输出复制到“文件系统”、“本地</a:t>
            </a:r>
            <a:r>
              <a:rPr lang="en-US" altLang="zh-CN" dirty="0"/>
              <a:t>IIS”</a:t>
            </a:r>
            <a:r>
              <a:rPr lang="zh-CN" altLang="en-US" dirty="0"/>
              <a:t>、“</a:t>
            </a:r>
            <a:r>
              <a:rPr lang="en-US" altLang="zh-CN" dirty="0"/>
              <a:t>FTP</a:t>
            </a:r>
            <a:r>
              <a:rPr lang="zh-CN" altLang="en-US" dirty="0"/>
              <a:t>站点”或“远程站点”</a:t>
            </a:r>
            <a:r>
              <a:rPr lang="zh-CN" altLang="en-US" dirty="0" smtClean="0"/>
              <a:t>。</a:t>
            </a:r>
            <a:endParaRPr lang="en-US" altLang="zh-CN" dirty="0" smtClean="0"/>
          </a:p>
          <a:p>
            <a:r>
              <a:rPr lang="zh-CN" altLang="en-US" dirty="0" smtClean="0"/>
              <a:t>“发布网站”</a:t>
            </a:r>
            <a:r>
              <a:rPr lang="zh-CN" altLang="en-US" dirty="0"/>
              <a:t>的功能仅包含</a:t>
            </a:r>
            <a:r>
              <a:rPr lang="zh-CN" altLang="en-US" dirty="0" smtClean="0"/>
              <a:t>于</a:t>
            </a:r>
            <a:r>
              <a:rPr lang="en-US" altLang="zh-CN" dirty="0" smtClean="0"/>
              <a:t>VS </a:t>
            </a:r>
            <a:r>
              <a:rPr lang="zh-CN" altLang="en-US" dirty="0" smtClean="0"/>
              <a:t>商用</a:t>
            </a:r>
            <a:r>
              <a:rPr lang="zh-CN" altLang="en-US" dirty="0"/>
              <a:t>版。</a:t>
            </a:r>
          </a:p>
        </p:txBody>
      </p:sp>
      <p:sp>
        <p:nvSpPr>
          <p:cNvPr id="4" name="灯片编号占位符 5"/>
          <p:cNvSpPr>
            <a:spLocks noGrp="1"/>
          </p:cNvSpPr>
          <p:nvPr>
            <p:ph type="sldNum" sz="quarter" idx="12"/>
          </p:nvPr>
        </p:nvSpPr>
        <p:spPr/>
        <p:txBody>
          <a:bodyPr>
            <a:normAutofit/>
          </a:bodyPr>
          <a:lstStyle/>
          <a:p>
            <a:fld id="{6C024185-8C8C-4FF9-9468-5D78DBBBD67C}" type="slidenum">
              <a:rPr lang="zh-CN" altLang="en-US"/>
              <a:pPr/>
              <a:t>40</a:t>
            </a:fld>
            <a:endParaRPr lang="en-US" altLang="zh-CN"/>
          </a:p>
        </p:txBody>
      </p:sp>
    </p:spTree>
    <p:extLst>
      <p:ext uri="{BB962C8B-B14F-4D97-AF65-F5344CB8AC3E}">
        <p14:creationId xmlns:p14="http://schemas.microsoft.com/office/powerpoint/2010/main" val="4074800631"/>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normAutofit/>
          </a:bodyPr>
          <a:lstStyle/>
          <a:p>
            <a:r>
              <a:rPr lang="en-US" altLang="zh-CN" dirty="0"/>
              <a:t>1.4  </a:t>
            </a:r>
            <a:r>
              <a:rPr lang="zh-CN" altLang="zh-CN" dirty="0"/>
              <a:t>小结</a:t>
            </a:r>
            <a:endParaRPr lang="zh-CN" altLang="zh-CN" b="1" dirty="0"/>
          </a:p>
        </p:txBody>
      </p:sp>
      <p:sp>
        <p:nvSpPr>
          <p:cNvPr id="2" name="内容占位符 1"/>
          <p:cNvSpPr>
            <a:spLocks noGrp="1"/>
          </p:cNvSpPr>
          <p:nvPr>
            <p:ph idx="1"/>
          </p:nvPr>
        </p:nvSpPr>
        <p:spPr/>
        <p:txBody>
          <a:bodyPr>
            <a:normAutofit/>
          </a:bodyPr>
          <a:lstStyle/>
          <a:p>
            <a:r>
              <a:rPr lang="en-US" altLang="zh-CN" dirty="0" smtClean="0"/>
              <a:t>.</a:t>
            </a:r>
            <a:r>
              <a:rPr lang="en-US" altLang="zh-CN" dirty="0"/>
              <a:t>NET Framework 4.5</a:t>
            </a:r>
            <a:r>
              <a:rPr lang="zh-CN" altLang="zh-CN" dirty="0"/>
              <a:t>为建立</a:t>
            </a:r>
            <a:r>
              <a:rPr lang="en-US" altLang="zh-CN" dirty="0"/>
              <a:t>ASP.NET 4.5</a:t>
            </a:r>
            <a:r>
              <a:rPr lang="zh-CN" altLang="zh-CN" dirty="0"/>
              <a:t>网站提供了基础</a:t>
            </a:r>
            <a:r>
              <a:rPr lang="zh-CN" altLang="zh-CN" dirty="0" smtClean="0"/>
              <a:t>。</a:t>
            </a:r>
            <a:endParaRPr lang="en-US" altLang="zh-CN" dirty="0" smtClean="0"/>
          </a:p>
          <a:p>
            <a:r>
              <a:rPr lang="en-US" altLang="zh-CN" dirty="0" smtClean="0"/>
              <a:t>ASP.NET </a:t>
            </a:r>
            <a:r>
              <a:rPr lang="en-US" altLang="zh-CN" dirty="0"/>
              <a:t>4.5</a:t>
            </a:r>
            <a:r>
              <a:rPr lang="zh-CN" altLang="zh-CN" dirty="0"/>
              <a:t>是一个逐步演进的版本，支持</a:t>
            </a:r>
            <a:r>
              <a:rPr lang="en-US" altLang="zh-CN" dirty="0"/>
              <a:t>LINQ</a:t>
            </a:r>
            <a:r>
              <a:rPr lang="zh-CN" altLang="zh-CN" dirty="0"/>
              <a:t>数据访问技术、</a:t>
            </a:r>
            <a:r>
              <a:rPr lang="en-US" altLang="zh-CN" dirty="0"/>
              <a:t>Ajax</a:t>
            </a:r>
            <a:r>
              <a:rPr lang="zh-CN" altLang="zh-CN" dirty="0"/>
              <a:t>页面局部刷新技术、</a:t>
            </a:r>
            <a:r>
              <a:rPr lang="en-US" altLang="zh-CN" dirty="0"/>
              <a:t>MVC</a:t>
            </a:r>
            <a:r>
              <a:rPr lang="zh-CN" altLang="zh-CN" dirty="0"/>
              <a:t>开发模式、</a:t>
            </a:r>
            <a:r>
              <a:rPr lang="en-US" altLang="zh-CN" dirty="0"/>
              <a:t>JavaScript</a:t>
            </a:r>
            <a:r>
              <a:rPr lang="zh-CN" altLang="zh-CN" dirty="0"/>
              <a:t>开发，同时在利用</a:t>
            </a:r>
            <a:r>
              <a:rPr lang="en-US" altLang="zh-CN" dirty="0"/>
              <a:t>HTML5</a:t>
            </a:r>
            <a:r>
              <a:rPr lang="zh-CN" altLang="zh-CN" dirty="0"/>
              <a:t>和</a:t>
            </a:r>
            <a:r>
              <a:rPr lang="en-US" altLang="zh-CN" dirty="0"/>
              <a:t>CSS3</a:t>
            </a:r>
            <a:r>
              <a:rPr lang="zh-CN" altLang="zh-CN" dirty="0"/>
              <a:t>进行页面设计方面有很大的进步</a:t>
            </a:r>
            <a:r>
              <a:rPr lang="zh-CN" altLang="zh-CN" dirty="0" smtClean="0"/>
              <a:t>。</a:t>
            </a:r>
            <a:endParaRPr lang="en-US" altLang="zh-CN" dirty="0" smtClean="0"/>
          </a:p>
          <a:p>
            <a:r>
              <a:rPr lang="en-US" altLang="zh-CN" dirty="0" smtClean="0"/>
              <a:t>IIS</a:t>
            </a:r>
            <a:r>
              <a:rPr lang="zh-CN" altLang="zh-CN" dirty="0"/>
              <a:t>为</a:t>
            </a:r>
            <a:r>
              <a:rPr lang="en-US" altLang="zh-CN" dirty="0"/>
              <a:t>ASP.NET 4.5</a:t>
            </a:r>
            <a:r>
              <a:rPr lang="zh-CN" altLang="zh-CN" dirty="0"/>
              <a:t>提供了运行环境，通过建立不同的网站或应用程序使得在同一台</a:t>
            </a:r>
            <a:r>
              <a:rPr lang="en-US" altLang="zh-CN" dirty="0"/>
              <a:t>Web</a:t>
            </a:r>
            <a:r>
              <a:rPr lang="zh-CN" altLang="zh-CN" dirty="0"/>
              <a:t>服务器上运行不同的站点成为可能</a:t>
            </a:r>
            <a:r>
              <a:rPr lang="zh-CN" altLang="zh-CN" dirty="0" smtClean="0"/>
              <a:t>。</a:t>
            </a:r>
            <a:endParaRPr lang="en-US" altLang="zh-CN" dirty="0" smtClean="0"/>
          </a:p>
          <a:p>
            <a:r>
              <a:rPr lang="zh-CN" altLang="zh-CN" dirty="0" smtClean="0"/>
              <a:t>利用</a:t>
            </a:r>
            <a:r>
              <a:rPr lang="en-US" altLang="zh-CN" dirty="0" smtClean="0"/>
              <a:t>Visual Studio </a:t>
            </a:r>
            <a:r>
              <a:rPr lang="zh-CN" altLang="zh-CN" dirty="0" smtClean="0"/>
              <a:t>，</a:t>
            </a:r>
            <a:r>
              <a:rPr lang="zh-CN" altLang="zh-CN" dirty="0"/>
              <a:t>可以方便地实现</a:t>
            </a:r>
            <a:r>
              <a:rPr lang="en-US" altLang="zh-CN" dirty="0"/>
              <a:t>ASP.NET 4.5</a:t>
            </a:r>
            <a:r>
              <a:rPr lang="zh-CN" altLang="zh-CN" dirty="0"/>
              <a:t>网站开发。</a:t>
            </a:r>
            <a:endParaRPr lang="zh-CN" altLang="en-US" dirty="0"/>
          </a:p>
        </p:txBody>
      </p:sp>
      <p:sp>
        <p:nvSpPr>
          <p:cNvPr id="4" name="灯片编号占位符 5"/>
          <p:cNvSpPr>
            <a:spLocks noGrp="1"/>
          </p:cNvSpPr>
          <p:nvPr>
            <p:ph type="sldNum" sz="quarter" idx="12"/>
          </p:nvPr>
        </p:nvSpPr>
        <p:spPr/>
        <p:txBody>
          <a:bodyPr>
            <a:normAutofit/>
          </a:bodyPr>
          <a:lstStyle/>
          <a:p>
            <a:fld id="{6C024185-8C8C-4FF9-9468-5D78DBBBD67C}" type="slidenum">
              <a:rPr lang="zh-CN" altLang="en-US"/>
              <a:pPr/>
              <a:t>41</a:t>
            </a:fld>
            <a:endParaRPr lang="en-US" altLang="zh-CN"/>
          </a:p>
        </p:txBody>
      </p:sp>
    </p:spTree>
    <p:extLst>
      <p:ext uri="{BB962C8B-B14F-4D97-AF65-F5344CB8AC3E}">
        <p14:creationId xmlns:p14="http://schemas.microsoft.com/office/powerpoint/2010/main" val="337957887"/>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pPr algn="just"/>
            <a:r>
              <a:rPr lang="zh-CN" altLang="en-US"/>
              <a:t>内容组织（续） </a:t>
            </a:r>
          </a:p>
        </p:txBody>
      </p:sp>
      <p:sp>
        <p:nvSpPr>
          <p:cNvPr id="552963" name="Rectangle 3"/>
          <p:cNvSpPr>
            <a:spLocks noGrp="1" noChangeArrowheads="1"/>
          </p:cNvSpPr>
          <p:nvPr>
            <p:ph idx="1"/>
          </p:nvPr>
        </p:nvSpPr>
        <p:spPr/>
        <p:txBody>
          <a:bodyPr/>
          <a:lstStyle/>
          <a:p>
            <a:r>
              <a:rPr lang="zh-CN" altLang="zh-CN" dirty="0"/>
              <a:t>第</a:t>
            </a:r>
            <a:r>
              <a:rPr lang="en-US" altLang="zh-CN" dirty="0"/>
              <a:t>7</a:t>
            </a:r>
            <a:r>
              <a:rPr lang="zh-CN" altLang="zh-CN" dirty="0"/>
              <a:t>章介绍利用数据源控件和</a:t>
            </a:r>
            <a:r>
              <a:rPr lang="en-US" altLang="zh-CN" dirty="0"/>
              <a:t>LINQ</a:t>
            </a:r>
            <a:r>
              <a:rPr lang="zh-CN" altLang="zh-CN" dirty="0"/>
              <a:t>技术访问数据库。其实，熟练掌握</a:t>
            </a:r>
            <a:r>
              <a:rPr lang="en-US" altLang="zh-CN" dirty="0"/>
              <a:t>LINQ</a:t>
            </a:r>
            <a:r>
              <a:rPr lang="zh-CN" altLang="zh-CN" dirty="0"/>
              <a:t>技术可实现任何数据访问要求。</a:t>
            </a:r>
          </a:p>
          <a:p>
            <a:r>
              <a:rPr lang="zh-CN" altLang="zh-CN" dirty="0"/>
              <a:t>第</a:t>
            </a:r>
            <a:r>
              <a:rPr lang="en-US" altLang="zh-CN" dirty="0"/>
              <a:t>8</a:t>
            </a:r>
            <a:r>
              <a:rPr lang="zh-CN" altLang="zh-CN" dirty="0"/>
              <a:t>章介绍利用数据绑定控件呈现数据库中数据的技术。</a:t>
            </a:r>
          </a:p>
          <a:p>
            <a:r>
              <a:rPr lang="zh-CN" altLang="zh-CN" dirty="0"/>
              <a:t>第</a:t>
            </a:r>
            <a:r>
              <a:rPr lang="en-US" altLang="zh-CN" dirty="0"/>
              <a:t>9</a:t>
            </a:r>
            <a:r>
              <a:rPr lang="zh-CN" altLang="zh-CN" dirty="0"/>
              <a:t>章从用户和角色管理角度介绍</a:t>
            </a:r>
            <a:r>
              <a:rPr lang="en-US" altLang="zh-CN" dirty="0"/>
              <a:t>ASP.NET 4.5</a:t>
            </a:r>
            <a:r>
              <a:rPr lang="zh-CN" altLang="zh-CN" dirty="0"/>
              <a:t>的安全性，以及利用登录系列控件建立安全页的技术。</a:t>
            </a:r>
            <a:endParaRPr lang="zh-CN" altLang="en-US" dirty="0"/>
          </a:p>
        </p:txBody>
      </p:sp>
      <p:sp>
        <p:nvSpPr>
          <p:cNvPr id="4" name="灯片编号占位符 5"/>
          <p:cNvSpPr>
            <a:spLocks noGrp="1"/>
          </p:cNvSpPr>
          <p:nvPr>
            <p:ph type="sldNum" sz="quarter" idx="12"/>
          </p:nvPr>
        </p:nvSpPr>
        <p:spPr/>
        <p:txBody>
          <a:bodyPr>
            <a:normAutofit/>
          </a:bodyPr>
          <a:lstStyle/>
          <a:p>
            <a:fld id="{069DB6C2-FD94-41D7-8F43-C1085C9034DF}" type="slidenum">
              <a:rPr lang="zh-CN" altLang="en-US"/>
              <a:pPr/>
              <a:t>5</a:t>
            </a:fld>
            <a:endParaRPr lang="en-US" altLang="zh-CN"/>
          </a:p>
        </p:txBody>
      </p:sp>
    </p:spTree>
    <p:extLst>
      <p:ext uri="{BB962C8B-B14F-4D97-AF65-F5344CB8AC3E}">
        <p14:creationId xmlns:p14="http://schemas.microsoft.com/office/powerpoint/2010/main" val="1161720052"/>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ctrTitle"/>
          </p:nvPr>
        </p:nvSpPr>
        <p:spPr>
          <a:xfrm>
            <a:off x="395536" y="2060848"/>
            <a:ext cx="8515672" cy="1142256"/>
          </a:xfrm>
        </p:spPr>
        <p:txBody>
          <a:bodyPr>
            <a:normAutofit fontScale="90000"/>
          </a:bodyPr>
          <a:lstStyle/>
          <a:p>
            <a:pPr algn="ctr"/>
            <a:r>
              <a:rPr lang="zh-CN" altLang="zh-CN" dirty="0"/>
              <a:t>第</a:t>
            </a:r>
            <a:r>
              <a:rPr lang="en-US" altLang="zh-CN" dirty="0"/>
              <a:t>1</a:t>
            </a:r>
            <a:r>
              <a:rPr lang="zh-CN" altLang="zh-CN" dirty="0"/>
              <a:t>章  </a:t>
            </a:r>
            <a:r>
              <a:rPr lang="en-US" altLang="zh-CN" dirty="0"/>
              <a:t>ASP.NET 4.5</a:t>
            </a:r>
            <a:r>
              <a:rPr lang="zh-CN" altLang="zh-CN" dirty="0"/>
              <a:t>运行及开发环境</a:t>
            </a:r>
            <a:endParaRPr lang="zh-CN" altLang="en-US" dirty="0"/>
          </a:p>
        </p:txBody>
      </p:sp>
      <p:sp>
        <p:nvSpPr>
          <p:cNvPr id="2" name="副标题 1"/>
          <p:cNvSpPr>
            <a:spLocks noGrp="1"/>
          </p:cNvSpPr>
          <p:nvPr>
            <p:ph type="subTitle" idx="1"/>
          </p:nvPr>
        </p:nvSpPr>
        <p:spPr/>
        <p:txBody>
          <a:bodyPr/>
          <a:lstStyle/>
          <a:p>
            <a:endParaRPr lang="zh-CN" altLang="en-US" dirty="0"/>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zh-CN" altLang="zh-CN" dirty="0"/>
              <a:t>本章要点：</a:t>
            </a:r>
            <a:endParaRPr lang="zh-CN" altLang="en-US" dirty="0"/>
          </a:p>
        </p:txBody>
      </p:sp>
      <p:sp>
        <p:nvSpPr>
          <p:cNvPr id="407555" name="Rectangle 3"/>
          <p:cNvSpPr>
            <a:spLocks noGrp="1" noChangeArrowheads="1"/>
          </p:cNvSpPr>
          <p:nvPr>
            <p:ph idx="1"/>
          </p:nvPr>
        </p:nvSpPr>
        <p:spPr>
          <a:xfrm>
            <a:off x="685800" y="1981200"/>
            <a:ext cx="7918450" cy="4114800"/>
          </a:xfrm>
        </p:spPr>
        <p:txBody>
          <a:bodyPr>
            <a:normAutofit/>
          </a:bodyPr>
          <a:lstStyle/>
          <a:p>
            <a:pPr lvl="0"/>
            <a:r>
              <a:rPr lang="zh-CN" altLang="zh-CN" dirty="0"/>
              <a:t>了解</a:t>
            </a:r>
            <a:r>
              <a:rPr lang="en-US" altLang="zh-CN" dirty="0"/>
              <a:t>ASP.NET 4.5</a:t>
            </a:r>
            <a:r>
              <a:rPr lang="zh-CN" altLang="zh-CN" dirty="0"/>
              <a:t>的基础</a:t>
            </a:r>
            <a:r>
              <a:rPr lang="en-US" altLang="zh-CN" dirty="0"/>
              <a:t>.NET Framework</a:t>
            </a:r>
            <a:r>
              <a:rPr lang="zh-CN" altLang="zh-CN" dirty="0"/>
              <a:t>。</a:t>
            </a:r>
          </a:p>
          <a:p>
            <a:pPr lvl="0"/>
            <a:r>
              <a:rPr lang="zh-CN" altLang="zh-CN" dirty="0"/>
              <a:t>熟悉</a:t>
            </a:r>
            <a:r>
              <a:rPr lang="en-US" altLang="zh-CN" dirty="0"/>
              <a:t>ASP.NET 4.5</a:t>
            </a:r>
            <a:r>
              <a:rPr lang="zh-CN" altLang="zh-CN" dirty="0"/>
              <a:t>运行环境及</a:t>
            </a:r>
            <a:r>
              <a:rPr lang="en-US" altLang="zh-CN" dirty="0"/>
              <a:t>IIS</a:t>
            </a:r>
            <a:r>
              <a:rPr lang="zh-CN" altLang="zh-CN" dirty="0"/>
              <a:t>网站、</a:t>
            </a:r>
            <a:r>
              <a:rPr lang="en-US" altLang="zh-CN" dirty="0"/>
              <a:t>Web</a:t>
            </a:r>
            <a:r>
              <a:rPr lang="zh-CN" altLang="zh-CN" dirty="0"/>
              <a:t>应用程序、虚拟目录设置。</a:t>
            </a:r>
          </a:p>
          <a:p>
            <a:pPr lvl="0"/>
            <a:r>
              <a:rPr lang="zh-CN" altLang="zh-CN" dirty="0" smtClean="0"/>
              <a:t>熟悉</a:t>
            </a:r>
            <a:r>
              <a:rPr lang="en-US" altLang="zh-CN" dirty="0" smtClean="0"/>
              <a:t>Visual Studio </a:t>
            </a:r>
            <a:r>
              <a:rPr lang="zh-CN" altLang="zh-CN" dirty="0" smtClean="0"/>
              <a:t>开发</a:t>
            </a:r>
            <a:r>
              <a:rPr lang="zh-CN" altLang="zh-CN" dirty="0"/>
              <a:t>环境。</a:t>
            </a:r>
          </a:p>
          <a:p>
            <a:r>
              <a:rPr lang="zh-CN" altLang="zh-CN" dirty="0"/>
              <a:t>掌握</a:t>
            </a:r>
            <a:r>
              <a:rPr lang="en-US" altLang="zh-CN" dirty="0"/>
              <a:t>ASP.NET 4.5</a:t>
            </a:r>
            <a:r>
              <a:rPr lang="zh-CN" altLang="zh-CN" dirty="0"/>
              <a:t>网站的</a:t>
            </a:r>
            <a:r>
              <a:rPr lang="zh-CN" altLang="zh-CN" dirty="0" smtClean="0"/>
              <a:t>创建过程</a:t>
            </a:r>
            <a:r>
              <a:rPr lang="zh-CN" altLang="zh-CN" dirty="0"/>
              <a:t>。</a:t>
            </a:r>
            <a:endParaRPr lang="zh-CN" altLang="en-US" dirty="0"/>
          </a:p>
        </p:txBody>
      </p:sp>
      <p:sp>
        <p:nvSpPr>
          <p:cNvPr id="4" name="灯片编号占位符 5"/>
          <p:cNvSpPr>
            <a:spLocks noGrp="1"/>
          </p:cNvSpPr>
          <p:nvPr>
            <p:ph type="sldNum" sz="quarter" idx="12"/>
          </p:nvPr>
        </p:nvSpPr>
        <p:spPr/>
        <p:txBody>
          <a:bodyPr>
            <a:normAutofit/>
          </a:bodyPr>
          <a:lstStyle/>
          <a:p>
            <a:fld id="{4A33CAEA-BBB2-441D-AF3A-C3DAAB080F7F}" type="slidenum">
              <a:rPr lang="zh-CN" altLang="en-US" smtClean="0"/>
              <a:pPr/>
              <a:t>7</a:t>
            </a:fld>
            <a:endParaRPr lang="en-US" altLang="zh-CN" dirty="0"/>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dirty="0"/>
              <a:t>目录</a:t>
            </a:r>
          </a:p>
        </p:txBody>
      </p:sp>
      <p:sp>
        <p:nvSpPr>
          <p:cNvPr id="417795" name="Rectangle 3"/>
          <p:cNvSpPr>
            <a:spLocks noGrp="1" noChangeArrowheads="1"/>
          </p:cNvSpPr>
          <p:nvPr>
            <p:ph idx="1"/>
          </p:nvPr>
        </p:nvSpPr>
        <p:spPr/>
        <p:txBody>
          <a:bodyPr>
            <a:normAutofit/>
          </a:bodyPr>
          <a:lstStyle/>
          <a:p>
            <a:pPr marL="457200" indent="-457200"/>
            <a:r>
              <a:rPr lang="en-US" altLang="zh-CN" dirty="0" smtClean="0">
                <a:hlinkClick r:id="rId2" action="ppaction://hlinksldjump"/>
              </a:rPr>
              <a:t>1.1  </a:t>
            </a:r>
            <a:r>
              <a:rPr lang="en-US" altLang="zh-CN" dirty="0">
                <a:hlinkClick r:id="rId2" action="ppaction://hlinksldjump"/>
              </a:rPr>
              <a:t>ASP.NET </a:t>
            </a:r>
            <a:r>
              <a:rPr lang="zh-CN" altLang="en-US" dirty="0" smtClean="0">
                <a:hlinkClick r:id="rId2" action="ppaction://hlinksldjump"/>
              </a:rPr>
              <a:t>概述</a:t>
            </a:r>
            <a:endParaRPr lang="en-US" altLang="zh-CN" dirty="0"/>
          </a:p>
          <a:p>
            <a:pPr marL="777240" lvl="1" indent="-457200"/>
            <a:r>
              <a:rPr lang="en-US" altLang="zh-CN" dirty="0" smtClean="0">
                <a:hlinkClick r:id="rId3" action="ppaction://hlinksldjump"/>
              </a:rPr>
              <a:t>1.1.1  </a:t>
            </a:r>
            <a:r>
              <a:rPr lang="zh-CN" altLang="en-US" dirty="0" smtClean="0">
                <a:hlinkClick r:id="rId3" action="ppaction://hlinksldjump"/>
              </a:rPr>
              <a:t>静态页面和动态页面</a:t>
            </a:r>
            <a:endParaRPr lang="en-US" altLang="zh-CN" dirty="0" smtClean="0"/>
          </a:p>
          <a:p>
            <a:pPr marL="777240" lvl="1" indent="-457200"/>
            <a:r>
              <a:rPr lang="en-US" altLang="zh-CN" dirty="0" smtClean="0">
                <a:hlinkClick r:id="rId4" action="ppaction://hlinksldjump"/>
              </a:rPr>
              <a:t>1.1.2  </a:t>
            </a:r>
            <a:r>
              <a:rPr lang="en-US" altLang="zh-CN" dirty="0">
                <a:hlinkClick r:id="rId4" action="ppaction://hlinksldjump"/>
              </a:rPr>
              <a:t>.NET </a:t>
            </a:r>
            <a:r>
              <a:rPr lang="en-US" altLang="zh-CN" dirty="0" smtClean="0">
                <a:hlinkClick r:id="rId4" action="ppaction://hlinksldjump"/>
              </a:rPr>
              <a:t>Framework</a:t>
            </a:r>
            <a:endParaRPr lang="en-US" altLang="zh-CN" dirty="0"/>
          </a:p>
          <a:p>
            <a:pPr marL="777240" lvl="1" indent="-457200"/>
            <a:r>
              <a:rPr lang="en-US" altLang="zh-CN" dirty="0">
                <a:hlinkClick r:id="rId5" action="ppaction://hlinksldjump"/>
              </a:rPr>
              <a:t>1.1.3  ASP.NET</a:t>
            </a:r>
            <a:r>
              <a:rPr lang="zh-CN" altLang="en-US" dirty="0" smtClean="0">
                <a:hlinkClick r:id="rId5" action="ppaction://hlinksldjump"/>
              </a:rPr>
              <a:t>特性</a:t>
            </a:r>
            <a:endParaRPr lang="en-US" altLang="zh-CN" dirty="0" smtClean="0"/>
          </a:p>
          <a:p>
            <a:pPr marL="777240" lvl="1" indent="-457200"/>
            <a:r>
              <a:rPr lang="en-US" altLang="zh-CN" dirty="0" smtClean="0">
                <a:hlinkClick r:id="rId6" action="ppaction://hlinksldjump"/>
              </a:rPr>
              <a:t>1.1.4  </a:t>
            </a:r>
            <a:r>
              <a:rPr lang="en-US" altLang="zh-CN" dirty="0">
                <a:hlinkClick r:id="rId6" action="ppaction://hlinksldjump"/>
              </a:rPr>
              <a:t>ASP.NET</a:t>
            </a:r>
            <a:r>
              <a:rPr lang="zh-CN" altLang="en-US" dirty="0" smtClean="0">
                <a:hlinkClick r:id="rId6" action="ppaction://hlinksldjump"/>
              </a:rPr>
              <a:t>版本</a:t>
            </a:r>
            <a:endParaRPr lang="en-US" altLang="zh-CN" dirty="0" smtClean="0"/>
          </a:p>
          <a:p>
            <a:pPr marL="457200" indent="-457200"/>
            <a:r>
              <a:rPr lang="en-US" altLang="zh-CN" dirty="0" smtClean="0">
                <a:hlinkClick r:id="rId7" action="ppaction://hlinksldjump"/>
              </a:rPr>
              <a:t>1.2  IIS</a:t>
            </a:r>
            <a:endParaRPr lang="en-US" altLang="zh-CN" dirty="0" smtClean="0"/>
          </a:p>
          <a:p>
            <a:pPr marL="777240" lvl="1" indent="-457200"/>
            <a:r>
              <a:rPr lang="en-US" altLang="zh-CN" dirty="0" smtClean="0">
                <a:hlinkClick r:id="rId8" action="ppaction://hlinksldjump"/>
              </a:rPr>
              <a:t>1.2.1  IIS </a:t>
            </a:r>
            <a:r>
              <a:rPr lang="zh-CN" altLang="en-US" dirty="0" smtClean="0">
                <a:hlinkClick r:id="rId8" action="ppaction://hlinksldjump"/>
              </a:rPr>
              <a:t>的安装</a:t>
            </a:r>
            <a:endParaRPr lang="en-US" altLang="zh-CN" dirty="0"/>
          </a:p>
          <a:p>
            <a:pPr marL="777240" lvl="1" indent="-457200"/>
            <a:r>
              <a:rPr lang="en-US" altLang="zh-CN" dirty="0">
                <a:hlinkClick r:id="rId9" action="ppaction://hlinksldjump"/>
              </a:rPr>
              <a:t>1.2.2  </a:t>
            </a:r>
            <a:r>
              <a:rPr lang="en-US" altLang="zh-CN" dirty="0" smtClean="0">
                <a:hlinkClick r:id="rId9" action="ppaction://hlinksldjump"/>
              </a:rPr>
              <a:t>IIS </a:t>
            </a:r>
            <a:r>
              <a:rPr lang="zh-CN" altLang="en-US" dirty="0" smtClean="0">
                <a:hlinkClick r:id="rId9" action="ppaction://hlinksldjump"/>
              </a:rPr>
              <a:t>中</a:t>
            </a:r>
            <a:r>
              <a:rPr lang="zh-CN" altLang="en-US" dirty="0">
                <a:hlinkClick r:id="rId9" action="ppaction://hlinksldjump"/>
              </a:rPr>
              <a:t>的网站、</a:t>
            </a:r>
            <a:r>
              <a:rPr lang="en-US" altLang="zh-CN" dirty="0">
                <a:hlinkClick r:id="rId9" action="ppaction://hlinksldjump"/>
              </a:rPr>
              <a:t>Web</a:t>
            </a:r>
            <a:r>
              <a:rPr lang="zh-CN" altLang="en-US" dirty="0">
                <a:hlinkClick r:id="rId9" action="ppaction://hlinksldjump"/>
              </a:rPr>
              <a:t>应用程序和虚拟目录</a:t>
            </a:r>
            <a:endParaRPr lang="en-US" altLang="zh-CN" dirty="0"/>
          </a:p>
        </p:txBody>
      </p:sp>
      <p:sp>
        <p:nvSpPr>
          <p:cNvPr id="4" name="灯片编号占位符 5"/>
          <p:cNvSpPr>
            <a:spLocks noGrp="1"/>
          </p:cNvSpPr>
          <p:nvPr>
            <p:ph type="sldNum" sz="quarter" idx="12"/>
          </p:nvPr>
        </p:nvSpPr>
        <p:spPr/>
        <p:txBody>
          <a:bodyPr>
            <a:normAutofit/>
          </a:bodyPr>
          <a:lstStyle/>
          <a:p>
            <a:fld id="{1768A38C-12F7-4EB3-BD85-4AA09E41D932}" type="slidenum">
              <a:rPr lang="zh-CN" altLang="en-US"/>
              <a:pPr/>
              <a:t>8</a:t>
            </a:fld>
            <a:endParaRPr lang="en-US" altLang="zh-CN"/>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dirty="0"/>
              <a:t>目录</a:t>
            </a:r>
          </a:p>
        </p:txBody>
      </p:sp>
      <p:sp>
        <p:nvSpPr>
          <p:cNvPr id="417795" name="Rectangle 3"/>
          <p:cNvSpPr>
            <a:spLocks noGrp="1" noChangeArrowheads="1"/>
          </p:cNvSpPr>
          <p:nvPr>
            <p:ph idx="1"/>
          </p:nvPr>
        </p:nvSpPr>
        <p:spPr/>
        <p:txBody>
          <a:bodyPr>
            <a:normAutofit/>
          </a:bodyPr>
          <a:lstStyle/>
          <a:p>
            <a:pPr marL="457200" indent="-457200"/>
            <a:r>
              <a:rPr lang="en-US" altLang="zh-CN" dirty="0" smtClean="0">
                <a:hlinkClick r:id="rId2" action="ppaction://hlinksldjump"/>
              </a:rPr>
              <a:t>1.3  Visual Studio </a:t>
            </a:r>
            <a:endParaRPr lang="en-US" altLang="zh-CN" dirty="0" smtClean="0"/>
          </a:p>
          <a:p>
            <a:pPr marL="777240" lvl="1" indent="-457200"/>
            <a:r>
              <a:rPr lang="en-US" altLang="zh-CN" dirty="0" smtClean="0">
                <a:hlinkClick r:id="rId3" action="ppaction://hlinksldjump"/>
              </a:rPr>
              <a:t>1.3.1  </a:t>
            </a:r>
            <a:r>
              <a:rPr lang="zh-CN" altLang="en-US" dirty="0">
                <a:hlinkClick r:id="rId3" action="ppaction://hlinksldjump"/>
              </a:rPr>
              <a:t>开发环境</a:t>
            </a:r>
            <a:r>
              <a:rPr lang="zh-CN" altLang="en-US" dirty="0" smtClean="0">
                <a:hlinkClick r:id="rId3" action="ppaction://hlinksldjump"/>
              </a:rPr>
              <a:t>概览</a:t>
            </a:r>
            <a:endParaRPr lang="en-US" altLang="zh-CN" dirty="0"/>
          </a:p>
          <a:p>
            <a:pPr marL="777240" lvl="1" indent="-457200"/>
            <a:r>
              <a:rPr lang="en-US" altLang="zh-CN" dirty="0">
                <a:hlinkClick r:id="rId4" action="ppaction://hlinksldjump"/>
              </a:rPr>
              <a:t>1.3.2  </a:t>
            </a:r>
            <a:r>
              <a:rPr lang="zh-CN" altLang="en-US" dirty="0">
                <a:hlinkClick r:id="rId4" action="ppaction://hlinksldjump"/>
              </a:rPr>
              <a:t>使用解决方案</a:t>
            </a:r>
            <a:r>
              <a:rPr lang="zh-CN" altLang="en-US" dirty="0" smtClean="0">
                <a:hlinkClick r:id="rId4" action="ppaction://hlinksldjump"/>
              </a:rPr>
              <a:t>管理</a:t>
            </a:r>
            <a:r>
              <a:rPr lang="en-US" altLang="zh-CN" dirty="0" smtClean="0">
                <a:hlinkClick r:id="rId4" action="ppaction://hlinksldjump"/>
              </a:rPr>
              <a:t>Visual Studio </a:t>
            </a:r>
            <a:r>
              <a:rPr lang="zh-CN" altLang="en-US" dirty="0" smtClean="0">
                <a:hlinkClick r:id="rId4" action="ppaction://hlinksldjump"/>
              </a:rPr>
              <a:t>中</a:t>
            </a:r>
            <a:r>
              <a:rPr lang="zh-CN" altLang="en-US" dirty="0">
                <a:hlinkClick r:id="rId4" action="ppaction://hlinksldjump"/>
              </a:rPr>
              <a:t>新建的</a:t>
            </a:r>
            <a:r>
              <a:rPr lang="zh-CN" altLang="en-US" dirty="0" smtClean="0">
                <a:hlinkClick r:id="rId4" action="ppaction://hlinksldjump"/>
              </a:rPr>
              <a:t>网站</a:t>
            </a:r>
            <a:endParaRPr lang="en-US" altLang="zh-CN" dirty="0" smtClean="0"/>
          </a:p>
          <a:p>
            <a:pPr marL="777240" lvl="1" indent="-457200"/>
            <a:r>
              <a:rPr lang="en-US" altLang="zh-CN" dirty="0" smtClean="0">
                <a:hlinkClick r:id="rId5" action="ppaction://hlinksldjump"/>
              </a:rPr>
              <a:t>1.3.3  </a:t>
            </a:r>
            <a:r>
              <a:rPr lang="zh-CN" altLang="en-US" dirty="0">
                <a:hlinkClick r:id="rId5" action="ppaction://hlinksldjump"/>
              </a:rPr>
              <a:t>发布</a:t>
            </a:r>
            <a:r>
              <a:rPr lang="zh-CN" altLang="en-US" dirty="0" smtClean="0">
                <a:hlinkClick r:id="rId5" action="ppaction://hlinksldjump"/>
              </a:rPr>
              <a:t>网站</a:t>
            </a:r>
            <a:endParaRPr lang="en-US" altLang="zh-CN" dirty="0" smtClean="0"/>
          </a:p>
          <a:p>
            <a:pPr marL="457200" indent="-457200"/>
            <a:r>
              <a:rPr lang="en-US" altLang="zh-CN" dirty="0" smtClean="0">
                <a:hlinkClick r:id="rId6" action="ppaction://hlinksldjump"/>
              </a:rPr>
              <a:t>1.4  </a:t>
            </a:r>
            <a:r>
              <a:rPr lang="zh-CN" altLang="en-US" dirty="0" smtClean="0">
                <a:hlinkClick r:id="rId6" action="ppaction://hlinksldjump"/>
              </a:rPr>
              <a:t>小结</a:t>
            </a:r>
            <a:endParaRPr lang="en-US" altLang="zh-CN" dirty="0"/>
          </a:p>
        </p:txBody>
      </p:sp>
      <p:sp>
        <p:nvSpPr>
          <p:cNvPr id="4" name="灯片编号占位符 5"/>
          <p:cNvSpPr>
            <a:spLocks noGrp="1"/>
          </p:cNvSpPr>
          <p:nvPr>
            <p:ph type="sldNum" sz="quarter" idx="12"/>
          </p:nvPr>
        </p:nvSpPr>
        <p:spPr/>
        <p:txBody>
          <a:bodyPr>
            <a:normAutofit/>
          </a:bodyPr>
          <a:lstStyle/>
          <a:p>
            <a:fld id="{1768A38C-12F7-4EB3-BD85-4AA09E41D932}" type="slidenum">
              <a:rPr lang="zh-CN" altLang="en-US"/>
              <a:pPr/>
              <a:t>9</a:t>
            </a:fld>
            <a:endParaRPr lang="en-US" altLang="zh-CN"/>
          </a:p>
        </p:txBody>
      </p:sp>
    </p:spTree>
    <p:extLst>
      <p:ext uri="{BB962C8B-B14F-4D97-AF65-F5344CB8AC3E}">
        <p14:creationId xmlns:p14="http://schemas.microsoft.com/office/powerpoint/2010/main" val="248141704"/>
      </p:ext>
    </p:extLst>
  </p:cSld>
  <p:clrMapOvr>
    <a:masterClrMapping/>
  </p:clrMapOvr>
  <p:transition>
    <p:rand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392</TotalTime>
  <Words>1814</Words>
  <Application>Microsoft Office PowerPoint</Application>
  <PresentationFormat>全屏显示(4:3)</PresentationFormat>
  <Paragraphs>193</Paragraphs>
  <Slides>41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黑体</vt:lpstr>
      <vt:lpstr>华文行楷</vt:lpstr>
      <vt:lpstr>华文新魏</vt:lpstr>
      <vt:lpstr>宋体</vt:lpstr>
      <vt:lpstr>Arial</vt:lpstr>
      <vt:lpstr>Century Gothic</vt:lpstr>
      <vt:lpstr>Times New Roman</vt:lpstr>
      <vt:lpstr>Wingdings 3</vt:lpstr>
      <vt:lpstr>离子</vt:lpstr>
      <vt:lpstr> 网络编程</vt:lpstr>
      <vt:lpstr>PowerPoint 演示文稿</vt:lpstr>
      <vt:lpstr>内容组织 </vt:lpstr>
      <vt:lpstr>内容组织（续） </vt:lpstr>
      <vt:lpstr>内容组织（续） </vt:lpstr>
      <vt:lpstr>第1章  ASP.NET 4.5运行及开发环境</vt:lpstr>
      <vt:lpstr>本章要点：</vt:lpstr>
      <vt:lpstr>目录</vt:lpstr>
      <vt:lpstr>目录</vt:lpstr>
      <vt:lpstr>1.1  ASP.NET 概述</vt:lpstr>
      <vt:lpstr>.NET Framework 的组件</vt:lpstr>
      <vt:lpstr>1.1.1  静态页面和动态页面</vt:lpstr>
      <vt:lpstr>1.1.1  静态页面和动态页面（续）</vt:lpstr>
      <vt:lpstr>1.1.1  静态页面和动态页面（续）</vt:lpstr>
      <vt:lpstr>1.1.2  .NET Framework</vt:lpstr>
      <vt:lpstr>1.1.3  ASP.NET特性</vt:lpstr>
      <vt:lpstr>1.1.4  ASP.NET版本</vt:lpstr>
      <vt:lpstr>1.2  IIS</vt:lpstr>
      <vt:lpstr>1.2.1  IIS 的安装</vt:lpstr>
      <vt:lpstr>1.2.1  IIS 的安装（续）</vt:lpstr>
      <vt:lpstr>1.2.1  IIS 的安装（续）</vt:lpstr>
      <vt:lpstr>1.2.2  IIS 中的网站、Web应用程序和虚拟目录</vt:lpstr>
      <vt:lpstr>1.2.2  IIS 中的网站、Web应用程序和虚拟目录（续）</vt:lpstr>
      <vt:lpstr>在IIS 中添加网站</vt:lpstr>
      <vt:lpstr>在IIS 中添加网站（续）</vt:lpstr>
      <vt:lpstr>在IIS 中添加网站（续）</vt:lpstr>
      <vt:lpstr>在IIS 中添加应用程序池</vt:lpstr>
      <vt:lpstr>在IIS 中添加Web应用程序</vt:lpstr>
      <vt:lpstr>在IIS 中添加虚拟目录</vt:lpstr>
      <vt:lpstr>在IIS 中设置网站、Web应用程序和虚拟目录中的默认文档</vt:lpstr>
      <vt:lpstr>Web.config配置代码</vt:lpstr>
      <vt:lpstr>1.3  Visual Studio </vt:lpstr>
      <vt:lpstr>1.3.1  开发环境概览</vt:lpstr>
      <vt:lpstr>1.3.1  开发环境概览（续）</vt:lpstr>
      <vt:lpstr>1.3.1  开发环境概览（续）</vt:lpstr>
      <vt:lpstr>1.3.2  使用解决方案管理Visual Studio 中新建的网站</vt:lpstr>
      <vt:lpstr>1.3.2  使用解决方案管理Visual Studio 中新建的网站(续）</vt:lpstr>
      <vt:lpstr>1.3.2  使用解决方案管理Visual Studio 中新建的网站(续）</vt:lpstr>
      <vt:lpstr>1.3.2  使用解决方案管理Visual Studio 中新建的网站(续）</vt:lpstr>
      <vt:lpstr>1.3.3  发布网站</vt:lpstr>
      <vt:lpstr>1.4  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ASP.NET 4.5运行及开发环境</dc:title>
  <dc:subject>Web程序设计--ASP.NET实用网站开发</dc:subject>
  <dc:creator>ssgwcyxxd; ssg</dc:creator>
  <cp:lastModifiedBy>Win10zyb</cp:lastModifiedBy>
  <cp:revision>29</cp:revision>
  <cp:lastPrinted>2018-09-12T13:08:42Z</cp:lastPrinted>
  <dcterms:created xsi:type="dcterms:W3CDTF">2014-03-08T01:39:37Z</dcterms:created>
  <dcterms:modified xsi:type="dcterms:W3CDTF">2018-09-12T13:10:58Z</dcterms:modified>
</cp:coreProperties>
</file>