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60" r:id="rId4"/>
    <p:sldId id="358" r:id="rId5"/>
    <p:sldId id="259" r:id="rId6"/>
    <p:sldId id="262" r:id="rId7"/>
    <p:sldId id="359" r:id="rId8"/>
    <p:sldId id="385" r:id="rId9"/>
    <p:sldId id="386" r:id="rId10"/>
    <p:sldId id="387" r:id="rId11"/>
    <p:sldId id="360" r:id="rId12"/>
    <p:sldId id="354" r:id="rId13"/>
    <p:sldId id="355" r:id="rId14"/>
    <p:sldId id="388" r:id="rId15"/>
    <p:sldId id="356" r:id="rId16"/>
    <p:sldId id="357" r:id="rId17"/>
    <p:sldId id="361" r:id="rId18"/>
    <p:sldId id="298" r:id="rId19"/>
    <p:sldId id="362" r:id="rId20"/>
    <p:sldId id="363" r:id="rId21"/>
    <p:sldId id="365" r:id="rId22"/>
    <p:sldId id="389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7" r:id="rId34"/>
    <p:sldId id="376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</p:sldIdLst>
  <p:sldSz cx="9144000" cy="6858000" type="screen4x3"/>
  <p:notesSz cx="4565650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14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86523" autoAdjust="0"/>
  </p:normalViewPr>
  <p:slideViewPr>
    <p:cSldViewPr>
      <p:cViewPr varScale="1">
        <p:scale>
          <a:sx n="88" d="100"/>
          <a:sy n="88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141"/>
        <p:guide pos="14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t" anchorCtr="0" compatLnSpc="1">
            <a:prstTxWarp prst="textNoShape">
              <a:avLst/>
            </a:prstTxWarp>
          </a:bodyPr>
          <a:lstStyle>
            <a:lvl1pPr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7202" y="0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t" anchorCtr="0" compatLnSpc="1">
            <a:prstTxWarp prst="textNoShape">
              <a:avLst/>
            </a:prstTxWarp>
          </a:bodyPr>
          <a:lstStyle>
            <a:lvl1pPr algn="r"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91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b" anchorCtr="0" compatLnSpc="1">
            <a:prstTxWarp prst="textNoShape">
              <a:avLst/>
            </a:prstTxWarp>
          </a:bodyPr>
          <a:lstStyle>
            <a:lvl1pPr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587202" y="6457791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b" anchorCtr="0" compatLnSpc="1">
            <a:prstTxWarp prst="textNoShape">
              <a:avLst/>
            </a:prstTxWarp>
          </a:bodyPr>
          <a:lstStyle>
            <a:lvl1pPr algn="r"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t" anchorCtr="0" compatLnSpc="1">
            <a:prstTxWarp prst="textNoShape">
              <a:avLst/>
            </a:prstTxWarp>
          </a:bodyPr>
          <a:lstStyle>
            <a:lvl1pPr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587202" y="0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t" anchorCtr="0" compatLnSpc="1">
            <a:prstTxWarp prst="textNoShape">
              <a:avLst/>
            </a:prstTxWarp>
          </a:bodyPr>
          <a:lstStyle>
            <a:lvl1pPr algn="r"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42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8754" y="3228896"/>
            <a:ext cx="334814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b" anchorCtr="0" compatLnSpc="1">
            <a:prstTxWarp prst="textNoShape">
              <a:avLst/>
            </a:prstTxWarp>
          </a:bodyPr>
          <a:lstStyle>
            <a:lvl1pPr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587202" y="6457791"/>
            <a:ext cx="1978448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32" tIns="32466" rIns="64932" bIns="32466" numCol="1" anchor="b" anchorCtr="0" compatLnSpc="1">
            <a:prstTxWarp prst="textNoShape">
              <a:avLst/>
            </a:prstTxWarp>
          </a:bodyPr>
          <a:lstStyle>
            <a:lvl1pPr algn="r">
              <a:defRPr kumimoji="1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63707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844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1905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7218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5856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6016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4646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862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4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9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56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2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3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5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770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988840"/>
            <a:ext cx="8515672" cy="114225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  </a:t>
            </a:r>
            <a:r>
              <a:rPr lang="en-US" altLang="zh-CN" dirty="0"/>
              <a:t>ASP.NET 4.5</a:t>
            </a:r>
            <a:r>
              <a:rPr lang="zh-CN" altLang="zh-CN" dirty="0"/>
              <a:t>网站文件及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 /&gt;</a:t>
            </a:r>
            <a:r>
              <a:rPr lang="zh-CN" altLang="zh-CN" dirty="0"/>
              <a:t>表示换行。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 /&gt;</a:t>
            </a:r>
            <a:r>
              <a:rPr lang="zh-CN" altLang="zh-CN" dirty="0"/>
              <a:t>表示水平线。</a:t>
            </a:r>
          </a:p>
          <a:p>
            <a:r>
              <a:rPr lang="en-US" altLang="zh-CN" dirty="0"/>
              <a:t>&lt;table&gt;…&lt;/table&gt;</a:t>
            </a:r>
            <a:r>
              <a:rPr lang="zh-CN" altLang="zh-CN" dirty="0"/>
              <a:t>表示一个表格。</a:t>
            </a:r>
          </a:p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="Intro.html"&gt;</a:t>
            </a:r>
            <a:r>
              <a:rPr lang="zh-CN" altLang="zh-CN" dirty="0"/>
              <a:t>我的简介</a:t>
            </a:r>
            <a:r>
              <a:rPr lang="en-US" altLang="zh-CN" dirty="0"/>
              <a:t>&lt;/a&gt;</a:t>
            </a:r>
            <a:r>
              <a:rPr lang="zh-CN" altLang="zh-CN" dirty="0"/>
              <a:t>表示在浏览器上显示超链接</a:t>
            </a:r>
            <a:r>
              <a:rPr lang="zh-CN" altLang="zh-CN" dirty="0" smtClean="0"/>
              <a:t>“我的简介”。</a:t>
            </a:r>
            <a:endParaRPr lang="zh-CN" altLang="zh-CN" dirty="0"/>
          </a:p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="mailto:ssgwcyxxd@gmail.com"&gt;</a:t>
            </a:r>
            <a:r>
              <a:rPr lang="zh-CN" altLang="zh-CN" dirty="0"/>
              <a:t>我的邮箱</a:t>
            </a:r>
            <a:r>
              <a:rPr lang="en-US" altLang="zh-CN" dirty="0"/>
              <a:t>&lt;/a&gt;</a:t>
            </a:r>
            <a:r>
              <a:rPr lang="zh-CN" altLang="zh-CN" dirty="0"/>
              <a:t>表示在浏览器上显示超链接“我的邮箱”，单击链接后给</a:t>
            </a:r>
            <a:r>
              <a:rPr lang="en-US" altLang="zh-CN" dirty="0"/>
              <a:t>ssgwcyxxd@gmail.com</a:t>
            </a:r>
            <a:r>
              <a:rPr lang="zh-CN" altLang="zh-CN" dirty="0"/>
              <a:t>发邮件。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 smtClean="0"/>
              <a:t>常用的实体符号表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24528"/>
              </p:ext>
            </p:extLst>
          </p:nvPr>
        </p:nvGraphicFramePr>
        <p:xfrm>
          <a:off x="467544" y="1988840"/>
          <a:ext cx="8226623" cy="29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23"/>
                <a:gridCol w="1358900"/>
                <a:gridCol w="1358900"/>
                <a:gridCol w="1358900"/>
                <a:gridCol w="1358900"/>
                <a:gridCol w="1358900"/>
              </a:tblGrid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表示方法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表示方法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表示方法</a:t>
                      </a:r>
                    </a:p>
                  </a:txBody>
                  <a:tcPr marL="68580" marR="68580" marT="0" marB="0" anchor="ctr"/>
                </a:tc>
              </a:tr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空格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nbsp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&lt; 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lt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&gt; 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gt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''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quot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'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apos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&amp;amp;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©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&amp;copy;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®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reg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¥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&amp;yen;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2-1  </a:t>
            </a:r>
            <a:r>
              <a:rPr lang="zh-CN" altLang="zh-CN" dirty="0"/>
              <a:t>认识常用</a:t>
            </a:r>
            <a:r>
              <a:rPr lang="en-US" altLang="zh-CN" dirty="0"/>
              <a:t>XHTML5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XHTML5</a:t>
            </a:r>
            <a:r>
              <a:rPr lang="zh-CN" altLang="en-US" dirty="0"/>
              <a:t>元素的方法不需死记硬背，可在</a:t>
            </a:r>
            <a:r>
              <a:rPr lang="en-US" altLang="zh-CN" dirty="0"/>
              <a:t>Internet</a:t>
            </a:r>
            <a:r>
              <a:rPr lang="zh-CN" altLang="en-US" dirty="0"/>
              <a:t>上找一些</a:t>
            </a:r>
            <a:r>
              <a:rPr lang="en-US" altLang="zh-CN" dirty="0"/>
              <a:t>.</a:t>
            </a:r>
            <a:r>
              <a:rPr lang="en-US" altLang="zh-CN" dirty="0" err="1"/>
              <a:t>htm</a:t>
            </a:r>
            <a:r>
              <a:rPr lang="zh-CN" altLang="en-US" dirty="0"/>
              <a:t>或</a:t>
            </a:r>
            <a:r>
              <a:rPr lang="en-US" altLang="zh-CN" dirty="0"/>
              <a:t>.html</a:t>
            </a:r>
            <a:r>
              <a:rPr lang="zh-CN" altLang="en-US" dirty="0"/>
              <a:t>为扩展名的文件，然后在浏览器中浏览该文件效果。再选择浏览器中的“查看”→“源文件”命令可看到源代码，将浏览看到的效果与源代码中的</a:t>
            </a:r>
            <a:r>
              <a:rPr lang="en-US" altLang="zh-CN" dirty="0"/>
              <a:t>XHTML</a:t>
            </a:r>
            <a:r>
              <a:rPr lang="zh-CN" altLang="en-US" dirty="0"/>
              <a:t>元素对比，从而了解</a:t>
            </a:r>
            <a:r>
              <a:rPr lang="en-US" altLang="zh-CN" dirty="0"/>
              <a:t>XHTML</a:t>
            </a:r>
            <a:r>
              <a:rPr lang="zh-CN" altLang="en-US" dirty="0"/>
              <a:t>元素的作用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源程序：</a:t>
            </a:r>
            <a:r>
              <a:rPr lang="en-US" altLang="zh-CN" dirty="0"/>
              <a:t>HTML5.html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45B555-5B7E-4B76-8ECA-0CBE36CC3FC9}" type="slidenum">
              <a:rPr lang="zh-CN" altLang="en-US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600200"/>
            <a:ext cx="8153400" cy="4853136"/>
          </a:xfrm>
        </p:spPr>
        <p:txBody>
          <a:bodyPr/>
          <a:lstStyle/>
          <a:p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="http://www.w3.org/1999/xhtml"&gt;</a:t>
            </a:r>
            <a:r>
              <a:rPr lang="zh-CN" altLang="zh-CN" dirty="0"/>
              <a:t>中</a:t>
            </a:r>
            <a:r>
              <a:rPr lang="en-US" altLang="zh-CN" dirty="0" err="1"/>
              <a:t>xmlns</a:t>
            </a:r>
            <a:r>
              <a:rPr lang="zh-CN" altLang="zh-CN" dirty="0"/>
              <a:t>属性值表示命名空间，在该命名空间中包含了所有</a:t>
            </a:r>
            <a:r>
              <a:rPr lang="en-US" altLang="zh-CN" dirty="0"/>
              <a:t>XHTML</a:t>
            </a:r>
            <a:r>
              <a:rPr lang="zh-CN" altLang="zh-CN" dirty="0"/>
              <a:t>元素的定义。</a:t>
            </a:r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="Content-Type" content="text/html; charset=utf-8" /&gt;</a:t>
            </a:r>
            <a:r>
              <a:rPr lang="zh-CN" altLang="zh-CN" dirty="0"/>
              <a:t>表示页面的语言编码字符集为</a:t>
            </a:r>
            <a:r>
              <a:rPr lang="en-US" altLang="zh-CN" dirty="0"/>
              <a:t>UTF-8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&lt;meta name="keywords" content="</a:t>
            </a:r>
            <a:r>
              <a:rPr lang="en-US" altLang="zh-CN" dirty="0" err="1"/>
              <a:t>MyPetShop</a:t>
            </a:r>
            <a:r>
              <a:rPr lang="en-US" altLang="zh-CN" dirty="0"/>
              <a:t>, XHTML5" /&gt;</a:t>
            </a:r>
            <a:r>
              <a:rPr lang="zh-CN" altLang="zh-CN" dirty="0"/>
              <a:t>表示能为搜索引擎提供页面关键词</a:t>
            </a:r>
            <a:r>
              <a:rPr lang="en-US" altLang="zh-CN" dirty="0" err="1"/>
              <a:t>MyPetShop</a:t>
            </a:r>
            <a:r>
              <a:rPr lang="zh-CN" altLang="zh-CN" dirty="0"/>
              <a:t>和</a:t>
            </a:r>
            <a:r>
              <a:rPr lang="en-US" altLang="zh-CN" dirty="0"/>
              <a:t>XHTML5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9DB6C2-FD94-41D7-8F43-C1085C9034DF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&lt;meta name="description" content="XHTML5</a:t>
            </a:r>
            <a:r>
              <a:rPr lang="zh-CN" altLang="zh-CN" dirty="0"/>
              <a:t>页面示范</a:t>
            </a:r>
            <a:r>
              <a:rPr lang="en-US" altLang="zh-CN" dirty="0"/>
              <a:t>" /&gt;</a:t>
            </a:r>
            <a:r>
              <a:rPr lang="zh-CN" altLang="zh-CN" dirty="0"/>
              <a:t>表示页面的简要描述。</a:t>
            </a:r>
          </a:p>
          <a:p>
            <a:r>
              <a:rPr lang="en-US" altLang="zh-CN" dirty="0"/>
              <a:t>&lt;meta name="author" content="ssgwcyxxd@gmail.com, </a:t>
            </a:r>
            <a:r>
              <a:rPr lang="zh-CN" altLang="zh-CN" dirty="0"/>
              <a:t>阿毛</a:t>
            </a:r>
            <a:r>
              <a:rPr lang="en-US" altLang="zh-CN" dirty="0"/>
              <a:t>" /&gt;</a:t>
            </a:r>
            <a:r>
              <a:rPr lang="zh-CN" altLang="zh-CN" dirty="0"/>
              <a:t>表示页面作者信息。</a:t>
            </a:r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="refresh" content="3" /&gt;</a:t>
            </a:r>
            <a:r>
              <a:rPr lang="zh-CN" altLang="zh-CN" dirty="0"/>
              <a:t>表示页面每隔</a:t>
            </a:r>
            <a:r>
              <a:rPr lang="en-US" altLang="zh-CN" dirty="0"/>
              <a:t>3</a:t>
            </a:r>
            <a:r>
              <a:rPr lang="zh-CN" altLang="zh-CN" dirty="0"/>
              <a:t>秒自动刷新一次。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9DB6C2-FD94-41D7-8F43-C1085C9034DF}" type="slidenum">
              <a:rPr lang="zh-CN" altLang="en-US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2.2  .</a:t>
            </a:r>
            <a:r>
              <a:rPr lang="en-US" altLang="zh-CN" dirty="0" err="1"/>
              <a:t>aspx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文件（</a:t>
            </a:r>
            <a:r>
              <a:rPr lang="en-US" altLang="zh-CN" dirty="0"/>
              <a:t>Web</a:t>
            </a:r>
            <a:r>
              <a:rPr lang="zh-CN" altLang="zh-CN" dirty="0"/>
              <a:t>窗体）在</a:t>
            </a:r>
            <a:r>
              <a:rPr lang="en-US" altLang="zh-CN" dirty="0"/>
              <a:t>ASP.NET 4.5</a:t>
            </a:r>
            <a:r>
              <a:rPr lang="zh-CN" altLang="zh-CN" dirty="0"/>
              <a:t>网站中占据主体部分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直接</a:t>
            </a:r>
            <a:r>
              <a:rPr lang="zh-CN" altLang="zh-CN" dirty="0"/>
              <a:t>或间接地继承自</a:t>
            </a:r>
            <a:r>
              <a:rPr lang="en-US" altLang="zh-CN" dirty="0" err="1"/>
              <a:t>System.Web.UI.Page</a:t>
            </a:r>
            <a:r>
              <a:rPr lang="zh-CN" altLang="zh-CN" dirty="0"/>
              <a:t>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每个</a:t>
            </a:r>
            <a:r>
              <a:rPr lang="en-US" altLang="zh-CN" dirty="0"/>
              <a:t>Web</a:t>
            </a:r>
            <a:r>
              <a:rPr lang="zh-CN" altLang="zh-CN" dirty="0"/>
              <a:t>窗体中的代码包括两部分：一部分是处于</a:t>
            </a:r>
            <a:r>
              <a:rPr lang="en-US" altLang="zh-CN" dirty="0"/>
              <a:t>&lt;body&gt;</a:t>
            </a:r>
            <a:r>
              <a:rPr lang="zh-CN" altLang="zh-CN" dirty="0"/>
              <a:t>元素之间的用于界面显示的</a:t>
            </a:r>
            <a:r>
              <a:rPr lang="zh-CN" altLang="zh-CN" dirty="0" smtClean="0"/>
              <a:t>代码；</a:t>
            </a:r>
            <a:r>
              <a:rPr lang="zh-CN" altLang="zh-CN" dirty="0"/>
              <a:t>另一部分是包含事件处理等的</a:t>
            </a:r>
            <a:r>
              <a:rPr lang="en-US" altLang="zh-CN" dirty="0"/>
              <a:t>C#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D9DCF23-551B-47D4-8606-DC3340036823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2.2.1  </a:t>
            </a:r>
            <a:r>
              <a:rPr lang="zh-CN" altLang="zh-CN" dirty="0"/>
              <a:t>单文件页模型</a:t>
            </a:r>
            <a:endParaRPr lang="zh-CN" alt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界面</a:t>
            </a:r>
            <a:r>
              <a:rPr lang="zh-CN" altLang="zh-CN" dirty="0"/>
              <a:t>显示代码和逻辑处理代码（事件、方法等）都放在同一个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逻辑</a:t>
            </a:r>
            <a:r>
              <a:rPr lang="zh-CN" altLang="zh-CN" dirty="0"/>
              <a:t>处理代码包含于</a:t>
            </a:r>
            <a:r>
              <a:rPr lang="en-US" altLang="zh-CN" dirty="0"/>
              <a:t>&lt;script&gt;</a:t>
            </a:r>
            <a:r>
              <a:rPr lang="zh-CN" altLang="zh-CN" dirty="0"/>
              <a:t>元素中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script&gt;</a:t>
            </a:r>
            <a:r>
              <a:rPr lang="zh-CN" altLang="zh-CN" dirty="0"/>
              <a:t>元素位于</a:t>
            </a:r>
            <a:r>
              <a:rPr lang="en-US" altLang="zh-CN" dirty="0"/>
              <a:t>&lt;html&gt;</a:t>
            </a:r>
            <a:r>
              <a:rPr lang="zh-CN" altLang="zh-CN" dirty="0"/>
              <a:t>元素之上，且包含</a:t>
            </a:r>
            <a:r>
              <a:rPr lang="en-US" altLang="zh-CN" dirty="0" err="1"/>
              <a:t>runat</a:t>
            </a:r>
            <a:r>
              <a:rPr lang="en-US" altLang="zh-CN" dirty="0"/>
              <a:t>="server"</a:t>
            </a:r>
            <a:r>
              <a:rPr lang="zh-CN" altLang="zh-CN" dirty="0"/>
              <a:t>属性。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348330-196B-440E-AFF9-1470DEA7853A}" type="slidenum">
              <a:rPr lang="zh-CN" altLang="en-US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2-2  </a:t>
            </a:r>
            <a:r>
              <a:rPr lang="zh-CN" altLang="zh-CN" dirty="0"/>
              <a:t>熟悉单文件页模型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本实例包含</a:t>
            </a:r>
            <a:r>
              <a:rPr lang="en-US" altLang="zh-CN" dirty="0" err="1"/>
              <a:t>TextBox</a:t>
            </a:r>
            <a:r>
              <a:rPr lang="zh-CN" altLang="zh-CN" dirty="0"/>
              <a:t>、</a:t>
            </a:r>
            <a:r>
              <a:rPr lang="en-US" altLang="zh-CN" dirty="0"/>
              <a:t>Label</a:t>
            </a:r>
            <a:r>
              <a:rPr lang="zh-CN" altLang="zh-CN" dirty="0"/>
              <a:t>、</a:t>
            </a:r>
            <a:r>
              <a:rPr lang="en-US" altLang="zh-CN" dirty="0"/>
              <a:t>Button</a:t>
            </a:r>
            <a:r>
              <a:rPr lang="zh-CN" altLang="zh-CN" dirty="0"/>
              <a:t>控件各一个。当在文本框中输入内容后再单击“确定”按钮，则在标签中显示“不管您输什么，我都喜欢</a:t>
            </a:r>
            <a:r>
              <a:rPr lang="en-US" altLang="zh-CN" dirty="0"/>
              <a:t>ASP.NET!</a:t>
            </a:r>
            <a:r>
              <a:rPr lang="zh-CN" altLang="zh-CN" dirty="0"/>
              <a:t>”。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SimplePage.aspx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单文件页模型在读代码时可先看</a:t>
            </a:r>
            <a:r>
              <a:rPr lang="en-US" altLang="zh-CN" dirty="0"/>
              <a:t>&lt;body&gt;</a:t>
            </a:r>
            <a:r>
              <a:rPr lang="zh-CN" altLang="zh-CN" dirty="0"/>
              <a:t>元素中内容，主要关注有哪些控件对象、各对象的</a:t>
            </a:r>
            <a:r>
              <a:rPr lang="en-US" altLang="zh-CN" dirty="0"/>
              <a:t>ID</a:t>
            </a:r>
            <a:r>
              <a:rPr lang="zh-CN" altLang="zh-CN" dirty="0"/>
              <a:t>属性值和各对象的事件名。再由各对象的事件名到</a:t>
            </a:r>
            <a:r>
              <a:rPr lang="en-US" altLang="zh-CN" dirty="0"/>
              <a:t>&lt;script&gt;</a:t>
            </a:r>
            <a:r>
              <a:rPr lang="zh-CN" altLang="zh-CN" dirty="0"/>
              <a:t>元素中找对应的执行方法。</a:t>
            </a:r>
          </a:p>
          <a:p>
            <a:r>
              <a:rPr lang="en-US" altLang="zh-CN" dirty="0" err="1"/>
              <a:t>OnClick</a:t>
            </a:r>
            <a:r>
              <a:rPr lang="en-US" altLang="zh-CN" dirty="0"/>
              <a:t>="</a:t>
            </a:r>
            <a:r>
              <a:rPr lang="en-US" altLang="zh-CN" dirty="0" err="1"/>
              <a:t>btnSubmit_Click</a:t>
            </a:r>
            <a:r>
              <a:rPr lang="en-US" altLang="zh-CN" dirty="0"/>
              <a:t>"</a:t>
            </a:r>
            <a:r>
              <a:rPr lang="zh-CN" altLang="zh-CN" dirty="0"/>
              <a:t>表示单击“确定”按钮触发</a:t>
            </a:r>
            <a:r>
              <a:rPr lang="en-US" altLang="zh-CN" dirty="0"/>
              <a:t>Click</a:t>
            </a:r>
            <a:r>
              <a:rPr lang="zh-CN" altLang="zh-CN" dirty="0"/>
              <a:t>事件后执行位于</a:t>
            </a:r>
            <a:r>
              <a:rPr lang="en-US" altLang="zh-CN" dirty="0"/>
              <a:t>&lt;script&gt;</a:t>
            </a:r>
            <a:r>
              <a:rPr lang="zh-CN" altLang="zh-CN" dirty="0"/>
              <a:t>元素中的</a:t>
            </a:r>
            <a:r>
              <a:rPr lang="en-US" altLang="zh-CN" dirty="0" err="1"/>
              <a:t>btnSubmit_Click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2.2.2  </a:t>
            </a:r>
            <a:r>
              <a:rPr lang="zh-CN" altLang="zh-CN" dirty="0"/>
              <a:t>代码隐藏页模型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代码隐藏页模型适用于多个开发人员共同创建网站的</a:t>
            </a:r>
            <a:r>
              <a:rPr lang="zh-CN" altLang="zh-CN" dirty="0" smtClean="0"/>
              <a:t>情形。</a:t>
            </a:r>
            <a:endParaRPr lang="zh-CN" altLang="zh-CN" dirty="0"/>
          </a:p>
          <a:p>
            <a:r>
              <a:rPr lang="zh-CN" altLang="zh-CN" dirty="0" smtClean="0"/>
              <a:t>显示</a:t>
            </a:r>
            <a:r>
              <a:rPr lang="zh-CN" altLang="zh-CN" dirty="0"/>
              <a:t>界面的代码包含于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文件，而逻辑处理代码包含于对应的</a:t>
            </a:r>
            <a:r>
              <a:rPr lang="en-US" altLang="zh-CN" dirty="0"/>
              <a:t>.</a:t>
            </a:r>
            <a:r>
              <a:rPr lang="en-US" altLang="zh-CN" dirty="0" err="1"/>
              <a:t>aspx.cs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</a:t>
            </a:r>
            <a:r>
              <a:rPr lang="zh-CN" altLang="zh-CN" dirty="0" smtClean="0"/>
              <a:t>不包含</a:t>
            </a:r>
            <a:r>
              <a:rPr lang="en-US" altLang="zh-CN" dirty="0"/>
              <a:t>&lt;script&gt;</a:t>
            </a:r>
            <a:r>
              <a:rPr lang="zh-CN" altLang="zh-CN" dirty="0"/>
              <a:t>元素，但在</a:t>
            </a:r>
            <a:r>
              <a:rPr lang="en-US" altLang="zh-CN" dirty="0"/>
              <a:t>@Page</a:t>
            </a:r>
            <a:r>
              <a:rPr lang="zh-CN" altLang="zh-CN" dirty="0"/>
              <a:t>指令中需包含引用的外部文件。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918450" cy="5112568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ASP.NET 4.5</a:t>
            </a:r>
            <a:r>
              <a:rPr lang="zh-CN" altLang="zh-CN" dirty="0"/>
              <a:t>网站组成。</a:t>
            </a:r>
          </a:p>
          <a:p>
            <a:pPr lvl="0"/>
            <a:r>
              <a:rPr lang="zh-CN" altLang="zh-CN" dirty="0"/>
              <a:t>熟悉</a:t>
            </a:r>
            <a:r>
              <a:rPr lang="en-US" altLang="zh-CN" dirty="0"/>
              <a:t>.html</a:t>
            </a:r>
            <a:r>
              <a:rPr lang="zh-CN" altLang="zh-CN" dirty="0"/>
              <a:t>文件及</a:t>
            </a:r>
            <a:r>
              <a:rPr lang="en-US" altLang="zh-CN" dirty="0"/>
              <a:t>XHTML5</a:t>
            </a:r>
            <a:r>
              <a:rPr lang="zh-CN" altLang="zh-CN" dirty="0"/>
              <a:t>常用元素。</a:t>
            </a:r>
          </a:p>
          <a:p>
            <a:pPr lvl="0"/>
            <a:r>
              <a:rPr lang="zh-CN" altLang="zh-CN" dirty="0"/>
              <a:t>理解</a:t>
            </a:r>
            <a:r>
              <a:rPr lang="en-US" altLang="zh-CN" dirty="0"/>
              <a:t>Web</a:t>
            </a:r>
            <a:r>
              <a:rPr lang="zh-CN" altLang="zh-CN" dirty="0"/>
              <a:t>窗体页的两种模型：单文件模型和代码隐藏页模型。</a:t>
            </a:r>
          </a:p>
          <a:p>
            <a:pPr lvl="0"/>
            <a:r>
              <a:rPr lang="zh-CN" altLang="zh-CN" dirty="0"/>
              <a:t>熟悉</a:t>
            </a:r>
            <a:r>
              <a:rPr lang="en-US" altLang="zh-CN" dirty="0"/>
              <a:t>CSS3</a:t>
            </a:r>
            <a:r>
              <a:rPr lang="zh-CN" altLang="zh-CN" dirty="0"/>
              <a:t>样式定义、存放位置。</a:t>
            </a:r>
          </a:p>
          <a:p>
            <a:pPr lvl="0"/>
            <a:r>
              <a:rPr lang="zh-CN" altLang="zh-CN" dirty="0"/>
              <a:t>了解</a:t>
            </a:r>
            <a:r>
              <a:rPr lang="en-US" altLang="zh-CN" dirty="0"/>
              <a:t>JavaScript</a:t>
            </a:r>
            <a:r>
              <a:rPr lang="zh-CN" altLang="zh-CN" dirty="0"/>
              <a:t>常识，熟悉代码存放位置。</a:t>
            </a:r>
          </a:p>
          <a:p>
            <a:pPr lvl="0"/>
            <a:r>
              <a:rPr lang="zh-CN" altLang="zh-CN" dirty="0"/>
              <a:t>了解</a:t>
            </a:r>
            <a:r>
              <a:rPr lang="en-US" altLang="zh-CN" dirty="0" err="1"/>
              <a:t>jQuery</a:t>
            </a:r>
            <a:r>
              <a:rPr lang="zh-CN" altLang="zh-CN" dirty="0"/>
              <a:t>，熟悉</a:t>
            </a:r>
            <a:r>
              <a:rPr lang="en-US" altLang="zh-CN" dirty="0" err="1"/>
              <a:t>jQuery</a:t>
            </a:r>
            <a:r>
              <a:rPr lang="zh-CN" altLang="zh-CN" dirty="0"/>
              <a:t>的功能和使用方法。</a:t>
            </a:r>
          </a:p>
          <a:p>
            <a:pPr lvl="0"/>
            <a:r>
              <a:rPr lang="zh-CN" altLang="zh-CN" dirty="0"/>
              <a:t>了解</a:t>
            </a:r>
            <a:r>
              <a:rPr lang="en-US" altLang="zh-CN" dirty="0"/>
              <a:t>XML</a:t>
            </a:r>
            <a:r>
              <a:rPr lang="zh-CN" altLang="zh-CN" dirty="0"/>
              <a:t>常识，熟悉</a:t>
            </a:r>
            <a:r>
              <a:rPr lang="en-US" altLang="zh-CN" dirty="0"/>
              <a:t>XML</a:t>
            </a:r>
            <a:r>
              <a:rPr lang="zh-CN" altLang="zh-CN" dirty="0"/>
              <a:t>文件结构。</a:t>
            </a:r>
          </a:p>
          <a:p>
            <a:r>
              <a:rPr lang="zh-CN" altLang="zh-CN" dirty="0"/>
              <a:t>熟悉</a:t>
            </a:r>
            <a:r>
              <a:rPr lang="en-US" altLang="zh-CN" dirty="0" err="1"/>
              <a:t>Web.config</a:t>
            </a:r>
            <a:r>
              <a:rPr lang="zh-CN" altLang="zh-CN" dirty="0"/>
              <a:t>配置文件结构和</a:t>
            </a:r>
            <a:r>
              <a:rPr lang="en-US" altLang="zh-CN" dirty="0" err="1"/>
              <a:t>Global.asax</a:t>
            </a:r>
            <a:r>
              <a:rPr lang="zh-CN" altLang="zh-CN" dirty="0"/>
              <a:t>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网站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http://www.w3school.com.cn/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2-3  </a:t>
            </a:r>
            <a:r>
              <a:rPr lang="zh-CN" altLang="zh-CN" dirty="0"/>
              <a:t>熟悉代码隐藏页模型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本实例实现的是与实例</a:t>
            </a:r>
            <a:r>
              <a:rPr lang="en-US" altLang="zh-CN" dirty="0"/>
              <a:t>2-2</a:t>
            </a:r>
            <a:r>
              <a:rPr lang="zh-CN" altLang="zh-CN" dirty="0"/>
              <a:t>相同的功能。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CodeBehind.aspx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读代码时可先看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文件中内容，主要关注有哪些控件对象、各对象的</a:t>
            </a:r>
            <a:r>
              <a:rPr lang="en-US" altLang="zh-CN" dirty="0"/>
              <a:t>ID</a:t>
            </a:r>
            <a:r>
              <a:rPr lang="zh-CN" altLang="zh-CN" dirty="0"/>
              <a:t>属性值和各对象的事件名。再由各对象的事件名到相应的</a:t>
            </a:r>
            <a:r>
              <a:rPr lang="en-US" altLang="zh-CN" dirty="0"/>
              <a:t>.</a:t>
            </a:r>
            <a:r>
              <a:rPr lang="en-US" altLang="zh-CN" dirty="0" err="1"/>
              <a:t>aspx.cs</a:t>
            </a:r>
            <a:r>
              <a:rPr lang="zh-CN" altLang="zh-CN" dirty="0"/>
              <a:t>文件中找对应的执行方法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AutoEventWireup</a:t>
            </a:r>
            <a:r>
              <a:rPr lang="en-US" altLang="zh-CN" dirty="0" smtClean="0"/>
              <a:t>=“true”</a:t>
            </a:r>
            <a:r>
              <a:rPr lang="zh-CN" altLang="zh-CN" dirty="0" smtClean="0"/>
              <a:t>指定</a:t>
            </a:r>
            <a:r>
              <a:rPr lang="zh-CN" altLang="zh-CN" dirty="0"/>
              <a:t>页面事件自动绑定到指定的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CodeFile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CodeBehind.aspx.cs</a:t>
            </a:r>
            <a:r>
              <a:rPr lang="en-US" altLang="zh-CN" dirty="0" smtClean="0"/>
              <a:t>”</a:t>
            </a:r>
            <a:r>
              <a:rPr lang="zh-CN" altLang="zh-CN" dirty="0" smtClean="0"/>
              <a:t>指定</a:t>
            </a:r>
            <a:r>
              <a:rPr lang="zh-CN" altLang="zh-CN" dirty="0"/>
              <a:t>后台编码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Inherits</a:t>
            </a:r>
            <a:r>
              <a:rPr lang="en-US" altLang="zh-CN" dirty="0"/>
              <a:t>="Chap2_CodeBehind"</a:t>
            </a:r>
            <a:r>
              <a:rPr lang="zh-CN" altLang="zh-CN" dirty="0"/>
              <a:t>指定继承的类</a:t>
            </a:r>
            <a:r>
              <a:rPr lang="zh-CN" altLang="zh-CN" dirty="0" smtClean="0"/>
              <a:t>名。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“</a:t>
            </a:r>
            <a:r>
              <a:rPr lang="en-US" altLang="zh-CN" dirty="0"/>
              <a:t>using System;</a:t>
            </a:r>
            <a:r>
              <a:rPr lang="zh-CN" altLang="zh-CN" dirty="0"/>
              <a:t>”语句表示导入</a:t>
            </a:r>
            <a:r>
              <a:rPr lang="en-US" altLang="zh-CN" dirty="0"/>
              <a:t>System</a:t>
            </a:r>
            <a:r>
              <a:rPr lang="zh-CN" altLang="zh-CN" dirty="0"/>
              <a:t>命名空间。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2.3  .</a:t>
            </a:r>
            <a:r>
              <a:rPr lang="en-US" altLang="zh-CN" dirty="0" err="1"/>
              <a:t>css</a:t>
            </a:r>
            <a:r>
              <a:rPr lang="zh-CN" altLang="zh-CN" dirty="0"/>
              <a:t>文件和</a:t>
            </a:r>
            <a:r>
              <a:rPr lang="en-US" altLang="zh-CN" dirty="0"/>
              <a:t>CSS</a:t>
            </a:r>
            <a:r>
              <a:rPr lang="zh-CN" altLang="zh-CN" dirty="0"/>
              <a:t>常识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级联样式表</a:t>
            </a:r>
            <a:r>
              <a:rPr lang="en-US" altLang="zh-CN" dirty="0"/>
              <a:t>CSS</a:t>
            </a:r>
            <a:r>
              <a:rPr lang="zh-CN" altLang="zh-CN" dirty="0"/>
              <a:t>是应用于页面中元素的样式规则，现已被各类浏览器所接受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zh-CN" dirty="0"/>
              <a:t>提供了精确定位和重新定义</a:t>
            </a:r>
            <a:r>
              <a:rPr lang="en-US" altLang="zh-CN" dirty="0"/>
              <a:t>XHTML</a:t>
            </a:r>
            <a:r>
              <a:rPr lang="zh-CN" altLang="zh-CN" dirty="0"/>
              <a:t>元素属性的功能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en-US" altLang="zh-CN" dirty="0"/>
              <a:t>CSS</a:t>
            </a:r>
            <a:r>
              <a:rPr lang="zh-CN" altLang="zh-CN" dirty="0"/>
              <a:t>样式文件可以作用于多个</a:t>
            </a:r>
            <a:r>
              <a:rPr lang="en-US" altLang="zh-CN" dirty="0"/>
              <a:t>XHTML</a:t>
            </a:r>
            <a:r>
              <a:rPr lang="zh-CN" altLang="zh-CN" dirty="0" smtClean="0"/>
              <a:t>文件。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zh-CN" dirty="0"/>
              <a:t>的版本有</a:t>
            </a:r>
            <a:r>
              <a:rPr lang="en-US" altLang="zh-CN" dirty="0"/>
              <a:t>CSS1</a:t>
            </a:r>
            <a:r>
              <a:rPr lang="zh-CN" altLang="zh-CN" dirty="0"/>
              <a:t>、</a:t>
            </a:r>
            <a:r>
              <a:rPr lang="en-US" altLang="zh-CN" dirty="0"/>
              <a:t>CSS2</a:t>
            </a:r>
            <a:r>
              <a:rPr lang="zh-CN" altLang="zh-CN" dirty="0"/>
              <a:t>、</a:t>
            </a:r>
            <a:r>
              <a:rPr lang="en-US" altLang="zh-CN" dirty="0"/>
              <a:t>CSS3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2.3.1  </a:t>
            </a:r>
            <a:r>
              <a:rPr lang="zh-CN" altLang="zh-CN" dirty="0"/>
              <a:t>定义</a:t>
            </a:r>
            <a:r>
              <a:rPr lang="en-US" altLang="zh-CN" dirty="0"/>
              <a:t>CSS3</a:t>
            </a:r>
            <a:r>
              <a:rPr lang="zh-CN" altLang="zh-CN" dirty="0"/>
              <a:t>样式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每个</a:t>
            </a:r>
            <a:r>
              <a:rPr lang="en-US" altLang="zh-CN" dirty="0"/>
              <a:t>CSS3</a:t>
            </a:r>
            <a:r>
              <a:rPr lang="zh-CN" altLang="zh-CN" dirty="0"/>
              <a:t>样式有</a:t>
            </a:r>
            <a:r>
              <a:rPr lang="zh-CN" altLang="zh-CN" dirty="0" smtClean="0"/>
              <a:t>两</a:t>
            </a:r>
            <a:r>
              <a:rPr lang="zh-CN" altLang="zh-CN" dirty="0"/>
              <a:t>个部分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选择</a:t>
            </a:r>
            <a:r>
              <a:rPr lang="zh-CN" altLang="zh-CN" dirty="0"/>
              <a:t>器（如</a:t>
            </a:r>
            <a:r>
              <a:rPr lang="en-US" altLang="zh-CN" dirty="0"/>
              <a:t>p</a:t>
            </a:r>
            <a:r>
              <a:rPr lang="zh-CN" altLang="zh-CN" dirty="0" smtClean="0"/>
              <a:t>）</a:t>
            </a:r>
            <a:r>
              <a:rPr lang="en-US" altLang="zh-CN" dirty="0" smtClean="0"/>
              <a:t>{</a:t>
            </a:r>
            <a:r>
              <a:rPr lang="zh-CN" altLang="zh-CN" dirty="0" smtClean="0"/>
              <a:t>声明</a:t>
            </a:r>
            <a:r>
              <a:rPr lang="en-US" altLang="zh-CN" dirty="0" smtClean="0"/>
              <a:t>1;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2;…}</a:t>
            </a:r>
          </a:p>
          <a:p>
            <a:r>
              <a:rPr lang="zh-CN" altLang="zh-CN" dirty="0" smtClean="0"/>
              <a:t>声明</a:t>
            </a:r>
            <a:r>
              <a:rPr lang="zh-CN" altLang="en-US" dirty="0" smtClean="0"/>
              <a:t>格式：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名</a:t>
            </a:r>
            <a:r>
              <a:rPr lang="zh-CN" altLang="zh-CN" dirty="0" smtClean="0"/>
              <a:t>（</a:t>
            </a:r>
            <a:r>
              <a:rPr lang="zh-CN" altLang="zh-CN" dirty="0"/>
              <a:t>如</a:t>
            </a:r>
            <a:r>
              <a:rPr lang="en-US" altLang="zh-CN" dirty="0"/>
              <a:t>color</a:t>
            </a:r>
            <a:r>
              <a:rPr lang="zh-CN" altLang="zh-CN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</a:t>
            </a:r>
            <a:r>
              <a:rPr lang="en-US" altLang="zh-CN" dirty="0"/>
              <a:t>blue</a:t>
            </a:r>
            <a:r>
              <a:rPr lang="zh-CN" altLang="zh-CN" dirty="0"/>
              <a:t>）组成。（如</a:t>
            </a:r>
            <a:r>
              <a:rPr lang="en-US" altLang="zh-CN" dirty="0" err="1" smtClean="0"/>
              <a:t>color:blue</a:t>
            </a:r>
            <a:r>
              <a:rPr lang="zh-CN" altLang="zh-CN" dirty="0"/>
              <a:t>）。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794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*</a:t>
            </a:r>
            <a:r>
              <a:rPr lang="zh-CN" altLang="zh-CN" dirty="0"/>
              <a:t>选择器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zh-CN" dirty="0"/>
              <a:t>选择器适用于页面中的所有元素，常用于全局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zh-CN" altLang="zh-CN" dirty="0" smtClean="0"/>
              <a:t>将</a:t>
            </a:r>
            <a:r>
              <a:rPr lang="zh-CN" altLang="zh-CN" dirty="0"/>
              <a:t>页面中所有元素的字体设为</a:t>
            </a:r>
            <a:r>
              <a:rPr lang="en-US" altLang="zh-CN" dirty="0"/>
              <a:t>Arial</a:t>
            </a:r>
            <a:r>
              <a:rPr lang="zh-CN" altLang="zh-CN" dirty="0"/>
              <a:t>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* { font-family: Arial; }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080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元素选择器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元素选择器的取名即为</a:t>
            </a:r>
            <a:r>
              <a:rPr lang="en-US" altLang="zh-CN" dirty="0"/>
              <a:t>XHTML</a:t>
            </a:r>
            <a:r>
              <a:rPr lang="zh-CN" altLang="zh-CN" dirty="0"/>
              <a:t>元素名，用于重新定义指定的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zh-CN" altLang="zh-CN" dirty="0" smtClean="0"/>
              <a:t>对</a:t>
            </a:r>
            <a:r>
              <a:rPr lang="zh-CN" altLang="zh-CN" dirty="0"/>
              <a:t>所有</a:t>
            </a:r>
            <a:r>
              <a:rPr lang="en-US" altLang="zh-CN" dirty="0"/>
              <a:t>&lt;p&gt;</a:t>
            </a:r>
            <a:r>
              <a:rPr lang="zh-CN" altLang="zh-CN" dirty="0"/>
              <a:t>和</a:t>
            </a:r>
            <a:r>
              <a:rPr lang="en-US" altLang="zh-CN" dirty="0"/>
              <a:t>&lt;/p&gt;</a:t>
            </a:r>
            <a:r>
              <a:rPr lang="zh-CN" altLang="zh-CN" dirty="0"/>
              <a:t>之间的段落设置文本对齐格式为居中的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p { text-align: center; }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17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属性选择器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272724"/>
              </p:ext>
            </p:extLst>
          </p:nvPr>
        </p:nvGraphicFramePr>
        <p:xfrm>
          <a:off x="323528" y="1556791"/>
          <a:ext cx="8424936" cy="5040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5688632"/>
              </a:tblGrid>
              <a:tr h="501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CSS3</a:t>
                      </a:r>
                      <a:r>
                        <a:rPr lang="zh-CN" sz="2400" kern="100" dirty="0">
                          <a:effectLst/>
                        </a:rPr>
                        <a:t>样式</a:t>
                      </a:r>
                      <a:endParaRPr lang="zh-CN" sz="2400" kern="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说明 </a:t>
                      </a:r>
                      <a:endParaRPr lang="zh-CN" sz="24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[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en-US" sz="2400" kern="100" dirty="0">
                          <a:effectLst/>
                        </a:rPr>
                        <a:t>=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en-US" sz="2400" kern="100" dirty="0">
                          <a:effectLst/>
                        </a:rPr>
                        <a:t>]{…}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属性值为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02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[attr~=val]{…}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属性值中包含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值（必须以空格间隔）的元素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02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[attr|=val]{…}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属性值中以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值（必须以下划线间隔）开始的元素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[attr^=val]{…}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属性值中以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值开始的元素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29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[attr$=val]{…}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属性值中以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结尾的元素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[attr*=val]{…}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属性值中包含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值的元素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7574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类选择器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类选择器可以应用于不同的</a:t>
            </a:r>
            <a:r>
              <a:rPr lang="en-US" altLang="zh-CN" dirty="0"/>
              <a:t>XHTML</a:t>
            </a:r>
            <a:r>
              <a:rPr lang="zh-CN" altLang="zh-CN" dirty="0"/>
              <a:t>元素或某个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zh-CN" altLang="zh-CN" dirty="0" smtClean="0"/>
              <a:t>子集。</a:t>
            </a:r>
            <a:endParaRPr lang="en-US" altLang="zh-CN" dirty="0" smtClean="0"/>
          </a:p>
          <a:p>
            <a:r>
              <a:rPr lang="zh-CN" altLang="zh-CN" dirty="0" smtClean="0"/>
              <a:t>定义</a:t>
            </a:r>
            <a:r>
              <a:rPr lang="zh-CN" altLang="zh-CN" dirty="0"/>
              <a:t>时，要在选择器名前加“</a:t>
            </a:r>
            <a:r>
              <a:rPr lang="en-US" altLang="zh-CN" dirty="0"/>
              <a:t>.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zh-CN" dirty="0" smtClean="0"/>
              <a:t>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通过</a:t>
            </a:r>
            <a:r>
              <a:rPr lang="zh-CN" altLang="zh-CN" dirty="0"/>
              <a:t>类选择器设置颜色为红色的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.intro { color: #FF0000; }</a:t>
            </a:r>
            <a:endParaRPr lang="zh-CN" altLang="zh-CN" dirty="0"/>
          </a:p>
          <a:p>
            <a:r>
              <a:rPr lang="zh-CN" altLang="zh-CN" dirty="0"/>
              <a:t>在页面中，用</a:t>
            </a:r>
            <a:r>
              <a:rPr lang="en-US" altLang="zh-CN" dirty="0"/>
              <a:t>class="</a:t>
            </a:r>
            <a:r>
              <a:rPr lang="zh-CN" altLang="zh-CN" dirty="0"/>
              <a:t>类名</a:t>
            </a:r>
            <a:r>
              <a:rPr lang="en-US" altLang="zh-CN" dirty="0"/>
              <a:t>"</a:t>
            </a:r>
            <a:r>
              <a:rPr lang="zh-CN" altLang="zh-CN" dirty="0"/>
              <a:t>的方式调用，如：</a:t>
            </a:r>
          </a:p>
          <a:p>
            <a:r>
              <a:rPr lang="en-US" altLang="zh-CN" dirty="0"/>
              <a:t>&lt;p class="intro"&gt;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1421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id</a:t>
            </a:r>
            <a:r>
              <a:rPr lang="zh-CN" altLang="zh-CN" dirty="0"/>
              <a:t>选择器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zh-CN" dirty="0"/>
              <a:t>选择器应用于由</a:t>
            </a:r>
            <a:r>
              <a:rPr lang="en-US" altLang="zh-CN" dirty="0"/>
              <a:t>id</a:t>
            </a:r>
            <a:r>
              <a:rPr lang="zh-CN" altLang="zh-CN" dirty="0"/>
              <a:t>值确定的</a:t>
            </a:r>
            <a:r>
              <a:rPr lang="en-US" altLang="zh-CN" dirty="0"/>
              <a:t>XHTML</a:t>
            </a:r>
            <a:r>
              <a:rPr lang="zh-CN" altLang="zh-CN" dirty="0"/>
              <a:t>元素的属性，且常用于单个</a:t>
            </a:r>
            <a:r>
              <a:rPr lang="en-US" altLang="zh-CN" dirty="0"/>
              <a:t>XHTML</a:t>
            </a:r>
            <a:r>
              <a:rPr lang="zh-CN" altLang="zh-CN" dirty="0"/>
              <a:t>元素的属性设置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需</a:t>
            </a:r>
            <a:r>
              <a:rPr lang="zh-CN" altLang="zh-CN" dirty="0"/>
              <a:t>在选择器（</a:t>
            </a:r>
            <a:r>
              <a:rPr lang="en-US" altLang="zh-CN" dirty="0"/>
              <a:t>id</a:t>
            </a:r>
            <a:r>
              <a:rPr lang="zh-CN" altLang="zh-CN" dirty="0"/>
              <a:t>名）前加“</a:t>
            </a:r>
            <a:r>
              <a:rPr lang="en-US" altLang="zh-CN" dirty="0"/>
              <a:t>#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zh-CN" dirty="0" smtClean="0"/>
              <a:t>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要</a:t>
            </a:r>
            <a:r>
              <a:rPr lang="zh-CN" altLang="zh-CN" dirty="0"/>
              <a:t>对</a:t>
            </a:r>
            <a:r>
              <a:rPr lang="en-US" altLang="zh-CN" dirty="0"/>
              <a:t>&lt;div id="</a:t>
            </a:r>
            <a:r>
              <a:rPr lang="en-US" altLang="zh-CN" dirty="0" err="1"/>
              <a:t>menubar</a:t>
            </a:r>
            <a:r>
              <a:rPr lang="en-US" altLang="zh-CN" dirty="0"/>
              <a:t>"&gt;…&lt;/div&gt;</a:t>
            </a:r>
            <a:r>
              <a:rPr lang="zh-CN" altLang="zh-CN" dirty="0"/>
              <a:t>层中包含的内容设置背景色为绿色的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menubar</a:t>
            </a:r>
            <a:r>
              <a:rPr lang="en-US" altLang="zh-CN" dirty="0"/>
              <a:t> { background-color: #008000; }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468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 .html</a:t>
            </a:r>
            <a:r>
              <a:rPr lang="zh-CN" altLang="zh-CN" dirty="0"/>
              <a:t>文件和</a:t>
            </a:r>
            <a:r>
              <a:rPr lang="en-US" altLang="zh-CN" dirty="0"/>
              <a:t>XHTML5</a:t>
            </a:r>
            <a:endParaRPr lang="zh-CN" altLang="zh-CN" dirty="0"/>
          </a:p>
          <a:p>
            <a:pPr lvl="1"/>
            <a:r>
              <a:rPr lang="en-US" altLang="zh-CN" dirty="0"/>
              <a:t>2.1.1  .html</a:t>
            </a:r>
            <a:r>
              <a:rPr lang="zh-CN" altLang="zh-CN" dirty="0"/>
              <a:t>文件结构</a:t>
            </a:r>
          </a:p>
          <a:p>
            <a:pPr lvl="1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/>
              <a:t>元素</a:t>
            </a:r>
          </a:p>
          <a:p>
            <a:r>
              <a:rPr lang="en-US" altLang="zh-CN" dirty="0"/>
              <a:t>2.2  .</a:t>
            </a:r>
            <a:r>
              <a:rPr lang="en-US" altLang="zh-CN" dirty="0" err="1"/>
              <a:t>aspx</a:t>
            </a:r>
            <a:r>
              <a:rPr lang="zh-CN" altLang="zh-CN" dirty="0"/>
              <a:t>文件</a:t>
            </a:r>
          </a:p>
          <a:p>
            <a:pPr lvl="1"/>
            <a:r>
              <a:rPr lang="en-US" altLang="zh-CN" dirty="0"/>
              <a:t>2.2.1  </a:t>
            </a:r>
            <a:r>
              <a:rPr lang="zh-CN" altLang="zh-CN" dirty="0"/>
              <a:t>单文件页模型</a:t>
            </a:r>
          </a:p>
          <a:p>
            <a:pPr lvl="1"/>
            <a:r>
              <a:rPr lang="en-US" altLang="zh-CN" dirty="0"/>
              <a:t>2.2.2  </a:t>
            </a:r>
            <a:r>
              <a:rPr lang="zh-CN" altLang="zh-CN" dirty="0"/>
              <a:t>代码隐藏页模型</a:t>
            </a:r>
          </a:p>
          <a:p>
            <a:r>
              <a:rPr lang="en-US" altLang="zh-CN" dirty="0"/>
              <a:t>2.3  .</a:t>
            </a:r>
            <a:r>
              <a:rPr lang="en-US" altLang="zh-CN" dirty="0" err="1"/>
              <a:t>css</a:t>
            </a:r>
            <a:r>
              <a:rPr lang="zh-CN" altLang="zh-CN" dirty="0"/>
              <a:t>文件和</a:t>
            </a:r>
            <a:r>
              <a:rPr lang="en-US" altLang="zh-CN" dirty="0"/>
              <a:t>CSS</a:t>
            </a:r>
            <a:r>
              <a:rPr lang="zh-CN" altLang="zh-CN" dirty="0"/>
              <a:t>常识</a:t>
            </a:r>
          </a:p>
          <a:p>
            <a:pPr lvl="1"/>
            <a:r>
              <a:rPr lang="en-US" altLang="zh-CN" dirty="0"/>
              <a:t>2.3.1  </a:t>
            </a:r>
            <a:r>
              <a:rPr lang="zh-CN" altLang="zh-CN" dirty="0"/>
              <a:t>定义</a:t>
            </a:r>
            <a:r>
              <a:rPr lang="en-US" altLang="zh-CN" dirty="0"/>
              <a:t>CSS3</a:t>
            </a:r>
            <a:r>
              <a:rPr lang="zh-CN" altLang="zh-CN" dirty="0"/>
              <a:t>样式</a:t>
            </a:r>
          </a:p>
          <a:p>
            <a:pPr lvl="1"/>
            <a:r>
              <a:rPr lang="en-US" altLang="zh-CN" dirty="0"/>
              <a:t>2.3.2  CSS3</a:t>
            </a:r>
            <a:r>
              <a:rPr lang="zh-CN" altLang="zh-CN" dirty="0"/>
              <a:t>样式位置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 CSS3</a:t>
            </a:r>
            <a:r>
              <a:rPr lang="zh-CN" altLang="zh-CN" dirty="0"/>
              <a:t>样式位置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zh-CN" dirty="0"/>
              <a:t>样式可以放在不同的位置，包括与</a:t>
            </a:r>
            <a:r>
              <a:rPr lang="en-US" altLang="zh-CN" dirty="0"/>
              <a:t>XHTML</a:t>
            </a:r>
            <a:r>
              <a:rPr lang="zh-CN" altLang="zh-CN" dirty="0"/>
              <a:t>元素的内联、位于页面的</a:t>
            </a:r>
            <a:r>
              <a:rPr lang="en-US" altLang="zh-CN" dirty="0"/>
              <a:t>&lt;style&gt;</a:t>
            </a:r>
            <a:r>
              <a:rPr lang="zh-CN" altLang="zh-CN" dirty="0"/>
              <a:t>元素中和外部样式表（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zh-CN" dirty="0"/>
              <a:t>文件）中。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不同位置</a:t>
            </a:r>
            <a:r>
              <a:rPr lang="en-US" altLang="zh-CN" dirty="0"/>
              <a:t>CSS3</a:t>
            </a:r>
            <a:r>
              <a:rPr lang="zh-CN" altLang="zh-CN" dirty="0"/>
              <a:t>样式的优先级是内联样式最高，其次是页面样式，最后是外部样式表。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2059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zh-CN" dirty="0"/>
              <a:t>内联样式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内联样式在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en-US" altLang="zh-CN" dirty="0"/>
              <a:t>style</a:t>
            </a:r>
            <a:r>
              <a:rPr lang="zh-CN" altLang="zh-CN" dirty="0"/>
              <a:t>属性中定义，如：</a:t>
            </a:r>
          </a:p>
          <a:p>
            <a:r>
              <a:rPr lang="en-US" altLang="zh-CN" dirty="0"/>
              <a:t>&lt;p style</a:t>
            </a:r>
            <a:r>
              <a:rPr lang="en-US" altLang="zh-CN" dirty="0" smtClean="0"/>
              <a:t>=“text-align</a:t>
            </a:r>
            <a:r>
              <a:rPr lang="en-US" altLang="zh-CN" dirty="0"/>
              <a:t>: center; color: #FFFF00</a:t>
            </a:r>
            <a:r>
              <a:rPr lang="en-US" altLang="zh-CN" dirty="0" smtClean="0"/>
              <a:t>;”&gt;</a:t>
            </a:r>
            <a:endParaRPr lang="zh-CN" altLang="zh-CN" dirty="0"/>
          </a:p>
          <a:p>
            <a:r>
              <a:rPr lang="zh-CN" altLang="zh-CN" dirty="0"/>
              <a:t>操作时，可直接在</a:t>
            </a:r>
            <a:r>
              <a:rPr lang="en-US" altLang="zh-CN" dirty="0"/>
              <a:t>XHTML</a:t>
            </a:r>
            <a:r>
              <a:rPr lang="zh-CN" altLang="zh-CN" dirty="0"/>
              <a:t>元素对应的“属性”窗口中选择</a:t>
            </a:r>
            <a:r>
              <a:rPr lang="en-US" altLang="zh-CN" dirty="0"/>
              <a:t>style</a:t>
            </a:r>
            <a:r>
              <a:rPr lang="zh-CN" altLang="zh-CN" dirty="0"/>
              <a:t>属性进行设置，设置完成后会自动生成样式。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011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2-4  </a:t>
            </a:r>
            <a:r>
              <a:rPr lang="zh-CN" altLang="zh-CN" dirty="0"/>
              <a:t>运用页面样式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当要为特定页中的元素设置样式时，可以在</a:t>
            </a:r>
            <a:r>
              <a:rPr lang="en-US" altLang="zh-CN" dirty="0"/>
              <a:t>&lt;head&gt;</a:t>
            </a:r>
            <a:r>
              <a:rPr lang="zh-CN" altLang="zh-CN" dirty="0"/>
              <a:t>元素中的</a:t>
            </a:r>
            <a:r>
              <a:rPr lang="en-US" altLang="zh-CN" dirty="0"/>
              <a:t>&lt;style&gt;</a:t>
            </a:r>
            <a:r>
              <a:rPr lang="zh-CN" altLang="zh-CN" dirty="0"/>
              <a:t>元素内定义。定义时可根据需要采用不同的选择器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Interior.aspx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6768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2-5  </a:t>
            </a:r>
            <a:r>
              <a:rPr lang="zh-CN" altLang="zh-CN" dirty="0"/>
              <a:t>运用外部样式表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外部样式表常应用于整个网站，并存储于独立的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zh-CN" dirty="0"/>
              <a:t>文件中。在调用时，使用</a:t>
            </a:r>
            <a:r>
              <a:rPr lang="en-US" altLang="zh-CN" dirty="0"/>
              <a:t>&lt;link&gt;</a:t>
            </a:r>
            <a:r>
              <a:rPr lang="zh-CN" altLang="zh-CN" dirty="0"/>
              <a:t>元素可以将样式表链接到页面。一个外部样式表可以链接到多个页面，这样就可以很方便地管理整个网站的显示风格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Exterior.css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Exterior.aspx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2.4  .</a:t>
            </a:r>
            <a:r>
              <a:rPr lang="en-US" altLang="zh-CN" dirty="0" err="1"/>
              <a:t>js</a:t>
            </a:r>
            <a:r>
              <a:rPr lang="zh-CN" altLang="zh-CN" dirty="0"/>
              <a:t>文件和</a:t>
            </a:r>
            <a:r>
              <a:rPr lang="en-US" altLang="zh-CN" dirty="0"/>
              <a:t>JavaScript</a:t>
            </a:r>
            <a:r>
              <a:rPr lang="zh-CN" altLang="zh-CN" dirty="0"/>
              <a:t>常识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是一种面向对象和事件驱动的客户端脚本语言，可以直接嵌入到页面中，不需要</a:t>
            </a:r>
            <a:r>
              <a:rPr lang="en-US" altLang="zh-CN" dirty="0"/>
              <a:t>Web</a:t>
            </a:r>
            <a:r>
              <a:rPr lang="zh-CN" altLang="zh-CN" dirty="0"/>
              <a:t>服务器端的解释执行即可由浏览器解释执行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所有</a:t>
            </a:r>
            <a:r>
              <a:rPr lang="zh-CN" altLang="zh-CN" dirty="0"/>
              <a:t>的浏览器均支持</a:t>
            </a:r>
            <a:r>
              <a:rPr lang="en-US" altLang="zh-CN" dirty="0"/>
              <a:t>JavaScript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用途：</a:t>
            </a:r>
            <a:r>
              <a:rPr lang="zh-CN" altLang="zh-CN" dirty="0"/>
              <a:t>在</a:t>
            </a:r>
            <a:r>
              <a:rPr lang="en-US" altLang="zh-CN" dirty="0"/>
              <a:t>XHTML</a:t>
            </a:r>
            <a:r>
              <a:rPr lang="zh-CN" altLang="zh-CN" dirty="0"/>
              <a:t>中创建动态文本；响应客户端事件；读取并改变</a:t>
            </a:r>
            <a:r>
              <a:rPr lang="en-US" altLang="zh-CN" dirty="0"/>
              <a:t>XHTML</a:t>
            </a:r>
            <a:r>
              <a:rPr lang="zh-CN" altLang="zh-CN" dirty="0"/>
              <a:t>元素的内容；验证客户端数据；检测客户端浏览器，并根据检测到的浏览器类型载入不同的页面；创建</a:t>
            </a:r>
            <a:r>
              <a:rPr lang="en-US" altLang="zh-CN" dirty="0"/>
              <a:t>Cookies</a:t>
            </a:r>
            <a:r>
              <a:rPr lang="zh-CN" altLang="zh-CN" dirty="0"/>
              <a:t>；关闭浏览器窗口；在页面上显示时间等。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2.4.1  JavaScript</a:t>
            </a:r>
            <a:r>
              <a:rPr lang="zh-CN" altLang="zh-CN" dirty="0"/>
              <a:t>代码位置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位置形式有三种：在</a:t>
            </a:r>
            <a:r>
              <a:rPr lang="en-US" altLang="zh-CN" dirty="0"/>
              <a:t>&lt;head&gt;</a:t>
            </a:r>
            <a:r>
              <a:rPr lang="zh-CN" altLang="zh-CN" dirty="0"/>
              <a:t>元素中、在</a:t>
            </a:r>
            <a:r>
              <a:rPr lang="en-US" altLang="zh-CN" dirty="0"/>
              <a:t>&lt;body&gt;</a:t>
            </a:r>
            <a:r>
              <a:rPr lang="zh-CN" altLang="zh-CN" dirty="0"/>
              <a:t>元素中和独立的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文件中。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0620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2-6  </a:t>
            </a:r>
            <a:r>
              <a:rPr lang="zh-CN" altLang="zh-CN" dirty="0"/>
              <a:t>熟悉</a:t>
            </a:r>
            <a:r>
              <a:rPr lang="en-US" altLang="zh-CN" dirty="0"/>
              <a:t>&lt;head&gt;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&lt;head&gt;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代码包含于</a:t>
            </a:r>
            <a:r>
              <a:rPr lang="en-US" altLang="zh-CN" dirty="0"/>
              <a:t>&lt;script&gt;…&lt;/script&gt;</a:t>
            </a:r>
            <a:r>
              <a:rPr lang="zh-CN" altLang="zh-CN" dirty="0"/>
              <a:t>元素之间，只有在被调用时才会执行。</a:t>
            </a:r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/>
              <a:t>HeadJS.aspx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5160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当页面执行到</a:t>
            </a:r>
            <a:r>
              <a:rPr lang="en-US" altLang="zh-CN" dirty="0"/>
              <a:t>&lt;body&gt;</a:t>
            </a:r>
            <a:r>
              <a:rPr lang="zh-CN" altLang="zh-CN" dirty="0"/>
              <a:t>元素时，触发</a:t>
            </a:r>
            <a:r>
              <a:rPr lang="en-US" altLang="zh-CN" dirty="0"/>
              <a:t>load</a:t>
            </a:r>
            <a:r>
              <a:rPr lang="zh-CN" altLang="zh-CN" dirty="0"/>
              <a:t>事件后调用</a:t>
            </a:r>
            <a:r>
              <a:rPr lang="en-US" altLang="zh-CN" dirty="0"/>
              <a:t>message()</a:t>
            </a:r>
            <a:r>
              <a:rPr lang="zh-CN" altLang="zh-CN" dirty="0"/>
              <a:t>函数，最后在浏览器中显示“在</a:t>
            </a:r>
            <a:r>
              <a:rPr lang="en-US" altLang="zh-CN" dirty="0"/>
              <a:t>head</a:t>
            </a:r>
            <a:r>
              <a:rPr lang="zh-CN" altLang="zh-CN" dirty="0"/>
              <a:t>元素中”信息。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JavaScript</a:t>
            </a:r>
            <a:r>
              <a:rPr lang="zh-CN" altLang="zh-CN" dirty="0"/>
              <a:t>中采用首字符为小写字母的方式命名对象、函数等。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7435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2-7  </a:t>
            </a:r>
            <a:r>
              <a:rPr lang="zh-CN" altLang="zh-CN" dirty="0"/>
              <a:t>熟悉</a:t>
            </a:r>
            <a:r>
              <a:rPr lang="en-US" altLang="zh-CN" dirty="0"/>
              <a:t>&lt;body&gt;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与</a:t>
            </a:r>
            <a:r>
              <a:rPr lang="en-US" altLang="zh-CN" dirty="0"/>
              <a:t>&lt;head&gt;</a:t>
            </a:r>
            <a:r>
              <a:rPr lang="zh-CN" altLang="zh-CN" dirty="0"/>
              <a:t>元素类似，</a:t>
            </a:r>
            <a:r>
              <a:rPr lang="en-US" altLang="zh-CN" dirty="0"/>
              <a:t>&lt;body&gt;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代码也要包含于</a:t>
            </a:r>
            <a:r>
              <a:rPr lang="en-US" altLang="zh-CN" dirty="0"/>
              <a:t>&lt;script&gt;</a:t>
            </a:r>
            <a:r>
              <a:rPr lang="zh-CN" altLang="zh-CN" dirty="0"/>
              <a:t>元素之间。</a:t>
            </a:r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/>
              <a:t>BodyJS.aspx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8018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在页面载入时执行</a:t>
            </a: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  <a:r>
              <a:rPr lang="zh-CN" altLang="zh-CN" dirty="0"/>
              <a:t>函数输出</a:t>
            </a:r>
            <a:r>
              <a:rPr lang="en-US" altLang="zh-CN" dirty="0"/>
              <a:t>XHTML</a:t>
            </a:r>
            <a:r>
              <a:rPr lang="zh-CN" altLang="zh-CN" dirty="0"/>
              <a:t>文本“在</a:t>
            </a:r>
            <a:r>
              <a:rPr lang="en-US" altLang="zh-CN" dirty="0"/>
              <a:t>&amp;</a:t>
            </a:r>
            <a:r>
              <a:rPr lang="en-US" altLang="zh-CN" dirty="0" err="1"/>
              <a:t>lt;body&amp;gt</a:t>
            </a:r>
            <a:r>
              <a:rPr lang="en-US" altLang="zh-CN" dirty="0"/>
              <a:t>;</a:t>
            </a:r>
            <a:r>
              <a:rPr lang="zh-CN" altLang="zh-CN" dirty="0"/>
              <a:t>元素中”，浏览器上显示效果是“在</a:t>
            </a:r>
            <a:r>
              <a:rPr lang="en-US" altLang="zh-CN" dirty="0"/>
              <a:t>&lt;body&gt;</a:t>
            </a:r>
            <a:r>
              <a:rPr lang="zh-CN" altLang="zh-CN" dirty="0"/>
              <a:t>元素中”。与包含于</a:t>
            </a:r>
            <a:r>
              <a:rPr lang="en-US" altLang="zh-CN" dirty="0"/>
              <a:t>&lt;head&gt;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代码不同的是，包含于</a:t>
            </a:r>
            <a:r>
              <a:rPr lang="en-US" altLang="zh-CN" dirty="0"/>
              <a:t>&lt;body&gt;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代码肯定会执行。</a:t>
            </a:r>
          </a:p>
          <a:p>
            <a:r>
              <a:rPr lang="zh-CN" altLang="zh-CN" b="1" dirty="0"/>
              <a:t>注意：</a:t>
            </a:r>
            <a:r>
              <a:rPr lang="en-US" altLang="zh-CN" dirty="0"/>
              <a:t>&lt;</a:t>
            </a:r>
            <a:r>
              <a:rPr lang="zh-CN" altLang="zh-CN" dirty="0"/>
              <a:t>在</a:t>
            </a:r>
            <a:r>
              <a:rPr lang="en-US" altLang="zh-CN" dirty="0"/>
              <a:t>XHTML</a:t>
            </a:r>
            <a:r>
              <a:rPr lang="zh-CN" altLang="zh-CN" dirty="0"/>
              <a:t>中用“</a:t>
            </a:r>
            <a:r>
              <a:rPr lang="en-US" altLang="zh-CN" dirty="0"/>
              <a:t>&amp;</a:t>
            </a:r>
            <a:r>
              <a:rPr lang="en-US" altLang="zh-CN" dirty="0" err="1"/>
              <a:t>lt</a:t>
            </a:r>
            <a:r>
              <a:rPr lang="en-US" altLang="zh-CN" dirty="0"/>
              <a:t>;</a:t>
            </a:r>
            <a:r>
              <a:rPr lang="zh-CN" altLang="zh-CN" dirty="0"/>
              <a:t>”表示，</a:t>
            </a:r>
            <a:r>
              <a:rPr lang="en-US" altLang="zh-CN" dirty="0"/>
              <a:t>&gt;</a:t>
            </a:r>
            <a:r>
              <a:rPr lang="zh-CN" altLang="zh-CN" dirty="0"/>
              <a:t>用“</a:t>
            </a:r>
            <a:r>
              <a:rPr lang="en-US" altLang="zh-CN" dirty="0"/>
              <a:t>&amp;</a:t>
            </a:r>
            <a:r>
              <a:rPr lang="en-US" altLang="zh-CN" dirty="0" err="1"/>
              <a:t>gt</a:t>
            </a:r>
            <a:r>
              <a:rPr lang="en-US" altLang="zh-CN" dirty="0"/>
              <a:t>;</a:t>
            </a:r>
            <a:r>
              <a:rPr lang="zh-CN" altLang="zh-CN" dirty="0"/>
              <a:t>”表示。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8006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2.4  .</a:t>
            </a:r>
            <a:r>
              <a:rPr lang="en-US" altLang="zh-CN" dirty="0" err="1"/>
              <a:t>js</a:t>
            </a:r>
            <a:r>
              <a:rPr lang="zh-CN" altLang="zh-CN" dirty="0"/>
              <a:t>文件和</a:t>
            </a:r>
            <a:r>
              <a:rPr lang="en-US" altLang="zh-CN" dirty="0"/>
              <a:t>JavaScript</a:t>
            </a:r>
            <a:r>
              <a:rPr lang="zh-CN" altLang="zh-CN" dirty="0"/>
              <a:t>常识</a:t>
            </a:r>
          </a:p>
          <a:p>
            <a:pPr lvl="1"/>
            <a:r>
              <a:rPr lang="en-US" altLang="zh-CN" dirty="0"/>
              <a:t>2.4.1  JavaScript</a:t>
            </a:r>
            <a:r>
              <a:rPr lang="zh-CN" altLang="zh-CN" dirty="0"/>
              <a:t>代码位置</a:t>
            </a:r>
          </a:p>
          <a:p>
            <a:pPr lvl="1"/>
            <a:r>
              <a:rPr lang="en-US" altLang="zh-CN" dirty="0"/>
              <a:t>2.4.2  </a:t>
            </a:r>
            <a:r>
              <a:rPr lang="zh-CN" altLang="zh-CN" dirty="0"/>
              <a:t>综合实例</a:t>
            </a:r>
          </a:p>
          <a:p>
            <a:r>
              <a:rPr lang="en-US" altLang="zh-CN" dirty="0"/>
              <a:t>2.5  </a:t>
            </a:r>
            <a:r>
              <a:rPr lang="en-US" altLang="zh-CN" dirty="0" err="1"/>
              <a:t>jQuery</a:t>
            </a:r>
            <a:endParaRPr lang="zh-CN" altLang="zh-CN" dirty="0"/>
          </a:p>
          <a:p>
            <a:pPr lvl="1"/>
            <a:r>
              <a:rPr lang="en-US" altLang="zh-CN" dirty="0"/>
              <a:t>2.5.1  </a:t>
            </a:r>
            <a:r>
              <a:rPr lang="en-US" altLang="zh-CN" dirty="0" err="1"/>
              <a:t>jQuery</a:t>
            </a:r>
            <a:r>
              <a:rPr lang="zh-CN" altLang="zh-CN" dirty="0"/>
              <a:t>基础语法</a:t>
            </a:r>
          </a:p>
          <a:p>
            <a:pPr lvl="1"/>
            <a:r>
              <a:rPr lang="en-US" altLang="zh-CN" dirty="0"/>
              <a:t>2.5.2  </a:t>
            </a:r>
            <a:r>
              <a:rPr lang="zh-CN" altLang="zh-CN" dirty="0"/>
              <a:t>综合实例</a:t>
            </a:r>
          </a:p>
          <a:p>
            <a:r>
              <a:rPr lang="en-US" altLang="zh-CN" dirty="0"/>
              <a:t>2.6  .xml</a:t>
            </a:r>
            <a:r>
              <a:rPr lang="zh-CN" altLang="zh-CN" dirty="0"/>
              <a:t>文件和</a:t>
            </a:r>
            <a:r>
              <a:rPr lang="en-US" altLang="zh-CN" dirty="0"/>
              <a:t>XML</a:t>
            </a:r>
            <a:r>
              <a:rPr lang="zh-CN" altLang="zh-CN" dirty="0"/>
              <a:t>常识</a:t>
            </a:r>
          </a:p>
          <a:p>
            <a:r>
              <a:rPr lang="en-US" altLang="zh-CN" dirty="0"/>
              <a:t>2.7  </a:t>
            </a:r>
            <a:r>
              <a:rPr lang="en-US" altLang="zh-CN" dirty="0" err="1"/>
              <a:t>Web.config</a:t>
            </a:r>
            <a:endParaRPr lang="zh-CN" altLang="zh-CN" dirty="0"/>
          </a:p>
          <a:p>
            <a:r>
              <a:rPr lang="en-US" altLang="zh-CN" dirty="0"/>
              <a:t>2.8  </a:t>
            </a:r>
            <a:r>
              <a:rPr lang="en-US" altLang="zh-CN" dirty="0" err="1"/>
              <a:t>Global.asax</a:t>
            </a:r>
            <a:endParaRPr lang="zh-CN" altLang="zh-CN" dirty="0"/>
          </a:p>
          <a:p>
            <a:r>
              <a:rPr lang="en-US" altLang="zh-CN" dirty="0"/>
              <a:t>2.9  </a:t>
            </a:r>
            <a:r>
              <a:rPr lang="zh-CN" altLang="zh-CN" dirty="0"/>
              <a:t>小结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2-8  </a:t>
            </a:r>
            <a:r>
              <a:rPr lang="zh-CN" altLang="zh-CN" dirty="0"/>
              <a:t>运用独立的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文件常用于多个页面需要调用相同</a:t>
            </a:r>
            <a:r>
              <a:rPr lang="en-US" altLang="zh-CN" dirty="0"/>
              <a:t>JavaScript</a:t>
            </a:r>
            <a:r>
              <a:rPr lang="zh-CN" altLang="zh-CN" dirty="0"/>
              <a:t>代码的情形。通常把所有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文件放在同一个脚本文件夹中，这样容易管理。在调用外部</a:t>
            </a:r>
            <a:r>
              <a:rPr lang="en-US" altLang="zh-CN" dirty="0"/>
              <a:t>JavaScript</a:t>
            </a:r>
            <a:r>
              <a:rPr lang="zh-CN" altLang="zh-CN" dirty="0"/>
              <a:t>文件时，需在</a:t>
            </a:r>
            <a:r>
              <a:rPr lang="en-US" altLang="zh-CN" dirty="0"/>
              <a:t>&lt;script&gt;</a:t>
            </a:r>
            <a:r>
              <a:rPr lang="zh-CN" altLang="zh-CN" dirty="0"/>
              <a:t>元素中加入</a:t>
            </a:r>
            <a:r>
              <a:rPr lang="en-US" altLang="zh-CN" dirty="0" err="1"/>
              <a:t>src</a:t>
            </a:r>
            <a:r>
              <a:rPr lang="zh-CN" altLang="zh-CN" dirty="0"/>
              <a:t>属性值。</a:t>
            </a:r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/>
              <a:t>FileJS.aspx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2539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556792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FileJS.aspx</a:t>
            </a:r>
            <a:r>
              <a:rPr lang="zh-CN" altLang="zh-CN" dirty="0"/>
              <a:t>文件中，阴影部分中的</a:t>
            </a:r>
            <a:r>
              <a:rPr lang="en-US" altLang="zh-CN" dirty="0" err="1"/>
              <a:t>src</a:t>
            </a:r>
            <a:r>
              <a:rPr lang="zh-CN" altLang="zh-CN" dirty="0"/>
              <a:t>属性值表示独立的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文件存放位置。当页面执行到</a:t>
            </a:r>
            <a:r>
              <a:rPr lang="en-US" altLang="zh-CN" dirty="0"/>
              <a:t>&lt;body&gt;</a:t>
            </a:r>
            <a:r>
              <a:rPr lang="zh-CN" altLang="zh-CN" dirty="0"/>
              <a:t>元素时，触发</a:t>
            </a:r>
            <a:r>
              <a:rPr lang="en-US" altLang="zh-CN" dirty="0"/>
              <a:t>load</a:t>
            </a:r>
            <a:r>
              <a:rPr lang="zh-CN" altLang="zh-CN" dirty="0"/>
              <a:t>事件后调用</a:t>
            </a:r>
            <a:r>
              <a:rPr lang="en-US" altLang="zh-CN" dirty="0"/>
              <a:t>FileJS.js</a:t>
            </a:r>
            <a:r>
              <a:rPr lang="zh-CN" altLang="zh-CN" dirty="0"/>
              <a:t>文件中的</a:t>
            </a:r>
            <a:r>
              <a:rPr lang="en-US" altLang="zh-CN" dirty="0"/>
              <a:t>message()</a:t>
            </a:r>
            <a:r>
              <a:rPr lang="zh-CN" altLang="zh-CN" dirty="0"/>
              <a:t>函数。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578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2-9  </a:t>
            </a:r>
            <a:r>
              <a:rPr lang="zh-CN" altLang="zh-CN" dirty="0"/>
              <a:t>实现图片动态变化效果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源程序：</a:t>
            </a:r>
            <a:r>
              <a:rPr lang="en-US" altLang="zh-CN" dirty="0" smtClean="0"/>
              <a:t>ChangeImg.aspx</a:t>
            </a:r>
          </a:p>
          <a:p>
            <a:r>
              <a:rPr lang="zh-CN" altLang="zh-CN" b="1" dirty="0"/>
              <a:t>程序说明：</a:t>
            </a:r>
          </a:p>
          <a:p>
            <a:r>
              <a:rPr lang="zh-CN" altLang="zh-CN" dirty="0"/>
              <a:t>页面载入后显示</a:t>
            </a:r>
            <a:r>
              <a:rPr lang="en-US" altLang="zh-CN" dirty="0"/>
              <a:t>mouseOut.jpg</a:t>
            </a:r>
            <a:r>
              <a:rPr lang="zh-CN" altLang="zh-CN" dirty="0"/>
              <a:t>。</a:t>
            </a: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zh-CN" dirty="0"/>
              <a:t>返回指定</a:t>
            </a:r>
            <a:r>
              <a:rPr lang="en-US" altLang="zh-CN" dirty="0"/>
              <a:t>id</a:t>
            </a:r>
            <a:r>
              <a:rPr lang="zh-CN" altLang="zh-CN" dirty="0"/>
              <a:t>的</a:t>
            </a:r>
            <a:r>
              <a:rPr lang="en-US" altLang="zh-CN" dirty="0"/>
              <a:t>XHTML</a:t>
            </a:r>
            <a:r>
              <a:rPr lang="zh-CN" altLang="zh-CN" dirty="0"/>
              <a:t>元素。当鼠标指针指向图片时触发</a:t>
            </a:r>
            <a:r>
              <a:rPr lang="en-US" altLang="zh-CN" dirty="0" err="1"/>
              <a:t>mouseover</a:t>
            </a:r>
            <a:r>
              <a:rPr lang="zh-CN" altLang="zh-CN" dirty="0"/>
              <a:t>事件后调用</a:t>
            </a:r>
            <a:r>
              <a:rPr lang="en-US" altLang="zh-CN" dirty="0" err="1"/>
              <a:t>mouseOver</a:t>
            </a:r>
            <a:r>
              <a:rPr lang="en-US" altLang="zh-CN" dirty="0"/>
              <a:t>()</a:t>
            </a:r>
            <a:r>
              <a:rPr lang="zh-CN" altLang="zh-CN" dirty="0"/>
              <a:t>函数显示</a:t>
            </a:r>
            <a:r>
              <a:rPr lang="en-US" altLang="zh-CN" dirty="0"/>
              <a:t>mouseOver.jpg</a:t>
            </a:r>
            <a:r>
              <a:rPr lang="zh-CN" altLang="zh-CN" dirty="0"/>
              <a:t>，移开时触发</a:t>
            </a:r>
            <a:r>
              <a:rPr lang="en-US" altLang="zh-CN" dirty="0" err="1"/>
              <a:t>mouseout</a:t>
            </a:r>
            <a:r>
              <a:rPr lang="zh-CN" altLang="zh-CN" dirty="0"/>
              <a:t>事件后调用</a:t>
            </a:r>
            <a:r>
              <a:rPr lang="en-US" altLang="zh-CN" dirty="0" err="1"/>
              <a:t>mouseOut</a:t>
            </a:r>
            <a:r>
              <a:rPr lang="en-US" altLang="zh-CN" dirty="0"/>
              <a:t>()</a:t>
            </a:r>
            <a:r>
              <a:rPr lang="zh-CN" altLang="zh-CN" dirty="0"/>
              <a:t>函数显示</a:t>
            </a:r>
            <a:r>
              <a:rPr lang="en-US" altLang="zh-CN" dirty="0"/>
              <a:t>mouseOut.jpg</a:t>
            </a:r>
            <a:r>
              <a:rPr lang="zh-CN" altLang="zh-CN" dirty="0"/>
              <a:t>。单击后链接到</a:t>
            </a:r>
            <a:r>
              <a:rPr lang="en-US" altLang="zh-CN" dirty="0"/>
              <a:t>www.sina.com</a:t>
            </a:r>
            <a:r>
              <a:rPr lang="zh-CN" altLang="zh-CN" dirty="0"/>
              <a:t>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6533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2-10  </a:t>
            </a:r>
            <a:r>
              <a:rPr lang="zh-CN" altLang="zh-CN" dirty="0"/>
              <a:t>实现一个简易时钟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源程序：</a:t>
            </a:r>
            <a:r>
              <a:rPr lang="en-US" altLang="zh-CN" dirty="0" smtClean="0"/>
              <a:t>Timer.aspx</a:t>
            </a:r>
          </a:p>
          <a:p>
            <a:r>
              <a:rPr lang="zh-CN" altLang="zh-CN" b="1" dirty="0"/>
              <a:t>程序说明：</a:t>
            </a:r>
          </a:p>
          <a:p>
            <a:r>
              <a:rPr lang="zh-CN" altLang="zh-CN" dirty="0"/>
              <a:t>当页面载入时，触发</a:t>
            </a:r>
            <a:r>
              <a:rPr lang="en-US" altLang="zh-CN" dirty="0"/>
              <a:t>&lt;body&gt;</a:t>
            </a:r>
            <a:r>
              <a:rPr lang="zh-CN" altLang="zh-CN" dirty="0"/>
              <a:t>元素的</a:t>
            </a:r>
            <a:r>
              <a:rPr lang="en-US" altLang="zh-CN" dirty="0"/>
              <a:t>load</a:t>
            </a:r>
            <a:r>
              <a:rPr lang="zh-CN" altLang="zh-CN" dirty="0"/>
              <a:t>事件，执行自定义的</a:t>
            </a:r>
            <a:r>
              <a:rPr lang="en-US" altLang="zh-CN" dirty="0" err="1"/>
              <a:t>startTimer</a:t>
            </a:r>
            <a:r>
              <a:rPr lang="en-US" altLang="zh-CN" dirty="0"/>
              <a:t>()</a:t>
            </a:r>
            <a:r>
              <a:rPr lang="zh-CN" altLang="zh-CN" dirty="0"/>
              <a:t>函数，该函数过</a:t>
            </a:r>
            <a:r>
              <a:rPr lang="en-US" altLang="zh-CN" dirty="0"/>
              <a:t>1</a:t>
            </a:r>
            <a:r>
              <a:rPr lang="zh-CN" altLang="zh-CN" dirty="0"/>
              <a:t>秒后重复调用自身，连续地在</a:t>
            </a:r>
            <a:r>
              <a:rPr lang="en-US" altLang="zh-CN" dirty="0"/>
              <a:t>div</a:t>
            </a:r>
            <a:r>
              <a:rPr lang="zh-CN" altLang="zh-CN" dirty="0"/>
              <a:t>层</a:t>
            </a:r>
            <a:r>
              <a:rPr lang="en-US" altLang="zh-CN" dirty="0" err="1"/>
              <a:t>divTimer</a:t>
            </a:r>
            <a:r>
              <a:rPr lang="zh-CN" altLang="zh-CN" dirty="0"/>
              <a:t>上显示当前系统时间。其中，时间数据来源于客户端。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3971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2.5  </a:t>
            </a:r>
            <a:r>
              <a:rPr lang="en-US" altLang="zh-CN" b="1" dirty="0" err="1"/>
              <a:t>jQuery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jQuery</a:t>
            </a:r>
            <a:r>
              <a:rPr lang="zh-CN" altLang="zh-CN" dirty="0"/>
              <a:t>由</a:t>
            </a:r>
            <a:r>
              <a:rPr lang="en-US" altLang="zh-CN" dirty="0"/>
              <a:t>John </a:t>
            </a:r>
            <a:r>
              <a:rPr lang="en-US" altLang="zh-CN" dirty="0" err="1"/>
              <a:t>Resig</a:t>
            </a:r>
            <a:r>
              <a:rPr lang="zh-CN" altLang="zh-CN" dirty="0"/>
              <a:t>于</a:t>
            </a:r>
            <a:r>
              <a:rPr lang="en-US" altLang="zh-CN" dirty="0"/>
              <a:t>2006</a:t>
            </a:r>
            <a:r>
              <a:rPr lang="zh-CN" altLang="zh-CN" dirty="0"/>
              <a:t>年初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个优秀的</a:t>
            </a:r>
            <a:r>
              <a:rPr lang="en-US" altLang="zh-CN" dirty="0"/>
              <a:t>JavaScript</a:t>
            </a:r>
            <a:r>
              <a:rPr lang="zh-CN" altLang="zh-CN" dirty="0"/>
              <a:t>框架</a:t>
            </a:r>
            <a:r>
              <a:rPr lang="zh-CN" altLang="zh-CN" dirty="0" smtClean="0"/>
              <a:t>，提供</a:t>
            </a:r>
            <a:r>
              <a:rPr lang="en-US" altLang="zh-CN" dirty="0"/>
              <a:t>JavaScript</a:t>
            </a:r>
            <a:r>
              <a:rPr lang="zh-CN" altLang="zh-CN" dirty="0" smtClean="0"/>
              <a:t>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访问</a:t>
            </a:r>
            <a:r>
              <a:rPr lang="zh-CN" altLang="zh-CN" dirty="0"/>
              <a:t>和管理（包括插入、修改、删除等操作）</a:t>
            </a:r>
            <a:r>
              <a:rPr lang="en-US" altLang="zh-CN" dirty="0"/>
              <a:t>XHTML</a:t>
            </a:r>
            <a:r>
              <a:rPr lang="zh-CN" altLang="zh-CN" dirty="0"/>
              <a:t>元素，设置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en-US" altLang="zh-CN" dirty="0"/>
              <a:t>CSS</a:t>
            </a:r>
            <a:r>
              <a:rPr lang="zh-CN" altLang="zh-CN" dirty="0"/>
              <a:t>样式，处理</a:t>
            </a:r>
            <a:r>
              <a:rPr lang="en-US" altLang="zh-CN" dirty="0"/>
              <a:t>XHTML</a:t>
            </a:r>
            <a:r>
              <a:rPr lang="zh-CN" altLang="zh-CN" dirty="0"/>
              <a:t>元素的事件，实现</a:t>
            </a:r>
            <a:r>
              <a:rPr lang="en-US" altLang="zh-CN" dirty="0"/>
              <a:t>XHTML</a:t>
            </a:r>
            <a:r>
              <a:rPr lang="zh-CN" altLang="zh-CN" dirty="0"/>
              <a:t>元素的动画特效，为网站提供</a:t>
            </a:r>
            <a:r>
              <a:rPr lang="en-US" altLang="zh-CN" dirty="0"/>
              <a:t>Ajax</a:t>
            </a:r>
            <a:r>
              <a:rPr lang="zh-CN" altLang="zh-CN" dirty="0"/>
              <a:t>交互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支持</a:t>
            </a:r>
            <a:r>
              <a:rPr lang="en-US" altLang="zh-CN" dirty="0"/>
              <a:t>XHTML5</a:t>
            </a:r>
            <a:r>
              <a:rPr lang="zh-CN" altLang="zh-CN" dirty="0"/>
              <a:t>和</a:t>
            </a:r>
            <a:r>
              <a:rPr lang="en-US" altLang="zh-CN" dirty="0"/>
              <a:t>CSS3</a:t>
            </a:r>
            <a:r>
              <a:rPr lang="zh-CN" altLang="zh-CN" dirty="0"/>
              <a:t>，提供的</a:t>
            </a:r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zh-CN" dirty="0"/>
              <a:t>可以方便地用于智能手机和平板电脑的</a:t>
            </a:r>
            <a:r>
              <a:rPr lang="en-US" altLang="zh-CN" dirty="0"/>
              <a:t>Web</a:t>
            </a:r>
            <a:r>
              <a:rPr lang="zh-CN" altLang="zh-CN" dirty="0"/>
              <a:t>应用程序开发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绝大多数</a:t>
            </a:r>
            <a:r>
              <a:rPr lang="zh-CN" altLang="zh-CN" dirty="0"/>
              <a:t>浏览器均支持</a:t>
            </a:r>
            <a:r>
              <a:rPr lang="en-US" altLang="zh-CN" dirty="0" err="1"/>
              <a:t>jQuery</a:t>
            </a:r>
            <a:r>
              <a:rPr lang="zh-CN" altLang="zh-CN" dirty="0"/>
              <a:t>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0822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2.5  </a:t>
            </a:r>
            <a:r>
              <a:rPr lang="en-US" altLang="zh-CN" b="1" dirty="0" err="1" smtClean="0"/>
              <a:t>jQuery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700" y="2185847"/>
            <a:ext cx="6711654" cy="4195481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VSEW 2013</a:t>
            </a:r>
            <a:r>
              <a:rPr lang="zh-CN" altLang="zh-CN" dirty="0" smtClean="0"/>
              <a:t>中</a:t>
            </a:r>
            <a:r>
              <a:rPr lang="zh-CN" altLang="zh-CN" dirty="0"/>
              <a:t>，通过</a:t>
            </a:r>
            <a:r>
              <a:rPr lang="en-US" altLang="zh-CN" dirty="0" err="1"/>
              <a:t>NuGet</a:t>
            </a:r>
            <a:r>
              <a:rPr lang="zh-CN" altLang="zh-CN" dirty="0"/>
              <a:t>程序包</a:t>
            </a:r>
            <a:r>
              <a:rPr lang="zh-CN" altLang="zh-CN" dirty="0" smtClean="0"/>
              <a:t>管理器安装</a:t>
            </a:r>
            <a:r>
              <a:rPr lang="en-US" altLang="zh-CN" dirty="0" err="1"/>
              <a:t>jQuery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安装</a:t>
            </a:r>
            <a:r>
              <a:rPr lang="zh-CN" altLang="zh-CN" dirty="0"/>
              <a:t>完成后，在网站根文件夹下的</a:t>
            </a:r>
            <a:r>
              <a:rPr lang="en-US" altLang="zh-CN" dirty="0"/>
              <a:t>Scripts</a:t>
            </a:r>
            <a:r>
              <a:rPr lang="zh-CN" altLang="zh-CN" dirty="0"/>
              <a:t>文件夹中会自动添加最新的由</a:t>
            </a:r>
            <a:r>
              <a:rPr lang="en-US" altLang="zh-CN" dirty="0" err="1"/>
              <a:t>jQuery</a:t>
            </a:r>
            <a:r>
              <a:rPr lang="zh-CN" altLang="zh-CN" dirty="0"/>
              <a:t>提供的</a:t>
            </a:r>
            <a:r>
              <a:rPr lang="en-US" altLang="zh-CN" dirty="0"/>
              <a:t>JavaScript</a:t>
            </a:r>
            <a:r>
              <a:rPr lang="zh-CN" altLang="zh-CN" dirty="0"/>
              <a:t>库。</a:t>
            </a: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VSEW 2013</a:t>
            </a:r>
            <a:r>
              <a:rPr lang="zh-CN" altLang="zh-CN" dirty="0" smtClean="0"/>
              <a:t>中</a:t>
            </a:r>
            <a:r>
              <a:rPr lang="zh-CN" altLang="zh-CN" dirty="0"/>
              <a:t>，要使用</a:t>
            </a:r>
            <a:r>
              <a:rPr lang="en-US" altLang="zh-CN" dirty="0" err="1"/>
              <a:t>jQuery</a:t>
            </a:r>
            <a:r>
              <a:rPr lang="zh-CN" altLang="zh-CN" dirty="0"/>
              <a:t>提供的</a:t>
            </a:r>
            <a:r>
              <a:rPr lang="en-US" altLang="zh-CN" dirty="0"/>
              <a:t>JavaScript</a:t>
            </a:r>
            <a:r>
              <a:rPr lang="zh-CN" altLang="zh-CN" dirty="0"/>
              <a:t>库，需要在页面的</a:t>
            </a:r>
            <a:r>
              <a:rPr lang="en-US" altLang="zh-CN" dirty="0"/>
              <a:t>&lt;head&gt;</a:t>
            </a:r>
            <a:r>
              <a:rPr lang="zh-CN" altLang="zh-CN" dirty="0"/>
              <a:t>元素中添加相应的引用，示例代码如下：</a:t>
            </a:r>
          </a:p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="Scripts/jquery-2.1.0.min.js"&gt;&lt;/script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8832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2.5.1  </a:t>
            </a:r>
            <a:r>
              <a:rPr lang="en-US" altLang="zh-CN" dirty="0" err="1"/>
              <a:t>jQuery</a:t>
            </a:r>
            <a:r>
              <a:rPr lang="zh-CN" altLang="zh-CN" dirty="0"/>
              <a:t>基础语法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格式：</a:t>
            </a:r>
            <a:r>
              <a:rPr lang="en-US" altLang="zh-CN" dirty="0" smtClean="0"/>
              <a:t>$(</a:t>
            </a:r>
            <a:r>
              <a:rPr lang="en-US" altLang="zh-CN" dirty="0"/>
              <a:t>selector).action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selector</a:t>
            </a:r>
            <a:r>
              <a:rPr lang="zh-CN" altLang="zh-CN" dirty="0"/>
              <a:t>用于选择浏览器对象（如表示浏览器窗口的</a:t>
            </a:r>
            <a:r>
              <a:rPr lang="en-US" altLang="zh-CN" dirty="0"/>
              <a:t>window</a:t>
            </a:r>
            <a:r>
              <a:rPr lang="zh-CN" altLang="zh-CN" dirty="0"/>
              <a:t>对象，表示</a:t>
            </a:r>
            <a:r>
              <a:rPr lang="en-US" altLang="zh-CN" dirty="0"/>
              <a:t>XHTML</a:t>
            </a:r>
            <a:r>
              <a:rPr lang="zh-CN" altLang="zh-CN" dirty="0"/>
              <a:t>文档的</a:t>
            </a:r>
            <a:r>
              <a:rPr lang="en-US" altLang="zh-CN" dirty="0"/>
              <a:t>document</a:t>
            </a:r>
            <a:r>
              <a:rPr lang="zh-CN" altLang="zh-CN" dirty="0"/>
              <a:t>对象等），也可以用于选择</a:t>
            </a:r>
            <a:r>
              <a:rPr lang="en-US" altLang="zh-CN" dirty="0"/>
              <a:t>XHTML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en-US" altLang="zh-CN" dirty="0"/>
              <a:t>()</a:t>
            </a:r>
            <a:r>
              <a:rPr lang="zh-CN" altLang="zh-CN" dirty="0"/>
              <a:t>通过调用</a:t>
            </a:r>
            <a:r>
              <a:rPr lang="en-US" altLang="zh-CN" dirty="0" err="1"/>
              <a:t>jQuery</a:t>
            </a:r>
            <a:r>
              <a:rPr lang="zh-CN" altLang="zh-CN" dirty="0"/>
              <a:t>已定义的方法或编写自定义方法，对选择的对象执行具体的操作。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5530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常用的</a:t>
            </a:r>
            <a:r>
              <a:rPr lang="en-US" altLang="zh-CN" dirty="0" err="1"/>
              <a:t>jQuery</a:t>
            </a:r>
            <a:r>
              <a:rPr lang="zh-CN" altLang="zh-CN" dirty="0"/>
              <a:t>选择器</a:t>
            </a:r>
            <a:endParaRPr lang="zh-CN" altLang="zh-CN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846744"/>
              </p:ext>
            </p:extLst>
          </p:nvPr>
        </p:nvGraphicFramePr>
        <p:xfrm>
          <a:off x="305817" y="1268762"/>
          <a:ext cx="8586663" cy="5328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3024336"/>
                <a:gridCol w="3546103"/>
              </a:tblGrid>
              <a:tr h="35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示例</a:t>
                      </a:r>
                      <a:endParaRPr lang="zh-CN" sz="20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示例含义</a:t>
                      </a:r>
                      <a:endParaRPr lang="zh-CN" sz="20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*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$("*")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元素选择器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$("p")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&lt;p&gt;</a:t>
                      </a:r>
                      <a:r>
                        <a:rPr lang="zh-CN" sz="2000" kern="100">
                          <a:effectLst/>
                        </a:rPr>
                        <a:t>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$("[attr]")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选择所有带有</a:t>
                      </a:r>
                      <a:r>
                        <a:rPr lang="en-US" sz="2000" kern="100">
                          <a:effectLst/>
                        </a:rPr>
                        <a:t>attr</a:t>
                      </a:r>
                      <a:r>
                        <a:rPr lang="zh-CN" sz="2000" kern="100">
                          <a:effectLst/>
                        </a:rPr>
                        <a:t>属性的元素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$("[attr ='val']")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attr</a:t>
                      </a:r>
                      <a:r>
                        <a:rPr lang="zh-CN" sz="2000" kern="100">
                          <a:effectLst/>
                        </a:rPr>
                        <a:t>属性的值等于</a:t>
                      </a:r>
                      <a:r>
                        <a:rPr lang="en-US" sz="2000" kern="100">
                          <a:effectLst/>
                        </a:rPr>
                        <a:t>val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$("[attr!='val']")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attr</a:t>
                      </a:r>
                      <a:r>
                        <a:rPr lang="zh-CN" sz="2000" kern="100">
                          <a:effectLst/>
                        </a:rPr>
                        <a:t>属性的值不等于</a:t>
                      </a:r>
                      <a:r>
                        <a:rPr lang="en-US" sz="2000" kern="100">
                          <a:effectLst/>
                        </a:rPr>
                        <a:t>val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$(".intro")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class="intro"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$("#menubar")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id="menubar"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first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$("p:first")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选择第一个</a:t>
                      </a:r>
                      <a:r>
                        <a:rPr lang="en-US" sz="2000" kern="100">
                          <a:effectLst/>
                        </a:rPr>
                        <a:t>&lt;p&gt;</a:t>
                      </a:r>
                      <a:r>
                        <a:rPr lang="zh-CN" sz="2000" kern="100">
                          <a:effectLst/>
                        </a:rPr>
                        <a:t>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contains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$(":contains('W3C')")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选择包含指定字符串</a:t>
                      </a:r>
                      <a:r>
                        <a:rPr lang="en-US" sz="2000" kern="100" dirty="0">
                          <a:effectLst/>
                        </a:rPr>
                        <a:t>W3C</a:t>
                      </a:r>
                      <a:r>
                        <a:rPr lang="zh-CN" sz="2000" kern="100" dirty="0">
                          <a:effectLst/>
                        </a:rPr>
                        <a:t>的所有元素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050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常用的</a:t>
            </a:r>
            <a:r>
              <a:rPr lang="en-US" altLang="zh-CN" dirty="0" err="1"/>
              <a:t>jQuery</a:t>
            </a:r>
            <a:r>
              <a:rPr lang="zh-CN" altLang="zh-CN" dirty="0"/>
              <a:t>方法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392718"/>
              </p:ext>
            </p:extLst>
          </p:nvPr>
        </p:nvGraphicFramePr>
        <p:xfrm>
          <a:off x="179512" y="1094304"/>
          <a:ext cx="8784976" cy="5503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6840760"/>
              </a:tblGrid>
              <a:tr h="500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方法</a:t>
                      </a:r>
                      <a:endParaRPr lang="zh-CN" sz="2000" kern="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kern="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attr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设置或返回被选择元素的属性和值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bind()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向被选择的元素添加事件处理代码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click()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click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css()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设置或返回被选择元素的样式属性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fadeIn()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从隐藏到可见，逐渐地改变被选择元素的不透明度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fadeOut()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从可见到隐藏，逐渐地改变被选择元素的不透明度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fadeToggle()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对被选择元素进行隐藏和显示的切换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hide()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隐藏被选择的元素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jQuery.ajax()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执行异步</a:t>
                      </a:r>
                      <a:r>
                        <a:rPr lang="en-US" sz="2000" kern="100">
                          <a:effectLst/>
                        </a:rPr>
                        <a:t>HTTP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Ajax</a:t>
                      </a:r>
                      <a:r>
                        <a:rPr lang="zh-CN" sz="2000" kern="100">
                          <a:effectLst/>
                        </a:rPr>
                        <a:t>）请求，常用于实现页面的局部刷新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load()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load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mouseout()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mouseout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mouseover()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mouseover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ready()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在</a:t>
                      </a:r>
                      <a:r>
                        <a:rPr lang="en-US" sz="2000" kern="100">
                          <a:effectLst/>
                        </a:rPr>
                        <a:t>HTML</a:t>
                      </a:r>
                      <a:r>
                        <a:rPr lang="zh-CN" sz="2000" kern="100">
                          <a:effectLst/>
                        </a:rPr>
                        <a:t>文档就绪时触发</a:t>
                      </a:r>
                      <a:r>
                        <a:rPr lang="en-US" sz="2000" kern="100">
                          <a:effectLst/>
                        </a:rPr>
                        <a:t>ready</a:t>
                      </a:r>
                      <a:r>
                        <a:rPr lang="zh-CN" sz="2000" kern="100">
                          <a:effectLst/>
                        </a:rPr>
                        <a:t>事件，然后执行定义的函数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设置或返回被选择元素的内容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1428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2-11  </a:t>
            </a:r>
            <a:r>
              <a:rPr lang="zh-CN" altLang="zh-CN" dirty="0"/>
              <a:t>利用</a:t>
            </a:r>
            <a:r>
              <a:rPr lang="en-US" altLang="zh-CN" dirty="0" err="1"/>
              <a:t>jQuery</a:t>
            </a:r>
            <a:r>
              <a:rPr lang="zh-CN" altLang="zh-CN" dirty="0"/>
              <a:t>管理</a:t>
            </a:r>
            <a:r>
              <a:rPr lang="en-US" altLang="zh-CN" dirty="0"/>
              <a:t>XHTML</a:t>
            </a:r>
            <a:r>
              <a:rPr lang="zh-CN" altLang="zh-CN" dirty="0"/>
              <a:t>元素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在本实例</a:t>
            </a:r>
            <a:r>
              <a:rPr lang="zh-CN" altLang="zh-CN" smtClean="0"/>
              <a:t>中</a:t>
            </a:r>
            <a:r>
              <a:rPr lang="zh-CN" altLang="zh-CN" dirty="0" smtClean="0"/>
              <a:t>，单击</a:t>
            </a:r>
            <a:r>
              <a:rPr lang="zh-CN" altLang="zh-CN" dirty="0"/>
              <a:t>“隐藏”区域，将隐藏阴影部分内容；单击“显示”区域，将显示阴影部分内容；单击“淡入或淡出”区域，将淡入或淡出阴影部分内容；单击“更改内容”区域，将阴影部分内容改为“我的内容被更改了！”；单击“更改样式”区域，将页面中所有元素的背景色改为黄色，字体改为隶书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ManageXhtml.aspx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150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.html</a:t>
            </a:r>
            <a:r>
              <a:rPr lang="zh-CN" altLang="zh-CN" dirty="0"/>
              <a:t>文件和</a:t>
            </a:r>
            <a:r>
              <a:rPr lang="en-US" altLang="zh-CN" dirty="0"/>
              <a:t>XHTML5</a:t>
            </a:r>
            <a:endParaRPr lang="zh-CN" alt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989888" cy="4968552"/>
          </a:xfrm>
        </p:spPr>
        <p:txBody>
          <a:bodyPr>
            <a:normAutofit/>
          </a:bodyPr>
          <a:lstStyle/>
          <a:p>
            <a:r>
              <a:rPr lang="en-US" altLang="zh-CN" dirty="0"/>
              <a:t>.html</a:t>
            </a:r>
            <a:r>
              <a:rPr lang="zh-CN" altLang="zh-CN" dirty="0"/>
              <a:t>文件是一种静态页面文件</a:t>
            </a:r>
            <a:r>
              <a:rPr lang="zh-CN" altLang="zh-CN" dirty="0" smtClean="0"/>
              <a:t>，由</a:t>
            </a:r>
            <a:r>
              <a:rPr lang="en-US" altLang="zh-CN" dirty="0"/>
              <a:t>HTML</a:t>
            </a:r>
            <a:r>
              <a:rPr lang="zh-CN" altLang="zh-CN" dirty="0"/>
              <a:t>元素组成。当客户端浏览器访问</a:t>
            </a:r>
            <a:r>
              <a:rPr lang="en-US" altLang="zh-CN" dirty="0"/>
              <a:t>.html</a:t>
            </a:r>
            <a:r>
              <a:rPr lang="zh-CN" altLang="zh-CN" dirty="0"/>
              <a:t>文件时</a:t>
            </a:r>
            <a:r>
              <a:rPr lang="zh-CN" altLang="zh-CN" dirty="0" smtClean="0"/>
              <a:t>，由</a:t>
            </a:r>
            <a:r>
              <a:rPr lang="zh-CN" altLang="zh-CN" dirty="0"/>
              <a:t>浏览器解释执行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VSEW 2013</a:t>
            </a:r>
            <a:r>
              <a:rPr lang="zh-CN" altLang="zh-CN" dirty="0" smtClean="0"/>
              <a:t>中默认</a:t>
            </a:r>
            <a:r>
              <a:rPr lang="zh-CN" altLang="zh-CN" dirty="0"/>
              <a:t>使用</a:t>
            </a:r>
            <a:r>
              <a:rPr lang="en-US" altLang="zh-CN" dirty="0"/>
              <a:t>XHTML5</a:t>
            </a:r>
            <a:r>
              <a:rPr lang="zh-CN" altLang="zh-CN" dirty="0"/>
              <a:t>文件类型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XHTML5</a:t>
            </a:r>
            <a:r>
              <a:rPr lang="zh-CN" altLang="zh-CN" dirty="0"/>
              <a:t>与</a:t>
            </a:r>
            <a:r>
              <a:rPr lang="en-US" altLang="zh-CN" dirty="0"/>
              <a:t>HTML5</a:t>
            </a:r>
            <a:r>
              <a:rPr lang="zh-CN" altLang="zh-CN" dirty="0"/>
              <a:t>使用相同的元素，但</a:t>
            </a:r>
            <a:r>
              <a:rPr lang="en-US" altLang="zh-CN" dirty="0"/>
              <a:t>XHTML5</a:t>
            </a:r>
            <a:r>
              <a:rPr lang="zh-CN" altLang="zh-CN" dirty="0"/>
              <a:t>具有更严格的规则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所有包含</a:t>
            </a:r>
            <a:r>
              <a:rPr lang="en-US" altLang="zh-CN" dirty="0"/>
              <a:t>ASP.NET</a:t>
            </a:r>
            <a:r>
              <a:rPr lang="zh-CN" altLang="zh-CN" dirty="0"/>
              <a:t>元素的动态页面最终都要转化为包含相应</a:t>
            </a:r>
            <a:r>
              <a:rPr lang="en-US" altLang="zh-CN" dirty="0"/>
              <a:t>XHTML</a:t>
            </a:r>
            <a:r>
              <a:rPr lang="zh-CN" altLang="zh-CN" dirty="0"/>
              <a:t>元素的静态页面才能被浏览器识别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DFDFC7-D0C6-4548-AD19-4F5E5AB555CF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当页面文档就绪时，触发</a:t>
            </a:r>
            <a:r>
              <a:rPr lang="en-US" altLang="zh-CN" dirty="0"/>
              <a:t>ready</a:t>
            </a:r>
            <a:r>
              <a:rPr lang="zh-CN" altLang="zh-CN" dirty="0"/>
              <a:t>事件，执行自定义的函数代码，包括：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hide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事件处理代码，该代码将隐藏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show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事件处理代码，该代码将显示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）设置</a:t>
            </a:r>
            <a:r>
              <a:rPr lang="en-US" altLang="zh-CN" dirty="0"/>
              <a:t>class</a:t>
            </a:r>
            <a:r>
              <a:rPr lang="zh-CN" altLang="zh-CN" dirty="0"/>
              <a:t>属性值为</a:t>
            </a:r>
            <a:r>
              <a:rPr lang="en-US" altLang="zh-CN" dirty="0"/>
              <a:t>flip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事件处理代码，该代码将淡入或淡出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5087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 err="1"/>
              <a:t>chgText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的元素的呈现内容改为“我的内容被更改了！”。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 err="1"/>
              <a:t>chgCss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事件处理代码，该代码将所有元素的背景色改为黄色，字体改为隶书。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0208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2-12  </a:t>
            </a:r>
            <a:r>
              <a:rPr lang="zh-CN" altLang="zh-CN" dirty="0"/>
              <a:t>利用</a:t>
            </a:r>
            <a:r>
              <a:rPr lang="en-US" altLang="zh-CN" dirty="0" err="1"/>
              <a:t>jQuery</a:t>
            </a:r>
            <a:r>
              <a:rPr lang="zh-CN" altLang="zh-CN" dirty="0"/>
              <a:t>实现一个时间数据来源于服务器端的时钟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利用</a:t>
            </a:r>
            <a:r>
              <a:rPr lang="en-US" altLang="zh-CN" dirty="0" err="1"/>
              <a:t>jQuery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实现一个时钟，其中时间数据来源于服务器端。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Ajax.aspx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0291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当页面载入时，触发</a:t>
            </a:r>
            <a:r>
              <a:rPr lang="en-US" altLang="zh-CN" dirty="0"/>
              <a:t>&lt;body&gt;</a:t>
            </a:r>
            <a:r>
              <a:rPr lang="zh-CN" altLang="zh-CN" dirty="0"/>
              <a:t>元素的</a:t>
            </a:r>
            <a:r>
              <a:rPr lang="en-US" altLang="zh-CN" dirty="0"/>
              <a:t>load</a:t>
            </a:r>
            <a:r>
              <a:rPr lang="zh-CN" altLang="zh-CN" dirty="0"/>
              <a:t>事件，执行自定义的</a:t>
            </a:r>
            <a:r>
              <a:rPr lang="en-US" altLang="zh-CN" dirty="0"/>
              <a:t>refresh()</a:t>
            </a:r>
            <a:r>
              <a:rPr lang="zh-CN" altLang="zh-CN" dirty="0"/>
              <a:t>函数。该函数通过</a:t>
            </a:r>
            <a:r>
              <a:rPr lang="en-US" altLang="zh-CN" dirty="0"/>
              <a:t>Ajax.aspx</a:t>
            </a:r>
            <a:r>
              <a:rPr lang="zh-CN" altLang="zh-CN" dirty="0"/>
              <a:t>发送异步请求，当成功执行</a:t>
            </a:r>
            <a:r>
              <a:rPr lang="en-US" altLang="zh-CN" dirty="0"/>
              <a:t>Ajax.aspx</a:t>
            </a:r>
            <a:r>
              <a:rPr lang="zh-CN" altLang="zh-CN" dirty="0"/>
              <a:t>后，输出当前服务器端的系统时间，该值将传递给</a:t>
            </a:r>
            <a:r>
              <a:rPr lang="en-US" altLang="zh-CN" dirty="0"/>
              <a:t>TimerJQuery.aspx</a:t>
            </a:r>
            <a:r>
              <a:rPr lang="zh-CN" altLang="zh-CN" dirty="0"/>
              <a:t>中的</a:t>
            </a:r>
            <a:r>
              <a:rPr lang="en-US" altLang="zh-CN" dirty="0" err="1"/>
              <a:t>datetime</a:t>
            </a:r>
            <a:r>
              <a:rPr lang="zh-CN" altLang="zh-CN" dirty="0"/>
              <a:t>变量，再呈现在</a:t>
            </a:r>
            <a:r>
              <a:rPr lang="en-US" altLang="zh-CN" dirty="0"/>
              <a:t>div</a:t>
            </a:r>
            <a:r>
              <a:rPr lang="zh-CN" altLang="zh-CN" dirty="0"/>
              <a:t>层</a:t>
            </a:r>
            <a:r>
              <a:rPr lang="en-US" altLang="zh-CN" dirty="0" err="1"/>
              <a:t>divMsg</a:t>
            </a:r>
            <a:r>
              <a:rPr lang="zh-CN" altLang="zh-CN" dirty="0"/>
              <a:t>中。</a:t>
            </a:r>
            <a:r>
              <a:rPr lang="en-US" altLang="zh-CN" dirty="0"/>
              <a:t>refresh()</a:t>
            </a:r>
            <a:r>
              <a:rPr lang="zh-CN" altLang="zh-CN" dirty="0"/>
              <a:t>函数过</a:t>
            </a:r>
            <a:r>
              <a:rPr lang="en-US" altLang="zh-CN" dirty="0"/>
              <a:t>500</a:t>
            </a:r>
            <a:r>
              <a:rPr lang="zh-CN" altLang="zh-CN" dirty="0"/>
              <a:t>毫秒后重复调用自身，实现</a:t>
            </a:r>
            <a:r>
              <a:rPr lang="en-US" altLang="zh-CN" dirty="0"/>
              <a:t>div</a:t>
            </a:r>
            <a:r>
              <a:rPr lang="zh-CN" altLang="zh-CN" dirty="0"/>
              <a:t>层</a:t>
            </a:r>
            <a:r>
              <a:rPr lang="en-US" altLang="zh-CN" dirty="0" err="1"/>
              <a:t>divMsg</a:t>
            </a:r>
            <a:r>
              <a:rPr lang="zh-CN" altLang="zh-CN" dirty="0"/>
              <a:t>的局部刷新，呈现不断变化的服务器端的系统时间。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3800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 .xml</a:t>
            </a:r>
            <a:r>
              <a:rPr lang="zh-CN" altLang="zh-CN" dirty="0"/>
              <a:t>文件和</a:t>
            </a:r>
            <a:r>
              <a:rPr lang="en-US" altLang="zh-CN" dirty="0"/>
              <a:t>XML</a:t>
            </a:r>
            <a:r>
              <a:rPr lang="zh-CN" altLang="zh-CN" dirty="0"/>
              <a:t>常识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.xml</a:t>
            </a:r>
            <a:r>
              <a:rPr lang="zh-CN" altLang="zh-CN" dirty="0"/>
              <a:t>文件常用于解决跨平台交换数据的</a:t>
            </a:r>
            <a:r>
              <a:rPr lang="zh-CN" altLang="zh-CN" dirty="0" smtClean="0"/>
              <a:t>问题。</a:t>
            </a:r>
            <a:endParaRPr lang="zh-CN" altLang="zh-CN" dirty="0"/>
          </a:p>
          <a:p>
            <a:r>
              <a:rPr lang="en-US" altLang="zh-CN" dirty="0"/>
              <a:t>XML</a:t>
            </a:r>
            <a:r>
              <a:rPr lang="zh-CN" altLang="zh-CN" dirty="0"/>
              <a:t>是一种可以扩展的标记语言，可以根据实际需要，定义相应的语义标记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en-US" altLang="zh-CN" dirty="0"/>
              <a:t>XHTML</a:t>
            </a:r>
            <a:r>
              <a:rPr lang="zh-CN" altLang="zh-CN" dirty="0"/>
              <a:t>相比，</a:t>
            </a:r>
            <a:r>
              <a:rPr lang="en-US" altLang="zh-CN" dirty="0"/>
              <a:t>XHTML</a:t>
            </a:r>
            <a:r>
              <a:rPr lang="zh-CN" altLang="zh-CN" dirty="0"/>
              <a:t>用来显示数据，而</a:t>
            </a:r>
            <a:r>
              <a:rPr lang="en-US" altLang="zh-CN" dirty="0"/>
              <a:t>XML</a:t>
            </a:r>
            <a:r>
              <a:rPr lang="zh-CN" altLang="zh-CN" dirty="0"/>
              <a:t>旨在传输和存储数据。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2668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2-13  </a:t>
            </a:r>
            <a:r>
              <a:rPr lang="zh-CN" altLang="zh-CN" dirty="0"/>
              <a:t>表达一个</a:t>
            </a:r>
            <a:r>
              <a:rPr lang="en-US" altLang="zh-CN" dirty="0"/>
              <a:t>XML</a:t>
            </a:r>
            <a:r>
              <a:rPr lang="zh-CN" altLang="zh-CN" dirty="0"/>
              <a:t>格式的早餐菜单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</a:t>
            </a:r>
            <a:r>
              <a:rPr lang="zh-CN" altLang="zh-CN" dirty="0" smtClean="0"/>
              <a:t>用</a:t>
            </a:r>
            <a:r>
              <a:rPr lang="en-US" altLang="zh-CN" dirty="0"/>
              <a:t>XML</a:t>
            </a:r>
            <a:r>
              <a:rPr lang="zh-CN" altLang="zh-CN" dirty="0"/>
              <a:t>格式描述一个早餐菜单，其中包括食物名称、价格、描述、热量等。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Breakfast.xml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558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&lt;?xml…?&gt;</a:t>
            </a:r>
            <a:r>
              <a:rPr lang="zh-CN" altLang="zh-CN" dirty="0"/>
              <a:t>表示</a:t>
            </a:r>
            <a:r>
              <a:rPr lang="en-US" altLang="zh-CN" dirty="0"/>
              <a:t>XML</a:t>
            </a:r>
            <a:r>
              <a:rPr lang="zh-CN" altLang="zh-CN" dirty="0"/>
              <a:t>声明。其中，</a:t>
            </a:r>
            <a:r>
              <a:rPr lang="en-US" altLang="zh-CN" dirty="0"/>
              <a:t>version</a:t>
            </a:r>
            <a:r>
              <a:rPr lang="zh-CN" altLang="zh-CN" dirty="0"/>
              <a:t>属性指定</a:t>
            </a:r>
            <a:r>
              <a:rPr lang="en-US" altLang="zh-CN" dirty="0"/>
              <a:t>.xml</a:t>
            </a:r>
            <a:r>
              <a:rPr lang="zh-CN" altLang="zh-CN" dirty="0"/>
              <a:t>文件遵循哪个版本的</a:t>
            </a:r>
            <a:r>
              <a:rPr lang="en-US" altLang="zh-CN" dirty="0"/>
              <a:t>XML</a:t>
            </a:r>
            <a:r>
              <a:rPr lang="zh-CN" altLang="zh-CN" dirty="0"/>
              <a:t>规范；</a:t>
            </a:r>
            <a:r>
              <a:rPr lang="en-US" altLang="zh-CN" dirty="0"/>
              <a:t>encoding</a:t>
            </a:r>
            <a:r>
              <a:rPr lang="zh-CN" altLang="zh-CN" dirty="0"/>
              <a:t>属性指定使用的编码字符集。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breakfast_menu</a:t>
            </a:r>
            <a:r>
              <a:rPr lang="en-US" altLang="zh-CN" dirty="0"/>
              <a:t>&gt;</a:t>
            </a:r>
            <a:r>
              <a:rPr lang="zh-CN" altLang="zh-CN" dirty="0"/>
              <a:t>表示根元素。在一个</a:t>
            </a:r>
            <a:r>
              <a:rPr lang="en-US" altLang="zh-CN" dirty="0"/>
              <a:t>.xml</a:t>
            </a:r>
            <a:r>
              <a:rPr lang="zh-CN" altLang="zh-CN" dirty="0"/>
              <a:t>文件中必须包含且只能包含一个根元素。</a:t>
            </a:r>
          </a:p>
          <a:p>
            <a:r>
              <a:rPr lang="en-US" altLang="zh-CN" dirty="0"/>
              <a:t>&lt;food&gt;…&lt;/food&gt;</a:t>
            </a:r>
            <a:r>
              <a:rPr lang="zh-CN" altLang="zh-CN" dirty="0"/>
              <a:t>使用子元素描述一种早餐。各个</a:t>
            </a:r>
            <a:r>
              <a:rPr lang="en-US" altLang="zh-CN" dirty="0"/>
              <a:t>&lt;food&gt;</a:t>
            </a:r>
            <a:r>
              <a:rPr lang="zh-CN" altLang="zh-CN" dirty="0"/>
              <a:t>子元素形成兄弟关系。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1557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 </a:t>
            </a:r>
            <a:r>
              <a:rPr lang="en-US" altLang="zh-CN" dirty="0" err="1"/>
              <a:t>Web.config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XML</a:t>
            </a:r>
            <a:r>
              <a:rPr lang="zh-CN" altLang="zh-CN" dirty="0"/>
              <a:t>格式文件，用来存储配置信息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形成</a:t>
            </a:r>
            <a:r>
              <a:rPr lang="zh-CN" altLang="zh-CN" dirty="0"/>
              <a:t>一定的层次关系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</a:t>
            </a:r>
            <a:r>
              <a:rPr lang="zh-CN" altLang="zh-CN" dirty="0"/>
              <a:t>高层的配置文件是</a:t>
            </a:r>
            <a:r>
              <a:rPr lang="en-US" altLang="zh-CN" dirty="0" err="1"/>
              <a:t>machine.config</a:t>
            </a:r>
            <a:r>
              <a:rPr lang="zh-CN" altLang="zh-CN" dirty="0"/>
              <a:t>，默认安装于</a:t>
            </a:r>
            <a:r>
              <a:rPr lang="en-US" altLang="zh-CN" dirty="0"/>
              <a:t>%</a:t>
            </a:r>
            <a:r>
              <a:rPr lang="en-US" altLang="zh-CN" dirty="0" err="1"/>
              <a:t>windir</a:t>
            </a:r>
            <a:r>
              <a:rPr lang="en-US" altLang="zh-CN" dirty="0"/>
              <a:t>%\Microsoft.NET\Framework\v4.0.30319\</a:t>
            </a:r>
            <a:r>
              <a:rPr lang="en-US" altLang="zh-CN" dirty="0" err="1"/>
              <a:t>Config</a:t>
            </a:r>
            <a:r>
              <a:rPr lang="zh-CN" altLang="zh-CN" dirty="0"/>
              <a:t>文件夹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</a:t>
            </a:r>
            <a:r>
              <a:rPr lang="zh-CN" altLang="zh-CN" dirty="0"/>
              <a:t>一</a:t>
            </a:r>
            <a:r>
              <a:rPr lang="zh-CN" altLang="zh-CN" dirty="0" smtClean="0"/>
              <a:t>层是</a:t>
            </a:r>
            <a:r>
              <a:rPr lang="zh-CN" altLang="zh-CN" dirty="0"/>
              <a:t>位于网站根文件夹中的</a:t>
            </a:r>
            <a:r>
              <a:rPr lang="en-US" altLang="zh-CN" dirty="0" err="1" smtClean="0"/>
              <a:t>Web.config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再</a:t>
            </a:r>
            <a:r>
              <a:rPr lang="zh-CN" altLang="zh-CN" dirty="0"/>
              <a:t>下一</a:t>
            </a:r>
            <a:r>
              <a:rPr lang="zh-CN" altLang="zh-CN" dirty="0" smtClean="0"/>
              <a:t>层</a:t>
            </a:r>
            <a:r>
              <a:rPr lang="zh-CN" altLang="en-US" dirty="0" smtClean="0"/>
              <a:t>是</a:t>
            </a:r>
            <a:r>
              <a:rPr lang="zh-CN" altLang="zh-CN" dirty="0" smtClean="0"/>
              <a:t>子</a:t>
            </a:r>
            <a:r>
              <a:rPr lang="zh-CN" altLang="zh-CN" dirty="0"/>
              <a:t>文件夹中的</a:t>
            </a:r>
            <a:r>
              <a:rPr lang="en-US" altLang="zh-CN" dirty="0" err="1"/>
              <a:t>Web.config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网站</a:t>
            </a:r>
            <a:r>
              <a:rPr lang="zh-CN" altLang="zh-CN" dirty="0"/>
              <a:t>根文件夹下的</a:t>
            </a:r>
            <a:r>
              <a:rPr lang="en-US" altLang="zh-CN" dirty="0" err="1"/>
              <a:t>Web.config</a:t>
            </a:r>
            <a:r>
              <a:rPr lang="zh-CN" altLang="zh-CN" dirty="0"/>
              <a:t>作用于整个网站，而子文件夹中的</a:t>
            </a:r>
            <a:r>
              <a:rPr lang="en-US" altLang="zh-CN" dirty="0" err="1"/>
              <a:t>Web.config</a:t>
            </a:r>
            <a:r>
              <a:rPr lang="zh-CN" altLang="zh-CN" dirty="0"/>
              <a:t>常用于存储该子文件夹的授权信息。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3069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Web.config</a:t>
            </a:r>
            <a:r>
              <a:rPr lang="zh-CN" altLang="zh-CN" dirty="0"/>
              <a:t>文件的基本结构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源程序：</a:t>
            </a:r>
            <a:r>
              <a:rPr lang="en-US" altLang="zh-CN" dirty="0"/>
              <a:t> </a:t>
            </a:r>
            <a:r>
              <a:rPr lang="en-US" altLang="zh-CN" dirty="0" err="1"/>
              <a:t>Web.config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9417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2.8  </a:t>
            </a:r>
            <a:r>
              <a:rPr lang="en-US" altLang="zh-CN" dirty="0" err="1"/>
              <a:t>Global.asax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全局</a:t>
            </a:r>
            <a:r>
              <a:rPr lang="zh-CN" altLang="zh-CN" dirty="0"/>
              <a:t>应用程序类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可选</a:t>
            </a:r>
            <a:r>
              <a:rPr lang="zh-CN" altLang="zh-CN" dirty="0"/>
              <a:t>文件，用于包含响应应用程序级别和会话级别事件的代码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必须</a:t>
            </a:r>
            <a:r>
              <a:rPr lang="zh-CN" altLang="zh-CN" dirty="0"/>
              <a:t>存储于网站的根文件夹，且每个网站只能包含一个</a:t>
            </a:r>
            <a:r>
              <a:rPr lang="en-US" altLang="zh-CN" dirty="0" err="1"/>
              <a:t>Global.asax</a:t>
            </a:r>
            <a:r>
              <a:rPr lang="zh-CN" altLang="zh-CN" dirty="0"/>
              <a:t>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包含</a:t>
            </a:r>
            <a:r>
              <a:rPr lang="zh-CN" altLang="zh-CN" dirty="0"/>
              <a:t>在</a:t>
            </a:r>
            <a:r>
              <a:rPr lang="en-US" altLang="zh-CN" dirty="0" err="1"/>
              <a:t>Global.asax</a:t>
            </a:r>
            <a:r>
              <a:rPr lang="zh-CN" altLang="zh-CN" dirty="0"/>
              <a:t>文件中的代码将首先被执行。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766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2.1.1  .html</a:t>
            </a:r>
            <a:r>
              <a:rPr lang="zh-CN" altLang="zh-CN" dirty="0"/>
              <a:t>文件结构</a:t>
            </a:r>
            <a:endParaRPr lang="zh-CN" alt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&lt;!DOCTYPE html&gt;</a:t>
            </a:r>
            <a:endParaRPr lang="zh-CN" altLang="zh-CN" dirty="0"/>
          </a:p>
          <a:p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="Content-Type" content="text/html; charset=utf-8"/&gt;</a:t>
            </a:r>
            <a:endParaRPr lang="zh-CN" altLang="zh-CN" dirty="0"/>
          </a:p>
          <a:p>
            <a:r>
              <a:rPr lang="en-US" altLang="zh-CN" dirty="0"/>
              <a:t>  &lt;title&gt;&lt;/title&gt;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3DA6F0-484C-4EDC-8165-4F55E3655A67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Global.asax</a:t>
            </a:r>
            <a:r>
              <a:rPr lang="zh-CN" altLang="zh-CN" dirty="0"/>
              <a:t>文件中处理典型事件的方法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/>
              <a:t>Application_Start</a:t>
            </a:r>
            <a:r>
              <a:rPr lang="en-US" altLang="zh-CN" dirty="0"/>
              <a:t>()</a:t>
            </a:r>
            <a:r>
              <a:rPr lang="zh-CN" altLang="zh-CN" dirty="0"/>
              <a:t>——</a:t>
            </a:r>
            <a:r>
              <a:rPr lang="en-US" altLang="zh-CN" dirty="0"/>
              <a:t>Web</a:t>
            </a:r>
            <a:r>
              <a:rPr lang="zh-CN" altLang="zh-CN" dirty="0"/>
              <a:t>应用程序启动时运行的代码。</a:t>
            </a:r>
          </a:p>
          <a:p>
            <a:pPr lvl="0"/>
            <a:r>
              <a:rPr lang="en-US" altLang="zh-CN" dirty="0" err="1"/>
              <a:t>Application_End</a:t>
            </a:r>
            <a:r>
              <a:rPr lang="en-US" altLang="zh-CN" dirty="0"/>
              <a:t>()</a:t>
            </a:r>
            <a:r>
              <a:rPr lang="zh-CN" altLang="zh-CN" dirty="0"/>
              <a:t>——</a:t>
            </a:r>
            <a:r>
              <a:rPr lang="en-US" altLang="zh-CN" dirty="0"/>
              <a:t>Web</a:t>
            </a:r>
            <a:r>
              <a:rPr lang="zh-CN" altLang="zh-CN" dirty="0"/>
              <a:t>应用程序关闭时运行的代码。</a:t>
            </a:r>
            <a:r>
              <a:rPr lang="en-US" altLang="zh-CN" dirty="0"/>
              <a:t>	</a:t>
            </a:r>
            <a:endParaRPr lang="zh-CN" altLang="zh-CN" dirty="0"/>
          </a:p>
          <a:p>
            <a:pPr lvl="0"/>
            <a:r>
              <a:rPr lang="en-US" altLang="zh-CN" dirty="0" err="1"/>
              <a:t>Application_Error</a:t>
            </a:r>
            <a:r>
              <a:rPr lang="en-US" altLang="zh-CN" dirty="0"/>
              <a:t>()</a:t>
            </a:r>
            <a:r>
              <a:rPr lang="zh-CN" altLang="zh-CN" dirty="0"/>
              <a:t>——</a:t>
            </a:r>
            <a:r>
              <a:rPr lang="en-US" altLang="zh-CN" dirty="0"/>
              <a:t>Web</a:t>
            </a:r>
            <a:r>
              <a:rPr lang="zh-CN" altLang="zh-CN" dirty="0"/>
              <a:t>应用程序出现未处理的错误时运行的代码。</a:t>
            </a:r>
          </a:p>
          <a:p>
            <a:pPr lvl="0"/>
            <a:r>
              <a:rPr lang="en-US" altLang="zh-CN" dirty="0" err="1"/>
              <a:t>Session_Start</a:t>
            </a:r>
            <a:r>
              <a:rPr lang="en-US" altLang="zh-CN" dirty="0"/>
              <a:t>()</a:t>
            </a:r>
            <a:r>
              <a:rPr lang="zh-CN" altLang="zh-CN" dirty="0"/>
              <a:t>——用户访问</a:t>
            </a:r>
            <a:r>
              <a:rPr lang="en-US" altLang="zh-CN" dirty="0"/>
              <a:t>Web</a:t>
            </a:r>
            <a:r>
              <a:rPr lang="zh-CN" altLang="zh-CN" dirty="0"/>
              <a:t>应用程序启动新会话时运行的代码。</a:t>
            </a:r>
          </a:p>
          <a:p>
            <a:pPr lvl="0"/>
            <a:r>
              <a:rPr lang="en-US" altLang="zh-CN" dirty="0" err="1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——用户结束会话时运行的代码。</a:t>
            </a:r>
          </a:p>
          <a:p>
            <a:r>
              <a:rPr lang="en-US" altLang="zh-CN" dirty="0" err="1"/>
              <a:t>Profile_MigrateAnonymous</a:t>
            </a:r>
            <a:r>
              <a:rPr lang="en-US" altLang="zh-CN" dirty="0"/>
              <a:t>()</a:t>
            </a:r>
            <a:r>
              <a:rPr lang="zh-CN" altLang="zh-CN" dirty="0"/>
              <a:t>——从匿名用户登录到注册用户时运行的</a:t>
            </a:r>
            <a:r>
              <a:rPr lang="zh-CN" altLang="zh-CN" dirty="0" smtClean="0"/>
              <a:t>代码。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6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2.9  </a:t>
            </a:r>
            <a:r>
              <a:rPr lang="zh-CN" altLang="zh-CN" dirty="0"/>
              <a:t>小结</a:t>
            </a:r>
            <a:endParaRPr lang="zh-CN" altLang="zh-CN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所有</a:t>
            </a:r>
            <a:r>
              <a:rPr lang="zh-CN" altLang="zh-CN" dirty="0"/>
              <a:t>的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都要转化为</a:t>
            </a:r>
            <a:r>
              <a:rPr lang="en-US" altLang="zh-CN" dirty="0"/>
              <a:t>XHTML</a:t>
            </a:r>
            <a:r>
              <a:rPr lang="zh-CN" altLang="zh-CN" dirty="0"/>
              <a:t>才能在浏览器中查看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软件</a:t>
            </a:r>
            <a:r>
              <a:rPr lang="zh-CN" altLang="zh-CN" dirty="0"/>
              <a:t>公司在开发</a:t>
            </a:r>
            <a:r>
              <a:rPr lang="en-US" altLang="zh-CN" dirty="0"/>
              <a:t>Web</a:t>
            </a:r>
            <a:r>
              <a:rPr lang="zh-CN" altLang="zh-CN" dirty="0"/>
              <a:t>应用程序时大都</a:t>
            </a:r>
            <a:r>
              <a:rPr lang="zh-CN" altLang="zh-CN" dirty="0" smtClean="0"/>
              <a:t>采用</a:t>
            </a:r>
            <a:r>
              <a:rPr lang="zh-CN" altLang="en-US" dirty="0"/>
              <a:t>代码隐藏页</a:t>
            </a:r>
            <a:r>
              <a:rPr lang="zh-CN" altLang="zh-CN" dirty="0" smtClean="0"/>
              <a:t>模型。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CCS</a:t>
            </a:r>
            <a:r>
              <a:rPr lang="zh-CN" altLang="zh-CN" dirty="0"/>
              <a:t>样式能使网站保持统一风格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JavaScript</a:t>
            </a:r>
            <a:r>
              <a:rPr lang="zh-CN" altLang="zh-CN" dirty="0"/>
              <a:t>为静态页面提供动态</a:t>
            </a:r>
            <a:r>
              <a:rPr lang="zh-CN" altLang="zh-CN" dirty="0" smtClean="0"/>
              <a:t>功能。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jQuery</a:t>
            </a:r>
            <a:r>
              <a:rPr lang="zh-CN" altLang="zh-CN" dirty="0"/>
              <a:t>能非常方便地控制和管理</a:t>
            </a:r>
            <a:r>
              <a:rPr lang="en-US" altLang="zh-CN" dirty="0"/>
              <a:t>XHTML</a:t>
            </a:r>
            <a:r>
              <a:rPr lang="zh-CN" altLang="zh-CN" dirty="0" smtClean="0"/>
              <a:t>元素。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XML</a:t>
            </a:r>
            <a:r>
              <a:rPr lang="zh-CN" altLang="zh-CN" dirty="0"/>
              <a:t>已成为</a:t>
            </a:r>
            <a:r>
              <a:rPr lang="en-US" altLang="zh-CN" dirty="0"/>
              <a:t>Internet</a:t>
            </a:r>
            <a:r>
              <a:rPr lang="zh-CN" altLang="zh-CN" dirty="0"/>
              <a:t>数据交换的标准</a:t>
            </a:r>
            <a:r>
              <a:rPr lang="zh-CN" altLang="zh-CN" dirty="0" smtClean="0"/>
              <a:t>格式。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Web.config</a:t>
            </a:r>
            <a:r>
              <a:rPr lang="zh-CN" altLang="zh-CN" dirty="0"/>
              <a:t>用于存储</a:t>
            </a:r>
            <a:r>
              <a:rPr lang="en-US" altLang="zh-CN" dirty="0"/>
              <a:t>Web</a:t>
            </a:r>
            <a:r>
              <a:rPr lang="zh-CN" altLang="zh-CN" dirty="0"/>
              <a:t>应用程序的配置信息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Global.asax</a:t>
            </a:r>
            <a:r>
              <a:rPr lang="zh-CN" altLang="zh-CN" dirty="0"/>
              <a:t>文件用于包含响应应用程序级别和会话级别事件的代码。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024185-8C8C-4FF9-9468-5D78DBBBD67C}" type="slidenum">
              <a:rPr lang="zh-CN" altLang="en-US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8708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&lt;!--…--&gt;</a:t>
            </a:r>
            <a:r>
              <a:rPr lang="zh-CN" altLang="zh-CN" dirty="0"/>
              <a:t>表示注释。</a:t>
            </a:r>
          </a:p>
          <a:p>
            <a:r>
              <a:rPr lang="en-US" altLang="zh-CN" dirty="0"/>
              <a:t>&lt;!DOCTYPE html&gt;</a:t>
            </a:r>
            <a:r>
              <a:rPr lang="zh-CN" altLang="zh-CN" dirty="0"/>
              <a:t>表示文档类型为</a:t>
            </a:r>
            <a:r>
              <a:rPr lang="en-US" altLang="zh-CN" dirty="0"/>
              <a:t>HTML5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&lt;html&gt;…&lt;/html&gt;</a:t>
            </a:r>
            <a:r>
              <a:rPr lang="zh-CN" altLang="zh-CN" dirty="0"/>
              <a:t>表示这是一个</a:t>
            </a:r>
            <a:r>
              <a:rPr lang="en-US" altLang="zh-CN" dirty="0"/>
              <a:t>HTML</a:t>
            </a:r>
            <a:r>
              <a:rPr lang="zh-CN" altLang="zh-CN" dirty="0" smtClean="0"/>
              <a:t>文档。</a:t>
            </a:r>
            <a:endParaRPr lang="zh-CN" altLang="zh-CN" dirty="0"/>
          </a:p>
          <a:p>
            <a:r>
              <a:rPr lang="en-US" altLang="zh-CN" dirty="0"/>
              <a:t>&lt;head&gt;…&lt;/head&gt;</a:t>
            </a:r>
            <a:r>
              <a:rPr lang="zh-CN" altLang="zh-CN" dirty="0"/>
              <a:t>表示文档头部信息。</a:t>
            </a:r>
          </a:p>
          <a:p>
            <a:r>
              <a:rPr lang="en-US" altLang="zh-CN" dirty="0"/>
              <a:t>&lt;meta&gt;</a:t>
            </a:r>
            <a:r>
              <a:rPr lang="zh-CN" altLang="zh-CN" dirty="0"/>
              <a:t>表示文档的元</a:t>
            </a:r>
            <a:r>
              <a:rPr lang="zh-CN" altLang="zh-CN" dirty="0" smtClean="0"/>
              <a:t>信息。</a:t>
            </a:r>
            <a:endParaRPr lang="zh-CN" altLang="zh-CN" dirty="0"/>
          </a:p>
          <a:p>
            <a:r>
              <a:rPr lang="en-US" altLang="zh-CN" dirty="0"/>
              <a:t>&lt;title&gt;…&lt;/title&gt;</a:t>
            </a:r>
            <a:r>
              <a:rPr lang="zh-CN" altLang="zh-CN" dirty="0"/>
              <a:t>表示浏览器标题栏中显示的信息，应包含于</a:t>
            </a:r>
            <a:r>
              <a:rPr lang="en-US" altLang="zh-CN" dirty="0"/>
              <a:t>&lt;head&gt;…&lt;/head&gt;</a:t>
            </a:r>
            <a:r>
              <a:rPr lang="zh-CN" altLang="zh-CN" dirty="0"/>
              <a:t>中。</a:t>
            </a:r>
          </a:p>
          <a:p>
            <a:r>
              <a:rPr lang="en-US" altLang="zh-CN" dirty="0"/>
              <a:t>&lt;style&gt;…&lt;/style&gt;</a:t>
            </a:r>
            <a:r>
              <a:rPr lang="zh-CN" altLang="zh-CN" dirty="0"/>
              <a:t>表示</a:t>
            </a:r>
            <a:r>
              <a:rPr lang="en-US" altLang="zh-CN" dirty="0"/>
              <a:t>CSS</a:t>
            </a:r>
            <a:r>
              <a:rPr lang="zh-CN" altLang="zh-CN" dirty="0"/>
              <a:t>样式信息，应包含于</a:t>
            </a:r>
            <a:r>
              <a:rPr lang="en-US" altLang="zh-CN" dirty="0"/>
              <a:t>&lt;head&gt;…&lt;/head&gt;</a:t>
            </a:r>
            <a:r>
              <a:rPr lang="zh-CN" altLang="zh-CN" dirty="0"/>
              <a:t>中。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&lt;body&gt;…&lt;/body&gt;</a:t>
            </a:r>
            <a:r>
              <a:rPr lang="zh-CN" altLang="zh-CN" dirty="0"/>
              <a:t>表示文档主体部分。</a:t>
            </a:r>
          </a:p>
          <a:p>
            <a:r>
              <a:rPr lang="en-US" altLang="zh-CN" dirty="0"/>
              <a:t>&lt;header&gt;…&lt;/header&gt;</a:t>
            </a:r>
            <a:r>
              <a:rPr lang="zh-CN" altLang="zh-CN" dirty="0"/>
              <a:t>表示整个显示页面的标题信息。</a:t>
            </a:r>
          </a:p>
          <a:p>
            <a:r>
              <a:rPr lang="en-US" altLang="zh-CN" dirty="0"/>
              <a:t>&lt;aside&gt;…&lt;/aside&gt;</a:t>
            </a:r>
            <a:r>
              <a:rPr lang="zh-CN" altLang="zh-CN" dirty="0"/>
              <a:t>表示与旁边内容相关的标题</a:t>
            </a:r>
            <a:r>
              <a:rPr lang="zh-CN" altLang="zh-CN" dirty="0" smtClean="0"/>
              <a:t>信息。</a:t>
            </a:r>
            <a:endParaRPr lang="zh-CN" altLang="zh-CN" dirty="0"/>
          </a:p>
          <a:p>
            <a:r>
              <a:rPr lang="en-US" altLang="zh-CN" dirty="0"/>
              <a:t>&lt;section&gt;…&lt;/section&gt;</a:t>
            </a:r>
            <a:r>
              <a:rPr lang="zh-CN" altLang="zh-CN" dirty="0"/>
              <a:t>表示显示页面的内容区域。</a:t>
            </a:r>
          </a:p>
          <a:p>
            <a:r>
              <a:rPr lang="en-US" altLang="zh-CN" dirty="0"/>
              <a:t>&lt;article&gt;…&lt;/article&gt;</a:t>
            </a:r>
            <a:r>
              <a:rPr lang="zh-CN" altLang="zh-CN" dirty="0"/>
              <a:t>表示显示页面中与上下文不相关的独立内容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&lt;footer&gt;…&lt;/footer&gt;</a:t>
            </a:r>
            <a:r>
              <a:rPr lang="zh-CN" altLang="zh-CN" dirty="0"/>
              <a:t>表示显示页面中的脚注信息。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&gt;…&lt;/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r>
              <a:rPr lang="zh-CN" altLang="zh-CN" dirty="0"/>
              <a:t>表示显示页面中的导航链接区域。</a:t>
            </a:r>
          </a:p>
          <a:p>
            <a:r>
              <a:rPr lang="en-US" altLang="zh-CN" dirty="0"/>
              <a:t>&lt;h1&gt;…&lt;/h1&gt;</a:t>
            </a:r>
            <a:r>
              <a:rPr lang="zh-CN" altLang="zh-CN" dirty="0"/>
              <a:t>表示一级</a:t>
            </a:r>
            <a:r>
              <a:rPr lang="zh-CN" altLang="zh-CN" dirty="0" smtClean="0"/>
              <a:t>标题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共</a:t>
            </a:r>
            <a:r>
              <a:rPr lang="zh-CN" altLang="zh-CN" dirty="0"/>
              <a:t>六级标题。</a:t>
            </a:r>
          </a:p>
          <a:p>
            <a:r>
              <a:rPr lang="en-US" altLang="zh-CN" dirty="0"/>
              <a:t>&lt;div&gt;…&lt;/div&gt;</a:t>
            </a:r>
            <a:r>
              <a:rPr lang="zh-CN" altLang="zh-CN" dirty="0"/>
              <a:t>表示显示页面中的一块内容，俗称“层”，常用</a:t>
            </a:r>
            <a:r>
              <a:rPr lang="en-US" altLang="zh-CN" dirty="0"/>
              <a:t>CSS</a:t>
            </a:r>
            <a:r>
              <a:rPr lang="zh-CN" altLang="zh-CN" dirty="0"/>
              <a:t>样式表统一其中的显示格式。</a:t>
            </a:r>
          </a:p>
          <a:p>
            <a:r>
              <a:rPr lang="en-US" altLang="zh-CN" dirty="0"/>
              <a:t>&lt;p&gt;…&lt;/p&gt;</a:t>
            </a:r>
            <a:r>
              <a:rPr lang="zh-CN" altLang="zh-CN" dirty="0"/>
              <a:t>表示一个段落。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666</TotalTime>
  <Words>4100</Words>
  <Application>Microsoft Office PowerPoint</Application>
  <PresentationFormat>全屏显示(4:3)</PresentationFormat>
  <Paragraphs>421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黑体</vt:lpstr>
      <vt:lpstr>华文行楷</vt:lpstr>
      <vt:lpstr>宋体</vt:lpstr>
      <vt:lpstr>Arial</vt:lpstr>
      <vt:lpstr>Century Gothic</vt:lpstr>
      <vt:lpstr>Times New Roman</vt:lpstr>
      <vt:lpstr>Wingdings 3</vt:lpstr>
      <vt:lpstr>离子</vt:lpstr>
      <vt:lpstr>第2章  ASP.NET 4.5网站文件及jQuery</vt:lpstr>
      <vt:lpstr>本章要点：</vt:lpstr>
      <vt:lpstr>目录</vt:lpstr>
      <vt:lpstr>目录</vt:lpstr>
      <vt:lpstr>2.1  .html文件和XHTML5</vt:lpstr>
      <vt:lpstr>2.1.1  .html文件结构</vt:lpstr>
      <vt:lpstr>2.1.2  常用XHTML5元素</vt:lpstr>
      <vt:lpstr>2.1.2  常用XHTML5元素（续）</vt:lpstr>
      <vt:lpstr>2.1.2  常用XHTML5元素（续）</vt:lpstr>
      <vt:lpstr>2.1.2  常用XHTML5元素（续）</vt:lpstr>
      <vt:lpstr>常用的实体符号表</vt:lpstr>
      <vt:lpstr>实例2-1  认识常用XHTML5元素</vt:lpstr>
      <vt:lpstr>程序说明</vt:lpstr>
      <vt:lpstr>程序说明（续）</vt:lpstr>
      <vt:lpstr>2.2  .aspx文件</vt:lpstr>
      <vt:lpstr>2.2.1  单文件页模型</vt:lpstr>
      <vt:lpstr>实例2-2  熟悉单文件页模型</vt:lpstr>
      <vt:lpstr>程序说明</vt:lpstr>
      <vt:lpstr>2.2.2  代码隐藏页模型</vt:lpstr>
      <vt:lpstr>实例2-3  熟悉代码隐藏页模型</vt:lpstr>
      <vt:lpstr>程序说明</vt:lpstr>
      <vt:lpstr>程序说明（续）</vt:lpstr>
      <vt:lpstr>2.3  .css文件和CSS常识</vt:lpstr>
      <vt:lpstr>2.3.1  定义CSS3样式</vt:lpstr>
      <vt:lpstr>*选择器</vt:lpstr>
      <vt:lpstr>元素选择器</vt:lpstr>
      <vt:lpstr>属性选择器</vt:lpstr>
      <vt:lpstr>类选择器</vt:lpstr>
      <vt:lpstr> id选择器</vt:lpstr>
      <vt:lpstr>2.3.2  CSS3样式位置</vt:lpstr>
      <vt:lpstr>内联样式</vt:lpstr>
      <vt:lpstr>实例2-4  运用页面样式</vt:lpstr>
      <vt:lpstr>实例2-5  运用外部样式表</vt:lpstr>
      <vt:lpstr>2.4  .js文件和JavaScript常识</vt:lpstr>
      <vt:lpstr>2.4.1  JavaScript代码位置</vt:lpstr>
      <vt:lpstr>实例2-6  熟悉&lt;head&gt;元素中的JavaScript代码</vt:lpstr>
      <vt:lpstr>程序说明</vt:lpstr>
      <vt:lpstr>实例2-7  熟悉&lt;body&gt;元素中的JavaScript代码</vt:lpstr>
      <vt:lpstr>程序说明</vt:lpstr>
      <vt:lpstr>实例2-8  运用独立的.js文件</vt:lpstr>
      <vt:lpstr>程序说明</vt:lpstr>
      <vt:lpstr>实例2-9  实现图片动态变化效果</vt:lpstr>
      <vt:lpstr>实例2-10  实现一个简易时钟</vt:lpstr>
      <vt:lpstr>2.5  jQuery</vt:lpstr>
      <vt:lpstr>2.5  jQuery（续）</vt:lpstr>
      <vt:lpstr>2.5.1  jQuery基础语法</vt:lpstr>
      <vt:lpstr>常用的jQuery选择器</vt:lpstr>
      <vt:lpstr>常用的jQuery方法</vt:lpstr>
      <vt:lpstr>实例2-11  利用jQuery管理XHTML元素</vt:lpstr>
      <vt:lpstr>程序说明</vt:lpstr>
      <vt:lpstr>程序说明（续）</vt:lpstr>
      <vt:lpstr>实例2-12  利用jQuery实现一个时间数据来源于服务器端的时钟</vt:lpstr>
      <vt:lpstr>程序说明</vt:lpstr>
      <vt:lpstr>2.6  .xml文件和XML常识</vt:lpstr>
      <vt:lpstr>实例2-13  表达一个XML格式的早餐菜单</vt:lpstr>
      <vt:lpstr>程序说明</vt:lpstr>
      <vt:lpstr>2.7  Web.config</vt:lpstr>
      <vt:lpstr>Web.config文件的基本结构</vt:lpstr>
      <vt:lpstr>2.8  Global.asax</vt:lpstr>
      <vt:lpstr>Global.asax文件中处理典型事件的方法</vt:lpstr>
      <vt:lpstr>2.9 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Win10zyb</cp:lastModifiedBy>
  <cp:revision>45</cp:revision>
  <cp:lastPrinted>2018-09-19T12:48:36Z</cp:lastPrinted>
  <dcterms:created xsi:type="dcterms:W3CDTF">2014-03-08T01:39:37Z</dcterms:created>
  <dcterms:modified xsi:type="dcterms:W3CDTF">2018-09-20T01:34:23Z</dcterms:modified>
</cp:coreProperties>
</file>