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0" r:id="rId4"/>
    <p:sldId id="358" r:id="rId5"/>
    <p:sldId id="410" r:id="rId6"/>
    <p:sldId id="259" r:id="rId7"/>
    <p:sldId id="262" r:id="rId8"/>
    <p:sldId id="411" r:id="rId9"/>
    <p:sldId id="412" r:id="rId10"/>
    <p:sldId id="387" r:id="rId11"/>
    <p:sldId id="360" r:id="rId12"/>
    <p:sldId id="354" r:id="rId13"/>
    <p:sldId id="355" r:id="rId14"/>
    <p:sldId id="388" r:id="rId15"/>
    <p:sldId id="356" r:id="rId16"/>
    <p:sldId id="357" r:id="rId17"/>
    <p:sldId id="298" r:id="rId18"/>
    <p:sldId id="362" r:id="rId19"/>
    <p:sldId id="365" r:id="rId20"/>
    <p:sldId id="413" r:id="rId21"/>
    <p:sldId id="389" r:id="rId22"/>
    <p:sldId id="366" r:id="rId23"/>
    <p:sldId id="368" r:id="rId24"/>
    <p:sldId id="371" r:id="rId25"/>
    <p:sldId id="372" r:id="rId26"/>
    <p:sldId id="373" r:id="rId27"/>
    <p:sldId id="374" r:id="rId28"/>
    <p:sldId id="375" r:id="rId29"/>
    <p:sldId id="377" r:id="rId30"/>
    <p:sldId id="376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90" r:id="rId39"/>
    <p:sldId id="391" r:id="rId40"/>
    <p:sldId id="392" r:id="rId41"/>
    <p:sldId id="395" r:id="rId42"/>
    <p:sldId id="396" r:id="rId43"/>
    <p:sldId id="397" r:id="rId44"/>
    <p:sldId id="398" r:id="rId45"/>
    <p:sldId id="399" r:id="rId46"/>
  </p:sldIdLst>
  <p:sldSz cx="9144000" cy="6858000" type="screen4x3"/>
  <p:notesSz cx="6797675" cy="9925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039" autoAdjust="0"/>
    <p:restoredTop sz="86523" autoAdjust="0"/>
  </p:normalViewPr>
  <p:slideViewPr>
    <p:cSldViewPr>
      <p:cViewPr varScale="1">
        <p:scale>
          <a:sx n="89" d="100"/>
          <a:sy n="89" d="100"/>
        </p:scale>
        <p:origin x="69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4399"/>
            <a:ext cx="4984962" cy="446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28797"/>
            <a:ext cx="2945659" cy="49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6.xml"/><Relationship Id="rId7" Type="http://schemas.openxmlformats.org/officeDocument/2006/relationships/slide" Target="slide1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29.xml"/><Relationship Id="rId7" Type="http://schemas.openxmlformats.org/officeDocument/2006/relationships/slide" Target="slide4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slide" Target="slide34.xml"/><Relationship Id="rId4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2132856"/>
            <a:ext cx="851567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章</a:t>
            </a:r>
            <a:r>
              <a:rPr lang="en-US" altLang="zh-CN" dirty="0"/>
              <a:t>  C#</a:t>
            </a:r>
            <a:r>
              <a:rPr lang="zh-CN" altLang="zh-CN" dirty="0"/>
              <a:t>和</a:t>
            </a:r>
            <a:r>
              <a:rPr lang="en-US" altLang="zh-CN" dirty="0"/>
              <a:t>ASP.NET 4.5</a:t>
            </a:r>
            <a:endParaRPr lang="zh-CN" altLang="en-US" dirty="0"/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  <p:transition advTm="3552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3.4.1  </a:t>
            </a:r>
            <a:r>
              <a:rPr lang="zh-CN" altLang="zh-CN" dirty="0"/>
              <a:t>常量声明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常量具有在编译时值保持不变的特性，声明时使用</a:t>
            </a:r>
            <a:r>
              <a:rPr lang="en-US" altLang="zh-CN" dirty="0" err="1"/>
              <a:t>const</a:t>
            </a:r>
            <a:r>
              <a:rPr lang="zh-CN" altLang="zh-CN" dirty="0"/>
              <a:t>关键字，同时必须初始化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dirty="0"/>
              <a:t>常量的访问修饰符有</a:t>
            </a:r>
            <a:r>
              <a:rPr lang="en-US" altLang="zh-CN" dirty="0"/>
              <a:t>public</a:t>
            </a:r>
            <a:r>
              <a:rPr lang="zh-CN" altLang="zh-CN" dirty="0"/>
              <a:t>、</a:t>
            </a:r>
            <a:r>
              <a:rPr lang="en-US" altLang="zh-CN" dirty="0"/>
              <a:t>internal</a:t>
            </a:r>
            <a:r>
              <a:rPr lang="zh-CN" altLang="zh-CN" dirty="0"/>
              <a:t>、</a:t>
            </a:r>
            <a:r>
              <a:rPr lang="en-US" altLang="zh-CN" dirty="0"/>
              <a:t>protected internal</a:t>
            </a:r>
            <a:r>
              <a:rPr lang="zh-CN" altLang="zh-CN" dirty="0"/>
              <a:t>和</a:t>
            </a:r>
            <a:r>
              <a:rPr lang="en-US" altLang="zh-CN" dirty="0"/>
              <a:t>private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zh-CN" altLang="zh-CN" dirty="0" smtClean="0"/>
              <a:t>如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const</a:t>
            </a:r>
            <a:r>
              <a:rPr lang="en-US" altLang="zh-CN" dirty="0"/>
              <a:t> string CORP="</a:t>
            </a:r>
            <a:r>
              <a:rPr lang="zh-CN" altLang="zh-CN" dirty="0"/>
              <a:t>一舟网络</a:t>
            </a:r>
            <a:r>
              <a:rPr lang="en-US" altLang="zh-CN" dirty="0"/>
              <a:t>";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3.4.2  </a:t>
            </a:r>
            <a:r>
              <a:rPr lang="zh-CN" altLang="zh-CN" dirty="0"/>
              <a:t>变量声明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变量</a:t>
            </a:r>
            <a:r>
              <a:rPr lang="zh-CN" altLang="zh-CN" dirty="0" smtClean="0"/>
              <a:t>具有值</a:t>
            </a:r>
            <a:r>
              <a:rPr lang="zh-CN" altLang="zh-CN" dirty="0"/>
              <a:t>可以变化的特性，必须先声明再使用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变量</a:t>
            </a:r>
            <a:r>
              <a:rPr lang="zh-CN" altLang="zh-CN" dirty="0"/>
              <a:t>名长度任意，可以由数字、字母、下划线等组成，但第一个字符必须是字母或下划线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#</a:t>
            </a:r>
            <a:r>
              <a:rPr lang="zh-CN" altLang="zh-CN" dirty="0"/>
              <a:t>是区分大小写</a:t>
            </a:r>
            <a:r>
              <a:rPr lang="zh-CN" altLang="zh-CN" dirty="0" smtClean="0"/>
              <a:t>的。</a:t>
            </a:r>
            <a:endParaRPr lang="en-US" altLang="zh-CN" dirty="0" smtClean="0"/>
          </a:p>
          <a:p>
            <a:r>
              <a:rPr lang="zh-CN" altLang="zh-CN" dirty="0" smtClean="0"/>
              <a:t>变量</a:t>
            </a:r>
            <a:r>
              <a:rPr lang="zh-CN" altLang="zh-CN" dirty="0"/>
              <a:t>的修饰符有</a:t>
            </a:r>
            <a:r>
              <a:rPr lang="en-US" altLang="zh-CN" dirty="0"/>
              <a:t>public</a:t>
            </a:r>
            <a:r>
              <a:rPr lang="zh-CN" altLang="zh-CN" dirty="0"/>
              <a:t>、</a:t>
            </a:r>
            <a:r>
              <a:rPr lang="en-US" altLang="zh-CN" dirty="0"/>
              <a:t>internal</a:t>
            </a:r>
            <a:r>
              <a:rPr lang="zh-CN" altLang="zh-CN" dirty="0"/>
              <a:t>、</a:t>
            </a:r>
            <a:r>
              <a:rPr lang="en-US" altLang="zh-CN" dirty="0"/>
              <a:t>protected</a:t>
            </a:r>
            <a:r>
              <a:rPr lang="zh-CN" altLang="zh-CN" dirty="0"/>
              <a:t>、</a:t>
            </a:r>
            <a:r>
              <a:rPr lang="en-US" altLang="zh-CN" dirty="0"/>
              <a:t>protected internal</a:t>
            </a:r>
            <a:r>
              <a:rPr lang="zh-CN" altLang="zh-CN" dirty="0"/>
              <a:t>、</a:t>
            </a:r>
            <a:r>
              <a:rPr lang="en-US" altLang="zh-CN" dirty="0"/>
              <a:t>private</a:t>
            </a:r>
            <a:r>
              <a:rPr lang="zh-CN" altLang="zh-CN" dirty="0"/>
              <a:t>、</a:t>
            </a:r>
            <a:r>
              <a:rPr lang="en-US" altLang="zh-CN" dirty="0"/>
              <a:t>static</a:t>
            </a:r>
            <a:r>
              <a:rPr lang="zh-CN" altLang="zh-CN" dirty="0"/>
              <a:t>和</a:t>
            </a:r>
            <a:r>
              <a:rPr lang="en-US" altLang="zh-CN" dirty="0" err="1"/>
              <a:t>readonly</a:t>
            </a:r>
            <a:r>
              <a:rPr lang="zh-CN" altLang="zh-CN" dirty="0"/>
              <a:t>，</a:t>
            </a:r>
            <a:r>
              <a:rPr lang="en-US" altLang="zh-CN" dirty="0"/>
              <a:t>C#</a:t>
            </a:r>
            <a:r>
              <a:rPr lang="zh-CN" altLang="zh-CN" dirty="0"/>
              <a:t>中将具有这些修饰符的变量称为字段，而把方法中定义的变量称为局部变量。</a:t>
            </a:r>
          </a:p>
          <a:p>
            <a:r>
              <a:rPr lang="zh-CN" altLang="zh-CN" b="1" dirty="0">
                <a:solidFill>
                  <a:srgbClr val="FF0000"/>
                </a:solidFill>
              </a:rPr>
              <a:t>注意：</a:t>
            </a:r>
            <a:r>
              <a:rPr lang="zh-CN" altLang="zh-CN" dirty="0"/>
              <a:t>局部变量前不能添加</a:t>
            </a:r>
            <a:r>
              <a:rPr lang="en-US" altLang="zh-CN" dirty="0"/>
              <a:t>public</a:t>
            </a:r>
            <a:r>
              <a:rPr lang="zh-CN" altLang="zh-CN" dirty="0"/>
              <a:t>、</a:t>
            </a:r>
            <a:r>
              <a:rPr lang="en-US" altLang="zh-CN" dirty="0"/>
              <a:t>internal</a:t>
            </a:r>
            <a:r>
              <a:rPr lang="zh-CN" altLang="zh-CN" dirty="0"/>
              <a:t>、</a:t>
            </a:r>
            <a:r>
              <a:rPr lang="en-US" altLang="zh-CN" dirty="0"/>
              <a:t>protected</a:t>
            </a:r>
            <a:r>
              <a:rPr lang="zh-CN" altLang="zh-CN" dirty="0"/>
              <a:t>、</a:t>
            </a:r>
            <a:r>
              <a:rPr lang="en-US" altLang="zh-CN" dirty="0"/>
              <a:t>protected internal</a:t>
            </a:r>
            <a:r>
              <a:rPr lang="zh-CN" altLang="zh-CN" dirty="0"/>
              <a:t>、</a:t>
            </a:r>
            <a:r>
              <a:rPr lang="en-US" altLang="zh-CN" dirty="0"/>
              <a:t>private</a:t>
            </a:r>
            <a:r>
              <a:rPr lang="zh-CN" altLang="zh-CN" dirty="0"/>
              <a:t>、</a:t>
            </a:r>
            <a:r>
              <a:rPr lang="en-US" altLang="zh-CN" dirty="0"/>
              <a:t>static</a:t>
            </a:r>
            <a:r>
              <a:rPr lang="zh-CN" altLang="zh-CN" dirty="0"/>
              <a:t>和</a:t>
            </a:r>
            <a:r>
              <a:rPr lang="en-US" altLang="zh-CN" dirty="0" err="1"/>
              <a:t>readonly</a:t>
            </a:r>
            <a:r>
              <a:rPr lang="zh-CN" altLang="zh-CN" dirty="0"/>
              <a:t>等修饰符。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/>
          <a:lstStyle/>
          <a:p>
            <a:pPr algn="just"/>
            <a:r>
              <a:rPr lang="en-US" altLang="zh-CN" dirty="0"/>
              <a:t>3.4.3  </a:t>
            </a:r>
            <a:r>
              <a:rPr lang="zh-CN" altLang="zh-CN" dirty="0"/>
              <a:t>修饰符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5691231"/>
              </p:ext>
            </p:extLst>
          </p:nvPr>
        </p:nvGraphicFramePr>
        <p:xfrm>
          <a:off x="612775" y="1340768"/>
          <a:ext cx="8153400" cy="50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065"/>
                <a:gridCol w="5634335"/>
              </a:tblGrid>
              <a:tr h="844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黑体"/>
                        </a:rPr>
                        <a:t>修饰符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黑体"/>
                        </a:rPr>
                        <a:t>作用范围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宋体"/>
                        </a:rPr>
                        <a:t>public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访问不受限制，任何地方都可访问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宋体"/>
                        </a:rPr>
                        <a:t>internal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在当前程序中能被访问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宋体"/>
                        </a:rPr>
                        <a:t>protected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在所属的类或派生类中能被访问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  <a:latin typeface="Times New Roman"/>
                          <a:ea typeface="宋体"/>
                        </a:rPr>
                        <a:t>protected internal</a:t>
                      </a:r>
                      <a:endParaRPr lang="zh-CN" sz="2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>
                          <a:effectLst/>
                          <a:latin typeface="Times New Roman"/>
                          <a:ea typeface="宋体"/>
                        </a:rPr>
                        <a:t>在当前的程序或派生类中能被访问</a:t>
                      </a:r>
                    </a:p>
                  </a:txBody>
                  <a:tcPr marL="68580" marR="68580" marT="0" marB="0" anchor="ctr"/>
                </a:tc>
              </a:tr>
              <a:tr h="8448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effectLst/>
                          <a:latin typeface="Times New Roman"/>
                          <a:ea typeface="宋体"/>
                        </a:rPr>
                        <a:t>private</a:t>
                      </a:r>
                      <a:endParaRPr lang="zh-CN" sz="2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  <a:latin typeface="Times New Roman"/>
                          <a:ea typeface="宋体"/>
                        </a:rPr>
                        <a:t>在所属的类中能被访问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3.4.3  </a:t>
            </a:r>
            <a:r>
              <a:rPr lang="zh-CN" altLang="zh-CN" dirty="0" smtClean="0"/>
              <a:t>修饰符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static</a:t>
            </a:r>
            <a:r>
              <a:rPr lang="zh-CN" altLang="zh-CN" dirty="0"/>
              <a:t>声明的变量称静态变量，又称为静态字段。对于类中的静态字段，在使用时即使创建了多个类的实例，都仅对应一个实例副本。访问静态字段时只能通过类直接访问，而不能通过类的实例来访问。</a:t>
            </a:r>
          </a:p>
          <a:p>
            <a:r>
              <a:rPr lang="zh-CN" altLang="zh-CN" dirty="0"/>
              <a:t>使用</a:t>
            </a:r>
            <a:r>
              <a:rPr lang="en-US" altLang="zh-CN" dirty="0" err="1"/>
              <a:t>readonly</a:t>
            </a:r>
            <a:r>
              <a:rPr lang="zh-CN" altLang="zh-CN" dirty="0"/>
              <a:t>声明的变量称只读变量，这种变量被初始化后在程序中不能修改它的值。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3.4.4  </a:t>
            </a:r>
            <a:r>
              <a:rPr lang="zh-CN" altLang="zh-CN" dirty="0"/>
              <a:t>局部变量作用范围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b="1" dirty="0"/>
              <a:t>块</a:t>
            </a:r>
            <a:r>
              <a:rPr lang="zh-CN" altLang="zh-CN" b="1" dirty="0" smtClean="0"/>
              <a:t>级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块</a:t>
            </a:r>
            <a:r>
              <a:rPr lang="zh-CN" altLang="zh-CN" dirty="0"/>
              <a:t>级变量是作用域范围最小的变量，如包含在</a:t>
            </a:r>
            <a:r>
              <a:rPr lang="en-US" altLang="zh-CN" dirty="0"/>
              <a:t>if</a:t>
            </a:r>
            <a:r>
              <a:rPr lang="zh-CN" altLang="zh-CN" dirty="0"/>
              <a:t>、</a:t>
            </a:r>
            <a:r>
              <a:rPr lang="en-US" altLang="zh-CN" dirty="0"/>
              <a:t>while</a:t>
            </a:r>
            <a:r>
              <a:rPr lang="zh-CN" altLang="zh-CN" dirty="0"/>
              <a:t>等语句段中的变量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方法</a:t>
            </a:r>
            <a:r>
              <a:rPr lang="zh-CN" altLang="zh-CN" b="1" dirty="0" smtClean="0"/>
              <a:t>级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方法</a:t>
            </a:r>
            <a:r>
              <a:rPr lang="zh-CN" altLang="zh-CN" dirty="0"/>
              <a:t>级变量作用于声明变量的方法中，在方法外即不能访问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对象</a:t>
            </a:r>
            <a:r>
              <a:rPr lang="zh-CN" altLang="zh-CN" b="1" dirty="0" smtClean="0"/>
              <a:t>级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对象</a:t>
            </a:r>
            <a:r>
              <a:rPr lang="zh-CN" altLang="zh-CN" dirty="0"/>
              <a:t>级变量可作用于定义类的所有方法中，只有相应的</a:t>
            </a:r>
            <a:r>
              <a:rPr lang="en-US" altLang="zh-CN" dirty="0"/>
              <a:t>ASP.NET</a:t>
            </a:r>
            <a:r>
              <a:rPr lang="zh-CN" altLang="zh-CN" dirty="0"/>
              <a:t>页面结束时才被删除。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  </a:t>
            </a:r>
            <a:r>
              <a:rPr lang="zh-CN" altLang="zh-CN" dirty="0"/>
              <a:t>数据类型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53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值类型和引用类型两种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值</a:t>
            </a:r>
            <a:r>
              <a:rPr lang="zh-CN" altLang="zh-CN" dirty="0"/>
              <a:t>类型变量直接包含它们的数据，而引用类型变量存储它们的数据的引用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zh-CN" altLang="zh-CN" dirty="0"/>
              <a:t>值类型，一个变量的操作不会影响另一个变量；而对于引用类型，两个变量可能引用同一个对象，因此对一个变量的操作可能会影响到另一个变量。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3.5.1  </a:t>
            </a:r>
            <a:r>
              <a:rPr lang="zh-CN" altLang="zh-CN" dirty="0"/>
              <a:t>值类型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55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简单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/>
              <a:t>整数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布尔类型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字符类型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实数</a:t>
            </a:r>
            <a:r>
              <a:rPr lang="zh-CN" altLang="zh-CN" dirty="0"/>
              <a:t>类型</a:t>
            </a:r>
            <a:endParaRPr lang="en-US" altLang="zh-CN" dirty="0" smtClean="0"/>
          </a:p>
          <a:p>
            <a:r>
              <a:rPr lang="zh-CN" altLang="zh-CN" dirty="0" smtClean="0"/>
              <a:t>结构类型</a:t>
            </a:r>
            <a:endParaRPr lang="en-US" altLang="zh-CN" dirty="0" smtClean="0"/>
          </a:p>
          <a:p>
            <a:r>
              <a:rPr lang="zh-CN" altLang="zh-CN" dirty="0" smtClean="0"/>
              <a:t>枚举</a:t>
            </a:r>
            <a:r>
              <a:rPr lang="zh-CN" altLang="zh-CN" dirty="0"/>
              <a:t>类型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3.5.2  </a:t>
            </a:r>
            <a:r>
              <a:rPr lang="zh-CN" altLang="zh-CN" dirty="0"/>
              <a:t>引用类型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object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/>
              <a:t>string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r>
              <a:rPr lang="zh-CN" altLang="zh-CN" dirty="0" smtClean="0"/>
              <a:t>接口类型</a:t>
            </a:r>
            <a:endParaRPr lang="en-US" altLang="zh-CN" dirty="0" smtClean="0"/>
          </a:p>
          <a:p>
            <a:r>
              <a:rPr lang="zh-CN" altLang="zh-CN" dirty="0" smtClean="0"/>
              <a:t>数组类型</a:t>
            </a:r>
            <a:endParaRPr lang="en-US" altLang="zh-CN" dirty="0" smtClean="0"/>
          </a:p>
          <a:p>
            <a:r>
              <a:rPr lang="zh-CN" altLang="zh-CN" dirty="0" smtClean="0"/>
              <a:t>委托</a:t>
            </a:r>
            <a:r>
              <a:rPr lang="zh-CN" altLang="zh-CN" dirty="0"/>
              <a:t>类型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3.5.3  </a:t>
            </a:r>
            <a:r>
              <a:rPr lang="zh-CN" altLang="zh-CN" dirty="0"/>
              <a:t>装箱和拆箱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装箱和拆箱是实现值类型和引用类型相互转换的桥梁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装箱</a:t>
            </a:r>
            <a:r>
              <a:rPr lang="zh-CN" altLang="zh-CN" dirty="0"/>
              <a:t>的核心是把值类型转换为对象类型，也就是创建一个对象并把值赋给</a:t>
            </a:r>
            <a:r>
              <a:rPr lang="zh-CN" altLang="zh-CN" dirty="0" smtClean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拆</a:t>
            </a:r>
            <a:r>
              <a:rPr lang="zh-CN" altLang="zh-CN" dirty="0"/>
              <a:t>箱的核心是把对象类型转换为值类型，即把值从对象实例中复制</a:t>
            </a:r>
            <a:r>
              <a:rPr lang="zh-CN" altLang="zh-CN" dirty="0" smtClean="0"/>
              <a:t>出来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2663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3.7.1  </a:t>
            </a:r>
            <a:r>
              <a:rPr lang="zh-CN" altLang="zh-CN" dirty="0"/>
              <a:t>选择结构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zh-CN" dirty="0"/>
              <a:t>格式一</a:t>
            </a:r>
            <a:r>
              <a:rPr lang="zh-CN" altLang="zh-CN" dirty="0" smtClean="0"/>
              <a:t>：</a:t>
            </a: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/>
              <a:t>) { </a:t>
            </a:r>
            <a:r>
              <a:rPr lang="zh-CN" altLang="zh-CN" dirty="0"/>
              <a:t>语句序列 </a:t>
            </a:r>
            <a:r>
              <a:rPr lang="en-US" altLang="zh-CN" dirty="0" smtClean="0"/>
              <a:t>}</a:t>
            </a:r>
          </a:p>
          <a:p>
            <a:r>
              <a:rPr lang="zh-CN" altLang="zh-CN" dirty="0"/>
              <a:t>格式二：</a:t>
            </a:r>
          </a:p>
          <a:p>
            <a:pPr marL="0" indent="0">
              <a:buNone/>
            </a:pPr>
            <a:r>
              <a:rPr lang="en-US" altLang="zh-CN" dirty="0" smtClean="0"/>
              <a:t>    if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/>
              <a:t>) { </a:t>
            </a:r>
            <a:r>
              <a:rPr lang="zh-CN" altLang="zh-CN" dirty="0"/>
              <a:t>语句序列</a:t>
            </a:r>
            <a:r>
              <a:rPr lang="en-US" altLang="zh-CN" dirty="0"/>
              <a:t>1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else </a:t>
            </a:r>
            <a:r>
              <a:rPr lang="en-US" altLang="zh-CN" dirty="0"/>
              <a:t>{ </a:t>
            </a:r>
            <a:r>
              <a:rPr lang="zh-CN" altLang="zh-CN" dirty="0"/>
              <a:t>语句序列</a:t>
            </a:r>
            <a:r>
              <a:rPr lang="en-US" altLang="zh-CN" dirty="0"/>
              <a:t>2 }</a:t>
            </a:r>
            <a:endParaRPr lang="zh-CN" altLang="zh-CN" dirty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注意</a:t>
            </a:r>
            <a:r>
              <a:rPr lang="zh-CN" altLang="zh-CN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条件表达式在判断是否相等时一定要用“</a:t>
            </a:r>
            <a:r>
              <a:rPr lang="en-US" altLang="zh-CN" dirty="0"/>
              <a:t>==</a:t>
            </a:r>
            <a:r>
              <a:rPr lang="zh-CN" altLang="zh-CN" dirty="0"/>
              <a:t>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了解</a:t>
            </a:r>
            <a:r>
              <a:rPr lang="en-US" altLang="zh-CN" dirty="0"/>
              <a:t>C#</a:t>
            </a:r>
            <a:r>
              <a:rPr lang="zh-CN" altLang="zh-CN" dirty="0"/>
              <a:t>语言特点和编程规范。</a:t>
            </a:r>
          </a:p>
          <a:p>
            <a:pPr lvl="0"/>
            <a:r>
              <a:rPr lang="zh-CN" altLang="zh-CN" dirty="0"/>
              <a:t>了解常用</a:t>
            </a:r>
            <a:r>
              <a:rPr lang="en-US" altLang="zh-CN" dirty="0"/>
              <a:t>.NET Framework</a:t>
            </a:r>
            <a:r>
              <a:rPr lang="zh-CN" altLang="zh-CN" dirty="0"/>
              <a:t>命名空间。</a:t>
            </a:r>
          </a:p>
          <a:p>
            <a:pPr lvl="0"/>
            <a:r>
              <a:rPr lang="zh-CN" altLang="zh-CN" dirty="0"/>
              <a:t>结合</a:t>
            </a:r>
            <a:r>
              <a:rPr lang="en-US" altLang="zh-CN" dirty="0"/>
              <a:t>ASP.NET 4.5</a:t>
            </a:r>
            <a:r>
              <a:rPr lang="zh-CN" altLang="zh-CN" dirty="0"/>
              <a:t>页面熟悉</a:t>
            </a:r>
            <a:r>
              <a:rPr lang="en-US" altLang="zh-CN" dirty="0"/>
              <a:t>C#</a:t>
            </a:r>
            <a:r>
              <a:rPr lang="zh-CN" altLang="zh-CN" dirty="0"/>
              <a:t>语言的运用。</a:t>
            </a:r>
          </a:p>
          <a:p>
            <a:r>
              <a:rPr lang="zh-CN" altLang="zh-CN" dirty="0"/>
              <a:t>能结合</a:t>
            </a:r>
            <a:r>
              <a:rPr lang="en-US" altLang="zh-CN" dirty="0"/>
              <a:t>ASP.NET 4.5</a:t>
            </a:r>
            <a:r>
              <a:rPr lang="zh-CN" altLang="zh-CN" dirty="0"/>
              <a:t>页面创建简单的类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ASP.NET </a:t>
            </a:r>
            <a:r>
              <a:rPr lang="en-US" altLang="zh-CN" dirty="0"/>
              <a:t>4.5</a:t>
            </a:r>
            <a:r>
              <a:rPr lang="zh-CN" altLang="en-US" dirty="0" smtClean="0"/>
              <a:t>页面</a:t>
            </a:r>
            <a:r>
              <a:rPr lang="zh-CN" altLang="en-US" dirty="0"/>
              <a:t>的</a:t>
            </a:r>
            <a:r>
              <a:rPr lang="zh-CN" altLang="en-US" dirty="0" smtClean="0"/>
              <a:t>调试方法。</a:t>
            </a:r>
            <a:endParaRPr lang="zh-CN" altLang="en-US" dirty="0"/>
          </a:p>
        </p:txBody>
      </p:sp>
    </p:spTree>
  </p:cSld>
  <p:clrMapOvr>
    <a:masterClrMapping/>
  </p:clrMapOvr>
  <p:transition advTm="152593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3.7.1  </a:t>
            </a:r>
            <a:r>
              <a:rPr lang="zh-CN" altLang="zh-CN" dirty="0"/>
              <a:t>选择</a:t>
            </a:r>
            <a:r>
              <a:rPr lang="zh-CN" altLang="zh-CN" dirty="0" smtClean="0"/>
              <a:t>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switch</a:t>
            </a:r>
            <a:r>
              <a:rPr lang="zh-CN" altLang="zh-CN" dirty="0" smtClean="0"/>
              <a:t>语句</a:t>
            </a:r>
            <a:r>
              <a:rPr lang="zh-CN" altLang="en-US" dirty="0" smtClean="0"/>
              <a:t>格式 ：</a:t>
            </a:r>
            <a:endParaRPr lang="en-US" altLang="zh-CN" dirty="0" smtClean="0"/>
          </a:p>
          <a:p>
            <a:r>
              <a:rPr lang="en-US" altLang="zh-CN" dirty="0"/>
              <a:t>switch (</a:t>
            </a:r>
            <a:r>
              <a:rPr lang="zh-CN" altLang="zh-CN" dirty="0"/>
              <a:t>控制表达式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1: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语句序列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	case </a:t>
            </a:r>
            <a:r>
              <a:rPr lang="zh-CN" altLang="zh-CN" dirty="0"/>
              <a:t>常量</a:t>
            </a:r>
            <a:r>
              <a:rPr lang="en-US" altLang="zh-CN" dirty="0"/>
              <a:t>2: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语句序列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 smtClean="0"/>
              <a:t>        …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/>
              <a:t>	default: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zh-CN" altLang="zh-CN" dirty="0"/>
              <a:t>语句序列</a:t>
            </a:r>
            <a:r>
              <a:rPr lang="en-US" altLang="zh-CN" dirty="0"/>
              <a:t>n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实例</a:t>
            </a:r>
            <a:r>
              <a:rPr lang="en-US" altLang="zh-CN" dirty="0"/>
              <a:t>3-2  </a:t>
            </a:r>
            <a:r>
              <a:rPr lang="zh-CN" altLang="zh-CN" dirty="0"/>
              <a:t>运用</a:t>
            </a:r>
            <a:r>
              <a:rPr lang="en-US" altLang="zh-CN" dirty="0"/>
              <a:t>switch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本实例根据今天是星期几在页面上输出相应信息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Switch.aspx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3.7.2  </a:t>
            </a:r>
            <a:r>
              <a:rPr lang="zh-CN" altLang="zh-CN" dirty="0"/>
              <a:t>循环结构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while</a:t>
            </a:r>
            <a:r>
              <a:rPr lang="zh-CN" altLang="zh-CN" dirty="0" smtClean="0"/>
              <a:t>语句格式：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while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/>
              <a:t>) { </a:t>
            </a:r>
            <a:r>
              <a:rPr lang="zh-CN" altLang="zh-CN" dirty="0"/>
              <a:t>语句序列 </a:t>
            </a: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3.7.2  </a:t>
            </a:r>
            <a:r>
              <a:rPr lang="zh-CN" altLang="zh-CN" dirty="0"/>
              <a:t>循环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do-while </a:t>
            </a:r>
            <a:r>
              <a:rPr lang="zh-CN" altLang="zh-CN" dirty="0" smtClean="0"/>
              <a:t>循环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do </a:t>
            </a:r>
            <a:r>
              <a:rPr lang="en-US" altLang="zh-CN" dirty="0"/>
              <a:t>{ </a:t>
            </a:r>
            <a:r>
              <a:rPr lang="zh-CN" altLang="zh-CN" dirty="0" smtClean="0"/>
              <a:t>语句</a:t>
            </a:r>
            <a:r>
              <a:rPr lang="zh-CN" altLang="zh-CN" dirty="0"/>
              <a:t>序列 </a:t>
            </a: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while </a:t>
            </a:r>
            <a:r>
              <a:rPr lang="en-US" altLang="zh-CN" dirty="0"/>
              <a:t>(</a:t>
            </a:r>
            <a:r>
              <a:rPr lang="zh-CN" altLang="zh-CN" dirty="0"/>
              <a:t>条件表达式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for</a:t>
            </a:r>
            <a:r>
              <a:rPr lang="zh-CN" altLang="zh-CN" dirty="0" smtClean="0"/>
              <a:t>语句格式：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zh-CN" altLang="zh-CN" dirty="0"/>
              <a:t>循环变量初始化</a:t>
            </a:r>
            <a:r>
              <a:rPr lang="en-US" altLang="zh-CN" dirty="0"/>
              <a:t>; </a:t>
            </a:r>
            <a:r>
              <a:rPr lang="zh-CN" altLang="zh-CN" dirty="0"/>
              <a:t>条件表达式</a:t>
            </a:r>
            <a:r>
              <a:rPr lang="en-US" altLang="zh-CN" dirty="0"/>
              <a:t>; </a:t>
            </a:r>
            <a:r>
              <a:rPr lang="zh-CN" altLang="zh-CN" dirty="0"/>
              <a:t>循环控制表达式</a:t>
            </a:r>
            <a:r>
              <a:rPr lang="en-US" altLang="zh-CN" dirty="0"/>
              <a:t>)  { </a:t>
            </a:r>
            <a:r>
              <a:rPr lang="zh-CN" altLang="zh-CN" dirty="0"/>
              <a:t>语句序列 </a:t>
            </a: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2080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3.7.3  </a:t>
            </a:r>
            <a:r>
              <a:rPr lang="zh-CN" altLang="zh-CN" dirty="0"/>
              <a:t>异常处理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异常的产生常由于触发了某个异常的条件，使得操作无法正常</a:t>
            </a:r>
            <a:r>
              <a:rPr lang="zh-CN" altLang="zh-CN" dirty="0" smtClean="0"/>
              <a:t>进行。</a:t>
            </a:r>
            <a:endParaRPr lang="en-US" altLang="zh-CN" dirty="0" smtClean="0"/>
          </a:p>
          <a:p>
            <a:r>
              <a:rPr lang="zh-CN" altLang="zh-CN" dirty="0" smtClean="0"/>
              <a:t>异常处理</a:t>
            </a:r>
            <a:r>
              <a:rPr lang="zh-CN" altLang="zh-CN" dirty="0"/>
              <a:t>能使程序更加健壮，容易让程序员对捕获的错误进行处理。</a:t>
            </a:r>
            <a:endParaRPr lang="en-US" altLang="zh-CN" dirty="0"/>
          </a:p>
          <a:p>
            <a:r>
              <a:rPr lang="zh-CN" altLang="zh-CN" dirty="0"/>
              <a:t>两种形式：</a:t>
            </a:r>
            <a:r>
              <a:rPr lang="en-US" altLang="zh-CN" dirty="0"/>
              <a:t>throw</a:t>
            </a:r>
            <a:r>
              <a:rPr lang="zh-CN" altLang="zh-CN" dirty="0"/>
              <a:t>语句和</a:t>
            </a:r>
            <a:r>
              <a:rPr lang="en-US" altLang="zh-CN" dirty="0"/>
              <a:t>try...catch...finally</a:t>
            </a:r>
            <a:r>
              <a:rPr lang="zh-CN" altLang="zh-CN" dirty="0"/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30471421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3-6  </a:t>
            </a:r>
            <a:r>
              <a:rPr lang="zh-CN" altLang="zh-CN" dirty="0"/>
              <a:t>运用</a:t>
            </a:r>
            <a:r>
              <a:rPr lang="en-US" altLang="zh-CN" dirty="0"/>
              <a:t>throw</a:t>
            </a:r>
            <a:r>
              <a:rPr lang="zh-CN" altLang="zh-CN" dirty="0"/>
              <a:t>语句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本实例实现当除零操作时，抛出“除数不能为零！”的错误信息。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Throw.aspx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4684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3-7  </a:t>
            </a:r>
            <a:r>
              <a:rPr lang="zh-CN" altLang="zh-CN" dirty="0"/>
              <a:t>运用</a:t>
            </a:r>
            <a:r>
              <a:rPr lang="en-US" altLang="zh-CN" dirty="0"/>
              <a:t>try...catch...finally</a:t>
            </a:r>
            <a:r>
              <a:rPr lang="zh-CN" altLang="zh-CN" dirty="0"/>
              <a:t>结构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浏览</a:t>
            </a:r>
            <a:r>
              <a:rPr lang="en-US" altLang="zh-CN" dirty="0"/>
              <a:t>ExceptionNo.aspx</a:t>
            </a:r>
            <a:r>
              <a:rPr lang="zh-CN" altLang="zh-CN" dirty="0"/>
              <a:t>时因为将读取的文件块存放到</a:t>
            </a:r>
            <a:r>
              <a:rPr lang="en-US" altLang="zh-CN" dirty="0"/>
              <a:t>buffer</a:t>
            </a:r>
            <a:r>
              <a:rPr lang="zh-CN" altLang="zh-CN" dirty="0"/>
              <a:t>数组时超出了数组界限而给出系统报错</a:t>
            </a:r>
            <a:r>
              <a:rPr lang="zh-CN" altLang="zh-CN" dirty="0" smtClean="0"/>
              <a:t>信息。</a:t>
            </a:r>
            <a:endParaRPr lang="en-US" altLang="zh-CN" dirty="0" smtClean="0"/>
          </a:p>
          <a:p>
            <a:r>
              <a:rPr lang="en-US" altLang="zh-CN" dirty="0" err="1" smtClean="0"/>
              <a:t>Exception.aspx.cs</a:t>
            </a:r>
            <a:r>
              <a:rPr lang="zh-CN" altLang="zh-CN" dirty="0"/>
              <a:t>中包含了</a:t>
            </a:r>
            <a:r>
              <a:rPr lang="en-US" altLang="zh-CN" dirty="0"/>
              <a:t>try…catch…finally</a:t>
            </a:r>
            <a:r>
              <a:rPr lang="zh-CN" altLang="zh-CN" dirty="0" smtClean="0"/>
              <a:t>结构，浏览</a:t>
            </a:r>
            <a:r>
              <a:rPr lang="en-US" altLang="zh-CN" dirty="0"/>
              <a:t>Exception.aspx</a:t>
            </a:r>
            <a:r>
              <a:rPr lang="zh-CN" altLang="zh-CN" dirty="0"/>
              <a:t>时显示系统错误信息和开发人员定义的</a:t>
            </a:r>
            <a:r>
              <a:rPr lang="zh-CN" altLang="zh-CN" dirty="0" smtClean="0"/>
              <a:t>错误信息。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 smtClean="0"/>
              <a:t>ExceptionNo.aspx</a:t>
            </a:r>
          </a:p>
          <a:p>
            <a:r>
              <a:rPr lang="zh-CN" altLang="zh-CN" dirty="0"/>
              <a:t>源程序：</a:t>
            </a:r>
            <a:r>
              <a:rPr lang="en-US" altLang="zh-CN" dirty="0"/>
              <a:t>Exception.aspx</a:t>
            </a:r>
          </a:p>
        </p:txBody>
      </p:sp>
    </p:spTree>
    <p:extLst>
      <p:ext uri="{BB962C8B-B14F-4D97-AF65-F5344CB8AC3E}">
        <p14:creationId xmlns:p14="http://schemas.microsoft.com/office/powerpoint/2010/main" val="5142059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3.8.1  </a:t>
            </a:r>
            <a:r>
              <a:rPr lang="zh-CN" altLang="zh-CN" dirty="0"/>
              <a:t>类的常识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ASP.NET 4.5</a:t>
            </a:r>
            <a:r>
              <a:rPr lang="zh-CN" altLang="zh-CN" dirty="0"/>
              <a:t>是完全面向对象的，任何对象都由类</a:t>
            </a:r>
            <a:r>
              <a:rPr lang="zh-CN" altLang="zh-CN" dirty="0" smtClean="0"/>
              <a:t>生成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类就是一种模板，通过类的实际例子（实例）就能使用模板中定义的属性、方法等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封装性指的是将具体实现方法封闭起来，只向用户暴露属性、方法等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继承性指的是一个类可以继承另一个类的特征（属性、方法、事件等）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多态性</a:t>
            </a:r>
            <a:r>
              <a:rPr lang="zh-CN" altLang="zh-CN" dirty="0"/>
              <a:t>指的是具有继承关系的不同类拥有相同的方法名称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60116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3.8.1  </a:t>
            </a:r>
            <a:r>
              <a:rPr lang="zh-CN" altLang="zh-CN" dirty="0"/>
              <a:t>类的</a:t>
            </a:r>
            <a:r>
              <a:rPr lang="zh-CN" altLang="zh-CN" dirty="0" smtClean="0"/>
              <a:t>常识</a:t>
            </a:r>
            <a:r>
              <a:rPr lang="zh-CN" altLang="en-US" dirty="0" smtClean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创建类的语法</a:t>
            </a:r>
            <a:r>
              <a:rPr lang="zh-CN" altLang="zh-CN" dirty="0" smtClean="0"/>
              <a:t>格式：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zh-CN" dirty="0" smtClean="0"/>
              <a:t>修饰符</a:t>
            </a:r>
            <a:r>
              <a:rPr lang="en-US" altLang="zh-CN" dirty="0" smtClean="0"/>
              <a:t> </a:t>
            </a:r>
            <a:r>
              <a:rPr lang="en-US" altLang="zh-CN" dirty="0"/>
              <a:t>class </a:t>
            </a:r>
            <a:r>
              <a:rPr lang="zh-CN" altLang="zh-CN" dirty="0"/>
              <a:t>类名 </a:t>
            </a:r>
            <a:r>
              <a:rPr lang="en-US" altLang="zh-CN" dirty="0"/>
              <a:t>{ ... </a:t>
            </a:r>
            <a:r>
              <a:rPr lang="en-US" altLang="zh-CN" dirty="0" smtClean="0"/>
              <a:t>}</a:t>
            </a:r>
          </a:p>
          <a:p>
            <a:r>
              <a:rPr lang="zh-CN" altLang="zh-CN" dirty="0"/>
              <a:t>类的常用修饰符主要有访问修饰符、</a:t>
            </a:r>
            <a:r>
              <a:rPr lang="en-US" altLang="zh-CN" dirty="0"/>
              <a:t>abstract</a:t>
            </a:r>
            <a:r>
              <a:rPr lang="zh-CN" altLang="zh-CN" dirty="0"/>
              <a:t>、</a:t>
            </a:r>
            <a:r>
              <a:rPr lang="en-US" altLang="zh-CN" dirty="0"/>
              <a:t>static</a:t>
            </a:r>
            <a:r>
              <a:rPr lang="zh-CN" altLang="zh-CN" dirty="0"/>
              <a:t>、</a:t>
            </a:r>
            <a:r>
              <a:rPr lang="en-US" altLang="zh-CN" dirty="0"/>
              <a:t>partial</a:t>
            </a:r>
            <a:r>
              <a:rPr lang="zh-CN" altLang="zh-CN" dirty="0"/>
              <a:t>、</a:t>
            </a:r>
            <a:r>
              <a:rPr lang="en-US" altLang="zh-CN" dirty="0"/>
              <a:t>sealed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96768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3.8.2  </a:t>
            </a:r>
            <a:r>
              <a:rPr lang="zh-CN" altLang="zh-CN" dirty="0"/>
              <a:t>属性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通过属性可以获取或改变类中私有字段的内容，这种方式充分地体现了封装</a:t>
            </a:r>
            <a:r>
              <a:rPr lang="zh-CN" altLang="zh-CN" dirty="0" smtClean="0"/>
              <a:t>性。</a:t>
            </a:r>
            <a:endParaRPr lang="en-US" altLang="zh-CN" dirty="0" smtClean="0"/>
          </a:p>
          <a:p>
            <a:r>
              <a:rPr lang="zh-CN" altLang="zh-CN" dirty="0" smtClean="0"/>
              <a:t>访问</a:t>
            </a:r>
            <a:r>
              <a:rPr lang="zh-CN" altLang="zh-CN" dirty="0"/>
              <a:t>器有</a:t>
            </a:r>
            <a:r>
              <a:rPr lang="en-US" altLang="zh-CN" dirty="0"/>
              <a:t>get</a:t>
            </a:r>
            <a:r>
              <a:rPr lang="zh-CN" altLang="zh-CN" dirty="0"/>
              <a:t>访问器和</a:t>
            </a:r>
            <a:r>
              <a:rPr lang="en-US" altLang="zh-CN" dirty="0"/>
              <a:t>set</a:t>
            </a:r>
            <a:r>
              <a:rPr lang="zh-CN" altLang="zh-CN" dirty="0"/>
              <a:t>访问器，分别用于获取和设置属性值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仅包含</a:t>
            </a:r>
            <a:r>
              <a:rPr lang="en-US" altLang="zh-CN" dirty="0"/>
              <a:t>get</a:t>
            </a:r>
            <a:r>
              <a:rPr lang="zh-CN" altLang="zh-CN" dirty="0"/>
              <a:t>访问器时，表示该属性是只读的。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3.1  C#</a:t>
            </a:r>
            <a:r>
              <a:rPr lang="zh-CN" altLang="zh-CN" dirty="0">
                <a:hlinkClick r:id="rId2" action="ppaction://hlinksldjump"/>
              </a:rPr>
              <a:t>概述</a:t>
            </a:r>
            <a:endParaRPr lang="zh-CN" altLang="zh-CN" dirty="0"/>
          </a:p>
          <a:p>
            <a:r>
              <a:rPr lang="en-US" altLang="zh-CN" dirty="0">
                <a:hlinkClick r:id="rId3" action="ppaction://hlinksldjump"/>
              </a:rPr>
              <a:t>3.2  .NET Framework</a:t>
            </a:r>
            <a:r>
              <a:rPr lang="zh-CN" altLang="zh-CN" dirty="0">
                <a:hlinkClick r:id="rId3" action="ppaction://hlinksldjump"/>
              </a:rPr>
              <a:t>命名空间</a:t>
            </a:r>
            <a:endParaRPr lang="zh-CN" altLang="zh-CN" dirty="0"/>
          </a:p>
          <a:p>
            <a:r>
              <a:rPr lang="en-US" altLang="zh-CN" dirty="0">
                <a:hlinkClick r:id="rId4" action="ppaction://hlinksldjump"/>
              </a:rPr>
              <a:t>3.3  </a:t>
            </a:r>
            <a:r>
              <a:rPr lang="zh-CN" altLang="zh-CN" dirty="0">
                <a:hlinkClick r:id="rId4" action="ppaction://hlinksldjump"/>
              </a:rPr>
              <a:t>编程规范</a:t>
            </a:r>
            <a:endParaRPr lang="zh-CN" altLang="zh-CN" dirty="0"/>
          </a:p>
          <a:p>
            <a:r>
              <a:rPr lang="en-US" altLang="zh-CN" dirty="0" smtClean="0">
                <a:hlinkClick r:id="rId5" action="ppaction://hlinksldjump"/>
              </a:rPr>
              <a:t>3.4  </a:t>
            </a:r>
            <a:r>
              <a:rPr lang="zh-CN" altLang="zh-CN" dirty="0">
                <a:hlinkClick r:id="rId5" action="ppaction://hlinksldjump"/>
              </a:rPr>
              <a:t>常量与变量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3.4.1  </a:t>
            </a:r>
            <a:r>
              <a:rPr lang="zh-CN" altLang="zh-CN" dirty="0">
                <a:hlinkClick r:id="rId5" action="ppaction://hlinksldjump"/>
              </a:rPr>
              <a:t>常量声明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3.4.2  </a:t>
            </a:r>
            <a:r>
              <a:rPr lang="zh-CN" altLang="zh-CN" dirty="0">
                <a:hlinkClick r:id="rId6" action="ppaction://hlinksldjump"/>
              </a:rPr>
              <a:t>变量声明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3.4.3  </a:t>
            </a:r>
            <a:r>
              <a:rPr lang="zh-CN" altLang="zh-CN" dirty="0">
                <a:hlinkClick r:id="rId7" action="ppaction://hlinksldjump"/>
              </a:rPr>
              <a:t>修饰符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3.4.4  </a:t>
            </a:r>
            <a:r>
              <a:rPr lang="zh-CN" altLang="zh-CN" dirty="0">
                <a:hlinkClick r:id="rId8" action="ppaction://hlinksldjump"/>
              </a:rPr>
              <a:t>局部变量作用范围</a:t>
            </a:r>
            <a:endParaRPr lang="zh-CN" altLang="zh-CN" dirty="0"/>
          </a:p>
        </p:txBody>
      </p:sp>
    </p:spTree>
  </p:cSld>
  <p:clrMapOvr>
    <a:masterClrMapping/>
  </p:clrMapOvr>
  <p:transition advTm="60505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3-8  </a:t>
            </a:r>
            <a:r>
              <a:rPr lang="zh-CN" altLang="zh-CN" dirty="0"/>
              <a:t>定义</a:t>
            </a:r>
            <a:r>
              <a:rPr lang="en-US" altLang="zh-CN" dirty="0"/>
              <a:t>Account</a:t>
            </a:r>
            <a:r>
              <a:rPr lang="zh-CN" altLang="zh-CN" dirty="0"/>
              <a:t>类的属性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本实例定义</a:t>
            </a:r>
            <a:r>
              <a:rPr lang="en-US" altLang="zh-CN" dirty="0"/>
              <a:t>Account</a:t>
            </a:r>
            <a:r>
              <a:rPr lang="zh-CN" altLang="zh-CN" dirty="0"/>
              <a:t>类的三个属性：帐户编号（</a:t>
            </a:r>
            <a:r>
              <a:rPr lang="en-US" altLang="zh-CN" dirty="0"/>
              <a:t>ID</a:t>
            </a:r>
            <a:r>
              <a:rPr lang="zh-CN" altLang="zh-CN" dirty="0"/>
              <a:t>）、帐户所有者姓名（</a:t>
            </a:r>
            <a:r>
              <a:rPr lang="en-US" altLang="zh-CN" dirty="0"/>
              <a:t>Name</a:t>
            </a:r>
            <a:r>
              <a:rPr lang="zh-CN" altLang="zh-CN" dirty="0"/>
              <a:t>）、帐户金额（</a:t>
            </a:r>
            <a:r>
              <a:rPr lang="en-US" altLang="zh-CN" dirty="0"/>
              <a:t>Balance</a:t>
            </a:r>
            <a:r>
              <a:rPr lang="zh-CN" altLang="zh-CN" dirty="0"/>
              <a:t>）。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Account.cs</a:t>
            </a:r>
            <a:r>
              <a:rPr lang="en-US" altLang="zh-CN" dirty="0"/>
              <a:t> </a:t>
            </a:r>
            <a:r>
              <a:rPr lang="zh-CN" altLang="zh-CN" dirty="0"/>
              <a:t>属性代码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32791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3.8.3  </a:t>
            </a:r>
            <a:r>
              <a:rPr lang="zh-CN" altLang="zh-CN" dirty="0"/>
              <a:t>构造函数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当使用</a:t>
            </a:r>
            <a:r>
              <a:rPr lang="en-US" altLang="zh-CN" dirty="0"/>
              <a:t>new</a:t>
            </a:r>
            <a:r>
              <a:rPr lang="zh-CN" altLang="zh-CN" dirty="0"/>
              <a:t>关键字实例化一个对象时，将调用对象的构造函数，所以说，在使用一个类时，最先执行的语句就是构造函数中的语句。每个类都有构造函数，如果没有定义构造函数，编译器会自动提供一个默认的构造函数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430620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3-9  </a:t>
            </a:r>
            <a:r>
              <a:rPr lang="zh-CN" altLang="zh-CN" dirty="0"/>
              <a:t>定义</a:t>
            </a:r>
            <a:r>
              <a:rPr lang="en-US" altLang="zh-CN" dirty="0"/>
              <a:t>Account</a:t>
            </a:r>
            <a:r>
              <a:rPr lang="zh-CN" altLang="zh-CN" dirty="0"/>
              <a:t>类的构造函数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本实例在银行帐户类</a:t>
            </a:r>
            <a:r>
              <a:rPr lang="en-US" altLang="zh-CN" dirty="0"/>
              <a:t>Account</a:t>
            </a:r>
            <a:r>
              <a:rPr lang="zh-CN" altLang="zh-CN" dirty="0"/>
              <a:t>中构建一个对应的构造函数。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Account.cs</a:t>
            </a:r>
            <a:r>
              <a:rPr lang="en-US" altLang="zh-CN" dirty="0"/>
              <a:t> </a:t>
            </a:r>
            <a:r>
              <a:rPr lang="zh-CN" altLang="zh-CN" dirty="0"/>
              <a:t>构造函数代码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160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构造函数常用于实例化类时将参数值带入对象中的</a:t>
            </a:r>
            <a:r>
              <a:rPr lang="zh-CN" altLang="zh-CN" dirty="0" smtClean="0"/>
              <a:t>情形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 = new Account("03401", "</a:t>
            </a:r>
            <a:r>
              <a:rPr lang="zh-CN" altLang="zh-CN" dirty="0"/>
              <a:t>李明</a:t>
            </a:r>
            <a:r>
              <a:rPr lang="en-US" altLang="zh-CN" dirty="0"/>
              <a:t>", 140</a:t>
            </a:r>
            <a:r>
              <a:rPr lang="en-US" altLang="zh-CN" dirty="0" smtClean="0"/>
              <a:t>);</a:t>
            </a:r>
            <a:r>
              <a:rPr lang="zh-CN" altLang="zh-CN" dirty="0" smtClean="0"/>
              <a:t>表示</a:t>
            </a:r>
            <a:r>
              <a:rPr lang="zh-CN" altLang="zh-CN" dirty="0"/>
              <a:t>将</a:t>
            </a:r>
            <a:r>
              <a:rPr lang="en-US" altLang="zh-CN" dirty="0"/>
              <a:t>"03401"</a:t>
            </a:r>
            <a:r>
              <a:rPr lang="zh-CN" altLang="zh-CN" dirty="0"/>
              <a:t>、</a:t>
            </a:r>
            <a:r>
              <a:rPr lang="en-US" altLang="zh-CN" dirty="0"/>
              <a:t>"</a:t>
            </a:r>
            <a:r>
              <a:rPr lang="zh-CN" altLang="zh-CN" dirty="0"/>
              <a:t>李明</a:t>
            </a:r>
            <a:r>
              <a:rPr lang="en-US" altLang="zh-CN" dirty="0"/>
              <a:t>"</a:t>
            </a:r>
            <a:r>
              <a:rPr lang="zh-CN" altLang="zh-CN" dirty="0"/>
              <a:t>、</a:t>
            </a:r>
            <a:r>
              <a:rPr lang="en-US" altLang="zh-CN" dirty="0"/>
              <a:t>140</a:t>
            </a:r>
            <a:r>
              <a:rPr lang="zh-CN" altLang="zh-CN" dirty="0"/>
              <a:t>等参数值分别传递给对象中的</a:t>
            </a:r>
            <a:r>
              <a:rPr lang="en-US" altLang="zh-CN" dirty="0"/>
              <a:t>_ID</a:t>
            </a:r>
            <a:r>
              <a:rPr lang="zh-CN" altLang="zh-CN" dirty="0"/>
              <a:t>、</a:t>
            </a:r>
            <a:r>
              <a:rPr lang="en-US" altLang="zh-CN" dirty="0"/>
              <a:t>_Name</a:t>
            </a:r>
            <a:r>
              <a:rPr lang="zh-CN" altLang="zh-CN" dirty="0"/>
              <a:t>、</a:t>
            </a:r>
            <a:r>
              <a:rPr lang="en-US" altLang="zh-CN" dirty="0"/>
              <a:t>_Balance</a:t>
            </a:r>
            <a:r>
              <a:rPr lang="zh-CN" altLang="zh-CN" dirty="0"/>
              <a:t>等私有字段。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7435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3.8.4  </a:t>
            </a:r>
            <a:r>
              <a:rPr lang="zh-CN" altLang="zh-CN" dirty="0"/>
              <a:t>方法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方法反映了对象的行为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方法</a:t>
            </a:r>
            <a:r>
              <a:rPr lang="zh-CN" altLang="zh-CN" dirty="0"/>
              <a:t>的常用修饰符有访问修饰符、</a:t>
            </a:r>
            <a:r>
              <a:rPr lang="en-US" altLang="zh-CN" dirty="0"/>
              <a:t>void</a:t>
            </a:r>
            <a:r>
              <a:rPr lang="zh-CN" altLang="zh-CN" dirty="0"/>
              <a:t>等。其中，</a:t>
            </a:r>
            <a:r>
              <a:rPr lang="en-US" altLang="zh-CN" dirty="0"/>
              <a:t>void</a:t>
            </a:r>
            <a:r>
              <a:rPr lang="zh-CN" altLang="zh-CN" dirty="0"/>
              <a:t>修饰符指定的方法不返回值。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018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3-10  </a:t>
            </a:r>
            <a:r>
              <a:rPr lang="zh-CN" altLang="zh-CN" dirty="0"/>
              <a:t>定义</a:t>
            </a:r>
            <a:r>
              <a:rPr lang="en-US" altLang="zh-CN" dirty="0"/>
              <a:t>Account</a:t>
            </a:r>
            <a:r>
              <a:rPr lang="zh-CN" altLang="zh-CN" dirty="0"/>
              <a:t>类的存款和取款方法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存款方法先检查存款的金额是否大于</a:t>
            </a:r>
            <a:r>
              <a:rPr lang="en-US" altLang="zh-CN" dirty="0"/>
              <a:t>0</a:t>
            </a:r>
            <a:r>
              <a:rPr lang="zh-CN" altLang="zh-CN" dirty="0"/>
              <a:t>，若大于</a:t>
            </a:r>
            <a:r>
              <a:rPr lang="en-US" altLang="zh-CN" dirty="0"/>
              <a:t>0</a:t>
            </a:r>
            <a:r>
              <a:rPr lang="zh-CN" altLang="zh-CN" dirty="0"/>
              <a:t>则将原帐户金额与存款金额相加保存为新的帐户金额，否则抛出异常信息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取款</a:t>
            </a:r>
            <a:r>
              <a:rPr lang="zh-CN" altLang="zh-CN" dirty="0"/>
              <a:t>方法先检查取款金额是否小于原帐户金额，若是则将原帐户金额减去取款金额，再保存为新的帐户金额，否则抛出异常。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Account.cs</a:t>
            </a:r>
            <a:r>
              <a:rPr lang="zh-CN" altLang="zh-CN" dirty="0"/>
              <a:t>方法代码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8006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3-11  </a:t>
            </a:r>
            <a:r>
              <a:rPr lang="zh-CN" altLang="zh-CN" dirty="0"/>
              <a:t>结合</a:t>
            </a:r>
            <a:r>
              <a:rPr lang="en-US" altLang="zh-CN" dirty="0"/>
              <a:t>Account</a:t>
            </a:r>
            <a:r>
              <a:rPr lang="zh-CN" altLang="zh-CN" dirty="0"/>
              <a:t>类和</a:t>
            </a:r>
            <a:r>
              <a:rPr lang="en-US" altLang="zh-CN" dirty="0"/>
              <a:t>ASP.NET 4.5</a:t>
            </a:r>
            <a:r>
              <a:rPr lang="zh-CN" altLang="zh-CN" dirty="0"/>
              <a:t>页面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源程序：</a:t>
            </a:r>
            <a:r>
              <a:rPr lang="en-US" altLang="zh-CN" dirty="0"/>
              <a:t>AccountPage.aspx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572539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程序说明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/>
              <a:t>new Account("03401", "</a:t>
            </a:r>
            <a:r>
              <a:rPr lang="zh-CN" altLang="zh-CN" dirty="0"/>
              <a:t>李明</a:t>
            </a:r>
            <a:r>
              <a:rPr lang="en-US" altLang="zh-CN" dirty="0"/>
              <a:t>", 200)</a:t>
            </a:r>
            <a:r>
              <a:rPr lang="zh-CN" altLang="zh-CN" dirty="0"/>
              <a:t>调用</a:t>
            </a:r>
            <a:r>
              <a:rPr lang="en-US" altLang="zh-CN" dirty="0"/>
              <a:t>Account()</a:t>
            </a:r>
            <a:r>
              <a:rPr lang="zh-CN" altLang="zh-CN" dirty="0"/>
              <a:t>构造函数创建实例对象。</a:t>
            </a:r>
          </a:p>
          <a:p>
            <a:r>
              <a:rPr lang="en-US" altLang="zh-CN" dirty="0" err="1"/>
              <a:t>account.Balance.ToString</a:t>
            </a:r>
            <a:r>
              <a:rPr lang="en-US" altLang="zh-CN" dirty="0"/>
              <a:t>()</a:t>
            </a:r>
            <a:r>
              <a:rPr lang="zh-CN" altLang="zh-CN" dirty="0"/>
              <a:t>获取</a:t>
            </a:r>
            <a:r>
              <a:rPr lang="en-US" altLang="zh-CN" dirty="0"/>
              <a:t>account</a:t>
            </a:r>
            <a:r>
              <a:rPr lang="zh-CN" altLang="zh-CN" dirty="0"/>
              <a:t>对象的</a:t>
            </a:r>
            <a:r>
              <a:rPr lang="en-US" altLang="zh-CN" dirty="0"/>
              <a:t>Balance</a:t>
            </a:r>
            <a:r>
              <a:rPr lang="zh-CN" altLang="zh-CN" dirty="0"/>
              <a:t>属性值，并转化为</a:t>
            </a:r>
            <a:r>
              <a:rPr lang="en-US" altLang="zh-CN" dirty="0"/>
              <a:t>string</a:t>
            </a:r>
            <a:r>
              <a:rPr lang="zh-CN" altLang="zh-CN" dirty="0"/>
              <a:t>类型数据。</a:t>
            </a:r>
          </a:p>
          <a:p>
            <a:r>
              <a:rPr lang="en-US" altLang="zh-CN" dirty="0" err="1"/>
              <a:t>account.Deposit</a:t>
            </a:r>
            <a:r>
              <a:rPr lang="en-US" altLang="zh-CN" dirty="0"/>
              <a:t>(100)</a:t>
            </a:r>
            <a:r>
              <a:rPr lang="zh-CN" altLang="zh-CN" dirty="0"/>
              <a:t>表示调用</a:t>
            </a:r>
            <a:r>
              <a:rPr lang="en-US" altLang="zh-CN" dirty="0"/>
              <a:t>account</a:t>
            </a:r>
            <a:r>
              <a:rPr lang="zh-CN" altLang="zh-CN" dirty="0"/>
              <a:t>对象的</a:t>
            </a:r>
            <a:r>
              <a:rPr lang="en-US" altLang="zh-CN" dirty="0"/>
              <a:t>Deposit()</a:t>
            </a:r>
            <a:r>
              <a:rPr lang="zh-CN" altLang="zh-CN" dirty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578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3.8.5  </a:t>
            </a:r>
            <a:r>
              <a:rPr lang="zh-CN" altLang="zh-CN" dirty="0"/>
              <a:t>事件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事件是一种用于类和类之间传递消息或触发新的行为的编程方式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事件的声明通过委托来实现。先定义委托，再用委托定义事件，触发事件的过程实质是调用委托。事件声明语法格式如下：</a:t>
            </a:r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delegate void </a:t>
            </a:r>
            <a:r>
              <a:rPr lang="en-US" altLang="zh-CN" dirty="0" err="1"/>
              <a:t>EventHandler</a:t>
            </a:r>
            <a:r>
              <a:rPr lang="en-US" altLang="zh-CN" dirty="0"/>
              <a:t>(object sender, </a:t>
            </a:r>
            <a:r>
              <a:rPr lang="en-US" altLang="zh-CN" dirty="0" err="1"/>
              <a:t>EventArgs</a:t>
            </a:r>
            <a:r>
              <a:rPr lang="en-US" altLang="zh-CN" dirty="0"/>
              <a:t> e);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public </a:t>
            </a:r>
            <a:r>
              <a:rPr lang="en-US" altLang="zh-CN" dirty="0"/>
              <a:t>event </a:t>
            </a:r>
            <a:r>
              <a:rPr lang="en-US" altLang="zh-CN" dirty="0" err="1"/>
              <a:t>EventHandler</a:t>
            </a:r>
            <a:r>
              <a:rPr lang="en-US" altLang="zh-CN" dirty="0"/>
              <a:t> </a:t>
            </a:r>
            <a:r>
              <a:rPr lang="en-US" altLang="zh-CN" dirty="0" err="1" smtClean="0"/>
              <a:t>MyEvent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946533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实例</a:t>
            </a:r>
            <a:r>
              <a:rPr lang="en-US" altLang="zh-CN" dirty="0"/>
              <a:t>3-12  </a:t>
            </a:r>
            <a:r>
              <a:rPr lang="zh-CN" altLang="zh-CN" dirty="0"/>
              <a:t>在</a:t>
            </a:r>
            <a:r>
              <a:rPr lang="en-US" altLang="zh-CN" dirty="0" err="1"/>
              <a:t>AccountEvent</a:t>
            </a:r>
            <a:r>
              <a:rPr lang="zh-CN" altLang="zh-CN" dirty="0"/>
              <a:t>类中增加帐户金额不足事件并运用事件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本</a:t>
            </a:r>
            <a:r>
              <a:rPr lang="zh-CN" altLang="zh-CN" dirty="0"/>
              <a:t>实例在</a:t>
            </a:r>
            <a:r>
              <a:rPr lang="en-US" altLang="zh-CN" dirty="0"/>
              <a:t>Account</a:t>
            </a:r>
            <a:r>
              <a:rPr lang="zh-CN" altLang="zh-CN" dirty="0"/>
              <a:t>类基础上新建一个</a:t>
            </a:r>
            <a:r>
              <a:rPr lang="en-US" altLang="zh-CN" dirty="0" err="1"/>
              <a:t>AccountEvent</a:t>
            </a:r>
            <a:r>
              <a:rPr lang="zh-CN" altLang="zh-CN" dirty="0"/>
              <a:t>类，定义的帐户金额不足事件</a:t>
            </a:r>
            <a:r>
              <a:rPr lang="en-US" altLang="zh-CN" dirty="0"/>
              <a:t>Overdraw</a:t>
            </a:r>
            <a:r>
              <a:rPr lang="zh-CN" altLang="zh-CN" dirty="0"/>
              <a:t>将在取款时帐户金额不足的情况下被触发。</a:t>
            </a:r>
          </a:p>
          <a:p>
            <a:r>
              <a:rPr lang="zh-CN" altLang="zh-CN" dirty="0"/>
              <a:t>源程序：</a:t>
            </a:r>
            <a:r>
              <a:rPr lang="en-US" altLang="zh-CN" dirty="0" err="1"/>
              <a:t>AccountEvent.cs</a:t>
            </a:r>
            <a:r>
              <a:rPr lang="zh-CN" altLang="zh-CN" dirty="0"/>
              <a:t>中</a:t>
            </a:r>
            <a:r>
              <a:rPr lang="en-US" altLang="zh-CN" dirty="0"/>
              <a:t>Overdraw</a:t>
            </a:r>
            <a:r>
              <a:rPr lang="zh-CN" altLang="zh-CN" dirty="0"/>
              <a:t>事件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r>
              <a:rPr lang="zh-CN" altLang="zh-CN" dirty="0"/>
              <a:t>源程序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AccountEvent.cs</a:t>
            </a:r>
            <a:r>
              <a:rPr lang="zh-CN" altLang="zh-CN" dirty="0"/>
              <a:t>中</a:t>
            </a:r>
            <a:r>
              <a:rPr lang="en-US" altLang="zh-CN" dirty="0"/>
              <a:t>Acquire()</a:t>
            </a:r>
            <a:r>
              <a:rPr lang="zh-CN" altLang="zh-CN" dirty="0"/>
              <a:t>方法</a:t>
            </a:r>
            <a:r>
              <a:rPr lang="zh-CN" altLang="zh-CN" dirty="0" smtClean="0"/>
              <a:t>代码</a:t>
            </a:r>
            <a:endParaRPr lang="en-US" altLang="zh-CN" dirty="0" smtClean="0"/>
          </a:p>
          <a:p>
            <a:r>
              <a:rPr lang="zh-CN" altLang="zh-CN" dirty="0"/>
              <a:t>源程序：</a:t>
            </a:r>
            <a:r>
              <a:rPr lang="en-US" altLang="zh-CN" dirty="0"/>
              <a:t>AccountEventPage.aspx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03971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3.5  </a:t>
            </a:r>
            <a:r>
              <a:rPr lang="zh-CN" altLang="zh-CN" dirty="0">
                <a:hlinkClick r:id="rId2" action="ppaction://hlinksldjump"/>
              </a:rPr>
              <a:t>数据类型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3.5.1  </a:t>
            </a:r>
            <a:r>
              <a:rPr lang="zh-CN" altLang="zh-CN" dirty="0">
                <a:hlinkClick r:id="rId3" action="ppaction://hlinksldjump"/>
              </a:rPr>
              <a:t>值类型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3.5.2  </a:t>
            </a:r>
            <a:r>
              <a:rPr lang="zh-CN" altLang="zh-CN" dirty="0">
                <a:hlinkClick r:id="rId4" action="ppaction://hlinksldjump"/>
              </a:rPr>
              <a:t>引用类型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3.5.3  </a:t>
            </a:r>
            <a:r>
              <a:rPr lang="zh-CN" altLang="zh-CN" dirty="0">
                <a:hlinkClick r:id="rId5" action="ppaction://hlinksldjump"/>
              </a:rPr>
              <a:t>装箱和拆箱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3.6  </a:t>
            </a:r>
            <a:r>
              <a:rPr lang="zh-CN" altLang="zh-CN" dirty="0">
                <a:hlinkClick r:id="rId6" action="ppaction://hlinksldjump"/>
              </a:rPr>
              <a:t>运算符</a:t>
            </a:r>
            <a:endParaRPr lang="zh-CN" altLang="zh-CN" dirty="0"/>
          </a:p>
          <a:p>
            <a:r>
              <a:rPr lang="en-US" altLang="zh-CN" dirty="0">
                <a:hlinkClick r:id="rId7" action="ppaction://hlinksldjump"/>
              </a:rPr>
              <a:t>3.7  </a:t>
            </a:r>
            <a:r>
              <a:rPr lang="zh-CN" altLang="zh-CN" dirty="0">
                <a:hlinkClick r:id="rId7" action="ppaction://hlinksldjump"/>
              </a:rPr>
              <a:t>流程控制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3.7.1  </a:t>
            </a:r>
            <a:r>
              <a:rPr lang="zh-CN" altLang="zh-CN" dirty="0">
                <a:hlinkClick r:id="rId7" action="ppaction://hlinksldjump"/>
              </a:rPr>
              <a:t>选择结构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3.7.2  </a:t>
            </a:r>
            <a:r>
              <a:rPr lang="zh-CN" altLang="zh-CN" dirty="0">
                <a:hlinkClick r:id="rId8" action="ppaction://hlinksldjump"/>
              </a:rPr>
              <a:t>循环结构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3.7.3  </a:t>
            </a:r>
            <a:r>
              <a:rPr lang="zh-CN" altLang="zh-CN" dirty="0">
                <a:hlinkClick r:id="rId9" action="ppaction://hlinksldjump"/>
              </a:rPr>
              <a:t>异常处理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 advTm="66794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事件应用归纳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在类中定义</a:t>
            </a:r>
            <a:r>
              <a:rPr lang="zh-CN" altLang="en-US" dirty="0" smtClean="0"/>
              <a:t>事件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在类的某个方法中增加事件触发</a:t>
            </a:r>
            <a:r>
              <a:rPr lang="zh-CN" altLang="en-US" dirty="0" smtClean="0"/>
              <a:t>点。</a:t>
            </a:r>
            <a:endParaRPr lang="zh-CN" altLang="en-US" dirty="0"/>
          </a:p>
          <a:p>
            <a:r>
              <a:rPr lang="zh-CN" altLang="en-US" dirty="0"/>
              <a:t>在类的实例对象中注册</a:t>
            </a:r>
            <a:r>
              <a:rPr lang="zh-CN" altLang="en-US" dirty="0" smtClean="0"/>
              <a:t>事件。</a:t>
            </a:r>
            <a:endParaRPr lang="zh-CN" altLang="en-US" dirty="0"/>
          </a:p>
          <a:p>
            <a:r>
              <a:rPr lang="zh-CN" altLang="en-US" dirty="0"/>
              <a:t>编写</a:t>
            </a:r>
            <a:r>
              <a:rPr lang="zh-CN" altLang="en-US" dirty="0" smtClean="0"/>
              <a:t>事件被触发后执行的方法代码。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08223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ASP.NET 4.5</a:t>
            </a:r>
            <a:r>
              <a:rPr lang="zh-CN" altLang="zh-CN" dirty="0"/>
              <a:t>页面调试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说，不会调试的人永远不会编程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/>
              <a:t>程序调试，可以检查代码并验证它们是否能够正常地</a:t>
            </a:r>
            <a:r>
              <a:rPr lang="zh-CN" altLang="zh-CN" dirty="0" smtClean="0"/>
              <a:t>运行。</a:t>
            </a:r>
            <a:r>
              <a:rPr lang="zh-CN" altLang="zh-CN" dirty="0"/>
              <a:t>对于正确执行的程序，使用调试功能还能真正地理解程序的运行过程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要对</a:t>
            </a:r>
            <a:r>
              <a:rPr lang="en-US" altLang="zh-CN" dirty="0"/>
              <a:t>ASP.NET 4.5</a:t>
            </a:r>
            <a:r>
              <a:rPr lang="zh-CN" altLang="zh-CN" dirty="0"/>
              <a:t>网站启用调试，必须将</a:t>
            </a:r>
            <a:r>
              <a:rPr lang="en-US" altLang="zh-CN" dirty="0"/>
              <a:t>Web</a:t>
            </a:r>
            <a:r>
              <a:rPr lang="zh-CN" altLang="zh-CN" dirty="0"/>
              <a:t>应用程序配置成调试模式，这需要配置</a:t>
            </a:r>
            <a:r>
              <a:rPr lang="en-US" altLang="zh-CN" dirty="0" err="1"/>
              <a:t>Web.config</a:t>
            </a:r>
            <a:r>
              <a:rPr lang="zh-CN" altLang="zh-CN" dirty="0"/>
              <a:t>文件中</a:t>
            </a:r>
            <a:r>
              <a:rPr lang="en-US" altLang="zh-CN" dirty="0"/>
              <a:t>&lt;</a:t>
            </a:r>
            <a:r>
              <a:rPr lang="en-US" altLang="zh-CN" dirty="0" err="1"/>
              <a:t>system.web</a:t>
            </a:r>
            <a:r>
              <a:rPr lang="en-US" altLang="zh-CN" dirty="0"/>
              <a:t>&gt;</a:t>
            </a:r>
            <a:r>
              <a:rPr lang="zh-CN" altLang="zh-CN" dirty="0"/>
              <a:t>元素的子元素</a:t>
            </a:r>
            <a:r>
              <a:rPr lang="en-US" altLang="zh-CN" dirty="0"/>
              <a:t>&lt;compilation&gt;</a:t>
            </a:r>
            <a:r>
              <a:rPr lang="zh-CN" altLang="zh-CN" dirty="0"/>
              <a:t>，示例代码如下：</a:t>
            </a:r>
          </a:p>
          <a:p>
            <a:pPr marL="0" indent="0">
              <a:buNone/>
            </a:pPr>
            <a:r>
              <a:rPr lang="en-US" altLang="zh-CN" sz="2400" dirty="0" smtClean="0"/>
              <a:t>    &lt;</a:t>
            </a:r>
            <a:r>
              <a:rPr lang="en-US" altLang="zh-CN" sz="2400" dirty="0"/>
              <a:t>compilation debug="true" </a:t>
            </a:r>
            <a:r>
              <a:rPr lang="en-US" altLang="zh-CN" sz="2400" dirty="0" err="1"/>
              <a:t>targetFramework</a:t>
            </a:r>
            <a:r>
              <a:rPr lang="en-US" altLang="zh-CN" sz="2400" dirty="0"/>
              <a:t>="4.5"&gt;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3050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ASP.NET 4.5</a:t>
            </a:r>
            <a:r>
              <a:rPr lang="zh-CN" altLang="zh-CN" dirty="0"/>
              <a:t>页面</a:t>
            </a:r>
            <a:r>
              <a:rPr lang="zh-CN" altLang="zh-CN" dirty="0" smtClean="0"/>
              <a:t>调试</a:t>
            </a:r>
            <a:r>
              <a:rPr lang="zh-CN" altLang="en-US" dirty="0" smtClean="0"/>
              <a:t>（续）</a:t>
            </a:r>
            <a:endParaRPr lang="zh-CN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断点设置是</a:t>
            </a:r>
            <a:r>
              <a:rPr lang="en-US" altLang="zh-CN" dirty="0"/>
              <a:t>ASP.NET 4.5</a:t>
            </a:r>
            <a:r>
              <a:rPr lang="zh-CN" altLang="zh-CN" dirty="0"/>
              <a:t>页面调试中最常用的操作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断点，可以通知调试器在某个特定点上暂时挂起程序的执行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中断模式下，可以检查变量的状态，还可以更改变量以便人为地控制程序的执行过程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具体</a:t>
            </a:r>
            <a:r>
              <a:rPr lang="zh-CN" altLang="zh-CN" dirty="0"/>
              <a:t>操作时，右击需要设置断点的语句，在弹出的快捷菜单中选择“断点”→“插入断点”命令即可在该语句处设置断点。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1428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ASP.NET 4.5</a:t>
            </a:r>
            <a:r>
              <a:rPr lang="zh-CN" altLang="zh-CN" dirty="0"/>
              <a:t>页面调试</a:t>
            </a:r>
            <a:r>
              <a:rPr lang="zh-CN" altLang="en-US" dirty="0"/>
              <a:t>（续）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F5</a:t>
            </a:r>
            <a:r>
              <a:rPr lang="zh-CN" altLang="zh-CN" dirty="0" smtClean="0"/>
              <a:t>键启动</a:t>
            </a:r>
            <a:r>
              <a:rPr lang="zh-CN" altLang="zh-CN" dirty="0"/>
              <a:t>调试过程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“局部变量”</a:t>
            </a:r>
            <a:r>
              <a:rPr lang="zh-CN" altLang="zh-CN" dirty="0"/>
              <a:t>窗口用于显示当前变量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“监视”</a:t>
            </a:r>
            <a:r>
              <a:rPr lang="zh-CN" altLang="zh-CN" dirty="0"/>
              <a:t>窗口用于监视变量或表达式的值，也可以用于更改变量的值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“即时窗口”</a:t>
            </a:r>
            <a:r>
              <a:rPr lang="zh-CN" altLang="zh-CN" dirty="0"/>
              <a:t>用于计算表达式、输出变量值、更改变量值等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F10</a:t>
            </a:r>
            <a:r>
              <a:rPr lang="zh-CN" altLang="zh-CN" dirty="0"/>
              <a:t>键用于逐过程地执行</a:t>
            </a:r>
            <a:r>
              <a:rPr lang="zh-CN" altLang="zh-CN" dirty="0" smtClean="0"/>
              <a:t>程序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F11</a:t>
            </a:r>
            <a:r>
              <a:rPr lang="zh-CN" altLang="zh-CN" dirty="0"/>
              <a:t>键用于逐语句地执行程序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组合键</a:t>
            </a:r>
            <a:r>
              <a:rPr lang="en-US" altLang="zh-CN" dirty="0"/>
              <a:t>Shift+F5</a:t>
            </a:r>
            <a:r>
              <a:rPr lang="zh-CN" altLang="zh-CN" dirty="0"/>
              <a:t>用于结束程序的调试过程。</a:t>
            </a:r>
          </a:p>
        </p:txBody>
      </p:sp>
    </p:spTree>
    <p:extLst>
      <p:ext uri="{BB962C8B-B14F-4D97-AF65-F5344CB8AC3E}">
        <p14:creationId xmlns:p14="http://schemas.microsoft.com/office/powerpoint/2010/main" val="2967150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  ASP.NET 4.5</a:t>
            </a:r>
            <a:r>
              <a:rPr lang="zh-CN" altLang="zh-CN" dirty="0"/>
              <a:t>页面调试</a:t>
            </a:r>
            <a:r>
              <a:rPr lang="zh-CN" altLang="en-US" dirty="0"/>
              <a:t>（</a:t>
            </a:r>
            <a:r>
              <a:rPr lang="zh-CN" altLang="en-US" dirty="0" smtClean="0"/>
              <a:t>续）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44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528" y="1268760"/>
            <a:ext cx="860359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87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  </a:t>
            </a:r>
            <a:r>
              <a:rPr lang="zh-CN" altLang="zh-CN" dirty="0"/>
              <a:t>小结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zh-CN" dirty="0" smtClean="0"/>
              <a:t>非常</a:t>
            </a:r>
            <a:r>
              <a:rPr lang="zh-CN" altLang="zh-CN" dirty="0"/>
              <a:t>适合于</a:t>
            </a:r>
            <a:r>
              <a:rPr lang="en-US" altLang="zh-CN" dirty="0"/>
              <a:t>ASP.NET 4.5</a:t>
            </a:r>
            <a:r>
              <a:rPr lang="zh-CN" altLang="zh-CN" dirty="0"/>
              <a:t>页面开发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/>
              <a:t>NET Framework</a:t>
            </a:r>
            <a:r>
              <a:rPr lang="zh-CN" altLang="zh-CN" dirty="0"/>
              <a:t>命名空间提供了</a:t>
            </a:r>
            <a:r>
              <a:rPr lang="en-US" altLang="zh-CN" dirty="0"/>
              <a:t>.NET</a:t>
            </a:r>
            <a:r>
              <a:rPr lang="zh-CN" altLang="zh-CN" dirty="0"/>
              <a:t>类的组织方式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良好</a:t>
            </a:r>
            <a:r>
              <a:rPr lang="zh-CN" altLang="zh-CN" dirty="0"/>
              <a:t>的编程规范是开发人员应当遵守的规则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异常处理</a:t>
            </a:r>
            <a:r>
              <a:rPr lang="zh-CN" altLang="zh-CN" dirty="0"/>
              <a:t>能使程序更健壮，在编程过程中需要熟练地使用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自定义</a:t>
            </a:r>
            <a:r>
              <a:rPr lang="zh-CN" altLang="zh-CN" dirty="0" smtClean="0"/>
              <a:t>类</a:t>
            </a:r>
            <a:r>
              <a:rPr lang="zh-CN" altLang="en-US" dirty="0" smtClean="0"/>
              <a:t>能</a:t>
            </a:r>
            <a:r>
              <a:rPr lang="zh-CN" altLang="zh-CN" dirty="0" smtClean="0"/>
              <a:t>进一步扩展</a:t>
            </a:r>
            <a:r>
              <a:rPr lang="zh-CN" altLang="en-US" dirty="0" smtClean="0"/>
              <a:t>功能 。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平时的编程实践中必须加强页面调试能力的培养。</a:t>
            </a:r>
          </a:p>
        </p:txBody>
      </p:sp>
    </p:spTree>
    <p:extLst>
      <p:ext uri="{BB962C8B-B14F-4D97-AF65-F5344CB8AC3E}">
        <p14:creationId xmlns:p14="http://schemas.microsoft.com/office/powerpoint/2010/main" val="38050208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 action="ppaction://hlinksldjump"/>
              </a:rPr>
              <a:t>3.8  </a:t>
            </a:r>
            <a:r>
              <a:rPr lang="zh-CN" altLang="zh-CN" dirty="0">
                <a:hlinkClick r:id="rId2" action="ppaction://hlinksldjump"/>
              </a:rPr>
              <a:t>自定义</a:t>
            </a:r>
            <a:r>
              <a:rPr lang="en-US" altLang="zh-CN" dirty="0">
                <a:hlinkClick r:id="rId2" action="ppaction://hlinksldjump"/>
              </a:rPr>
              <a:t>ASP.NET 4.5</a:t>
            </a:r>
            <a:r>
              <a:rPr lang="zh-CN" altLang="zh-CN" dirty="0">
                <a:hlinkClick r:id="rId2" action="ppaction://hlinksldjump"/>
              </a:rPr>
              <a:t>类</a:t>
            </a:r>
            <a:endParaRPr lang="zh-CN" altLang="zh-CN" dirty="0"/>
          </a:p>
          <a:p>
            <a:pPr lvl="1"/>
            <a:r>
              <a:rPr lang="en-US" altLang="zh-CN" dirty="0">
                <a:hlinkClick r:id="rId2" action="ppaction://hlinksldjump"/>
              </a:rPr>
              <a:t>3.8.1  </a:t>
            </a:r>
            <a:r>
              <a:rPr lang="zh-CN" altLang="zh-CN" dirty="0">
                <a:hlinkClick r:id="rId2" action="ppaction://hlinksldjump"/>
              </a:rPr>
              <a:t>类的常识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3.8.2  </a:t>
            </a:r>
            <a:r>
              <a:rPr lang="zh-CN" altLang="zh-CN" dirty="0">
                <a:hlinkClick r:id="rId3" action="ppaction://hlinksldjump"/>
              </a:rPr>
              <a:t>属性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3.8.3  </a:t>
            </a:r>
            <a:r>
              <a:rPr lang="zh-CN" altLang="zh-CN" dirty="0">
                <a:hlinkClick r:id="rId4" action="ppaction://hlinksldjump"/>
              </a:rPr>
              <a:t>构造函数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3.8.4  </a:t>
            </a:r>
            <a:r>
              <a:rPr lang="zh-CN" altLang="zh-CN" dirty="0">
                <a:hlinkClick r:id="rId5" action="ppaction://hlinksldjump"/>
              </a:rPr>
              <a:t>方法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3.8.5  </a:t>
            </a:r>
            <a:r>
              <a:rPr lang="zh-CN" altLang="zh-CN" dirty="0">
                <a:hlinkClick r:id="rId6" action="ppaction://hlinksldjump"/>
              </a:rPr>
              <a:t>事件</a:t>
            </a:r>
            <a:endParaRPr lang="zh-CN" altLang="zh-CN" dirty="0"/>
          </a:p>
          <a:p>
            <a:pPr lvl="1"/>
            <a:r>
              <a:rPr lang="en-US" altLang="zh-CN" dirty="0">
                <a:hlinkClick r:id="" action="ppaction://noaction"/>
              </a:rPr>
              <a:t>3.8.6  </a:t>
            </a:r>
            <a:r>
              <a:rPr lang="zh-CN" altLang="zh-CN" dirty="0">
                <a:hlinkClick r:id="" action="ppaction://noaction"/>
              </a:rPr>
              <a:t>继承</a:t>
            </a:r>
            <a:endParaRPr lang="zh-CN" altLang="zh-CN" dirty="0"/>
          </a:p>
          <a:p>
            <a:r>
              <a:rPr lang="en-US" altLang="zh-CN" dirty="0">
                <a:hlinkClick r:id="rId7" action="ppaction://hlinksldjump"/>
              </a:rPr>
              <a:t>3.9  ASP.NET 4.5</a:t>
            </a:r>
            <a:r>
              <a:rPr lang="zh-CN" altLang="zh-CN" dirty="0">
                <a:hlinkClick r:id="rId7" action="ppaction://hlinksldjump"/>
              </a:rPr>
              <a:t>页面调试</a:t>
            </a:r>
            <a:endParaRPr lang="zh-CN" altLang="zh-CN" dirty="0"/>
          </a:p>
          <a:p>
            <a:r>
              <a:rPr lang="en-US" altLang="zh-CN" dirty="0">
                <a:hlinkClick r:id="rId8" action="ppaction://hlinksldjump"/>
              </a:rPr>
              <a:t>3.10  </a:t>
            </a:r>
            <a:r>
              <a:rPr lang="zh-CN" altLang="zh-CN" dirty="0">
                <a:hlinkClick r:id="rId8" action="ppaction://hlinksldjump"/>
              </a:rPr>
              <a:t>小结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7034264"/>
      </p:ext>
    </p:extLst>
  </p:cSld>
  <p:clrMapOvr>
    <a:masterClrMapping/>
  </p:clrMapOvr>
  <p:transition advTm="45846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C#</a:t>
            </a:r>
            <a:r>
              <a:rPr lang="zh-CN" altLang="zh-CN" dirty="0"/>
              <a:t>概述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89888" cy="4114800"/>
          </a:xfrm>
        </p:spPr>
        <p:txBody>
          <a:bodyPr>
            <a:normAutofit/>
          </a:bodyPr>
          <a:lstStyle/>
          <a:p>
            <a:r>
              <a:rPr lang="zh-CN" altLang="zh-CN" dirty="0"/>
              <a:t>专门为</a:t>
            </a:r>
            <a:r>
              <a:rPr lang="en-US" altLang="zh-CN" dirty="0"/>
              <a:t>.NET</a:t>
            </a:r>
            <a:r>
              <a:rPr lang="zh-CN" altLang="zh-CN" dirty="0"/>
              <a:t>量身打造的一种全新的编程语言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C#</a:t>
            </a:r>
            <a:r>
              <a:rPr lang="zh-CN" altLang="zh-CN" dirty="0"/>
              <a:t>代码在</a:t>
            </a:r>
            <a:r>
              <a:rPr lang="en-US" altLang="zh-CN" dirty="0"/>
              <a:t>.NET Framework</a:t>
            </a:r>
            <a:r>
              <a:rPr lang="zh-CN" altLang="zh-CN" dirty="0"/>
              <a:t>提供的环境下运行，不允许直接操作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r>
              <a:rPr lang="zh-CN" altLang="zh-CN" dirty="0"/>
              <a:t>使用</a:t>
            </a:r>
            <a:r>
              <a:rPr lang="en-US" altLang="zh-CN" dirty="0"/>
              <a:t>C#</a:t>
            </a:r>
            <a:r>
              <a:rPr lang="zh-CN" altLang="zh-CN" dirty="0"/>
              <a:t>能构建健壮的应用程序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统一的类型系统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完全支持组件编程。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85240"/>
    </mc:Choice>
    <mc:Fallback xmlns="">
      <p:transition advTm="8524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3.2  .NET Framework</a:t>
            </a:r>
            <a:r>
              <a:rPr lang="zh-CN" altLang="zh-CN" dirty="0"/>
              <a:t>命名空间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CN" dirty="0"/>
              <a:t>System</a:t>
            </a:r>
            <a:r>
              <a:rPr lang="zh-CN" altLang="zh-CN" dirty="0"/>
              <a:t>——提供基本类。</a:t>
            </a:r>
          </a:p>
          <a:p>
            <a:pPr lvl="0"/>
            <a:r>
              <a:rPr lang="en-US" altLang="zh-CN" dirty="0" err="1"/>
              <a:t>System.Configuration</a:t>
            </a:r>
            <a:r>
              <a:rPr lang="zh-CN" altLang="zh-CN" dirty="0"/>
              <a:t>——提供处理配置文件中数据的类。</a:t>
            </a:r>
          </a:p>
          <a:p>
            <a:pPr lvl="0"/>
            <a:r>
              <a:rPr lang="en-US" altLang="zh-CN" dirty="0" err="1"/>
              <a:t>System.Data</a:t>
            </a:r>
            <a:r>
              <a:rPr lang="zh-CN" altLang="zh-CN" dirty="0"/>
              <a:t>——提供对</a:t>
            </a:r>
            <a:r>
              <a:rPr lang="en-US" altLang="zh-CN" dirty="0"/>
              <a:t>ADO.NET</a:t>
            </a:r>
            <a:r>
              <a:rPr lang="zh-CN" altLang="zh-CN" dirty="0"/>
              <a:t>类的访问。</a:t>
            </a:r>
          </a:p>
          <a:p>
            <a:pPr lvl="0"/>
            <a:r>
              <a:rPr lang="en-US" altLang="zh-CN" dirty="0" err="1" smtClean="0"/>
              <a:t>System.Linq</a:t>
            </a:r>
            <a:r>
              <a:rPr lang="zh-CN" altLang="zh-CN" dirty="0" smtClean="0"/>
              <a:t>——</a:t>
            </a:r>
            <a:r>
              <a:rPr lang="zh-CN" altLang="zh-CN" dirty="0"/>
              <a:t>提供使用</a:t>
            </a:r>
            <a:r>
              <a:rPr lang="en-US" altLang="zh-CN" dirty="0"/>
              <a:t>LINQ</a:t>
            </a:r>
            <a:r>
              <a:rPr lang="zh-CN" altLang="zh-CN" dirty="0"/>
              <a:t>进行查询的类和接口。</a:t>
            </a:r>
          </a:p>
          <a:p>
            <a:pPr lvl="0"/>
            <a:r>
              <a:rPr lang="en-US" altLang="zh-CN" dirty="0" err="1"/>
              <a:t>System.Web</a:t>
            </a:r>
            <a:r>
              <a:rPr lang="zh-CN" altLang="zh-CN" dirty="0"/>
              <a:t>——提供使浏览器与服务器相互通信的类和接口。</a:t>
            </a:r>
          </a:p>
          <a:p>
            <a:r>
              <a:rPr lang="en-US" altLang="zh-CN" dirty="0" err="1"/>
              <a:t>System.Web.Security</a:t>
            </a:r>
            <a:r>
              <a:rPr lang="zh-CN" altLang="zh-CN" dirty="0"/>
              <a:t>——提供实现</a:t>
            </a:r>
            <a:r>
              <a:rPr lang="en-US" altLang="zh-CN" dirty="0"/>
              <a:t>ASP.NET</a:t>
            </a:r>
            <a:r>
              <a:rPr lang="zh-CN" altLang="zh-CN" dirty="0"/>
              <a:t>安全性的类。</a:t>
            </a:r>
            <a:endParaRPr lang="zh-CN" altLang="en-US" dirty="0"/>
          </a:p>
        </p:txBody>
      </p:sp>
    </p:spTree>
  </p:cSld>
  <p:clrMapOvr>
    <a:masterClrMapping/>
  </p:clrMapOvr>
  <p:transition advTm="17595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3.2  .NET Framework</a:t>
            </a:r>
            <a:r>
              <a:rPr lang="zh-CN" altLang="zh-CN" dirty="0"/>
              <a:t>命名</a:t>
            </a:r>
            <a:r>
              <a:rPr lang="zh-CN" altLang="zh-CN" dirty="0" smtClean="0"/>
              <a:t>空间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altLang="zh-CN" dirty="0" err="1"/>
              <a:t>System.Web.UI</a:t>
            </a:r>
            <a:r>
              <a:rPr lang="zh-CN" altLang="zh-CN" dirty="0"/>
              <a:t>——提供用于创建</a:t>
            </a:r>
            <a:r>
              <a:rPr lang="en-US" altLang="zh-CN" dirty="0"/>
              <a:t>Web</a:t>
            </a:r>
            <a:r>
              <a:rPr lang="zh-CN" altLang="zh-CN" dirty="0"/>
              <a:t>应用程序用户界面的类和接口。</a:t>
            </a:r>
          </a:p>
          <a:p>
            <a:pPr lvl="0"/>
            <a:r>
              <a:rPr lang="en-US" altLang="zh-CN" dirty="0" err="1"/>
              <a:t>System.Web.UI.HtmlControls</a:t>
            </a:r>
            <a:r>
              <a:rPr lang="zh-CN" altLang="zh-CN" dirty="0"/>
              <a:t>——提供在</a:t>
            </a:r>
            <a:r>
              <a:rPr lang="en-US" altLang="zh-CN" dirty="0"/>
              <a:t>Web</a:t>
            </a:r>
            <a:r>
              <a:rPr lang="zh-CN" altLang="zh-CN" dirty="0"/>
              <a:t>窗体上创建</a:t>
            </a:r>
            <a:r>
              <a:rPr lang="en-US" altLang="zh-CN" dirty="0"/>
              <a:t> HTML</a:t>
            </a:r>
            <a:r>
              <a:rPr lang="zh-CN" altLang="zh-CN" dirty="0"/>
              <a:t>服务器控件的类。</a:t>
            </a:r>
          </a:p>
          <a:p>
            <a:pPr lvl="0"/>
            <a:r>
              <a:rPr lang="en-US" altLang="zh-CN" dirty="0" err="1"/>
              <a:t>System.Web.UI.WebControls</a:t>
            </a:r>
            <a:r>
              <a:rPr lang="zh-CN" altLang="zh-CN" dirty="0"/>
              <a:t>——提供在</a:t>
            </a:r>
            <a:r>
              <a:rPr lang="en-US" altLang="zh-CN" dirty="0"/>
              <a:t>Web</a:t>
            </a:r>
            <a:r>
              <a:rPr lang="zh-CN" altLang="zh-CN" dirty="0"/>
              <a:t>窗体上创建</a:t>
            </a:r>
            <a:r>
              <a:rPr lang="en-US" altLang="zh-CN" dirty="0"/>
              <a:t>Web</a:t>
            </a:r>
            <a:r>
              <a:rPr lang="zh-CN" altLang="zh-CN" dirty="0"/>
              <a:t>服务器控件的类。</a:t>
            </a:r>
          </a:p>
          <a:p>
            <a:pPr lvl="0"/>
            <a:r>
              <a:rPr lang="en-US" altLang="zh-CN" dirty="0" err="1"/>
              <a:t>System.Web.UI.WebControls.WebParts</a:t>
            </a:r>
            <a:r>
              <a:rPr lang="zh-CN" altLang="zh-CN" dirty="0"/>
              <a:t>——提供用于创建个性化</a:t>
            </a:r>
            <a:r>
              <a:rPr lang="en-US" altLang="zh-CN" dirty="0"/>
              <a:t>Web</a:t>
            </a:r>
            <a:r>
              <a:rPr lang="zh-CN" altLang="zh-CN" dirty="0"/>
              <a:t>部件页的类和接口。</a:t>
            </a:r>
          </a:p>
          <a:p>
            <a:r>
              <a:rPr lang="en-US" altLang="zh-CN" dirty="0" err="1"/>
              <a:t>System.Xml.Linq</a:t>
            </a:r>
            <a:r>
              <a:rPr lang="zh-CN" altLang="zh-CN" dirty="0"/>
              <a:t>——提供用于</a:t>
            </a:r>
            <a:r>
              <a:rPr lang="en-US" altLang="zh-CN" dirty="0"/>
              <a:t>LINQ to XML</a:t>
            </a:r>
            <a:r>
              <a:rPr lang="zh-CN" altLang="zh-CN" dirty="0"/>
              <a:t>的类。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 smtClean="0"/>
              <a:t>3.3  </a:t>
            </a:r>
            <a:r>
              <a:rPr lang="zh-CN" altLang="zh-CN" dirty="0"/>
              <a:t>命名规则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Pascal</a:t>
            </a:r>
            <a:r>
              <a:rPr lang="zh-CN" altLang="zh-CN" dirty="0"/>
              <a:t>和</a:t>
            </a:r>
            <a:r>
              <a:rPr lang="en-US" altLang="zh-CN" dirty="0"/>
              <a:t>Camel</a:t>
            </a:r>
            <a:r>
              <a:rPr lang="zh-CN" altLang="zh-CN" dirty="0"/>
              <a:t>两种形式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Pascal</a:t>
            </a:r>
            <a:r>
              <a:rPr lang="zh-CN" altLang="zh-CN" dirty="0"/>
              <a:t>形式将标识符的首字母和后面连接的每个单词的首字母都</a:t>
            </a:r>
            <a:r>
              <a:rPr lang="zh-CN" altLang="zh-CN" dirty="0" smtClean="0"/>
              <a:t>大写。</a:t>
            </a:r>
            <a:endParaRPr lang="en-US" altLang="zh-CN" dirty="0" smtClean="0"/>
          </a:p>
          <a:p>
            <a:r>
              <a:rPr lang="en-US" altLang="zh-CN" dirty="0" smtClean="0"/>
              <a:t>Camel</a:t>
            </a:r>
            <a:r>
              <a:rPr lang="zh-CN" altLang="zh-CN" dirty="0"/>
              <a:t>形式将标识符的首字母小写，而每个后面连接的单词的首字母都</a:t>
            </a:r>
            <a:r>
              <a:rPr lang="zh-CN" altLang="zh-CN" dirty="0" smtClean="0"/>
              <a:t>大写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4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645</TotalTime>
  <Words>2389</Words>
  <Application>Microsoft Office PowerPoint</Application>
  <PresentationFormat>全屏显示(4:3)</PresentationFormat>
  <Paragraphs>279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Tw Cen MT</vt:lpstr>
      <vt:lpstr>黑体</vt:lpstr>
      <vt:lpstr>华文行楷</vt:lpstr>
      <vt:lpstr>宋体</vt:lpstr>
      <vt:lpstr>Arial</vt:lpstr>
      <vt:lpstr>Times New Roman</vt:lpstr>
      <vt:lpstr>Wingdings</vt:lpstr>
      <vt:lpstr>Wingdings 2</vt:lpstr>
      <vt:lpstr>课件模板</vt:lpstr>
      <vt:lpstr>第3章  C#和ASP.NET 4.5</vt:lpstr>
      <vt:lpstr>本章要点：</vt:lpstr>
      <vt:lpstr>目录</vt:lpstr>
      <vt:lpstr>目录</vt:lpstr>
      <vt:lpstr>目录</vt:lpstr>
      <vt:lpstr>3.1  C#概述</vt:lpstr>
      <vt:lpstr>3.2  .NET Framework命名空间</vt:lpstr>
      <vt:lpstr>3.2  .NET Framework命名空间（续）</vt:lpstr>
      <vt:lpstr>3.3  命名规则</vt:lpstr>
      <vt:lpstr>3.4.1  常量声明</vt:lpstr>
      <vt:lpstr>3.4.2  变量声明</vt:lpstr>
      <vt:lpstr>3.4.3  修饰符</vt:lpstr>
      <vt:lpstr>3.4.3  修饰符（续）</vt:lpstr>
      <vt:lpstr>3.4.4  局部变量作用范围</vt:lpstr>
      <vt:lpstr>3.5  数据类型</vt:lpstr>
      <vt:lpstr>3.5.1  值类型</vt:lpstr>
      <vt:lpstr>3.5.2  引用类型</vt:lpstr>
      <vt:lpstr>3.5.3  装箱和拆箱</vt:lpstr>
      <vt:lpstr>3.7.1  选择结构</vt:lpstr>
      <vt:lpstr>3.7.1  选择结构(续）</vt:lpstr>
      <vt:lpstr>实例3-2  运用switch语句</vt:lpstr>
      <vt:lpstr>3.7.2  循环结构</vt:lpstr>
      <vt:lpstr>3.7.2  循环结构（续）</vt:lpstr>
      <vt:lpstr>3.7.3  异常处理</vt:lpstr>
      <vt:lpstr>实例3-6  运用throw语句</vt:lpstr>
      <vt:lpstr>实例3-7  运用try...catch...finally结构</vt:lpstr>
      <vt:lpstr>3.8.1  类的常识</vt:lpstr>
      <vt:lpstr>3.8.1  类的常识（续）</vt:lpstr>
      <vt:lpstr>3.8.2  属性</vt:lpstr>
      <vt:lpstr>实例3-8  定义Account类的属性</vt:lpstr>
      <vt:lpstr>3.8.3  构造函数</vt:lpstr>
      <vt:lpstr>实例3-9  定义Account类的构造函数</vt:lpstr>
      <vt:lpstr>程序说明</vt:lpstr>
      <vt:lpstr>3.8.4  方法</vt:lpstr>
      <vt:lpstr>实例3-10  定义Account类的存款和取款方法</vt:lpstr>
      <vt:lpstr>实例3-11  结合Account类和ASP.NET 4.5页面</vt:lpstr>
      <vt:lpstr>程序说明</vt:lpstr>
      <vt:lpstr>3.8.5  事件</vt:lpstr>
      <vt:lpstr>实例3-12  在AccountEvent类中增加帐户金额不足事件并运用事件</vt:lpstr>
      <vt:lpstr>事件应用归纳</vt:lpstr>
      <vt:lpstr>3.9  ASP.NET 4.5页面调试</vt:lpstr>
      <vt:lpstr>3.9  ASP.NET 4.5页面调试（续）</vt:lpstr>
      <vt:lpstr>3.9  ASP.NET 4.5页面调试（续）</vt:lpstr>
      <vt:lpstr>3.9  ASP.NET 4.5页面调试（续）</vt:lpstr>
      <vt:lpstr>3.10 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User</cp:lastModifiedBy>
  <cp:revision>58</cp:revision>
  <cp:lastPrinted>2018-09-26T13:38:26Z</cp:lastPrinted>
  <dcterms:created xsi:type="dcterms:W3CDTF">2014-03-08T01:39:37Z</dcterms:created>
  <dcterms:modified xsi:type="dcterms:W3CDTF">2018-09-26T13:39:04Z</dcterms:modified>
</cp:coreProperties>
</file>