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50"/>
  </p:notesMasterIdLst>
  <p:handoutMasterIdLst>
    <p:handoutMasterId r:id="rId51"/>
  </p:handoutMasterIdLst>
  <p:sldIdLst>
    <p:sldId id="256" r:id="rId2"/>
    <p:sldId id="257" r:id="rId3"/>
    <p:sldId id="260" r:id="rId4"/>
    <p:sldId id="358" r:id="rId5"/>
    <p:sldId id="259" r:id="rId6"/>
    <p:sldId id="262" r:id="rId7"/>
    <p:sldId id="411" r:id="rId8"/>
    <p:sldId id="359" r:id="rId9"/>
    <p:sldId id="412" r:id="rId10"/>
    <p:sldId id="385" r:id="rId11"/>
    <p:sldId id="386" r:id="rId12"/>
    <p:sldId id="387" r:id="rId13"/>
    <p:sldId id="360" r:id="rId14"/>
    <p:sldId id="354" r:id="rId15"/>
    <p:sldId id="355" r:id="rId16"/>
    <p:sldId id="388" r:id="rId17"/>
    <p:sldId id="356" r:id="rId18"/>
    <p:sldId id="357" r:id="rId19"/>
    <p:sldId id="361" r:id="rId20"/>
    <p:sldId id="298" r:id="rId21"/>
    <p:sldId id="362" r:id="rId22"/>
    <p:sldId id="363" r:id="rId23"/>
    <p:sldId id="365" r:id="rId24"/>
    <p:sldId id="413" r:id="rId25"/>
    <p:sldId id="389" r:id="rId26"/>
    <p:sldId id="366" r:id="rId27"/>
    <p:sldId id="367" r:id="rId28"/>
    <p:sldId id="368" r:id="rId29"/>
    <p:sldId id="369" r:id="rId30"/>
    <p:sldId id="370" r:id="rId31"/>
    <p:sldId id="371" r:id="rId32"/>
    <p:sldId id="372" r:id="rId33"/>
    <p:sldId id="373" r:id="rId34"/>
    <p:sldId id="374" r:id="rId35"/>
    <p:sldId id="375" r:id="rId36"/>
    <p:sldId id="377" r:id="rId37"/>
    <p:sldId id="376" r:id="rId38"/>
    <p:sldId id="378" r:id="rId39"/>
    <p:sldId id="379" r:id="rId40"/>
    <p:sldId id="380" r:id="rId41"/>
    <p:sldId id="381" r:id="rId42"/>
    <p:sldId id="382" r:id="rId43"/>
    <p:sldId id="383" r:id="rId44"/>
    <p:sldId id="384" r:id="rId45"/>
    <p:sldId id="390" r:id="rId46"/>
    <p:sldId id="391" r:id="rId47"/>
    <p:sldId id="392" r:id="rId48"/>
    <p:sldId id="393" r:id="rId49"/>
  </p:sldIdLst>
  <p:sldSz cx="9144000" cy="6858000" type="screen4x3"/>
  <p:notesSz cx="6858000" cy="9144000"/>
  <p:defaultTextStyle>
    <a:defPPr>
      <a:defRPr lang="en-US"/>
    </a:defPPr>
    <a:lvl1pPr algn="l" rtl="0" fontAlgn="base">
      <a:spcBef>
        <a:spcPct val="0"/>
      </a:spcBef>
      <a:spcAft>
        <a:spcPct val="0"/>
      </a:spcAft>
      <a:defRPr sz="3200" b="1" kern="1200">
        <a:solidFill>
          <a:schemeClr val="accent2"/>
        </a:solidFill>
        <a:latin typeface="Arial" charset="0"/>
        <a:ea typeface="华文行楷" pitchFamily="2" charset="-122"/>
        <a:cs typeface="+mn-cs"/>
      </a:defRPr>
    </a:lvl1pPr>
    <a:lvl2pPr marL="457200" algn="l" rtl="0" fontAlgn="base">
      <a:spcBef>
        <a:spcPct val="0"/>
      </a:spcBef>
      <a:spcAft>
        <a:spcPct val="0"/>
      </a:spcAft>
      <a:defRPr sz="3200" b="1" kern="1200">
        <a:solidFill>
          <a:schemeClr val="accent2"/>
        </a:solidFill>
        <a:latin typeface="Arial" charset="0"/>
        <a:ea typeface="华文行楷" pitchFamily="2" charset="-122"/>
        <a:cs typeface="+mn-cs"/>
      </a:defRPr>
    </a:lvl2pPr>
    <a:lvl3pPr marL="914400" algn="l" rtl="0" fontAlgn="base">
      <a:spcBef>
        <a:spcPct val="0"/>
      </a:spcBef>
      <a:spcAft>
        <a:spcPct val="0"/>
      </a:spcAft>
      <a:defRPr sz="3200" b="1" kern="1200">
        <a:solidFill>
          <a:schemeClr val="accent2"/>
        </a:solidFill>
        <a:latin typeface="Arial" charset="0"/>
        <a:ea typeface="华文行楷" pitchFamily="2" charset="-122"/>
        <a:cs typeface="+mn-cs"/>
      </a:defRPr>
    </a:lvl3pPr>
    <a:lvl4pPr marL="1371600" algn="l" rtl="0" fontAlgn="base">
      <a:spcBef>
        <a:spcPct val="0"/>
      </a:spcBef>
      <a:spcAft>
        <a:spcPct val="0"/>
      </a:spcAft>
      <a:defRPr sz="3200" b="1" kern="1200">
        <a:solidFill>
          <a:schemeClr val="accent2"/>
        </a:solidFill>
        <a:latin typeface="Arial" charset="0"/>
        <a:ea typeface="华文行楷" pitchFamily="2" charset="-122"/>
        <a:cs typeface="+mn-cs"/>
      </a:defRPr>
    </a:lvl4pPr>
    <a:lvl5pPr marL="1828800" algn="l" rtl="0" fontAlgn="base">
      <a:spcBef>
        <a:spcPct val="0"/>
      </a:spcBef>
      <a:spcAft>
        <a:spcPct val="0"/>
      </a:spcAft>
      <a:defRPr sz="3200" b="1" kern="1200">
        <a:solidFill>
          <a:schemeClr val="accent2"/>
        </a:solidFill>
        <a:latin typeface="Arial" charset="0"/>
        <a:ea typeface="华文行楷" pitchFamily="2" charset="-122"/>
        <a:cs typeface="+mn-cs"/>
      </a:defRPr>
    </a:lvl5pPr>
    <a:lvl6pPr marL="2286000" algn="l" defTabSz="914400" rtl="0" eaLnBrk="1" latinLnBrk="0" hangingPunct="1">
      <a:defRPr sz="3200" b="1" kern="1200">
        <a:solidFill>
          <a:schemeClr val="accent2"/>
        </a:solidFill>
        <a:latin typeface="Arial" charset="0"/>
        <a:ea typeface="华文行楷" pitchFamily="2" charset="-122"/>
        <a:cs typeface="+mn-cs"/>
      </a:defRPr>
    </a:lvl6pPr>
    <a:lvl7pPr marL="2743200" algn="l" defTabSz="914400" rtl="0" eaLnBrk="1" latinLnBrk="0" hangingPunct="1">
      <a:defRPr sz="3200" b="1" kern="1200">
        <a:solidFill>
          <a:schemeClr val="accent2"/>
        </a:solidFill>
        <a:latin typeface="Arial" charset="0"/>
        <a:ea typeface="华文行楷" pitchFamily="2" charset="-122"/>
        <a:cs typeface="+mn-cs"/>
      </a:defRPr>
    </a:lvl7pPr>
    <a:lvl8pPr marL="3200400" algn="l" defTabSz="914400" rtl="0" eaLnBrk="1" latinLnBrk="0" hangingPunct="1">
      <a:defRPr sz="3200" b="1" kern="1200">
        <a:solidFill>
          <a:schemeClr val="accent2"/>
        </a:solidFill>
        <a:latin typeface="Arial" charset="0"/>
        <a:ea typeface="华文行楷" pitchFamily="2" charset="-122"/>
        <a:cs typeface="+mn-cs"/>
      </a:defRPr>
    </a:lvl8pPr>
    <a:lvl9pPr marL="3657600" algn="l" defTabSz="914400" rtl="0" eaLnBrk="1" latinLnBrk="0" hangingPunct="1">
      <a:defRPr sz="3200" b="1" kern="1200">
        <a:solidFill>
          <a:schemeClr val="accent2"/>
        </a:solidFill>
        <a:latin typeface="Arial"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0039" autoAdjust="0"/>
    <p:restoredTop sz="86523" autoAdjust="0"/>
  </p:normalViewPr>
  <p:slideViewPr>
    <p:cSldViewPr>
      <p:cViewPr varScale="1">
        <p:scale>
          <a:sx n="71" d="100"/>
          <a:sy n="71" d="100"/>
        </p:scale>
        <p:origin x="-1122" y="-96"/>
      </p:cViewPr>
      <p:guideLst>
        <p:guide orient="horz" pos="2160"/>
        <p:guide pos="2880"/>
      </p:guideLst>
    </p:cSldViewPr>
  </p:slideViewPr>
  <p:outlineViewPr>
    <p:cViewPr>
      <p:scale>
        <a:sx n="33" d="100"/>
        <a:sy n="33" d="100"/>
      </p:scale>
      <p:origin x="0" y="15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2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F4FD13A0-45DB-4627-B65E-98AE218960D1}" type="slidenum">
              <a:rPr lang="zh-CN" altLang="en-US"/>
              <a:pPr/>
              <a:t>‹#›</a:t>
            </a:fld>
            <a:endParaRPr lang="en-US" altLang="zh-CN"/>
          </a:p>
        </p:txBody>
      </p:sp>
    </p:spTree>
    <p:extLst>
      <p:ext uri="{BB962C8B-B14F-4D97-AF65-F5344CB8AC3E}">
        <p14:creationId xmlns:p14="http://schemas.microsoft.com/office/powerpoint/2010/main" val="174950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6BFD7C2C-5AE5-4A0F-B088-FF29B102B943}" type="slidenum">
              <a:rPr lang="zh-CN" altLang="en-US"/>
              <a:pPr/>
              <a:t>‹#›</a:t>
            </a:fld>
            <a:endParaRPr lang="en-US" altLang="zh-CN"/>
          </a:p>
        </p:txBody>
      </p:sp>
    </p:spTree>
    <p:extLst>
      <p:ext uri="{BB962C8B-B14F-4D97-AF65-F5344CB8AC3E}">
        <p14:creationId xmlns:p14="http://schemas.microsoft.com/office/powerpoint/2010/main" val="18051593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normAutofit/>
          </a:bodyPr>
          <a:lstStyle>
            <a:lvl1pPr>
              <a:defRPr sz="4000" cap="none"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61291EC-ED21-4784-ADDB-904A0D3D031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endParaRPr lang="en-US" altLang="zh-CN"/>
          </a:p>
        </p:txBody>
      </p:sp>
      <p:sp>
        <p:nvSpPr>
          <p:cNvPr id="5" name="页脚占位符 4"/>
          <p:cNvSpPr>
            <a:spLocks noGrp="1"/>
          </p:cNvSpPr>
          <p:nvPr>
            <p:ph type="ftr" sz="quarter" idx="11"/>
          </p:nvPr>
        </p:nvSpPr>
        <p:spPr>
          <a:xfrm>
            <a:off x="457201" y="6248207"/>
            <a:ext cx="5573483" cy="365125"/>
          </a:xfrm>
        </p:spPr>
        <p:txBody>
          <a:bodyPr/>
          <a:lstStyle/>
          <a:p>
            <a:endParaRPr lang="en-US" altLang="zh-CN"/>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EE3B7A2F-64F6-4B47-A499-6856A0AC5258}"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a:solidFill>
                  <a:srgbClr val="FFFFFF"/>
                </a:solidFill>
              </a:defRPr>
            </a:lvl1pPr>
          </a:lstStyle>
          <a:p>
            <a:fld id="{FA85B6B6-6F9E-4B2A-8D5E-36CBEED6AA9E}" type="slidenum">
              <a:rPr lang="en-US" altLang="zh-CN" smtClean="0"/>
              <a:t>‹#›</a:t>
            </a:fld>
            <a:endParaRPr lang="en-US" altLang="zh-CN" dirty="0"/>
          </a:p>
        </p:txBody>
      </p:sp>
      <p:sp>
        <p:nvSpPr>
          <p:cNvPr id="8" name="内容占位符 7"/>
          <p:cNvSpPr>
            <a:spLocks noGrp="1"/>
          </p:cNvSpPr>
          <p:nvPr>
            <p:ph sz="quarter" idx="1"/>
          </p:nvPr>
        </p:nvSpPr>
        <p:spPr>
          <a:xfrm>
            <a:off x="612648" y="1600200"/>
            <a:ext cx="8153400" cy="4495800"/>
          </a:xfrm>
        </p:spPr>
        <p:txBody>
          <a:bodyPr/>
          <a:lstStyle>
            <a:lvl1pPr>
              <a:defRPr sz="2900">
                <a:latin typeface="+mn-ea"/>
                <a:ea typeface="+mn-ea"/>
              </a:defRPr>
            </a:lvl1pPr>
            <a:lvl2pPr>
              <a:defRPr sz="2600"/>
            </a:lvl2pPr>
            <a:lvl3pPr>
              <a:defRPr sz="2300"/>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5EABBA-4B45-4E61-A471-C40571EED80B}" type="slidenum">
              <a:rPr lang="zh-CN" altLang="en-US" smtClean="0"/>
              <a:pPr/>
              <a:t>‹#›</a:t>
            </a:fld>
            <a:endParaRPr lang="en-US" altLang="zh-CN"/>
          </a:p>
        </p:txBody>
      </p:sp>
      <p:sp>
        <p:nvSpPr>
          <p:cNvPr id="14" name="页脚占位符 13"/>
          <p:cNvSpPr>
            <a:spLocks noGrp="1"/>
          </p:cNvSpPr>
          <p:nvPr>
            <p:ph type="ftr" sz="quarter" idx="12"/>
          </p:nvPr>
        </p:nvSpPr>
        <p:spPr/>
        <p:txBody>
          <a:bodyPr/>
          <a:lstStyle/>
          <a:p>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endParaRPr lang="en-US" altLang="zh-CN"/>
          </a:p>
        </p:txBody>
      </p:sp>
      <p:sp>
        <p:nvSpPr>
          <p:cNvPr id="10" name="灯片编号占位符 9"/>
          <p:cNvSpPr>
            <a:spLocks noGrp="1"/>
          </p:cNvSpPr>
          <p:nvPr>
            <p:ph type="sldNum" sz="quarter" idx="16"/>
          </p:nvPr>
        </p:nvSpPr>
        <p:spPr/>
        <p:txBody>
          <a:bodyPr rtlCol="0"/>
          <a:lstStyle/>
          <a:p>
            <a:fld id="{2245A839-5CB0-40AD-8603-69E7C64E4796}" type="slidenum">
              <a:rPr lang="zh-CN" altLang="en-US" smtClean="0"/>
              <a:pPr/>
              <a:t>‹#›</a:t>
            </a:fld>
            <a:endParaRPr lang="en-US" altLang="zh-CN"/>
          </a:p>
        </p:txBody>
      </p:sp>
      <p:sp>
        <p:nvSpPr>
          <p:cNvPr id="12" name="页脚占位符 11"/>
          <p:cNvSpPr>
            <a:spLocks noGrp="1"/>
          </p:cNvSpPr>
          <p:nvPr>
            <p:ph type="ftr" sz="quarter" idx="17"/>
          </p:nvPr>
        </p:nvSpPr>
        <p:spPr/>
        <p:txBody>
          <a:bodyPr rtlCol="0"/>
          <a:lstStyle/>
          <a:p>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endParaRPr lang="en-US" altLang="zh-CN"/>
          </a:p>
        </p:txBody>
      </p:sp>
      <p:sp>
        <p:nvSpPr>
          <p:cNvPr id="12" name="灯片编号占位符 11"/>
          <p:cNvSpPr>
            <a:spLocks noGrp="1"/>
          </p:cNvSpPr>
          <p:nvPr>
            <p:ph type="sldNum" sz="quarter" idx="16"/>
          </p:nvPr>
        </p:nvSpPr>
        <p:spPr/>
        <p:txBody>
          <a:bodyPr rtlCol="0"/>
          <a:lstStyle/>
          <a:p>
            <a:fld id="{AEA9C790-E6EB-4309-87FF-EC3425992825}" type="slidenum">
              <a:rPr lang="zh-CN" altLang="en-US" smtClean="0"/>
              <a:pPr/>
              <a:t>‹#›</a:t>
            </a:fld>
            <a:endParaRPr lang="en-US" altLang="zh-CN"/>
          </a:p>
        </p:txBody>
      </p:sp>
      <p:sp>
        <p:nvSpPr>
          <p:cNvPr id="14" name="页脚占位符 13"/>
          <p:cNvSpPr>
            <a:spLocks noGrp="1"/>
          </p:cNvSpPr>
          <p:nvPr>
            <p:ph type="ftr" sz="quarter" idx="17"/>
          </p:nvPr>
        </p:nvSpPr>
        <p:spPr/>
        <p:txBody>
          <a:bodyPr rtlCol="0"/>
          <a:lstStyle/>
          <a:p>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F31E912-94E6-42F5-9385-BE8DC2030B46}"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9143468-510E-45F6-910F-947E72D1257B}"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lvl1pPr>
              <a:defRPr>
                <a:solidFill>
                  <a:srgbClr val="FFFFFF"/>
                </a:solidFill>
              </a:defRPr>
            </a:lvl1pPr>
          </a:lstStyle>
          <a:p>
            <a:fld id="{FC8B48BD-24CC-476E-84C5-44D6EF24A533}" type="slidenum">
              <a:rPr lang="zh-CN" altLang="en-US" smtClean="0"/>
              <a:pPr/>
              <a:t>‹#›</a:t>
            </a:fld>
            <a:endParaRPr lang="en-US" altLang="zh-CN"/>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endParaRPr lang="en-US" altLang="zh-CN"/>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833570FB-EDCF-43C2-A9D2-87C113876E0E}" type="slidenum">
              <a:rPr lang="zh-CN" altLang="en-US" smtClean="0"/>
              <a:pPr/>
              <a:t>‹#›</a:t>
            </a:fld>
            <a:endParaRPr lang="en-US" altLang="zh-CN"/>
          </a:p>
        </p:txBody>
      </p:sp>
      <p:sp>
        <p:nvSpPr>
          <p:cNvPr id="14" name="页脚占位符 13"/>
          <p:cNvSpPr>
            <a:spLocks noGrp="1"/>
          </p:cNvSpPr>
          <p:nvPr>
            <p:ph type="ftr" sz="quarter" idx="12"/>
          </p:nvPr>
        </p:nvSpPr>
        <p:spPr>
          <a:xfrm>
            <a:off x="1600200" y="6248206"/>
            <a:ext cx="4572000" cy="365125"/>
          </a:xfrm>
        </p:spPr>
        <p:txBody>
          <a:bodyPr rtlCol="0"/>
          <a:lstStyle/>
          <a:p>
            <a:endParaRPr lang="en-US" altLang="zh-CN"/>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ltLang="zh-CN"/>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4F9F96-B12D-4EA8-9602-B427F89B89CF}"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8.xml"/><Relationship Id="rId7" Type="http://schemas.openxmlformats.org/officeDocument/2006/relationships/slide" Target="slide15.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11.xml"/><Relationship Id="rId9" Type="http://schemas.openxmlformats.org/officeDocument/2006/relationships/slide" Target="slide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25.xml"/><Relationship Id="rId7" Type="http://schemas.openxmlformats.org/officeDocument/2006/relationships/slide" Target="slide36.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35.xml"/><Relationship Id="rId11" Type="http://schemas.openxmlformats.org/officeDocument/2006/relationships/slide" Target="slide48.xml"/><Relationship Id="rId5" Type="http://schemas.openxmlformats.org/officeDocument/2006/relationships/slide" Target="slide33.xml"/><Relationship Id="rId10" Type="http://schemas.openxmlformats.org/officeDocument/2006/relationships/slide" Target="slide43.xml"/><Relationship Id="rId4" Type="http://schemas.openxmlformats.org/officeDocument/2006/relationships/slide" Target="slide31.xml"/><Relationship Id="rId9" Type="http://schemas.openxmlformats.org/officeDocument/2006/relationships/slide" Target="slide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323528" y="2132856"/>
            <a:ext cx="8515672" cy="1142256"/>
          </a:xfrm>
        </p:spPr>
        <p:txBody>
          <a:bodyPr>
            <a:normAutofit/>
          </a:bodyPr>
          <a:lstStyle/>
          <a:p>
            <a:pPr algn="ctr"/>
            <a:r>
              <a:rPr lang="zh-CN" altLang="zh-CN" dirty="0"/>
              <a:t>第</a:t>
            </a:r>
            <a:r>
              <a:rPr lang="en-US" altLang="zh-CN" dirty="0"/>
              <a:t>4</a:t>
            </a:r>
            <a:r>
              <a:rPr lang="zh-CN" altLang="zh-CN" dirty="0"/>
              <a:t>章</a:t>
            </a:r>
            <a:r>
              <a:rPr lang="en-US" altLang="zh-CN" dirty="0"/>
              <a:t>  ASP.NET 4.5</a:t>
            </a:r>
            <a:r>
              <a:rPr lang="zh-CN" altLang="zh-CN" dirty="0"/>
              <a:t>标准控件</a:t>
            </a:r>
            <a:endParaRPr lang="zh-CN" altLang="en-US" dirty="0"/>
          </a:p>
        </p:txBody>
      </p:sp>
      <p:sp>
        <p:nvSpPr>
          <p:cNvPr id="2" name="副标题 1"/>
          <p:cNvSpPr>
            <a:spLocks noGrp="1"/>
          </p:cNvSpPr>
          <p:nvPr>
            <p:ph type="subTitle" idx="1"/>
          </p:nvPr>
        </p:nvSpPr>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10</a:t>
            </a:fld>
            <a:endParaRPr lang="en-US" altLang="zh-CN"/>
          </a:p>
        </p:txBody>
      </p:sp>
      <p:sp>
        <p:nvSpPr>
          <p:cNvPr id="2" name="内容占位符 1"/>
          <p:cNvSpPr>
            <a:spLocks noGrp="1"/>
          </p:cNvSpPr>
          <p:nvPr>
            <p:ph sz="quarter" idx="1"/>
          </p:nvPr>
        </p:nvSpPr>
        <p:spPr/>
        <p:txBody>
          <a:bodyPr/>
          <a:lstStyle/>
          <a:p>
            <a:r>
              <a:rPr lang="zh-CN" altLang="zh-CN" dirty="0"/>
              <a:t>当单击按钮时引起页面往返，此时触发</a:t>
            </a:r>
            <a:r>
              <a:rPr lang="en-US" altLang="zh-CN" dirty="0" err="1"/>
              <a:t>Page.Load</a:t>
            </a:r>
            <a:r>
              <a:rPr lang="zh-CN" altLang="zh-CN" dirty="0"/>
              <a:t>事件，执行</a:t>
            </a:r>
            <a:r>
              <a:rPr lang="en-US" altLang="zh-CN" dirty="0" err="1"/>
              <a:t>Page_Load</a:t>
            </a:r>
            <a:r>
              <a:rPr lang="en-US" altLang="zh-CN" dirty="0"/>
              <a:t>()</a:t>
            </a:r>
            <a:r>
              <a:rPr lang="zh-CN" altLang="zh-CN" dirty="0"/>
              <a:t>方法代码，但因为“</a:t>
            </a:r>
            <a:r>
              <a:rPr lang="en-US" altLang="zh-CN" dirty="0"/>
              <a:t>!</a:t>
            </a:r>
            <a:r>
              <a:rPr lang="en-US" altLang="zh-CN" dirty="0" err="1"/>
              <a:t>IsPostBack</a:t>
            </a:r>
            <a:r>
              <a:rPr lang="zh-CN" altLang="zh-CN" dirty="0"/>
              <a:t>”值为</a:t>
            </a:r>
            <a:r>
              <a:rPr lang="en-US" altLang="zh-CN" dirty="0"/>
              <a:t>false</a:t>
            </a:r>
            <a:r>
              <a:rPr lang="zh-CN" altLang="zh-CN" dirty="0"/>
              <a:t>，所以不执行“</a:t>
            </a:r>
            <a:r>
              <a:rPr lang="en-US" altLang="zh-CN" dirty="0" err="1"/>
              <a:t>Response.Write</a:t>
            </a:r>
            <a:r>
              <a:rPr lang="en-US" altLang="zh-CN" dirty="0"/>
              <a:t>("</a:t>
            </a:r>
            <a:r>
              <a:rPr lang="zh-CN" altLang="zh-CN" dirty="0"/>
              <a:t>页面第一次加载！</a:t>
            </a:r>
            <a:r>
              <a:rPr lang="en-US" altLang="zh-CN" dirty="0"/>
              <a:t>");</a:t>
            </a:r>
            <a:r>
              <a:rPr lang="zh-CN" altLang="zh-CN" dirty="0"/>
              <a:t>”。然后执行</a:t>
            </a:r>
            <a:r>
              <a:rPr lang="en-US" altLang="zh-CN" dirty="0"/>
              <a:t>Click</a:t>
            </a:r>
            <a:r>
              <a:rPr lang="zh-CN" altLang="zh-CN" dirty="0"/>
              <a:t>事件处理代码，显示“执行</a:t>
            </a:r>
            <a:r>
              <a:rPr lang="en-US" altLang="zh-CN" dirty="0"/>
              <a:t>Click</a:t>
            </a:r>
            <a:r>
              <a:rPr lang="zh-CN" altLang="zh-CN"/>
              <a:t>事件处理代码！”。</a:t>
            </a:r>
            <a:endParaRPr lang="zh-CN" altLang="en-US"/>
          </a:p>
        </p:txBody>
      </p:sp>
    </p:spTree>
    <p:extLst>
      <p:ext uri="{BB962C8B-B14F-4D97-AF65-F5344CB8AC3E}">
        <p14:creationId xmlns:p14="http://schemas.microsoft.com/office/powerpoint/2010/main" val="525817145"/>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4.2  ASP.NET 4.5</a:t>
            </a:r>
            <a:r>
              <a:rPr lang="zh-CN" altLang="zh-CN" dirty="0"/>
              <a:t>服务器控件概述</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11</a:t>
            </a:fld>
            <a:endParaRPr lang="en-US" altLang="zh-CN"/>
          </a:p>
        </p:txBody>
      </p:sp>
      <p:sp>
        <p:nvSpPr>
          <p:cNvPr id="2" name="内容占位符 1"/>
          <p:cNvSpPr>
            <a:spLocks noGrp="1"/>
          </p:cNvSpPr>
          <p:nvPr>
            <p:ph sz="quarter" idx="1"/>
          </p:nvPr>
        </p:nvSpPr>
        <p:spPr/>
        <p:txBody>
          <a:bodyPr/>
          <a:lstStyle/>
          <a:p>
            <a:r>
              <a:rPr lang="zh-CN" altLang="zh-CN" dirty="0" smtClean="0"/>
              <a:t>两种服务器</a:t>
            </a:r>
            <a:r>
              <a:rPr lang="zh-CN" altLang="zh-CN" dirty="0"/>
              <a:t>控件：</a:t>
            </a:r>
            <a:r>
              <a:rPr lang="en-US" altLang="zh-CN" dirty="0"/>
              <a:t>HTML</a:t>
            </a:r>
            <a:r>
              <a:rPr lang="zh-CN" altLang="zh-CN" dirty="0"/>
              <a:t>服务器控件和</a:t>
            </a:r>
            <a:r>
              <a:rPr lang="en-US" altLang="zh-CN" dirty="0"/>
              <a:t>Web</a:t>
            </a:r>
            <a:r>
              <a:rPr lang="zh-CN" altLang="zh-CN" dirty="0"/>
              <a:t>服务器控件</a:t>
            </a:r>
            <a:r>
              <a:rPr lang="zh-CN" altLang="zh-CN" dirty="0" smtClean="0"/>
              <a:t>。</a:t>
            </a:r>
            <a:endParaRPr lang="en-US" altLang="zh-CN" dirty="0" smtClean="0"/>
          </a:p>
          <a:p>
            <a:r>
              <a:rPr lang="en-US" altLang="zh-CN" dirty="0" smtClean="0"/>
              <a:t>HTML</a:t>
            </a:r>
            <a:r>
              <a:rPr lang="zh-CN" altLang="zh-CN" dirty="0"/>
              <a:t>服务器控件常用于升级原有的</a:t>
            </a:r>
            <a:r>
              <a:rPr lang="en-US" altLang="zh-CN" dirty="0"/>
              <a:t>ASP</a:t>
            </a:r>
            <a:r>
              <a:rPr lang="zh-CN" altLang="zh-CN" dirty="0"/>
              <a:t>页面到</a:t>
            </a:r>
            <a:r>
              <a:rPr lang="en-US" altLang="zh-CN" dirty="0"/>
              <a:t>ASP.NET</a:t>
            </a:r>
            <a:r>
              <a:rPr lang="zh-CN" altLang="zh-CN" dirty="0"/>
              <a:t>页面，而在</a:t>
            </a:r>
            <a:r>
              <a:rPr lang="en-US" altLang="zh-CN" dirty="0"/>
              <a:t>ASP.NET 4.5</a:t>
            </a:r>
            <a:r>
              <a:rPr lang="zh-CN" altLang="zh-CN" dirty="0"/>
              <a:t>网站开发中，优先考虑</a:t>
            </a:r>
            <a:r>
              <a:rPr lang="en-US" altLang="zh-CN" dirty="0"/>
              <a:t>Web</a:t>
            </a:r>
            <a:r>
              <a:rPr lang="zh-CN" altLang="zh-CN" dirty="0"/>
              <a:t>服务器控件</a:t>
            </a:r>
            <a:r>
              <a:rPr lang="zh-CN" altLang="zh-CN" dirty="0" smtClean="0"/>
              <a:t>。</a:t>
            </a:r>
            <a:endParaRPr lang="en-US" altLang="zh-CN" dirty="0" smtClean="0"/>
          </a:p>
          <a:p>
            <a:r>
              <a:rPr lang="zh-CN" altLang="zh-CN" dirty="0" smtClean="0"/>
              <a:t>当</a:t>
            </a:r>
            <a:r>
              <a:rPr lang="en-US" altLang="zh-CN" dirty="0"/>
              <a:t>Web</a:t>
            </a:r>
            <a:r>
              <a:rPr lang="zh-CN" altLang="zh-CN" dirty="0"/>
              <a:t>服务器控件无法完成特定的任务时，再考虑</a:t>
            </a:r>
            <a:r>
              <a:rPr lang="en-US" altLang="zh-CN" dirty="0"/>
              <a:t>HTML</a:t>
            </a:r>
            <a:r>
              <a:rPr lang="zh-CN" altLang="zh-CN" dirty="0"/>
              <a:t>服务器控件。</a:t>
            </a:r>
            <a:endParaRPr lang="zh-CN" altLang="en-US" dirty="0"/>
          </a:p>
        </p:txBody>
      </p:sp>
    </p:spTree>
    <p:extLst>
      <p:ext uri="{BB962C8B-B14F-4D97-AF65-F5344CB8AC3E}">
        <p14:creationId xmlns:p14="http://schemas.microsoft.com/office/powerpoint/2010/main" val="1746571922"/>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4.2.1  HTML</a:t>
            </a:r>
            <a:r>
              <a:rPr lang="zh-CN" altLang="zh-CN" dirty="0"/>
              <a:t>服务器控件简介</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12</a:t>
            </a:fld>
            <a:endParaRPr lang="en-US" altLang="zh-CN"/>
          </a:p>
        </p:txBody>
      </p:sp>
      <p:sp>
        <p:nvSpPr>
          <p:cNvPr id="420867" name="Rectangle 3"/>
          <p:cNvSpPr>
            <a:spLocks noGrp="1" noChangeArrowheads="1"/>
          </p:cNvSpPr>
          <p:nvPr>
            <p:ph sz="quarter" idx="1"/>
          </p:nvPr>
        </p:nvSpPr>
        <p:spPr/>
        <p:txBody>
          <a:bodyPr>
            <a:normAutofit/>
          </a:bodyPr>
          <a:lstStyle/>
          <a:p>
            <a:r>
              <a:rPr lang="en-US" altLang="zh-CN" dirty="0"/>
              <a:t>HTML</a:t>
            </a:r>
            <a:r>
              <a:rPr lang="zh-CN" altLang="zh-CN" dirty="0"/>
              <a:t>服务器控件实现了将</a:t>
            </a:r>
            <a:r>
              <a:rPr lang="en-US" altLang="zh-CN" dirty="0"/>
              <a:t>XHTML</a:t>
            </a:r>
            <a:r>
              <a:rPr lang="zh-CN" altLang="zh-CN" dirty="0"/>
              <a:t>元素到服务器控件的转换，每个</a:t>
            </a:r>
            <a:r>
              <a:rPr lang="en-US" altLang="zh-CN" dirty="0"/>
              <a:t>HTML</a:t>
            </a:r>
            <a:r>
              <a:rPr lang="zh-CN" altLang="zh-CN" dirty="0"/>
              <a:t>服务器控件都有相应的</a:t>
            </a:r>
            <a:r>
              <a:rPr lang="en-US" altLang="zh-CN" dirty="0"/>
              <a:t>XHTML</a:t>
            </a:r>
            <a:r>
              <a:rPr lang="zh-CN" altLang="zh-CN" dirty="0"/>
              <a:t>元素对应</a:t>
            </a:r>
            <a:r>
              <a:rPr lang="zh-CN" altLang="zh-CN" dirty="0" smtClean="0"/>
              <a:t>。</a:t>
            </a:r>
            <a:endParaRPr lang="en-US" altLang="zh-CN" dirty="0" smtClean="0"/>
          </a:p>
          <a:p>
            <a:r>
              <a:rPr lang="zh-CN" altLang="zh-CN" dirty="0"/>
              <a:t>要转换</a:t>
            </a:r>
            <a:r>
              <a:rPr lang="en-US" altLang="zh-CN" dirty="0"/>
              <a:t>XHTML</a:t>
            </a:r>
            <a:r>
              <a:rPr lang="zh-CN" altLang="zh-CN" dirty="0"/>
              <a:t>元素到</a:t>
            </a:r>
            <a:r>
              <a:rPr lang="en-US" altLang="zh-CN" dirty="0"/>
              <a:t>HTML</a:t>
            </a:r>
            <a:r>
              <a:rPr lang="zh-CN" altLang="zh-CN" dirty="0"/>
              <a:t>服务器控件的方法是在“源”视图中找到</a:t>
            </a:r>
            <a:r>
              <a:rPr lang="en-US" altLang="zh-CN" dirty="0"/>
              <a:t>XHTML</a:t>
            </a:r>
            <a:r>
              <a:rPr lang="zh-CN" altLang="zh-CN" dirty="0"/>
              <a:t>元素，加上属性“</a:t>
            </a:r>
            <a:r>
              <a:rPr lang="en-US" altLang="zh-CN" dirty="0" err="1"/>
              <a:t>runat</a:t>
            </a:r>
            <a:r>
              <a:rPr lang="en-US" altLang="zh-CN" dirty="0"/>
              <a:t>="server"</a:t>
            </a:r>
            <a:r>
              <a:rPr lang="zh-CN" altLang="zh-CN" dirty="0"/>
              <a:t>”。</a:t>
            </a:r>
          </a:p>
        </p:txBody>
      </p:sp>
    </p:spTree>
    <p:extLst>
      <p:ext uri="{BB962C8B-B14F-4D97-AF65-F5344CB8AC3E}">
        <p14:creationId xmlns:p14="http://schemas.microsoft.com/office/powerpoint/2010/main" val="464599778"/>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4.2.2  Web</a:t>
            </a:r>
            <a:r>
              <a:rPr lang="zh-CN" altLang="zh-CN" dirty="0"/>
              <a:t>服务器控件简介</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13</a:t>
            </a:fld>
            <a:endParaRPr lang="en-US" altLang="zh-CN"/>
          </a:p>
        </p:txBody>
      </p:sp>
      <p:sp>
        <p:nvSpPr>
          <p:cNvPr id="2" name="内容占位符 1"/>
          <p:cNvSpPr>
            <a:spLocks noGrp="1"/>
          </p:cNvSpPr>
          <p:nvPr>
            <p:ph sz="quarter" idx="1"/>
          </p:nvPr>
        </p:nvSpPr>
        <p:spPr/>
        <p:txBody>
          <a:bodyPr>
            <a:normAutofit/>
          </a:bodyPr>
          <a:lstStyle/>
          <a:p>
            <a:pPr lvl="0"/>
            <a:r>
              <a:rPr lang="zh-CN" altLang="zh-CN" dirty="0"/>
              <a:t>标准控件：除</a:t>
            </a:r>
            <a:r>
              <a:rPr lang="en-US" altLang="zh-CN" dirty="0"/>
              <a:t>Web</a:t>
            </a:r>
            <a:r>
              <a:rPr lang="zh-CN" altLang="zh-CN" dirty="0"/>
              <a:t>窗体中常用的按钮、文本框、下拉列表框等控件外，还包括一些特殊用途的控件，如日历等。</a:t>
            </a:r>
          </a:p>
          <a:p>
            <a:pPr lvl="0"/>
            <a:r>
              <a:rPr lang="zh-CN" altLang="zh-CN" dirty="0"/>
              <a:t>数据控件：用于连接访问数据库，显示数据库数据等。</a:t>
            </a:r>
          </a:p>
          <a:p>
            <a:pPr lvl="0"/>
            <a:r>
              <a:rPr lang="zh-CN" altLang="zh-CN" dirty="0"/>
              <a:t>验证控件：用于验证用户输入的信息，如输入的值要在指定的范围等。</a:t>
            </a:r>
          </a:p>
          <a:p>
            <a:pPr lvl="0"/>
            <a:r>
              <a:rPr lang="zh-CN" altLang="zh-CN" dirty="0"/>
              <a:t>导航控件：用于网站的导航。</a:t>
            </a:r>
          </a:p>
          <a:p>
            <a:pPr lvl="0"/>
            <a:r>
              <a:rPr lang="zh-CN" altLang="zh-CN" dirty="0"/>
              <a:t>登录控件：用于网站的用户注册、用户管理等</a:t>
            </a:r>
            <a:r>
              <a:rPr lang="zh-CN" altLang="zh-CN" dirty="0" smtClean="0"/>
              <a:t>。</a:t>
            </a:r>
            <a:endParaRPr lang="zh-CN" altLang="zh-CN" dirty="0"/>
          </a:p>
        </p:txBody>
      </p:sp>
    </p:spTree>
    <p:extLst>
      <p:ext uri="{BB962C8B-B14F-4D97-AF65-F5344CB8AC3E}">
        <p14:creationId xmlns:p14="http://schemas.microsoft.com/office/powerpoint/2010/main" val="2825763237"/>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539552" y="188640"/>
            <a:ext cx="8153400" cy="990600"/>
          </a:xfrm>
        </p:spPr>
        <p:txBody>
          <a:bodyPr/>
          <a:lstStyle/>
          <a:p>
            <a:pPr algn="just"/>
            <a:r>
              <a:rPr lang="en-US" altLang="zh-CN" dirty="0"/>
              <a:t>4.2.2  Web</a:t>
            </a:r>
            <a:r>
              <a:rPr lang="zh-CN" altLang="zh-CN" dirty="0"/>
              <a:t>服务器控件</a:t>
            </a:r>
            <a:r>
              <a:rPr lang="zh-CN" altLang="zh-CN" dirty="0" smtClean="0"/>
              <a:t>简介</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645B555-5B7E-4B76-8ECA-0CBE36CC3FC9}" type="slidenum">
              <a:rPr lang="zh-CN" altLang="en-US"/>
              <a:pPr/>
              <a:t>14</a:t>
            </a:fld>
            <a:endParaRPr lang="en-US" altLang="zh-CN"/>
          </a:p>
        </p:txBody>
      </p:sp>
      <p:sp>
        <p:nvSpPr>
          <p:cNvPr id="2" name="内容占位符 1"/>
          <p:cNvSpPr>
            <a:spLocks noGrp="1"/>
          </p:cNvSpPr>
          <p:nvPr>
            <p:ph sz="quarter" idx="1"/>
          </p:nvPr>
        </p:nvSpPr>
        <p:spPr/>
        <p:txBody>
          <a:bodyPr/>
          <a:lstStyle/>
          <a:p>
            <a:pPr lvl="0"/>
            <a:r>
              <a:rPr lang="en-US" altLang="zh-CN" dirty="0" err="1"/>
              <a:t>WebParts</a:t>
            </a:r>
            <a:r>
              <a:rPr lang="zh-CN" altLang="zh-CN" dirty="0"/>
              <a:t>控件：用于定制用户个性化界面。</a:t>
            </a:r>
          </a:p>
          <a:p>
            <a:pPr lvl="0"/>
            <a:r>
              <a:rPr lang="en-US" altLang="zh-CN" dirty="0"/>
              <a:t>AJAX</a:t>
            </a:r>
            <a:r>
              <a:rPr lang="zh-CN" altLang="zh-CN" dirty="0"/>
              <a:t>扩展控件：用于只更新页面的局部信息而不往返整个页面。</a:t>
            </a:r>
          </a:p>
          <a:p>
            <a:pPr lvl="0"/>
            <a:r>
              <a:rPr lang="zh-CN" altLang="zh-CN" dirty="0"/>
              <a:t>动态数据控件：用于创建动态数据页面。</a:t>
            </a:r>
          </a:p>
          <a:p>
            <a:r>
              <a:rPr lang="zh-CN" altLang="zh-CN" dirty="0"/>
              <a:t>用户自定义控件：用于扩展系统功能，如保持网站的统一风格等。</a:t>
            </a:r>
            <a:endParaRPr lang="zh-CN" altLang="en-US" dirty="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just"/>
            <a:r>
              <a:rPr lang="en-US" altLang="zh-CN" dirty="0"/>
              <a:t>4.3  </a:t>
            </a:r>
            <a:r>
              <a:rPr lang="zh-CN" altLang="zh-CN" dirty="0"/>
              <a:t>常用</a:t>
            </a:r>
            <a:r>
              <a:rPr lang="en-US" altLang="zh-CN" dirty="0"/>
              <a:t>ASP.NET 4.5</a:t>
            </a:r>
            <a:r>
              <a:rPr lang="zh-CN" altLang="zh-CN" dirty="0"/>
              <a:t>标准控件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15</a:t>
            </a:fld>
            <a:endParaRPr lang="en-US" altLang="zh-CN"/>
          </a:p>
        </p:txBody>
      </p:sp>
      <p:graphicFrame>
        <p:nvGraphicFramePr>
          <p:cNvPr id="2" name="内容占位符 1"/>
          <p:cNvGraphicFramePr>
            <a:graphicFrameLocks noGrp="1"/>
          </p:cNvGraphicFramePr>
          <p:nvPr>
            <p:ph sz="quarter" idx="1"/>
            <p:extLst>
              <p:ext uri="{D42A27DB-BD31-4B8C-83A1-F6EECF244321}">
                <p14:modId xmlns:p14="http://schemas.microsoft.com/office/powerpoint/2010/main" val="3500264820"/>
              </p:ext>
            </p:extLst>
          </p:nvPr>
        </p:nvGraphicFramePr>
        <p:xfrm>
          <a:off x="323528" y="1124744"/>
          <a:ext cx="8514656" cy="5626380"/>
        </p:xfrm>
        <a:graphic>
          <a:graphicData uri="http://schemas.openxmlformats.org/drawingml/2006/table">
            <a:tbl>
              <a:tblPr firstRow="1" bandRow="1">
                <a:tableStyleId>{5C22544A-7EE6-4342-B048-85BDC9FD1C3A}</a:tableStyleId>
              </a:tblPr>
              <a:tblGrid>
                <a:gridCol w="1656184"/>
                <a:gridCol w="2601144"/>
                <a:gridCol w="1143272"/>
                <a:gridCol w="3114056"/>
              </a:tblGrid>
              <a:tr h="675075">
                <a:tc>
                  <a:txBody>
                    <a:bodyPr/>
                    <a:lstStyle/>
                    <a:p>
                      <a:pPr algn="ctr">
                        <a:spcAft>
                          <a:spcPts val="0"/>
                        </a:spcAft>
                      </a:pPr>
                      <a:r>
                        <a:rPr lang="zh-CN" sz="2400" kern="100">
                          <a:effectLst/>
                          <a:latin typeface="Times New Roman"/>
                          <a:ea typeface="黑体"/>
                        </a:rPr>
                        <a:t>属性名</a:t>
                      </a:r>
                    </a:p>
                  </a:txBody>
                  <a:tcPr marL="68580" marR="68580" marT="0" marB="0" anchor="ctr"/>
                </a:tc>
                <a:tc>
                  <a:txBody>
                    <a:bodyPr/>
                    <a:lstStyle/>
                    <a:p>
                      <a:pPr algn="ctr">
                        <a:spcAft>
                          <a:spcPts val="0"/>
                        </a:spcAft>
                      </a:pPr>
                      <a:r>
                        <a:rPr lang="zh-CN" sz="2400" kern="100">
                          <a:effectLst/>
                          <a:latin typeface="Times New Roman"/>
                          <a:ea typeface="黑体"/>
                        </a:rPr>
                        <a:t>说明</a:t>
                      </a:r>
                    </a:p>
                  </a:txBody>
                  <a:tcPr marL="68580" marR="68580" marT="0" marB="0" anchor="ctr"/>
                </a:tc>
                <a:tc>
                  <a:txBody>
                    <a:bodyPr/>
                    <a:lstStyle/>
                    <a:p>
                      <a:pPr algn="ctr">
                        <a:spcAft>
                          <a:spcPts val="0"/>
                        </a:spcAft>
                      </a:pPr>
                      <a:r>
                        <a:rPr lang="zh-CN" sz="2400" kern="100">
                          <a:effectLst/>
                          <a:latin typeface="Times New Roman"/>
                          <a:ea typeface="黑体"/>
                        </a:rPr>
                        <a:t>属性名</a:t>
                      </a:r>
                    </a:p>
                  </a:txBody>
                  <a:tcPr marL="68580" marR="68580" marT="0" marB="0" anchor="ctr"/>
                </a:tc>
                <a:tc>
                  <a:txBody>
                    <a:bodyPr/>
                    <a:lstStyle/>
                    <a:p>
                      <a:pPr algn="ctr">
                        <a:spcAft>
                          <a:spcPts val="0"/>
                        </a:spcAft>
                      </a:pPr>
                      <a:r>
                        <a:rPr lang="zh-CN" sz="2400" kern="100">
                          <a:effectLst/>
                          <a:latin typeface="Times New Roman"/>
                          <a:ea typeface="黑体"/>
                        </a:rPr>
                        <a:t>说明</a:t>
                      </a:r>
                    </a:p>
                  </a:txBody>
                  <a:tcPr marL="68580" marR="68580" marT="0" marB="0" anchor="ctr"/>
                </a:tc>
              </a:tr>
              <a:tr h="675075">
                <a:tc>
                  <a:txBody>
                    <a:bodyPr/>
                    <a:lstStyle/>
                    <a:p>
                      <a:pPr algn="just">
                        <a:spcAft>
                          <a:spcPts val="0"/>
                        </a:spcAft>
                      </a:pPr>
                      <a:r>
                        <a:rPr lang="en-US" sz="2400" kern="100">
                          <a:effectLst/>
                          <a:latin typeface="Times New Roman"/>
                          <a:ea typeface="宋体"/>
                        </a:rPr>
                        <a:t>AccessKey</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控件的键盘快捷键</a:t>
                      </a:r>
                    </a:p>
                  </a:txBody>
                  <a:tcPr marL="68580" marR="68580" marT="0" marB="0" anchor="ctr"/>
                </a:tc>
                <a:tc>
                  <a:txBody>
                    <a:bodyPr/>
                    <a:lstStyle/>
                    <a:p>
                      <a:pPr algn="just">
                        <a:spcAft>
                          <a:spcPts val="0"/>
                        </a:spcAft>
                      </a:pPr>
                      <a:r>
                        <a:rPr lang="en-US" sz="2400" kern="100">
                          <a:effectLst/>
                          <a:latin typeface="Times New Roman"/>
                          <a:ea typeface="宋体"/>
                        </a:rPr>
                        <a:t>Font</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控件的字体属性</a:t>
                      </a:r>
                    </a:p>
                  </a:txBody>
                  <a:tcPr marL="68580" marR="68580" marT="0" marB="0" anchor="ctr"/>
                </a:tc>
              </a:tr>
              <a:tr h="675075">
                <a:tc>
                  <a:txBody>
                    <a:bodyPr/>
                    <a:lstStyle/>
                    <a:p>
                      <a:pPr algn="just">
                        <a:spcAft>
                          <a:spcPts val="0"/>
                        </a:spcAft>
                      </a:pPr>
                      <a:r>
                        <a:rPr lang="en-US" sz="2400" kern="100">
                          <a:effectLst/>
                          <a:latin typeface="Times New Roman"/>
                          <a:ea typeface="宋体"/>
                        </a:rPr>
                        <a:t>Attributes</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控件的所有属性集合</a:t>
                      </a:r>
                    </a:p>
                  </a:txBody>
                  <a:tcPr marL="68580" marR="68580" marT="0" marB="0" anchor="ctr"/>
                </a:tc>
                <a:tc>
                  <a:txBody>
                    <a:bodyPr/>
                    <a:lstStyle/>
                    <a:p>
                      <a:pPr algn="just">
                        <a:spcAft>
                          <a:spcPts val="0"/>
                        </a:spcAft>
                      </a:pPr>
                      <a:r>
                        <a:rPr lang="en-US" sz="2400" kern="100">
                          <a:effectLst/>
                          <a:latin typeface="Times New Roman"/>
                          <a:ea typeface="宋体"/>
                        </a:rPr>
                        <a:t>Height</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控件的高度</a:t>
                      </a:r>
                    </a:p>
                  </a:txBody>
                  <a:tcPr marL="68580" marR="68580" marT="0" marB="0" anchor="ctr"/>
                </a:tc>
              </a:tr>
              <a:tr h="675075">
                <a:tc>
                  <a:txBody>
                    <a:bodyPr/>
                    <a:lstStyle/>
                    <a:p>
                      <a:pPr algn="just">
                        <a:spcAft>
                          <a:spcPts val="0"/>
                        </a:spcAft>
                      </a:pPr>
                      <a:r>
                        <a:rPr lang="en-US" sz="2400" kern="100">
                          <a:effectLst/>
                          <a:latin typeface="Times New Roman"/>
                          <a:ea typeface="宋体"/>
                        </a:rPr>
                        <a:t>BackColor</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控件的背景色</a:t>
                      </a:r>
                    </a:p>
                  </a:txBody>
                  <a:tcPr marL="68580" marR="68580" marT="0" marB="0" anchor="ctr"/>
                </a:tc>
                <a:tc>
                  <a:txBody>
                    <a:bodyPr/>
                    <a:lstStyle/>
                    <a:p>
                      <a:pPr algn="just">
                        <a:spcAft>
                          <a:spcPts val="0"/>
                        </a:spcAft>
                      </a:pPr>
                      <a:r>
                        <a:rPr lang="en-US" sz="2400" kern="100">
                          <a:effectLst/>
                          <a:latin typeface="Times New Roman"/>
                          <a:ea typeface="宋体"/>
                        </a:rPr>
                        <a:t>ID</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控件的编程标识符</a:t>
                      </a:r>
                    </a:p>
                  </a:txBody>
                  <a:tcPr marL="68580" marR="68580" marT="0" marB="0" anchor="ctr"/>
                </a:tc>
              </a:tr>
              <a:tr h="675075">
                <a:tc>
                  <a:txBody>
                    <a:bodyPr/>
                    <a:lstStyle/>
                    <a:p>
                      <a:pPr algn="just">
                        <a:spcAft>
                          <a:spcPts val="0"/>
                        </a:spcAft>
                      </a:pPr>
                      <a:r>
                        <a:rPr lang="en-US" sz="2400" kern="100">
                          <a:effectLst/>
                          <a:latin typeface="Times New Roman"/>
                          <a:ea typeface="宋体"/>
                        </a:rPr>
                        <a:t>BoderWidth</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控件的边框宽度</a:t>
                      </a:r>
                    </a:p>
                  </a:txBody>
                  <a:tcPr marL="68580" marR="68580" marT="0" marB="0" anchor="ctr"/>
                </a:tc>
                <a:tc>
                  <a:txBody>
                    <a:bodyPr/>
                    <a:lstStyle/>
                    <a:p>
                      <a:pPr algn="just">
                        <a:spcAft>
                          <a:spcPts val="0"/>
                        </a:spcAft>
                      </a:pPr>
                      <a:r>
                        <a:rPr lang="en-US" sz="2400" kern="100">
                          <a:effectLst/>
                          <a:latin typeface="Times New Roman"/>
                          <a:ea typeface="宋体"/>
                        </a:rPr>
                        <a:t>Text</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控件上显示的文本</a:t>
                      </a:r>
                    </a:p>
                  </a:txBody>
                  <a:tcPr marL="68580" marR="68580" marT="0" marB="0" anchor="ctr"/>
                </a:tc>
              </a:tr>
              <a:tr h="675075">
                <a:tc>
                  <a:txBody>
                    <a:bodyPr/>
                    <a:lstStyle/>
                    <a:p>
                      <a:pPr algn="just">
                        <a:spcAft>
                          <a:spcPts val="0"/>
                        </a:spcAft>
                      </a:pPr>
                      <a:r>
                        <a:rPr lang="en-US" sz="2400" kern="100">
                          <a:effectLst/>
                          <a:latin typeface="Times New Roman"/>
                          <a:ea typeface="宋体"/>
                        </a:rPr>
                        <a:t>BoderStyle</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控件的边框样式</a:t>
                      </a:r>
                    </a:p>
                  </a:txBody>
                  <a:tcPr marL="68580" marR="68580" marT="0" marB="0" anchor="ctr"/>
                </a:tc>
                <a:tc>
                  <a:txBody>
                    <a:bodyPr/>
                    <a:lstStyle/>
                    <a:p>
                      <a:pPr algn="just">
                        <a:spcAft>
                          <a:spcPts val="0"/>
                        </a:spcAft>
                      </a:pPr>
                      <a:r>
                        <a:rPr lang="en-US" sz="2400" kern="100">
                          <a:effectLst/>
                          <a:latin typeface="Times New Roman"/>
                          <a:ea typeface="宋体"/>
                        </a:rPr>
                        <a:t>ToolTip</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当鼠标悬停在控件上时显示的文本</a:t>
                      </a:r>
                    </a:p>
                  </a:txBody>
                  <a:tcPr marL="68580" marR="68580" marT="0" marB="0" anchor="ctr"/>
                </a:tc>
              </a:tr>
              <a:tr h="675075">
                <a:tc>
                  <a:txBody>
                    <a:bodyPr/>
                    <a:lstStyle/>
                    <a:p>
                      <a:pPr algn="just">
                        <a:spcAft>
                          <a:spcPts val="0"/>
                        </a:spcAft>
                      </a:pPr>
                      <a:r>
                        <a:rPr lang="en-US" sz="2400" kern="100">
                          <a:effectLst/>
                          <a:latin typeface="Times New Roman"/>
                          <a:ea typeface="宋体"/>
                        </a:rPr>
                        <a:t>CssClass</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a:t>
                      </a:r>
                      <a:r>
                        <a:rPr lang="en-US" sz="2400" kern="100">
                          <a:effectLst/>
                          <a:latin typeface="Times New Roman"/>
                          <a:ea typeface="宋体"/>
                        </a:rPr>
                        <a:t>CSS</a:t>
                      </a:r>
                      <a:r>
                        <a:rPr lang="zh-CN" sz="2400" kern="100">
                          <a:effectLst/>
                          <a:latin typeface="Times New Roman"/>
                          <a:ea typeface="宋体"/>
                        </a:rPr>
                        <a:t>类名</a:t>
                      </a:r>
                    </a:p>
                  </a:txBody>
                  <a:tcPr marL="68580" marR="68580" marT="0" marB="0" anchor="ctr"/>
                </a:tc>
                <a:tc>
                  <a:txBody>
                    <a:bodyPr/>
                    <a:lstStyle/>
                    <a:p>
                      <a:pPr algn="just">
                        <a:spcAft>
                          <a:spcPts val="0"/>
                        </a:spcAft>
                      </a:pPr>
                      <a:r>
                        <a:rPr lang="en-US" sz="2400" kern="100">
                          <a:effectLst/>
                          <a:latin typeface="Times New Roman"/>
                          <a:ea typeface="宋体"/>
                        </a:rPr>
                        <a:t>Visible</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控件是否在页面上显示</a:t>
                      </a:r>
                    </a:p>
                  </a:txBody>
                  <a:tcPr marL="68580" marR="68580" marT="0" marB="0" anchor="ctr"/>
                </a:tc>
              </a:tr>
              <a:tr h="675075">
                <a:tc>
                  <a:txBody>
                    <a:bodyPr/>
                    <a:lstStyle/>
                    <a:p>
                      <a:pPr algn="just">
                        <a:spcAft>
                          <a:spcPts val="0"/>
                        </a:spcAft>
                      </a:pPr>
                      <a:r>
                        <a:rPr lang="en-US" sz="2400" kern="100">
                          <a:effectLst/>
                          <a:latin typeface="Times New Roman"/>
                          <a:ea typeface="宋体"/>
                        </a:rPr>
                        <a:t>Enabled</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是否启用</a:t>
                      </a:r>
                      <a:r>
                        <a:rPr lang="en-US" sz="2400" kern="100">
                          <a:effectLst/>
                          <a:latin typeface="Times New Roman"/>
                          <a:ea typeface="宋体"/>
                        </a:rPr>
                        <a:t>Web</a:t>
                      </a:r>
                      <a:r>
                        <a:rPr lang="zh-CN" sz="2400" kern="100">
                          <a:effectLst/>
                          <a:latin typeface="Times New Roman"/>
                          <a:ea typeface="宋体"/>
                        </a:rPr>
                        <a:t>服务器控件</a:t>
                      </a:r>
                    </a:p>
                  </a:txBody>
                  <a:tcPr marL="68580" marR="68580" marT="0" marB="0" anchor="ctr"/>
                </a:tc>
                <a:tc>
                  <a:txBody>
                    <a:bodyPr/>
                    <a:lstStyle/>
                    <a:p>
                      <a:pPr algn="just">
                        <a:spcAft>
                          <a:spcPts val="0"/>
                        </a:spcAft>
                      </a:pPr>
                      <a:r>
                        <a:rPr lang="en-US" sz="2400" kern="100">
                          <a:effectLst/>
                          <a:latin typeface="Times New Roman"/>
                          <a:ea typeface="宋体"/>
                        </a:rPr>
                        <a:t>Width</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dirty="0">
                          <a:effectLst/>
                          <a:latin typeface="Times New Roman"/>
                          <a:ea typeface="宋体"/>
                        </a:rPr>
                        <a:t>控件的宽度</a:t>
                      </a:r>
                    </a:p>
                  </a:txBody>
                  <a:tcPr marL="68580" marR="68580" marT="0" marB="0" anchor="ctr"/>
                </a:tc>
              </a:tr>
            </a:tbl>
          </a:graphicData>
        </a:graphic>
      </p:graphicFrame>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just"/>
            <a:r>
              <a:rPr lang="en-US" altLang="zh-CN" dirty="0"/>
              <a:t>4.3.1  Label</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16</a:t>
            </a:fld>
            <a:endParaRPr lang="en-US" altLang="zh-CN"/>
          </a:p>
        </p:txBody>
      </p:sp>
      <p:sp>
        <p:nvSpPr>
          <p:cNvPr id="552963" name="Rectangle 3"/>
          <p:cNvSpPr>
            <a:spLocks noGrp="1" noChangeArrowheads="1"/>
          </p:cNvSpPr>
          <p:nvPr>
            <p:ph sz="quarter" idx="1"/>
          </p:nvPr>
        </p:nvSpPr>
        <p:spPr/>
        <p:txBody>
          <a:bodyPr/>
          <a:lstStyle/>
          <a:p>
            <a:r>
              <a:rPr lang="en-US" altLang="zh-CN" dirty="0"/>
              <a:t>Label</a:t>
            </a:r>
            <a:r>
              <a:rPr lang="zh-CN" altLang="zh-CN" dirty="0"/>
              <a:t>控件用于在页面上显示文本，通过</a:t>
            </a:r>
            <a:r>
              <a:rPr lang="en-US" altLang="zh-CN" dirty="0"/>
              <a:t>Text</a:t>
            </a:r>
            <a:r>
              <a:rPr lang="zh-CN" altLang="zh-CN" dirty="0"/>
              <a:t>属性指定控件显示的内容实现在服务器端动态地修改显示文本的作用</a:t>
            </a:r>
            <a:r>
              <a:rPr lang="zh-CN" altLang="zh-CN" dirty="0" smtClean="0"/>
              <a:t>。</a:t>
            </a:r>
            <a:endParaRPr lang="en-US" altLang="zh-CN" dirty="0" smtClean="0"/>
          </a:p>
          <a:p>
            <a:r>
              <a:rPr lang="zh-CN" altLang="zh-CN" dirty="0" smtClean="0"/>
              <a:t>一</a:t>
            </a:r>
            <a:r>
              <a:rPr lang="zh-CN" altLang="zh-CN" dirty="0"/>
              <a:t>个很实用的属性是</a:t>
            </a:r>
            <a:r>
              <a:rPr lang="en-US" altLang="zh-CN" dirty="0" err="1"/>
              <a:t>AssociatedControlID</a:t>
            </a:r>
            <a:r>
              <a:rPr lang="zh-CN" altLang="zh-CN" dirty="0"/>
              <a:t>，设置其值可把</a:t>
            </a:r>
            <a:r>
              <a:rPr lang="en-US" altLang="zh-CN" dirty="0"/>
              <a:t>Label</a:t>
            </a:r>
            <a:r>
              <a:rPr lang="zh-CN" altLang="zh-CN" dirty="0"/>
              <a:t>控件与窗体中另一个服务器控件关联起来。</a:t>
            </a:r>
          </a:p>
        </p:txBody>
      </p:sp>
    </p:spTree>
    <p:extLst>
      <p:ext uri="{BB962C8B-B14F-4D97-AF65-F5344CB8AC3E}">
        <p14:creationId xmlns:p14="http://schemas.microsoft.com/office/powerpoint/2010/main" val="113343455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fontScale="90000"/>
          </a:bodyPr>
          <a:lstStyle/>
          <a:p>
            <a:pPr algn="just"/>
            <a:r>
              <a:rPr lang="zh-CN" altLang="zh-CN" dirty="0"/>
              <a:t>实例</a:t>
            </a:r>
            <a:r>
              <a:rPr lang="en-US" altLang="zh-CN" dirty="0"/>
              <a:t>4-2  </a:t>
            </a:r>
            <a:r>
              <a:rPr lang="zh-CN" altLang="zh-CN" dirty="0"/>
              <a:t>通过键盘快捷键激活特定文本框</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17</a:t>
            </a:fld>
            <a:endParaRPr lang="en-US" altLang="zh-CN"/>
          </a:p>
        </p:txBody>
      </p:sp>
      <p:sp>
        <p:nvSpPr>
          <p:cNvPr id="553987" name="Rectangle 3"/>
          <p:cNvSpPr>
            <a:spLocks noGrp="1" noChangeArrowheads="1"/>
          </p:cNvSpPr>
          <p:nvPr>
            <p:ph sz="quarter" idx="1"/>
          </p:nvPr>
        </p:nvSpPr>
        <p:spPr/>
        <p:txBody>
          <a:bodyPr>
            <a:normAutofit/>
          </a:bodyPr>
          <a:lstStyle/>
          <a:p>
            <a:r>
              <a:rPr lang="zh-CN" altLang="en-US" dirty="0" smtClean="0"/>
              <a:t>在本实例中，</a:t>
            </a:r>
            <a:r>
              <a:rPr lang="zh-CN" altLang="zh-CN" dirty="0" smtClean="0"/>
              <a:t>当</a:t>
            </a:r>
            <a:r>
              <a:rPr lang="zh-CN" altLang="zh-CN" dirty="0"/>
              <a:t>按下</a:t>
            </a:r>
            <a:r>
              <a:rPr lang="en-US" altLang="zh-CN" dirty="0"/>
              <a:t>ALT+N</a:t>
            </a:r>
            <a:r>
              <a:rPr lang="zh-CN" altLang="zh-CN" dirty="0"/>
              <a:t>组合键时，将激活用户名右边的文本框；当按下</a:t>
            </a:r>
            <a:r>
              <a:rPr lang="en-US" altLang="zh-CN" dirty="0"/>
              <a:t>ALT+P</a:t>
            </a:r>
            <a:r>
              <a:rPr lang="zh-CN" altLang="zh-CN" dirty="0"/>
              <a:t>组合键时将激活密码右边的文本框</a:t>
            </a:r>
            <a:r>
              <a:rPr lang="zh-CN" altLang="zh-CN" dirty="0" smtClean="0"/>
              <a:t>。</a:t>
            </a:r>
            <a:endParaRPr lang="en-US" altLang="zh-CN" dirty="0" smtClean="0"/>
          </a:p>
          <a:p>
            <a:r>
              <a:rPr lang="zh-CN" altLang="zh-CN" dirty="0"/>
              <a:t>源程序：</a:t>
            </a:r>
            <a:r>
              <a:rPr lang="en-US" altLang="zh-CN"/>
              <a:t>Label.aspx</a:t>
            </a:r>
            <a:endParaRPr lang="zh-CN" altLang="zh-CN" dirty="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just"/>
            <a:r>
              <a:rPr lang="en-US" altLang="zh-CN" dirty="0"/>
              <a:t>4.3.2  </a:t>
            </a:r>
            <a:r>
              <a:rPr lang="en-US" altLang="zh-CN" dirty="0" err="1"/>
              <a:t>TextBox</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5348330-196B-440E-AFF9-1470DEA7853A}" type="slidenum">
              <a:rPr lang="zh-CN" altLang="en-US"/>
              <a:pPr/>
              <a:t>18</a:t>
            </a:fld>
            <a:endParaRPr lang="en-US" altLang="zh-CN"/>
          </a:p>
        </p:txBody>
      </p:sp>
      <p:graphicFrame>
        <p:nvGraphicFramePr>
          <p:cNvPr id="2" name="内容占位符 1"/>
          <p:cNvGraphicFramePr>
            <a:graphicFrameLocks noGrp="1"/>
          </p:cNvGraphicFramePr>
          <p:nvPr>
            <p:ph sz="quarter" idx="1"/>
            <p:extLst>
              <p:ext uri="{D42A27DB-BD31-4B8C-83A1-F6EECF244321}">
                <p14:modId xmlns:p14="http://schemas.microsoft.com/office/powerpoint/2010/main" val="91290651"/>
              </p:ext>
            </p:extLst>
          </p:nvPr>
        </p:nvGraphicFramePr>
        <p:xfrm>
          <a:off x="377824" y="1124743"/>
          <a:ext cx="8514656" cy="5568115"/>
        </p:xfrm>
        <a:graphic>
          <a:graphicData uri="http://schemas.openxmlformats.org/drawingml/2006/table">
            <a:tbl>
              <a:tblPr firstRow="1" bandRow="1">
                <a:tableStyleId>{5C22544A-7EE6-4342-B048-85BDC9FD1C3A}</a:tableStyleId>
              </a:tblPr>
              <a:tblGrid>
                <a:gridCol w="2537992"/>
                <a:gridCol w="5976664"/>
              </a:tblGrid>
              <a:tr h="914209">
                <a:tc>
                  <a:txBody>
                    <a:bodyPr/>
                    <a:lstStyle/>
                    <a:p>
                      <a:pPr algn="ctr">
                        <a:spcAft>
                          <a:spcPts val="0"/>
                        </a:spcAft>
                      </a:pPr>
                      <a:r>
                        <a:rPr lang="zh-CN" sz="2400" kern="100" dirty="0">
                          <a:effectLst/>
                          <a:latin typeface="Times New Roman"/>
                          <a:ea typeface="黑体"/>
                        </a:rPr>
                        <a:t>属性、方法和事件</a:t>
                      </a:r>
                    </a:p>
                  </a:txBody>
                  <a:tcPr marL="68580" marR="68580" marT="0" marB="0" anchor="ctr"/>
                </a:tc>
                <a:tc>
                  <a:txBody>
                    <a:bodyPr/>
                    <a:lstStyle/>
                    <a:p>
                      <a:pPr algn="ctr">
                        <a:spcAft>
                          <a:spcPts val="0"/>
                        </a:spcAft>
                      </a:pPr>
                      <a:r>
                        <a:rPr lang="zh-CN" sz="2400" kern="100">
                          <a:effectLst/>
                          <a:latin typeface="Times New Roman"/>
                          <a:ea typeface="黑体"/>
                        </a:rPr>
                        <a:t>说明</a:t>
                      </a:r>
                    </a:p>
                  </a:txBody>
                  <a:tcPr marL="68580" marR="68580" marT="0" marB="0" anchor="ctr"/>
                </a:tc>
              </a:tr>
              <a:tr h="1085532">
                <a:tc>
                  <a:txBody>
                    <a:bodyPr/>
                    <a:lstStyle/>
                    <a:p>
                      <a:pPr algn="just">
                        <a:spcAft>
                          <a:spcPts val="0"/>
                        </a:spcAft>
                      </a:pPr>
                      <a:r>
                        <a:rPr lang="en-US" sz="2400" kern="100">
                          <a:effectLst/>
                          <a:latin typeface="Times New Roman"/>
                          <a:ea typeface="宋体"/>
                        </a:rPr>
                        <a:t>TextMode</a:t>
                      </a:r>
                      <a:r>
                        <a:rPr lang="zh-CN" sz="2400" kern="100">
                          <a:effectLst/>
                          <a:latin typeface="Times New Roman"/>
                          <a:ea typeface="宋体"/>
                        </a:rPr>
                        <a:t>属性</a:t>
                      </a:r>
                    </a:p>
                  </a:txBody>
                  <a:tcPr marL="68580" marR="68580" marT="0" marB="0" anchor="ctr"/>
                </a:tc>
                <a:tc>
                  <a:txBody>
                    <a:bodyPr/>
                    <a:lstStyle/>
                    <a:p>
                      <a:pPr algn="just">
                        <a:spcAft>
                          <a:spcPts val="0"/>
                        </a:spcAft>
                      </a:pPr>
                      <a:r>
                        <a:rPr lang="zh-CN" sz="2400" kern="100">
                          <a:effectLst/>
                          <a:latin typeface="Times New Roman"/>
                          <a:ea typeface="宋体"/>
                        </a:rPr>
                        <a:t>设置文本框类型。例如，值</a:t>
                      </a:r>
                      <a:r>
                        <a:rPr lang="en-US" sz="2400" kern="100">
                          <a:effectLst/>
                          <a:latin typeface="Times New Roman"/>
                          <a:ea typeface="宋体"/>
                        </a:rPr>
                        <a:t>Password</a:t>
                      </a:r>
                      <a:r>
                        <a:rPr lang="zh-CN" sz="2400" kern="100">
                          <a:effectLst/>
                          <a:latin typeface="Times New Roman"/>
                          <a:ea typeface="宋体"/>
                        </a:rPr>
                        <a:t>表示密码框，将显示特殊字符，如</a:t>
                      </a:r>
                      <a:r>
                        <a:rPr lang="en-US" sz="2400" kern="100">
                          <a:effectLst/>
                          <a:latin typeface="Times New Roman"/>
                          <a:ea typeface="宋体"/>
                        </a:rPr>
                        <a:t>*</a:t>
                      </a:r>
                      <a:r>
                        <a:rPr lang="zh-CN" sz="2400" kern="100">
                          <a:effectLst/>
                          <a:latin typeface="Times New Roman"/>
                          <a:ea typeface="宋体"/>
                        </a:rPr>
                        <a:t>；值</a:t>
                      </a:r>
                      <a:r>
                        <a:rPr lang="en-US" sz="2400" kern="100">
                          <a:effectLst/>
                          <a:latin typeface="Times New Roman"/>
                          <a:ea typeface="宋体"/>
                        </a:rPr>
                        <a:t>MultiLine</a:t>
                      </a:r>
                      <a:r>
                        <a:rPr lang="zh-CN" sz="2400" kern="100">
                          <a:effectLst/>
                          <a:latin typeface="Times New Roman"/>
                          <a:ea typeface="宋体"/>
                        </a:rPr>
                        <a:t>表示多行文本框</a:t>
                      </a:r>
                    </a:p>
                  </a:txBody>
                  <a:tcPr marL="68580" marR="68580" marT="0" marB="0" anchor="ctr"/>
                </a:tc>
              </a:tr>
              <a:tr h="1085532">
                <a:tc>
                  <a:txBody>
                    <a:bodyPr/>
                    <a:lstStyle/>
                    <a:p>
                      <a:pPr algn="just">
                        <a:spcAft>
                          <a:spcPts val="0"/>
                        </a:spcAft>
                      </a:pPr>
                      <a:r>
                        <a:rPr lang="en-US" sz="2400" kern="100">
                          <a:effectLst/>
                          <a:latin typeface="Times New Roman"/>
                          <a:ea typeface="宋体"/>
                        </a:rPr>
                        <a:t>AutoPostBack</a:t>
                      </a:r>
                      <a:r>
                        <a:rPr lang="zh-CN" sz="2400" kern="100">
                          <a:effectLst/>
                          <a:latin typeface="Times New Roman"/>
                          <a:ea typeface="宋体"/>
                        </a:rPr>
                        <a:t>属性</a:t>
                      </a:r>
                    </a:p>
                  </a:txBody>
                  <a:tcPr marL="68580" marR="68580" marT="0" marB="0" anchor="ctr"/>
                </a:tc>
                <a:tc>
                  <a:txBody>
                    <a:bodyPr/>
                    <a:lstStyle/>
                    <a:p>
                      <a:pPr algn="just">
                        <a:spcAft>
                          <a:spcPts val="0"/>
                        </a:spcAft>
                      </a:pPr>
                      <a:r>
                        <a:rPr lang="zh-CN" sz="2400" kern="100" dirty="0">
                          <a:effectLst/>
                          <a:latin typeface="Times New Roman"/>
                          <a:ea typeface="宋体"/>
                        </a:rPr>
                        <a:t>值</a:t>
                      </a:r>
                      <a:r>
                        <a:rPr lang="en-US" sz="2400" kern="100" dirty="0">
                          <a:effectLst/>
                          <a:latin typeface="Times New Roman"/>
                          <a:ea typeface="宋体"/>
                        </a:rPr>
                        <a:t>true</a:t>
                      </a:r>
                      <a:r>
                        <a:rPr lang="zh-CN" sz="2400" kern="100" dirty="0">
                          <a:effectLst/>
                          <a:latin typeface="Times New Roman"/>
                          <a:ea typeface="宋体"/>
                        </a:rPr>
                        <a:t>表示当文本框内容改变且把焦点移出文本框时触发</a:t>
                      </a:r>
                      <a:r>
                        <a:rPr lang="en-US" sz="2400" kern="100" dirty="0" err="1">
                          <a:effectLst/>
                          <a:latin typeface="Times New Roman"/>
                          <a:ea typeface="宋体"/>
                        </a:rPr>
                        <a:t>TextChanged</a:t>
                      </a:r>
                      <a:r>
                        <a:rPr lang="zh-CN" sz="2400" kern="100" dirty="0">
                          <a:effectLst/>
                          <a:latin typeface="Times New Roman"/>
                          <a:ea typeface="宋体"/>
                        </a:rPr>
                        <a:t>事件，引起页面往返处理</a:t>
                      </a:r>
                    </a:p>
                  </a:txBody>
                  <a:tcPr marL="68580" marR="68580" marT="0" marB="0" anchor="ctr"/>
                </a:tc>
              </a:tr>
              <a:tr h="914209">
                <a:tc>
                  <a:txBody>
                    <a:bodyPr/>
                    <a:lstStyle/>
                    <a:p>
                      <a:pPr algn="just">
                        <a:spcAft>
                          <a:spcPts val="0"/>
                        </a:spcAft>
                      </a:pPr>
                      <a:r>
                        <a:rPr lang="en-US" sz="2400" kern="100">
                          <a:effectLst/>
                          <a:latin typeface="Times New Roman"/>
                          <a:ea typeface="宋体"/>
                        </a:rPr>
                        <a:t>AutoCompleteType</a:t>
                      </a:r>
                      <a:r>
                        <a:rPr lang="zh-CN" sz="2400" kern="100">
                          <a:effectLst/>
                          <a:latin typeface="Times New Roman"/>
                          <a:ea typeface="宋体"/>
                        </a:rPr>
                        <a:t>属性</a:t>
                      </a:r>
                    </a:p>
                  </a:txBody>
                  <a:tcPr marL="68580" marR="68580" marT="0" marB="0" anchor="ctr"/>
                </a:tc>
                <a:tc>
                  <a:txBody>
                    <a:bodyPr/>
                    <a:lstStyle/>
                    <a:p>
                      <a:pPr algn="just">
                        <a:spcAft>
                          <a:spcPts val="0"/>
                        </a:spcAft>
                      </a:pPr>
                      <a:r>
                        <a:rPr lang="zh-CN" sz="2400" kern="100">
                          <a:effectLst/>
                          <a:latin typeface="Times New Roman"/>
                          <a:ea typeface="宋体"/>
                        </a:rPr>
                        <a:t>标注能自动完成的类型，如值</a:t>
                      </a:r>
                      <a:r>
                        <a:rPr lang="en-US" sz="2400" kern="100">
                          <a:effectLst/>
                          <a:latin typeface="Times New Roman"/>
                          <a:ea typeface="宋体"/>
                        </a:rPr>
                        <a:t>Email</a:t>
                      </a:r>
                      <a:r>
                        <a:rPr lang="zh-CN" sz="2400" kern="100">
                          <a:effectLst/>
                          <a:latin typeface="Times New Roman"/>
                          <a:ea typeface="宋体"/>
                        </a:rPr>
                        <a:t>表示能自动完成邮件列表</a:t>
                      </a:r>
                    </a:p>
                  </a:txBody>
                  <a:tcPr marL="68580" marR="68580" marT="0" marB="0" anchor="ctr"/>
                </a:tc>
              </a:tr>
              <a:tr h="630928">
                <a:tc>
                  <a:txBody>
                    <a:bodyPr/>
                    <a:lstStyle/>
                    <a:p>
                      <a:pPr algn="just">
                        <a:spcAft>
                          <a:spcPts val="0"/>
                        </a:spcAft>
                      </a:pPr>
                      <a:r>
                        <a:rPr lang="en-US" sz="2400" kern="100">
                          <a:effectLst/>
                          <a:latin typeface="Times New Roman"/>
                          <a:ea typeface="宋体"/>
                        </a:rPr>
                        <a:t>Focus()</a:t>
                      </a:r>
                      <a:r>
                        <a:rPr lang="zh-CN" sz="2400" kern="100">
                          <a:effectLst/>
                          <a:latin typeface="Times New Roman"/>
                          <a:ea typeface="宋体"/>
                        </a:rPr>
                        <a:t>方法</a:t>
                      </a:r>
                    </a:p>
                  </a:txBody>
                  <a:tcPr marL="68580" marR="68580" marT="0" marB="0" anchor="ctr"/>
                </a:tc>
                <a:tc>
                  <a:txBody>
                    <a:bodyPr/>
                    <a:lstStyle/>
                    <a:p>
                      <a:pPr algn="just">
                        <a:spcAft>
                          <a:spcPts val="0"/>
                        </a:spcAft>
                      </a:pPr>
                      <a:r>
                        <a:rPr lang="zh-CN" sz="2400" kern="100">
                          <a:effectLst/>
                          <a:latin typeface="Times New Roman"/>
                          <a:ea typeface="宋体"/>
                        </a:rPr>
                        <a:t>设置文本框焦点</a:t>
                      </a:r>
                    </a:p>
                  </a:txBody>
                  <a:tcPr marL="68580" marR="68580" marT="0" marB="0" anchor="ctr"/>
                </a:tc>
              </a:tr>
              <a:tr h="914209">
                <a:tc>
                  <a:txBody>
                    <a:bodyPr/>
                    <a:lstStyle/>
                    <a:p>
                      <a:pPr algn="just">
                        <a:spcAft>
                          <a:spcPts val="0"/>
                        </a:spcAft>
                      </a:pPr>
                      <a:r>
                        <a:rPr lang="en-US" sz="2400" kern="100">
                          <a:effectLst/>
                          <a:latin typeface="Times New Roman"/>
                          <a:ea typeface="宋体"/>
                        </a:rPr>
                        <a:t>TextChanged</a:t>
                      </a:r>
                      <a:r>
                        <a:rPr lang="zh-CN" sz="2400" kern="100">
                          <a:effectLst/>
                          <a:latin typeface="Times New Roman"/>
                          <a:ea typeface="宋体"/>
                        </a:rPr>
                        <a:t>事件</a:t>
                      </a:r>
                    </a:p>
                  </a:txBody>
                  <a:tcPr marL="68580" marR="68580" marT="0" marB="0" anchor="ctr"/>
                </a:tc>
                <a:tc>
                  <a:txBody>
                    <a:bodyPr/>
                    <a:lstStyle/>
                    <a:p>
                      <a:pPr algn="just">
                        <a:spcAft>
                          <a:spcPts val="0"/>
                        </a:spcAft>
                      </a:pPr>
                      <a:r>
                        <a:rPr lang="zh-CN" sz="2400" kern="100" dirty="0">
                          <a:effectLst/>
                          <a:latin typeface="Times New Roman"/>
                          <a:ea typeface="宋体"/>
                        </a:rPr>
                        <a:t>当改变文本框中内容且焦点离开文本框后被触发</a:t>
                      </a:r>
                    </a:p>
                  </a:txBody>
                  <a:tcPr marL="68580" marR="68580" marT="0" marB="0" anchor="ctr"/>
                </a:tc>
              </a:tr>
            </a:tbl>
          </a:graphicData>
        </a:graphic>
      </p:graphicFrame>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zh-CN" altLang="zh-CN" dirty="0"/>
              <a:t>实例</a:t>
            </a:r>
            <a:r>
              <a:rPr lang="en-US" altLang="zh-CN" dirty="0"/>
              <a:t>4-3  </a:t>
            </a:r>
            <a:r>
              <a:rPr lang="zh-CN" altLang="zh-CN" dirty="0"/>
              <a:t>综合运用</a:t>
            </a:r>
            <a:r>
              <a:rPr lang="en-US" altLang="zh-CN" dirty="0" err="1"/>
              <a:t>TextBox</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19</a:t>
            </a:fld>
            <a:endParaRPr lang="en-US" altLang="zh-CN"/>
          </a:p>
        </p:txBody>
      </p:sp>
      <p:sp>
        <p:nvSpPr>
          <p:cNvPr id="2" name="内容占位符 1"/>
          <p:cNvSpPr>
            <a:spLocks noGrp="1"/>
          </p:cNvSpPr>
          <p:nvPr>
            <p:ph sz="quarter" idx="1"/>
          </p:nvPr>
        </p:nvSpPr>
        <p:spPr/>
        <p:txBody>
          <a:bodyPr/>
          <a:lstStyle/>
          <a:p>
            <a:r>
              <a:rPr lang="zh-CN" altLang="en-US" dirty="0" smtClean="0"/>
              <a:t>在本实例中，</a:t>
            </a:r>
            <a:r>
              <a:rPr lang="zh-CN" altLang="zh-CN" dirty="0" smtClean="0"/>
              <a:t>当</a:t>
            </a:r>
            <a:r>
              <a:rPr lang="zh-CN" altLang="zh-CN" dirty="0"/>
              <a:t>页面载入时，焦点自动定位在用户名右边的文本框中；当输入用户名并把焦点移出文本框时，将触发</a:t>
            </a:r>
            <a:r>
              <a:rPr lang="en-US" altLang="zh-CN" dirty="0" err="1"/>
              <a:t>TextChanged</a:t>
            </a:r>
            <a:r>
              <a:rPr lang="zh-CN" altLang="zh-CN" dirty="0"/>
              <a:t>事件，判断用户名是否可用，若可用则在</a:t>
            </a:r>
            <a:r>
              <a:rPr lang="en-US" altLang="zh-CN" dirty="0" err="1"/>
              <a:t>lblValidate</a:t>
            </a:r>
            <a:r>
              <a:rPr lang="zh-CN" altLang="zh-CN" dirty="0"/>
              <a:t>中显示√，否则显示“用户名已占用！”；密码右边的文本框显示为密码框；</a:t>
            </a:r>
            <a:r>
              <a:rPr lang="en-US" altLang="zh-CN" dirty="0"/>
              <a:t>Email</a:t>
            </a:r>
            <a:r>
              <a:rPr lang="zh-CN" altLang="zh-CN" dirty="0"/>
              <a:t>右边的文本框具有自动完成功能</a:t>
            </a:r>
            <a:r>
              <a:rPr lang="zh-CN" altLang="zh-CN" dirty="0" smtClean="0"/>
              <a:t>。</a:t>
            </a:r>
            <a:endParaRPr lang="en-US" altLang="zh-CN" dirty="0" smtClean="0"/>
          </a:p>
          <a:p>
            <a:r>
              <a:rPr lang="zh-CN" altLang="zh-CN" dirty="0"/>
              <a:t>源程序：</a:t>
            </a:r>
            <a:r>
              <a:rPr lang="en-US" altLang="zh-CN" dirty="0"/>
              <a:t>TextBox.aspx</a:t>
            </a:r>
            <a:endParaRPr lang="zh-CN" altLang="en-US" dirty="0"/>
          </a:p>
        </p:txBody>
      </p:sp>
    </p:spTree>
    <p:extLst>
      <p:ext uri="{BB962C8B-B14F-4D97-AF65-F5344CB8AC3E}">
        <p14:creationId xmlns:p14="http://schemas.microsoft.com/office/powerpoint/2010/main" val="1749252981"/>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dirty="0"/>
              <a:t>本章要点：</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A33CAEA-BBB2-441D-AF3A-C3DAAB080F7F}" type="slidenum">
              <a:rPr lang="zh-CN" altLang="en-US" smtClean="0"/>
              <a:pPr/>
              <a:t>2</a:t>
            </a:fld>
            <a:endParaRPr lang="en-US" altLang="zh-CN" dirty="0"/>
          </a:p>
        </p:txBody>
      </p:sp>
      <p:sp>
        <p:nvSpPr>
          <p:cNvPr id="407555" name="Rectangle 3"/>
          <p:cNvSpPr>
            <a:spLocks noGrp="1" noChangeArrowheads="1"/>
          </p:cNvSpPr>
          <p:nvPr>
            <p:ph sz="quarter" idx="1"/>
          </p:nvPr>
        </p:nvSpPr>
        <p:spPr>
          <a:xfrm>
            <a:off x="685800" y="1981200"/>
            <a:ext cx="7918450" cy="4114800"/>
          </a:xfrm>
        </p:spPr>
        <p:txBody>
          <a:bodyPr>
            <a:normAutofit/>
          </a:bodyPr>
          <a:lstStyle/>
          <a:p>
            <a:pPr lvl="0"/>
            <a:r>
              <a:rPr lang="zh-CN" altLang="zh-CN" dirty="0"/>
              <a:t>理解</a:t>
            </a:r>
            <a:r>
              <a:rPr lang="en-US" altLang="zh-CN" dirty="0"/>
              <a:t>ASP.NET 4.5</a:t>
            </a:r>
            <a:r>
              <a:rPr lang="zh-CN" altLang="zh-CN" dirty="0"/>
              <a:t>页面事件处理流程。</a:t>
            </a:r>
          </a:p>
          <a:p>
            <a:pPr lvl="0"/>
            <a:r>
              <a:rPr lang="zh-CN" altLang="zh-CN" dirty="0"/>
              <a:t>了解</a:t>
            </a:r>
            <a:r>
              <a:rPr lang="en-US" altLang="zh-CN" dirty="0"/>
              <a:t>HTML</a:t>
            </a:r>
            <a:r>
              <a:rPr lang="zh-CN" altLang="zh-CN" dirty="0"/>
              <a:t>服务器控件。</a:t>
            </a:r>
          </a:p>
          <a:p>
            <a:pPr lvl="0"/>
            <a:r>
              <a:rPr lang="zh-CN" altLang="zh-CN" dirty="0"/>
              <a:t>熟悉</a:t>
            </a:r>
            <a:r>
              <a:rPr lang="en-US" altLang="zh-CN" dirty="0"/>
              <a:t>ASP.NET 4.5</a:t>
            </a:r>
            <a:r>
              <a:rPr lang="zh-CN" altLang="zh-CN" dirty="0"/>
              <a:t>标准控件。</a:t>
            </a:r>
          </a:p>
          <a:p>
            <a:r>
              <a:rPr lang="zh-CN" altLang="zh-CN" dirty="0"/>
              <a:t>熟练运用各个常用标准控件。</a:t>
            </a:r>
            <a:endParaRPr lang="zh-CN" altLang="en-US" dirty="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20</a:t>
            </a:fld>
            <a:endParaRPr lang="en-US" altLang="zh-CN"/>
          </a:p>
        </p:txBody>
      </p:sp>
      <p:sp>
        <p:nvSpPr>
          <p:cNvPr id="2" name="内容占位符 1"/>
          <p:cNvSpPr>
            <a:spLocks noGrp="1"/>
          </p:cNvSpPr>
          <p:nvPr>
            <p:ph sz="quarter" idx="1"/>
          </p:nvPr>
        </p:nvSpPr>
        <p:spPr/>
        <p:txBody>
          <a:bodyPr>
            <a:normAutofit fontScale="92500" lnSpcReduction="20000"/>
          </a:bodyPr>
          <a:lstStyle/>
          <a:p>
            <a:r>
              <a:rPr lang="en-US" altLang="zh-CN" dirty="0"/>
              <a:t>TextBox.aspx</a:t>
            </a:r>
            <a:r>
              <a:rPr lang="zh-CN" altLang="zh-CN" dirty="0"/>
              <a:t>中</a:t>
            </a:r>
            <a:r>
              <a:rPr lang="en-US" altLang="zh-CN" dirty="0" err="1"/>
              <a:t>TextBox</a:t>
            </a:r>
            <a:r>
              <a:rPr lang="zh-CN" altLang="zh-CN" dirty="0"/>
              <a:t>控件的</a:t>
            </a:r>
            <a:r>
              <a:rPr lang="en-US" altLang="zh-CN" dirty="0"/>
              <a:t>Style</a:t>
            </a:r>
            <a:r>
              <a:rPr lang="zh-CN" altLang="zh-CN" dirty="0"/>
              <a:t>属性值是采用“格式”菜单下的“位置”命令这种方式布局后，再在“设计”视图调整</a:t>
            </a:r>
            <a:r>
              <a:rPr lang="en-US" altLang="zh-CN" dirty="0" err="1"/>
              <a:t>TextBox</a:t>
            </a:r>
            <a:r>
              <a:rPr lang="zh-CN" altLang="zh-CN" dirty="0"/>
              <a:t>控件位置，最后由</a:t>
            </a:r>
            <a:r>
              <a:rPr lang="en-US" altLang="zh-CN" dirty="0"/>
              <a:t>VSEW 2012</a:t>
            </a:r>
            <a:r>
              <a:rPr lang="zh-CN" altLang="zh-CN" dirty="0"/>
              <a:t>自动生成的样式代码。</a:t>
            </a:r>
          </a:p>
          <a:p>
            <a:r>
              <a:rPr lang="zh-CN" altLang="zh-CN" dirty="0"/>
              <a:t>当页面载入时，触发</a:t>
            </a:r>
            <a:r>
              <a:rPr lang="en-US" altLang="zh-CN" dirty="0" err="1"/>
              <a:t>Page.Load</a:t>
            </a:r>
            <a:r>
              <a:rPr lang="zh-CN" altLang="zh-CN" dirty="0"/>
              <a:t>事件，执行</a:t>
            </a:r>
            <a:r>
              <a:rPr lang="en-US" altLang="zh-CN" dirty="0" err="1"/>
              <a:t>Page_Load</a:t>
            </a:r>
            <a:r>
              <a:rPr lang="en-US" altLang="zh-CN" dirty="0"/>
              <a:t>()</a:t>
            </a:r>
            <a:r>
              <a:rPr lang="zh-CN" altLang="zh-CN" dirty="0"/>
              <a:t>方法代码，将焦点定位在用户名右边的文本框中。</a:t>
            </a:r>
          </a:p>
          <a:p>
            <a:r>
              <a:rPr lang="zh-CN" altLang="zh-CN" dirty="0" smtClean="0"/>
              <a:t>本</a:t>
            </a:r>
            <a:r>
              <a:rPr lang="zh-CN" altLang="en-US" dirty="0" smtClean="0"/>
              <a:t>实</a:t>
            </a:r>
            <a:r>
              <a:rPr lang="zh-CN" altLang="zh-CN" dirty="0" smtClean="0"/>
              <a:t>例</a:t>
            </a:r>
            <a:r>
              <a:rPr lang="zh-CN" altLang="zh-CN" dirty="0"/>
              <a:t>中用户合法性判断是与固定用户名</a:t>
            </a:r>
            <a:r>
              <a:rPr lang="en-US" altLang="zh-CN" dirty="0"/>
              <a:t>leaf</a:t>
            </a:r>
            <a:r>
              <a:rPr lang="zh-CN" altLang="zh-CN" dirty="0"/>
              <a:t>比较，实际使用需连接数据库，与数据库中保存的用户名比较。</a:t>
            </a:r>
          </a:p>
          <a:p>
            <a:r>
              <a:rPr lang="zh-CN" altLang="zh-CN" dirty="0" smtClean="0"/>
              <a:t>需</a:t>
            </a:r>
            <a:r>
              <a:rPr lang="zh-CN" altLang="zh-CN" dirty="0"/>
              <a:t>先输入</a:t>
            </a:r>
            <a:r>
              <a:rPr lang="en-US" altLang="zh-CN" dirty="0"/>
              <a:t>Email</a:t>
            </a:r>
            <a:r>
              <a:rPr lang="zh-CN" altLang="zh-CN" dirty="0"/>
              <a:t>并单击确认后再次输入信息时才能</a:t>
            </a:r>
            <a:r>
              <a:rPr lang="zh-CN" altLang="zh-CN" dirty="0" smtClean="0"/>
              <a:t>看到</a:t>
            </a:r>
            <a:r>
              <a:rPr lang="zh-CN" altLang="zh-CN" dirty="0"/>
              <a:t>自动完成</a:t>
            </a:r>
            <a:r>
              <a:rPr lang="en-US" altLang="zh-CN" dirty="0"/>
              <a:t>Email</a:t>
            </a:r>
            <a:r>
              <a:rPr lang="zh-CN" altLang="zh-CN" dirty="0"/>
              <a:t>列表</a:t>
            </a:r>
            <a:r>
              <a:rPr lang="zh-CN" altLang="zh-CN" dirty="0" smtClean="0"/>
              <a:t>效果</a:t>
            </a:r>
            <a:r>
              <a:rPr lang="zh-CN" altLang="en-US" dirty="0" smtClean="0"/>
              <a:t>。</a:t>
            </a:r>
            <a:endParaRPr lang="zh-CN" altLang="en-US" dirty="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en-US" altLang="zh-CN" dirty="0"/>
              <a:t>4.3.3  Button</a:t>
            </a:r>
            <a:r>
              <a:rPr lang="zh-CN" altLang="zh-CN" dirty="0"/>
              <a:t>、</a:t>
            </a:r>
            <a:r>
              <a:rPr lang="en-US" altLang="zh-CN" dirty="0" err="1"/>
              <a:t>LinkButton</a:t>
            </a:r>
            <a:r>
              <a:rPr lang="zh-CN" altLang="zh-CN" dirty="0"/>
              <a:t>和</a:t>
            </a:r>
            <a:r>
              <a:rPr lang="en-US" altLang="zh-CN" dirty="0" err="1"/>
              <a:t>ImageButton</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21</a:t>
            </a:fld>
            <a:endParaRPr lang="en-US" altLang="zh-CN"/>
          </a:p>
        </p:txBody>
      </p:sp>
      <p:sp>
        <p:nvSpPr>
          <p:cNvPr id="2" name="内容占位符 1"/>
          <p:cNvSpPr>
            <a:spLocks noGrp="1"/>
          </p:cNvSpPr>
          <p:nvPr>
            <p:ph sz="quarter" idx="1"/>
          </p:nvPr>
        </p:nvSpPr>
        <p:spPr/>
        <p:txBody>
          <a:bodyPr>
            <a:normAutofit/>
          </a:bodyPr>
          <a:lstStyle/>
          <a:p>
            <a:r>
              <a:rPr lang="en-US" altLang="zh-CN" dirty="0" smtClean="0"/>
              <a:t>Button</a:t>
            </a:r>
            <a:r>
              <a:rPr lang="zh-CN" altLang="zh-CN" dirty="0"/>
              <a:t>呈现传统按钮</a:t>
            </a:r>
            <a:r>
              <a:rPr lang="zh-CN" altLang="zh-CN" dirty="0" smtClean="0"/>
              <a:t>外观</a:t>
            </a:r>
            <a:r>
              <a:rPr lang="zh-CN" altLang="en-US" dirty="0" smtClean="0"/>
              <a:t>。</a:t>
            </a:r>
            <a:endParaRPr lang="en-US" altLang="zh-CN" dirty="0" smtClean="0"/>
          </a:p>
          <a:p>
            <a:r>
              <a:rPr lang="en-US" altLang="zh-CN" dirty="0" err="1" smtClean="0"/>
              <a:t>LinkButton</a:t>
            </a:r>
            <a:r>
              <a:rPr lang="zh-CN" altLang="zh-CN" dirty="0"/>
              <a:t>呈现超链接</a:t>
            </a:r>
            <a:r>
              <a:rPr lang="zh-CN" altLang="zh-CN" dirty="0" smtClean="0"/>
              <a:t>外观</a:t>
            </a:r>
            <a:r>
              <a:rPr lang="zh-CN" altLang="en-US" dirty="0" smtClean="0"/>
              <a:t>。</a:t>
            </a:r>
            <a:endParaRPr lang="en-US" altLang="zh-CN" dirty="0" smtClean="0"/>
          </a:p>
          <a:p>
            <a:r>
              <a:rPr lang="en-US" altLang="zh-CN" dirty="0" err="1" smtClean="0"/>
              <a:t>ImageButton</a:t>
            </a:r>
            <a:r>
              <a:rPr lang="zh-CN" altLang="zh-CN" dirty="0"/>
              <a:t>呈现图形外观，其图像由</a:t>
            </a:r>
            <a:r>
              <a:rPr lang="en-US" altLang="zh-CN" dirty="0" err="1"/>
              <a:t>ImageUrl</a:t>
            </a:r>
            <a:r>
              <a:rPr lang="zh-CN" altLang="zh-CN" dirty="0"/>
              <a:t>属性设置</a:t>
            </a:r>
            <a:r>
              <a:rPr lang="zh-CN" altLang="zh-CN" dirty="0" smtClean="0"/>
              <a:t>。</a:t>
            </a:r>
            <a:endParaRPr lang="en-US" altLang="zh-CN" dirty="0" smtClean="0"/>
          </a:p>
          <a:p>
            <a:r>
              <a:rPr lang="en-US" altLang="zh-CN" dirty="0" err="1"/>
              <a:t>PostBackUrl</a:t>
            </a:r>
            <a:r>
              <a:rPr lang="zh-CN" altLang="zh-CN" dirty="0" smtClean="0"/>
              <a:t>属性</a:t>
            </a:r>
            <a:r>
              <a:rPr lang="zh-CN" altLang="en-US" dirty="0" smtClean="0"/>
              <a:t>：</a:t>
            </a:r>
            <a:r>
              <a:rPr lang="zh-CN" altLang="zh-CN" dirty="0" smtClean="0"/>
              <a:t>设置</a:t>
            </a:r>
            <a:r>
              <a:rPr lang="zh-CN" altLang="zh-CN" dirty="0"/>
              <a:t>跨页面提交时的目标页面</a:t>
            </a:r>
            <a:r>
              <a:rPr lang="zh-CN" altLang="zh-CN" dirty="0" smtClean="0"/>
              <a:t>路径</a:t>
            </a:r>
            <a:r>
              <a:rPr lang="zh-CN" altLang="en-US" dirty="0" smtClean="0"/>
              <a:t>。</a:t>
            </a:r>
            <a:endParaRPr lang="zh-CN" altLang="zh-CN" dirty="0"/>
          </a:p>
          <a:p>
            <a:r>
              <a:rPr lang="en-US" altLang="zh-CN" dirty="0"/>
              <a:t>Click</a:t>
            </a:r>
            <a:r>
              <a:rPr lang="zh-CN" altLang="zh-CN" dirty="0" smtClean="0"/>
              <a:t>事件</a:t>
            </a:r>
            <a:r>
              <a:rPr lang="zh-CN" altLang="en-US" dirty="0" smtClean="0"/>
              <a:t>：</a:t>
            </a:r>
            <a:r>
              <a:rPr lang="zh-CN" altLang="zh-CN" dirty="0" smtClean="0"/>
              <a:t>当</a:t>
            </a:r>
            <a:r>
              <a:rPr lang="zh-CN" altLang="zh-CN" dirty="0"/>
              <a:t>单击按钮时被触发，执行服务器端</a:t>
            </a:r>
            <a:r>
              <a:rPr lang="zh-CN" altLang="zh-CN" dirty="0" smtClean="0"/>
              <a:t>代码</a:t>
            </a:r>
            <a:r>
              <a:rPr lang="zh-CN" altLang="en-US" dirty="0" smtClean="0"/>
              <a:t>。</a:t>
            </a:r>
            <a:endParaRPr lang="zh-CN" altLang="zh-CN" dirty="0"/>
          </a:p>
        </p:txBody>
      </p:sp>
    </p:spTree>
    <p:extLst>
      <p:ext uri="{BB962C8B-B14F-4D97-AF65-F5344CB8AC3E}">
        <p14:creationId xmlns:p14="http://schemas.microsoft.com/office/powerpoint/2010/main" val="2960266392"/>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en-US" altLang="zh-CN" dirty="0"/>
              <a:t>4.3.3  Button</a:t>
            </a:r>
            <a:r>
              <a:rPr lang="zh-CN" altLang="zh-CN" dirty="0"/>
              <a:t>、</a:t>
            </a:r>
            <a:r>
              <a:rPr lang="en-US" altLang="zh-CN" dirty="0" err="1"/>
              <a:t>LinkButton</a:t>
            </a:r>
            <a:r>
              <a:rPr lang="zh-CN" altLang="zh-CN" dirty="0"/>
              <a:t>和</a:t>
            </a:r>
            <a:r>
              <a:rPr lang="en-US" altLang="zh-CN" dirty="0" err="1"/>
              <a:t>ImageButton</a:t>
            </a:r>
            <a:r>
              <a:rPr lang="zh-CN" altLang="zh-CN" dirty="0" smtClean="0"/>
              <a:t>控件</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22</a:t>
            </a:fld>
            <a:endParaRPr lang="en-US" altLang="zh-CN"/>
          </a:p>
        </p:txBody>
      </p:sp>
      <p:sp>
        <p:nvSpPr>
          <p:cNvPr id="2" name="内容占位符 1"/>
          <p:cNvSpPr>
            <a:spLocks noGrp="1"/>
          </p:cNvSpPr>
          <p:nvPr>
            <p:ph sz="quarter" idx="1"/>
          </p:nvPr>
        </p:nvSpPr>
        <p:spPr/>
        <p:txBody>
          <a:bodyPr>
            <a:normAutofit lnSpcReduction="10000"/>
          </a:bodyPr>
          <a:lstStyle/>
          <a:p>
            <a:r>
              <a:rPr lang="en-US" altLang="zh-CN" dirty="0" err="1"/>
              <a:t>ClientClick</a:t>
            </a:r>
            <a:r>
              <a:rPr lang="zh-CN" altLang="zh-CN" dirty="0"/>
              <a:t>事件</a:t>
            </a:r>
            <a:r>
              <a:rPr lang="zh-CN" altLang="en-US" dirty="0"/>
              <a:t>：</a:t>
            </a:r>
            <a:r>
              <a:rPr lang="zh-CN" altLang="zh-CN" dirty="0"/>
              <a:t>当单击按钮时在</a:t>
            </a:r>
            <a:r>
              <a:rPr lang="en-US" altLang="zh-CN" dirty="0"/>
              <a:t>Click</a:t>
            </a:r>
            <a:r>
              <a:rPr lang="zh-CN" altLang="zh-CN" dirty="0"/>
              <a:t>事件之前被触发，执行客户端</a:t>
            </a:r>
            <a:r>
              <a:rPr lang="zh-CN" altLang="zh-CN" dirty="0" smtClean="0"/>
              <a:t>代码</a:t>
            </a:r>
            <a:r>
              <a:rPr lang="zh-CN" altLang="en-US" dirty="0"/>
              <a:t>。</a:t>
            </a:r>
            <a:endParaRPr lang="en-US" altLang="zh-CN" dirty="0" smtClean="0"/>
          </a:p>
          <a:p>
            <a:r>
              <a:rPr lang="en-US" altLang="zh-CN" dirty="0"/>
              <a:t>&lt;a&gt;</a:t>
            </a:r>
            <a:r>
              <a:rPr lang="zh-CN" altLang="zh-CN" dirty="0"/>
              <a:t>元素中通过</a:t>
            </a:r>
            <a:r>
              <a:rPr lang="en-US" altLang="zh-CN" dirty="0" err="1"/>
              <a:t>href</a:t>
            </a:r>
            <a:r>
              <a:rPr lang="zh-CN" altLang="zh-CN" dirty="0"/>
              <a:t>属性</a:t>
            </a:r>
            <a:r>
              <a:rPr lang="zh-CN" altLang="zh-CN" dirty="0" smtClean="0"/>
              <a:t>设置超</a:t>
            </a:r>
            <a:r>
              <a:rPr lang="zh-CN" altLang="zh-CN" dirty="0"/>
              <a:t>链接</a:t>
            </a:r>
            <a:r>
              <a:rPr lang="zh-CN" altLang="zh-CN" dirty="0" smtClean="0"/>
              <a:t>形式，</a:t>
            </a:r>
            <a:r>
              <a:rPr lang="zh-CN" altLang="zh-CN" dirty="0"/>
              <a:t>如：</a:t>
            </a:r>
          </a:p>
          <a:p>
            <a:pPr marL="0" indent="0">
              <a:buNone/>
            </a:pPr>
            <a:r>
              <a:rPr lang="en-US" altLang="zh-CN" dirty="0" smtClean="0"/>
              <a:t>    &lt;</a:t>
            </a:r>
            <a:r>
              <a:rPr lang="en-US" altLang="zh-CN" dirty="0"/>
              <a:t>a </a:t>
            </a:r>
            <a:r>
              <a:rPr lang="en-US" altLang="zh-CN" dirty="0" err="1"/>
              <a:t>href</a:t>
            </a:r>
            <a:r>
              <a:rPr lang="en-US" altLang="zh-CN" dirty="0"/>
              <a:t>="www.21cn.com"&gt;</a:t>
            </a:r>
            <a:r>
              <a:rPr lang="zh-CN" altLang="zh-CN" dirty="0"/>
              <a:t>链接到</a:t>
            </a:r>
            <a:r>
              <a:rPr lang="en-US" altLang="zh-CN" dirty="0"/>
              <a:t>21</a:t>
            </a:r>
            <a:r>
              <a:rPr lang="zh-CN" altLang="zh-CN" dirty="0"/>
              <a:t>世纪</a:t>
            </a:r>
            <a:r>
              <a:rPr lang="en-US" altLang="zh-CN" dirty="0"/>
              <a:t>&lt;/a&gt;</a:t>
            </a:r>
            <a:endParaRPr lang="zh-CN" altLang="zh-CN" dirty="0"/>
          </a:p>
          <a:p>
            <a:r>
              <a:rPr lang="en-US" altLang="zh-CN" dirty="0" err="1" smtClean="0"/>
              <a:t>LinkButton</a:t>
            </a:r>
            <a:r>
              <a:rPr lang="zh-CN" altLang="zh-CN" dirty="0"/>
              <a:t>控件中需要设置</a:t>
            </a:r>
            <a:r>
              <a:rPr lang="en-US" altLang="zh-CN" dirty="0" err="1"/>
              <a:t>PostBackUrl</a:t>
            </a:r>
            <a:r>
              <a:rPr lang="zh-CN" altLang="zh-CN" dirty="0"/>
              <a:t>属性实现，或者在</a:t>
            </a:r>
            <a:r>
              <a:rPr lang="en-US" altLang="zh-CN" dirty="0"/>
              <a:t>Click</a:t>
            </a:r>
            <a:r>
              <a:rPr lang="zh-CN" altLang="zh-CN" dirty="0"/>
              <a:t>事件中输入代码，通过</a:t>
            </a:r>
            <a:r>
              <a:rPr lang="en-US" altLang="zh-CN" dirty="0"/>
              <a:t>Response</a:t>
            </a:r>
            <a:r>
              <a:rPr lang="zh-CN" altLang="zh-CN" dirty="0"/>
              <a:t>对象的重定向方法</a:t>
            </a:r>
            <a:r>
              <a:rPr lang="en-US" altLang="zh-CN" dirty="0"/>
              <a:t>Redirect()</a:t>
            </a:r>
            <a:r>
              <a:rPr lang="zh-CN" altLang="zh-CN" dirty="0" smtClean="0"/>
              <a:t>实现</a:t>
            </a:r>
            <a:r>
              <a:rPr lang="zh-CN" altLang="zh-CN" dirty="0"/>
              <a:t>超</a:t>
            </a:r>
            <a:r>
              <a:rPr lang="zh-CN" altLang="zh-CN" dirty="0" smtClean="0"/>
              <a:t>链接</a:t>
            </a:r>
            <a:r>
              <a:rPr lang="zh-CN" altLang="en-US" dirty="0" smtClean="0"/>
              <a:t>，如：</a:t>
            </a:r>
            <a:endParaRPr lang="en-US" altLang="zh-CN" dirty="0" smtClean="0"/>
          </a:p>
          <a:p>
            <a:pPr marL="0" indent="0">
              <a:buNone/>
            </a:pPr>
            <a:r>
              <a:rPr lang="en-US" altLang="zh-CN" dirty="0" smtClean="0"/>
              <a:t>    </a:t>
            </a:r>
            <a:r>
              <a:rPr lang="en-US" altLang="zh-CN" dirty="0" err="1" smtClean="0"/>
              <a:t>Response.Redirect</a:t>
            </a:r>
            <a:r>
              <a:rPr lang="en-US" altLang="zh-CN" dirty="0"/>
              <a:t>("http://www.21cn.com");</a:t>
            </a:r>
            <a:endParaRPr lang="zh-CN" altLang="en-US" dirty="0"/>
          </a:p>
        </p:txBody>
      </p:sp>
    </p:spTree>
    <p:extLst>
      <p:ext uri="{BB962C8B-B14F-4D97-AF65-F5344CB8AC3E}">
        <p14:creationId xmlns:p14="http://schemas.microsoft.com/office/powerpoint/2010/main" val="2280932676"/>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4-4  </a:t>
            </a:r>
            <a:r>
              <a:rPr lang="zh-CN" altLang="zh-CN" dirty="0"/>
              <a:t>利用</a:t>
            </a:r>
            <a:r>
              <a:rPr lang="en-US" altLang="zh-CN" dirty="0"/>
              <a:t>Button</a:t>
            </a:r>
            <a:r>
              <a:rPr lang="zh-CN" altLang="zh-CN" dirty="0"/>
              <a:t>控件执行客户端脚本</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23</a:t>
            </a:fld>
            <a:endParaRPr lang="en-US" altLang="zh-CN"/>
          </a:p>
        </p:txBody>
      </p:sp>
      <p:sp>
        <p:nvSpPr>
          <p:cNvPr id="2" name="内容占位符 1"/>
          <p:cNvSpPr>
            <a:spLocks noGrp="1"/>
          </p:cNvSpPr>
          <p:nvPr>
            <p:ph sz="quarter" idx="1"/>
          </p:nvPr>
        </p:nvSpPr>
        <p:spPr/>
        <p:txBody>
          <a:bodyPr>
            <a:normAutofit/>
          </a:bodyPr>
          <a:lstStyle/>
          <a:p>
            <a:r>
              <a:rPr lang="zh-CN" altLang="zh-CN" dirty="0"/>
              <a:t>本实例能在删除数据前弹出确认对话框，单击“确定”按钮后才能真正地删除数据</a:t>
            </a:r>
            <a:r>
              <a:rPr lang="zh-CN" altLang="zh-CN" dirty="0" smtClean="0"/>
              <a:t>。</a:t>
            </a:r>
            <a:endParaRPr lang="en-US" altLang="zh-CN" dirty="0" smtClean="0"/>
          </a:p>
          <a:p>
            <a:r>
              <a:rPr lang="zh-CN" altLang="zh-CN" dirty="0"/>
              <a:t>源程序：</a:t>
            </a:r>
            <a:r>
              <a:rPr lang="en-US" altLang="zh-CN" dirty="0"/>
              <a:t>ClientClick.aspx</a:t>
            </a:r>
            <a:endParaRPr lang="zh-CN" altLang="en-US" dirty="0"/>
          </a:p>
        </p:txBody>
      </p:sp>
    </p:spTree>
    <p:extLst>
      <p:ext uri="{BB962C8B-B14F-4D97-AF65-F5344CB8AC3E}">
        <p14:creationId xmlns:p14="http://schemas.microsoft.com/office/powerpoint/2010/main" val="1068106175"/>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程序说明</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24</a:t>
            </a:fld>
            <a:endParaRPr lang="en-US" altLang="zh-CN"/>
          </a:p>
        </p:txBody>
      </p:sp>
      <p:sp>
        <p:nvSpPr>
          <p:cNvPr id="2" name="内容占位符 1"/>
          <p:cNvSpPr>
            <a:spLocks noGrp="1"/>
          </p:cNvSpPr>
          <p:nvPr>
            <p:ph sz="quarter" idx="1"/>
          </p:nvPr>
        </p:nvSpPr>
        <p:spPr/>
        <p:txBody>
          <a:bodyPr>
            <a:normAutofit/>
          </a:bodyPr>
          <a:lstStyle/>
          <a:p>
            <a:r>
              <a:rPr lang="zh-CN" altLang="zh-CN" dirty="0"/>
              <a:t>当单击“删除”按钮时，触发</a:t>
            </a:r>
            <a:r>
              <a:rPr lang="en-US" altLang="zh-CN" dirty="0" err="1"/>
              <a:t>ClientClick</a:t>
            </a:r>
            <a:r>
              <a:rPr lang="zh-CN" altLang="zh-CN" dirty="0"/>
              <a:t>事件，执行</a:t>
            </a:r>
            <a:r>
              <a:rPr lang="en-US" altLang="zh-CN" dirty="0"/>
              <a:t>JavaScript</a:t>
            </a:r>
            <a:r>
              <a:rPr lang="zh-CN" altLang="zh-CN" dirty="0"/>
              <a:t>代码“</a:t>
            </a:r>
            <a:r>
              <a:rPr lang="en-US" altLang="zh-CN" dirty="0"/>
              <a:t>return confirm('</a:t>
            </a:r>
            <a:r>
              <a:rPr lang="zh-CN" altLang="zh-CN" dirty="0"/>
              <a:t>确定要删除记录吗</a:t>
            </a:r>
            <a:r>
              <a:rPr lang="en-US" altLang="zh-CN" dirty="0"/>
              <a:t>?')</a:t>
            </a:r>
            <a:r>
              <a:rPr lang="zh-CN" altLang="zh-CN" dirty="0"/>
              <a:t>”，弹出确认对话框。若单击“确定”按钮，触发</a:t>
            </a:r>
            <a:r>
              <a:rPr lang="en-US" altLang="zh-CN" dirty="0"/>
              <a:t>Click</a:t>
            </a:r>
            <a:r>
              <a:rPr lang="zh-CN" altLang="zh-CN" dirty="0"/>
              <a:t>事件，执行删除操作（这里仅输出信息，实际操作需连接数据库）；若单击“取消”按钮，将不再触发</a:t>
            </a:r>
            <a:r>
              <a:rPr lang="en-US" altLang="zh-CN" dirty="0"/>
              <a:t>Click</a:t>
            </a:r>
            <a:r>
              <a:rPr lang="zh-CN" altLang="zh-CN" dirty="0"/>
              <a:t>事件，运行结束。</a:t>
            </a:r>
            <a:endParaRPr lang="zh-CN" altLang="en-US" dirty="0"/>
          </a:p>
        </p:txBody>
      </p:sp>
    </p:spTree>
    <p:extLst>
      <p:ext uri="{BB962C8B-B14F-4D97-AF65-F5344CB8AC3E}">
        <p14:creationId xmlns:p14="http://schemas.microsoft.com/office/powerpoint/2010/main" val="1113591316"/>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4.3.4  </a:t>
            </a:r>
            <a:r>
              <a:rPr lang="en-US" altLang="zh-CN" dirty="0" err="1"/>
              <a:t>DropDownList</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25</a:t>
            </a:fld>
            <a:endParaRPr lang="en-US" altLang="zh-CN"/>
          </a:p>
        </p:txBody>
      </p:sp>
      <p:sp>
        <p:nvSpPr>
          <p:cNvPr id="2" name="内容占位符 1"/>
          <p:cNvSpPr>
            <a:spLocks noGrp="1"/>
          </p:cNvSpPr>
          <p:nvPr>
            <p:ph sz="quarter" idx="1"/>
          </p:nvPr>
        </p:nvSpPr>
        <p:spPr/>
        <p:txBody>
          <a:bodyPr>
            <a:normAutofit/>
          </a:bodyPr>
          <a:lstStyle/>
          <a:p>
            <a:r>
              <a:rPr lang="en-US" altLang="zh-CN" dirty="0" err="1"/>
              <a:t>DataSource</a:t>
            </a:r>
            <a:r>
              <a:rPr lang="zh-CN" altLang="zh-CN" dirty="0"/>
              <a:t>属性</a:t>
            </a:r>
            <a:r>
              <a:rPr lang="zh-CN" altLang="zh-CN" dirty="0" smtClean="0"/>
              <a:t>：设置数据源</a:t>
            </a:r>
            <a:r>
              <a:rPr lang="zh-CN" altLang="en-US" dirty="0" smtClean="0"/>
              <a:t>。</a:t>
            </a:r>
            <a:endParaRPr lang="zh-CN" altLang="zh-CN" dirty="0"/>
          </a:p>
          <a:p>
            <a:r>
              <a:rPr lang="en-US" altLang="zh-CN" dirty="0" err="1"/>
              <a:t>DataTextField</a:t>
            </a:r>
            <a:r>
              <a:rPr lang="zh-CN" altLang="zh-CN" dirty="0"/>
              <a:t>属性：对应数据源中的一个字段，该字段所有内容将被显示于下拉列表</a:t>
            </a:r>
            <a:r>
              <a:rPr lang="zh-CN" altLang="zh-CN" dirty="0" smtClean="0"/>
              <a:t>中</a:t>
            </a:r>
            <a:r>
              <a:rPr lang="zh-CN" altLang="en-US" dirty="0" smtClean="0"/>
              <a:t>。</a:t>
            </a:r>
            <a:endParaRPr lang="zh-CN" altLang="zh-CN" dirty="0"/>
          </a:p>
          <a:p>
            <a:r>
              <a:rPr lang="en-US" altLang="zh-CN" dirty="0" err="1"/>
              <a:t>DataValueField</a:t>
            </a:r>
            <a:r>
              <a:rPr lang="zh-CN" altLang="zh-CN" dirty="0"/>
              <a:t>属性：对应数据源中的一个字段，指定下拉列表中每个可选项的</a:t>
            </a:r>
            <a:r>
              <a:rPr lang="zh-CN" altLang="zh-CN" dirty="0" smtClean="0"/>
              <a:t>值</a:t>
            </a:r>
            <a:r>
              <a:rPr lang="zh-CN" altLang="en-US" dirty="0" smtClean="0"/>
              <a:t>。</a:t>
            </a:r>
            <a:endParaRPr lang="zh-CN" altLang="zh-CN" dirty="0"/>
          </a:p>
          <a:p>
            <a:r>
              <a:rPr lang="en-US" altLang="zh-CN" dirty="0"/>
              <a:t>Items</a:t>
            </a:r>
            <a:r>
              <a:rPr lang="zh-CN" altLang="zh-CN" dirty="0"/>
              <a:t>属性：列表中所有选项的集合，常用</a:t>
            </a:r>
            <a:r>
              <a:rPr lang="en-US" altLang="zh-CN" dirty="0"/>
              <a:t>Add()</a:t>
            </a:r>
            <a:r>
              <a:rPr lang="zh-CN" altLang="zh-CN" dirty="0"/>
              <a:t>方法添加项，</a:t>
            </a:r>
            <a:r>
              <a:rPr lang="en-US" altLang="zh-CN" dirty="0"/>
              <a:t>Clear()</a:t>
            </a:r>
            <a:r>
              <a:rPr lang="zh-CN" altLang="zh-CN" dirty="0"/>
              <a:t>方法删除所有</a:t>
            </a:r>
            <a:r>
              <a:rPr lang="zh-CN" altLang="zh-CN" dirty="0" smtClean="0"/>
              <a:t>项</a:t>
            </a:r>
            <a:r>
              <a:rPr lang="zh-CN" altLang="en-US" dirty="0" smtClean="0"/>
              <a:t>。</a:t>
            </a:r>
            <a:endParaRPr lang="zh-CN" altLang="zh-CN" dirty="0"/>
          </a:p>
          <a:p>
            <a:r>
              <a:rPr lang="en-US" altLang="zh-CN" dirty="0" err="1"/>
              <a:t>SelectedItem</a:t>
            </a:r>
            <a:r>
              <a:rPr lang="zh-CN" altLang="zh-CN" dirty="0"/>
              <a:t>属性：当前选定</a:t>
            </a:r>
            <a:r>
              <a:rPr lang="zh-CN" altLang="zh-CN" dirty="0" smtClean="0"/>
              <a:t>项</a:t>
            </a:r>
            <a:r>
              <a:rPr lang="zh-CN" altLang="en-US" dirty="0" smtClean="0"/>
              <a:t>。</a:t>
            </a:r>
            <a:endParaRPr lang="zh-CN" altLang="en-US" dirty="0"/>
          </a:p>
        </p:txBody>
      </p:sp>
    </p:spTree>
    <p:extLst>
      <p:ext uri="{BB962C8B-B14F-4D97-AF65-F5344CB8AC3E}">
        <p14:creationId xmlns:p14="http://schemas.microsoft.com/office/powerpoint/2010/main" val="252451463"/>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4.3.4  </a:t>
            </a:r>
            <a:r>
              <a:rPr lang="en-US" altLang="zh-CN" dirty="0" err="1"/>
              <a:t>DropDownList</a:t>
            </a:r>
            <a:r>
              <a:rPr lang="zh-CN" altLang="zh-CN" dirty="0" smtClean="0"/>
              <a:t>控件</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26</a:t>
            </a:fld>
            <a:endParaRPr lang="en-US" altLang="zh-CN"/>
          </a:p>
        </p:txBody>
      </p:sp>
      <p:sp>
        <p:nvSpPr>
          <p:cNvPr id="2" name="内容占位符 1"/>
          <p:cNvSpPr>
            <a:spLocks noGrp="1"/>
          </p:cNvSpPr>
          <p:nvPr>
            <p:ph sz="quarter" idx="1"/>
          </p:nvPr>
        </p:nvSpPr>
        <p:spPr/>
        <p:txBody>
          <a:bodyPr>
            <a:normAutofit/>
          </a:bodyPr>
          <a:lstStyle/>
          <a:p>
            <a:r>
              <a:rPr lang="en-US" altLang="zh-CN" dirty="0" err="1"/>
              <a:t>SelectedValue</a:t>
            </a:r>
            <a:r>
              <a:rPr lang="zh-CN" altLang="zh-CN" dirty="0"/>
              <a:t>属性：当前选定项的</a:t>
            </a:r>
            <a:r>
              <a:rPr lang="en-US" altLang="zh-CN" dirty="0"/>
              <a:t>Value</a:t>
            </a:r>
            <a:r>
              <a:rPr lang="zh-CN" altLang="zh-CN" dirty="0"/>
              <a:t>属性</a:t>
            </a:r>
            <a:r>
              <a:rPr lang="zh-CN" altLang="zh-CN" dirty="0" smtClean="0"/>
              <a:t>值</a:t>
            </a:r>
            <a:r>
              <a:rPr lang="zh-CN" altLang="en-US" dirty="0" smtClean="0"/>
              <a:t>。</a:t>
            </a:r>
            <a:endParaRPr lang="zh-CN" altLang="zh-CN" dirty="0"/>
          </a:p>
          <a:p>
            <a:r>
              <a:rPr lang="en-US" altLang="zh-CN" dirty="0" err="1"/>
              <a:t>SelectedIndexChanged</a:t>
            </a:r>
            <a:r>
              <a:rPr lang="zh-CN" altLang="zh-CN" dirty="0"/>
              <a:t>事件：当选择下拉列表中一项后被</a:t>
            </a:r>
            <a:r>
              <a:rPr lang="zh-CN" altLang="zh-CN" dirty="0" smtClean="0"/>
              <a:t>触发</a:t>
            </a:r>
            <a:r>
              <a:rPr lang="zh-CN" altLang="en-US" dirty="0" smtClean="0"/>
              <a:t>。</a:t>
            </a:r>
            <a:endParaRPr lang="zh-CN" altLang="zh-CN" dirty="0"/>
          </a:p>
          <a:p>
            <a:r>
              <a:rPr lang="en-US" altLang="zh-CN" dirty="0" err="1"/>
              <a:t>DataBind</a:t>
            </a:r>
            <a:r>
              <a:rPr lang="en-US" altLang="zh-CN" dirty="0"/>
              <a:t>()</a:t>
            </a:r>
            <a:r>
              <a:rPr lang="zh-CN" altLang="zh-CN" dirty="0"/>
              <a:t>方法：</a:t>
            </a:r>
            <a:r>
              <a:rPr lang="zh-CN" altLang="zh-CN"/>
              <a:t>绑定</a:t>
            </a:r>
            <a:r>
              <a:rPr lang="zh-CN" altLang="zh-CN" smtClean="0"/>
              <a:t>数据源</a:t>
            </a:r>
            <a:r>
              <a:rPr lang="zh-CN" altLang="en-US" smtClean="0"/>
              <a:t>。</a:t>
            </a:r>
            <a:endParaRPr lang="zh-CN" altLang="en-US" dirty="0"/>
          </a:p>
        </p:txBody>
      </p:sp>
    </p:spTree>
    <p:extLst>
      <p:ext uri="{BB962C8B-B14F-4D97-AF65-F5344CB8AC3E}">
        <p14:creationId xmlns:p14="http://schemas.microsoft.com/office/powerpoint/2010/main" val="3237055961"/>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a:t>在</a:t>
            </a:r>
            <a:r>
              <a:rPr lang="en-US" altLang="zh-CN" dirty="0" err="1"/>
              <a:t>DropDownList</a:t>
            </a:r>
            <a:r>
              <a:rPr lang="zh-CN" altLang="en-US" dirty="0" smtClean="0"/>
              <a:t>中添加</a:t>
            </a:r>
            <a:r>
              <a:rPr lang="zh-CN" altLang="en-US" dirty="0"/>
              <a:t>项</a:t>
            </a:r>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27</a:t>
            </a:fld>
            <a:endParaRPr lang="en-US" altLang="zh-CN"/>
          </a:p>
        </p:txBody>
      </p:sp>
      <p:pic>
        <p:nvPicPr>
          <p:cNvPr id="5" name="内容占位符 4"/>
          <p:cNvPicPr>
            <a:picLocks noGrp="1" noChangeAspect="1"/>
          </p:cNvPicPr>
          <p:nvPr>
            <p:ph sz="quarter" idx="1"/>
          </p:nvPr>
        </p:nvPicPr>
        <p:blipFill>
          <a:blip r:embed="rId2"/>
          <a:stretch>
            <a:fillRect/>
          </a:stretch>
        </p:blipFill>
        <p:spPr>
          <a:xfrm>
            <a:off x="395536" y="1268760"/>
            <a:ext cx="8442997" cy="5400000"/>
          </a:xfrm>
          <a:prstGeom prst="rect">
            <a:avLst/>
          </a:prstGeom>
        </p:spPr>
      </p:pic>
    </p:spTree>
    <p:extLst>
      <p:ext uri="{BB962C8B-B14F-4D97-AF65-F5344CB8AC3E}">
        <p14:creationId xmlns:p14="http://schemas.microsoft.com/office/powerpoint/2010/main" val="585379458"/>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a:t>在</a:t>
            </a:r>
            <a:r>
              <a:rPr lang="en-US" altLang="zh-CN" dirty="0" err="1"/>
              <a:t>DropDownList</a:t>
            </a:r>
            <a:r>
              <a:rPr lang="zh-CN" altLang="en-US" dirty="0"/>
              <a:t>中添加</a:t>
            </a:r>
            <a:r>
              <a:rPr lang="zh-CN" altLang="en-US" dirty="0" smtClean="0"/>
              <a:t>项（续）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28</a:t>
            </a:fld>
            <a:endParaRPr lang="en-US" altLang="zh-CN"/>
          </a:p>
        </p:txBody>
      </p:sp>
      <p:sp>
        <p:nvSpPr>
          <p:cNvPr id="2" name="内容占位符 1"/>
          <p:cNvSpPr>
            <a:spLocks noGrp="1"/>
          </p:cNvSpPr>
          <p:nvPr>
            <p:ph sz="quarter" idx="1"/>
          </p:nvPr>
        </p:nvSpPr>
        <p:spPr/>
        <p:txBody>
          <a:bodyPr/>
          <a:lstStyle/>
          <a:p>
            <a:r>
              <a:rPr lang="zh-CN" altLang="zh-CN" dirty="0"/>
              <a:t>利用</a:t>
            </a:r>
            <a:r>
              <a:rPr lang="en-US" altLang="zh-CN" dirty="0" err="1"/>
              <a:t>DropDownList</a:t>
            </a:r>
            <a:r>
              <a:rPr lang="zh-CN" altLang="zh-CN" dirty="0"/>
              <a:t>对象的</a:t>
            </a:r>
            <a:r>
              <a:rPr lang="en-US" altLang="zh-CN" dirty="0" err="1"/>
              <a:t>Items.Add</a:t>
            </a:r>
            <a:r>
              <a:rPr lang="en-US" altLang="zh-CN" dirty="0"/>
              <a:t>()</a:t>
            </a:r>
            <a:r>
              <a:rPr lang="zh-CN" altLang="zh-CN" dirty="0"/>
              <a:t>方法添加项，如：</a:t>
            </a:r>
          </a:p>
          <a:p>
            <a:pPr marL="0" indent="0">
              <a:buNone/>
            </a:pPr>
            <a:r>
              <a:rPr lang="en-US" altLang="zh-CN" dirty="0" smtClean="0"/>
              <a:t>    </a:t>
            </a:r>
            <a:r>
              <a:rPr lang="en-US" altLang="zh-CN" dirty="0" err="1" smtClean="0"/>
              <a:t>ddlCity.Items.Add</a:t>
            </a:r>
            <a:r>
              <a:rPr lang="en-US" altLang="zh-CN" dirty="0" smtClean="0"/>
              <a:t>(new </a:t>
            </a:r>
            <a:r>
              <a:rPr lang="en-US" altLang="zh-CN" dirty="0" err="1"/>
              <a:t>ListItem</a:t>
            </a:r>
            <a:r>
              <a:rPr lang="en-US" altLang="zh-CN" dirty="0"/>
              <a:t>("</a:t>
            </a:r>
            <a:r>
              <a:rPr lang="zh-CN" altLang="zh-CN" dirty="0"/>
              <a:t>北京</a:t>
            </a:r>
            <a:r>
              <a:rPr lang="en-US" altLang="zh-CN" dirty="0"/>
              <a:t>", "</a:t>
            </a:r>
            <a:r>
              <a:rPr lang="en-US" altLang="zh-CN" dirty="0" err="1"/>
              <a:t>beijing</a:t>
            </a:r>
            <a:r>
              <a:rPr lang="en-US" altLang="zh-CN" dirty="0" smtClean="0"/>
              <a:t>"));</a:t>
            </a:r>
          </a:p>
          <a:p>
            <a:r>
              <a:rPr lang="zh-CN" altLang="zh-CN" dirty="0"/>
              <a:t>通过</a:t>
            </a:r>
            <a:r>
              <a:rPr lang="en-US" altLang="zh-CN" dirty="0" err="1"/>
              <a:t>DataSource</a:t>
            </a:r>
            <a:r>
              <a:rPr lang="zh-CN" altLang="zh-CN" dirty="0"/>
              <a:t>属性设置数据源，再通过</a:t>
            </a:r>
            <a:r>
              <a:rPr lang="en-US" altLang="zh-CN" dirty="0" err="1"/>
              <a:t>DataBind</a:t>
            </a:r>
            <a:r>
              <a:rPr lang="en-US" altLang="zh-CN" dirty="0"/>
              <a:t>()</a:t>
            </a:r>
            <a:r>
              <a:rPr lang="zh-CN" altLang="zh-CN" dirty="0"/>
              <a:t>方法显示数据。</a:t>
            </a:r>
            <a:endParaRPr lang="zh-CN" altLang="en-US" dirty="0"/>
          </a:p>
        </p:txBody>
      </p:sp>
    </p:spTree>
    <p:extLst>
      <p:ext uri="{BB962C8B-B14F-4D97-AF65-F5344CB8AC3E}">
        <p14:creationId xmlns:p14="http://schemas.microsoft.com/office/powerpoint/2010/main" val="151208077"/>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实例</a:t>
            </a:r>
            <a:r>
              <a:rPr lang="en-US" altLang="zh-CN" dirty="0"/>
              <a:t>4-5  </a:t>
            </a:r>
            <a:r>
              <a:rPr lang="zh-CN" altLang="zh-CN" dirty="0"/>
              <a:t>实现联动的下拉列表</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29</a:t>
            </a:fld>
            <a:endParaRPr lang="en-US" altLang="zh-CN"/>
          </a:p>
        </p:txBody>
      </p:sp>
      <p:sp>
        <p:nvSpPr>
          <p:cNvPr id="2" name="内容占位符 1"/>
          <p:cNvSpPr>
            <a:spLocks noGrp="1"/>
          </p:cNvSpPr>
          <p:nvPr>
            <p:ph sz="quarter" idx="1"/>
          </p:nvPr>
        </p:nvSpPr>
        <p:spPr/>
        <p:txBody>
          <a:bodyPr/>
          <a:lstStyle/>
          <a:p>
            <a:r>
              <a:rPr lang="zh-CN" altLang="zh-CN" smtClean="0"/>
              <a:t>本</a:t>
            </a:r>
            <a:r>
              <a:rPr lang="zh-CN" altLang="zh-CN" dirty="0"/>
              <a:t>实例以日期联动进行说明</a:t>
            </a:r>
            <a:r>
              <a:rPr lang="zh-CN" altLang="zh-CN" dirty="0" smtClean="0"/>
              <a:t>。当</a:t>
            </a:r>
            <a:r>
              <a:rPr lang="zh-CN" altLang="zh-CN" dirty="0"/>
              <a:t>改变年或月时，相应的每月天数会随之而变</a:t>
            </a:r>
            <a:r>
              <a:rPr lang="zh-CN" altLang="zh-CN" dirty="0" smtClean="0"/>
              <a:t>。</a:t>
            </a:r>
            <a:endParaRPr lang="en-US" altLang="zh-CN" dirty="0" smtClean="0"/>
          </a:p>
          <a:p>
            <a:r>
              <a:rPr lang="zh-CN" altLang="zh-CN" dirty="0"/>
              <a:t>源程序：</a:t>
            </a:r>
            <a:r>
              <a:rPr lang="en-US" altLang="zh-CN" dirty="0"/>
              <a:t>DropDownList.aspx</a:t>
            </a:r>
            <a:endParaRPr lang="zh-CN" altLang="zh-CN" dirty="0"/>
          </a:p>
        </p:txBody>
      </p:sp>
    </p:spTree>
    <p:extLst>
      <p:ext uri="{BB962C8B-B14F-4D97-AF65-F5344CB8AC3E}">
        <p14:creationId xmlns:p14="http://schemas.microsoft.com/office/powerpoint/2010/main" val="1037175259"/>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a:t>
            </a:fld>
            <a:endParaRPr lang="en-US" altLang="zh-CN"/>
          </a:p>
        </p:txBody>
      </p:sp>
      <p:sp>
        <p:nvSpPr>
          <p:cNvPr id="417795" name="Rectangle 3"/>
          <p:cNvSpPr>
            <a:spLocks noGrp="1" noChangeArrowheads="1"/>
          </p:cNvSpPr>
          <p:nvPr>
            <p:ph sz="quarter" idx="1"/>
          </p:nvPr>
        </p:nvSpPr>
        <p:spPr/>
        <p:txBody>
          <a:bodyPr>
            <a:normAutofit/>
          </a:bodyPr>
          <a:lstStyle/>
          <a:p>
            <a:r>
              <a:rPr lang="en-US" altLang="zh-CN" dirty="0">
                <a:hlinkClick r:id="rId2" action="ppaction://hlinksldjump"/>
              </a:rPr>
              <a:t>4.1  ASP.NET 4.5</a:t>
            </a:r>
            <a:r>
              <a:rPr lang="zh-CN" altLang="zh-CN" dirty="0">
                <a:hlinkClick r:id="rId2" action="ppaction://hlinksldjump"/>
              </a:rPr>
              <a:t>页面事件处理概述</a:t>
            </a:r>
            <a:endParaRPr lang="zh-CN" altLang="zh-CN" dirty="0"/>
          </a:p>
          <a:p>
            <a:pPr lvl="1"/>
            <a:r>
              <a:rPr lang="en-US" altLang="zh-CN" dirty="0">
                <a:hlinkClick r:id="rId2" action="ppaction://hlinksldjump"/>
              </a:rPr>
              <a:t>4.1.1  ASP.NET 4.5</a:t>
            </a:r>
            <a:r>
              <a:rPr lang="zh-CN" altLang="zh-CN" dirty="0">
                <a:hlinkClick r:id="rId2" action="ppaction://hlinksldjump"/>
              </a:rPr>
              <a:t>页面事件</a:t>
            </a:r>
            <a:endParaRPr lang="zh-CN" altLang="zh-CN" dirty="0"/>
          </a:p>
          <a:p>
            <a:pPr lvl="1"/>
            <a:r>
              <a:rPr lang="en-US" altLang="zh-CN" dirty="0">
                <a:hlinkClick r:id="rId3" action="ppaction://hlinksldjump"/>
              </a:rPr>
              <a:t>4.1.2  </a:t>
            </a:r>
            <a:r>
              <a:rPr lang="en-US" altLang="zh-CN" dirty="0" err="1">
                <a:hlinkClick r:id="rId3" action="ppaction://hlinksldjump"/>
              </a:rPr>
              <a:t>IsPostBack</a:t>
            </a:r>
            <a:r>
              <a:rPr lang="zh-CN" altLang="zh-CN" dirty="0">
                <a:hlinkClick r:id="rId3" action="ppaction://hlinksldjump"/>
              </a:rPr>
              <a:t>属性</a:t>
            </a:r>
            <a:endParaRPr lang="zh-CN" altLang="zh-CN" dirty="0"/>
          </a:p>
          <a:p>
            <a:r>
              <a:rPr lang="en-US" altLang="zh-CN" dirty="0">
                <a:hlinkClick r:id="rId4" action="ppaction://hlinksldjump"/>
              </a:rPr>
              <a:t>4.2  ASP.NET 4.5</a:t>
            </a:r>
            <a:r>
              <a:rPr lang="zh-CN" altLang="zh-CN" dirty="0">
                <a:hlinkClick r:id="rId4" action="ppaction://hlinksldjump"/>
              </a:rPr>
              <a:t>服务器控件概述</a:t>
            </a:r>
            <a:endParaRPr lang="zh-CN" altLang="zh-CN" dirty="0"/>
          </a:p>
          <a:p>
            <a:pPr lvl="1"/>
            <a:r>
              <a:rPr lang="en-US" altLang="zh-CN" dirty="0">
                <a:hlinkClick r:id="rId5" action="ppaction://hlinksldjump"/>
              </a:rPr>
              <a:t>4.2.1  HTML</a:t>
            </a:r>
            <a:r>
              <a:rPr lang="zh-CN" altLang="zh-CN" dirty="0">
                <a:hlinkClick r:id="rId5" action="ppaction://hlinksldjump"/>
              </a:rPr>
              <a:t>服务器控件简介</a:t>
            </a:r>
            <a:endParaRPr lang="zh-CN" altLang="zh-CN" dirty="0"/>
          </a:p>
          <a:p>
            <a:pPr lvl="1"/>
            <a:r>
              <a:rPr lang="en-US" altLang="zh-CN" dirty="0">
                <a:hlinkClick r:id="rId6" action="ppaction://hlinksldjump"/>
              </a:rPr>
              <a:t>4.2.2  Web</a:t>
            </a:r>
            <a:r>
              <a:rPr lang="zh-CN" altLang="zh-CN" dirty="0">
                <a:hlinkClick r:id="rId6" action="ppaction://hlinksldjump"/>
              </a:rPr>
              <a:t>服务器控件</a:t>
            </a:r>
            <a:r>
              <a:rPr lang="zh-CN" altLang="zh-CN" dirty="0" smtClean="0">
                <a:hlinkClick r:id="rId6" action="ppaction://hlinksldjump"/>
              </a:rPr>
              <a:t>简介</a:t>
            </a:r>
            <a:endParaRPr lang="en-US" altLang="zh-CN" dirty="0" smtClean="0"/>
          </a:p>
          <a:p>
            <a:r>
              <a:rPr lang="en-US" altLang="zh-CN" dirty="0">
                <a:hlinkClick r:id="rId7" action="ppaction://hlinksldjump"/>
              </a:rPr>
              <a:t>4.3  </a:t>
            </a:r>
            <a:r>
              <a:rPr lang="zh-CN" altLang="zh-CN" dirty="0">
                <a:hlinkClick r:id="rId7" action="ppaction://hlinksldjump"/>
              </a:rPr>
              <a:t>常用</a:t>
            </a:r>
            <a:r>
              <a:rPr lang="en-US" altLang="zh-CN" dirty="0">
                <a:hlinkClick r:id="rId7" action="ppaction://hlinksldjump"/>
              </a:rPr>
              <a:t>ASP.NET 4.5</a:t>
            </a:r>
            <a:r>
              <a:rPr lang="zh-CN" altLang="zh-CN" dirty="0">
                <a:hlinkClick r:id="rId7" action="ppaction://hlinksldjump"/>
              </a:rPr>
              <a:t>标准控件</a:t>
            </a:r>
            <a:endParaRPr lang="zh-CN" altLang="zh-CN" dirty="0"/>
          </a:p>
          <a:p>
            <a:pPr lvl="1"/>
            <a:r>
              <a:rPr lang="en-US" altLang="zh-CN" dirty="0">
                <a:hlinkClick r:id="rId8" action="ppaction://hlinksldjump"/>
              </a:rPr>
              <a:t>4.3.1  Label</a:t>
            </a:r>
            <a:r>
              <a:rPr lang="zh-CN" altLang="zh-CN" dirty="0">
                <a:hlinkClick r:id="rId8" action="ppaction://hlinksldjump"/>
              </a:rPr>
              <a:t>控件</a:t>
            </a:r>
            <a:endParaRPr lang="zh-CN" altLang="zh-CN" dirty="0"/>
          </a:p>
          <a:p>
            <a:pPr lvl="1"/>
            <a:r>
              <a:rPr lang="en-US" altLang="zh-CN" dirty="0">
                <a:hlinkClick r:id="rId9" action="ppaction://hlinksldjump"/>
              </a:rPr>
              <a:t>4.3.2  </a:t>
            </a:r>
            <a:r>
              <a:rPr lang="en-US" altLang="zh-CN" dirty="0" err="1">
                <a:hlinkClick r:id="rId9" action="ppaction://hlinksldjump"/>
              </a:rPr>
              <a:t>TextBox</a:t>
            </a:r>
            <a:r>
              <a:rPr lang="zh-CN" altLang="zh-CN" dirty="0">
                <a:hlinkClick r:id="rId9" action="ppaction://hlinksldjump"/>
              </a:rPr>
              <a:t>控件</a:t>
            </a:r>
            <a:endParaRPr lang="zh-CN" altLang="zh-CN" dirty="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30</a:t>
            </a:fld>
            <a:endParaRPr lang="en-US" altLang="zh-CN"/>
          </a:p>
        </p:txBody>
      </p:sp>
      <p:sp>
        <p:nvSpPr>
          <p:cNvPr id="2" name="内容占位符 1"/>
          <p:cNvSpPr>
            <a:spLocks noGrp="1"/>
          </p:cNvSpPr>
          <p:nvPr>
            <p:ph sz="quarter" idx="1"/>
          </p:nvPr>
        </p:nvSpPr>
        <p:spPr/>
        <p:txBody>
          <a:bodyPr/>
          <a:lstStyle/>
          <a:p>
            <a:r>
              <a:rPr lang="zh-CN" altLang="zh-CN" dirty="0"/>
              <a:t>运行时首先触发</a:t>
            </a:r>
            <a:r>
              <a:rPr lang="en-US" altLang="zh-CN" dirty="0" err="1"/>
              <a:t>Page.Load</a:t>
            </a:r>
            <a:r>
              <a:rPr lang="zh-CN" altLang="zh-CN" dirty="0"/>
              <a:t>事件，执行</a:t>
            </a:r>
            <a:r>
              <a:rPr lang="en-US" altLang="zh-CN" dirty="0" err="1"/>
              <a:t>Page_Load</a:t>
            </a:r>
            <a:r>
              <a:rPr lang="en-US" altLang="zh-CN" dirty="0"/>
              <a:t>()</a:t>
            </a:r>
            <a:r>
              <a:rPr lang="zh-CN" altLang="zh-CN" dirty="0"/>
              <a:t>方法代码，绑定年、月、日等数据到三个</a:t>
            </a:r>
            <a:r>
              <a:rPr lang="en-US" altLang="zh-CN" dirty="0" err="1"/>
              <a:t>DropDownList</a:t>
            </a:r>
            <a:r>
              <a:rPr lang="zh-CN" altLang="zh-CN" dirty="0"/>
              <a:t>控件。当改变年或月份时，触发相应控件的</a:t>
            </a:r>
            <a:r>
              <a:rPr lang="en-US" altLang="zh-CN" dirty="0" err="1"/>
              <a:t>SelectedIndexChanged</a:t>
            </a:r>
            <a:r>
              <a:rPr lang="zh-CN" altLang="zh-CN" dirty="0"/>
              <a:t>事件形成页面往返，将相应年、月对应的天数绑定到</a:t>
            </a:r>
            <a:r>
              <a:rPr lang="en-US" altLang="zh-CN" dirty="0" err="1"/>
              <a:t>ddlDay</a:t>
            </a:r>
            <a:r>
              <a:rPr lang="zh-CN" altLang="zh-CN" dirty="0"/>
              <a:t>。</a:t>
            </a:r>
            <a:endParaRPr lang="zh-CN" altLang="en-US" dirty="0"/>
          </a:p>
        </p:txBody>
      </p:sp>
    </p:spTree>
    <p:extLst>
      <p:ext uri="{BB962C8B-B14F-4D97-AF65-F5344CB8AC3E}">
        <p14:creationId xmlns:p14="http://schemas.microsoft.com/office/powerpoint/2010/main" val="2972757432"/>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4.3.5  </a:t>
            </a:r>
            <a:r>
              <a:rPr lang="en-US" altLang="zh-CN" dirty="0" err="1"/>
              <a:t>ListBox</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31</a:t>
            </a:fld>
            <a:endParaRPr lang="en-US" altLang="zh-CN"/>
          </a:p>
        </p:txBody>
      </p:sp>
      <p:sp>
        <p:nvSpPr>
          <p:cNvPr id="2" name="内容占位符 1"/>
          <p:cNvSpPr>
            <a:spLocks noGrp="1"/>
          </p:cNvSpPr>
          <p:nvPr>
            <p:ph sz="quarter" idx="1"/>
          </p:nvPr>
        </p:nvSpPr>
        <p:spPr/>
        <p:txBody>
          <a:bodyPr>
            <a:normAutofit/>
          </a:bodyPr>
          <a:lstStyle/>
          <a:p>
            <a:r>
              <a:rPr lang="en-US" altLang="zh-CN" dirty="0" err="1"/>
              <a:t>DropDownList</a:t>
            </a:r>
            <a:r>
              <a:rPr lang="zh-CN" altLang="zh-CN" dirty="0"/>
              <a:t>和</a:t>
            </a:r>
            <a:r>
              <a:rPr lang="en-US" altLang="zh-CN" dirty="0" err="1"/>
              <a:t>ListBox</a:t>
            </a:r>
            <a:r>
              <a:rPr lang="zh-CN" altLang="zh-CN" dirty="0"/>
              <a:t>控件都允许用户从列表中选择数据项，区别在于</a:t>
            </a:r>
            <a:r>
              <a:rPr lang="en-US" altLang="zh-CN" dirty="0" err="1"/>
              <a:t>DropDownList</a:t>
            </a:r>
            <a:r>
              <a:rPr lang="zh-CN" altLang="zh-CN" dirty="0"/>
              <a:t>的列表在用户选择数据项前处于隐藏状态，而</a:t>
            </a:r>
            <a:r>
              <a:rPr lang="en-US" altLang="zh-CN" dirty="0" err="1"/>
              <a:t>ListBox</a:t>
            </a:r>
            <a:r>
              <a:rPr lang="zh-CN" altLang="zh-CN" dirty="0"/>
              <a:t>的列表是可见的，并且可同时选择多项</a:t>
            </a:r>
            <a:r>
              <a:rPr lang="zh-CN" altLang="zh-CN" dirty="0" smtClean="0"/>
              <a:t>。</a:t>
            </a:r>
            <a:r>
              <a:rPr lang="en-US" altLang="zh-CN" dirty="0" err="1" smtClean="0"/>
              <a:t>SelectionMode</a:t>
            </a:r>
            <a:r>
              <a:rPr lang="zh-CN" altLang="zh-CN" dirty="0" smtClean="0"/>
              <a:t>属性</a:t>
            </a:r>
            <a:r>
              <a:rPr lang="zh-CN" altLang="en-US" dirty="0" smtClean="0"/>
              <a:t>：</a:t>
            </a:r>
            <a:r>
              <a:rPr lang="zh-CN" altLang="zh-CN" dirty="0" smtClean="0"/>
              <a:t>其</a:t>
            </a:r>
            <a:r>
              <a:rPr lang="zh-CN" altLang="zh-CN" dirty="0"/>
              <a:t>值为</a:t>
            </a:r>
            <a:r>
              <a:rPr lang="en-US" altLang="zh-CN" dirty="0"/>
              <a:t>Multiple</a:t>
            </a:r>
            <a:r>
              <a:rPr lang="zh-CN" altLang="zh-CN" dirty="0"/>
              <a:t>表示允许选择多项。</a:t>
            </a:r>
          </a:p>
        </p:txBody>
      </p:sp>
    </p:spTree>
    <p:extLst>
      <p:ext uri="{BB962C8B-B14F-4D97-AF65-F5344CB8AC3E}">
        <p14:creationId xmlns:p14="http://schemas.microsoft.com/office/powerpoint/2010/main" val="3047142106"/>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4-6  </a:t>
            </a:r>
            <a:r>
              <a:rPr lang="zh-CN" altLang="zh-CN" dirty="0"/>
              <a:t>实现数据项在</a:t>
            </a:r>
            <a:r>
              <a:rPr lang="en-US" altLang="zh-CN" dirty="0" err="1"/>
              <a:t>ListBox</a:t>
            </a:r>
            <a:r>
              <a:rPr lang="zh-CN" altLang="zh-CN" dirty="0"/>
              <a:t>控件之间的移动</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32</a:t>
            </a:fld>
            <a:endParaRPr lang="en-US" altLang="zh-CN"/>
          </a:p>
        </p:txBody>
      </p:sp>
      <p:sp>
        <p:nvSpPr>
          <p:cNvPr id="2" name="内容占位符 1"/>
          <p:cNvSpPr>
            <a:spLocks noGrp="1"/>
          </p:cNvSpPr>
          <p:nvPr>
            <p:ph sz="quarter" idx="1"/>
          </p:nvPr>
        </p:nvSpPr>
        <p:spPr/>
        <p:txBody>
          <a:bodyPr/>
          <a:lstStyle/>
          <a:p>
            <a:r>
              <a:rPr lang="zh-CN" altLang="en-US" dirty="0" smtClean="0"/>
              <a:t>在</a:t>
            </a:r>
            <a:r>
              <a:rPr lang="zh-CN" altLang="zh-CN" dirty="0" smtClean="0"/>
              <a:t>本实例</a:t>
            </a:r>
            <a:r>
              <a:rPr lang="zh-CN" altLang="en-US" dirty="0" smtClean="0"/>
              <a:t>中，</a:t>
            </a:r>
            <a:r>
              <a:rPr lang="zh-CN" altLang="zh-CN" dirty="0" smtClean="0"/>
              <a:t>当</a:t>
            </a:r>
            <a:r>
              <a:rPr lang="zh-CN" altLang="zh-CN" dirty="0"/>
              <a:t>选择左边列表框中的数据项，再单击按钮后选择的数据项将移动到右边的列表框</a:t>
            </a:r>
            <a:r>
              <a:rPr lang="zh-CN" altLang="zh-CN" dirty="0" smtClean="0"/>
              <a:t>。</a:t>
            </a:r>
            <a:endParaRPr lang="en-US" altLang="zh-CN" dirty="0" smtClean="0"/>
          </a:p>
          <a:p>
            <a:r>
              <a:rPr lang="zh-CN" altLang="zh-CN" dirty="0"/>
              <a:t>源程序：</a:t>
            </a:r>
            <a:r>
              <a:rPr lang="en-US" altLang="zh-CN" dirty="0"/>
              <a:t>ListBox.aspx</a:t>
            </a:r>
            <a:endParaRPr lang="zh-CN" altLang="en-US" dirty="0"/>
          </a:p>
        </p:txBody>
      </p:sp>
    </p:spTree>
    <p:extLst>
      <p:ext uri="{BB962C8B-B14F-4D97-AF65-F5344CB8AC3E}">
        <p14:creationId xmlns:p14="http://schemas.microsoft.com/office/powerpoint/2010/main" val="3809468475"/>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323528" y="228600"/>
            <a:ext cx="8712968" cy="990600"/>
          </a:xfrm>
        </p:spPr>
        <p:txBody>
          <a:bodyPr>
            <a:normAutofit fontScale="90000"/>
          </a:bodyPr>
          <a:lstStyle/>
          <a:p>
            <a:r>
              <a:rPr lang="en-US" altLang="zh-CN" dirty="0"/>
              <a:t>4.3.6  </a:t>
            </a:r>
            <a:r>
              <a:rPr lang="en-US" altLang="zh-CN" dirty="0" err="1"/>
              <a:t>CheckBox</a:t>
            </a:r>
            <a:r>
              <a:rPr lang="zh-CN" altLang="zh-CN" dirty="0"/>
              <a:t>和</a:t>
            </a:r>
            <a:r>
              <a:rPr lang="en-US" altLang="zh-CN" dirty="0" err="1"/>
              <a:t>CheckBoxList</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33</a:t>
            </a:fld>
            <a:endParaRPr lang="en-US" altLang="zh-CN"/>
          </a:p>
        </p:txBody>
      </p:sp>
      <p:sp>
        <p:nvSpPr>
          <p:cNvPr id="2" name="内容占位符 1"/>
          <p:cNvSpPr>
            <a:spLocks noGrp="1"/>
          </p:cNvSpPr>
          <p:nvPr>
            <p:ph sz="quarter" idx="1"/>
          </p:nvPr>
        </p:nvSpPr>
        <p:spPr/>
        <p:txBody>
          <a:bodyPr>
            <a:normAutofit lnSpcReduction="10000"/>
          </a:bodyPr>
          <a:lstStyle/>
          <a:p>
            <a:r>
              <a:rPr lang="zh-CN" altLang="zh-CN" dirty="0"/>
              <a:t>提供“真</a:t>
            </a:r>
            <a:r>
              <a:rPr lang="en-US" altLang="zh-CN" dirty="0"/>
              <a:t>/</a:t>
            </a:r>
            <a:r>
              <a:rPr lang="zh-CN" altLang="zh-CN" dirty="0"/>
              <a:t>假”、“是</a:t>
            </a:r>
            <a:r>
              <a:rPr lang="en-US" altLang="zh-CN" dirty="0"/>
              <a:t>/</a:t>
            </a:r>
            <a:r>
              <a:rPr lang="zh-CN" altLang="zh-CN" dirty="0"/>
              <a:t>否”或“开</a:t>
            </a:r>
            <a:r>
              <a:rPr lang="en-US" altLang="zh-CN" dirty="0"/>
              <a:t>/</a:t>
            </a:r>
            <a:r>
              <a:rPr lang="zh-CN" altLang="zh-CN" dirty="0"/>
              <a:t>关”选项之间进行选择的</a:t>
            </a:r>
            <a:r>
              <a:rPr lang="zh-CN" altLang="zh-CN" dirty="0" smtClean="0"/>
              <a:t>方法</a:t>
            </a:r>
            <a:r>
              <a:rPr lang="zh-CN" altLang="en-US" dirty="0" smtClean="0"/>
              <a:t>。</a:t>
            </a:r>
            <a:endParaRPr lang="en-US" altLang="zh-CN" dirty="0" smtClean="0"/>
          </a:p>
          <a:p>
            <a:r>
              <a:rPr lang="zh-CN" altLang="zh-CN" b="1" dirty="0">
                <a:solidFill>
                  <a:srgbClr val="FF0000"/>
                </a:solidFill>
              </a:rPr>
              <a:t>注意：</a:t>
            </a:r>
            <a:r>
              <a:rPr lang="zh-CN" altLang="zh-CN" dirty="0"/>
              <a:t>判断</a:t>
            </a:r>
            <a:r>
              <a:rPr lang="en-US" altLang="zh-CN" dirty="0" err="1"/>
              <a:t>CheckBox</a:t>
            </a:r>
            <a:r>
              <a:rPr lang="zh-CN" altLang="zh-CN" dirty="0"/>
              <a:t>控件是否选中的属性是</a:t>
            </a:r>
            <a:r>
              <a:rPr lang="en-US" altLang="zh-CN" dirty="0"/>
              <a:t>Checked</a:t>
            </a:r>
            <a:r>
              <a:rPr lang="zh-CN" altLang="zh-CN" dirty="0"/>
              <a:t>，而</a:t>
            </a:r>
            <a:r>
              <a:rPr lang="en-US" altLang="zh-CN" dirty="0" err="1"/>
              <a:t>CheckBoxList</a:t>
            </a:r>
            <a:r>
              <a:rPr lang="zh-CN" altLang="zh-CN" dirty="0"/>
              <a:t>控件作为集合控件，判断数据项是否选中的属性是成员的</a:t>
            </a:r>
            <a:r>
              <a:rPr lang="en-US" altLang="zh-CN" dirty="0"/>
              <a:t>Selected</a:t>
            </a:r>
            <a:r>
              <a:rPr lang="zh-CN" altLang="zh-CN" dirty="0"/>
              <a:t>属性。</a:t>
            </a:r>
          </a:p>
          <a:p>
            <a:r>
              <a:rPr lang="zh-CN" altLang="zh-CN" dirty="0"/>
              <a:t>在实际工程项目中，一般设置</a:t>
            </a:r>
            <a:r>
              <a:rPr lang="en-US" altLang="zh-CN" dirty="0" err="1"/>
              <a:t>CheckBoxList</a:t>
            </a:r>
            <a:r>
              <a:rPr lang="zh-CN" altLang="zh-CN" dirty="0"/>
              <a:t>控件的</a:t>
            </a:r>
            <a:r>
              <a:rPr lang="en-US" altLang="zh-CN" dirty="0" err="1"/>
              <a:t>AutoPostBack</a:t>
            </a:r>
            <a:r>
              <a:rPr lang="zh-CN" altLang="zh-CN" dirty="0"/>
              <a:t>属性值为</a:t>
            </a:r>
            <a:r>
              <a:rPr lang="en-US" altLang="zh-CN" dirty="0"/>
              <a:t>False</a:t>
            </a:r>
            <a:r>
              <a:rPr lang="zh-CN" altLang="zh-CN" dirty="0"/>
              <a:t>。要提交数据到服务器，不采用</a:t>
            </a:r>
            <a:r>
              <a:rPr lang="en-US" altLang="zh-CN" dirty="0" err="1"/>
              <a:t>CheckBoxList</a:t>
            </a:r>
            <a:r>
              <a:rPr lang="zh-CN" altLang="zh-CN" dirty="0"/>
              <a:t>控件的自身事件，而是常配合</a:t>
            </a:r>
            <a:r>
              <a:rPr lang="en-US" altLang="zh-CN" dirty="0"/>
              <a:t>Button</a:t>
            </a:r>
            <a:r>
              <a:rPr lang="zh-CN" altLang="zh-CN" dirty="0"/>
              <a:t>控件实现。</a:t>
            </a:r>
            <a:endParaRPr lang="en-US" altLang="zh-CN" dirty="0"/>
          </a:p>
        </p:txBody>
      </p:sp>
    </p:spTree>
    <p:extLst>
      <p:ext uri="{BB962C8B-B14F-4D97-AF65-F5344CB8AC3E}">
        <p14:creationId xmlns:p14="http://schemas.microsoft.com/office/powerpoint/2010/main" val="514205956"/>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539552" y="188640"/>
            <a:ext cx="8153400" cy="990600"/>
          </a:xfrm>
        </p:spPr>
        <p:txBody>
          <a:bodyPr>
            <a:normAutofit fontScale="90000"/>
          </a:bodyPr>
          <a:lstStyle/>
          <a:p>
            <a:r>
              <a:rPr lang="zh-CN" altLang="zh-CN" dirty="0"/>
              <a:t>实例</a:t>
            </a:r>
            <a:r>
              <a:rPr lang="en-US" altLang="zh-CN" dirty="0"/>
              <a:t>4-7  </a:t>
            </a:r>
            <a:r>
              <a:rPr lang="zh-CN" altLang="zh-CN" dirty="0"/>
              <a:t>运用</a:t>
            </a:r>
            <a:r>
              <a:rPr lang="en-US" altLang="zh-CN" dirty="0" err="1"/>
              <a:t>CheckBoxList</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34</a:t>
            </a:fld>
            <a:endParaRPr lang="en-US" altLang="zh-CN"/>
          </a:p>
        </p:txBody>
      </p:sp>
      <p:sp>
        <p:nvSpPr>
          <p:cNvPr id="2" name="内容占位符 1"/>
          <p:cNvSpPr>
            <a:spLocks noGrp="1"/>
          </p:cNvSpPr>
          <p:nvPr>
            <p:ph sz="quarter" idx="1"/>
          </p:nvPr>
        </p:nvSpPr>
        <p:spPr/>
        <p:txBody>
          <a:bodyPr>
            <a:normAutofit/>
          </a:bodyPr>
          <a:lstStyle/>
          <a:p>
            <a:r>
              <a:rPr lang="zh-CN" altLang="en-US" dirty="0" smtClean="0"/>
              <a:t>在本实例中，</a:t>
            </a:r>
            <a:r>
              <a:rPr lang="zh-CN" altLang="zh-CN" dirty="0" smtClean="0"/>
              <a:t>当</a:t>
            </a:r>
            <a:r>
              <a:rPr lang="zh-CN" altLang="zh-CN" dirty="0"/>
              <a:t>选择个人爱好并单击“确定”按钮后显示选中数据项的提示信息</a:t>
            </a:r>
            <a:r>
              <a:rPr lang="zh-CN" altLang="zh-CN" dirty="0" smtClean="0"/>
              <a:t>。</a:t>
            </a:r>
            <a:endParaRPr lang="en-US" altLang="zh-CN" dirty="0" smtClean="0"/>
          </a:p>
          <a:p>
            <a:r>
              <a:rPr lang="zh-CN" altLang="zh-CN" dirty="0"/>
              <a:t>源程序：</a:t>
            </a:r>
            <a:r>
              <a:rPr lang="en-US" altLang="zh-CN" dirty="0"/>
              <a:t>CheckBoxList.aspx</a:t>
            </a:r>
          </a:p>
        </p:txBody>
      </p:sp>
    </p:spTree>
    <p:extLst>
      <p:ext uri="{BB962C8B-B14F-4D97-AF65-F5344CB8AC3E}">
        <p14:creationId xmlns:p14="http://schemas.microsoft.com/office/powerpoint/2010/main" val="3376011650"/>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4.3.7  </a:t>
            </a:r>
            <a:r>
              <a:rPr lang="en-US" altLang="zh-CN" dirty="0" err="1"/>
              <a:t>RadioButton</a:t>
            </a:r>
            <a:r>
              <a:rPr lang="zh-CN" altLang="zh-CN" dirty="0"/>
              <a:t>和</a:t>
            </a:r>
            <a:r>
              <a:rPr lang="en-US" altLang="zh-CN" dirty="0" err="1"/>
              <a:t>RadioButtonList</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35</a:t>
            </a:fld>
            <a:endParaRPr lang="en-US" altLang="zh-CN"/>
          </a:p>
        </p:txBody>
      </p:sp>
      <p:sp>
        <p:nvSpPr>
          <p:cNvPr id="2" name="内容占位符 1"/>
          <p:cNvSpPr>
            <a:spLocks noGrp="1"/>
          </p:cNvSpPr>
          <p:nvPr>
            <p:ph sz="quarter" idx="1"/>
          </p:nvPr>
        </p:nvSpPr>
        <p:spPr/>
        <p:txBody>
          <a:bodyPr>
            <a:normAutofit/>
          </a:bodyPr>
          <a:lstStyle/>
          <a:p>
            <a:r>
              <a:rPr lang="zh-CN" altLang="zh-CN" dirty="0"/>
              <a:t>用于在多种选择中只能选择一项的场合</a:t>
            </a:r>
            <a:r>
              <a:rPr lang="zh-CN" altLang="zh-CN" dirty="0" smtClean="0"/>
              <a:t>。</a:t>
            </a:r>
            <a:endParaRPr lang="en-US" altLang="zh-CN" dirty="0" smtClean="0"/>
          </a:p>
          <a:p>
            <a:r>
              <a:rPr lang="zh-CN" altLang="zh-CN" dirty="0" smtClean="0"/>
              <a:t>单个</a:t>
            </a:r>
            <a:r>
              <a:rPr lang="zh-CN" altLang="zh-CN" dirty="0"/>
              <a:t>的</a:t>
            </a:r>
            <a:r>
              <a:rPr lang="en-US" altLang="zh-CN" dirty="0" err="1"/>
              <a:t>RadioButton</a:t>
            </a:r>
            <a:r>
              <a:rPr lang="zh-CN" altLang="zh-CN" dirty="0"/>
              <a:t>只能提供单项选择，可以将多个</a:t>
            </a:r>
            <a:r>
              <a:rPr lang="en-US" altLang="zh-CN" dirty="0" err="1"/>
              <a:t>RadioButton</a:t>
            </a:r>
            <a:r>
              <a:rPr lang="zh-CN" altLang="zh-CN" dirty="0"/>
              <a:t>形成一组，方法是设置每个</a:t>
            </a:r>
            <a:r>
              <a:rPr lang="en-US" altLang="zh-CN" dirty="0" err="1"/>
              <a:t>RadioButton</a:t>
            </a:r>
            <a:r>
              <a:rPr lang="zh-CN" altLang="zh-CN" dirty="0"/>
              <a:t>的</a:t>
            </a:r>
            <a:r>
              <a:rPr lang="en-US" altLang="zh-CN" dirty="0" err="1"/>
              <a:t>GroupName</a:t>
            </a:r>
            <a:r>
              <a:rPr lang="zh-CN" altLang="zh-CN" dirty="0"/>
              <a:t>属性为同一名称</a:t>
            </a:r>
            <a:r>
              <a:rPr lang="zh-CN" altLang="zh-CN" dirty="0" smtClean="0"/>
              <a:t>。</a:t>
            </a:r>
            <a:endParaRPr lang="en-US" altLang="zh-CN" dirty="0" smtClean="0"/>
          </a:p>
          <a:p>
            <a:r>
              <a:rPr lang="zh-CN" altLang="zh-CN" b="1" dirty="0">
                <a:solidFill>
                  <a:srgbClr val="FF0000"/>
                </a:solidFill>
              </a:rPr>
              <a:t>注意：</a:t>
            </a:r>
            <a:r>
              <a:rPr lang="zh-CN" altLang="zh-CN" dirty="0"/>
              <a:t>判断</a:t>
            </a:r>
            <a:r>
              <a:rPr lang="en-US" altLang="zh-CN" dirty="0" err="1"/>
              <a:t>RadioButton</a:t>
            </a:r>
            <a:r>
              <a:rPr lang="zh-CN" altLang="zh-CN" dirty="0"/>
              <a:t>控件是否选中使用</a:t>
            </a:r>
            <a:r>
              <a:rPr lang="en-US" altLang="zh-CN" dirty="0"/>
              <a:t>Checked</a:t>
            </a:r>
            <a:r>
              <a:rPr lang="zh-CN" altLang="zh-CN" dirty="0"/>
              <a:t>属性，而获取</a:t>
            </a:r>
            <a:r>
              <a:rPr lang="en-US" altLang="zh-CN" dirty="0" err="1"/>
              <a:t>RadioButtonList</a:t>
            </a:r>
            <a:r>
              <a:rPr lang="zh-CN" altLang="zh-CN" dirty="0"/>
              <a:t>控件的选中项使用</a:t>
            </a:r>
            <a:r>
              <a:rPr lang="en-US" altLang="zh-CN" dirty="0" err="1"/>
              <a:t>SelectedItem</a:t>
            </a:r>
            <a:r>
              <a:rPr lang="zh-CN" altLang="zh-CN" dirty="0"/>
              <a:t>属性。</a:t>
            </a:r>
            <a:endParaRPr lang="en-US" altLang="zh-CN" dirty="0"/>
          </a:p>
        </p:txBody>
      </p:sp>
    </p:spTree>
    <p:extLst>
      <p:ext uri="{BB962C8B-B14F-4D97-AF65-F5344CB8AC3E}">
        <p14:creationId xmlns:p14="http://schemas.microsoft.com/office/powerpoint/2010/main" val="3829676819"/>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4.3.8  Image</a:t>
            </a:r>
            <a:r>
              <a:rPr lang="zh-CN" altLang="zh-CN" dirty="0"/>
              <a:t>和</a:t>
            </a:r>
            <a:r>
              <a:rPr lang="en-US" altLang="zh-CN" dirty="0" err="1"/>
              <a:t>ImageMap</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36</a:t>
            </a:fld>
            <a:endParaRPr lang="en-US" altLang="zh-CN"/>
          </a:p>
        </p:txBody>
      </p:sp>
      <p:sp>
        <p:nvSpPr>
          <p:cNvPr id="2" name="内容占位符 1"/>
          <p:cNvSpPr>
            <a:spLocks noGrp="1"/>
          </p:cNvSpPr>
          <p:nvPr>
            <p:ph sz="quarter" idx="1"/>
          </p:nvPr>
        </p:nvSpPr>
        <p:spPr/>
        <p:txBody>
          <a:bodyPr>
            <a:normAutofit lnSpcReduction="10000"/>
          </a:bodyPr>
          <a:lstStyle/>
          <a:p>
            <a:r>
              <a:rPr lang="en-US" altLang="zh-CN" dirty="0"/>
              <a:t>Image</a:t>
            </a:r>
            <a:r>
              <a:rPr lang="zh-CN" altLang="zh-CN" dirty="0"/>
              <a:t>控件用于在</a:t>
            </a:r>
            <a:r>
              <a:rPr lang="en-US" altLang="zh-CN" dirty="0"/>
              <a:t>Web</a:t>
            </a:r>
            <a:r>
              <a:rPr lang="zh-CN" altLang="zh-CN" dirty="0"/>
              <a:t>窗体上显示图片，可以使用</a:t>
            </a:r>
            <a:r>
              <a:rPr lang="en-US" altLang="zh-CN" dirty="0" err="1"/>
              <a:t>ImageUrl</a:t>
            </a:r>
            <a:r>
              <a:rPr lang="zh-CN" altLang="zh-CN" dirty="0"/>
              <a:t>属性在界面设计或编程时指定图片源文件</a:t>
            </a:r>
            <a:r>
              <a:rPr lang="zh-CN" altLang="zh-CN" dirty="0" smtClean="0"/>
              <a:t>。</a:t>
            </a:r>
            <a:endParaRPr lang="en-US" altLang="zh-CN" dirty="0" smtClean="0"/>
          </a:p>
          <a:p>
            <a:r>
              <a:rPr lang="zh-CN" altLang="zh-CN" dirty="0" smtClean="0"/>
              <a:t>在</a:t>
            </a:r>
            <a:r>
              <a:rPr lang="zh-CN" altLang="zh-CN" dirty="0"/>
              <a:t>实际工程项目中常与数据源绑定，根据数据源中指定的字段显示图片</a:t>
            </a:r>
            <a:r>
              <a:rPr lang="zh-CN" altLang="zh-CN" dirty="0" smtClean="0"/>
              <a:t>。</a:t>
            </a:r>
            <a:endParaRPr lang="en-US" altLang="zh-CN" dirty="0" smtClean="0"/>
          </a:p>
          <a:p>
            <a:r>
              <a:rPr lang="zh-CN" altLang="zh-CN" b="1" dirty="0" smtClean="0">
                <a:solidFill>
                  <a:srgbClr val="FF0000"/>
                </a:solidFill>
              </a:rPr>
              <a:t>注意</a:t>
            </a:r>
            <a:r>
              <a:rPr lang="zh-CN" altLang="zh-CN" b="1" dirty="0" smtClean="0"/>
              <a:t>：</a:t>
            </a:r>
            <a:r>
              <a:rPr lang="en-US" altLang="zh-CN" dirty="0"/>
              <a:t>Image</a:t>
            </a:r>
            <a:r>
              <a:rPr lang="zh-CN" altLang="zh-CN" dirty="0"/>
              <a:t>控件不包含</a:t>
            </a:r>
            <a:r>
              <a:rPr lang="en-US" altLang="zh-CN" dirty="0"/>
              <a:t>Click</a:t>
            </a:r>
            <a:r>
              <a:rPr lang="zh-CN" altLang="zh-CN" dirty="0"/>
              <a:t>事件，如果需要</a:t>
            </a:r>
            <a:r>
              <a:rPr lang="en-US" altLang="zh-CN" dirty="0"/>
              <a:t>Click</a:t>
            </a:r>
            <a:r>
              <a:rPr lang="zh-CN" altLang="zh-CN" dirty="0"/>
              <a:t>事件处理流程，可使用</a:t>
            </a:r>
            <a:r>
              <a:rPr lang="en-US" altLang="zh-CN" dirty="0" err="1"/>
              <a:t>ImageButton</a:t>
            </a:r>
            <a:r>
              <a:rPr lang="zh-CN" altLang="zh-CN" dirty="0"/>
              <a:t>控件代替</a:t>
            </a:r>
            <a:r>
              <a:rPr lang="en-US" altLang="zh-CN" dirty="0"/>
              <a:t>Image</a:t>
            </a:r>
            <a:r>
              <a:rPr lang="zh-CN" altLang="zh-CN" dirty="0"/>
              <a:t>控件</a:t>
            </a:r>
            <a:r>
              <a:rPr lang="zh-CN" altLang="zh-CN" dirty="0" smtClean="0"/>
              <a:t>。</a:t>
            </a:r>
            <a:endParaRPr lang="en-US" altLang="zh-CN" dirty="0" smtClean="0"/>
          </a:p>
          <a:p>
            <a:r>
              <a:rPr lang="en-US" altLang="zh-CN" dirty="0" err="1"/>
              <a:t>ImageMap</a:t>
            </a:r>
            <a:r>
              <a:rPr lang="zh-CN" altLang="zh-CN" dirty="0" smtClean="0"/>
              <a:t>可以</a:t>
            </a:r>
            <a:r>
              <a:rPr lang="zh-CN" altLang="zh-CN" dirty="0"/>
              <a:t>将显示的图片划分为不同形状的热点</a:t>
            </a:r>
            <a:r>
              <a:rPr lang="zh-CN" altLang="zh-CN" dirty="0" smtClean="0"/>
              <a:t>区域</a:t>
            </a:r>
            <a:r>
              <a:rPr lang="zh-CN" altLang="en-US" dirty="0" smtClean="0"/>
              <a:t>。</a:t>
            </a:r>
            <a:endParaRPr lang="zh-CN" altLang="zh-CN" dirty="0"/>
          </a:p>
          <a:p>
            <a:endParaRPr lang="zh-CN" altLang="en-US" dirty="0"/>
          </a:p>
        </p:txBody>
      </p:sp>
    </p:spTree>
    <p:extLst>
      <p:ext uri="{BB962C8B-B14F-4D97-AF65-F5344CB8AC3E}">
        <p14:creationId xmlns:p14="http://schemas.microsoft.com/office/powerpoint/2010/main" val="2613279133"/>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4.3.8  Image</a:t>
            </a:r>
            <a:r>
              <a:rPr lang="zh-CN" altLang="zh-CN" dirty="0"/>
              <a:t>和</a:t>
            </a:r>
            <a:r>
              <a:rPr lang="en-US" altLang="zh-CN" dirty="0" err="1"/>
              <a:t>ImageMap</a:t>
            </a:r>
            <a:r>
              <a:rPr lang="zh-CN" altLang="zh-CN" dirty="0" smtClean="0"/>
              <a:t>控件</a:t>
            </a:r>
            <a:r>
              <a:rPr lang="zh-CN" altLang="en-US" dirty="0" smtClean="0"/>
              <a:t>（续）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37</a:t>
            </a:fld>
            <a:endParaRPr lang="en-US" altLang="zh-CN"/>
          </a:p>
        </p:txBody>
      </p:sp>
      <p:pic>
        <p:nvPicPr>
          <p:cNvPr id="5" name="内容占位符 4"/>
          <p:cNvPicPr>
            <a:picLocks noGrp="1" noChangeAspect="1"/>
          </p:cNvPicPr>
          <p:nvPr>
            <p:ph sz="quarter" idx="1"/>
          </p:nvPr>
        </p:nvPicPr>
        <p:blipFill>
          <a:blip r:embed="rId2"/>
          <a:stretch>
            <a:fillRect/>
          </a:stretch>
        </p:blipFill>
        <p:spPr>
          <a:xfrm>
            <a:off x="323528" y="1196752"/>
            <a:ext cx="8442997" cy="5400000"/>
          </a:xfrm>
          <a:prstGeom prst="rect">
            <a:avLst/>
          </a:prstGeom>
        </p:spPr>
      </p:pic>
    </p:spTree>
    <p:extLst>
      <p:ext uri="{BB962C8B-B14F-4D97-AF65-F5344CB8AC3E}">
        <p14:creationId xmlns:p14="http://schemas.microsoft.com/office/powerpoint/2010/main" val="2613279133"/>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4-8  </a:t>
            </a:r>
            <a:r>
              <a:rPr lang="zh-CN" altLang="zh-CN" dirty="0"/>
              <a:t>利用</a:t>
            </a:r>
            <a:r>
              <a:rPr lang="en-US" altLang="zh-CN" dirty="0" err="1"/>
              <a:t>ImageMap</a:t>
            </a:r>
            <a:r>
              <a:rPr lang="zh-CN" altLang="zh-CN" dirty="0"/>
              <a:t>控件设计导航条</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38</a:t>
            </a:fld>
            <a:endParaRPr lang="en-US" altLang="zh-CN"/>
          </a:p>
        </p:txBody>
      </p:sp>
      <p:sp>
        <p:nvSpPr>
          <p:cNvPr id="2" name="内容占位符 1"/>
          <p:cNvSpPr>
            <a:spLocks noGrp="1"/>
          </p:cNvSpPr>
          <p:nvPr>
            <p:ph sz="quarter" idx="1"/>
          </p:nvPr>
        </p:nvSpPr>
        <p:spPr/>
        <p:txBody>
          <a:bodyPr/>
          <a:lstStyle/>
          <a:p>
            <a:r>
              <a:rPr lang="zh-CN" altLang="en-US" dirty="0" smtClean="0"/>
              <a:t>在本实例中，</a:t>
            </a:r>
            <a:r>
              <a:rPr lang="zh-CN" altLang="zh-CN" dirty="0" smtClean="0"/>
              <a:t>整个</a:t>
            </a:r>
            <a:r>
              <a:rPr lang="zh-CN" altLang="zh-CN" dirty="0"/>
              <a:t>导航条实质是一幅图片，当设置好热点区域后，点击不同区域将链接到不同页面。</a:t>
            </a:r>
          </a:p>
          <a:p>
            <a:r>
              <a:rPr lang="zh-CN" altLang="zh-CN" dirty="0"/>
              <a:t>源程序：</a:t>
            </a:r>
            <a:r>
              <a:rPr lang="en-US" altLang="zh-CN" dirty="0"/>
              <a:t>ImageMap.aspx</a:t>
            </a:r>
            <a:endParaRPr lang="zh-CN" altLang="en-US" dirty="0"/>
          </a:p>
        </p:txBody>
      </p:sp>
    </p:spTree>
    <p:extLst>
      <p:ext uri="{BB962C8B-B14F-4D97-AF65-F5344CB8AC3E}">
        <p14:creationId xmlns:p14="http://schemas.microsoft.com/office/powerpoint/2010/main" val="4043062046"/>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4.3.9  </a:t>
            </a:r>
            <a:r>
              <a:rPr lang="en-US" altLang="zh-CN" dirty="0" err="1"/>
              <a:t>HyperLink</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39</a:t>
            </a:fld>
            <a:endParaRPr lang="en-US" altLang="zh-CN"/>
          </a:p>
        </p:txBody>
      </p:sp>
      <p:sp>
        <p:nvSpPr>
          <p:cNvPr id="2" name="内容占位符 1"/>
          <p:cNvSpPr>
            <a:spLocks noGrp="1"/>
          </p:cNvSpPr>
          <p:nvPr>
            <p:ph sz="quarter" idx="1"/>
          </p:nvPr>
        </p:nvSpPr>
        <p:spPr/>
        <p:txBody>
          <a:bodyPr>
            <a:normAutofit/>
          </a:bodyPr>
          <a:lstStyle/>
          <a:p>
            <a:r>
              <a:rPr lang="en-US" altLang="zh-CN" dirty="0" err="1"/>
              <a:t>HyperLink</a:t>
            </a:r>
            <a:r>
              <a:rPr lang="zh-CN" altLang="zh-CN" dirty="0"/>
              <a:t>控件用于在页面上创建</a:t>
            </a:r>
            <a:r>
              <a:rPr lang="zh-CN" altLang="zh-CN" dirty="0" smtClean="0"/>
              <a:t>链接</a:t>
            </a:r>
            <a:r>
              <a:rPr lang="zh-CN" altLang="en-US" dirty="0" smtClean="0"/>
              <a:t>。</a:t>
            </a:r>
            <a:endParaRPr lang="en-US" altLang="zh-CN" dirty="0" smtClean="0"/>
          </a:p>
          <a:p>
            <a:r>
              <a:rPr lang="zh-CN" altLang="zh-CN" dirty="0" smtClean="0"/>
              <a:t>可以</a:t>
            </a:r>
            <a:r>
              <a:rPr lang="zh-CN" altLang="zh-CN" dirty="0"/>
              <a:t>与数据源</a:t>
            </a:r>
            <a:r>
              <a:rPr lang="zh-CN" altLang="zh-CN" dirty="0" smtClean="0"/>
              <a:t>绑定</a:t>
            </a:r>
            <a:r>
              <a:rPr lang="zh-CN" altLang="en-US" dirty="0" smtClean="0"/>
              <a:t>。</a:t>
            </a:r>
            <a:endParaRPr lang="en-US" altLang="zh-CN" dirty="0" smtClean="0"/>
          </a:p>
          <a:p>
            <a:r>
              <a:rPr lang="en-US" altLang="zh-CN" dirty="0"/>
              <a:t>Target</a:t>
            </a:r>
            <a:r>
              <a:rPr lang="zh-CN" altLang="zh-CN" dirty="0" smtClean="0"/>
              <a:t>属性</a:t>
            </a:r>
            <a:r>
              <a:rPr lang="zh-CN" altLang="en-US" dirty="0" smtClean="0"/>
              <a:t>：</a:t>
            </a:r>
            <a:r>
              <a:rPr lang="zh-CN" altLang="zh-CN" dirty="0" smtClean="0"/>
              <a:t>值</a:t>
            </a:r>
            <a:r>
              <a:rPr lang="en-US" altLang="zh-CN" dirty="0"/>
              <a:t>_blank</a:t>
            </a:r>
            <a:r>
              <a:rPr lang="zh-CN" altLang="zh-CN" dirty="0"/>
              <a:t>决定了在一个新窗口中显示链接页，而值</a:t>
            </a:r>
            <a:r>
              <a:rPr lang="en-US" altLang="zh-CN" dirty="0"/>
              <a:t>_self</a:t>
            </a:r>
            <a:r>
              <a:rPr lang="zh-CN" altLang="zh-CN" dirty="0"/>
              <a:t>决定了在原窗口中显示链接页。</a:t>
            </a:r>
          </a:p>
          <a:p>
            <a:r>
              <a:rPr lang="zh-CN" altLang="zh-CN" b="1" dirty="0">
                <a:solidFill>
                  <a:srgbClr val="FF0000"/>
                </a:solidFill>
              </a:rPr>
              <a:t>注意：</a:t>
            </a:r>
            <a:r>
              <a:rPr lang="en-US" altLang="zh-CN" dirty="0" err="1"/>
              <a:t>HyperLink</a:t>
            </a:r>
            <a:r>
              <a:rPr lang="zh-CN" altLang="zh-CN" dirty="0"/>
              <a:t>控件不包含</a:t>
            </a:r>
            <a:r>
              <a:rPr lang="en-US" altLang="zh-CN" dirty="0"/>
              <a:t>Click</a:t>
            </a:r>
            <a:r>
              <a:rPr lang="zh-CN" altLang="zh-CN" dirty="0"/>
              <a:t>事件，要使用</a:t>
            </a:r>
            <a:r>
              <a:rPr lang="en-US" altLang="zh-CN" dirty="0"/>
              <a:t>Click</a:t>
            </a:r>
            <a:r>
              <a:rPr lang="zh-CN" altLang="zh-CN" dirty="0"/>
              <a:t>事件可用</a:t>
            </a:r>
            <a:r>
              <a:rPr lang="en-US" altLang="zh-CN" dirty="0" err="1"/>
              <a:t>LinkButton</a:t>
            </a:r>
            <a:r>
              <a:rPr lang="zh-CN" altLang="zh-CN" dirty="0"/>
              <a:t>控件代替</a:t>
            </a:r>
            <a:r>
              <a:rPr lang="zh-CN" altLang="zh-CN" dirty="0" smtClean="0"/>
              <a:t>。</a:t>
            </a:r>
            <a:endParaRPr lang="en-US" altLang="zh-CN" dirty="0" smtClean="0"/>
          </a:p>
          <a:p>
            <a:r>
              <a:rPr lang="zh-CN" altLang="zh-CN" dirty="0"/>
              <a:t>在同时设置</a:t>
            </a:r>
            <a:r>
              <a:rPr lang="en-US" altLang="zh-CN" dirty="0"/>
              <a:t>Text</a:t>
            </a:r>
            <a:r>
              <a:rPr lang="zh-CN" altLang="zh-CN" dirty="0"/>
              <a:t>和</a:t>
            </a:r>
            <a:r>
              <a:rPr lang="en-US" altLang="zh-CN" dirty="0" err="1"/>
              <a:t>ImageUrl</a:t>
            </a:r>
            <a:r>
              <a:rPr lang="zh-CN" altLang="zh-CN" dirty="0"/>
              <a:t>属性的情况下，</a:t>
            </a:r>
            <a:r>
              <a:rPr lang="en-US" altLang="zh-CN" dirty="0" err="1"/>
              <a:t>ImageUrl</a:t>
            </a:r>
            <a:r>
              <a:rPr lang="zh-CN" altLang="zh-CN" dirty="0"/>
              <a:t>优先。</a:t>
            </a:r>
            <a:endParaRPr lang="zh-CN" altLang="en-US" dirty="0"/>
          </a:p>
        </p:txBody>
      </p:sp>
    </p:spTree>
    <p:extLst>
      <p:ext uri="{BB962C8B-B14F-4D97-AF65-F5344CB8AC3E}">
        <p14:creationId xmlns:p14="http://schemas.microsoft.com/office/powerpoint/2010/main" val="2758516087"/>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4</a:t>
            </a:fld>
            <a:endParaRPr lang="en-US" altLang="zh-CN"/>
          </a:p>
        </p:txBody>
      </p:sp>
      <p:sp>
        <p:nvSpPr>
          <p:cNvPr id="417795" name="Rectangle 3"/>
          <p:cNvSpPr>
            <a:spLocks noGrp="1" noChangeArrowheads="1"/>
          </p:cNvSpPr>
          <p:nvPr>
            <p:ph sz="quarter" idx="1"/>
          </p:nvPr>
        </p:nvSpPr>
        <p:spPr/>
        <p:txBody>
          <a:bodyPr>
            <a:normAutofit lnSpcReduction="10000"/>
          </a:bodyPr>
          <a:lstStyle/>
          <a:p>
            <a:pPr lvl="1"/>
            <a:r>
              <a:rPr lang="en-US" altLang="zh-CN" dirty="0">
                <a:hlinkClick r:id="rId2" action="ppaction://hlinksldjump"/>
              </a:rPr>
              <a:t>4.3.3  Button</a:t>
            </a:r>
            <a:r>
              <a:rPr lang="zh-CN" altLang="zh-CN" dirty="0">
                <a:hlinkClick r:id="rId2" action="ppaction://hlinksldjump"/>
              </a:rPr>
              <a:t>、</a:t>
            </a:r>
            <a:r>
              <a:rPr lang="en-US" altLang="zh-CN" dirty="0" err="1">
                <a:hlinkClick r:id="rId2" action="ppaction://hlinksldjump"/>
              </a:rPr>
              <a:t>LinkButton</a:t>
            </a:r>
            <a:r>
              <a:rPr lang="zh-CN" altLang="zh-CN" dirty="0">
                <a:hlinkClick r:id="rId2" action="ppaction://hlinksldjump"/>
              </a:rPr>
              <a:t>和</a:t>
            </a:r>
            <a:r>
              <a:rPr lang="en-US" altLang="zh-CN" dirty="0" err="1">
                <a:hlinkClick r:id="rId2" action="ppaction://hlinksldjump"/>
              </a:rPr>
              <a:t>ImageButton</a:t>
            </a:r>
            <a:r>
              <a:rPr lang="zh-CN" altLang="zh-CN" dirty="0">
                <a:hlinkClick r:id="rId2" action="ppaction://hlinksldjump"/>
              </a:rPr>
              <a:t>控件</a:t>
            </a:r>
            <a:endParaRPr lang="zh-CN" altLang="zh-CN" dirty="0"/>
          </a:p>
          <a:p>
            <a:pPr lvl="1"/>
            <a:r>
              <a:rPr lang="en-US" altLang="zh-CN" dirty="0">
                <a:hlinkClick r:id="rId3" action="ppaction://hlinksldjump"/>
              </a:rPr>
              <a:t>4.3.4  </a:t>
            </a:r>
            <a:r>
              <a:rPr lang="en-US" altLang="zh-CN" dirty="0" err="1">
                <a:hlinkClick r:id="rId3" action="ppaction://hlinksldjump"/>
              </a:rPr>
              <a:t>DropDownList</a:t>
            </a:r>
            <a:r>
              <a:rPr lang="zh-CN" altLang="zh-CN" dirty="0">
                <a:hlinkClick r:id="rId3" action="ppaction://hlinksldjump"/>
              </a:rPr>
              <a:t>控件</a:t>
            </a:r>
            <a:endParaRPr lang="zh-CN" altLang="zh-CN" dirty="0"/>
          </a:p>
          <a:p>
            <a:pPr lvl="1"/>
            <a:r>
              <a:rPr lang="en-US" altLang="zh-CN" dirty="0">
                <a:hlinkClick r:id="rId4" action="ppaction://hlinksldjump"/>
              </a:rPr>
              <a:t>4.3.5  </a:t>
            </a:r>
            <a:r>
              <a:rPr lang="en-US" altLang="zh-CN" dirty="0" err="1">
                <a:hlinkClick r:id="rId4" action="ppaction://hlinksldjump"/>
              </a:rPr>
              <a:t>ListBox</a:t>
            </a:r>
            <a:r>
              <a:rPr lang="zh-CN" altLang="zh-CN" dirty="0">
                <a:hlinkClick r:id="rId4" action="ppaction://hlinksldjump"/>
              </a:rPr>
              <a:t>控件</a:t>
            </a:r>
            <a:endParaRPr lang="zh-CN" altLang="zh-CN" dirty="0"/>
          </a:p>
          <a:p>
            <a:pPr lvl="1"/>
            <a:r>
              <a:rPr lang="en-US" altLang="zh-CN" dirty="0">
                <a:hlinkClick r:id="rId5" action="ppaction://hlinksldjump"/>
              </a:rPr>
              <a:t>4.3.6  </a:t>
            </a:r>
            <a:r>
              <a:rPr lang="en-US" altLang="zh-CN" dirty="0" err="1">
                <a:hlinkClick r:id="rId5" action="ppaction://hlinksldjump"/>
              </a:rPr>
              <a:t>CheckBox</a:t>
            </a:r>
            <a:r>
              <a:rPr lang="zh-CN" altLang="zh-CN" dirty="0">
                <a:hlinkClick r:id="rId5" action="ppaction://hlinksldjump"/>
              </a:rPr>
              <a:t>和</a:t>
            </a:r>
            <a:r>
              <a:rPr lang="en-US" altLang="zh-CN" dirty="0" err="1">
                <a:hlinkClick r:id="rId5" action="ppaction://hlinksldjump"/>
              </a:rPr>
              <a:t>CheckBoxList</a:t>
            </a:r>
            <a:r>
              <a:rPr lang="zh-CN" altLang="zh-CN" dirty="0">
                <a:hlinkClick r:id="rId5" action="ppaction://hlinksldjump"/>
              </a:rPr>
              <a:t>控件</a:t>
            </a:r>
            <a:r>
              <a:rPr lang="en-US" altLang="zh-CN" dirty="0"/>
              <a:t>	</a:t>
            </a:r>
            <a:endParaRPr lang="zh-CN" altLang="zh-CN" dirty="0"/>
          </a:p>
          <a:p>
            <a:pPr lvl="1"/>
            <a:r>
              <a:rPr lang="en-US" altLang="zh-CN" dirty="0">
                <a:hlinkClick r:id="rId6" action="ppaction://hlinksldjump"/>
              </a:rPr>
              <a:t>4.3.7  </a:t>
            </a:r>
            <a:r>
              <a:rPr lang="en-US" altLang="zh-CN" dirty="0" err="1">
                <a:hlinkClick r:id="rId6" action="ppaction://hlinksldjump"/>
              </a:rPr>
              <a:t>RadioButton</a:t>
            </a:r>
            <a:r>
              <a:rPr lang="zh-CN" altLang="zh-CN" dirty="0">
                <a:hlinkClick r:id="rId6" action="ppaction://hlinksldjump"/>
              </a:rPr>
              <a:t>和</a:t>
            </a:r>
            <a:r>
              <a:rPr lang="en-US" altLang="zh-CN" dirty="0" err="1">
                <a:hlinkClick r:id="rId6" action="ppaction://hlinksldjump"/>
              </a:rPr>
              <a:t>RadioButtonList</a:t>
            </a:r>
            <a:r>
              <a:rPr lang="zh-CN" altLang="zh-CN" dirty="0">
                <a:hlinkClick r:id="rId6" action="ppaction://hlinksldjump"/>
              </a:rPr>
              <a:t>控件</a:t>
            </a:r>
            <a:endParaRPr lang="zh-CN" altLang="zh-CN" dirty="0"/>
          </a:p>
          <a:p>
            <a:pPr lvl="1"/>
            <a:r>
              <a:rPr lang="en-US" altLang="zh-CN" dirty="0">
                <a:hlinkClick r:id="rId7" action="ppaction://hlinksldjump"/>
              </a:rPr>
              <a:t>4.3.8  Image</a:t>
            </a:r>
            <a:r>
              <a:rPr lang="zh-CN" altLang="zh-CN" dirty="0">
                <a:hlinkClick r:id="rId7" action="ppaction://hlinksldjump"/>
              </a:rPr>
              <a:t>和</a:t>
            </a:r>
            <a:r>
              <a:rPr lang="en-US" altLang="zh-CN" dirty="0" err="1">
                <a:hlinkClick r:id="rId7" action="ppaction://hlinksldjump"/>
              </a:rPr>
              <a:t>ImageMap</a:t>
            </a:r>
            <a:r>
              <a:rPr lang="zh-CN" altLang="zh-CN" dirty="0">
                <a:hlinkClick r:id="rId7" action="ppaction://hlinksldjump"/>
              </a:rPr>
              <a:t>控件</a:t>
            </a:r>
            <a:endParaRPr lang="zh-CN" altLang="zh-CN" dirty="0"/>
          </a:p>
          <a:p>
            <a:pPr lvl="1"/>
            <a:r>
              <a:rPr lang="en-US" altLang="zh-CN" dirty="0">
                <a:hlinkClick r:id="rId8" action="ppaction://hlinksldjump"/>
              </a:rPr>
              <a:t>4.3.9  </a:t>
            </a:r>
            <a:r>
              <a:rPr lang="en-US" altLang="zh-CN" dirty="0" err="1">
                <a:hlinkClick r:id="rId8" action="ppaction://hlinksldjump"/>
              </a:rPr>
              <a:t>HyperLink</a:t>
            </a:r>
            <a:r>
              <a:rPr lang="zh-CN" altLang="zh-CN" dirty="0">
                <a:hlinkClick r:id="rId8" action="ppaction://hlinksldjump"/>
              </a:rPr>
              <a:t>控件</a:t>
            </a:r>
            <a:endParaRPr lang="zh-CN" altLang="zh-CN" dirty="0"/>
          </a:p>
          <a:p>
            <a:pPr lvl="1"/>
            <a:r>
              <a:rPr lang="en-US" altLang="zh-CN" dirty="0">
                <a:hlinkClick r:id="rId9" action="ppaction://hlinksldjump"/>
              </a:rPr>
              <a:t>4.3.10  Table</a:t>
            </a:r>
            <a:r>
              <a:rPr lang="zh-CN" altLang="zh-CN" dirty="0">
                <a:hlinkClick r:id="rId9" action="ppaction://hlinksldjump"/>
              </a:rPr>
              <a:t>控件</a:t>
            </a:r>
            <a:r>
              <a:rPr lang="en-US" altLang="zh-CN" dirty="0"/>
              <a:t>	</a:t>
            </a:r>
            <a:endParaRPr lang="zh-CN" altLang="zh-CN" dirty="0"/>
          </a:p>
          <a:p>
            <a:pPr lvl="1"/>
            <a:r>
              <a:rPr lang="en-US" altLang="zh-CN" dirty="0">
                <a:hlinkClick r:id="rId10" action="ppaction://hlinksldjump"/>
              </a:rPr>
              <a:t>4.3.11  Panel</a:t>
            </a:r>
            <a:r>
              <a:rPr lang="zh-CN" altLang="zh-CN" dirty="0">
                <a:hlinkClick r:id="rId10" action="ppaction://hlinksldjump"/>
              </a:rPr>
              <a:t>和</a:t>
            </a:r>
            <a:r>
              <a:rPr lang="en-US" altLang="zh-CN" dirty="0" err="1">
                <a:hlinkClick r:id="rId10" action="ppaction://hlinksldjump"/>
              </a:rPr>
              <a:t>PlaceHolder</a:t>
            </a:r>
            <a:r>
              <a:rPr lang="zh-CN" altLang="zh-CN" dirty="0">
                <a:hlinkClick r:id="rId10" action="ppaction://hlinksldjump"/>
              </a:rPr>
              <a:t>控件</a:t>
            </a:r>
            <a:endParaRPr lang="zh-CN" altLang="zh-CN" dirty="0"/>
          </a:p>
          <a:p>
            <a:r>
              <a:rPr lang="en-US" altLang="zh-CN" dirty="0">
                <a:hlinkClick r:id="rId11" action="ppaction://hlinksldjump"/>
              </a:rPr>
              <a:t>4.4  </a:t>
            </a:r>
            <a:r>
              <a:rPr lang="zh-CN" altLang="zh-CN" dirty="0">
                <a:hlinkClick r:id="rId11" action="ppaction://hlinksldjump"/>
              </a:rPr>
              <a:t>小结</a:t>
            </a:r>
            <a:endParaRPr lang="zh-CN" altLang="zh-CN" dirty="0"/>
          </a:p>
        </p:txBody>
      </p:sp>
    </p:spTree>
    <p:extLst>
      <p:ext uri="{BB962C8B-B14F-4D97-AF65-F5344CB8AC3E}">
        <p14:creationId xmlns:p14="http://schemas.microsoft.com/office/powerpoint/2010/main" val="248141704"/>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4-9  </a:t>
            </a:r>
            <a:r>
              <a:rPr lang="zh-CN" altLang="zh-CN" dirty="0"/>
              <a:t>组合使用</a:t>
            </a:r>
            <a:r>
              <a:rPr lang="en-US" altLang="zh-CN" dirty="0" err="1"/>
              <a:t>HyperLink</a:t>
            </a:r>
            <a:r>
              <a:rPr lang="zh-CN" altLang="zh-CN" dirty="0"/>
              <a:t>和</a:t>
            </a:r>
            <a:r>
              <a:rPr lang="en-US" altLang="zh-CN" dirty="0"/>
              <a:t>Image</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40</a:t>
            </a:fld>
            <a:endParaRPr lang="en-US" altLang="zh-CN"/>
          </a:p>
        </p:txBody>
      </p:sp>
      <p:sp>
        <p:nvSpPr>
          <p:cNvPr id="2" name="内容占位符 1"/>
          <p:cNvSpPr>
            <a:spLocks noGrp="1"/>
          </p:cNvSpPr>
          <p:nvPr>
            <p:ph sz="quarter" idx="1"/>
          </p:nvPr>
        </p:nvSpPr>
        <p:spPr/>
        <p:txBody>
          <a:bodyPr/>
          <a:lstStyle/>
          <a:p>
            <a:r>
              <a:rPr lang="zh-CN" altLang="zh-CN" dirty="0"/>
              <a:t>本实例实现页面中显示图片的尺寸与实际图片的尺寸不相同的效果。</a:t>
            </a:r>
          </a:p>
          <a:p>
            <a:r>
              <a:rPr lang="zh-CN" altLang="zh-CN" dirty="0"/>
              <a:t>源程序：</a:t>
            </a:r>
            <a:r>
              <a:rPr lang="en-US" altLang="zh-CN" dirty="0"/>
              <a:t>HyperLink.aspx</a:t>
            </a:r>
            <a:endParaRPr lang="zh-CN" altLang="en-US" dirty="0"/>
          </a:p>
        </p:txBody>
      </p:sp>
    </p:spTree>
    <p:extLst>
      <p:ext uri="{BB962C8B-B14F-4D97-AF65-F5344CB8AC3E}">
        <p14:creationId xmlns:p14="http://schemas.microsoft.com/office/powerpoint/2010/main" val="3634743598"/>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4.3.10  Table</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41</a:t>
            </a:fld>
            <a:endParaRPr lang="en-US" altLang="zh-CN"/>
          </a:p>
        </p:txBody>
      </p:sp>
      <p:sp>
        <p:nvSpPr>
          <p:cNvPr id="2" name="内容占位符 1"/>
          <p:cNvSpPr>
            <a:spLocks noGrp="1"/>
          </p:cNvSpPr>
          <p:nvPr>
            <p:ph sz="quarter" idx="1"/>
          </p:nvPr>
        </p:nvSpPr>
        <p:spPr/>
        <p:txBody>
          <a:bodyPr>
            <a:normAutofit lnSpcReduction="10000"/>
          </a:bodyPr>
          <a:lstStyle/>
          <a:p>
            <a:r>
              <a:rPr lang="en-US" altLang="zh-CN" dirty="0"/>
              <a:t>Table</a:t>
            </a:r>
            <a:r>
              <a:rPr lang="zh-CN" altLang="zh-CN" dirty="0"/>
              <a:t>控件用于在</a:t>
            </a:r>
            <a:r>
              <a:rPr lang="en-US" altLang="zh-CN" dirty="0"/>
              <a:t>Web</a:t>
            </a:r>
            <a:r>
              <a:rPr lang="zh-CN" altLang="zh-CN" dirty="0"/>
              <a:t>窗体上动态地创建表格，是一种容器控件，而单击“表”→“插入表”命令产生的表格常用于页面布局且对应</a:t>
            </a:r>
            <a:r>
              <a:rPr lang="en-US" altLang="zh-CN" dirty="0"/>
              <a:t>XHTML</a:t>
            </a:r>
            <a:r>
              <a:rPr lang="zh-CN" altLang="zh-CN" dirty="0"/>
              <a:t>元素＜</a:t>
            </a:r>
            <a:r>
              <a:rPr lang="en-US" altLang="zh-CN" dirty="0"/>
              <a:t>table</a:t>
            </a:r>
            <a:r>
              <a:rPr lang="zh-CN" altLang="zh-CN" dirty="0"/>
              <a:t>＞</a:t>
            </a:r>
            <a:r>
              <a:rPr lang="zh-CN" altLang="zh-CN" dirty="0" smtClean="0"/>
              <a:t>。</a:t>
            </a:r>
            <a:endParaRPr lang="en-US" altLang="zh-CN" dirty="0" smtClean="0"/>
          </a:p>
          <a:p>
            <a:r>
              <a:rPr lang="zh-CN" altLang="zh-CN" dirty="0" smtClean="0"/>
              <a:t>由</a:t>
            </a:r>
            <a:r>
              <a:rPr lang="en-US" altLang="zh-CN" dirty="0"/>
              <a:t>Table</a:t>
            </a:r>
            <a:r>
              <a:rPr lang="zh-CN" altLang="zh-CN" dirty="0"/>
              <a:t>控件生成的</a:t>
            </a:r>
            <a:r>
              <a:rPr lang="en-US" altLang="zh-CN" dirty="0"/>
              <a:t>Table</a:t>
            </a:r>
            <a:r>
              <a:rPr lang="zh-CN" altLang="zh-CN" dirty="0"/>
              <a:t>对象由行（</a:t>
            </a:r>
            <a:r>
              <a:rPr lang="en-US" altLang="zh-CN" dirty="0" err="1"/>
              <a:t>TableRow</a:t>
            </a:r>
            <a:r>
              <a:rPr lang="zh-CN" altLang="zh-CN" dirty="0"/>
              <a:t>）对象组成，</a:t>
            </a:r>
            <a:r>
              <a:rPr lang="en-US" altLang="zh-CN" dirty="0" err="1"/>
              <a:t>TableRow</a:t>
            </a:r>
            <a:r>
              <a:rPr lang="zh-CN" altLang="zh-CN" dirty="0"/>
              <a:t>对象由单元格（</a:t>
            </a:r>
            <a:r>
              <a:rPr lang="en-US" altLang="zh-CN" dirty="0" err="1"/>
              <a:t>TableCell</a:t>
            </a:r>
            <a:r>
              <a:rPr lang="zh-CN" altLang="zh-CN" dirty="0"/>
              <a:t>）对象组成</a:t>
            </a:r>
            <a:r>
              <a:rPr lang="zh-CN" altLang="zh-CN" dirty="0" smtClean="0"/>
              <a:t>。</a:t>
            </a:r>
            <a:endParaRPr lang="en-US" altLang="zh-CN" dirty="0" smtClean="0"/>
          </a:p>
          <a:p>
            <a:r>
              <a:rPr lang="zh-CN" altLang="zh-CN" b="1" dirty="0">
                <a:solidFill>
                  <a:srgbClr val="FF0000"/>
                </a:solidFill>
              </a:rPr>
              <a:t>注意：</a:t>
            </a:r>
            <a:r>
              <a:rPr lang="zh-CN" altLang="zh-CN" dirty="0"/>
              <a:t>向</a:t>
            </a:r>
            <a:r>
              <a:rPr lang="en-US" altLang="zh-CN" dirty="0"/>
              <a:t>Table</a:t>
            </a:r>
            <a:r>
              <a:rPr lang="zh-CN" altLang="zh-CN" dirty="0"/>
              <a:t>对象添加行使用</a:t>
            </a:r>
            <a:r>
              <a:rPr lang="en-US" altLang="zh-CN" dirty="0"/>
              <a:t>Rows</a:t>
            </a:r>
            <a:r>
              <a:rPr lang="zh-CN" altLang="zh-CN" dirty="0"/>
              <a:t>属性；向</a:t>
            </a:r>
            <a:r>
              <a:rPr lang="en-US" altLang="zh-CN" dirty="0" err="1"/>
              <a:t>TableRow</a:t>
            </a:r>
            <a:r>
              <a:rPr lang="zh-CN" altLang="zh-CN" dirty="0"/>
              <a:t>对象添加单元格使用</a:t>
            </a:r>
            <a:r>
              <a:rPr lang="en-US" altLang="zh-CN" dirty="0"/>
              <a:t>Cells</a:t>
            </a:r>
            <a:r>
              <a:rPr lang="zh-CN" altLang="zh-CN" dirty="0"/>
              <a:t>属性；向</a:t>
            </a:r>
            <a:r>
              <a:rPr lang="en-US" altLang="zh-CN" dirty="0" err="1"/>
              <a:t>TableCell</a:t>
            </a:r>
            <a:r>
              <a:rPr lang="zh-CN" altLang="zh-CN" dirty="0"/>
              <a:t>对象添加控件使用</a:t>
            </a:r>
            <a:r>
              <a:rPr lang="en-US" altLang="zh-CN" dirty="0"/>
              <a:t>Controls</a:t>
            </a:r>
            <a:r>
              <a:rPr lang="zh-CN" altLang="zh-CN" dirty="0"/>
              <a:t>属性。</a:t>
            </a:r>
            <a:endParaRPr lang="zh-CN" altLang="en-US" dirty="0"/>
          </a:p>
        </p:txBody>
      </p:sp>
    </p:spTree>
    <p:extLst>
      <p:ext uri="{BB962C8B-B14F-4D97-AF65-F5344CB8AC3E}">
        <p14:creationId xmlns:p14="http://schemas.microsoft.com/office/powerpoint/2010/main" val="3010801899"/>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实例</a:t>
            </a:r>
            <a:r>
              <a:rPr lang="en-US" altLang="zh-CN" dirty="0"/>
              <a:t>4-10  </a:t>
            </a:r>
            <a:r>
              <a:rPr lang="zh-CN" altLang="zh-CN" dirty="0"/>
              <a:t>动态生成表格</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42</a:t>
            </a:fld>
            <a:endParaRPr lang="en-US" altLang="zh-CN"/>
          </a:p>
        </p:txBody>
      </p:sp>
      <p:sp>
        <p:nvSpPr>
          <p:cNvPr id="2" name="内容占位符 1"/>
          <p:cNvSpPr>
            <a:spLocks noGrp="1"/>
          </p:cNvSpPr>
          <p:nvPr>
            <p:ph sz="quarter" idx="1"/>
          </p:nvPr>
        </p:nvSpPr>
        <p:spPr/>
        <p:txBody>
          <a:bodyPr/>
          <a:lstStyle/>
          <a:p>
            <a:r>
              <a:rPr lang="zh-CN" altLang="en-US" dirty="0" smtClean="0"/>
              <a:t>在本实例中，</a:t>
            </a:r>
            <a:r>
              <a:rPr lang="zh-CN" altLang="zh-CN" dirty="0" smtClean="0"/>
              <a:t>页面</a:t>
            </a:r>
            <a:r>
              <a:rPr lang="zh-CN" altLang="zh-CN" dirty="0"/>
              <a:t>上的简易成绩录入界面实质是动态生成的表格</a:t>
            </a:r>
            <a:r>
              <a:rPr lang="zh-CN" altLang="zh-CN" dirty="0" smtClean="0"/>
              <a:t>。</a:t>
            </a:r>
            <a:endParaRPr lang="en-US" altLang="zh-CN" dirty="0" smtClean="0"/>
          </a:p>
          <a:p>
            <a:r>
              <a:rPr lang="zh-CN" altLang="zh-CN" dirty="0"/>
              <a:t>源程序：</a:t>
            </a:r>
            <a:r>
              <a:rPr lang="en-US" altLang="zh-CN" dirty="0"/>
              <a:t>Table.aspx</a:t>
            </a:r>
            <a:endParaRPr lang="zh-CN" altLang="en-US" dirty="0"/>
          </a:p>
        </p:txBody>
      </p:sp>
    </p:spTree>
    <p:extLst>
      <p:ext uri="{BB962C8B-B14F-4D97-AF65-F5344CB8AC3E}">
        <p14:creationId xmlns:p14="http://schemas.microsoft.com/office/powerpoint/2010/main" val="4074800631"/>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4.3.11  Panel</a:t>
            </a:r>
            <a:r>
              <a:rPr lang="zh-CN" altLang="zh-CN" dirty="0"/>
              <a:t>和</a:t>
            </a:r>
            <a:r>
              <a:rPr lang="en-US" altLang="zh-CN" dirty="0" err="1"/>
              <a:t>PlaceHolder</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43</a:t>
            </a:fld>
            <a:endParaRPr lang="en-US" altLang="zh-CN"/>
          </a:p>
        </p:txBody>
      </p:sp>
      <p:sp>
        <p:nvSpPr>
          <p:cNvPr id="2" name="内容占位符 1"/>
          <p:cNvSpPr>
            <a:spLocks noGrp="1"/>
          </p:cNvSpPr>
          <p:nvPr>
            <p:ph sz="quarter" idx="1"/>
          </p:nvPr>
        </p:nvSpPr>
        <p:spPr/>
        <p:txBody>
          <a:bodyPr>
            <a:normAutofit/>
          </a:bodyPr>
          <a:lstStyle/>
          <a:p>
            <a:r>
              <a:rPr lang="zh-CN" altLang="zh-CN" dirty="0" smtClean="0"/>
              <a:t>都</a:t>
            </a:r>
            <a:r>
              <a:rPr lang="zh-CN" altLang="zh-CN" dirty="0"/>
              <a:t>属于容器控件，常用于实现动态地建立控件和在同一个页面中根据不同情况显示不同内容</a:t>
            </a:r>
            <a:r>
              <a:rPr lang="zh-CN" altLang="zh-CN" dirty="0" smtClean="0"/>
              <a:t>。</a:t>
            </a:r>
            <a:endParaRPr lang="en-US" altLang="zh-CN" dirty="0" smtClean="0"/>
          </a:p>
          <a:p>
            <a:r>
              <a:rPr lang="zh-CN" altLang="zh-CN" dirty="0" smtClean="0"/>
              <a:t>使用</a:t>
            </a:r>
            <a:r>
              <a:rPr lang="en-US" altLang="zh-CN" dirty="0"/>
              <a:t>Panel</a:t>
            </a:r>
            <a:r>
              <a:rPr lang="zh-CN" altLang="zh-CN" dirty="0"/>
              <a:t>控件的好处是只需载入一个页面，即可呈现不同的内容。</a:t>
            </a:r>
          </a:p>
        </p:txBody>
      </p:sp>
    </p:spTree>
    <p:extLst>
      <p:ext uri="{BB962C8B-B14F-4D97-AF65-F5344CB8AC3E}">
        <p14:creationId xmlns:p14="http://schemas.microsoft.com/office/powerpoint/2010/main" val="3257253931"/>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4-11  </a:t>
            </a:r>
            <a:r>
              <a:rPr lang="zh-CN" altLang="zh-CN" dirty="0"/>
              <a:t>利用</a:t>
            </a:r>
            <a:r>
              <a:rPr lang="en-US" altLang="zh-CN" dirty="0"/>
              <a:t>Panel</a:t>
            </a:r>
            <a:r>
              <a:rPr lang="zh-CN" altLang="zh-CN" dirty="0"/>
              <a:t>实现简易注册页面</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44</a:t>
            </a:fld>
            <a:endParaRPr lang="en-US" altLang="zh-CN"/>
          </a:p>
        </p:txBody>
      </p:sp>
      <p:sp>
        <p:nvSpPr>
          <p:cNvPr id="2" name="内容占位符 1"/>
          <p:cNvSpPr>
            <a:spLocks noGrp="1"/>
          </p:cNvSpPr>
          <p:nvPr>
            <p:ph sz="quarter" idx="1"/>
          </p:nvPr>
        </p:nvSpPr>
        <p:spPr>
          <a:xfrm>
            <a:off x="539552" y="1556792"/>
            <a:ext cx="8153400" cy="4495800"/>
          </a:xfrm>
        </p:spPr>
        <p:txBody>
          <a:bodyPr>
            <a:normAutofit/>
          </a:bodyPr>
          <a:lstStyle/>
          <a:p>
            <a:r>
              <a:rPr lang="zh-CN" altLang="en-US" dirty="0" smtClean="0"/>
              <a:t>在本实例中，</a:t>
            </a:r>
            <a:r>
              <a:rPr lang="zh-CN" altLang="zh-CN" dirty="0" smtClean="0"/>
              <a:t>输入</a:t>
            </a:r>
            <a:r>
              <a:rPr lang="zh-CN" altLang="zh-CN" dirty="0"/>
              <a:t>用户名</a:t>
            </a:r>
            <a:r>
              <a:rPr lang="zh-CN" altLang="zh-CN" dirty="0" smtClean="0"/>
              <a:t>，</a:t>
            </a:r>
            <a:r>
              <a:rPr lang="zh-CN" altLang="en-US" dirty="0" smtClean="0"/>
              <a:t>单</a:t>
            </a:r>
            <a:r>
              <a:rPr lang="zh-CN" altLang="zh-CN" dirty="0" smtClean="0"/>
              <a:t>击</a:t>
            </a:r>
            <a:r>
              <a:rPr lang="zh-CN" altLang="zh-CN" dirty="0"/>
              <a:t>“下一步”</a:t>
            </a:r>
            <a:r>
              <a:rPr lang="zh-CN" altLang="zh-CN" dirty="0" smtClean="0"/>
              <a:t>按钮</a:t>
            </a:r>
            <a:r>
              <a:rPr lang="zh-CN" altLang="en-US" dirty="0" smtClean="0"/>
              <a:t>可</a:t>
            </a:r>
            <a:r>
              <a:rPr lang="zh-CN" altLang="zh-CN" dirty="0" smtClean="0"/>
              <a:t>输入</a:t>
            </a:r>
            <a:r>
              <a:rPr lang="zh-CN" altLang="zh-CN" dirty="0"/>
              <a:t>姓名、电话等信息</a:t>
            </a:r>
            <a:r>
              <a:rPr lang="zh-CN" altLang="zh-CN" dirty="0" smtClean="0"/>
              <a:t>，</a:t>
            </a:r>
            <a:r>
              <a:rPr lang="zh-CN" altLang="en-US" dirty="0" smtClean="0"/>
              <a:t>再单</a:t>
            </a:r>
            <a:r>
              <a:rPr lang="zh-CN" altLang="zh-CN" dirty="0" smtClean="0"/>
              <a:t>击</a:t>
            </a:r>
            <a:r>
              <a:rPr lang="zh-CN" altLang="zh-CN" dirty="0"/>
              <a:t>“下一步”按钮</a:t>
            </a:r>
            <a:r>
              <a:rPr lang="zh-CN" altLang="zh-CN" dirty="0" smtClean="0"/>
              <a:t>呈现用户</a:t>
            </a:r>
            <a:r>
              <a:rPr lang="zh-CN" altLang="zh-CN" dirty="0"/>
              <a:t>注册信息确认界面</a:t>
            </a:r>
            <a:r>
              <a:rPr lang="zh-CN" altLang="zh-CN" dirty="0" smtClean="0"/>
              <a:t>。</a:t>
            </a:r>
            <a:endParaRPr lang="en-US" altLang="zh-CN" dirty="0" smtClean="0"/>
          </a:p>
          <a:p>
            <a:r>
              <a:rPr lang="zh-CN" altLang="zh-CN" dirty="0"/>
              <a:t>源程序：</a:t>
            </a:r>
            <a:r>
              <a:rPr lang="en-US" altLang="zh-CN" dirty="0"/>
              <a:t>Panel.aspx</a:t>
            </a:r>
            <a:endParaRPr lang="zh-CN" altLang="en-US" dirty="0"/>
          </a:p>
        </p:txBody>
      </p:sp>
    </p:spTree>
    <p:extLst>
      <p:ext uri="{BB962C8B-B14F-4D97-AF65-F5344CB8AC3E}">
        <p14:creationId xmlns:p14="http://schemas.microsoft.com/office/powerpoint/2010/main" val="337957887"/>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程序说明</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45</a:t>
            </a:fld>
            <a:endParaRPr lang="en-US" altLang="zh-CN"/>
          </a:p>
        </p:txBody>
      </p:sp>
      <p:sp>
        <p:nvSpPr>
          <p:cNvPr id="2" name="内容占位符 1"/>
          <p:cNvSpPr>
            <a:spLocks noGrp="1"/>
          </p:cNvSpPr>
          <p:nvPr>
            <p:ph sz="quarter" idx="1"/>
          </p:nvPr>
        </p:nvSpPr>
        <p:spPr/>
        <p:txBody>
          <a:bodyPr>
            <a:normAutofit/>
          </a:bodyPr>
          <a:lstStyle/>
          <a:p>
            <a:r>
              <a:rPr lang="zh-CN" altLang="zh-CN" dirty="0"/>
              <a:t>当页面载入时，首先触发</a:t>
            </a:r>
            <a:r>
              <a:rPr lang="en-US" altLang="zh-CN" dirty="0" err="1"/>
              <a:t>Page.Load</a:t>
            </a:r>
            <a:r>
              <a:rPr lang="zh-CN" altLang="zh-CN" dirty="0"/>
              <a:t>事件，执行</a:t>
            </a:r>
            <a:r>
              <a:rPr lang="en-US" altLang="zh-CN" dirty="0" err="1"/>
              <a:t>Page_Load</a:t>
            </a:r>
            <a:r>
              <a:rPr lang="en-US" altLang="zh-CN" dirty="0"/>
              <a:t>()</a:t>
            </a:r>
            <a:r>
              <a:rPr lang="zh-CN" altLang="zh-CN" dirty="0"/>
              <a:t>方法代码，将</a:t>
            </a:r>
            <a:r>
              <a:rPr lang="en-US" altLang="zh-CN" dirty="0"/>
              <a:t>pnlStep1</a:t>
            </a:r>
            <a:r>
              <a:rPr lang="zh-CN" altLang="zh-CN" dirty="0"/>
              <a:t>设置为可见，而将其它两个</a:t>
            </a:r>
            <a:r>
              <a:rPr lang="en-US" altLang="zh-CN" dirty="0"/>
              <a:t>Panel</a:t>
            </a:r>
            <a:r>
              <a:rPr lang="zh-CN" altLang="zh-CN" dirty="0"/>
              <a:t>控件设置为不可见。</a:t>
            </a:r>
          </a:p>
          <a:p>
            <a:r>
              <a:rPr lang="zh-CN" altLang="zh-CN" dirty="0" smtClean="0"/>
              <a:t>实际</a:t>
            </a:r>
            <a:r>
              <a:rPr lang="zh-CN" altLang="zh-CN" dirty="0"/>
              <a:t>工程项目中将访问数据库，再判断用户名是否重复</a:t>
            </a:r>
            <a:r>
              <a:rPr lang="zh-CN" altLang="zh-CN" dirty="0" smtClean="0"/>
              <a:t>。</a:t>
            </a:r>
            <a:endParaRPr lang="en-US" altLang="zh-CN" dirty="0" smtClean="0"/>
          </a:p>
          <a:p>
            <a:r>
              <a:rPr lang="zh-CN" altLang="en-US" dirty="0" smtClean="0"/>
              <a:t>单</a:t>
            </a:r>
            <a:r>
              <a:rPr lang="zh-CN" altLang="zh-CN" dirty="0" smtClean="0"/>
              <a:t>击</a:t>
            </a:r>
            <a:r>
              <a:rPr lang="zh-CN" altLang="zh-CN" dirty="0"/>
              <a:t>“确定”按钮后将这些信息保存到数据库中。</a:t>
            </a:r>
          </a:p>
        </p:txBody>
      </p:sp>
    </p:spTree>
    <p:extLst>
      <p:ext uri="{BB962C8B-B14F-4D97-AF65-F5344CB8AC3E}">
        <p14:creationId xmlns:p14="http://schemas.microsoft.com/office/powerpoint/2010/main" val="894653395"/>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4-12  </a:t>
            </a:r>
            <a:r>
              <a:rPr lang="zh-CN" altLang="zh-CN" dirty="0"/>
              <a:t>利用</a:t>
            </a:r>
            <a:r>
              <a:rPr lang="en-US" altLang="zh-CN" dirty="0" err="1"/>
              <a:t>PlaceHolder</a:t>
            </a:r>
            <a:r>
              <a:rPr lang="zh-CN" altLang="zh-CN" dirty="0"/>
              <a:t>动态添加控件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46</a:t>
            </a:fld>
            <a:endParaRPr lang="en-US" altLang="zh-CN"/>
          </a:p>
        </p:txBody>
      </p:sp>
      <p:sp>
        <p:nvSpPr>
          <p:cNvPr id="2" name="内容占位符 1"/>
          <p:cNvSpPr>
            <a:spLocks noGrp="1"/>
          </p:cNvSpPr>
          <p:nvPr>
            <p:ph sz="quarter" idx="1"/>
          </p:nvPr>
        </p:nvSpPr>
        <p:spPr/>
        <p:txBody>
          <a:bodyPr>
            <a:normAutofit/>
          </a:bodyPr>
          <a:lstStyle/>
          <a:p>
            <a:r>
              <a:rPr lang="en-US" altLang="zh-CN" dirty="0" err="1"/>
              <a:t>PlaceHolder</a:t>
            </a:r>
            <a:r>
              <a:rPr lang="zh-CN" altLang="zh-CN" dirty="0"/>
              <a:t>控件在</a:t>
            </a:r>
            <a:r>
              <a:rPr lang="en-US" altLang="zh-CN" dirty="0"/>
              <a:t>Web</a:t>
            </a:r>
            <a:r>
              <a:rPr lang="zh-CN" altLang="zh-CN" dirty="0"/>
              <a:t>窗体上起到占位的作用，可向其中动态地添加需要的控件</a:t>
            </a:r>
            <a:r>
              <a:rPr lang="zh-CN" altLang="zh-CN" dirty="0" smtClean="0"/>
              <a:t>。</a:t>
            </a:r>
            <a:endParaRPr lang="en-US" altLang="zh-CN" dirty="0" smtClean="0"/>
          </a:p>
          <a:p>
            <a:r>
              <a:rPr lang="zh-CN" altLang="en-US" dirty="0" smtClean="0"/>
              <a:t>在本实例中</a:t>
            </a:r>
            <a:r>
              <a:rPr lang="zh-CN" altLang="zh-CN" dirty="0" smtClean="0"/>
              <a:t>，</a:t>
            </a:r>
            <a:r>
              <a:rPr lang="zh-CN" altLang="zh-CN" dirty="0"/>
              <a:t>页面上呈现的“确定”按钮和文本框是在页面载入时动态生成的</a:t>
            </a:r>
            <a:r>
              <a:rPr lang="zh-CN" altLang="zh-CN" dirty="0" smtClean="0"/>
              <a:t>。单击</a:t>
            </a:r>
            <a:r>
              <a:rPr lang="zh-CN" altLang="zh-CN" dirty="0"/>
              <a:t>“确定”按钮输出信息</a:t>
            </a:r>
            <a:r>
              <a:rPr lang="zh-CN" altLang="zh-CN" dirty="0" smtClean="0"/>
              <a:t>。单击</a:t>
            </a:r>
            <a:r>
              <a:rPr lang="zh-CN" altLang="zh-CN" dirty="0"/>
              <a:t>“获取”按钮将获取并输出文本框中输入的信息</a:t>
            </a:r>
            <a:r>
              <a:rPr lang="zh-CN" altLang="zh-CN" dirty="0" smtClean="0"/>
              <a:t>。</a:t>
            </a:r>
            <a:endParaRPr lang="en-US" altLang="zh-CN" dirty="0" smtClean="0"/>
          </a:p>
          <a:p>
            <a:r>
              <a:rPr lang="zh-CN" altLang="zh-CN" dirty="0"/>
              <a:t>源程序：</a:t>
            </a:r>
            <a:r>
              <a:rPr lang="en-US" altLang="zh-CN" dirty="0"/>
              <a:t>PlaceHolder.aspx</a:t>
            </a:r>
            <a:endParaRPr lang="zh-CN" altLang="zh-CN" dirty="0"/>
          </a:p>
        </p:txBody>
      </p:sp>
    </p:spTree>
    <p:extLst>
      <p:ext uri="{BB962C8B-B14F-4D97-AF65-F5344CB8AC3E}">
        <p14:creationId xmlns:p14="http://schemas.microsoft.com/office/powerpoint/2010/main" val="3260397128"/>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程序说明</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47</a:t>
            </a:fld>
            <a:endParaRPr lang="en-US" altLang="zh-CN"/>
          </a:p>
        </p:txBody>
      </p:sp>
      <p:sp>
        <p:nvSpPr>
          <p:cNvPr id="2" name="内容占位符 1"/>
          <p:cNvSpPr>
            <a:spLocks noGrp="1"/>
          </p:cNvSpPr>
          <p:nvPr>
            <p:ph sz="quarter" idx="1"/>
          </p:nvPr>
        </p:nvSpPr>
        <p:spPr/>
        <p:txBody>
          <a:bodyPr>
            <a:normAutofit fontScale="92500" lnSpcReduction="10000"/>
          </a:bodyPr>
          <a:lstStyle/>
          <a:p>
            <a:r>
              <a:rPr lang="zh-CN" altLang="zh-CN" dirty="0"/>
              <a:t>页面载入时，触发</a:t>
            </a:r>
            <a:r>
              <a:rPr lang="en-US" altLang="zh-CN" dirty="0" err="1"/>
              <a:t>Page.Load</a:t>
            </a:r>
            <a:r>
              <a:rPr lang="zh-CN" altLang="zh-CN" dirty="0"/>
              <a:t>事件，执行</a:t>
            </a:r>
            <a:r>
              <a:rPr lang="en-US" altLang="zh-CN" dirty="0" err="1"/>
              <a:t>Page_Load</a:t>
            </a:r>
            <a:r>
              <a:rPr lang="en-US" altLang="zh-CN" dirty="0"/>
              <a:t>()</a:t>
            </a:r>
            <a:r>
              <a:rPr lang="zh-CN" altLang="zh-CN" dirty="0"/>
              <a:t>方法代码，动态生成一个</a:t>
            </a:r>
            <a:r>
              <a:rPr lang="en-US" altLang="zh-CN" dirty="0"/>
              <a:t>Button</a:t>
            </a:r>
            <a:r>
              <a:rPr lang="zh-CN" altLang="zh-CN" dirty="0"/>
              <a:t>控件和一个</a:t>
            </a:r>
            <a:r>
              <a:rPr lang="en-US" altLang="zh-CN" dirty="0" err="1"/>
              <a:t>TextBox</a:t>
            </a:r>
            <a:r>
              <a:rPr lang="zh-CN" altLang="zh-CN" dirty="0"/>
              <a:t>控件</a:t>
            </a:r>
            <a:r>
              <a:rPr lang="zh-CN" altLang="zh-CN" dirty="0" smtClean="0"/>
              <a:t>。</a:t>
            </a:r>
            <a:endParaRPr lang="en-US" altLang="zh-CN" dirty="0" smtClean="0"/>
          </a:p>
          <a:p>
            <a:r>
              <a:rPr lang="zh-CN" altLang="zh-CN" dirty="0" smtClean="0"/>
              <a:t>当</a:t>
            </a:r>
            <a:r>
              <a:rPr lang="zh-CN" altLang="zh-CN" dirty="0"/>
              <a:t>单击“确定”按钮时，根据注册的事件执行</a:t>
            </a:r>
            <a:r>
              <a:rPr lang="en-US" altLang="zh-CN" dirty="0" err="1"/>
              <a:t>btnSubmit_Click</a:t>
            </a:r>
            <a:r>
              <a:rPr lang="en-US" altLang="zh-CN" dirty="0"/>
              <a:t>()</a:t>
            </a:r>
            <a:r>
              <a:rPr lang="zh-CN" altLang="zh-CN" dirty="0"/>
              <a:t>方法代码。</a:t>
            </a:r>
          </a:p>
          <a:p>
            <a:r>
              <a:rPr lang="zh-CN" altLang="zh-CN" b="1" dirty="0">
                <a:solidFill>
                  <a:srgbClr val="FF0000"/>
                </a:solidFill>
              </a:rPr>
              <a:t>注意</a:t>
            </a:r>
            <a:r>
              <a:rPr lang="zh-CN" altLang="zh-CN" b="1" dirty="0"/>
              <a:t>：</a:t>
            </a:r>
            <a:r>
              <a:rPr lang="zh-CN" altLang="zh-CN" dirty="0"/>
              <a:t>如果一个包含动态生成控件的页面需要往返处理，那么动态生成控件的代码必须放在</a:t>
            </a:r>
            <a:r>
              <a:rPr lang="en-US" altLang="zh-CN" dirty="0" err="1"/>
              <a:t>Page_Load</a:t>
            </a:r>
            <a:r>
              <a:rPr lang="en-US" altLang="zh-CN" dirty="0"/>
              <a:t>()</a:t>
            </a:r>
            <a:r>
              <a:rPr lang="zh-CN" altLang="zh-CN" dirty="0"/>
              <a:t>方法代码</a:t>
            </a:r>
            <a:r>
              <a:rPr lang="zh-CN" altLang="zh-CN" dirty="0" smtClean="0"/>
              <a:t>中；</a:t>
            </a:r>
            <a:r>
              <a:rPr lang="zh-CN" altLang="zh-CN" dirty="0"/>
              <a:t>动态生成的控件不能在设计时直接绑定方法代码，需手工注册；在获取动态生成控件中的输入信息时，需要使用</a:t>
            </a:r>
            <a:r>
              <a:rPr lang="en-US" altLang="zh-CN" dirty="0" err="1"/>
              <a:t>FindControl</a:t>
            </a:r>
            <a:r>
              <a:rPr lang="en-US" altLang="zh-CN" dirty="0"/>
              <a:t>()</a:t>
            </a:r>
            <a:r>
              <a:rPr lang="zh-CN" altLang="zh-CN" dirty="0"/>
              <a:t>方法先找到控件。</a:t>
            </a:r>
            <a:endParaRPr lang="zh-CN" altLang="en-US" dirty="0"/>
          </a:p>
        </p:txBody>
      </p:sp>
    </p:spTree>
    <p:extLst>
      <p:ext uri="{BB962C8B-B14F-4D97-AF65-F5344CB8AC3E}">
        <p14:creationId xmlns:p14="http://schemas.microsoft.com/office/powerpoint/2010/main" val="2938082238"/>
      </p:ext>
    </p:extLst>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b="1" dirty="0"/>
              <a:t>4.4  </a:t>
            </a:r>
            <a:r>
              <a:rPr lang="zh-CN" altLang="zh-CN" b="1" dirty="0"/>
              <a:t>小结</a:t>
            </a:r>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48</a:t>
            </a:fld>
            <a:endParaRPr lang="en-US" altLang="zh-CN"/>
          </a:p>
        </p:txBody>
      </p:sp>
      <p:sp>
        <p:nvSpPr>
          <p:cNvPr id="2" name="内容占位符 1"/>
          <p:cNvSpPr>
            <a:spLocks noGrp="1"/>
          </p:cNvSpPr>
          <p:nvPr>
            <p:ph sz="quarter" idx="1"/>
          </p:nvPr>
        </p:nvSpPr>
        <p:spPr/>
        <p:txBody>
          <a:bodyPr>
            <a:normAutofit/>
          </a:bodyPr>
          <a:lstStyle/>
          <a:p>
            <a:r>
              <a:rPr lang="zh-CN" altLang="zh-CN" dirty="0"/>
              <a:t>理解</a:t>
            </a:r>
            <a:r>
              <a:rPr lang="en-US" altLang="zh-CN" dirty="0"/>
              <a:t>ASP.NET 4.5</a:t>
            </a:r>
            <a:r>
              <a:rPr lang="zh-CN" altLang="zh-CN" dirty="0"/>
              <a:t>页面事件的处理流程需搞清常用事件</a:t>
            </a:r>
            <a:r>
              <a:rPr lang="en-US" altLang="zh-CN" dirty="0" err="1"/>
              <a:t>Page_PreInit</a:t>
            </a:r>
            <a:r>
              <a:rPr lang="zh-CN" altLang="zh-CN" dirty="0"/>
              <a:t>、</a:t>
            </a:r>
            <a:r>
              <a:rPr lang="en-US" altLang="zh-CN" dirty="0" err="1"/>
              <a:t>Page_Init</a:t>
            </a:r>
            <a:r>
              <a:rPr lang="zh-CN" altLang="zh-CN" dirty="0"/>
              <a:t>、</a:t>
            </a:r>
            <a:r>
              <a:rPr lang="en-US" altLang="zh-CN" dirty="0" err="1"/>
              <a:t>Page_Load</a:t>
            </a:r>
            <a:r>
              <a:rPr lang="zh-CN" altLang="zh-CN" dirty="0"/>
              <a:t>和控件事件的触发顺序</a:t>
            </a:r>
            <a:r>
              <a:rPr lang="zh-CN" altLang="zh-CN" dirty="0" smtClean="0"/>
              <a:t>。</a:t>
            </a:r>
            <a:endParaRPr lang="en-US" altLang="zh-CN" dirty="0" smtClean="0"/>
          </a:p>
          <a:p>
            <a:r>
              <a:rPr lang="zh-CN" altLang="zh-CN" dirty="0" smtClean="0"/>
              <a:t>常</a:t>
            </a:r>
            <a:r>
              <a:rPr lang="zh-CN" altLang="zh-CN" dirty="0"/>
              <a:t>通过</a:t>
            </a:r>
            <a:r>
              <a:rPr lang="en-US" altLang="zh-CN" dirty="0" err="1"/>
              <a:t>IsPostBack</a:t>
            </a:r>
            <a:r>
              <a:rPr lang="zh-CN" altLang="zh-CN" dirty="0"/>
              <a:t>属性决定在页面往返时是否执行相应的代码</a:t>
            </a:r>
            <a:r>
              <a:rPr lang="zh-CN" altLang="zh-CN" dirty="0" smtClean="0"/>
              <a:t>。</a:t>
            </a:r>
            <a:endParaRPr lang="en-US" altLang="zh-CN" dirty="0" smtClean="0"/>
          </a:p>
          <a:p>
            <a:r>
              <a:rPr lang="zh-CN" altLang="zh-CN" dirty="0" smtClean="0"/>
              <a:t>可以</a:t>
            </a:r>
            <a:r>
              <a:rPr lang="zh-CN" altLang="zh-CN" dirty="0"/>
              <a:t>通过添加“</a:t>
            </a:r>
            <a:r>
              <a:rPr lang="en-US" altLang="zh-CN" dirty="0" err="1"/>
              <a:t>runat</a:t>
            </a:r>
            <a:r>
              <a:rPr lang="en-US" altLang="zh-CN" dirty="0"/>
              <a:t>="Server"</a:t>
            </a:r>
            <a:r>
              <a:rPr lang="zh-CN" altLang="zh-CN" dirty="0"/>
              <a:t>”将</a:t>
            </a:r>
            <a:r>
              <a:rPr lang="en-US" altLang="zh-CN" dirty="0"/>
              <a:t>XHTML</a:t>
            </a:r>
            <a:r>
              <a:rPr lang="zh-CN" altLang="zh-CN" dirty="0"/>
              <a:t>元素转换为</a:t>
            </a:r>
            <a:r>
              <a:rPr lang="en-US" altLang="zh-CN" dirty="0"/>
              <a:t>HTML</a:t>
            </a:r>
            <a:r>
              <a:rPr lang="zh-CN" altLang="zh-CN" dirty="0"/>
              <a:t>服务器控件</a:t>
            </a:r>
            <a:r>
              <a:rPr lang="zh-CN" altLang="zh-CN" dirty="0" smtClean="0"/>
              <a:t>。</a:t>
            </a:r>
            <a:endParaRPr lang="en-US" altLang="zh-CN" dirty="0" smtClean="0"/>
          </a:p>
          <a:p>
            <a:r>
              <a:rPr lang="en-US" altLang="zh-CN" dirty="0" smtClean="0"/>
              <a:t>Web</a:t>
            </a:r>
            <a:r>
              <a:rPr lang="zh-CN" altLang="zh-CN" dirty="0"/>
              <a:t>服务器标准控件是构建</a:t>
            </a:r>
            <a:r>
              <a:rPr lang="en-US" altLang="zh-CN" dirty="0"/>
              <a:t>Web</a:t>
            </a:r>
            <a:r>
              <a:rPr lang="zh-CN" altLang="zh-CN" dirty="0"/>
              <a:t>窗体的</a:t>
            </a:r>
            <a:r>
              <a:rPr lang="zh-CN" altLang="zh-CN" dirty="0" smtClean="0"/>
              <a:t>基础。</a:t>
            </a:r>
            <a:endParaRPr lang="zh-CN" altLang="zh-CN" dirty="0"/>
          </a:p>
        </p:txBody>
      </p:sp>
    </p:spTree>
    <p:extLst>
      <p:ext uri="{BB962C8B-B14F-4D97-AF65-F5344CB8AC3E}">
        <p14:creationId xmlns:p14="http://schemas.microsoft.com/office/powerpoint/2010/main" val="3628883204"/>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rmAutofit/>
          </a:bodyPr>
          <a:lstStyle/>
          <a:p>
            <a:r>
              <a:rPr lang="en-US" altLang="zh-CN" dirty="0"/>
              <a:t>4.1.1  ASP.NET 4.5</a:t>
            </a:r>
            <a:r>
              <a:rPr lang="zh-CN" altLang="zh-CN" dirty="0"/>
              <a:t>页面事件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75DFDFC7-D0C6-4548-AD19-4F5E5AB555CF}" type="slidenum">
              <a:rPr lang="zh-CN" altLang="en-US"/>
              <a:pPr/>
              <a:t>5</a:t>
            </a:fld>
            <a:endParaRPr lang="en-US" altLang="zh-CN"/>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2346886570"/>
              </p:ext>
            </p:extLst>
          </p:nvPr>
        </p:nvGraphicFramePr>
        <p:xfrm>
          <a:off x="395535" y="1268760"/>
          <a:ext cx="8370640" cy="5277880"/>
        </p:xfrm>
        <a:graphic>
          <a:graphicData uri="http://schemas.openxmlformats.org/drawingml/2006/table">
            <a:tbl>
              <a:tblPr firstRow="1" bandRow="1">
                <a:tableStyleId>{5C22544A-7EE6-4342-B048-85BDC9FD1C3A}</a:tableStyleId>
              </a:tblPr>
              <a:tblGrid>
                <a:gridCol w="1944217"/>
                <a:gridCol w="6426423"/>
              </a:tblGrid>
              <a:tr h="999430">
                <a:tc>
                  <a:txBody>
                    <a:bodyPr/>
                    <a:lstStyle/>
                    <a:p>
                      <a:pPr algn="ctr">
                        <a:spcAft>
                          <a:spcPts val="0"/>
                        </a:spcAft>
                      </a:pPr>
                      <a:r>
                        <a:rPr lang="zh-CN" sz="2800" kern="100">
                          <a:effectLst/>
                          <a:latin typeface="Times New Roman"/>
                          <a:ea typeface="黑体"/>
                        </a:rPr>
                        <a:t>事件</a:t>
                      </a:r>
                    </a:p>
                  </a:txBody>
                  <a:tcPr marL="68580" marR="68580" marT="0" marB="0" anchor="ctr"/>
                </a:tc>
                <a:tc>
                  <a:txBody>
                    <a:bodyPr/>
                    <a:lstStyle/>
                    <a:p>
                      <a:pPr algn="ctr">
                        <a:spcAft>
                          <a:spcPts val="0"/>
                        </a:spcAft>
                      </a:pPr>
                      <a:r>
                        <a:rPr lang="zh-CN" sz="2800" kern="100" dirty="0">
                          <a:effectLst/>
                          <a:latin typeface="Times New Roman"/>
                          <a:ea typeface="黑体"/>
                        </a:rPr>
                        <a:t>作用</a:t>
                      </a:r>
                    </a:p>
                  </a:txBody>
                  <a:tcPr marL="68580" marR="68580" marT="0" marB="0" anchor="ctr"/>
                </a:tc>
              </a:tr>
              <a:tr h="999430">
                <a:tc>
                  <a:txBody>
                    <a:bodyPr/>
                    <a:lstStyle/>
                    <a:p>
                      <a:pPr algn="just">
                        <a:spcAft>
                          <a:spcPts val="0"/>
                        </a:spcAft>
                      </a:pPr>
                      <a:r>
                        <a:rPr lang="en-US" sz="2800" kern="100">
                          <a:effectLst/>
                          <a:latin typeface="Times New Roman"/>
                          <a:ea typeface="宋体"/>
                        </a:rPr>
                        <a:t>Page.PreInit</a:t>
                      </a:r>
                      <a:endParaRPr lang="zh-CN" sz="2800" kern="100">
                        <a:effectLst/>
                        <a:latin typeface="Times New Roman"/>
                        <a:ea typeface="宋体"/>
                      </a:endParaRPr>
                    </a:p>
                  </a:txBody>
                  <a:tcPr marL="68580" marR="68580" marT="0" marB="0" anchor="ctr"/>
                </a:tc>
                <a:tc>
                  <a:txBody>
                    <a:bodyPr/>
                    <a:lstStyle/>
                    <a:p>
                      <a:pPr algn="just">
                        <a:spcAft>
                          <a:spcPts val="0"/>
                        </a:spcAft>
                      </a:pPr>
                      <a:r>
                        <a:rPr lang="zh-CN" sz="2800" kern="100">
                          <a:effectLst/>
                          <a:latin typeface="Times New Roman"/>
                          <a:ea typeface="宋体"/>
                        </a:rPr>
                        <a:t>通过</a:t>
                      </a:r>
                      <a:r>
                        <a:rPr lang="en-US" sz="2800" kern="100">
                          <a:effectLst/>
                          <a:latin typeface="Times New Roman"/>
                          <a:ea typeface="宋体"/>
                        </a:rPr>
                        <a:t>IsPostBack</a:t>
                      </a:r>
                      <a:r>
                        <a:rPr lang="zh-CN" sz="2800" kern="100">
                          <a:effectLst/>
                          <a:latin typeface="Times New Roman"/>
                          <a:ea typeface="宋体"/>
                        </a:rPr>
                        <a:t>属性确定是否第一次处理该页、创建动态控件、动态设置主题属性、读取配置文件属性等</a:t>
                      </a:r>
                    </a:p>
                  </a:txBody>
                  <a:tcPr marL="68580" marR="68580" marT="0" marB="0" anchor="ctr"/>
                </a:tc>
              </a:tr>
              <a:tr h="999430">
                <a:tc>
                  <a:txBody>
                    <a:bodyPr/>
                    <a:lstStyle/>
                    <a:p>
                      <a:pPr algn="just">
                        <a:spcAft>
                          <a:spcPts val="0"/>
                        </a:spcAft>
                      </a:pPr>
                      <a:r>
                        <a:rPr lang="en-US" sz="2800" kern="100">
                          <a:effectLst/>
                          <a:latin typeface="Times New Roman"/>
                          <a:ea typeface="宋体"/>
                        </a:rPr>
                        <a:t>Page.Init</a:t>
                      </a:r>
                      <a:endParaRPr lang="zh-CN" sz="2800" kern="100">
                        <a:effectLst/>
                        <a:latin typeface="Times New Roman"/>
                        <a:ea typeface="宋体"/>
                      </a:endParaRPr>
                    </a:p>
                  </a:txBody>
                  <a:tcPr marL="68580" marR="68580" marT="0" marB="0" anchor="ctr"/>
                </a:tc>
                <a:tc>
                  <a:txBody>
                    <a:bodyPr/>
                    <a:lstStyle/>
                    <a:p>
                      <a:pPr algn="just">
                        <a:spcAft>
                          <a:spcPts val="0"/>
                        </a:spcAft>
                      </a:pPr>
                      <a:r>
                        <a:rPr lang="zh-CN" sz="2800" kern="100" dirty="0">
                          <a:effectLst/>
                          <a:latin typeface="Times New Roman"/>
                          <a:ea typeface="宋体"/>
                        </a:rPr>
                        <a:t>初始化控件属性</a:t>
                      </a:r>
                    </a:p>
                  </a:txBody>
                  <a:tcPr marL="68580" marR="68580" marT="0" marB="0" anchor="ctr"/>
                </a:tc>
              </a:tr>
              <a:tr h="999430">
                <a:tc>
                  <a:txBody>
                    <a:bodyPr/>
                    <a:lstStyle/>
                    <a:p>
                      <a:pPr algn="just">
                        <a:spcAft>
                          <a:spcPts val="0"/>
                        </a:spcAft>
                      </a:pPr>
                      <a:r>
                        <a:rPr lang="en-US" sz="2800" kern="100">
                          <a:effectLst/>
                          <a:latin typeface="Times New Roman"/>
                          <a:ea typeface="宋体"/>
                        </a:rPr>
                        <a:t>Page.Load</a:t>
                      </a:r>
                      <a:endParaRPr lang="zh-CN" sz="2800" kern="100">
                        <a:effectLst/>
                        <a:latin typeface="Times New Roman"/>
                        <a:ea typeface="宋体"/>
                      </a:endParaRPr>
                    </a:p>
                  </a:txBody>
                  <a:tcPr marL="68580" marR="68580" marT="0" marB="0" anchor="ctr"/>
                </a:tc>
                <a:tc>
                  <a:txBody>
                    <a:bodyPr/>
                    <a:lstStyle/>
                    <a:p>
                      <a:pPr algn="just">
                        <a:spcAft>
                          <a:spcPts val="0"/>
                        </a:spcAft>
                      </a:pPr>
                      <a:r>
                        <a:rPr lang="zh-CN" sz="2800" kern="100" dirty="0">
                          <a:effectLst/>
                          <a:latin typeface="Times New Roman"/>
                          <a:ea typeface="宋体"/>
                        </a:rPr>
                        <a:t>读取和更新控件属性</a:t>
                      </a:r>
                    </a:p>
                  </a:txBody>
                  <a:tcPr marL="68580" marR="68580" marT="0" marB="0" anchor="ctr"/>
                </a:tc>
              </a:tr>
              <a:tr h="999430">
                <a:tc>
                  <a:txBody>
                    <a:bodyPr/>
                    <a:lstStyle/>
                    <a:p>
                      <a:pPr algn="just">
                        <a:spcAft>
                          <a:spcPts val="0"/>
                        </a:spcAft>
                      </a:pPr>
                      <a:r>
                        <a:rPr lang="zh-CN" sz="2800" kern="100">
                          <a:effectLst/>
                          <a:latin typeface="Times New Roman"/>
                          <a:ea typeface="宋体"/>
                        </a:rPr>
                        <a:t>控件事件</a:t>
                      </a:r>
                    </a:p>
                  </a:txBody>
                  <a:tcPr marL="68580" marR="68580" marT="0" marB="0" anchor="ctr"/>
                </a:tc>
                <a:tc>
                  <a:txBody>
                    <a:bodyPr/>
                    <a:lstStyle/>
                    <a:p>
                      <a:pPr algn="just">
                        <a:spcAft>
                          <a:spcPts val="0"/>
                        </a:spcAft>
                      </a:pPr>
                      <a:r>
                        <a:rPr lang="zh-CN" sz="2800" kern="100" dirty="0">
                          <a:effectLst/>
                          <a:latin typeface="Times New Roman"/>
                          <a:ea typeface="宋体"/>
                        </a:rPr>
                        <a:t>处理特定事件，如</a:t>
                      </a:r>
                      <a:r>
                        <a:rPr lang="en-US" sz="2800" kern="100" dirty="0">
                          <a:effectLst/>
                          <a:latin typeface="Times New Roman"/>
                          <a:ea typeface="宋体"/>
                        </a:rPr>
                        <a:t>Button</a:t>
                      </a:r>
                      <a:r>
                        <a:rPr lang="zh-CN" sz="2800" kern="100" dirty="0">
                          <a:effectLst/>
                          <a:latin typeface="Times New Roman"/>
                          <a:ea typeface="宋体"/>
                        </a:rPr>
                        <a:t>控件的</a:t>
                      </a:r>
                      <a:r>
                        <a:rPr lang="en-US" sz="2800" kern="100" dirty="0">
                          <a:effectLst/>
                          <a:latin typeface="Times New Roman"/>
                          <a:ea typeface="宋体"/>
                        </a:rPr>
                        <a:t>Click</a:t>
                      </a:r>
                      <a:r>
                        <a:rPr lang="zh-CN" sz="2800" kern="100" dirty="0">
                          <a:effectLst/>
                          <a:latin typeface="Times New Roman"/>
                          <a:ea typeface="宋体"/>
                        </a:rPr>
                        <a:t>事件</a:t>
                      </a:r>
                    </a:p>
                  </a:txBody>
                  <a:tcPr marL="68580" marR="68580" marT="0" marB="0"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4.1.1  ASP.NET 4.5</a:t>
            </a:r>
            <a:r>
              <a:rPr lang="zh-CN" altLang="zh-CN" dirty="0"/>
              <a:t>页面</a:t>
            </a:r>
            <a:r>
              <a:rPr lang="zh-CN" altLang="zh-CN" dirty="0" smtClean="0"/>
              <a:t>事件</a:t>
            </a:r>
            <a:r>
              <a:rPr lang="en-US" altLang="zh-CN" dirty="0" smtClean="0"/>
              <a:t>(</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6</a:t>
            </a:fld>
            <a:endParaRPr lang="en-US" altLang="zh-CN"/>
          </a:p>
        </p:txBody>
      </p:sp>
      <p:sp>
        <p:nvSpPr>
          <p:cNvPr id="420867" name="Rectangle 3"/>
          <p:cNvSpPr>
            <a:spLocks noGrp="1" noChangeArrowheads="1"/>
          </p:cNvSpPr>
          <p:nvPr>
            <p:ph sz="quarter" idx="1"/>
          </p:nvPr>
        </p:nvSpPr>
        <p:spPr/>
        <p:txBody>
          <a:bodyPr>
            <a:normAutofit/>
          </a:bodyPr>
          <a:lstStyle/>
          <a:p>
            <a:pPr lvl="0"/>
            <a:r>
              <a:rPr lang="zh-CN" altLang="zh-CN" dirty="0"/>
              <a:t>事件处理的先后</a:t>
            </a:r>
            <a:r>
              <a:rPr lang="zh-CN" altLang="zh-CN" dirty="0" smtClean="0"/>
              <a:t>顺序</a:t>
            </a:r>
            <a:r>
              <a:rPr lang="zh-CN" altLang="en-US" dirty="0" smtClean="0"/>
              <a:t>：</a:t>
            </a:r>
            <a:r>
              <a:rPr lang="en-US" altLang="zh-CN" dirty="0" err="1" smtClean="0"/>
              <a:t>Page.PreInit</a:t>
            </a:r>
            <a:r>
              <a:rPr lang="zh-CN" altLang="zh-CN" dirty="0"/>
              <a:t>、</a:t>
            </a:r>
            <a:r>
              <a:rPr lang="en-US" altLang="zh-CN" dirty="0" err="1"/>
              <a:t>Page.Init</a:t>
            </a:r>
            <a:r>
              <a:rPr lang="zh-CN" altLang="zh-CN" dirty="0"/>
              <a:t>、</a:t>
            </a:r>
            <a:r>
              <a:rPr lang="en-US" altLang="zh-CN" dirty="0" err="1"/>
              <a:t>Page.Load</a:t>
            </a:r>
            <a:r>
              <a:rPr lang="zh-CN" altLang="zh-CN" dirty="0"/>
              <a:t>和控件</a:t>
            </a:r>
            <a:r>
              <a:rPr lang="zh-CN" altLang="zh-CN" dirty="0" smtClean="0"/>
              <a:t>事件</a:t>
            </a:r>
            <a:r>
              <a:rPr lang="zh-CN" altLang="en-US" dirty="0" smtClean="0"/>
              <a:t>。</a:t>
            </a:r>
            <a:endParaRPr lang="en-US" altLang="zh-CN" dirty="0" smtClean="0"/>
          </a:p>
          <a:p>
            <a:pPr lvl="0"/>
            <a:r>
              <a:rPr lang="zh-CN" altLang="zh-CN" dirty="0"/>
              <a:t>控件事件以</a:t>
            </a:r>
            <a:r>
              <a:rPr lang="en-US" altLang="zh-CN" dirty="0"/>
              <a:t>Click</a:t>
            </a:r>
            <a:r>
              <a:rPr lang="zh-CN" altLang="zh-CN" dirty="0"/>
              <a:t>和</a:t>
            </a:r>
            <a:r>
              <a:rPr lang="en-US" altLang="zh-CN" dirty="0" smtClean="0"/>
              <a:t>Changed</a:t>
            </a:r>
            <a:r>
              <a:rPr lang="zh-CN" altLang="zh-CN" dirty="0" smtClean="0"/>
              <a:t>事件</a:t>
            </a:r>
            <a:r>
              <a:rPr lang="zh-CN" altLang="zh-CN" dirty="0"/>
              <a:t>为主</a:t>
            </a:r>
            <a:r>
              <a:rPr lang="zh-CN" altLang="zh-CN" dirty="0" smtClean="0"/>
              <a:t>。</a:t>
            </a:r>
            <a:endParaRPr lang="en-US" altLang="zh-CN" dirty="0" smtClean="0"/>
          </a:p>
          <a:p>
            <a:pPr lvl="0"/>
            <a:r>
              <a:rPr lang="en-US" altLang="zh-CN" dirty="0" smtClean="0"/>
              <a:t>Click</a:t>
            </a:r>
            <a:r>
              <a:rPr lang="zh-CN" altLang="zh-CN" dirty="0"/>
              <a:t>事件被触发时会引起页面往返处理，即页面将被重新执行并触发</a:t>
            </a:r>
            <a:r>
              <a:rPr lang="en-US" altLang="zh-CN" dirty="0" err="1"/>
              <a:t>Page.Load</a:t>
            </a:r>
            <a:r>
              <a:rPr lang="zh-CN" altLang="zh-CN" dirty="0"/>
              <a:t>等事件</a:t>
            </a:r>
            <a:r>
              <a:rPr lang="zh-CN" altLang="zh-CN" dirty="0" smtClean="0"/>
              <a:t>。</a:t>
            </a:r>
            <a:endParaRPr lang="en-US" altLang="zh-CN" dirty="0" smtClean="0"/>
          </a:p>
          <a:p>
            <a:pPr lvl="0"/>
            <a:r>
              <a:rPr lang="en-US" altLang="zh-CN" dirty="0" smtClean="0"/>
              <a:t>Changed</a:t>
            </a:r>
            <a:r>
              <a:rPr lang="zh-CN" altLang="zh-CN" dirty="0" smtClean="0"/>
              <a:t>事件</a:t>
            </a:r>
            <a:r>
              <a:rPr lang="zh-CN" altLang="zh-CN" dirty="0"/>
              <a:t>被触发时，先将事件的信息暂时保存在客户端的缓冲区中，等到下一次向服务器传递信息时，再和其他信息一起发送给服务器</a:t>
            </a:r>
            <a:r>
              <a:rPr lang="zh-CN" altLang="zh-CN" dirty="0" smtClean="0"/>
              <a:t>。</a:t>
            </a:r>
            <a:endParaRPr lang="en-US" altLang="zh-CN" dirty="0" smtClean="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4.1.1  ASP.NET 4.5</a:t>
            </a:r>
            <a:r>
              <a:rPr lang="zh-CN" altLang="zh-CN" dirty="0"/>
              <a:t>页面事件</a:t>
            </a:r>
            <a:r>
              <a:rPr lang="en-US" altLang="zh-CN" dirty="0"/>
              <a:t>(</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7</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若要让控件的</a:t>
            </a:r>
            <a:r>
              <a:rPr lang="en-US" altLang="zh-CN" dirty="0" smtClean="0"/>
              <a:t>Changed</a:t>
            </a:r>
            <a:r>
              <a:rPr lang="zh-CN" altLang="zh-CN" dirty="0" smtClean="0"/>
              <a:t>事件</a:t>
            </a:r>
            <a:r>
              <a:rPr lang="zh-CN" altLang="zh-CN" dirty="0"/>
              <a:t>立即得到服务器的响应，就需要将该控件的</a:t>
            </a:r>
            <a:r>
              <a:rPr lang="en-US" altLang="zh-CN" dirty="0" err="1"/>
              <a:t>AutoPostBack</a:t>
            </a:r>
            <a:r>
              <a:rPr lang="zh-CN" altLang="zh-CN" dirty="0"/>
              <a:t>属性值设为</a:t>
            </a:r>
            <a:r>
              <a:rPr lang="en-US" altLang="zh-CN" dirty="0"/>
              <a:t>True</a:t>
            </a:r>
            <a:r>
              <a:rPr lang="zh-CN" altLang="zh-CN" dirty="0" smtClean="0"/>
              <a:t>。</a:t>
            </a:r>
            <a:endParaRPr lang="zh-CN" altLang="zh-CN" dirty="0"/>
          </a:p>
          <a:p>
            <a:r>
              <a:rPr lang="zh-CN" altLang="zh-CN" b="1" dirty="0">
                <a:solidFill>
                  <a:srgbClr val="FF0000"/>
                </a:solidFill>
              </a:rPr>
              <a:t>注意：</a:t>
            </a:r>
            <a:r>
              <a:rPr lang="zh-CN" altLang="zh-CN" dirty="0"/>
              <a:t>当通过“属性”窗口设置值为逻辑值的控件属性时，值默认采用</a:t>
            </a:r>
            <a:r>
              <a:rPr lang="en-US" altLang="zh-CN" dirty="0"/>
              <a:t>Pascal</a:t>
            </a:r>
            <a:r>
              <a:rPr lang="zh-CN" altLang="zh-CN" dirty="0"/>
              <a:t>形式。实际上，在</a:t>
            </a:r>
            <a:r>
              <a:rPr lang="en-US" altLang="zh-CN" dirty="0"/>
              <a:t>.</a:t>
            </a:r>
            <a:r>
              <a:rPr lang="en-US" altLang="zh-CN" dirty="0" err="1"/>
              <a:t>aspx</a:t>
            </a:r>
            <a:r>
              <a:rPr lang="zh-CN" altLang="zh-CN" dirty="0"/>
              <a:t>文件中的逻辑值不区分大小写，但在</a:t>
            </a:r>
            <a:r>
              <a:rPr lang="en-US" altLang="zh-CN" dirty="0"/>
              <a:t>.</a:t>
            </a:r>
            <a:r>
              <a:rPr lang="en-US" altLang="zh-CN" dirty="0" err="1"/>
              <a:t>aspx.cs</a:t>
            </a:r>
            <a:r>
              <a:rPr lang="zh-CN" altLang="zh-CN" dirty="0"/>
              <a:t>文件中的逻辑值必须全部用小写字母</a:t>
            </a:r>
            <a:r>
              <a:rPr lang="zh-CN" altLang="zh-CN" dirty="0" smtClean="0"/>
              <a:t>表示</a:t>
            </a:r>
            <a:r>
              <a:rPr lang="zh-CN" altLang="en-US" dirty="0"/>
              <a:t>。</a:t>
            </a:r>
          </a:p>
        </p:txBody>
      </p:sp>
    </p:spTree>
    <p:extLst>
      <p:ext uri="{BB962C8B-B14F-4D97-AF65-F5344CB8AC3E}">
        <p14:creationId xmlns:p14="http://schemas.microsoft.com/office/powerpoint/2010/main" val="196332464"/>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4.1.2  </a:t>
            </a:r>
            <a:r>
              <a:rPr lang="en-US" altLang="zh-CN" dirty="0" err="1"/>
              <a:t>IsPostBack</a:t>
            </a:r>
            <a:r>
              <a:rPr lang="zh-CN" altLang="zh-CN" dirty="0"/>
              <a:t>属性</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8</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如果想在执行控件的事件处理代码时不执行</a:t>
            </a:r>
            <a:r>
              <a:rPr lang="en-US" altLang="zh-CN" dirty="0" err="1"/>
              <a:t>Page_Load</a:t>
            </a:r>
            <a:r>
              <a:rPr lang="en-US" altLang="zh-CN" dirty="0"/>
              <a:t>()</a:t>
            </a:r>
            <a:r>
              <a:rPr lang="zh-CN" altLang="zh-CN" dirty="0"/>
              <a:t>方法代码，可以通过判断</a:t>
            </a:r>
            <a:r>
              <a:rPr lang="en-US" altLang="zh-CN" dirty="0" err="1"/>
              <a:t>Page.IsPostBack</a:t>
            </a:r>
            <a:r>
              <a:rPr lang="zh-CN" altLang="zh-CN" dirty="0"/>
              <a:t>属性值实现</a:t>
            </a:r>
            <a:r>
              <a:rPr lang="zh-CN" altLang="zh-CN" dirty="0" smtClean="0"/>
              <a:t>。</a:t>
            </a:r>
            <a:endParaRPr lang="en-US" altLang="zh-CN" dirty="0" smtClean="0"/>
          </a:p>
          <a:p>
            <a:r>
              <a:rPr lang="zh-CN" altLang="zh-CN" b="1" dirty="0">
                <a:solidFill>
                  <a:srgbClr val="FF0000"/>
                </a:solidFill>
              </a:rPr>
              <a:t>注意：</a:t>
            </a:r>
            <a:r>
              <a:rPr lang="zh-CN" altLang="zh-CN" dirty="0"/>
              <a:t>当</a:t>
            </a:r>
            <a:r>
              <a:rPr lang="en-US" altLang="zh-CN" dirty="0"/>
              <a:t>.</a:t>
            </a:r>
            <a:r>
              <a:rPr lang="en-US" altLang="zh-CN" dirty="0" err="1"/>
              <a:t>aspx</a:t>
            </a:r>
            <a:r>
              <a:rPr lang="zh-CN" altLang="zh-CN" dirty="0"/>
              <a:t>文件中</a:t>
            </a:r>
            <a:r>
              <a:rPr lang="en-US" altLang="zh-CN" dirty="0"/>
              <a:t>@ Page</a:t>
            </a:r>
            <a:r>
              <a:rPr lang="zh-CN" altLang="zh-CN" dirty="0"/>
              <a:t>指令的</a:t>
            </a:r>
            <a:r>
              <a:rPr lang="en-US" altLang="zh-CN" dirty="0" err="1"/>
              <a:t>AutoEventWireup</a:t>
            </a:r>
            <a:r>
              <a:rPr lang="zh-CN" altLang="zh-CN" dirty="0"/>
              <a:t>属性值为</a:t>
            </a:r>
            <a:r>
              <a:rPr lang="en-US" altLang="zh-CN" dirty="0"/>
              <a:t>true</a:t>
            </a:r>
            <a:r>
              <a:rPr lang="zh-CN" altLang="zh-CN" dirty="0"/>
              <a:t>时，</a:t>
            </a:r>
            <a:r>
              <a:rPr lang="en-US" altLang="zh-CN" dirty="0"/>
              <a:t>ASP.NET 4.5</a:t>
            </a:r>
            <a:r>
              <a:rPr lang="zh-CN" altLang="zh-CN" dirty="0"/>
              <a:t>能自动将页面事件绑定到名为“</a:t>
            </a:r>
            <a:r>
              <a:rPr lang="en-US" altLang="zh-CN" dirty="0"/>
              <a:t>Page_</a:t>
            </a:r>
            <a:r>
              <a:rPr lang="zh-CN" altLang="zh-CN" dirty="0"/>
              <a:t>事件名”的方法</a:t>
            </a:r>
            <a:r>
              <a:rPr lang="zh-CN" altLang="zh-CN" dirty="0" smtClean="0"/>
              <a:t>。而</a:t>
            </a:r>
            <a:r>
              <a:rPr lang="zh-CN" altLang="zh-CN" dirty="0"/>
              <a:t>要把控件事件绑定到对应的方法，需要设置名为“</a:t>
            </a:r>
            <a:r>
              <a:rPr lang="en-US" altLang="zh-CN" dirty="0"/>
              <a:t>On</a:t>
            </a:r>
            <a:r>
              <a:rPr lang="zh-CN" altLang="zh-CN" dirty="0"/>
              <a:t>事件名”的属性</a:t>
            </a:r>
            <a:r>
              <a:rPr lang="zh-CN" altLang="zh-CN" dirty="0" smtClean="0"/>
              <a:t>。</a:t>
            </a:r>
            <a:endParaRPr lang="zh-CN" altLang="en-US" dirty="0"/>
          </a:p>
        </p:txBody>
      </p:sp>
    </p:spTree>
    <p:extLst>
      <p:ext uri="{BB962C8B-B14F-4D97-AF65-F5344CB8AC3E}">
        <p14:creationId xmlns:p14="http://schemas.microsoft.com/office/powerpoint/2010/main" val="1514866758"/>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实例</a:t>
            </a:r>
            <a:r>
              <a:rPr lang="en-US" altLang="zh-CN" dirty="0"/>
              <a:t>4-1  </a:t>
            </a:r>
            <a:r>
              <a:rPr lang="zh-CN" altLang="zh-CN" dirty="0"/>
              <a:t>运用</a:t>
            </a:r>
            <a:r>
              <a:rPr lang="en-US" altLang="zh-CN" dirty="0" err="1"/>
              <a:t>IsPostBack</a:t>
            </a:r>
            <a:r>
              <a:rPr lang="zh-CN" altLang="zh-CN" dirty="0"/>
              <a:t>属性</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9</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本实例在页面第一次载入时显示“页面第一次加载！”。当单击按钮时显示“执行</a:t>
            </a:r>
            <a:r>
              <a:rPr lang="en-US" altLang="zh-CN" dirty="0"/>
              <a:t>Click</a:t>
            </a:r>
            <a:r>
              <a:rPr lang="zh-CN" altLang="zh-CN" dirty="0"/>
              <a:t>事件处理代码！”。</a:t>
            </a:r>
          </a:p>
          <a:p>
            <a:r>
              <a:rPr lang="zh-CN" altLang="zh-CN" dirty="0"/>
              <a:t>源程序：</a:t>
            </a:r>
            <a:r>
              <a:rPr lang="en-US" altLang="zh-CN" dirty="0"/>
              <a:t>IsPostBack.aspx</a:t>
            </a:r>
            <a:endParaRPr lang="zh-CN" altLang="en-US" dirty="0"/>
          </a:p>
        </p:txBody>
      </p:sp>
    </p:spTree>
    <p:extLst>
      <p:ext uri="{BB962C8B-B14F-4D97-AF65-F5344CB8AC3E}">
        <p14:creationId xmlns:p14="http://schemas.microsoft.com/office/powerpoint/2010/main" val="2059005259"/>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课件模板">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5">
      <a:majorFont>
        <a:latin typeface="Tw Cen MT"/>
        <a:ea typeface="黑体"/>
        <a:cs typeface=""/>
      </a:majorFont>
      <a:minorFont>
        <a:latin typeface="Tw Cen MT"/>
        <a:ea typeface="黑体"/>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490</TotalTime>
  <Words>2908</Words>
  <Application>Microsoft Office PowerPoint</Application>
  <PresentationFormat>全屏显示(4:3)</PresentationFormat>
  <Paragraphs>280</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课件模板</vt:lpstr>
      <vt:lpstr>第4章  ASP.NET 4.5标准控件</vt:lpstr>
      <vt:lpstr>本章要点：</vt:lpstr>
      <vt:lpstr>目录</vt:lpstr>
      <vt:lpstr>目录</vt:lpstr>
      <vt:lpstr>4.1.1  ASP.NET 4.5页面事件</vt:lpstr>
      <vt:lpstr>4.1.1  ASP.NET 4.5页面事件(续）</vt:lpstr>
      <vt:lpstr>4.1.1  ASP.NET 4.5页面事件(续）</vt:lpstr>
      <vt:lpstr>4.1.2  IsPostBack属性</vt:lpstr>
      <vt:lpstr>实例4-1  运用IsPostBack属性</vt:lpstr>
      <vt:lpstr>程序说明</vt:lpstr>
      <vt:lpstr>4.2  ASP.NET 4.5服务器控件概述</vt:lpstr>
      <vt:lpstr>4.2.1  HTML服务器控件简介</vt:lpstr>
      <vt:lpstr>4.2.2  Web服务器控件简介</vt:lpstr>
      <vt:lpstr>4.2.2  Web服务器控件简介（续）</vt:lpstr>
      <vt:lpstr>4.3  常用ASP.NET 4.5标准控件</vt:lpstr>
      <vt:lpstr>4.3.1  Label控件</vt:lpstr>
      <vt:lpstr>实例4-2  通过键盘快捷键激活特定文本框</vt:lpstr>
      <vt:lpstr>4.3.2  TextBox控件</vt:lpstr>
      <vt:lpstr>实例4-3  综合运用TextBox控件</vt:lpstr>
      <vt:lpstr>程序说明</vt:lpstr>
      <vt:lpstr>4.3.3  Button、LinkButton和ImageButton控件</vt:lpstr>
      <vt:lpstr>4.3.3  Button、LinkButton和ImageButton控件（续）</vt:lpstr>
      <vt:lpstr>实例4-4  利用Button控件执行客户端脚本</vt:lpstr>
      <vt:lpstr>程序说明</vt:lpstr>
      <vt:lpstr>4.3.4  DropDownList控件</vt:lpstr>
      <vt:lpstr>4.3.4  DropDownList控件（续）</vt:lpstr>
      <vt:lpstr>在DropDownList中添加项</vt:lpstr>
      <vt:lpstr>在DropDownList中添加项（续）</vt:lpstr>
      <vt:lpstr>实例4-5  实现联动的下拉列表</vt:lpstr>
      <vt:lpstr>程序说明</vt:lpstr>
      <vt:lpstr>4.3.5  ListBox控件</vt:lpstr>
      <vt:lpstr>实例4-6  实现数据项在ListBox控件之间的移动</vt:lpstr>
      <vt:lpstr>4.3.6  CheckBox和CheckBoxList控件</vt:lpstr>
      <vt:lpstr>实例4-7  运用CheckBoxList控件</vt:lpstr>
      <vt:lpstr>4.3.7  RadioButton和RadioButtonList控件</vt:lpstr>
      <vt:lpstr>4.3.8  Image和ImageMap控件</vt:lpstr>
      <vt:lpstr>4.3.8  Image和ImageMap控件（续）</vt:lpstr>
      <vt:lpstr>实例4-8  利用ImageMap控件设计导航条</vt:lpstr>
      <vt:lpstr>4.3.9  HyperLink控件</vt:lpstr>
      <vt:lpstr>实例4-9  组合使用HyperLink和Image控件</vt:lpstr>
      <vt:lpstr>4.3.10  Table控件</vt:lpstr>
      <vt:lpstr>实例4-10  动态生成表格</vt:lpstr>
      <vt:lpstr>4.3.11  Panel和PlaceHolder控件</vt:lpstr>
      <vt:lpstr>实例4-11  利用Panel实现简易注册页面</vt:lpstr>
      <vt:lpstr>程序说明</vt:lpstr>
      <vt:lpstr>实例4-12  利用PlaceHolder动态添加控件</vt:lpstr>
      <vt:lpstr>程序说明</vt:lpstr>
      <vt:lpstr>4.4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ASP.NET 4.5运行及开发环境</dc:title>
  <dc:subject>Web程序设计--ASP.NET实用网站开发</dc:subject>
  <dc:creator>ssgwcyxxd; ssg</dc:creator>
  <cp:lastModifiedBy>包怀忠</cp:lastModifiedBy>
  <cp:revision>69</cp:revision>
  <cp:lastPrinted>1601-01-01T00:00:00Z</cp:lastPrinted>
  <dcterms:created xsi:type="dcterms:W3CDTF">2014-03-08T01:39:37Z</dcterms:created>
  <dcterms:modified xsi:type="dcterms:W3CDTF">2015-04-07T13:43:25Z</dcterms:modified>
</cp:coreProperties>
</file>