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0" r:id="rId4"/>
    <p:sldId id="358" r:id="rId5"/>
    <p:sldId id="259" r:id="rId6"/>
    <p:sldId id="262" r:id="rId7"/>
    <p:sldId id="411" r:id="rId8"/>
    <p:sldId id="360" r:id="rId9"/>
    <p:sldId id="354" r:id="rId10"/>
    <p:sldId id="355" r:id="rId11"/>
    <p:sldId id="388" r:id="rId12"/>
    <p:sldId id="356" r:id="rId13"/>
    <p:sldId id="363" r:id="rId14"/>
    <p:sldId id="414" r:id="rId15"/>
    <p:sldId id="417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7" r:id="rId24"/>
    <p:sldId id="429" r:id="rId25"/>
    <p:sldId id="430" r:id="rId26"/>
    <p:sldId id="431" r:id="rId27"/>
    <p:sldId id="432" r:id="rId28"/>
    <p:sldId id="433" r:id="rId29"/>
    <p:sldId id="438" r:id="rId30"/>
    <p:sldId id="439" r:id="rId31"/>
  </p:sldIdLst>
  <p:sldSz cx="9144000" cy="6858000" type="screen4x3"/>
  <p:notesSz cx="6797675" cy="9925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039" autoAdjust="0"/>
    <p:restoredTop sz="86523" autoAdjust="0"/>
  </p:normalViewPr>
  <p:slideViewPr>
    <p:cSldViewPr>
      <p:cViewPr varScale="1">
        <p:scale>
          <a:sx n="84" d="100"/>
          <a:sy n="84" d="100"/>
        </p:scale>
        <p:origin x="90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1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797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28797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4399"/>
            <a:ext cx="4984962" cy="446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97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28797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060848"/>
            <a:ext cx="851567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6</a:t>
            </a:r>
            <a:r>
              <a:rPr lang="zh-CN" altLang="zh-CN" dirty="0"/>
              <a:t>章</a:t>
            </a:r>
            <a:r>
              <a:rPr lang="en-US" altLang="zh-CN" dirty="0"/>
              <a:t>  HTTP</a:t>
            </a:r>
            <a:r>
              <a:rPr lang="zh-CN" altLang="zh-CN" dirty="0"/>
              <a:t>请求、响应及状态管理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6-3  </a:t>
            </a:r>
            <a:r>
              <a:rPr lang="zh-CN" altLang="zh-CN" dirty="0"/>
              <a:t>利用</a:t>
            </a:r>
            <a:r>
              <a:rPr lang="en-US" altLang="zh-CN" dirty="0"/>
              <a:t>Write()</a:t>
            </a:r>
            <a:r>
              <a:rPr lang="zh-CN" altLang="zh-CN" dirty="0"/>
              <a:t>方法输出</a:t>
            </a:r>
            <a:r>
              <a:rPr lang="en-US" altLang="zh-CN" dirty="0"/>
              <a:t>XHTML</a:t>
            </a:r>
            <a:r>
              <a:rPr lang="zh-CN" altLang="zh-CN" dirty="0"/>
              <a:t>文本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利用</a:t>
            </a:r>
            <a:r>
              <a:rPr lang="en-US" altLang="zh-CN" dirty="0"/>
              <a:t>Write()</a:t>
            </a:r>
            <a:r>
              <a:rPr lang="zh-CN" altLang="zh-CN" dirty="0"/>
              <a:t>方法除可以输出提示信息、变量值外，还可以输出</a:t>
            </a:r>
            <a:r>
              <a:rPr lang="en-US" altLang="zh-CN" dirty="0"/>
              <a:t>XHTML</a:t>
            </a:r>
            <a:r>
              <a:rPr lang="zh-CN" altLang="zh-CN" dirty="0"/>
              <a:t>文本或</a:t>
            </a:r>
            <a:r>
              <a:rPr lang="en-US" altLang="zh-CN" dirty="0"/>
              <a:t>JavaScript</a:t>
            </a:r>
            <a:r>
              <a:rPr lang="zh-CN" altLang="zh-CN" dirty="0"/>
              <a:t>脚本等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Write.aspx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</a:t>
            </a:r>
            <a:r>
              <a:rPr lang="zh-CN" altLang="zh-CN" dirty="0"/>
              <a:t>循环执行完后向浏览器输出的</a:t>
            </a:r>
            <a:r>
              <a:rPr lang="en-US" altLang="zh-CN" dirty="0"/>
              <a:t>XHTML</a:t>
            </a:r>
            <a:r>
              <a:rPr lang="zh-CN" altLang="zh-CN" dirty="0"/>
              <a:t>文本如下：</a:t>
            </a:r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/>
              <a:t>p style="font-size:10px"&gt;</a:t>
            </a:r>
            <a:r>
              <a:rPr lang="zh-CN" altLang="zh-CN" dirty="0"/>
              <a:t>我喜欢</a:t>
            </a:r>
            <a:r>
              <a:rPr lang="en-US" altLang="zh-CN" dirty="0"/>
              <a:t>ASP.NET!&lt;/p&gt;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/>
              <a:t>p style="font-size:14px"&gt;</a:t>
            </a:r>
            <a:r>
              <a:rPr lang="zh-CN" altLang="zh-CN" dirty="0"/>
              <a:t>我喜欢</a:t>
            </a:r>
            <a:r>
              <a:rPr lang="en-US" altLang="zh-CN" dirty="0"/>
              <a:t>ASP.NET!&lt;/p&gt;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/>
              <a:t>p style="font-size:18px"&gt;</a:t>
            </a:r>
            <a:r>
              <a:rPr lang="zh-CN" altLang="zh-CN" dirty="0"/>
              <a:t>我喜欢</a:t>
            </a:r>
            <a:r>
              <a:rPr lang="en-US" altLang="zh-CN" dirty="0"/>
              <a:t>ASP.NET!&lt;/p&gt;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其中，“</a:t>
            </a:r>
            <a:r>
              <a:rPr lang="en-US" altLang="zh-CN" dirty="0"/>
              <a:t>"</a:t>
            </a:r>
            <a:r>
              <a:rPr lang="zh-CN" altLang="zh-CN" dirty="0"/>
              <a:t>”的输出需要转义符</a:t>
            </a:r>
            <a:r>
              <a:rPr lang="en-US" altLang="zh-CN" dirty="0"/>
              <a:t>\</a:t>
            </a:r>
            <a:r>
              <a:rPr lang="zh-CN" altLang="zh-CN" dirty="0"/>
              <a:t>，即在源程序中必须写成“</a:t>
            </a:r>
            <a:r>
              <a:rPr lang="en-US" altLang="zh-CN" dirty="0"/>
              <a:t>\"</a:t>
            </a:r>
            <a:r>
              <a:rPr lang="zh-CN" altLang="zh-CN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6-4  </a:t>
            </a:r>
            <a:r>
              <a:rPr lang="zh-CN" altLang="zh-CN" dirty="0"/>
              <a:t>利用</a:t>
            </a:r>
            <a:r>
              <a:rPr lang="en-US" altLang="zh-CN" dirty="0"/>
              <a:t>Redirect()</a:t>
            </a:r>
            <a:r>
              <a:rPr lang="zh-CN" altLang="zh-CN" dirty="0"/>
              <a:t>方法重定向页面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选择</a:t>
            </a:r>
            <a:r>
              <a:rPr lang="zh-CN" altLang="zh-CN" dirty="0"/>
              <a:t>“教师”后单击“确定”按钮，页面将被重定向到教师页面</a:t>
            </a:r>
            <a:r>
              <a:rPr lang="en-US" altLang="zh-CN" dirty="0"/>
              <a:t>Teacher.aspx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Redirect.aspx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Teacher.aspx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3200" dirty="0" err="1"/>
              <a:t>Response.Redirect</a:t>
            </a:r>
            <a:r>
              <a:rPr lang="en-US" altLang="zh-CN" sz="3200" dirty="0"/>
              <a:t>()</a:t>
            </a:r>
            <a:r>
              <a:rPr lang="zh-CN" altLang="zh-CN" sz="3200" dirty="0"/>
              <a:t>、</a:t>
            </a:r>
            <a:r>
              <a:rPr lang="en-US" altLang="zh-CN" sz="3200" dirty="0" err="1"/>
              <a:t>Server.Execute</a:t>
            </a:r>
            <a:r>
              <a:rPr lang="en-US" altLang="zh-CN" sz="3200" dirty="0"/>
              <a:t>()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Server.Transfer</a:t>
            </a:r>
            <a:r>
              <a:rPr lang="en-US" altLang="zh-CN" sz="3200" dirty="0"/>
              <a:t>()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区别（续）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Redirect()</a:t>
            </a:r>
            <a:r>
              <a:rPr lang="zh-CN" altLang="zh-CN" dirty="0"/>
              <a:t>方法可重定向到同一网站的不同页面，也可重定向到其它网站的页面；而</a:t>
            </a:r>
            <a:r>
              <a:rPr lang="en-US" altLang="zh-CN" dirty="0"/>
              <a:t>Execute()</a:t>
            </a:r>
            <a:r>
              <a:rPr lang="zh-CN" altLang="zh-CN" dirty="0"/>
              <a:t>和</a:t>
            </a:r>
            <a:r>
              <a:rPr lang="en-US" altLang="zh-CN" dirty="0"/>
              <a:t>Transfer()</a:t>
            </a:r>
            <a:r>
              <a:rPr lang="zh-CN" altLang="zh-CN" dirty="0"/>
              <a:t>方法只能重定向到同一网站的不同页面。</a:t>
            </a:r>
          </a:p>
          <a:p>
            <a:r>
              <a:rPr lang="zh-CN" altLang="zh-CN" dirty="0" smtClean="0"/>
              <a:t>利用</a:t>
            </a:r>
            <a:r>
              <a:rPr lang="en-US" altLang="zh-CN" dirty="0"/>
              <a:t>Redirect()</a:t>
            </a:r>
            <a:r>
              <a:rPr lang="zh-CN" altLang="zh-CN" dirty="0"/>
              <a:t>方法在不同页面之间传递数据时，状态管理采用查询字符串形式；而</a:t>
            </a:r>
            <a:r>
              <a:rPr lang="en-US" altLang="zh-CN" dirty="0"/>
              <a:t>Execute()</a:t>
            </a:r>
            <a:r>
              <a:rPr lang="zh-CN" altLang="zh-CN" dirty="0"/>
              <a:t>和</a:t>
            </a:r>
            <a:r>
              <a:rPr lang="en-US" altLang="zh-CN" dirty="0"/>
              <a:t>Transfer()</a:t>
            </a:r>
            <a:r>
              <a:rPr lang="zh-CN" altLang="zh-CN" dirty="0"/>
              <a:t>方法的状态管理方式与</a:t>
            </a:r>
            <a:r>
              <a:rPr lang="en-US" altLang="zh-CN" dirty="0"/>
              <a:t>Button</a:t>
            </a:r>
            <a:r>
              <a:rPr lang="zh-CN" altLang="zh-CN" dirty="0"/>
              <a:t>类型控件的跨页面提交方式</a:t>
            </a:r>
            <a:r>
              <a:rPr lang="zh-CN" altLang="zh-CN" dirty="0" smtClean="0"/>
              <a:t>相同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9326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6.4  </a:t>
            </a:r>
            <a:r>
              <a:rPr lang="zh-CN" altLang="zh-CN" dirty="0"/>
              <a:t>状态管理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客户端</a:t>
            </a:r>
            <a:r>
              <a:rPr lang="zh-CN" altLang="zh-CN" dirty="0"/>
              <a:t>状态</a:t>
            </a:r>
            <a:r>
              <a:rPr lang="zh-CN" altLang="zh-CN" dirty="0" smtClean="0"/>
              <a:t>管理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将</a:t>
            </a:r>
            <a:r>
              <a:rPr lang="zh-CN" altLang="zh-CN" dirty="0"/>
              <a:t>状态数据保存在客户端计算机上，当客户端向服务器端发送请求时，状态数据会随之发送到服务器端</a:t>
            </a:r>
            <a:r>
              <a:rPr lang="zh-CN" altLang="zh-CN" dirty="0" smtClean="0"/>
              <a:t>。可</a:t>
            </a:r>
            <a:r>
              <a:rPr lang="zh-CN" altLang="zh-CN" dirty="0"/>
              <a:t>选择</a:t>
            </a:r>
            <a:r>
              <a:rPr lang="en-US" altLang="zh-CN" dirty="0" err="1"/>
              <a:t>ViewState</a:t>
            </a:r>
            <a:r>
              <a:rPr lang="zh-CN" altLang="zh-CN" dirty="0"/>
              <a:t>、</a:t>
            </a:r>
            <a:r>
              <a:rPr lang="en-US" altLang="zh-CN" dirty="0" err="1"/>
              <a:t>ControlState</a:t>
            </a:r>
            <a:r>
              <a:rPr lang="zh-CN" altLang="zh-CN" dirty="0"/>
              <a:t>、</a:t>
            </a:r>
            <a:r>
              <a:rPr lang="en-US" altLang="zh-CN" dirty="0" err="1"/>
              <a:t>HiddenField</a:t>
            </a:r>
            <a:r>
              <a:rPr lang="zh-CN" altLang="zh-CN" dirty="0"/>
              <a:t>、</a:t>
            </a:r>
            <a:r>
              <a:rPr lang="en-US" altLang="zh-CN" dirty="0"/>
              <a:t>Cookie</a:t>
            </a:r>
            <a:r>
              <a:rPr lang="zh-CN" altLang="zh-CN" dirty="0"/>
              <a:t>和查询</a:t>
            </a:r>
            <a:r>
              <a:rPr lang="zh-CN" altLang="zh-CN" dirty="0" smtClean="0"/>
              <a:t>字符串。</a:t>
            </a:r>
            <a:endParaRPr lang="en-US" altLang="zh-CN" dirty="0" smtClean="0"/>
          </a:p>
          <a:p>
            <a:r>
              <a:rPr lang="zh-CN" altLang="zh-CN" dirty="0" smtClean="0"/>
              <a:t>服务器</a:t>
            </a:r>
            <a:r>
              <a:rPr lang="zh-CN" altLang="zh-CN" dirty="0"/>
              <a:t>状态</a:t>
            </a:r>
            <a:r>
              <a:rPr lang="zh-CN" altLang="zh-CN" dirty="0" smtClean="0"/>
              <a:t>管理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将</a:t>
            </a:r>
            <a:r>
              <a:rPr lang="zh-CN" altLang="zh-CN" dirty="0"/>
              <a:t>状态数据保存在服务器上</a:t>
            </a:r>
            <a:r>
              <a:rPr lang="zh-CN" altLang="zh-CN" dirty="0" smtClean="0"/>
              <a:t>。可</a:t>
            </a:r>
            <a:r>
              <a:rPr lang="zh-CN" altLang="zh-CN" dirty="0"/>
              <a:t>选择</a:t>
            </a:r>
            <a:r>
              <a:rPr lang="en-US" altLang="zh-CN" dirty="0"/>
              <a:t>Session</a:t>
            </a:r>
            <a:r>
              <a:rPr lang="zh-CN" altLang="zh-CN" dirty="0"/>
              <a:t>状态、</a:t>
            </a:r>
            <a:r>
              <a:rPr lang="en-US" altLang="zh-CN" dirty="0"/>
              <a:t>Application</a:t>
            </a:r>
            <a:r>
              <a:rPr lang="zh-CN" altLang="zh-CN" dirty="0"/>
              <a:t>状态或数据库形式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客户端状态不</a:t>
            </a:r>
            <a:r>
              <a:rPr lang="zh-CN" altLang="zh-CN" dirty="0"/>
              <a:t>消耗服务器内存资源，但容易泄露数据</a:t>
            </a:r>
            <a:r>
              <a:rPr lang="zh-CN" altLang="zh-CN" dirty="0" smtClean="0"/>
              <a:t>信息。</a:t>
            </a:r>
            <a:r>
              <a:rPr lang="zh-CN" altLang="zh-CN" dirty="0"/>
              <a:t>而服务器端状态将消耗服务器端内存资源，但具有较高的安全性。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796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6.4.1  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493096"/>
          </a:xfrm>
        </p:spPr>
        <p:txBody>
          <a:bodyPr>
            <a:normAutofit/>
          </a:bodyPr>
          <a:lstStyle/>
          <a:p>
            <a:r>
              <a:rPr lang="zh-CN" altLang="zh-CN" dirty="0"/>
              <a:t>保存在客户端硬盘或内存中的一小段文本</a:t>
            </a:r>
            <a:r>
              <a:rPr lang="zh-CN" altLang="zh-CN" dirty="0" smtClean="0"/>
              <a:t>信息</a:t>
            </a:r>
            <a:r>
              <a:rPr lang="zh-CN" altLang="zh-CN" dirty="0"/>
              <a:t>，如网站、用户、会话等有关的信息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与网站关联，而不是与特定的页面关联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提供</a:t>
            </a:r>
            <a:r>
              <a:rPr lang="en-US" altLang="zh-CN" dirty="0" err="1"/>
              <a:t>System.Web.HttpCookie</a:t>
            </a:r>
            <a:r>
              <a:rPr lang="zh-CN" altLang="zh-CN" dirty="0"/>
              <a:t>类来处理</a:t>
            </a:r>
            <a:r>
              <a:rPr lang="en-US" altLang="zh-CN" dirty="0"/>
              <a:t>Cookie</a:t>
            </a:r>
            <a:r>
              <a:rPr lang="zh-CN" altLang="zh-CN" dirty="0"/>
              <a:t>，常用的属性是</a:t>
            </a:r>
            <a:r>
              <a:rPr lang="en-US" altLang="zh-CN" dirty="0"/>
              <a:t>Value</a:t>
            </a:r>
            <a:r>
              <a:rPr lang="zh-CN" altLang="zh-CN" dirty="0"/>
              <a:t>和</a:t>
            </a:r>
            <a:r>
              <a:rPr lang="en-US" altLang="zh-CN" dirty="0"/>
              <a:t>Expires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Expires </a:t>
            </a:r>
            <a:r>
              <a:rPr lang="zh-CN" altLang="en-US" dirty="0"/>
              <a:t>属性为</a:t>
            </a:r>
            <a:r>
              <a:rPr lang="en-US" altLang="zh-CN" dirty="0" err="1"/>
              <a:t>DateTime</a:t>
            </a:r>
            <a:r>
              <a:rPr lang="zh-CN" altLang="en-US" dirty="0"/>
              <a:t>类型，存储</a:t>
            </a:r>
            <a:r>
              <a:rPr lang="en-US" altLang="zh-CN" dirty="0"/>
              <a:t>Cookie</a:t>
            </a:r>
            <a:r>
              <a:rPr lang="zh-CN" altLang="en-US" dirty="0"/>
              <a:t>到期的时间，不定义此属性的</a:t>
            </a:r>
            <a:r>
              <a:rPr lang="en-US" altLang="zh-CN" dirty="0"/>
              <a:t>Cookie</a:t>
            </a:r>
            <a:r>
              <a:rPr lang="zh-CN" altLang="en-US" dirty="0"/>
              <a:t>将只存在在内存中，用户关闭会话时将被删除。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804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建立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Response.Cookies</a:t>
            </a:r>
            <a:r>
              <a:rPr lang="en-US" altLang="zh-CN" dirty="0"/>
              <a:t>["Name"].Value="</a:t>
            </a:r>
            <a:r>
              <a:rPr lang="zh-CN" altLang="zh-CN" dirty="0"/>
              <a:t>张三</a:t>
            </a:r>
            <a:r>
              <a:rPr lang="en-US" altLang="zh-CN" dirty="0" smtClean="0"/>
              <a:t>";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zh-CN" altLang="en-US" dirty="0"/>
              <a:t>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HttpCookie</a:t>
            </a:r>
            <a:r>
              <a:rPr lang="en-US" altLang="zh-CN" dirty="0"/>
              <a:t> cookie = new </a:t>
            </a:r>
            <a:r>
              <a:rPr lang="en-US" altLang="zh-CN" dirty="0" err="1"/>
              <a:t>HttpCookie</a:t>
            </a:r>
            <a:r>
              <a:rPr lang="en-US" altLang="zh-CN" dirty="0"/>
              <a:t>("Name");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cookie.Value</a:t>
            </a:r>
            <a:r>
              <a:rPr lang="en-US" altLang="zh-CN" dirty="0"/>
              <a:t> = "</a:t>
            </a:r>
            <a:r>
              <a:rPr lang="zh-CN" altLang="zh-CN" dirty="0"/>
              <a:t>张三</a:t>
            </a:r>
            <a:r>
              <a:rPr lang="en-US" altLang="zh-CN" dirty="0"/>
              <a:t>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cookie.Expires</a:t>
            </a:r>
            <a:r>
              <a:rPr lang="en-US" altLang="zh-CN" dirty="0"/>
              <a:t> = </a:t>
            </a:r>
            <a:r>
              <a:rPr lang="en-US" altLang="zh-CN" dirty="0" err="1"/>
              <a:t>DateTime.Now.AddDays</a:t>
            </a:r>
            <a:r>
              <a:rPr lang="en-US" altLang="zh-CN" dirty="0"/>
              <a:t>(1);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Response.Cookies.Add</a:t>
            </a:r>
            <a:r>
              <a:rPr lang="en-US" altLang="zh-CN" dirty="0"/>
              <a:t>(cookie);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3655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获取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Request.Cookies</a:t>
            </a:r>
            <a:r>
              <a:rPr lang="en-US" altLang="zh-CN" dirty="0"/>
              <a:t>.["Name"].Value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5142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6-7  </a:t>
            </a:r>
            <a:r>
              <a:rPr lang="zh-CN" altLang="zh-CN" dirty="0"/>
              <a:t>利用</a:t>
            </a:r>
            <a:r>
              <a:rPr lang="en-US" altLang="zh-CN" dirty="0"/>
              <a:t>Cookie</a:t>
            </a:r>
            <a:r>
              <a:rPr lang="zh-CN" altLang="zh-CN" dirty="0"/>
              <a:t>限制页面访问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/>
              <a:t>用户访问</a:t>
            </a:r>
            <a:r>
              <a:rPr lang="en-US" altLang="zh-CN" dirty="0"/>
              <a:t>Cookie.aspx</a:t>
            </a:r>
            <a:r>
              <a:rPr lang="zh-CN" altLang="zh-CN" dirty="0"/>
              <a:t>时，若在</a:t>
            </a:r>
            <a:r>
              <a:rPr lang="en-US" altLang="zh-CN" dirty="0"/>
              <a:t>Cookie</a:t>
            </a:r>
            <a:r>
              <a:rPr lang="zh-CN" altLang="zh-CN" dirty="0"/>
              <a:t>中已有用户信息则显示欢迎信息，否则被重定向到</a:t>
            </a:r>
            <a:r>
              <a:rPr lang="en-US" altLang="zh-CN" dirty="0"/>
              <a:t>CookieLogin.aspx</a:t>
            </a:r>
            <a:r>
              <a:rPr lang="zh-CN" altLang="zh-CN" dirty="0"/>
              <a:t>。这意味着当</a:t>
            </a:r>
            <a:r>
              <a:rPr lang="en-US" altLang="zh-CN" dirty="0"/>
              <a:t>Cookie</a:t>
            </a:r>
            <a:r>
              <a:rPr lang="zh-CN" altLang="zh-CN" dirty="0"/>
              <a:t>中未包含用户信息时，就不能访问</a:t>
            </a:r>
            <a:r>
              <a:rPr lang="en-US" altLang="zh-CN" dirty="0"/>
              <a:t>Cookie.aspx</a:t>
            </a:r>
            <a:r>
              <a:rPr lang="zh-CN" altLang="zh-CN" dirty="0"/>
              <a:t>，实现了限制页面访问的目的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Cookie.aspx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CookieLogin.aspx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841063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测试时先浏览</a:t>
            </a:r>
            <a:r>
              <a:rPr lang="en-US" altLang="zh-CN" dirty="0"/>
              <a:t>Cookie.aspx</a:t>
            </a:r>
            <a:r>
              <a:rPr lang="zh-CN" altLang="zh-CN" dirty="0"/>
              <a:t>，此时因无用户名</a:t>
            </a:r>
            <a:r>
              <a:rPr lang="en-US" altLang="zh-CN" dirty="0"/>
              <a:t>Cookie</a:t>
            </a:r>
            <a:r>
              <a:rPr lang="zh-CN" altLang="zh-CN" dirty="0"/>
              <a:t>信息，页面被重定向到</a:t>
            </a:r>
            <a:r>
              <a:rPr lang="en-US" altLang="zh-CN" dirty="0"/>
              <a:t>CookieLogin.aspx</a:t>
            </a:r>
            <a:r>
              <a:rPr lang="zh-CN" altLang="zh-CN" dirty="0"/>
              <a:t>，输入用户名和密码后单击“确定”按钮将用户名存入</a:t>
            </a:r>
            <a:r>
              <a:rPr lang="en-US" altLang="zh-CN" dirty="0"/>
              <a:t>Cookie</a:t>
            </a:r>
            <a:r>
              <a:rPr lang="zh-CN" altLang="zh-CN" dirty="0"/>
              <a:t>。关闭浏览器。再次浏览</a:t>
            </a:r>
            <a:r>
              <a:rPr lang="en-US" altLang="zh-CN" dirty="0"/>
              <a:t>Cookie.aspx</a:t>
            </a:r>
            <a:r>
              <a:rPr lang="zh-CN" altLang="zh-CN" dirty="0"/>
              <a:t>可看到欢迎信息。</a:t>
            </a:r>
          </a:p>
        </p:txBody>
      </p:sp>
    </p:spTree>
    <p:extLst>
      <p:ext uri="{BB962C8B-B14F-4D97-AF65-F5344CB8AC3E}">
        <p14:creationId xmlns:p14="http://schemas.microsoft.com/office/powerpoint/2010/main" val="876616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掌握</a:t>
            </a:r>
            <a:r>
              <a:rPr lang="en-US" altLang="zh-CN" dirty="0" err="1"/>
              <a:t>HttpRequest</a:t>
            </a:r>
            <a:r>
              <a:rPr lang="zh-CN" altLang="zh-CN" dirty="0"/>
              <a:t>对象的应用。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 err="1"/>
              <a:t>HttpResponse</a:t>
            </a:r>
            <a:r>
              <a:rPr lang="zh-CN" altLang="zh-CN" dirty="0"/>
              <a:t>对象的应用。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 err="1"/>
              <a:t>HttpServerUtility</a:t>
            </a:r>
            <a:r>
              <a:rPr lang="zh-CN" altLang="zh-CN" dirty="0"/>
              <a:t>对象的应用，理解不同方法的页面重定向。</a:t>
            </a:r>
          </a:p>
          <a:p>
            <a:r>
              <a:rPr lang="zh-CN" altLang="zh-CN" dirty="0"/>
              <a:t>掌握跨页面提交的应用。了解</a:t>
            </a:r>
            <a:r>
              <a:rPr lang="en-US" altLang="zh-CN" dirty="0" err="1"/>
              <a:t>ViewState</a:t>
            </a:r>
            <a:r>
              <a:rPr lang="zh-CN" altLang="zh-CN" dirty="0"/>
              <a:t>、</a:t>
            </a:r>
            <a:r>
              <a:rPr lang="en-US" altLang="zh-CN" dirty="0" err="1"/>
              <a:t>HiddenField</a:t>
            </a:r>
            <a:r>
              <a:rPr lang="zh-CN" altLang="zh-CN" dirty="0"/>
              <a:t>，掌握</a:t>
            </a:r>
            <a:r>
              <a:rPr lang="en-US" altLang="zh-CN" dirty="0"/>
              <a:t>Cookie</a:t>
            </a:r>
            <a:r>
              <a:rPr lang="zh-CN" altLang="zh-CN" dirty="0"/>
              <a:t>、</a:t>
            </a:r>
            <a:r>
              <a:rPr lang="en-US" altLang="zh-CN" dirty="0"/>
              <a:t>Session</a:t>
            </a:r>
            <a:r>
              <a:rPr lang="zh-CN" altLang="zh-CN" dirty="0"/>
              <a:t>、</a:t>
            </a:r>
            <a:r>
              <a:rPr lang="en-US" altLang="zh-CN" dirty="0" smtClean="0"/>
              <a:t>Application</a:t>
            </a:r>
            <a:r>
              <a:rPr lang="zh-CN" altLang="zh-CN" dirty="0" smtClean="0"/>
              <a:t>的</a:t>
            </a:r>
            <a:r>
              <a:rPr lang="zh-CN" altLang="zh-CN" dirty="0"/>
              <a:t>应用。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 smtClean="0"/>
              <a:t>6.4.2  </a:t>
            </a:r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又称会话状态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常用于</a:t>
            </a:r>
            <a:r>
              <a:rPr lang="zh-CN" altLang="zh-CN" dirty="0" smtClean="0"/>
              <a:t>存储</a:t>
            </a:r>
            <a:r>
              <a:rPr lang="zh-CN" altLang="zh-CN" dirty="0"/>
              <a:t>用户信息、多页面间的信息传递、购物车等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产生</a:t>
            </a:r>
            <a:r>
              <a:rPr lang="zh-CN" altLang="zh-CN" dirty="0"/>
              <a:t>在服务器端，只能为当前访问的用户服务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以</a:t>
            </a:r>
            <a:r>
              <a:rPr lang="zh-CN" altLang="zh-CN" dirty="0"/>
              <a:t>用户对网站的最后一次访问开始计时，当计时达到会话设定时间并且期间没有访问操作时，则会话自动结束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如果</a:t>
            </a:r>
            <a:r>
              <a:rPr lang="zh-CN" altLang="zh-CN" dirty="0"/>
              <a:t>同一个用户在浏览期间关闭浏览器后再访问同一个页面，服务器会为该用户产生新的</a:t>
            </a:r>
            <a:r>
              <a:rPr lang="en-US" altLang="zh-CN" dirty="0"/>
              <a:t>Session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915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6.4.2 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用一个唯一的</a:t>
            </a:r>
            <a:r>
              <a:rPr lang="en-US" altLang="zh-CN" dirty="0"/>
              <a:t>Session ID</a:t>
            </a:r>
            <a:r>
              <a:rPr lang="zh-CN" altLang="zh-CN" dirty="0"/>
              <a:t>来标识每一个会话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若</a:t>
            </a:r>
            <a:r>
              <a:rPr lang="zh-CN" altLang="zh-CN" dirty="0"/>
              <a:t>客户端支持</a:t>
            </a:r>
            <a:r>
              <a:rPr lang="en-US" altLang="zh-CN" dirty="0"/>
              <a:t>Cookie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</a:t>
            </a:r>
            <a:r>
              <a:rPr lang="zh-CN" altLang="zh-CN" dirty="0" smtClean="0"/>
              <a:t>将</a:t>
            </a:r>
            <a:r>
              <a:rPr lang="en-US" altLang="zh-CN" dirty="0"/>
              <a:t>Session ID</a:t>
            </a:r>
            <a:r>
              <a:rPr lang="zh-CN" altLang="zh-CN" dirty="0"/>
              <a:t>保存到相应的</a:t>
            </a:r>
            <a:r>
              <a:rPr lang="en-US" altLang="zh-CN" dirty="0"/>
              <a:t>Cookie</a:t>
            </a:r>
            <a:r>
              <a:rPr lang="zh-CN" altLang="zh-CN" dirty="0"/>
              <a:t>中；若不支持，就将</a:t>
            </a:r>
            <a:r>
              <a:rPr lang="en-US" altLang="zh-CN" dirty="0"/>
              <a:t>Session ID</a:t>
            </a:r>
            <a:r>
              <a:rPr lang="zh-CN" altLang="zh-CN" dirty="0"/>
              <a:t>添加到</a:t>
            </a:r>
            <a:r>
              <a:rPr lang="en-US" altLang="zh-CN" dirty="0"/>
              <a:t>URL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注意</a:t>
            </a:r>
            <a:r>
              <a:rPr lang="zh-CN" altLang="zh-CN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不管</a:t>
            </a:r>
            <a:r>
              <a:rPr lang="en-US" altLang="zh-CN" dirty="0"/>
              <a:t>Session ID</a:t>
            </a:r>
            <a:r>
              <a:rPr lang="zh-CN" altLang="zh-CN" dirty="0"/>
              <a:t>保存在</a:t>
            </a:r>
            <a:r>
              <a:rPr lang="en-US" altLang="zh-CN" dirty="0"/>
              <a:t>Cookie</a:t>
            </a:r>
            <a:r>
              <a:rPr lang="zh-CN" altLang="zh-CN" dirty="0"/>
              <a:t>还是添加在</a:t>
            </a:r>
            <a:r>
              <a:rPr lang="en-US" altLang="zh-CN" dirty="0"/>
              <a:t>URL</a:t>
            </a:r>
            <a:r>
              <a:rPr lang="zh-CN" altLang="zh-CN" dirty="0"/>
              <a:t>中，都是明文。如果需要保护</a:t>
            </a:r>
            <a:r>
              <a:rPr lang="en-US" altLang="zh-CN" dirty="0"/>
              <a:t>Session ID</a:t>
            </a:r>
            <a:r>
              <a:rPr lang="zh-CN" altLang="zh-CN" dirty="0"/>
              <a:t>，可考虑采用</a:t>
            </a:r>
            <a:r>
              <a:rPr lang="en-US" altLang="zh-CN" dirty="0"/>
              <a:t>HTTPS</a:t>
            </a:r>
            <a:r>
              <a:rPr lang="zh-CN" altLang="zh-CN" dirty="0"/>
              <a:t>通信。</a:t>
            </a:r>
          </a:p>
          <a:p>
            <a:r>
              <a:rPr lang="en-US" altLang="zh-CN" dirty="0"/>
              <a:t>Session</a:t>
            </a:r>
            <a:r>
              <a:rPr lang="zh-CN" altLang="zh-CN" dirty="0"/>
              <a:t>由</a:t>
            </a:r>
            <a:r>
              <a:rPr lang="en-US" altLang="zh-CN" dirty="0" err="1"/>
              <a:t>System.Web.HttpSessionState</a:t>
            </a:r>
            <a:r>
              <a:rPr lang="zh-CN" altLang="zh-CN" dirty="0"/>
              <a:t>类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90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 err="1"/>
              <a:t>HttpSessionState</a:t>
            </a:r>
            <a:r>
              <a:rPr lang="zh-CN" altLang="zh-CN" dirty="0"/>
              <a:t>常用的属性和方法表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22</a:t>
            </a:fld>
            <a:endParaRPr lang="en-US" altLang="zh-CN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558697"/>
              </p:ext>
            </p:extLst>
          </p:nvPr>
        </p:nvGraphicFramePr>
        <p:xfrm>
          <a:off x="235024" y="1340768"/>
          <a:ext cx="8585448" cy="514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6"/>
                <a:gridCol w="5328592"/>
              </a:tblGrid>
              <a:tr h="734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属性和方法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Contents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获取对当前会话状态对象的引用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Mode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获取当前会话状态的模式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SessionID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获取会话的唯一标识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TimeOut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获取或设置会话状态持续时间，单位为分钟，默认为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分钟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Abandon()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取消当前会话</a:t>
                      </a:r>
                    </a:p>
                  </a:txBody>
                  <a:tcPr marL="68580" marR="68580" marT="0" marB="0" anchor="ctr"/>
                </a:tc>
              </a:tr>
              <a:tr h="734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Remove()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删除会话状态集合中的项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6669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Session</a:t>
            </a:r>
            <a:r>
              <a:rPr lang="zh-CN" altLang="zh-CN" dirty="0" smtClean="0"/>
              <a:t>的</a:t>
            </a:r>
            <a:r>
              <a:rPr lang="zh-CN" altLang="zh-CN" dirty="0"/>
              <a:t>赋值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Session</a:t>
            </a:r>
            <a:r>
              <a:rPr lang="en-US" altLang="zh-CN" dirty="0"/>
              <a:t>["Name"]="</a:t>
            </a:r>
            <a:r>
              <a:rPr lang="zh-CN" altLang="zh-CN" dirty="0"/>
              <a:t>张三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zh-CN" altLang="en-US" dirty="0" smtClean="0"/>
              <a:t>方法二：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Session.Contents</a:t>
            </a:r>
            <a:r>
              <a:rPr lang="en-US" altLang="zh-CN" dirty="0"/>
              <a:t>["Name"]="</a:t>
            </a:r>
            <a:r>
              <a:rPr lang="zh-CN" altLang="zh-CN" dirty="0"/>
              <a:t>张三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Session</a:t>
            </a:r>
            <a:r>
              <a:rPr lang="zh-CN" altLang="zh-CN" dirty="0"/>
              <a:t>使用的名称不区分大小写，因此不要用大小写区分不同的</a:t>
            </a:r>
            <a:r>
              <a:rPr lang="en-US" altLang="zh-CN" dirty="0"/>
              <a:t>Session</a:t>
            </a:r>
            <a:r>
              <a:rPr lang="zh-CN" altLang="zh-CN" dirty="0"/>
              <a:t>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6725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6-8  </a:t>
            </a:r>
            <a:r>
              <a:rPr lang="zh-CN" altLang="zh-CN" dirty="0"/>
              <a:t>利用</a:t>
            </a:r>
            <a:r>
              <a:rPr lang="en-US" altLang="zh-CN" dirty="0"/>
              <a:t>Session</a:t>
            </a:r>
            <a:r>
              <a:rPr lang="zh-CN" altLang="zh-CN" dirty="0"/>
              <a:t>限制页面访问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本实例功能类似于实例</a:t>
            </a:r>
            <a:r>
              <a:rPr lang="en-US" altLang="zh-CN" dirty="0"/>
              <a:t>6-7</a:t>
            </a:r>
            <a:r>
              <a:rPr lang="zh-CN" altLang="zh-CN" dirty="0"/>
              <a:t>，但适用于客户端已禁用</a:t>
            </a:r>
            <a:r>
              <a:rPr lang="en-US" altLang="zh-CN" dirty="0"/>
              <a:t>Cookie</a:t>
            </a:r>
            <a:r>
              <a:rPr lang="zh-CN" altLang="zh-CN" dirty="0"/>
              <a:t>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利用</a:t>
            </a:r>
            <a:r>
              <a:rPr lang="zh-CN" altLang="zh-CN" dirty="0"/>
              <a:t>本实例能限制对</a:t>
            </a:r>
            <a:r>
              <a:rPr lang="en-US" altLang="zh-CN" dirty="0"/>
              <a:t>Session.aspx</a:t>
            </a:r>
            <a:r>
              <a:rPr lang="zh-CN" altLang="zh-CN" dirty="0"/>
              <a:t>的访问，即首先要通过登录认证才能访问该页面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Session.aspx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SessionLogin.aspx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954886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当用户直接访问</a:t>
            </a:r>
            <a:r>
              <a:rPr lang="en-US" altLang="zh-CN" dirty="0"/>
              <a:t>Session.aspx</a:t>
            </a:r>
            <a:r>
              <a:rPr lang="zh-CN" altLang="zh-CN" dirty="0"/>
              <a:t>时，会判断</a:t>
            </a:r>
            <a:r>
              <a:rPr lang="en-US" altLang="zh-CN" dirty="0"/>
              <a:t>Session["Name"]</a:t>
            </a:r>
            <a:r>
              <a:rPr lang="zh-CN" altLang="zh-CN" dirty="0"/>
              <a:t>状态值，若为空，则被重定向到</a:t>
            </a:r>
            <a:r>
              <a:rPr lang="en-US" altLang="zh-CN" dirty="0"/>
              <a:t>SessionLogin.aspx</a:t>
            </a:r>
            <a:r>
              <a:rPr lang="zh-CN" altLang="zh-CN" dirty="0"/>
              <a:t>，否则显示欢迎信息。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SessionLogin.aspx</a:t>
            </a:r>
            <a:r>
              <a:rPr lang="zh-CN" altLang="zh-CN" dirty="0"/>
              <a:t>中用户登录成功后，将建立</a:t>
            </a:r>
            <a:r>
              <a:rPr lang="en-US" altLang="zh-CN" dirty="0"/>
              <a:t>Session["Name"]</a:t>
            </a:r>
            <a:r>
              <a:rPr lang="zh-CN" altLang="zh-CN" dirty="0"/>
              <a:t>状态值。此时要测试是否存在</a:t>
            </a:r>
            <a:r>
              <a:rPr lang="en-US" altLang="zh-CN" dirty="0"/>
              <a:t>Session["Name"]</a:t>
            </a:r>
            <a:r>
              <a:rPr lang="zh-CN" altLang="zh-CN" dirty="0"/>
              <a:t>状态值，应在浏览</a:t>
            </a:r>
            <a:r>
              <a:rPr lang="en-US" altLang="zh-CN" dirty="0"/>
              <a:t>SessionLogin.aspx</a:t>
            </a:r>
            <a:r>
              <a:rPr lang="zh-CN" altLang="zh-CN" dirty="0"/>
              <a:t>页面的浏览器中直接更改地址来访问</a:t>
            </a:r>
            <a:r>
              <a:rPr lang="en-US" altLang="zh-CN" dirty="0"/>
              <a:t>Session.aspx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42630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6.4.3  </a:t>
            </a:r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又称应用程序状态</a:t>
            </a:r>
            <a:r>
              <a:rPr lang="zh-CN" altLang="zh-CN" dirty="0" smtClean="0"/>
              <a:t>，应用</a:t>
            </a:r>
            <a:r>
              <a:rPr lang="zh-CN" altLang="zh-CN" dirty="0"/>
              <a:t>于所有的用户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zh-CN" dirty="0"/>
              <a:t>状态存在于网站运行过程中，当网站关闭时将被释放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由</a:t>
            </a:r>
            <a:r>
              <a:rPr lang="en-US" altLang="zh-CN" dirty="0" err="1"/>
              <a:t>System.Web.HttpApplicationState</a:t>
            </a:r>
            <a:r>
              <a:rPr lang="zh-CN" altLang="zh-CN" dirty="0"/>
              <a:t>类来实现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要修改</a:t>
            </a:r>
            <a:r>
              <a:rPr lang="en-US" altLang="zh-CN" dirty="0"/>
              <a:t>Application</a:t>
            </a:r>
            <a:r>
              <a:rPr lang="zh-CN" altLang="zh-CN" dirty="0"/>
              <a:t>状态值时，首先要调用</a:t>
            </a:r>
            <a:r>
              <a:rPr lang="en-US" altLang="zh-CN" dirty="0" err="1"/>
              <a:t>Application.Lock</a:t>
            </a:r>
            <a:r>
              <a:rPr lang="en-US" altLang="zh-CN" dirty="0"/>
              <a:t>()</a:t>
            </a:r>
            <a:r>
              <a:rPr lang="zh-CN" altLang="zh-CN" dirty="0"/>
              <a:t>方法锁定</a:t>
            </a:r>
            <a:r>
              <a:rPr lang="en-US" altLang="zh-CN" dirty="0"/>
              <a:t>Application</a:t>
            </a:r>
            <a:r>
              <a:rPr lang="zh-CN" altLang="zh-CN" dirty="0"/>
              <a:t>状态，值修改后再调用</a:t>
            </a:r>
            <a:r>
              <a:rPr lang="en-US" altLang="zh-CN" dirty="0" err="1"/>
              <a:t>Application.Unlock</a:t>
            </a:r>
            <a:r>
              <a:rPr lang="en-US" altLang="zh-CN" dirty="0"/>
              <a:t>()</a:t>
            </a:r>
            <a:r>
              <a:rPr lang="zh-CN" altLang="zh-CN" dirty="0"/>
              <a:t>方法解除锁定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Application_Start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Application_End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Application_Error</a:t>
            </a:r>
            <a:r>
              <a:rPr lang="en-US" altLang="zh-CN" dirty="0"/>
              <a:t>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包含于</a:t>
            </a:r>
            <a:r>
              <a:rPr lang="en-US" altLang="zh-CN" dirty="0" smtClean="0"/>
              <a:t>Global</a:t>
            </a:r>
            <a:r>
              <a:rPr lang="zh-CN" altLang="zh-CN" dirty="0" smtClean="0"/>
              <a:t>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2856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6-9  </a:t>
            </a:r>
            <a:r>
              <a:rPr lang="zh-CN" altLang="zh-CN" dirty="0"/>
              <a:t>统计网站在线人数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本实例</a:t>
            </a:r>
            <a:r>
              <a:rPr lang="zh-CN" altLang="zh-CN" dirty="0" smtClean="0"/>
              <a:t>呈现</a:t>
            </a:r>
            <a:r>
              <a:rPr lang="zh-CN" altLang="zh-CN" dirty="0"/>
              <a:t>网站在线人数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考虑</a:t>
            </a:r>
            <a:r>
              <a:rPr lang="zh-CN" altLang="zh-CN" dirty="0"/>
              <a:t>三个方面：初始化计数器；当一个用户访问网站时，计数器增</a:t>
            </a:r>
            <a:r>
              <a:rPr lang="en-US" altLang="zh-CN" dirty="0"/>
              <a:t>1</a:t>
            </a:r>
            <a:r>
              <a:rPr lang="zh-CN" altLang="zh-CN" dirty="0"/>
              <a:t>；当一个用户离开网站时，计数器减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err="1" smtClean="0"/>
              <a:t>Global.asax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Application.aspx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1202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可同时利用多个浏览器或多台计算机访问</a:t>
            </a:r>
            <a:r>
              <a:rPr lang="en-US" altLang="zh-CN" dirty="0"/>
              <a:t>Application.aspx</a:t>
            </a:r>
            <a:r>
              <a:rPr lang="zh-CN" altLang="zh-CN" dirty="0"/>
              <a:t>，进行测试。当然，若通过多台计算机进行测试，需要先将网站复制到</a:t>
            </a:r>
            <a:r>
              <a:rPr lang="en-US" altLang="zh-CN" dirty="0"/>
              <a:t>IIS 7.5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en-US" altLang="zh-CN" dirty="0" err="1"/>
              <a:t>Session_End</a:t>
            </a:r>
            <a:r>
              <a:rPr lang="en-US" altLang="zh-CN" dirty="0"/>
              <a:t>()</a:t>
            </a:r>
            <a:r>
              <a:rPr lang="zh-CN" altLang="zh-CN" dirty="0"/>
              <a:t>方法代码只有到达</a:t>
            </a:r>
            <a:r>
              <a:rPr lang="en-US" altLang="zh-CN" dirty="0" err="1"/>
              <a:t>TimeOut</a:t>
            </a:r>
            <a:r>
              <a:rPr lang="zh-CN" altLang="zh-CN" dirty="0"/>
              <a:t>属性设置的时间时才被执行，所以关闭浏览器不会立即调用该方法。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3618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6.5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HttpRequest</a:t>
            </a:r>
            <a:r>
              <a:rPr lang="zh-CN" altLang="zh-CN" dirty="0"/>
              <a:t>提供了</a:t>
            </a:r>
            <a:r>
              <a:rPr lang="en-US" altLang="zh-CN" dirty="0" err="1"/>
              <a:t>QueryString</a:t>
            </a:r>
            <a:r>
              <a:rPr lang="zh-CN" altLang="zh-CN" dirty="0"/>
              <a:t>、</a:t>
            </a:r>
            <a:r>
              <a:rPr lang="en-US" altLang="zh-CN" dirty="0" err="1"/>
              <a:t>ServerVariables</a:t>
            </a:r>
            <a:r>
              <a:rPr lang="zh-CN" altLang="zh-CN" dirty="0"/>
              <a:t>、</a:t>
            </a:r>
            <a:r>
              <a:rPr lang="en-US" altLang="zh-CN" dirty="0"/>
              <a:t>Browser</a:t>
            </a:r>
            <a:r>
              <a:rPr lang="zh-CN" altLang="zh-CN" dirty="0"/>
              <a:t>、</a:t>
            </a:r>
            <a:r>
              <a:rPr lang="en-US" altLang="zh-CN" dirty="0"/>
              <a:t>Cookies</a:t>
            </a:r>
            <a:r>
              <a:rPr lang="zh-CN" altLang="zh-CN" dirty="0"/>
              <a:t>等数据集合来访问不同用途的数据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HttpResponse</a:t>
            </a:r>
            <a:r>
              <a:rPr lang="zh-CN" altLang="zh-CN" dirty="0"/>
              <a:t>提供了输出</a:t>
            </a:r>
            <a:r>
              <a:rPr lang="en-US" altLang="zh-CN" dirty="0"/>
              <a:t>XHTML</a:t>
            </a:r>
            <a:r>
              <a:rPr lang="zh-CN" altLang="zh-CN" dirty="0"/>
              <a:t>文本、</a:t>
            </a:r>
            <a:r>
              <a:rPr lang="en-US" altLang="zh-CN" dirty="0"/>
              <a:t>JavaScript</a:t>
            </a:r>
            <a:r>
              <a:rPr lang="zh-CN" altLang="zh-CN" dirty="0"/>
              <a:t>脚本、</a:t>
            </a:r>
            <a:r>
              <a:rPr lang="en-US" altLang="zh-CN" dirty="0"/>
              <a:t>Cookie</a:t>
            </a:r>
            <a:r>
              <a:rPr lang="zh-CN" altLang="zh-CN" dirty="0"/>
              <a:t>等功能。</a:t>
            </a:r>
          </a:p>
          <a:p>
            <a:r>
              <a:rPr lang="zh-CN" altLang="zh-CN" dirty="0"/>
              <a:t>为了有效防范</a:t>
            </a:r>
            <a:r>
              <a:rPr lang="en-US" altLang="zh-CN" dirty="0"/>
              <a:t>SQL</a:t>
            </a:r>
            <a:r>
              <a:rPr lang="zh-CN" altLang="zh-CN" dirty="0"/>
              <a:t>脚本注入，常会使用</a:t>
            </a:r>
            <a:r>
              <a:rPr lang="en-US" altLang="zh-CN" dirty="0" err="1"/>
              <a:t>HttpServerUtility</a:t>
            </a:r>
            <a:r>
              <a:rPr lang="zh-CN" altLang="zh-CN" dirty="0"/>
              <a:t>对象的</a:t>
            </a:r>
            <a:r>
              <a:rPr lang="en-US" altLang="zh-CN" dirty="0" err="1"/>
              <a:t>HtmlEncode</a:t>
            </a:r>
            <a:r>
              <a:rPr lang="en-US" altLang="zh-CN" dirty="0"/>
              <a:t>()</a:t>
            </a:r>
            <a:r>
              <a:rPr lang="zh-CN" altLang="zh-CN" dirty="0"/>
              <a:t>方法，该对象同时提供了</a:t>
            </a:r>
            <a:r>
              <a:rPr lang="en-US" altLang="zh-CN" dirty="0" err="1"/>
              <a:t>UrlEncode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MapPath</a:t>
            </a:r>
            <a:r>
              <a:rPr lang="en-US" altLang="zh-CN" dirty="0"/>
              <a:t>()</a:t>
            </a:r>
            <a:r>
              <a:rPr lang="zh-CN" altLang="zh-CN" dirty="0"/>
              <a:t>等实用方法。</a:t>
            </a:r>
          </a:p>
          <a:p>
            <a:r>
              <a:rPr lang="zh-CN" altLang="zh-CN" dirty="0"/>
              <a:t>页面重定向可采用</a:t>
            </a:r>
            <a:r>
              <a:rPr lang="en-US" altLang="zh-CN" dirty="0"/>
              <a:t>&lt;a&gt;</a:t>
            </a:r>
            <a:r>
              <a:rPr lang="zh-CN" altLang="zh-CN" dirty="0"/>
              <a:t>元素、</a:t>
            </a:r>
            <a:r>
              <a:rPr lang="en-US" altLang="zh-CN" dirty="0" err="1"/>
              <a:t>HyperLink</a:t>
            </a:r>
            <a:r>
              <a:rPr lang="zh-CN" altLang="zh-CN" dirty="0"/>
              <a:t>、</a:t>
            </a:r>
            <a:r>
              <a:rPr lang="en-US" altLang="zh-CN" dirty="0" err="1"/>
              <a:t>Response.Redirect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Server.Execute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Server.Transfer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/>
              <a:t>Button</a:t>
            </a:r>
            <a:r>
              <a:rPr lang="zh-CN" altLang="zh-CN" dirty="0"/>
              <a:t>类型控件的跨页面提交等形式，在使用时要注意它们的区别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624224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6.1  HTTP</a:t>
            </a:r>
            <a:r>
              <a:rPr lang="zh-CN" altLang="zh-CN" dirty="0">
                <a:hlinkClick r:id="rId2" action="ppaction://hlinksldjump"/>
              </a:rPr>
              <a:t>请求</a:t>
            </a:r>
            <a:endParaRPr lang="zh-CN" altLang="zh-CN" dirty="0"/>
          </a:p>
          <a:p>
            <a:r>
              <a:rPr lang="en-US" altLang="zh-CN" dirty="0">
                <a:hlinkClick r:id="rId3" action="ppaction://hlinksldjump"/>
              </a:rPr>
              <a:t>6.2  HTTP</a:t>
            </a:r>
            <a:r>
              <a:rPr lang="zh-CN" altLang="zh-CN" dirty="0">
                <a:hlinkClick r:id="rId3" action="ppaction://hlinksldjump"/>
              </a:rPr>
              <a:t>响应</a:t>
            </a:r>
            <a:endParaRPr lang="zh-CN" altLang="zh-CN" dirty="0"/>
          </a:p>
          <a:p>
            <a:r>
              <a:rPr lang="en-US" altLang="zh-CN" dirty="0">
                <a:hlinkClick r:id="rId4" action="ppaction://hlinksldjump"/>
              </a:rPr>
              <a:t>6.3  </a:t>
            </a:r>
            <a:r>
              <a:rPr lang="en-US" altLang="zh-CN" dirty="0" err="1">
                <a:hlinkClick r:id="rId4" action="ppaction://hlinksldjump"/>
              </a:rPr>
              <a:t>HttpServerUtility</a:t>
            </a:r>
            <a:endParaRPr lang="zh-CN" altLang="zh-CN" dirty="0"/>
          </a:p>
          <a:p>
            <a:r>
              <a:rPr lang="en-US" altLang="zh-CN" dirty="0" smtClean="0">
                <a:hlinkClick r:id="rId5" action="ppaction://hlinksldjump"/>
              </a:rPr>
              <a:t>6.4  </a:t>
            </a:r>
            <a:r>
              <a:rPr lang="zh-CN" altLang="zh-CN" dirty="0">
                <a:hlinkClick r:id="rId5" action="ppaction://hlinksldjump"/>
              </a:rPr>
              <a:t>状态管理</a:t>
            </a:r>
            <a:endParaRPr lang="zh-CN" altLang="zh-CN" dirty="0"/>
          </a:p>
          <a:p>
            <a:pPr lvl="1"/>
            <a:r>
              <a:rPr lang="en-US" altLang="zh-CN" dirty="0" smtClean="0">
                <a:hlinkClick r:id="rId6" action="ppaction://hlinksldjump"/>
              </a:rPr>
              <a:t>6.4.1  </a:t>
            </a:r>
            <a:r>
              <a:rPr lang="en-US" altLang="zh-CN" dirty="0">
                <a:hlinkClick r:id="rId6" action="ppaction://hlinksldjump"/>
              </a:rPr>
              <a:t>Cookie</a:t>
            </a:r>
            <a:endParaRPr lang="zh-CN" altLang="zh-CN" dirty="0"/>
          </a:p>
          <a:p>
            <a:pPr lvl="1"/>
            <a:r>
              <a:rPr lang="en-US" altLang="zh-CN" dirty="0" smtClean="0">
                <a:hlinkClick r:id="rId7" action="ppaction://hlinksldjump"/>
              </a:rPr>
              <a:t>6.4.2  </a:t>
            </a:r>
            <a:r>
              <a:rPr lang="en-US" altLang="zh-CN" dirty="0" smtClean="0">
                <a:hlinkClick r:id="rId7" action="ppaction://hlinksldjump"/>
              </a:rPr>
              <a:t>Session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8" action="ppaction://hlinksldjump"/>
              </a:rPr>
              <a:t>6.4.3  </a:t>
            </a:r>
            <a:r>
              <a:rPr lang="en-US" altLang="zh-CN" dirty="0" smtClean="0">
                <a:hlinkClick r:id="rId8" action="ppaction://hlinksldjump"/>
              </a:rPr>
              <a:t>Application</a:t>
            </a:r>
            <a:endParaRPr lang="zh-CN" altLang="zh-CN" dirty="0" smtClean="0"/>
          </a:p>
          <a:p>
            <a:r>
              <a:rPr lang="en-US" altLang="zh-CN" dirty="0" smtClean="0">
                <a:hlinkClick r:id="rId9" action="ppaction://hlinksldjump"/>
              </a:rPr>
              <a:t>6.5  </a:t>
            </a:r>
            <a:r>
              <a:rPr lang="zh-CN" altLang="zh-CN" dirty="0" smtClean="0">
                <a:hlinkClick r:id="rId9" action="ppaction://hlinksldjump"/>
              </a:rPr>
              <a:t>小结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6.6  </a:t>
            </a:r>
            <a:r>
              <a:rPr lang="zh-CN" altLang="zh-CN" dirty="0" smtClean="0"/>
              <a:t>小结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状态管理分为客户端和服务器端两种管理形式。客户端形式使用较多的是</a:t>
            </a:r>
            <a:r>
              <a:rPr lang="en-US" altLang="zh-CN" dirty="0"/>
              <a:t>Cookie</a:t>
            </a:r>
            <a:r>
              <a:rPr lang="zh-CN" altLang="zh-CN" dirty="0"/>
              <a:t>和查询字符串，服务器端形式包含</a:t>
            </a:r>
            <a:r>
              <a:rPr lang="en-US" altLang="zh-CN" dirty="0"/>
              <a:t>Session</a:t>
            </a:r>
            <a:r>
              <a:rPr lang="zh-CN" altLang="zh-CN" dirty="0"/>
              <a:t>、</a:t>
            </a:r>
            <a:r>
              <a:rPr lang="en-US" altLang="zh-CN" dirty="0"/>
              <a:t>Application</a:t>
            </a:r>
            <a:r>
              <a:rPr lang="zh-CN" altLang="zh-CN" dirty="0"/>
              <a:t>和数据库等。其中，</a:t>
            </a:r>
            <a:r>
              <a:rPr lang="en-US" altLang="zh-CN" dirty="0"/>
              <a:t>Session</a:t>
            </a:r>
            <a:r>
              <a:rPr lang="zh-CN" altLang="zh-CN" dirty="0"/>
              <a:t>对应单个用户，而</a:t>
            </a:r>
            <a:r>
              <a:rPr lang="en-US" altLang="zh-CN" dirty="0"/>
              <a:t>Application</a:t>
            </a:r>
            <a:r>
              <a:rPr lang="zh-CN" altLang="zh-CN" dirty="0"/>
              <a:t>对应所有用户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若要</a:t>
            </a:r>
            <a:r>
              <a:rPr lang="zh-CN" altLang="zh-CN" dirty="0"/>
              <a:t>实现个性化网站，需要配置</a:t>
            </a:r>
            <a:r>
              <a:rPr lang="en-US" altLang="zh-CN" dirty="0" err="1"/>
              <a:t>Web.config</a:t>
            </a:r>
            <a:r>
              <a:rPr lang="zh-CN" altLang="zh-CN" dirty="0"/>
              <a:t>和使用</a:t>
            </a:r>
            <a:r>
              <a:rPr lang="en-US" altLang="zh-CN" dirty="0"/>
              <a:t>Profile</a:t>
            </a:r>
            <a:r>
              <a:rPr lang="zh-CN" altLang="zh-CN" dirty="0"/>
              <a:t>对象。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95201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HTTP</a:t>
            </a:r>
            <a:r>
              <a:rPr lang="zh-CN" altLang="zh-CN" dirty="0"/>
              <a:t>请求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ASP.NET 4.5</a:t>
            </a:r>
            <a:r>
              <a:rPr lang="zh-CN" altLang="zh-CN" dirty="0"/>
              <a:t>通过</a:t>
            </a:r>
            <a:r>
              <a:rPr lang="en-US" altLang="zh-CN" dirty="0"/>
              <a:t>Page</a:t>
            </a:r>
            <a:r>
              <a:rPr lang="zh-CN" altLang="zh-CN" dirty="0"/>
              <a:t>类的</a:t>
            </a:r>
            <a:r>
              <a:rPr lang="en-US" altLang="zh-CN" dirty="0"/>
              <a:t>Request</a:t>
            </a:r>
            <a:r>
              <a:rPr lang="zh-CN" altLang="zh-CN" dirty="0"/>
              <a:t>属性能很好地控制请求数据，如访问客户端的浏览器信息、查询字符串、</a:t>
            </a:r>
            <a:r>
              <a:rPr lang="en-US" altLang="zh-CN" dirty="0"/>
              <a:t>Cookie</a:t>
            </a:r>
            <a:r>
              <a:rPr lang="zh-CN" altLang="zh-CN" dirty="0"/>
              <a:t>等信息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实际上</a:t>
            </a:r>
            <a:r>
              <a:rPr lang="zh-CN" altLang="zh-CN" dirty="0"/>
              <a:t>，</a:t>
            </a:r>
            <a:r>
              <a:rPr lang="en-US" altLang="zh-CN" dirty="0"/>
              <a:t>Page</a:t>
            </a:r>
            <a:r>
              <a:rPr lang="zh-CN" altLang="zh-CN" dirty="0"/>
              <a:t>类的</a:t>
            </a:r>
            <a:r>
              <a:rPr lang="en-US" altLang="zh-CN" dirty="0"/>
              <a:t>Request</a:t>
            </a:r>
            <a:r>
              <a:rPr lang="zh-CN" altLang="zh-CN" dirty="0"/>
              <a:t>属性值是一个</a:t>
            </a:r>
            <a:r>
              <a:rPr lang="en-US" altLang="zh-CN" dirty="0" err="1"/>
              <a:t>HttpRequest</a:t>
            </a:r>
            <a:r>
              <a:rPr lang="zh-CN" altLang="zh-CN" dirty="0"/>
              <a:t>对象，它封装了</a:t>
            </a:r>
            <a:r>
              <a:rPr lang="en-US" altLang="zh-CN" dirty="0"/>
              <a:t>HTTP</a:t>
            </a:r>
            <a:r>
              <a:rPr lang="zh-CN" altLang="zh-CN" dirty="0"/>
              <a:t>请求信息。</a:t>
            </a:r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HttpRequest</a:t>
            </a:r>
            <a:r>
              <a:rPr lang="zh-CN" altLang="zh-CN" dirty="0"/>
              <a:t>对象的数据集合对应表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0643991"/>
              </p:ext>
            </p:extLst>
          </p:nvPr>
        </p:nvGraphicFramePr>
        <p:xfrm>
          <a:off x="323528" y="1844824"/>
          <a:ext cx="8153400" cy="391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033"/>
                <a:gridCol w="5922367"/>
              </a:tblGrid>
              <a:tr h="783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数据集合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/>
                </a:tc>
              </a:tr>
              <a:tr h="783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QueryString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从查询字符串中读取用户提交的数据</a:t>
                      </a:r>
                    </a:p>
                  </a:txBody>
                  <a:tcPr marL="68580" marR="68580" marT="0" marB="0" anchor="ctr"/>
                </a:tc>
              </a:tr>
              <a:tr h="783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Cookies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获得客户端的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Cookie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数据</a:t>
                      </a:r>
                    </a:p>
                  </a:txBody>
                  <a:tcPr marL="68580" marR="68580" marT="0" marB="0" anchor="ctr"/>
                </a:tc>
              </a:tr>
              <a:tr h="783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ServerVariables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获得服务器端或客户端的环境变量信息</a:t>
                      </a:r>
                    </a:p>
                  </a:txBody>
                  <a:tcPr marL="68580" marR="68580" marT="0" marB="0" anchor="ctr"/>
                </a:tc>
              </a:tr>
              <a:tr h="783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Browser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获得客户端浏览器信息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6.1  HTTP</a:t>
            </a:r>
            <a:r>
              <a:rPr lang="zh-CN" altLang="zh-CN" dirty="0"/>
              <a:t>请求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在使用</a:t>
            </a:r>
            <a:r>
              <a:rPr lang="en-US" altLang="zh-CN" dirty="0" err="1"/>
              <a:t>HttpRequest</a:t>
            </a:r>
            <a:r>
              <a:rPr lang="zh-CN" altLang="zh-CN" dirty="0"/>
              <a:t>对象时，常通过</a:t>
            </a:r>
            <a:r>
              <a:rPr lang="en-US" altLang="zh-CN" dirty="0"/>
              <a:t>Page</a:t>
            </a:r>
            <a:r>
              <a:rPr lang="zh-CN" altLang="zh-CN" dirty="0"/>
              <a:t>类的</a:t>
            </a:r>
            <a:r>
              <a:rPr lang="en-US" altLang="zh-CN" dirty="0"/>
              <a:t>Request</a:t>
            </a:r>
            <a:r>
              <a:rPr lang="zh-CN" altLang="zh-CN" dirty="0"/>
              <a:t>属性调用，所以要获取</a:t>
            </a:r>
            <a:r>
              <a:rPr lang="en-US" altLang="zh-CN" dirty="0" err="1"/>
              <a:t>HttpRequest</a:t>
            </a:r>
            <a:r>
              <a:rPr lang="zh-CN" altLang="zh-CN" dirty="0"/>
              <a:t>对象的</a:t>
            </a:r>
            <a:r>
              <a:rPr lang="en-US" altLang="zh-CN" dirty="0"/>
              <a:t>Browser</a:t>
            </a:r>
            <a:r>
              <a:rPr lang="zh-CN" altLang="zh-CN" dirty="0"/>
              <a:t>数据集合的语法格式常写为：</a:t>
            </a:r>
            <a:r>
              <a:rPr lang="en-US" altLang="zh-CN" dirty="0" err="1"/>
              <a:t>Request.Browser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利用</a:t>
            </a:r>
            <a:r>
              <a:rPr lang="en-US" altLang="zh-CN" dirty="0" err="1"/>
              <a:t>QueryString</a:t>
            </a:r>
            <a:r>
              <a:rPr lang="zh-CN" altLang="zh-CN" dirty="0"/>
              <a:t>数据集合获得的查询字符串是指跟在</a:t>
            </a:r>
            <a:r>
              <a:rPr lang="en-US" altLang="zh-CN" dirty="0"/>
              <a:t>URL</a:t>
            </a:r>
            <a:r>
              <a:rPr lang="zh-CN" altLang="zh-CN" dirty="0"/>
              <a:t>后面的变量及值，它们以“</a:t>
            </a:r>
            <a:r>
              <a:rPr lang="en-US" altLang="zh-CN" dirty="0"/>
              <a:t>?</a:t>
            </a:r>
            <a:r>
              <a:rPr lang="zh-CN" altLang="zh-CN" dirty="0"/>
              <a:t>”与</a:t>
            </a:r>
            <a:r>
              <a:rPr lang="en-US" altLang="zh-CN" dirty="0"/>
              <a:t>URL</a:t>
            </a:r>
            <a:r>
              <a:rPr lang="zh-CN" altLang="zh-CN" dirty="0"/>
              <a:t>间隔，不同的变量之间以“</a:t>
            </a:r>
            <a:r>
              <a:rPr lang="en-US" altLang="zh-CN" dirty="0"/>
              <a:t>&amp;</a:t>
            </a:r>
            <a:r>
              <a:rPr lang="zh-CN" altLang="zh-CN" dirty="0"/>
              <a:t>”间隔。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6-1  </a:t>
            </a:r>
            <a:r>
              <a:rPr lang="zh-CN" altLang="zh-CN" dirty="0"/>
              <a:t>利用</a:t>
            </a:r>
            <a:r>
              <a:rPr lang="en-US" altLang="zh-CN" dirty="0" err="1"/>
              <a:t>QueryString</a:t>
            </a:r>
            <a:r>
              <a:rPr lang="zh-CN" altLang="zh-CN" dirty="0"/>
              <a:t>在页面间传递数据信息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当</a:t>
            </a:r>
            <a:r>
              <a:rPr lang="zh-CN" altLang="zh-CN" dirty="0"/>
              <a:t>单击</a:t>
            </a:r>
            <a:r>
              <a:rPr lang="en-US" altLang="zh-CN" dirty="0"/>
              <a:t>QueryString1.aspx</a:t>
            </a:r>
            <a:r>
              <a:rPr lang="zh-CN" altLang="zh-CN" dirty="0"/>
              <a:t>页面上链接后，页面被重定向到</a:t>
            </a:r>
            <a:r>
              <a:rPr lang="en-US" altLang="zh-CN" dirty="0"/>
              <a:t>QueryString2.aspx</a:t>
            </a:r>
            <a:r>
              <a:rPr lang="zh-CN" altLang="zh-CN" dirty="0"/>
              <a:t>；在页面</a:t>
            </a:r>
            <a:r>
              <a:rPr lang="en-US" altLang="zh-CN" dirty="0"/>
              <a:t>QueryString2.aspx</a:t>
            </a:r>
            <a:r>
              <a:rPr lang="zh-CN" altLang="zh-CN" dirty="0"/>
              <a:t>中显示从</a:t>
            </a:r>
            <a:r>
              <a:rPr lang="en-US" altLang="zh-CN" dirty="0"/>
              <a:t>QueryString1.aspx</a:t>
            </a:r>
            <a:r>
              <a:rPr lang="zh-CN" altLang="zh-CN" dirty="0"/>
              <a:t>传递过来的查询字符串数据信息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QueryString1.aspx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QueryString2.aspx</a:t>
            </a:r>
          </a:p>
        </p:txBody>
      </p:sp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6.2  HTTP</a:t>
            </a:r>
            <a:r>
              <a:rPr lang="zh-CN" altLang="zh-CN" dirty="0"/>
              <a:t>响应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ASP.NET 4.5</a:t>
            </a:r>
            <a:r>
              <a:rPr lang="zh-CN" altLang="zh-CN" dirty="0"/>
              <a:t>通过</a:t>
            </a:r>
            <a:r>
              <a:rPr lang="en-US" altLang="zh-CN" dirty="0"/>
              <a:t>Page</a:t>
            </a:r>
            <a:r>
              <a:rPr lang="zh-CN" altLang="zh-CN" dirty="0"/>
              <a:t>类的</a:t>
            </a:r>
            <a:r>
              <a:rPr lang="en-US" altLang="zh-CN" dirty="0"/>
              <a:t>Response</a:t>
            </a:r>
            <a:r>
              <a:rPr lang="zh-CN" altLang="zh-CN" dirty="0"/>
              <a:t>属性可以很好地控制输出的内容和方式，如页面重定向、保存</a:t>
            </a:r>
            <a:r>
              <a:rPr lang="en-US" altLang="zh-CN" dirty="0"/>
              <a:t>Cookie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实际上</a:t>
            </a:r>
            <a:r>
              <a:rPr lang="zh-CN" altLang="zh-CN" dirty="0"/>
              <a:t>，</a:t>
            </a:r>
            <a:r>
              <a:rPr lang="en-US" altLang="zh-CN" dirty="0"/>
              <a:t>Response</a:t>
            </a:r>
            <a:r>
              <a:rPr lang="zh-CN" altLang="zh-CN" dirty="0"/>
              <a:t>属性值是一个</a:t>
            </a:r>
            <a:r>
              <a:rPr lang="en-US" altLang="zh-CN" dirty="0" err="1"/>
              <a:t>HttpResponse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dirty="0" err="1"/>
              <a:t>HttpResponse</a:t>
            </a:r>
            <a:r>
              <a:rPr lang="zh-CN" altLang="zh-CN" dirty="0"/>
              <a:t>对象的常用属性和方法表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9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2749544"/>
              </p:ext>
            </p:extLst>
          </p:nvPr>
        </p:nvGraphicFramePr>
        <p:xfrm>
          <a:off x="395536" y="1412776"/>
          <a:ext cx="8369424" cy="50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471"/>
                <a:gridCol w="5487953"/>
              </a:tblGrid>
              <a:tr h="844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黑体"/>
                        </a:rPr>
                        <a:t>成员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Cookies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添加或修改客户端的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Cookie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AppendToLog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将自定义日志信息添加到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IIS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日志文件中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End()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终止页面的执行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Redirect()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页面重定向，可通过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附加查询字符串实现不同页面之间的数据传递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Write()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在页面上输出信息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自定义 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345D7E"/>
      </a:hlink>
      <a:folHlink>
        <a:srgbClr val="704404"/>
      </a:folHlink>
    </a:clrScheme>
    <a:fontScheme name="自定义 7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922</TotalTime>
  <Words>1795</Words>
  <Application>Microsoft Office PowerPoint</Application>
  <PresentationFormat>全屏显示(4:3)</PresentationFormat>
  <Paragraphs>184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Tw Cen MT</vt:lpstr>
      <vt:lpstr>黑体</vt:lpstr>
      <vt:lpstr>华文行楷</vt:lpstr>
      <vt:lpstr>宋体</vt:lpstr>
      <vt:lpstr>Arial</vt:lpstr>
      <vt:lpstr>Times New Roman</vt:lpstr>
      <vt:lpstr>Wingdings</vt:lpstr>
      <vt:lpstr>Wingdings 2</vt:lpstr>
      <vt:lpstr>课件模板</vt:lpstr>
      <vt:lpstr>第6章  HTTP请求、响应及状态管理</vt:lpstr>
      <vt:lpstr>本章要点：</vt:lpstr>
      <vt:lpstr>目录</vt:lpstr>
      <vt:lpstr>6.1  HTTP请求</vt:lpstr>
      <vt:lpstr>HttpRequest对象的数据集合对应表</vt:lpstr>
      <vt:lpstr>6.1  HTTP请求（续）</vt:lpstr>
      <vt:lpstr>实例6-1  利用QueryString在页面间传递数据信息</vt:lpstr>
      <vt:lpstr>6.2  HTTP响应</vt:lpstr>
      <vt:lpstr>HttpResponse对象的常用属性和方法表</vt:lpstr>
      <vt:lpstr>实例6-3  利用Write()方法输出XHTML文本</vt:lpstr>
      <vt:lpstr>程序说明</vt:lpstr>
      <vt:lpstr>实例6-4  利用Redirect()方法重定向页面</vt:lpstr>
      <vt:lpstr>Response.Redirect()、Server.Execute()和Server.Transfer()的区别（续）</vt:lpstr>
      <vt:lpstr>6.4  状态管理</vt:lpstr>
      <vt:lpstr>6.4.1  Cookie</vt:lpstr>
      <vt:lpstr>建立Cookie</vt:lpstr>
      <vt:lpstr>获取Cookie</vt:lpstr>
      <vt:lpstr>实例6-7  利用Cookie限制页面访问</vt:lpstr>
      <vt:lpstr>程序说明</vt:lpstr>
      <vt:lpstr>6.4.2  Session</vt:lpstr>
      <vt:lpstr>6.4.2  Session（续）</vt:lpstr>
      <vt:lpstr>HttpSessionState常用的属性和方法表</vt:lpstr>
      <vt:lpstr>Session的赋值</vt:lpstr>
      <vt:lpstr>实例6-8  利用Session限制页面访问</vt:lpstr>
      <vt:lpstr>程序说明</vt:lpstr>
      <vt:lpstr>6.4.3  Application</vt:lpstr>
      <vt:lpstr>实例6-9  统计网站在线人数</vt:lpstr>
      <vt:lpstr>程序说明</vt:lpstr>
      <vt:lpstr>6.5  小结</vt:lpstr>
      <vt:lpstr>6.6  小结（续）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China</cp:lastModifiedBy>
  <cp:revision>102</cp:revision>
  <cp:lastPrinted>2018-10-31T12:55:22Z</cp:lastPrinted>
  <dcterms:created xsi:type="dcterms:W3CDTF">2014-03-08T01:39:37Z</dcterms:created>
  <dcterms:modified xsi:type="dcterms:W3CDTF">2018-10-31T14:11:46Z</dcterms:modified>
</cp:coreProperties>
</file>