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72"/>
  </p:notesMasterIdLst>
  <p:handoutMasterIdLst>
    <p:handoutMasterId r:id="rId73"/>
  </p:handoutMasterIdLst>
  <p:sldIdLst>
    <p:sldId id="256" r:id="rId2"/>
    <p:sldId id="257" r:id="rId3"/>
    <p:sldId id="260" r:id="rId4"/>
    <p:sldId id="358" r:id="rId5"/>
    <p:sldId id="259" r:id="rId6"/>
    <p:sldId id="411" r:id="rId7"/>
    <p:sldId id="359" r:id="rId8"/>
    <p:sldId id="412" r:id="rId9"/>
    <p:sldId id="385" r:id="rId10"/>
    <p:sldId id="386" r:id="rId11"/>
    <p:sldId id="387" r:id="rId12"/>
    <p:sldId id="442" r:id="rId13"/>
    <p:sldId id="443" r:id="rId14"/>
    <p:sldId id="444" r:id="rId15"/>
    <p:sldId id="445" r:id="rId16"/>
    <p:sldId id="446" r:id="rId17"/>
    <p:sldId id="447" r:id="rId18"/>
    <p:sldId id="448" r:id="rId19"/>
    <p:sldId id="449" r:id="rId20"/>
    <p:sldId id="450" r:id="rId21"/>
    <p:sldId id="451" r:id="rId22"/>
    <p:sldId id="454" r:id="rId23"/>
    <p:sldId id="455" r:id="rId24"/>
    <p:sldId id="456" r:id="rId25"/>
    <p:sldId id="459" r:id="rId26"/>
    <p:sldId id="460" r:id="rId27"/>
    <p:sldId id="461" r:id="rId28"/>
    <p:sldId id="462" r:id="rId29"/>
    <p:sldId id="463" r:id="rId30"/>
    <p:sldId id="354" r:id="rId31"/>
    <p:sldId id="355" r:id="rId32"/>
    <p:sldId id="388" r:id="rId33"/>
    <p:sldId id="356" r:id="rId34"/>
    <p:sldId id="357" r:id="rId35"/>
    <p:sldId id="361" r:id="rId36"/>
    <p:sldId id="298" r:id="rId37"/>
    <p:sldId id="362" r:id="rId38"/>
    <p:sldId id="363" r:id="rId39"/>
    <p:sldId id="365" r:id="rId40"/>
    <p:sldId id="413" r:id="rId41"/>
    <p:sldId id="389" r:id="rId42"/>
    <p:sldId id="366"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440" r:id="rId70"/>
    <p:sldId id="441" r:id="rId71"/>
  </p:sldIdLst>
  <p:sldSz cx="9144000" cy="6858000" type="screen4x3"/>
  <p:notesSz cx="6858000" cy="9144000"/>
  <p:defaultTextStyle>
    <a:defPPr>
      <a:defRPr lang="en-US"/>
    </a:defPPr>
    <a:lvl1pPr algn="l" rtl="0" fontAlgn="base">
      <a:spcBef>
        <a:spcPct val="0"/>
      </a:spcBef>
      <a:spcAft>
        <a:spcPct val="0"/>
      </a:spcAft>
      <a:defRPr sz="3200" b="1" kern="1200">
        <a:solidFill>
          <a:schemeClr val="accent2"/>
        </a:solidFill>
        <a:latin typeface="Arial" charset="0"/>
        <a:ea typeface="华文行楷" pitchFamily="2" charset="-122"/>
        <a:cs typeface="+mn-cs"/>
      </a:defRPr>
    </a:lvl1pPr>
    <a:lvl2pPr marL="457200" algn="l" rtl="0" fontAlgn="base">
      <a:spcBef>
        <a:spcPct val="0"/>
      </a:spcBef>
      <a:spcAft>
        <a:spcPct val="0"/>
      </a:spcAft>
      <a:defRPr sz="3200" b="1" kern="1200">
        <a:solidFill>
          <a:schemeClr val="accent2"/>
        </a:solidFill>
        <a:latin typeface="Arial" charset="0"/>
        <a:ea typeface="华文行楷" pitchFamily="2" charset="-122"/>
        <a:cs typeface="+mn-cs"/>
      </a:defRPr>
    </a:lvl2pPr>
    <a:lvl3pPr marL="914400" algn="l" rtl="0" fontAlgn="base">
      <a:spcBef>
        <a:spcPct val="0"/>
      </a:spcBef>
      <a:spcAft>
        <a:spcPct val="0"/>
      </a:spcAft>
      <a:defRPr sz="3200" b="1" kern="1200">
        <a:solidFill>
          <a:schemeClr val="accent2"/>
        </a:solidFill>
        <a:latin typeface="Arial" charset="0"/>
        <a:ea typeface="华文行楷" pitchFamily="2" charset="-122"/>
        <a:cs typeface="+mn-cs"/>
      </a:defRPr>
    </a:lvl3pPr>
    <a:lvl4pPr marL="1371600" algn="l" rtl="0" fontAlgn="base">
      <a:spcBef>
        <a:spcPct val="0"/>
      </a:spcBef>
      <a:spcAft>
        <a:spcPct val="0"/>
      </a:spcAft>
      <a:defRPr sz="3200" b="1" kern="1200">
        <a:solidFill>
          <a:schemeClr val="accent2"/>
        </a:solidFill>
        <a:latin typeface="Arial" charset="0"/>
        <a:ea typeface="华文行楷" pitchFamily="2" charset="-122"/>
        <a:cs typeface="+mn-cs"/>
      </a:defRPr>
    </a:lvl4pPr>
    <a:lvl5pPr marL="1828800" algn="l" rtl="0" fontAlgn="base">
      <a:spcBef>
        <a:spcPct val="0"/>
      </a:spcBef>
      <a:spcAft>
        <a:spcPct val="0"/>
      </a:spcAft>
      <a:defRPr sz="3200" b="1" kern="1200">
        <a:solidFill>
          <a:schemeClr val="accent2"/>
        </a:solidFill>
        <a:latin typeface="Arial" charset="0"/>
        <a:ea typeface="华文行楷" pitchFamily="2" charset="-122"/>
        <a:cs typeface="+mn-cs"/>
      </a:defRPr>
    </a:lvl5pPr>
    <a:lvl6pPr marL="2286000" algn="l" defTabSz="914400" rtl="0" eaLnBrk="1" latinLnBrk="0" hangingPunct="1">
      <a:defRPr sz="3200" b="1" kern="1200">
        <a:solidFill>
          <a:schemeClr val="accent2"/>
        </a:solidFill>
        <a:latin typeface="Arial" charset="0"/>
        <a:ea typeface="华文行楷" pitchFamily="2" charset="-122"/>
        <a:cs typeface="+mn-cs"/>
      </a:defRPr>
    </a:lvl6pPr>
    <a:lvl7pPr marL="2743200" algn="l" defTabSz="914400" rtl="0" eaLnBrk="1" latinLnBrk="0" hangingPunct="1">
      <a:defRPr sz="3200" b="1" kern="1200">
        <a:solidFill>
          <a:schemeClr val="accent2"/>
        </a:solidFill>
        <a:latin typeface="Arial" charset="0"/>
        <a:ea typeface="华文行楷" pitchFamily="2" charset="-122"/>
        <a:cs typeface="+mn-cs"/>
      </a:defRPr>
    </a:lvl7pPr>
    <a:lvl8pPr marL="3200400" algn="l" defTabSz="914400" rtl="0" eaLnBrk="1" latinLnBrk="0" hangingPunct="1">
      <a:defRPr sz="3200" b="1" kern="1200">
        <a:solidFill>
          <a:schemeClr val="accent2"/>
        </a:solidFill>
        <a:latin typeface="Arial" charset="0"/>
        <a:ea typeface="华文行楷" pitchFamily="2" charset="-122"/>
        <a:cs typeface="+mn-cs"/>
      </a:defRPr>
    </a:lvl8pPr>
    <a:lvl9pPr marL="3657600" algn="l" defTabSz="914400" rtl="0" eaLnBrk="1" latinLnBrk="0" hangingPunct="1">
      <a:defRPr sz="3200" b="1" kern="1200">
        <a:solidFill>
          <a:schemeClr val="accent2"/>
        </a:solidFill>
        <a:latin typeface="Arial" charset="0"/>
        <a:ea typeface="华文行楷"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DDDDDD"/>
    <a:srgbClr val="663300"/>
    <a:srgbClr val="000066"/>
    <a:srgbClr val="CC0000"/>
    <a:srgbClr val="8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039" autoAdjust="0"/>
    <p:restoredTop sz="86505" autoAdjust="0"/>
  </p:normalViewPr>
  <p:slideViewPr>
    <p:cSldViewPr>
      <p:cViewPr varScale="1">
        <p:scale>
          <a:sx n="100" d="100"/>
          <a:sy n="100" d="100"/>
        </p:scale>
        <p:origin x="1530" y="90"/>
      </p:cViewPr>
      <p:guideLst>
        <p:guide orient="horz" pos="2160"/>
        <p:guide pos="2880"/>
      </p:guideLst>
    </p:cSldViewPr>
  </p:slideViewPr>
  <p:outlineViewPr>
    <p:cViewPr>
      <p:scale>
        <a:sx n="33" d="100"/>
        <a:sy n="33" d="100"/>
      </p:scale>
      <p:origin x="0" y="76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2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F4FD13A0-45DB-4627-B65E-98AE218960D1}" type="slidenum">
              <a:rPr lang="zh-CN" altLang="en-US"/>
              <a:pPr/>
              <a:t>‹#›</a:t>
            </a:fld>
            <a:endParaRPr lang="en-US" altLang="zh-CN"/>
          </a:p>
        </p:txBody>
      </p:sp>
    </p:spTree>
    <p:extLst>
      <p:ext uri="{BB962C8B-B14F-4D97-AF65-F5344CB8AC3E}">
        <p14:creationId xmlns:p14="http://schemas.microsoft.com/office/powerpoint/2010/main" val="174950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6BFD7C2C-5AE5-4A0F-B088-FF29B102B943}" type="slidenum">
              <a:rPr lang="zh-CN" altLang="en-US"/>
              <a:pPr/>
              <a:t>‹#›</a:t>
            </a:fld>
            <a:endParaRPr lang="en-US" altLang="zh-CN"/>
          </a:p>
        </p:txBody>
      </p:sp>
    </p:spTree>
    <p:extLst>
      <p:ext uri="{BB962C8B-B14F-4D97-AF65-F5344CB8AC3E}">
        <p14:creationId xmlns:p14="http://schemas.microsoft.com/office/powerpoint/2010/main" val="18051593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normAutofit/>
          </a:bodyPr>
          <a:lstStyle>
            <a:lvl1pPr>
              <a:defRPr sz="4000" cap="none"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61291EC-ED21-4784-ADDB-904A0D3D031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endParaRPr lang="en-US" altLang="zh-CN"/>
          </a:p>
        </p:txBody>
      </p:sp>
      <p:sp>
        <p:nvSpPr>
          <p:cNvPr id="5" name="页脚占位符 4"/>
          <p:cNvSpPr>
            <a:spLocks noGrp="1"/>
          </p:cNvSpPr>
          <p:nvPr>
            <p:ph type="ftr" sz="quarter" idx="11"/>
          </p:nvPr>
        </p:nvSpPr>
        <p:spPr>
          <a:xfrm>
            <a:off x="457201" y="6248207"/>
            <a:ext cx="5573483" cy="365125"/>
          </a:xfrm>
        </p:spPr>
        <p:txBody>
          <a:bodyPr/>
          <a:lstStyle/>
          <a:p>
            <a:endParaRPr lang="en-US" altLang="zh-CN"/>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EE3B7A2F-64F6-4B47-A499-6856A0AC5258}"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700213"/>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88125" y="188913"/>
            <a:ext cx="1905000" cy="457200"/>
          </a:xfrm>
        </p:spPr>
        <p:txBody>
          <a:bodyPr/>
          <a:lstStyle>
            <a:lvl1pPr>
              <a:defRPr/>
            </a:lvl1pPr>
          </a:lstStyle>
          <a:p>
            <a:fld id="{E297C075-ADB2-4005-A460-C01618C545B3}" type="slidenum">
              <a:rPr lang="zh-CN" altLang="en-US"/>
              <a:pPr/>
              <a:t>‹#›</a:t>
            </a:fld>
            <a:endParaRPr lang="en-US" altLang="zh-CN"/>
          </a:p>
        </p:txBody>
      </p:sp>
    </p:spTree>
    <p:extLst>
      <p:ext uri="{BB962C8B-B14F-4D97-AF65-F5344CB8AC3E}">
        <p14:creationId xmlns:p14="http://schemas.microsoft.com/office/powerpoint/2010/main" val="252811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a:solidFill>
                  <a:srgbClr val="FFFFFF"/>
                </a:solidFill>
              </a:defRPr>
            </a:lvl1pPr>
          </a:lstStyle>
          <a:p>
            <a:fld id="{FA85B6B6-6F9E-4B2A-8D5E-36CBEED6AA9E}" type="slidenum">
              <a:rPr lang="en-US" altLang="zh-CN" smtClean="0"/>
              <a:t>‹#›</a:t>
            </a:fld>
            <a:endParaRPr lang="en-US" altLang="zh-CN" dirty="0"/>
          </a:p>
        </p:txBody>
      </p:sp>
      <p:sp>
        <p:nvSpPr>
          <p:cNvPr id="8" name="内容占位符 7"/>
          <p:cNvSpPr>
            <a:spLocks noGrp="1"/>
          </p:cNvSpPr>
          <p:nvPr>
            <p:ph sz="quarter" idx="1"/>
          </p:nvPr>
        </p:nvSpPr>
        <p:spPr>
          <a:xfrm>
            <a:off x="612648" y="1600200"/>
            <a:ext cx="8153400" cy="4495800"/>
          </a:xfrm>
        </p:spPr>
        <p:txBody>
          <a:bodyPr/>
          <a:lstStyle>
            <a:lvl1pPr>
              <a:defRPr sz="2900">
                <a:latin typeface="+mn-ea"/>
                <a:ea typeface="+mn-ea"/>
              </a:defRPr>
            </a:lvl1pPr>
            <a:lvl2pPr>
              <a:defRPr sz="2600"/>
            </a:lvl2pPr>
            <a:lvl3pPr>
              <a:defRPr sz="2300"/>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5EABBA-4B45-4E61-A471-C40571EED80B}" type="slidenum">
              <a:rPr lang="zh-CN" altLang="en-US" smtClean="0"/>
              <a:pPr/>
              <a:t>‹#›</a:t>
            </a:fld>
            <a:endParaRPr lang="en-US" altLang="zh-CN"/>
          </a:p>
        </p:txBody>
      </p:sp>
      <p:sp>
        <p:nvSpPr>
          <p:cNvPr id="14" name="页脚占位符 13"/>
          <p:cNvSpPr>
            <a:spLocks noGrp="1"/>
          </p:cNvSpPr>
          <p:nvPr>
            <p:ph type="ftr" sz="quarter" idx="12"/>
          </p:nvPr>
        </p:nvSpPr>
        <p:spPr/>
        <p:txBody>
          <a:bodyPr/>
          <a:lstStyle/>
          <a:p>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endParaRPr lang="en-US" altLang="zh-CN"/>
          </a:p>
        </p:txBody>
      </p:sp>
      <p:sp>
        <p:nvSpPr>
          <p:cNvPr id="10" name="灯片编号占位符 9"/>
          <p:cNvSpPr>
            <a:spLocks noGrp="1"/>
          </p:cNvSpPr>
          <p:nvPr>
            <p:ph type="sldNum" sz="quarter" idx="16"/>
          </p:nvPr>
        </p:nvSpPr>
        <p:spPr/>
        <p:txBody>
          <a:bodyPr rtlCol="0"/>
          <a:lstStyle/>
          <a:p>
            <a:fld id="{2245A839-5CB0-40AD-8603-69E7C64E4796}" type="slidenum">
              <a:rPr lang="zh-CN" altLang="en-US" smtClean="0"/>
              <a:pPr/>
              <a:t>‹#›</a:t>
            </a:fld>
            <a:endParaRPr lang="en-US" altLang="zh-CN"/>
          </a:p>
        </p:txBody>
      </p:sp>
      <p:sp>
        <p:nvSpPr>
          <p:cNvPr id="12" name="页脚占位符 11"/>
          <p:cNvSpPr>
            <a:spLocks noGrp="1"/>
          </p:cNvSpPr>
          <p:nvPr>
            <p:ph type="ftr" sz="quarter" idx="17"/>
          </p:nvPr>
        </p:nvSpPr>
        <p:spPr/>
        <p:txBody>
          <a:bodyPr rtlCol="0"/>
          <a:lstStyle/>
          <a:p>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endParaRPr lang="en-US" altLang="zh-CN"/>
          </a:p>
        </p:txBody>
      </p:sp>
      <p:sp>
        <p:nvSpPr>
          <p:cNvPr id="12" name="灯片编号占位符 11"/>
          <p:cNvSpPr>
            <a:spLocks noGrp="1"/>
          </p:cNvSpPr>
          <p:nvPr>
            <p:ph type="sldNum" sz="quarter" idx="16"/>
          </p:nvPr>
        </p:nvSpPr>
        <p:spPr/>
        <p:txBody>
          <a:bodyPr rtlCol="0"/>
          <a:lstStyle/>
          <a:p>
            <a:fld id="{AEA9C790-E6EB-4309-87FF-EC3425992825}" type="slidenum">
              <a:rPr lang="zh-CN" altLang="en-US" smtClean="0"/>
              <a:pPr/>
              <a:t>‹#›</a:t>
            </a:fld>
            <a:endParaRPr lang="en-US" altLang="zh-CN"/>
          </a:p>
        </p:txBody>
      </p:sp>
      <p:sp>
        <p:nvSpPr>
          <p:cNvPr id="14" name="页脚占位符 13"/>
          <p:cNvSpPr>
            <a:spLocks noGrp="1"/>
          </p:cNvSpPr>
          <p:nvPr>
            <p:ph type="ftr" sz="quarter" idx="17"/>
          </p:nvPr>
        </p:nvSpPr>
        <p:spPr/>
        <p:txBody>
          <a:bodyPr rtlCol="0"/>
          <a:lstStyle/>
          <a:p>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F31E912-94E6-42F5-9385-BE8DC2030B46}"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9143468-510E-45F6-910F-947E72D1257B}"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lvl1pPr>
              <a:defRPr>
                <a:solidFill>
                  <a:srgbClr val="FFFFFF"/>
                </a:solidFill>
              </a:defRPr>
            </a:lvl1pPr>
          </a:lstStyle>
          <a:p>
            <a:fld id="{FC8B48BD-24CC-476E-84C5-44D6EF24A533}" type="slidenum">
              <a:rPr lang="zh-CN" altLang="en-US" smtClean="0"/>
              <a:pPr/>
              <a:t>‹#›</a:t>
            </a:fld>
            <a:endParaRPr lang="en-US" altLang="zh-CN"/>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endParaRPr lang="en-US" altLang="zh-CN"/>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833570FB-EDCF-43C2-A9D2-87C113876E0E}" type="slidenum">
              <a:rPr lang="zh-CN" altLang="en-US" smtClean="0"/>
              <a:pPr/>
              <a:t>‹#›</a:t>
            </a:fld>
            <a:endParaRPr lang="en-US" altLang="zh-CN"/>
          </a:p>
        </p:txBody>
      </p:sp>
      <p:sp>
        <p:nvSpPr>
          <p:cNvPr id="14" name="页脚占位符 13"/>
          <p:cNvSpPr>
            <a:spLocks noGrp="1"/>
          </p:cNvSpPr>
          <p:nvPr>
            <p:ph type="ftr" sz="quarter" idx="12"/>
          </p:nvPr>
        </p:nvSpPr>
        <p:spPr>
          <a:xfrm>
            <a:off x="1600200" y="6248206"/>
            <a:ext cx="4572000" cy="365125"/>
          </a:xfrm>
        </p:spPr>
        <p:txBody>
          <a:bodyPr rtlCol="0"/>
          <a:lstStyle/>
          <a:p>
            <a:endParaRPr lang="en-US" altLang="zh-CN"/>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ltLang="zh-CN"/>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4F9F96-B12D-4EA8-9602-B427F89B89CF}"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323528" y="1844824"/>
            <a:ext cx="8515672" cy="1142256"/>
          </a:xfrm>
        </p:spPr>
        <p:txBody>
          <a:bodyPr>
            <a:normAutofit/>
          </a:bodyPr>
          <a:lstStyle/>
          <a:p>
            <a:pPr algn="ctr"/>
            <a:r>
              <a:rPr lang="zh-CN" altLang="zh-CN" dirty="0"/>
              <a:t>第</a:t>
            </a:r>
            <a:r>
              <a:rPr lang="en-US" altLang="zh-CN" dirty="0"/>
              <a:t>7</a:t>
            </a:r>
            <a:r>
              <a:rPr lang="zh-CN" altLang="zh-CN" dirty="0"/>
              <a:t>章</a:t>
            </a:r>
            <a:r>
              <a:rPr lang="en-US" altLang="zh-CN" dirty="0"/>
              <a:t>  </a:t>
            </a:r>
            <a:r>
              <a:rPr lang="zh-CN" altLang="zh-CN" dirty="0"/>
              <a:t>数据访问</a:t>
            </a:r>
            <a:endParaRPr lang="zh-CN" altLang="en-US" dirty="0"/>
          </a:p>
        </p:txBody>
      </p:sp>
      <p:sp>
        <p:nvSpPr>
          <p:cNvPr id="2" name="副标题 1"/>
          <p:cNvSpPr>
            <a:spLocks noGrp="1"/>
          </p:cNvSpPr>
          <p:nvPr>
            <p:ph type="subTitle" idx="1"/>
          </p:nvPr>
        </p:nvSpPr>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7.3  </a:t>
            </a:r>
            <a:r>
              <a:rPr lang="zh-CN" altLang="zh-CN" dirty="0"/>
              <a:t>使用数据源控件实现数据访问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10</a:t>
            </a:fld>
            <a:endParaRPr lang="en-US" altLang="zh-CN"/>
          </a:p>
        </p:txBody>
      </p:sp>
      <p:sp>
        <p:nvSpPr>
          <p:cNvPr id="2" name="内容占位符 1"/>
          <p:cNvSpPr>
            <a:spLocks noGrp="1"/>
          </p:cNvSpPr>
          <p:nvPr>
            <p:ph sz="quarter" idx="1"/>
          </p:nvPr>
        </p:nvSpPr>
        <p:spPr/>
        <p:txBody>
          <a:bodyPr>
            <a:normAutofit fontScale="92500" lnSpcReduction="20000"/>
          </a:bodyPr>
          <a:lstStyle/>
          <a:p>
            <a:r>
              <a:rPr lang="en-US" altLang="zh-CN" dirty="0" err="1" smtClean="0"/>
              <a:t>EntityDataSource</a:t>
            </a:r>
            <a:r>
              <a:rPr lang="zh-CN" altLang="en-US" dirty="0" smtClean="0"/>
              <a:t>：</a:t>
            </a:r>
            <a:r>
              <a:rPr lang="zh-CN" altLang="zh-CN" dirty="0" smtClean="0"/>
              <a:t>用于</a:t>
            </a:r>
            <a:r>
              <a:rPr lang="zh-CN" altLang="zh-CN" dirty="0"/>
              <a:t>访问基于实体数据模型的</a:t>
            </a:r>
            <a:r>
              <a:rPr lang="zh-CN" altLang="zh-CN" dirty="0" smtClean="0"/>
              <a:t>数据</a:t>
            </a:r>
            <a:r>
              <a:rPr lang="zh-CN" altLang="en-US" dirty="0"/>
              <a:t>。</a:t>
            </a:r>
            <a:endParaRPr lang="en-US" altLang="zh-CN" dirty="0" smtClean="0"/>
          </a:p>
          <a:p>
            <a:r>
              <a:rPr lang="en-US" altLang="zh-CN" dirty="0" err="1" smtClean="0"/>
              <a:t>LinqDataSource</a:t>
            </a:r>
            <a:r>
              <a:rPr lang="zh-CN" altLang="en-US" dirty="0" smtClean="0"/>
              <a:t>：</a:t>
            </a:r>
            <a:r>
              <a:rPr lang="zh-CN" altLang="zh-CN" dirty="0" smtClean="0"/>
              <a:t>利用</a:t>
            </a:r>
            <a:r>
              <a:rPr lang="en-US" altLang="zh-CN" dirty="0"/>
              <a:t>LINQ</a:t>
            </a:r>
            <a:r>
              <a:rPr lang="zh-CN" altLang="zh-CN" dirty="0"/>
              <a:t>技术访问</a:t>
            </a:r>
            <a:r>
              <a:rPr lang="zh-CN" altLang="zh-CN" dirty="0" smtClean="0"/>
              <a:t>数据库</a:t>
            </a:r>
            <a:r>
              <a:rPr lang="zh-CN" altLang="en-US" dirty="0" smtClean="0"/>
              <a:t>。</a:t>
            </a:r>
            <a:endParaRPr lang="en-US" altLang="zh-CN" dirty="0" smtClean="0"/>
          </a:p>
          <a:p>
            <a:r>
              <a:rPr lang="en-US" altLang="zh-CN" dirty="0" err="1" smtClean="0"/>
              <a:t>ObjectDataSource</a:t>
            </a:r>
            <a:r>
              <a:rPr lang="zh-CN" altLang="en-US" dirty="0" smtClean="0"/>
              <a:t>：</a:t>
            </a:r>
            <a:r>
              <a:rPr lang="zh-CN" altLang="zh-CN" dirty="0" smtClean="0"/>
              <a:t>用于</a:t>
            </a:r>
            <a:r>
              <a:rPr lang="zh-CN" altLang="zh-CN" dirty="0"/>
              <a:t>访问多层</a:t>
            </a:r>
            <a:r>
              <a:rPr lang="en-US" altLang="zh-CN" dirty="0"/>
              <a:t>Web</a:t>
            </a:r>
            <a:r>
              <a:rPr lang="zh-CN" altLang="zh-CN" dirty="0"/>
              <a:t>应用程序体系结构中的中间层业务对象</a:t>
            </a:r>
            <a:r>
              <a:rPr lang="zh-CN" altLang="zh-CN" dirty="0" smtClean="0"/>
              <a:t>数据</a:t>
            </a:r>
            <a:r>
              <a:rPr lang="zh-CN" altLang="en-US" dirty="0" smtClean="0"/>
              <a:t>。</a:t>
            </a:r>
            <a:endParaRPr lang="en-US" altLang="zh-CN" dirty="0" smtClean="0"/>
          </a:p>
          <a:p>
            <a:r>
              <a:rPr lang="en-US" altLang="zh-CN" dirty="0" err="1" smtClean="0"/>
              <a:t>SiteMapDataSource</a:t>
            </a:r>
            <a:r>
              <a:rPr lang="zh-CN" altLang="en-US" dirty="0" smtClean="0"/>
              <a:t>：</a:t>
            </a:r>
            <a:r>
              <a:rPr lang="zh-CN" altLang="zh-CN" dirty="0" smtClean="0"/>
              <a:t>用于</a:t>
            </a:r>
            <a:r>
              <a:rPr lang="zh-CN" altLang="zh-CN" dirty="0"/>
              <a:t>访问</a:t>
            </a:r>
            <a:r>
              <a:rPr lang="en-US" altLang="zh-CN" dirty="0"/>
              <a:t>XML</a:t>
            </a:r>
            <a:r>
              <a:rPr lang="zh-CN" altLang="zh-CN" dirty="0"/>
              <a:t>格式的网站地图文件</a:t>
            </a:r>
            <a:r>
              <a:rPr lang="en-US" altLang="zh-CN" dirty="0" err="1" smtClean="0"/>
              <a:t>Web.sitemap</a:t>
            </a:r>
            <a:r>
              <a:rPr lang="zh-CN" altLang="en-US" dirty="0" smtClean="0"/>
              <a:t>。</a:t>
            </a:r>
            <a:endParaRPr lang="en-US" altLang="zh-CN" dirty="0" smtClean="0"/>
          </a:p>
          <a:p>
            <a:r>
              <a:rPr lang="en-US" altLang="zh-CN" dirty="0" err="1" smtClean="0"/>
              <a:t>SqlDataSource</a:t>
            </a:r>
            <a:r>
              <a:rPr lang="zh-CN" altLang="en-US" dirty="0" smtClean="0"/>
              <a:t>：</a:t>
            </a:r>
            <a:r>
              <a:rPr lang="zh-CN" altLang="zh-CN" dirty="0" smtClean="0"/>
              <a:t>用于</a:t>
            </a:r>
            <a:r>
              <a:rPr lang="zh-CN" altLang="zh-CN" dirty="0"/>
              <a:t>访问</a:t>
            </a:r>
            <a:r>
              <a:rPr lang="en-US" altLang="zh-CN" dirty="0"/>
              <a:t>Access</a:t>
            </a:r>
            <a:r>
              <a:rPr lang="zh-CN" altLang="zh-CN" dirty="0"/>
              <a:t>、</a:t>
            </a:r>
            <a:r>
              <a:rPr lang="en-US" altLang="zh-CN" dirty="0"/>
              <a:t>SQL Server</a:t>
            </a:r>
            <a:r>
              <a:rPr lang="zh-CN" altLang="zh-CN" dirty="0"/>
              <a:t>、</a:t>
            </a:r>
            <a:r>
              <a:rPr lang="en-US" altLang="zh-CN" dirty="0"/>
              <a:t>SQL Server Express</a:t>
            </a:r>
            <a:r>
              <a:rPr lang="zh-CN" altLang="zh-CN" dirty="0"/>
              <a:t>、</a:t>
            </a:r>
            <a:r>
              <a:rPr lang="en-US" altLang="zh-CN" dirty="0"/>
              <a:t>Oracle</a:t>
            </a:r>
            <a:r>
              <a:rPr lang="zh-CN" altLang="zh-CN" dirty="0"/>
              <a:t>、</a:t>
            </a:r>
            <a:r>
              <a:rPr lang="en-US" altLang="zh-CN" dirty="0"/>
              <a:t>ODBC</a:t>
            </a:r>
            <a:r>
              <a:rPr lang="zh-CN" altLang="zh-CN" dirty="0"/>
              <a:t>数据源和</a:t>
            </a:r>
            <a:r>
              <a:rPr lang="en-US" altLang="zh-CN" dirty="0"/>
              <a:t>OLEDB</a:t>
            </a:r>
            <a:r>
              <a:rPr lang="zh-CN" altLang="zh-CN" dirty="0" smtClean="0"/>
              <a:t>数据源</a:t>
            </a:r>
            <a:r>
              <a:rPr lang="zh-CN" altLang="en-US" dirty="0" smtClean="0"/>
              <a:t>。</a:t>
            </a:r>
            <a:endParaRPr lang="en-US" altLang="zh-CN" dirty="0" smtClean="0"/>
          </a:p>
          <a:p>
            <a:r>
              <a:rPr lang="en-US" altLang="zh-CN" dirty="0" err="1" smtClean="0"/>
              <a:t>XmlDataSource</a:t>
            </a:r>
            <a:r>
              <a:rPr lang="zh-CN" altLang="en-US" dirty="0" smtClean="0"/>
              <a:t>：</a:t>
            </a:r>
            <a:r>
              <a:rPr lang="zh-CN" altLang="zh-CN" dirty="0" smtClean="0"/>
              <a:t>用于</a:t>
            </a:r>
            <a:r>
              <a:rPr lang="zh-CN" altLang="zh-CN" dirty="0"/>
              <a:t>访问具有“层次化数据”特性的</a:t>
            </a:r>
            <a:r>
              <a:rPr lang="en-US" altLang="zh-CN" dirty="0"/>
              <a:t>XML</a:t>
            </a:r>
            <a:r>
              <a:rPr lang="zh-CN" altLang="zh-CN" dirty="0"/>
              <a:t>数据源。</a:t>
            </a:r>
            <a:endParaRPr lang="zh-CN" altLang="en-US" dirty="0"/>
          </a:p>
        </p:txBody>
      </p:sp>
    </p:spTree>
    <p:extLst>
      <p:ext uri="{BB962C8B-B14F-4D97-AF65-F5344CB8AC3E}">
        <p14:creationId xmlns:p14="http://schemas.microsoft.com/office/powerpoint/2010/main" val="1746571922"/>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7.3  </a:t>
            </a:r>
            <a:r>
              <a:rPr lang="zh-CN" altLang="zh-CN" dirty="0"/>
              <a:t>使用数据源控件实现数据</a:t>
            </a:r>
            <a:r>
              <a:rPr lang="zh-CN" altLang="zh-CN" dirty="0" smtClean="0"/>
              <a:t>访问</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11</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smtClean="0"/>
              <a:t>提供</a:t>
            </a:r>
            <a:r>
              <a:rPr lang="zh-CN" altLang="zh-CN" dirty="0"/>
              <a:t>了统一的基本编程模型</a:t>
            </a:r>
            <a:r>
              <a:rPr lang="zh-CN" altLang="zh-CN" dirty="0" smtClean="0"/>
              <a:t>。</a:t>
            </a:r>
            <a:endParaRPr lang="en-US" altLang="zh-CN" dirty="0" smtClean="0"/>
          </a:p>
          <a:p>
            <a:r>
              <a:rPr lang="zh-CN" altLang="zh-CN" dirty="0" smtClean="0"/>
              <a:t>通过</a:t>
            </a:r>
            <a:r>
              <a:rPr lang="zh-CN" altLang="zh-CN" dirty="0"/>
              <a:t>数据源控件中定义的各种事件，可以实现</a:t>
            </a:r>
            <a:r>
              <a:rPr lang="en-US" altLang="zh-CN" dirty="0"/>
              <a:t>Select</a:t>
            </a:r>
            <a:r>
              <a:rPr lang="zh-CN" altLang="zh-CN" dirty="0"/>
              <a:t>、</a:t>
            </a:r>
            <a:r>
              <a:rPr lang="en-US" altLang="zh-CN" dirty="0"/>
              <a:t>Update</a:t>
            </a:r>
            <a:r>
              <a:rPr lang="zh-CN" altLang="zh-CN" dirty="0"/>
              <a:t>、</a:t>
            </a:r>
            <a:r>
              <a:rPr lang="en-US" altLang="zh-CN" dirty="0"/>
              <a:t>Delete</a:t>
            </a:r>
            <a:r>
              <a:rPr lang="zh-CN" altLang="zh-CN" dirty="0"/>
              <a:t>和</a:t>
            </a:r>
            <a:r>
              <a:rPr lang="en-US" altLang="zh-CN" dirty="0"/>
              <a:t>Insert</a:t>
            </a:r>
            <a:r>
              <a:rPr lang="zh-CN" altLang="zh-CN" dirty="0"/>
              <a:t>等数据操作</a:t>
            </a:r>
            <a:r>
              <a:rPr lang="zh-CN" altLang="zh-CN" dirty="0" smtClean="0"/>
              <a:t>。</a:t>
            </a:r>
            <a:endParaRPr lang="en-US" altLang="zh-CN" dirty="0" smtClean="0"/>
          </a:p>
          <a:p>
            <a:r>
              <a:rPr lang="zh-CN" altLang="zh-CN" dirty="0" smtClean="0"/>
              <a:t>提供</a:t>
            </a:r>
            <a:r>
              <a:rPr lang="zh-CN" altLang="zh-CN" dirty="0"/>
              <a:t>了数据操作前后的事件，可以编写相关事件代码实现更加灵活的功能</a:t>
            </a:r>
            <a:r>
              <a:rPr lang="zh-CN" altLang="zh-CN" dirty="0" smtClean="0"/>
              <a:t>。</a:t>
            </a:r>
            <a:endParaRPr lang="zh-CN" altLang="zh-CN" dirty="0"/>
          </a:p>
        </p:txBody>
      </p:sp>
    </p:spTree>
    <p:extLst>
      <p:ext uri="{BB962C8B-B14F-4D97-AF65-F5344CB8AC3E}">
        <p14:creationId xmlns:p14="http://schemas.microsoft.com/office/powerpoint/2010/main" val="464599778"/>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AE691C9E-42F0-4857-864A-8272D099DCA1}" type="slidenum">
              <a:rPr lang="zh-CN" altLang="en-US"/>
              <a:pPr/>
              <a:t>12</a:t>
            </a:fld>
            <a:endParaRPr lang="en-US" altLang="zh-CN"/>
          </a:p>
        </p:txBody>
      </p:sp>
      <p:sp>
        <p:nvSpPr>
          <p:cNvPr id="616450" name="Rectangle 2"/>
          <p:cNvSpPr>
            <a:spLocks noGrp="1" noChangeArrowheads="1"/>
          </p:cNvSpPr>
          <p:nvPr>
            <p:ph type="title"/>
          </p:nvPr>
        </p:nvSpPr>
        <p:spPr/>
        <p:txBody>
          <a:bodyPr/>
          <a:lstStyle/>
          <a:p>
            <a:pPr algn="just"/>
            <a:r>
              <a:rPr lang="en-US" altLang="zh-CN"/>
              <a:t>7.3.1  SqlDataSource</a:t>
            </a:r>
            <a:r>
              <a:rPr lang="zh-CN" altLang="en-US"/>
              <a:t>控件</a:t>
            </a:r>
          </a:p>
        </p:txBody>
      </p:sp>
      <p:sp>
        <p:nvSpPr>
          <p:cNvPr id="616451" name="Rectangle 3"/>
          <p:cNvSpPr>
            <a:spLocks noGrp="1" noChangeArrowheads="1"/>
          </p:cNvSpPr>
          <p:nvPr>
            <p:ph type="body" idx="1"/>
          </p:nvPr>
        </p:nvSpPr>
        <p:spPr/>
        <p:txBody>
          <a:bodyPr/>
          <a:lstStyle/>
          <a:p>
            <a:r>
              <a:rPr lang="zh-CN" altLang="en-US"/>
              <a:t>用来访问</a:t>
            </a:r>
            <a:r>
              <a:rPr lang="en-US" altLang="zh-CN"/>
              <a:t>Access</a:t>
            </a:r>
            <a:r>
              <a:rPr lang="zh-CN" altLang="en-US"/>
              <a:t>、</a:t>
            </a:r>
            <a:r>
              <a:rPr lang="en-US" altLang="zh-CN"/>
              <a:t>SQL Server</a:t>
            </a:r>
            <a:r>
              <a:rPr lang="zh-CN" altLang="en-US"/>
              <a:t>、</a:t>
            </a:r>
            <a:r>
              <a:rPr lang="en-US" altLang="zh-CN"/>
              <a:t>SQL Server Express</a:t>
            </a:r>
            <a:r>
              <a:rPr lang="zh-CN" altLang="en-US"/>
              <a:t>、</a:t>
            </a:r>
            <a:r>
              <a:rPr lang="en-US" altLang="zh-CN"/>
              <a:t>Oracle</a:t>
            </a:r>
            <a:r>
              <a:rPr lang="zh-CN" altLang="en-US"/>
              <a:t>、</a:t>
            </a:r>
            <a:r>
              <a:rPr lang="en-US" altLang="zh-CN"/>
              <a:t>ODBC</a:t>
            </a:r>
            <a:r>
              <a:rPr lang="zh-CN" altLang="en-US"/>
              <a:t>数据源和</a:t>
            </a:r>
            <a:r>
              <a:rPr lang="en-US" altLang="zh-CN"/>
              <a:t>OLEDB</a:t>
            </a:r>
            <a:r>
              <a:rPr lang="zh-CN" altLang="en-US"/>
              <a:t>数据源。</a:t>
            </a:r>
          </a:p>
          <a:p>
            <a:r>
              <a:rPr lang="zh-CN" altLang="en-US"/>
              <a:t>要访问带密码的</a:t>
            </a:r>
            <a:r>
              <a:rPr lang="en-US" altLang="zh-CN"/>
              <a:t>Access</a:t>
            </a:r>
            <a:r>
              <a:rPr lang="zh-CN" altLang="en-US"/>
              <a:t>数据库，就不能使用</a:t>
            </a:r>
            <a:r>
              <a:rPr lang="en-US" altLang="zh-CN"/>
              <a:t>AccessDataSource</a:t>
            </a:r>
            <a:r>
              <a:rPr lang="zh-CN" altLang="en-US"/>
              <a:t>，只能使用</a:t>
            </a:r>
            <a:r>
              <a:rPr lang="en-US" altLang="zh-CN"/>
              <a:t>SqlDataSource</a:t>
            </a:r>
            <a:r>
              <a:rPr lang="zh-CN" altLang="en-US"/>
              <a:t>控件。</a:t>
            </a:r>
          </a:p>
          <a:p>
            <a:pPr>
              <a:buFontTx/>
              <a:buNone/>
            </a:pPr>
            <a:r>
              <a:rPr lang="en-US" altLang="zh-CN"/>
              <a:t>	&lt;asp:SqlDataSource ID="SqlDataSource1" runat="server"&gt;&lt;/asp:SqlDataSource&gt;</a:t>
            </a:r>
            <a:endParaRPr lang="zh-CN" altLang="en-US"/>
          </a:p>
        </p:txBody>
      </p:sp>
    </p:spTree>
    <p:extLst>
      <p:ext uri="{BB962C8B-B14F-4D97-AF65-F5344CB8AC3E}">
        <p14:creationId xmlns:p14="http://schemas.microsoft.com/office/powerpoint/2010/main" val="1711785295"/>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fld id="{BF3696C4-2DBF-4A39-B53D-333E57685B46}" type="slidenum">
              <a:rPr lang="zh-CN" altLang="en-US"/>
              <a:pPr/>
              <a:t>13</a:t>
            </a:fld>
            <a:endParaRPr lang="en-US" altLang="zh-CN"/>
          </a:p>
        </p:txBody>
      </p:sp>
      <p:sp>
        <p:nvSpPr>
          <p:cNvPr id="613378" name="Rectangle 2"/>
          <p:cNvSpPr>
            <a:spLocks noGrp="1" noChangeArrowheads="1"/>
          </p:cNvSpPr>
          <p:nvPr>
            <p:ph type="title"/>
          </p:nvPr>
        </p:nvSpPr>
        <p:spPr>
          <a:xfrm>
            <a:off x="683568" y="188640"/>
            <a:ext cx="7772400" cy="1143000"/>
          </a:xfrm>
        </p:spPr>
        <p:txBody>
          <a:bodyPr/>
          <a:lstStyle/>
          <a:p>
            <a:pPr algn="just"/>
            <a:r>
              <a:rPr lang="en-US" altLang="zh-CN" sz="4000" dirty="0" err="1"/>
              <a:t>SqlDataSource</a:t>
            </a:r>
            <a:r>
              <a:rPr lang="zh-CN" altLang="en-US" sz="4000" dirty="0"/>
              <a:t>常用属性表 </a:t>
            </a:r>
          </a:p>
        </p:txBody>
      </p:sp>
      <p:graphicFrame>
        <p:nvGraphicFramePr>
          <p:cNvPr id="613576" name="Group 200"/>
          <p:cNvGraphicFramePr>
            <a:graphicFrameLocks noGrp="1"/>
          </p:cNvGraphicFramePr>
          <p:nvPr>
            <p:ph idx="1"/>
            <p:extLst>
              <p:ext uri="{D42A27DB-BD31-4B8C-83A1-F6EECF244321}">
                <p14:modId xmlns:p14="http://schemas.microsoft.com/office/powerpoint/2010/main" val="524474560"/>
              </p:ext>
            </p:extLst>
          </p:nvPr>
        </p:nvGraphicFramePr>
        <p:xfrm>
          <a:off x="0" y="1700213"/>
          <a:ext cx="9144000" cy="4675824"/>
        </p:xfrm>
        <a:graphic>
          <a:graphicData uri="http://schemas.openxmlformats.org/drawingml/2006/table">
            <a:tbl>
              <a:tblPr/>
              <a:tblGrid>
                <a:gridCol w="2916238"/>
                <a:gridCol w="6227762"/>
              </a:tblGrid>
              <a:tr h="573088">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ConnectionString</a:t>
                      </a:r>
                      <a:endPar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获取或设置连接到数据库的字符串。</a:t>
                      </a:r>
                      <a:endPar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1225">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DataSourceMode</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获取或设置获取数据时所使用的数据返回模式。值</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DataReader</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表示获取只读数据；值为</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DataSet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表示获取数据可更改。默认值为</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DataSet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DeleteCommand</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获取或设置用于删除数据的</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语句或存储过程名。</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1225">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DeleteCommandType</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获取或设置属性</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DeleteCommand</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值的类型。</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Text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StoreProcedure</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表示存储过程。默认值为</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Text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DeleteParameters</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DeleteCommand</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值中出现的参数集合。</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DeleteQuery</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marL="742950" indent="-285750">
                        <a:spcBef>
                          <a:spcPct val="20000"/>
                        </a:spcBef>
                        <a:defRPr kumimoji="1" sz="2000" b="1">
                          <a:solidFill>
                            <a:srgbClr val="FF0000"/>
                          </a:solidFill>
                          <a:latin typeface="Times New Roman" pitchFamily="18" charset="0"/>
                          <a:ea typeface="宋体" pitchFamily="2" charset="-122"/>
                        </a:defRPr>
                      </a:lvl2pPr>
                      <a:lvl3pPr marL="1143000" indent="-228600">
                        <a:spcBef>
                          <a:spcPct val="20000"/>
                        </a:spcBef>
                        <a:buFont typeface="Wingdings" pitchFamily="2" charset="2"/>
                        <a:defRPr kumimoji="1">
                          <a:solidFill>
                            <a:schemeClr val="tx1"/>
                          </a:solidFill>
                          <a:latin typeface="Times New Roman" pitchFamily="18" charset="0"/>
                          <a:ea typeface="宋体" pitchFamily="2" charset="-122"/>
                        </a:defRPr>
                      </a:lvl3pPr>
                      <a:lvl4pPr marL="1600200" indent="-228600">
                        <a:spcBef>
                          <a:spcPct val="20000"/>
                        </a:spcBef>
                        <a:buFont typeface="Wingdings" pitchFamily="2" charset="2"/>
                        <a:defRPr kumimoji="1">
                          <a:solidFill>
                            <a:srgbClr val="0000FF"/>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设置</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Delete</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命令使用的参数。</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01554505"/>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fld id="{AAB9DB82-5EC4-4B5C-A665-90CEB5AA3EDA}" type="slidenum">
              <a:rPr lang="zh-CN" altLang="en-US"/>
              <a:pPr/>
              <a:t>14</a:t>
            </a:fld>
            <a:endParaRPr lang="en-US" altLang="zh-CN"/>
          </a:p>
        </p:txBody>
      </p:sp>
      <p:sp>
        <p:nvSpPr>
          <p:cNvPr id="662530" name="Rectangle 2"/>
          <p:cNvSpPr>
            <a:spLocks noGrp="1" noChangeArrowheads="1"/>
          </p:cNvSpPr>
          <p:nvPr>
            <p:ph type="title"/>
          </p:nvPr>
        </p:nvSpPr>
        <p:spPr/>
        <p:txBody>
          <a:bodyPr/>
          <a:lstStyle/>
          <a:p>
            <a:pPr algn="just"/>
            <a:r>
              <a:rPr lang="en-US" altLang="zh-CN" sz="4000"/>
              <a:t>SqlDataSource</a:t>
            </a:r>
            <a:r>
              <a:rPr lang="zh-CN" altLang="en-US" sz="4000"/>
              <a:t>常用属性表（续）</a:t>
            </a:r>
          </a:p>
        </p:txBody>
      </p:sp>
      <p:graphicFrame>
        <p:nvGraphicFramePr>
          <p:cNvPr id="662637" name="Group 109"/>
          <p:cNvGraphicFramePr>
            <a:graphicFrameLocks noGrp="1"/>
          </p:cNvGraphicFramePr>
          <p:nvPr>
            <p:ph idx="1"/>
          </p:nvPr>
        </p:nvGraphicFramePr>
        <p:xfrm>
          <a:off x="0" y="1700213"/>
          <a:ext cx="9144000" cy="4249740"/>
        </p:xfrm>
        <a:graphic>
          <a:graphicData uri="http://schemas.openxmlformats.org/drawingml/2006/table">
            <a:tbl>
              <a:tblPr/>
              <a:tblGrid>
                <a:gridCol w="2987675"/>
                <a:gridCol w="6156325"/>
              </a:tblGrid>
              <a:tr h="830263">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EnableCaching</a:t>
                      </a:r>
                      <a:endPar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逻辑值，</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true</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表示启用数据缓存功能，</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false</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表示不启用。默认值为</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false</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1850">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InsertCommand</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获取或设置用于插入数据的</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语句或存储过程名。</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1338">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InsertCommandType</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获取或设置属性</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InsertCommand</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值的类型。</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038">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InsertParameters</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获取属性</a:t>
                      </a:r>
                      <a:r>
                        <a:rPr kumimoji="1" lang="en-US" altLang="zh-CN" sz="2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InsertCommand</a:t>
                      </a:r>
                      <a:r>
                        <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值中出现的参数集合。</a:t>
                      </a:r>
                      <a:endPar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4213">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InsertQuery</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设置</a:t>
                      </a: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Insert</a:t>
                      </a:r>
                      <a:r>
                        <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语句使用的参数。</a:t>
                      </a:r>
                      <a:endPar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038">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ProviderName</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获取或设置连接数据源的提供程序名称。</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12561814"/>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fld id="{63569418-CC0A-487C-8F34-A516E64A2D36}" type="slidenum">
              <a:rPr lang="zh-CN" altLang="en-US"/>
              <a:pPr/>
              <a:t>15</a:t>
            </a:fld>
            <a:endParaRPr lang="en-US" altLang="zh-CN"/>
          </a:p>
        </p:txBody>
      </p:sp>
      <p:sp>
        <p:nvSpPr>
          <p:cNvPr id="663554" name="Rectangle 2"/>
          <p:cNvSpPr>
            <a:spLocks noGrp="1" noChangeArrowheads="1"/>
          </p:cNvSpPr>
          <p:nvPr>
            <p:ph type="title"/>
          </p:nvPr>
        </p:nvSpPr>
        <p:spPr>
          <a:xfrm>
            <a:off x="685800" y="260350"/>
            <a:ext cx="7772400" cy="1143000"/>
          </a:xfrm>
        </p:spPr>
        <p:txBody>
          <a:bodyPr/>
          <a:lstStyle/>
          <a:p>
            <a:pPr algn="just"/>
            <a:r>
              <a:rPr lang="en-US" altLang="zh-CN" sz="4000"/>
              <a:t>SqlDataSource</a:t>
            </a:r>
            <a:r>
              <a:rPr lang="zh-CN" altLang="en-US" sz="4000"/>
              <a:t>常用属性表（续）</a:t>
            </a:r>
          </a:p>
        </p:txBody>
      </p:sp>
      <p:graphicFrame>
        <p:nvGraphicFramePr>
          <p:cNvPr id="663689" name="Group 137"/>
          <p:cNvGraphicFramePr>
            <a:graphicFrameLocks noGrp="1"/>
          </p:cNvGraphicFramePr>
          <p:nvPr>
            <p:ph type="tbl" idx="1"/>
          </p:nvPr>
        </p:nvGraphicFramePr>
        <p:xfrm>
          <a:off x="0" y="1268413"/>
          <a:ext cx="9144000" cy="4459290"/>
        </p:xfrm>
        <a:graphic>
          <a:graphicData uri="http://schemas.openxmlformats.org/drawingml/2006/table">
            <a:tbl>
              <a:tblPr/>
              <a:tblGrid>
                <a:gridCol w="2987675"/>
                <a:gridCol w="6156325"/>
              </a:tblGrid>
              <a:tr h="792163">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SelectCommand</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获取或设置用于查询数据的</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语句或存储过程名。</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2788">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SelectCommandType</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获取或设置属性</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SelectCommand</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值的类型。</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SelectParameters</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SelectCommand</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值中出现的参数集合。</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SelectQuery</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设置</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Select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语句使用的参数。 </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UpdateCommand</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获取或设置用于更新数据的</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SQL</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语句或存储过程。</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2788">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UpdateCommandType</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获取或设置</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UpdateCommand</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值的类型。</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UpdateParameters</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获取属性</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UpdateCommand</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值中出现的参数集合。</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UpdateQuery</a:t>
                      </a:r>
                      <a:endParaRPr kumimoji="1" lang="en-US" altLang="zh-CN"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400" b="1">
                          <a:solidFill>
                            <a:schemeClr val="tx1"/>
                          </a:solidFill>
                          <a:effectLst>
                            <a:outerShdw blurRad="38100" dist="38100" dir="2700000" algn="tl">
                              <a:srgbClr val="C0C0C0"/>
                            </a:outerShdw>
                          </a:effectLst>
                          <a:latin typeface="Times New Roman" pitchFamily="18" charset="0"/>
                          <a:ea typeface="宋体" pitchFamily="2" charset="-122"/>
                        </a:defRPr>
                      </a:lvl1pPr>
                      <a:lvl2pPr>
                        <a:spcBef>
                          <a:spcPct val="20000"/>
                        </a:spcBef>
                        <a:defRPr kumimoji="1" sz="2000" b="1">
                          <a:solidFill>
                            <a:srgbClr val="FF0000"/>
                          </a:solidFill>
                          <a:latin typeface="Times New Roman" pitchFamily="18" charset="0"/>
                          <a:ea typeface="宋体" pitchFamily="2" charset="-122"/>
                        </a:defRPr>
                      </a:lvl2pPr>
                      <a:lvl3pPr>
                        <a:spcBef>
                          <a:spcPct val="20000"/>
                        </a:spcBef>
                        <a:buFont typeface="Wingdings" pitchFamily="2" charset="2"/>
                        <a:defRPr kumimoji="1">
                          <a:solidFill>
                            <a:schemeClr val="tx1"/>
                          </a:solidFill>
                          <a:latin typeface="Times New Roman" pitchFamily="18" charset="0"/>
                          <a:ea typeface="宋体" pitchFamily="2" charset="-122"/>
                        </a:defRPr>
                      </a:lvl3pPr>
                      <a:lvl4pPr>
                        <a:spcBef>
                          <a:spcPct val="20000"/>
                        </a:spcBef>
                        <a:buFont typeface="Wingdings" pitchFamily="2" charset="2"/>
                        <a:defRPr kumimoji="1">
                          <a:solidFill>
                            <a:srgbClr val="0000FF"/>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设置</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Update</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命令使用的参数。</a:t>
                      </a:r>
                      <a:endParaRPr kumimoji="1" lang="zh-CN" altLang="en-US" sz="22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95947552"/>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16BF76C2-06D3-48CD-975F-DD34FEC38158}" type="slidenum">
              <a:rPr lang="zh-CN" altLang="en-US"/>
              <a:pPr/>
              <a:t>16</a:t>
            </a:fld>
            <a:endParaRPr lang="en-US" altLang="zh-CN"/>
          </a:p>
        </p:txBody>
      </p:sp>
      <p:sp>
        <p:nvSpPr>
          <p:cNvPr id="551938" name="Rectangle 2"/>
          <p:cNvSpPr>
            <a:spLocks noGrp="1" noChangeArrowheads="1"/>
          </p:cNvSpPr>
          <p:nvPr>
            <p:ph type="title"/>
          </p:nvPr>
        </p:nvSpPr>
        <p:spPr/>
        <p:txBody>
          <a:bodyPr/>
          <a:lstStyle/>
          <a:p>
            <a:pPr algn="just"/>
            <a:r>
              <a:rPr lang="zh-CN" altLang="en-US"/>
              <a:t>连接数据库 </a:t>
            </a:r>
          </a:p>
        </p:txBody>
      </p:sp>
      <p:sp>
        <p:nvSpPr>
          <p:cNvPr id="551939" name="Rectangle 3"/>
          <p:cNvSpPr>
            <a:spLocks noGrp="1" noChangeArrowheads="1"/>
          </p:cNvSpPr>
          <p:nvPr>
            <p:ph type="body" idx="1"/>
          </p:nvPr>
        </p:nvSpPr>
        <p:spPr/>
        <p:txBody>
          <a:bodyPr/>
          <a:lstStyle/>
          <a:p>
            <a:r>
              <a:rPr lang="zh-CN" altLang="en-US" dirty="0"/>
              <a:t>使用</a:t>
            </a:r>
            <a:r>
              <a:rPr lang="en-US" altLang="zh-CN" dirty="0" err="1"/>
              <a:t>SqlDataSource</a:t>
            </a:r>
            <a:r>
              <a:rPr lang="zh-CN" altLang="en-US" dirty="0"/>
              <a:t>连接数据源不需要编写代码，只需按</a:t>
            </a:r>
            <a:r>
              <a:rPr lang="zh-CN" altLang="en-US" dirty="0">
                <a:latin typeface="宋体"/>
              </a:rPr>
              <a:t>“</a:t>
            </a:r>
            <a:r>
              <a:rPr lang="zh-CN" altLang="en-US" dirty="0"/>
              <a:t>配置数据源</a:t>
            </a:r>
            <a:r>
              <a:rPr lang="zh-CN" altLang="en-US" dirty="0">
                <a:latin typeface="宋体"/>
              </a:rPr>
              <a:t>”</a:t>
            </a:r>
            <a:r>
              <a:rPr lang="zh-CN" altLang="en-US" dirty="0"/>
              <a:t>向导逐步设置就可以了。</a:t>
            </a:r>
          </a:p>
          <a:p>
            <a:endParaRPr lang="zh-CN" altLang="en-US" dirty="0"/>
          </a:p>
        </p:txBody>
      </p:sp>
    </p:spTree>
    <p:extLst>
      <p:ext uri="{BB962C8B-B14F-4D97-AF65-F5344CB8AC3E}">
        <p14:creationId xmlns:p14="http://schemas.microsoft.com/office/powerpoint/2010/main" val="1535926841"/>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7A60A991-E900-4C50-966B-FD80EFD7DED9}" type="slidenum">
              <a:rPr lang="zh-CN" altLang="en-US"/>
              <a:pPr/>
              <a:t>17</a:t>
            </a:fld>
            <a:endParaRPr lang="en-US" altLang="zh-CN"/>
          </a:p>
        </p:txBody>
      </p:sp>
      <p:sp>
        <p:nvSpPr>
          <p:cNvPr id="559106" name="Rectangle 2"/>
          <p:cNvSpPr>
            <a:spLocks noGrp="1" noChangeArrowheads="1"/>
          </p:cNvSpPr>
          <p:nvPr>
            <p:ph type="title"/>
          </p:nvPr>
        </p:nvSpPr>
        <p:spPr>
          <a:xfrm>
            <a:off x="685800" y="404813"/>
            <a:ext cx="7772400" cy="1143000"/>
          </a:xfrm>
        </p:spPr>
        <p:txBody>
          <a:bodyPr/>
          <a:lstStyle/>
          <a:p>
            <a:pPr algn="just"/>
            <a:r>
              <a:rPr lang="zh-CN" altLang="en-US" sz="4000">
                <a:latin typeface="宋体"/>
              </a:rPr>
              <a:t>“</a:t>
            </a:r>
            <a:r>
              <a:rPr lang="zh-CN" altLang="en-US" sz="4000"/>
              <a:t>配置数据源</a:t>
            </a:r>
            <a:r>
              <a:rPr lang="zh-CN" altLang="en-US" sz="4000">
                <a:latin typeface="宋体"/>
              </a:rPr>
              <a:t>”</a:t>
            </a:r>
            <a:r>
              <a:rPr lang="zh-CN" altLang="en-US" sz="4000"/>
              <a:t>向导</a:t>
            </a:r>
          </a:p>
        </p:txBody>
      </p:sp>
      <p:pic>
        <p:nvPicPr>
          <p:cNvPr id="559109"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288" y="1341438"/>
            <a:ext cx="8280400" cy="5021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64924685"/>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15A2F3B5-AD34-4B1D-9C9E-DCFB02EACF97}" type="slidenum">
              <a:rPr lang="zh-CN" altLang="en-US"/>
              <a:pPr/>
              <a:t>18</a:t>
            </a:fld>
            <a:endParaRPr lang="en-US" altLang="zh-CN"/>
          </a:p>
        </p:txBody>
      </p:sp>
      <p:sp>
        <p:nvSpPr>
          <p:cNvPr id="561154" name="Rectangle 2"/>
          <p:cNvSpPr>
            <a:spLocks noGrp="1" noChangeArrowheads="1"/>
          </p:cNvSpPr>
          <p:nvPr>
            <p:ph type="title"/>
          </p:nvPr>
        </p:nvSpPr>
        <p:spPr/>
        <p:txBody>
          <a:bodyPr/>
          <a:lstStyle/>
          <a:p>
            <a:pPr algn="just"/>
            <a:r>
              <a:rPr lang="zh-CN" altLang="en-US"/>
              <a:t>数据连接说明</a:t>
            </a:r>
          </a:p>
        </p:txBody>
      </p:sp>
      <p:sp>
        <p:nvSpPr>
          <p:cNvPr id="561155" name="Rectangle 3"/>
          <p:cNvSpPr>
            <a:spLocks noGrp="1" noChangeArrowheads="1"/>
          </p:cNvSpPr>
          <p:nvPr>
            <p:ph type="body" idx="1"/>
          </p:nvPr>
        </p:nvSpPr>
        <p:spPr>
          <a:xfrm>
            <a:off x="685800" y="1546225"/>
            <a:ext cx="7772400" cy="4114800"/>
          </a:xfrm>
        </p:spPr>
        <p:txBody>
          <a:bodyPr/>
          <a:lstStyle/>
          <a:p>
            <a:r>
              <a:rPr lang="zh-CN" altLang="en-US"/>
              <a:t>下拉列表框会列出存储在</a:t>
            </a:r>
            <a:r>
              <a:rPr lang="en-US" altLang="zh-CN"/>
              <a:t>App_Data</a:t>
            </a:r>
            <a:r>
              <a:rPr lang="zh-CN" altLang="en-US"/>
              <a:t>文件夹中的数据库名和存储在</a:t>
            </a:r>
            <a:r>
              <a:rPr lang="en-US" altLang="zh-CN"/>
              <a:t>web.config</a:t>
            </a:r>
            <a:r>
              <a:rPr lang="zh-CN" altLang="en-US"/>
              <a:t>文件的</a:t>
            </a:r>
            <a:r>
              <a:rPr lang="en-US" altLang="zh-CN"/>
              <a:t>&lt;connectionStrings&gt;</a:t>
            </a:r>
            <a:r>
              <a:rPr lang="zh-CN" altLang="en-US"/>
              <a:t>配置节中的数据连接名。</a:t>
            </a:r>
          </a:p>
          <a:p>
            <a:r>
              <a:rPr lang="zh-CN" altLang="en-US"/>
              <a:t>连接字符串包括数据库信息和身份验证信息。</a:t>
            </a:r>
          </a:p>
          <a:p>
            <a:pPr>
              <a:buFontTx/>
              <a:buNone/>
            </a:pPr>
            <a:r>
              <a:rPr lang="en-US" altLang="zh-CN" sz="2400"/>
              <a:t>	Data Source=.\SQLEXPRESS; AttachDbFilename=|DataDirectory|\MyPetShop.mdf;</a:t>
            </a:r>
          </a:p>
          <a:p>
            <a:pPr>
              <a:buFontTx/>
              <a:buNone/>
            </a:pPr>
            <a:r>
              <a:rPr lang="en-US" altLang="zh-CN" sz="2400"/>
              <a:t>	Integrated Security=True;User Instance=True </a:t>
            </a:r>
            <a:r>
              <a:rPr lang="zh-CN" altLang="en-US" sz="2400"/>
              <a:t> </a:t>
            </a:r>
          </a:p>
        </p:txBody>
      </p:sp>
    </p:spTree>
    <p:extLst>
      <p:ext uri="{BB962C8B-B14F-4D97-AF65-F5344CB8AC3E}">
        <p14:creationId xmlns:p14="http://schemas.microsoft.com/office/powerpoint/2010/main" val="3616933079"/>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C73E5F42-EAF5-4038-A678-B67DAC85CA6B}" type="slidenum">
              <a:rPr lang="zh-CN" altLang="en-US"/>
              <a:pPr/>
              <a:t>19</a:t>
            </a:fld>
            <a:endParaRPr lang="en-US" altLang="zh-CN"/>
          </a:p>
        </p:txBody>
      </p:sp>
      <p:sp>
        <p:nvSpPr>
          <p:cNvPr id="664578" name="Rectangle 2"/>
          <p:cNvSpPr>
            <a:spLocks noGrp="1" noChangeArrowheads="1"/>
          </p:cNvSpPr>
          <p:nvPr>
            <p:ph type="title"/>
          </p:nvPr>
        </p:nvSpPr>
        <p:spPr/>
        <p:txBody>
          <a:bodyPr/>
          <a:lstStyle/>
          <a:p>
            <a:pPr algn="just"/>
            <a:r>
              <a:rPr lang="zh-CN" altLang="en-US"/>
              <a:t>数据连接说明（续）</a:t>
            </a:r>
          </a:p>
        </p:txBody>
      </p:sp>
      <p:sp>
        <p:nvSpPr>
          <p:cNvPr id="664579" name="Rectangle 3"/>
          <p:cNvSpPr>
            <a:spLocks noGrp="1" noChangeArrowheads="1"/>
          </p:cNvSpPr>
          <p:nvPr>
            <p:ph type="body" idx="1"/>
          </p:nvPr>
        </p:nvSpPr>
        <p:spPr>
          <a:xfrm>
            <a:off x="685800" y="1546225"/>
            <a:ext cx="7772400" cy="4114800"/>
          </a:xfrm>
        </p:spPr>
        <p:txBody>
          <a:bodyPr/>
          <a:lstStyle/>
          <a:p>
            <a:r>
              <a:rPr lang="en-US" altLang="zh-CN"/>
              <a:t>SQL Server</a:t>
            </a:r>
            <a:r>
              <a:rPr lang="zh-CN" altLang="en-US"/>
              <a:t>数据库的身份验证：</a:t>
            </a:r>
            <a:r>
              <a:rPr lang="en-US" altLang="zh-CN"/>
              <a:t>Windows</a:t>
            </a:r>
            <a:r>
              <a:rPr lang="zh-CN" altLang="en-US"/>
              <a:t>验证、</a:t>
            </a:r>
            <a:r>
              <a:rPr lang="en-US" altLang="zh-CN"/>
              <a:t>SQL Server</a:t>
            </a:r>
            <a:r>
              <a:rPr lang="zh-CN" altLang="en-US"/>
              <a:t>验证和混合验证。</a:t>
            </a:r>
          </a:p>
          <a:p>
            <a:r>
              <a:rPr lang="en-US" altLang="zh-CN"/>
              <a:t>Windows</a:t>
            </a:r>
            <a:r>
              <a:rPr lang="zh-CN" altLang="en-US"/>
              <a:t>验证使用</a:t>
            </a:r>
            <a:r>
              <a:rPr lang="en-US" altLang="zh-CN"/>
              <a:t>Windows</a:t>
            </a:r>
            <a:r>
              <a:rPr lang="zh-CN" altLang="en-US"/>
              <a:t>用户帐号连接</a:t>
            </a:r>
            <a:r>
              <a:rPr lang="en-US" altLang="zh-CN"/>
              <a:t>SQL Server</a:t>
            </a:r>
            <a:r>
              <a:rPr lang="zh-CN" altLang="en-US"/>
              <a:t>，常用于局域网络。</a:t>
            </a:r>
          </a:p>
        </p:txBody>
      </p:sp>
    </p:spTree>
    <p:extLst>
      <p:ext uri="{BB962C8B-B14F-4D97-AF65-F5344CB8AC3E}">
        <p14:creationId xmlns:p14="http://schemas.microsoft.com/office/powerpoint/2010/main" val="4204463893"/>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dirty="0"/>
              <a:t>本章要点：</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A33CAEA-BBB2-441D-AF3A-C3DAAB080F7F}" type="slidenum">
              <a:rPr lang="zh-CN" altLang="en-US" smtClean="0"/>
              <a:pPr/>
              <a:t>2</a:t>
            </a:fld>
            <a:endParaRPr lang="en-US" altLang="zh-CN" dirty="0"/>
          </a:p>
        </p:txBody>
      </p:sp>
      <p:sp>
        <p:nvSpPr>
          <p:cNvPr id="407555" name="Rectangle 3"/>
          <p:cNvSpPr>
            <a:spLocks noGrp="1" noChangeArrowheads="1"/>
          </p:cNvSpPr>
          <p:nvPr>
            <p:ph sz="quarter" idx="1"/>
          </p:nvPr>
        </p:nvSpPr>
        <p:spPr>
          <a:xfrm>
            <a:off x="685800" y="1981200"/>
            <a:ext cx="7918450" cy="4114800"/>
          </a:xfrm>
        </p:spPr>
        <p:txBody>
          <a:bodyPr>
            <a:normAutofit/>
          </a:bodyPr>
          <a:lstStyle/>
          <a:p>
            <a:pPr lvl="0"/>
            <a:r>
              <a:rPr lang="zh-CN" altLang="zh-CN" dirty="0"/>
              <a:t>了解数据访问的方法。</a:t>
            </a:r>
          </a:p>
          <a:p>
            <a:pPr lvl="0"/>
            <a:r>
              <a:rPr lang="zh-CN" altLang="zh-CN" dirty="0"/>
              <a:t>掌握管理数据库的方法。</a:t>
            </a:r>
          </a:p>
          <a:p>
            <a:pPr lvl="0"/>
            <a:r>
              <a:rPr lang="zh-CN" altLang="zh-CN" dirty="0"/>
              <a:t>掌握</a:t>
            </a:r>
            <a:r>
              <a:rPr lang="en-US" altLang="zh-CN" dirty="0"/>
              <a:t>LINQ</a:t>
            </a:r>
            <a:r>
              <a:rPr lang="zh-CN" altLang="zh-CN" dirty="0"/>
              <a:t>查询表达式。</a:t>
            </a:r>
          </a:p>
          <a:p>
            <a:pPr lvl="0"/>
            <a:r>
              <a:rPr lang="zh-CN" altLang="zh-CN" dirty="0"/>
              <a:t>掌握使用数据源控件实现数据访问的方法。</a:t>
            </a:r>
          </a:p>
          <a:p>
            <a:r>
              <a:rPr lang="zh-CN" altLang="zh-CN" dirty="0"/>
              <a:t>熟练使用</a:t>
            </a:r>
            <a:r>
              <a:rPr lang="en-US" altLang="zh-CN" dirty="0"/>
              <a:t>LINQ to SQL</a:t>
            </a:r>
            <a:r>
              <a:rPr lang="zh-CN" altLang="zh-CN" dirty="0"/>
              <a:t>和</a:t>
            </a:r>
            <a:r>
              <a:rPr lang="en-US" altLang="zh-CN" dirty="0"/>
              <a:t>LINQ to XML</a:t>
            </a:r>
            <a:r>
              <a:rPr lang="zh-CN" altLang="zh-CN" dirty="0"/>
              <a:t>进行数据访问管理。</a:t>
            </a:r>
            <a:endParaRPr lang="zh-CN" altLang="en-US" dirty="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86FA19BD-89E7-4A64-9FF7-41D940E9C4C8}" type="slidenum">
              <a:rPr lang="zh-CN" altLang="en-US"/>
              <a:pPr/>
              <a:t>20</a:t>
            </a:fld>
            <a:endParaRPr lang="en-US" altLang="zh-CN"/>
          </a:p>
        </p:txBody>
      </p:sp>
      <p:sp>
        <p:nvSpPr>
          <p:cNvPr id="665602" name="Rectangle 2"/>
          <p:cNvSpPr>
            <a:spLocks noGrp="1" noChangeArrowheads="1"/>
          </p:cNvSpPr>
          <p:nvPr>
            <p:ph type="title"/>
          </p:nvPr>
        </p:nvSpPr>
        <p:spPr/>
        <p:txBody>
          <a:bodyPr/>
          <a:lstStyle/>
          <a:p>
            <a:pPr algn="just"/>
            <a:r>
              <a:rPr lang="zh-CN" altLang="en-US"/>
              <a:t>数据连接说明（续）</a:t>
            </a:r>
          </a:p>
        </p:txBody>
      </p:sp>
      <p:sp>
        <p:nvSpPr>
          <p:cNvPr id="665603" name="Rectangle 3"/>
          <p:cNvSpPr>
            <a:spLocks noGrp="1" noChangeArrowheads="1"/>
          </p:cNvSpPr>
          <p:nvPr>
            <p:ph type="body" idx="1"/>
          </p:nvPr>
        </p:nvSpPr>
        <p:spPr>
          <a:xfrm>
            <a:off x="685800" y="1546225"/>
            <a:ext cx="7772400" cy="4114800"/>
          </a:xfrm>
        </p:spPr>
        <p:txBody>
          <a:bodyPr>
            <a:normAutofit/>
          </a:bodyPr>
          <a:lstStyle/>
          <a:p>
            <a:r>
              <a:rPr lang="en-US" altLang="zh-CN" dirty="0"/>
              <a:t>SQL Server</a:t>
            </a:r>
            <a:r>
              <a:rPr lang="zh-CN" altLang="en-US" dirty="0"/>
              <a:t>验证使用</a:t>
            </a:r>
            <a:r>
              <a:rPr lang="en-US" altLang="zh-CN" dirty="0"/>
              <a:t>SQL Server</a:t>
            </a:r>
            <a:r>
              <a:rPr lang="zh-CN" altLang="en-US" dirty="0"/>
              <a:t>的注册帐号连接</a:t>
            </a:r>
            <a:r>
              <a:rPr lang="en-US" altLang="zh-CN" dirty="0"/>
              <a:t>SQL Server</a:t>
            </a:r>
            <a:r>
              <a:rPr lang="zh-CN" altLang="en-US" dirty="0"/>
              <a:t>，常用于</a:t>
            </a:r>
            <a:r>
              <a:rPr lang="en-US" altLang="zh-CN" dirty="0"/>
              <a:t>Internet</a:t>
            </a:r>
            <a:r>
              <a:rPr lang="zh-CN" altLang="en-US" dirty="0"/>
              <a:t>环境。</a:t>
            </a:r>
          </a:p>
          <a:p>
            <a:pPr>
              <a:buFontTx/>
              <a:buNone/>
            </a:pPr>
            <a:r>
              <a:rPr lang="en-US" altLang="zh-CN" sz="2400" dirty="0"/>
              <a:t>	 &lt;add name="</a:t>
            </a:r>
            <a:r>
              <a:rPr lang="en-US" altLang="zh-CN" sz="2400" dirty="0" err="1"/>
              <a:t>MyPetShopConnectionString</a:t>
            </a:r>
            <a:r>
              <a:rPr lang="en-US" altLang="zh-CN" sz="2400" dirty="0"/>
              <a:t>" </a:t>
            </a:r>
            <a:r>
              <a:rPr lang="en-US" altLang="zh-CN" sz="2400" dirty="0" err="1"/>
              <a:t>connectionString</a:t>
            </a:r>
            <a:r>
              <a:rPr lang="en-US" altLang="zh-CN" sz="2400" dirty="0"/>
              <a:t>="Data Source=.;Initial Catalog=</a:t>
            </a:r>
            <a:r>
              <a:rPr lang="en-US" altLang="zh-CN" sz="2400" dirty="0" err="1"/>
              <a:t>MyPetShop;Persist</a:t>
            </a:r>
            <a:r>
              <a:rPr lang="en-US" altLang="zh-CN" sz="2400" dirty="0"/>
              <a:t> Security Info=</a:t>
            </a:r>
            <a:r>
              <a:rPr lang="en-US" altLang="zh-CN" sz="2400" dirty="0" err="1"/>
              <a:t>True;User</a:t>
            </a:r>
            <a:r>
              <a:rPr lang="en-US" altLang="zh-CN" sz="2400" dirty="0"/>
              <a:t> </a:t>
            </a:r>
            <a:r>
              <a:rPr lang="en-US" altLang="zh-CN" sz="2400" dirty="0" smtClean="0"/>
              <a:t>ID=</a:t>
            </a:r>
            <a:r>
              <a:rPr lang="en-US" altLang="zh-CN" sz="2400" dirty="0" err="1" smtClean="0"/>
              <a:t>sa;Password</a:t>
            </a:r>
            <a:r>
              <a:rPr lang="en-US" altLang="zh-CN" sz="2400" dirty="0" smtClean="0"/>
              <a:t>=xjl-111" </a:t>
            </a:r>
            <a:r>
              <a:rPr lang="en-US" altLang="zh-CN" sz="2400" dirty="0" err="1"/>
              <a:t>providerName</a:t>
            </a:r>
            <a:r>
              <a:rPr lang="en-US" altLang="zh-CN" sz="2400" dirty="0"/>
              <a:t>="</a:t>
            </a:r>
            <a:r>
              <a:rPr lang="en-US" altLang="zh-CN" sz="2400" dirty="0" err="1"/>
              <a:t>System.Data.SqlClient</a:t>
            </a:r>
            <a:r>
              <a:rPr lang="en-US" altLang="zh-CN" sz="2400" dirty="0" smtClean="0"/>
              <a:t>"/&gt;</a:t>
            </a:r>
          </a:p>
          <a:p>
            <a:pPr>
              <a:buFontTx/>
              <a:buNone/>
            </a:pPr>
            <a:r>
              <a:rPr lang="zh-CN" altLang="en-US" dirty="0" smtClean="0"/>
              <a:t>混合</a:t>
            </a:r>
            <a:r>
              <a:rPr lang="zh-CN" altLang="en-US" dirty="0"/>
              <a:t>验证的连接字符串可选择</a:t>
            </a:r>
            <a:r>
              <a:rPr lang="en-US" altLang="zh-CN" dirty="0"/>
              <a:t>Windows</a:t>
            </a:r>
            <a:r>
              <a:rPr lang="zh-CN" altLang="en-US" dirty="0"/>
              <a:t>验证格式或</a:t>
            </a:r>
            <a:r>
              <a:rPr lang="en-US" altLang="zh-CN" dirty="0"/>
              <a:t>SQL Server</a:t>
            </a:r>
            <a:r>
              <a:rPr lang="zh-CN" altLang="en-US" dirty="0"/>
              <a:t>验证格式。 </a:t>
            </a:r>
          </a:p>
        </p:txBody>
      </p:sp>
    </p:spTree>
    <p:extLst>
      <p:ext uri="{BB962C8B-B14F-4D97-AF65-F5344CB8AC3E}">
        <p14:creationId xmlns:p14="http://schemas.microsoft.com/office/powerpoint/2010/main" val="1473725634"/>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DFE0B068-F219-4398-B7D9-46665626C7C0}" type="slidenum">
              <a:rPr lang="zh-CN" altLang="en-US"/>
              <a:pPr/>
              <a:t>21</a:t>
            </a:fld>
            <a:endParaRPr lang="en-US" altLang="zh-CN"/>
          </a:p>
        </p:txBody>
      </p:sp>
      <p:sp>
        <p:nvSpPr>
          <p:cNvPr id="666626" name="Rectangle 2"/>
          <p:cNvSpPr>
            <a:spLocks noGrp="1" noChangeArrowheads="1"/>
          </p:cNvSpPr>
          <p:nvPr>
            <p:ph type="title"/>
          </p:nvPr>
        </p:nvSpPr>
        <p:spPr>
          <a:xfrm>
            <a:off x="685800" y="404813"/>
            <a:ext cx="7772400" cy="1143000"/>
          </a:xfrm>
        </p:spPr>
        <p:txBody>
          <a:bodyPr/>
          <a:lstStyle/>
          <a:p>
            <a:pPr algn="just"/>
            <a:r>
              <a:rPr lang="zh-CN" altLang="en-US" sz="4000">
                <a:latin typeface="宋体"/>
              </a:rPr>
              <a:t>“</a:t>
            </a:r>
            <a:r>
              <a:rPr lang="zh-CN" altLang="en-US" sz="4000"/>
              <a:t>配置数据源</a:t>
            </a:r>
            <a:r>
              <a:rPr lang="zh-CN" altLang="en-US" sz="4000">
                <a:latin typeface="宋体"/>
              </a:rPr>
              <a:t>”</a:t>
            </a:r>
            <a:r>
              <a:rPr lang="zh-CN" altLang="en-US" sz="4000"/>
              <a:t>向导（续）</a:t>
            </a:r>
          </a:p>
        </p:txBody>
      </p:sp>
      <p:pic>
        <p:nvPicPr>
          <p:cNvPr id="6666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1285875"/>
            <a:ext cx="8321675" cy="5046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95941"/>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53BE9649-620A-4527-83D0-8B2CF73FABB9}" type="slidenum">
              <a:rPr lang="zh-CN" altLang="en-US"/>
              <a:pPr/>
              <a:t>22</a:t>
            </a:fld>
            <a:endParaRPr lang="en-US" altLang="zh-CN"/>
          </a:p>
        </p:txBody>
      </p:sp>
      <p:sp>
        <p:nvSpPr>
          <p:cNvPr id="668674" name="Rectangle 2"/>
          <p:cNvSpPr>
            <a:spLocks noGrp="1" noChangeArrowheads="1"/>
          </p:cNvSpPr>
          <p:nvPr>
            <p:ph type="title"/>
          </p:nvPr>
        </p:nvSpPr>
        <p:spPr/>
        <p:txBody>
          <a:bodyPr/>
          <a:lstStyle/>
          <a:p>
            <a:pPr algn="just"/>
            <a:r>
              <a:rPr lang="zh-CN" altLang="en-US" sz="4000" dirty="0"/>
              <a:t>连接字符串存放位置说明（续）</a:t>
            </a:r>
          </a:p>
        </p:txBody>
      </p:sp>
      <p:sp>
        <p:nvSpPr>
          <p:cNvPr id="668675" name="Rectangle 3"/>
          <p:cNvSpPr>
            <a:spLocks noGrp="1" noChangeArrowheads="1"/>
          </p:cNvSpPr>
          <p:nvPr>
            <p:ph type="body" idx="1"/>
          </p:nvPr>
        </p:nvSpPr>
        <p:spPr>
          <a:xfrm>
            <a:off x="685800" y="1546225"/>
            <a:ext cx="7772400" cy="4114800"/>
          </a:xfrm>
        </p:spPr>
        <p:txBody>
          <a:bodyPr/>
          <a:lstStyle/>
          <a:p>
            <a:r>
              <a:rPr lang="en-US" altLang="zh-CN" dirty="0" err="1"/>
              <a:t>SqlDataSource</a:t>
            </a:r>
            <a:r>
              <a:rPr lang="zh-CN" altLang="en-US" dirty="0"/>
              <a:t>控件的定义</a:t>
            </a:r>
          </a:p>
          <a:p>
            <a:pPr>
              <a:buFontTx/>
              <a:buNone/>
            </a:pPr>
            <a:r>
              <a:rPr lang="en-US" altLang="zh-CN" sz="2000" dirty="0"/>
              <a:t>&lt;</a:t>
            </a:r>
            <a:r>
              <a:rPr lang="en-US" altLang="zh-CN" sz="2000" dirty="0" err="1"/>
              <a:t>asp:SqlDataSource</a:t>
            </a:r>
            <a:r>
              <a:rPr lang="en-US" altLang="zh-CN" sz="2000" dirty="0"/>
              <a:t> ID="SqlDataSource1" </a:t>
            </a:r>
            <a:r>
              <a:rPr lang="en-US" altLang="zh-CN" sz="2000" dirty="0" err="1"/>
              <a:t>runat</a:t>
            </a:r>
            <a:r>
              <a:rPr lang="en-US" altLang="zh-CN" sz="2000" dirty="0"/>
              <a:t>="server" </a:t>
            </a:r>
          </a:p>
          <a:p>
            <a:pPr>
              <a:buFontTx/>
              <a:buNone/>
            </a:pPr>
            <a:r>
              <a:rPr lang="en-US" altLang="zh-CN" sz="2000" dirty="0"/>
              <a:t>    </a:t>
            </a:r>
            <a:r>
              <a:rPr lang="en-US" altLang="zh-CN" sz="2000" dirty="0" err="1"/>
              <a:t>ConnectionString</a:t>
            </a:r>
            <a:r>
              <a:rPr lang="en-US" altLang="zh-CN" sz="2000" dirty="0"/>
              <a:t>="&lt;%$ </a:t>
            </a:r>
            <a:r>
              <a:rPr lang="en-US" altLang="zh-CN" sz="2000" dirty="0" err="1"/>
              <a:t>ConnectionStrings:MyPetShopConnectionString</a:t>
            </a:r>
            <a:r>
              <a:rPr lang="en-US" altLang="zh-CN" sz="2000" dirty="0"/>
              <a:t> %&gt;" </a:t>
            </a:r>
          </a:p>
          <a:p>
            <a:pPr>
              <a:buFontTx/>
              <a:buNone/>
            </a:pPr>
            <a:r>
              <a:rPr lang="en-US" altLang="zh-CN" sz="2000" dirty="0"/>
              <a:t>    </a:t>
            </a:r>
            <a:r>
              <a:rPr lang="en-US" altLang="zh-CN" sz="2000" dirty="0" err="1"/>
              <a:t>SelectCommand</a:t>
            </a:r>
            <a:r>
              <a:rPr lang="en-US" altLang="zh-CN" sz="2000" dirty="0"/>
              <a:t>="SELECT DISTINCT [</a:t>
            </a:r>
            <a:r>
              <a:rPr lang="en-US" altLang="zh-CN" sz="2000" dirty="0" err="1"/>
              <a:t>CategoryId</a:t>
            </a:r>
            <a:r>
              <a:rPr lang="en-US" altLang="zh-CN" sz="2000" dirty="0"/>
              <a:t>] FROM [Product]"&gt;</a:t>
            </a:r>
          </a:p>
          <a:p>
            <a:pPr>
              <a:buFontTx/>
              <a:buNone/>
            </a:pPr>
            <a:r>
              <a:rPr lang="en-US" altLang="zh-CN" sz="2000" dirty="0"/>
              <a:t>&lt;/</a:t>
            </a:r>
            <a:r>
              <a:rPr lang="en-US" altLang="zh-CN" sz="2000" dirty="0" err="1"/>
              <a:t>asp:SqlDataSource</a:t>
            </a:r>
            <a:r>
              <a:rPr lang="en-US" altLang="zh-CN" sz="2000" dirty="0"/>
              <a:t>&gt;</a:t>
            </a:r>
            <a:r>
              <a:rPr lang="en-US" altLang="zh-CN" dirty="0"/>
              <a:t> </a:t>
            </a:r>
            <a:endParaRPr lang="zh-CN" altLang="en-US" dirty="0"/>
          </a:p>
        </p:txBody>
      </p:sp>
    </p:spTree>
    <p:extLst>
      <p:ext uri="{BB962C8B-B14F-4D97-AF65-F5344CB8AC3E}">
        <p14:creationId xmlns:p14="http://schemas.microsoft.com/office/powerpoint/2010/main" val="4137310822"/>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D27AD0F9-236B-4D65-9942-2F6857B87157}" type="slidenum">
              <a:rPr lang="zh-CN" altLang="en-US"/>
              <a:pPr/>
              <a:t>23</a:t>
            </a:fld>
            <a:endParaRPr lang="en-US" altLang="zh-CN"/>
          </a:p>
        </p:txBody>
      </p:sp>
      <p:sp>
        <p:nvSpPr>
          <p:cNvPr id="669698" name="Rectangle 2"/>
          <p:cNvSpPr>
            <a:spLocks noGrp="1" noChangeArrowheads="1"/>
          </p:cNvSpPr>
          <p:nvPr>
            <p:ph type="title"/>
          </p:nvPr>
        </p:nvSpPr>
        <p:spPr>
          <a:xfrm>
            <a:off x="685800" y="404813"/>
            <a:ext cx="7772400" cy="1143000"/>
          </a:xfrm>
        </p:spPr>
        <p:txBody>
          <a:bodyPr/>
          <a:lstStyle/>
          <a:p>
            <a:pPr algn="just"/>
            <a:r>
              <a:rPr lang="zh-CN" altLang="en-US" sz="4000">
                <a:latin typeface="宋体"/>
              </a:rPr>
              <a:t>“</a:t>
            </a:r>
            <a:r>
              <a:rPr lang="zh-CN" altLang="en-US" sz="4000"/>
              <a:t>配置数据源</a:t>
            </a:r>
            <a:r>
              <a:rPr lang="zh-CN" altLang="en-US" sz="4000">
                <a:latin typeface="宋体"/>
              </a:rPr>
              <a:t>”</a:t>
            </a:r>
            <a:r>
              <a:rPr lang="zh-CN" altLang="en-US" sz="4000"/>
              <a:t>向导（续）</a:t>
            </a:r>
          </a:p>
        </p:txBody>
      </p:sp>
      <p:pic>
        <p:nvPicPr>
          <p:cNvPr id="66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217613"/>
            <a:ext cx="8393113" cy="509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01352"/>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19414AC5-7EC9-4921-8D7A-6DA5C6E922CB}" type="slidenum">
              <a:rPr lang="zh-CN" altLang="en-US"/>
              <a:pPr/>
              <a:t>24</a:t>
            </a:fld>
            <a:endParaRPr lang="en-US" altLang="zh-CN"/>
          </a:p>
        </p:txBody>
      </p:sp>
      <p:sp>
        <p:nvSpPr>
          <p:cNvPr id="670722" name="Rectangle 2"/>
          <p:cNvSpPr>
            <a:spLocks noGrp="1" noChangeArrowheads="1"/>
          </p:cNvSpPr>
          <p:nvPr>
            <p:ph type="title"/>
          </p:nvPr>
        </p:nvSpPr>
        <p:spPr>
          <a:xfrm>
            <a:off x="685800" y="404813"/>
            <a:ext cx="7772400" cy="1143000"/>
          </a:xfrm>
        </p:spPr>
        <p:txBody>
          <a:bodyPr/>
          <a:lstStyle/>
          <a:p>
            <a:pPr algn="just"/>
            <a:r>
              <a:rPr lang="zh-CN" altLang="en-US" sz="4000">
                <a:latin typeface="宋体"/>
              </a:rPr>
              <a:t>“</a:t>
            </a:r>
            <a:r>
              <a:rPr lang="zh-CN" altLang="en-US" sz="4000"/>
              <a:t>配置数据源</a:t>
            </a:r>
            <a:r>
              <a:rPr lang="zh-CN" altLang="en-US" sz="4000">
                <a:latin typeface="宋体"/>
              </a:rPr>
              <a:t>”</a:t>
            </a:r>
            <a:r>
              <a:rPr lang="zh-CN" altLang="en-US" sz="4000"/>
              <a:t>向导（续）</a:t>
            </a:r>
          </a:p>
        </p:txBody>
      </p:sp>
      <p:pic>
        <p:nvPicPr>
          <p:cNvPr id="67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285875"/>
            <a:ext cx="846455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529097"/>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17379616-5906-4EE2-8D1E-B00183009C9F}" type="slidenum">
              <a:rPr lang="zh-CN" altLang="en-US"/>
              <a:pPr/>
              <a:t>25</a:t>
            </a:fld>
            <a:endParaRPr lang="en-US" altLang="zh-CN"/>
          </a:p>
        </p:txBody>
      </p:sp>
      <p:sp>
        <p:nvSpPr>
          <p:cNvPr id="564226" name="Rectangle 2"/>
          <p:cNvSpPr>
            <a:spLocks noGrp="1" noChangeArrowheads="1"/>
          </p:cNvSpPr>
          <p:nvPr>
            <p:ph type="title"/>
          </p:nvPr>
        </p:nvSpPr>
        <p:spPr/>
        <p:txBody>
          <a:bodyPr>
            <a:normAutofit/>
          </a:bodyPr>
          <a:lstStyle/>
          <a:p>
            <a:pPr algn="just"/>
            <a:r>
              <a:rPr lang="zh-CN" altLang="en-US" dirty="0"/>
              <a:t>实例</a:t>
            </a:r>
            <a:r>
              <a:rPr lang="en-US" altLang="zh-CN" dirty="0"/>
              <a:t>7-1 </a:t>
            </a:r>
            <a:r>
              <a:rPr lang="en-US" altLang="zh-CN" dirty="0" smtClean="0"/>
              <a:t>SqlDataSource.aspx</a:t>
            </a:r>
            <a:endParaRPr lang="zh-CN" altLang="en-US" dirty="0"/>
          </a:p>
        </p:txBody>
      </p:sp>
      <p:sp>
        <p:nvSpPr>
          <p:cNvPr id="564227" name="Rectangle 3"/>
          <p:cNvSpPr>
            <a:spLocks noGrp="1" noChangeArrowheads="1"/>
          </p:cNvSpPr>
          <p:nvPr>
            <p:ph type="body" idx="1"/>
          </p:nvPr>
        </p:nvSpPr>
        <p:spPr>
          <a:xfrm>
            <a:off x="685800" y="1546225"/>
            <a:ext cx="7772400" cy="4114800"/>
          </a:xfrm>
        </p:spPr>
        <p:txBody>
          <a:bodyPr>
            <a:normAutofit/>
          </a:bodyPr>
          <a:lstStyle/>
          <a:p>
            <a:r>
              <a:rPr lang="zh-CN" altLang="en-US" dirty="0" smtClean="0"/>
              <a:t>测试</a:t>
            </a:r>
            <a:r>
              <a:rPr lang="en-US" altLang="zh-CN" dirty="0" err="1" smtClean="0"/>
              <a:t>SqlDataSource</a:t>
            </a:r>
            <a:r>
              <a:rPr lang="zh-CN" altLang="en-US" dirty="0" smtClean="0"/>
              <a:t>控件，在</a:t>
            </a:r>
            <a:r>
              <a:rPr lang="en-US" altLang="zh-CN" dirty="0" err="1" smtClean="0"/>
              <a:t>GridView</a:t>
            </a:r>
            <a:r>
              <a:rPr lang="zh-CN" altLang="en-US" dirty="0" smtClean="0"/>
              <a:t>中显示控件绑定的</a:t>
            </a:r>
            <a:r>
              <a:rPr lang="en-US" altLang="zh-CN" dirty="0" smtClean="0"/>
              <a:t>Select</a:t>
            </a:r>
            <a:r>
              <a:rPr lang="zh-CN" altLang="en-US" dirty="0" smtClean="0"/>
              <a:t>查询</a:t>
            </a:r>
            <a:endParaRPr lang="en-US" altLang="zh-CN" dirty="0" smtClean="0"/>
          </a:p>
          <a:p>
            <a:r>
              <a:rPr lang="zh-CN" altLang="en-US" dirty="0" smtClean="0"/>
              <a:t>测试</a:t>
            </a:r>
            <a:r>
              <a:rPr lang="en-US" altLang="zh-CN" dirty="0" err="1" smtClean="0"/>
              <a:t>SqlDataSource</a:t>
            </a:r>
            <a:r>
              <a:rPr lang="zh-CN" altLang="en-US" dirty="0" smtClean="0"/>
              <a:t>控件，在</a:t>
            </a:r>
            <a:r>
              <a:rPr lang="en-US" altLang="zh-CN" dirty="0" err="1" smtClean="0"/>
              <a:t>DropDownList</a:t>
            </a:r>
            <a:r>
              <a:rPr lang="zh-CN" altLang="en-US" dirty="0" smtClean="0"/>
              <a:t>中显示绑定的</a:t>
            </a:r>
            <a:r>
              <a:rPr lang="en-US" altLang="zh-CN" dirty="0"/>
              <a:t>Select</a:t>
            </a:r>
            <a:r>
              <a:rPr lang="zh-CN" altLang="en-US" dirty="0" smtClean="0"/>
              <a:t>查询，并测试其</a:t>
            </a:r>
            <a:r>
              <a:rPr lang="en-US" altLang="zh-CN" dirty="0" err="1" smtClean="0"/>
              <a:t>DataTextField</a:t>
            </a:r>
            <a:r>
              <a:rPr lang="zh-CN" altLang="en-US" dirty="0" smtClean="0"/>
              <a:t>和</a:t>
            </a:r>
            <a:r>
              <a:rPr lang="en-US" altLang="zh-CN" dirty="0" err="1" smtClean="0"/>
              <a:t>DataValueField</a:t>
            </a:r>
            <a:r>
              <a:rPr lang="zh-CN" altLang="en-US" dirty="0" smtClean="0"/>
              <a:t>属性；</a:t>
            </a:r>
            <a:endParaRPr lang="en-US" altLang="zh-CN" dirty="0"/>
          </a:p>
        </p:txBody>
      </p:sp>
    </p:spTree>
    <p:extLst>
      <p:ext uri="{BB962C8B-B14F-4D97-AF65-F5344CB8AC3E}">
        <p14:creationId xmlns:p14="http://schemas.microsoft.com/office/powerpoint/2010/main" val="3730341803"/>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6E139571-F82F-4B80-B7CA-D42E7B0FC8B3}" type="slidenum">
              <a:rPr lang="zh-CN" altLang="en-US"/>
              <a:pPr/>
              <a:t>26</a:t>
            </a:fld>
            <a:endParaRPr lang="en-US" altLang="zh-CN"/>
          </a:p>
        </p:txBody>
      </p:sp>
      <p:sp>
        <p:nvSpPr>
          <p:cNvPr id="566274" name="Rectangle 2"/>
          <p:cNvSpPr>
            <a:spLocks noGrp="1" noChangeArrowheads="1"/>
          </p:cNvSpPr>
          <p:nvPr>
            <p:ph type="title"/>
          </p:nvPr>
        </p:nvSpPr>
        <p:spPr/>
        <p:txBody>
          <a:bodyPr/>
          <a:lstStyle/>
          <a:p>
            <a:pPr algn="just"/>
            <a:r>
              <a:rPr lang="en-US" altLang="zh-CN"/>
              <a:t>SqlDataSource</a:t>
            </a:r>
            <a:r>
              <a:rPr lang="zh-CN" altLang="en-US"/>
              <a:t>的参数绑定 </a:t>
            </a:r>
          </a:p>
        </p:txBody>
      </p:sp>
      <p:sp>
        <p:nvSpPr>
          <p:cNvPr id="566275" name="Rectangle 3"/>
          <p:cNvSpPr>
            <a:spLocks noGrp="1" noChangeArrowheads="1"/>
          </p:cNvSpPr>
          <p:nvPr>
            <p:ph type="body" idx="1"/>
          </p:nvPr>
        </p:nvSpPr>
        <p:spPr>
          <a:xfrm>
            <a:off x="685800" y="1546225"/>
            <a:ext cx="7772400" cy="4114800"/>
          </a:xfrm>
        </p:spPr>
        <p:txBody>
          <a:bodyPr/>
          <a:lstStyle/>
          <a:p>
            <a:r>
              <a:rPr lang="zh-CN" altLang="en-US"/>
              <a:t>在</a:t>
            </a:r>
            <a:r>
              <a:rPr lang="en-US" altLang="zh-CN"/>
              <a:t>Select</a:t>
            </a:r>
            <a:r>
              <a:rPr lang="zh-CN" altLang="en-US"/>
              <a:t>、</a:t>
            </a:r>
            <a:r>
              <a:rPr lang="en-US" altLang="zh-CN"/>
              <a:t>Insert</a:t>
            </a:r>
            <a:r>
              <a:rPr lang="zh-CN" altLang="en-US"/>
              <a:t>、</a:t>
            </a:r>
            <a:r>
              <a:rPr lang="en-US" altLang="zh-CN"/>
              <a:t>Delete</a:t>
            </a:r>
            <a:r>
              <a:rPr lang="zh-CN" altLang="en-US"/>
              <a:t>、</a:t>
            </a:r>
            <a:r>
              <a:rPr lang="en-US" altLang="zh-CN"/>
              <a:t>Update</a:t>
            </a:r>
            <a:r>
              <a:rPr lang="zh-CN" altLang="en-US"/>
              <a:t>等数据操作时允许使用参数。</a:t>
            </a:r>
          </a:p>
        </p:txBody>
      </p:sp>
    </p:spTree>
    <p:extLst>
      <p:ext uri="{BB962C8B-B14F-4D97-AF65-F5344CB8AC3E}">
        <p14:creationId xmlns:p14="http://schemas.microsoft.com/office/powerpoint/2010/main" val="2617175787"/>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BDB43A56-845B-476F-B0BF-699DD02CD15E}" type="slidenum">
              <a:rPr lang="zh-CN" altLang="en-US"/>
              <a:pPr/>
              <a:t>27</a:t>
            </a:fld>
            <a:endParaRPr lang="en-US" altLang="zh-CN"/>
          </a:p>
        </p:txBody>
      </p:sp>
      <p:sp>
        <p:nvSpPr>
          <p:cNvPr id="671746" name="Rectangle 2"/>
          <p:cNvSpPr>
            <a:spLocks noGrp="1" noChangeArrowheads="1"/>
          </p:cNvSpPr>
          <p:nvPr>
            <p:ph type="title"/>
          </p:nvPr>
        </p:nvSpPr>
        <p:spPr/>
        <p:txBody>
          <a:bodyPr>
            <a:normAutofit fontScale="90000"/>
          </a:bodyPr>
          <a:lstStyle/>
          <a:p>
            <a:pPr algn="just"/>
            <a:r>
              <a:rPr lang="en-US" altLang="zh-CN"/>
              <a:t>SqlDataSource</a:t>
            </a:r>
            <a:r>
              <a:rPr lang="zh-CN" altLang="en-US"/>
              <a:t>参数绑定的数据来源</a:t>
            </a:r>
          </a:p>
        </p:txBody>
      </p:sp>
      <p:sp>
        <p:nvSpPr>
          <p:cNvPr id="671747" name="Rectangle 3"/>
          <p:cNvSpPr>
            <a:spLocks noGrp="1" noChangeArrowheads="1"/>
          </p:cNvSpPr>
          <p:nvPr>
            <p:ph type="body" idx="1"/>
          </p:nvPr>
        </p:nvSpPr>
        <p:spPr>
          <a:xfrm>
            <a:off x="685800" y="1546225"/>
            <a:ext cx="7772400" cy="4114800"/>
          </a:xfrm>
        </p:spPr>
        <p:txBody>
          <a:bodyPr>
            <a:normAutofit fontScale="92500"/>
          </a:bodyPr>
          <a:lstStyle/>
          <a:p>
            <a:r>
              <a:rPr lang="en-US" altLang="zh-CN" sz="2600"/>
              <a:t>ControlParameter</a:t>
            </a:r>
            <a:r>
              <a:rPr lang="zh-CN" altLang="en-US" sz="2600"/>
              <a:t>：实现控件属性值与参数的绑定。</a:t>
            </a:r>
          </a:p>
          <a:p>
            <a:r>
              <a:rPr lang="en-US" altLang="zh-CN" sz="2600"/>
              <a:t>FormParameter</a:t>
            </a:r>
            <a:r>
              <a:rPr lang="zh-CN" altLang="en-US" sz="2600"/>
              <a:t>：实现表单域的值与参数的绑定。</a:t>
            </a:r>
          </a:p>
          <a:p>
            <a:r>
              <a:rPr lang="en-US" altLang="zh-CN" sz="2600"/>
              <a:t>CookieParameter</a:t>
            </a:r>
            <a:r>
              <a:rPr lang="zh-CN" altLang="en-US" sz="2600"/>
              <a:t>：实现</a:t>
            </a:r>
            <a:r>
              <a:rPr lang="en-US" altLang="zh-CN" sz="2600"/>
              <a:t>Cookie</a:t>
            </a:r>
            <a:r>
              <a:rPr lang="zh-CN" altLang="en-US" sz="2600"/>
              <a:t>对象值与参数的绑定。</a:t>
            </a:r>
          </a:p>
          <a:p>
            <a:r>
              <a:rPr lang="en-US" altLang="zh-CN" sz="2600"/>
              <a:t>ProfileParameter</a:t>
            </a:r>
            <a:r>
              <a:rPr lang="zh-CN" altLang="en-US" sz="2600"/>
              <a:t>：实现用户配置属性值与参数的绑定。</a:t>
            </a:r>
          </a:p>
          <a:p>
            <a:r>
              <a:rPr lang="en-US" altLang="zh-CN" sz="2600"/>
              <a:t>QueryStringParameter</a:t>
            </a:r>
            <a:r>
              <a:rPr lang="zh-CN" altLang="en-US" sz="2600"/>
              <a:t>：实现</a:t>
            </a:r>
            <a:r>
              <a:rPr lang="en-US" altLang="zh-CN" sz="2600"/>
              <a:t>QueryString</a:t>
            </a:r>
            <a:r>
              <a:rPr lang="zh-CN" altLang="en-US" sz="2600"/>
              <a:t>对象值与参数的绑定。</a:t>
            </a:r>
          </a:p>
          <a:p>
            <a:r>
              <a:rPr lang="en-US" altLang="zh-CN" sz="2600"/>
              <a:t>SessionParameter</a:t>
            </a:r>
            <a:r>
              <a:rPr lang="zh-CN" altLang="en-US" sz="2600"/>
              <a:t>：实现</a:t>
            </a:r>
            <a:r>
              <a:rPr lang="en-US" altLang="zh-CN" sz="2600"/>
              <a:t>Session</a:t>
            </a:r>
            <a:r>
              <a:rPr lang="zh-CN" altLang="en-US" sz="2600"/>
              <a:t>对象与参数的绑定。</a:t>
            </a:r>
            <a:r>
              <a:rPr lang="zh-CN" altLang="en-US"/>
              <a:t> </a:t>
            </a:r>
          </a:p>
        </p:txBody>
      </p:sp>
    </p:spTree>
    <p:extLst>
      <p:ext uri="{BB962C8B-B14F-4D97-AF65-F5344CB8AC3E}">
        <p14:creationId xmlns:p14="http://schemas.microsoft.com/office/powerpoint/2010/main" val="2220858075"/>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D9F91F52-F603-4D77-9897-033283409DA7}" type="slidenum">
              <a:rPr lang="zh-CN" altLang="en-US"/>
              <a:pPr/>
              <a:t>28</a:t>
            </a:fld>
            <a:endParaRPr lang="en-US" altLang="zh-CN"/>
          </a:p>
        </p:txBody>
      </p:sp>
      <p:sp>
        <p:nvSpPr>
          <p:cNvPr id="621570" name="Rectangle 2"/>
          <p:cNvSpPr>
            <a:spLocks noGrp="1" noChangeArrowheads="1"/>
          </p:cNvSpPr>
          <p:nvPr>
            <p:ph type="title"/>
          </p:nvPr>
        </p:nvSpPr>
        <p:spPr/>
        <p:txBody>
          <a:bodyPr/>
          <a:lstStyle/>
          <a:p>
            <a:pPr algn="just"/>
            <a:r>
              <a:rPr lang="zh-CN" altLang="en-US" sz="3000"/>
              <a:t>实例</a:t>
            </a:r>
            <a:r>
              <a:rPr lang="en-US" altLang="zh-CN" sz="3000"/>
              <a:t>7-2  </a:t>
            </a:r>
            <a:r>
              <a:rPr lang="zh-CN" altLang="en-US" sz="3000"/>
              <a:t>实现</a:t>
            </a:r>
            <a:r>
              <a:rPr lang="en-US" altLang="zh-CN" sz="3000"/>
              <a:t>SqlDataSource</a:t>
            </a:r>
            <a:r>
              <a:rPr lang="zh-CN" altLang="en-US" sz="3000"/>
              <a:t>控件的参数绑定</a:t>
            </a:r>
            <a:r>
              <a:rPr lang="zh-CN" altLang="en-US" sz="3200"/>
              <a:t> </a:t>
            </a:r>
          </a:p>
        </p:txBody>
      </p:sp>
      <p:sp>
        <p:nvSpPr>
          <p:cNvPr id="621571" name="Rectangle 3"/>
          <p:cNvSpPr>
            <a:spLocks noGrp="1" noChangeArrowheads="1"/>
          </p:cNvSpPr>
          <p:nvPr>
            <p:ph type="body" idx="1"/>
          </p:nvPr>
        </p:nvSpPr>
        <p:spPr>
          <a:xfrm>
            <a:off x="685800" y="1546225"/>
            <a:ext cx="7772400" cy="4114800"/>
          </a:xfrm>
        </p:spPr>
        <p:txBody>
          <a:bodyPr/>
          <a:lstStyle/>
          <a:p>
            <a:r>
              <a:rPr lang="zh-CN" altLang="en-US" dirty="0"/>
              <a:t>当选择宠物类别后，列表框中将显示该类别的所有产品。</a:t>
            </a:r>
          </a:p>
          <a:p>
            <a:r>
              <a:rPr lang="zh-CN" altLang="en-US" dirty="0"/>
              <a:t>源程序：</a:t>
            </a:r>
            <a:r>
              <a:rPr lang="en-US" altLang="zh-CN" dirty="0"/>
              <a:t>SqlDSParameters.aspx </a:t>
            </a:r>
          </a:p>
          <a:p>
            <a:r>
              <a:rPr lang="zh-CN" altLang="en-US" dirty="0"/>
              <a:t>程序说明：本示例不用编写任何代码，所有操作都通过属性设置实现。 </a:t>
            </a:r>
          </a:p>
        </p:txBody>
      </p:sp>
    </p:spTree>
    <p:extLst>
      <p:ext uri="{BB962C8B-B14F-4D97-AF65-F5344CB8AC3E}">
        <p14:creationId xmlns:p14="http://schemas.microsoft.com/office/powerpoint/2010/main" val="1655919086"/>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normAutofit fontScale="85000" lnSpcReduction="20000"/>
          </a:bodyPr>
          <a:lstStyle/>
          <a:p>
            <a:fld id="{DE336527-B07C-4EEF-9CA3-38D49036C50D}" type="slidenum">
              <a:rPr lang="zh-CN" altLang="en-US"/>
              <a:pPr/>
              <a:t>29</a:t>
            </a:fld>
            <a:endParaRPr lang="en-US" altLang="zh-CN"/>
          </a:p>
        </p:txBody>
      </p:sp>
      <p:sp>
        <p:nvSpPr>
          <p:cNvPr id="646146" name="Rectangle 2"/>
          <p:cNvSpPr>
            <a:spLocks noGrp="1" noChangeArrowheads="1"/>
          </p:cNvSpPr>
          <p:nvPr>
            <p:ph type="title"/>
          </p:nvPr>
        </p:nvSpPr>
        <p:spPr/>
        <p:txBody>
          <a:bodyPr/>
          <a:lstStyle/>
          <a:p>
            <a:pPr algn="just"/>
            <a:r>
              <a:rPr lang="zh-CN" altLang="en-US" sz="3000" dirty="0"/>
              <a:t>利用</a:t>
            </a:r>
            <a:r>
              <a:rPr lang="en-US" altLang="zh-CN" sz="3000" dirty="0" err="1"/>
              <a:t>SqlDataSource</a:t>
            </a:r>
            <a:r>
              <a:rPr lang="zh-CN" altLang="en-US" sz="3000" dirty="0"/>
              <a:t>设置的</a:t>
            </a:r>
            <a:r>
              <a:rPr lang="en-US" altLang="zh-CN" sz="3000" dirty="0"/>
              <a:t>SQL</a:t>
            </a:r>
            <a:r>
              <a:rPr lang="zh-CN" altLang="en-US" sz="3000" dirty="0"/>
              <a:t>语句管理数据</a:t>
            </a:r>
            <a:r>
              <a:rPr lang="zh-CN" altLang="en-US" sz="3200" dirty="0"/>
              <a:t> </a:t>
            </a:r>
          </a:p>
        </p:txBody>
      </p:sp>
      <p:sp>
        <p:nvSpPr>
          <p:cNvPr id="646147" name="Rectangle 3"/>
          <p:cNvSpPr>
            <a:spLocks noGrp="1" noChangeArrowheads="1"/>
          </p:cNvSpPr>
          <p:nvPr>
            <p:ph type="body" idx="1"/>
          </p:nvPr>
        </p:nvSpPr>
        <p:spPr>
          <a:xfrm>
            <a:off x="685800" y="1546225"/>
            <a:ext cx="7772400" cy="4114800"/>
          </a:xfrm>
        </p:spPr>
        <p:txBody>
          <a:bodyPr/>
          <a:lstStyle/>
          <a:p>
            <a:r>
              <a:rPr lang="zh-CN" altLang="en-US" dirty="0"/>
              <a:t>在数据源配置时除可设定</a:t>
            </a:r>
            <a:r>
              <a:rPr lang="en-US" altLang="zh-CN" dirty="0"/>
              <a:t>Select</a:t>
            </a:r>
            <a:r>
              <a:rPr lang="zh-CN" altLang="en-US" dirty="0"/>
              <a:t>语句外，还可组合</a:t>
            </a:r>
            <a:r>
              <a:rPr lang="en-US" altLang="zh-CN" dirty="0"/>
              <a:t>Insert</a:t>
            </a:r>
            <a:r>
              <a:rPr lang="zh-CN" altLang="en-US" dirty="0"/>
              <a:t>、</a:t>
            </a:r>
            <a:r>
              <a:rPr lang="en-US" altLang="zh-CN" dirty="0"/>
              <a:t>Update</a:t>
            </a:r>
            <a:r>
              <a:rPr lang="zh-CN" altLang="en-US" dirty="0"/>
              <a:t>和</a:t>
            </a:r>
            <a:r>
              <a:rPr lang="en-US" altLang="zh-CN" dirty="0"/>
              <a:t>Delete</a:t>
            </a:r>
            <a:r>
              <a:rPr lang="zh-CN" altLang="en-US" dirty="0"/>
              <a:t>语句。</a:t>
            </a:r>
          </a:p>
          <a:p>
            <a:r>
              <a:rPr lang="zh-CN" altLang="en-US" dirty="0"/>
              <a:t>设定的</a:t>
            </a:r>
            <a:r>
              <a:rPr lang="en-US" altLang="zh-CN" dirty="0"/>
              <a:t>Select</a:t>
            </a:r>
            <a:r>
              <a:rPr lang="zh-CN" altLang="en-US" dirty="0"/>
              <a:t>语句在网页有数据显示时即被执行，不需要调用相应的方法执行，而设定的</a:t>
            </a:r>
            <a:r>
              <a:rPr lang="en-US" altLang="zh-CN" dirty="0"/>
              <a:t>Insert</a:t>
            </a:r>
            <a:r>
              <a:rPr lang="zh-CN" altLang="en-US" dirty="0"/>
              <a:t>、</a:t>
            </a:r>
            <a:r>
              <a:rPr lang="en-US" altLang="zh-CN" dirty="0"/>
              <a:t>Update</a:t>
            </a:r>
            <a:r>
              <a:rPr lang="zh-CN" altLang="en-US" dirty="0"/>
              <a:t>和</a:t>
            </a:r>
            <a:r>
              <a:rPr lang="en-US" altLang="zh-CN" dirty="0"/>
              <a:t>Delete</a:t>
            </a:r>
            <a:r>
              <a:rPr lang="zh-CN" altLang="en-US" dirty="0"/>
              <a:t>语句必须调用相应的方法才能被执行。例如，</a:t>
            </a:r>
            <a:r>
              <a:rPr lang="en-US" altLang="zh-CN" dirty="0"/>
              <a:t>Insert</a:t>
            </a:r>
            <a:r>
              <a:rPr lang="zh-CN" altLang="en-US" dirty="0"/>
              <a:t>语句的执行应调用</a:t>
            </a:r>
            <a:r>
              <a:rPr lang="en-US" altLang="zh-CN" dirty="0" err="1"/>
              <a:t>SqlDataSource</a:t>
            </a:r>
            <a:r>
              <a:rPr lang="zh-CN" altLang="en-US" dirty="0"/>
              <a:t>控件的</a:t>
            </a:r>
            <a:r>
              <a:rPr lang="en-US" altLang="zh-CN" dirty="0"/>
              <a:t>Insert()</a:t>
            </a:r>
            <a:r>
              <a:rPr lang="zh-CN" altLang="en-US" dirty="0"/>
              <a:t>方法。 </a:t>
            </a:r>
          </a:p>
        </p:txBody>
      </p:sp>
    </p:spTree>
    <p:extLst>
      <p:ext uri="{BB962C8B-B14F-4D97-AF65-F5344CB8AC3E}">
        <p14:creationId xmlns:p14="http://schemas.microsoft.com/office/powerpoint/2010/main" val="3566026261"/>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a:t>
            </a:fld>
            <a:endParaRPr lang="en-US" altLang="zh-CN"/>
          </a:p>
        </p:txBody>
      </p:sp>
      <p:sp>
        <p:nvSpPr>
          <p:cNvPr id="417795" name="Rectangle 3"/>
          <p:cNvSpPr>
            <a:spLocks noGrp="1" noChangeArrowheads="1"/>
          </p:cNvSpPr>
          <p:nvPr>
            <p:ph sz="quarter" idx="1"/>
          </p:nvPr>
        </p:nvSpPr>
        <p:spPr/>
        <p:txBody>
          <a:bodyPr>
            <a:normAutofit fontScale="92500" lnSpcReduction="20000"/>
          </a:bodyPr>
          <a:lstStyle/>
          <a:p>
            <a:r>
              <a:rPr lang="en-US" altLang="zh-CN" dirty="0">
                <a:hlinkClick r:id="rId2" action="ppaction://hlinksldjump"/>
              </a:rPr>
              <a:t>7.1  </a:t>
            </a:r>
            <a:r>
              <a:rPr lang="zh-CN" altLang="zh-CN" dirty="0">
                <a:hlinkClick r:id="rId2" action="ppaction://hlinksldjump"/>
              </a:rPr>
              <a:t>数据访问概述</a:t>
            </a:r>
            <a:endParaRPr lang="zh-CN" altLang="zh-CN" dirty="0"/>
          </a:p>
          <a:p>
            <a:r>
              <a:rPr lang="en-US" altLang="zh-CN" dirty="0">
                <a:hlinkClick r:id="rId3" action="ppaction://hlinksldjump"/>
              </a:rPr>
              <a:t>7.2  </a:t>
            </a:r>
            <a:r>
              <a:rPr lang="zh-CN" altLang="zh-CN" dirty="0">
                <a:hlinkClick r:id="rId3" action="ppaction://hlinksldjump"/>
              </a:rPr>
              <a:t>建立</a:t>
            </a:r>
            <a:r>
              <a:rPr lang="en-US" altLang="zh-CN" dirty="0">
                <a:hlinkClick r:id="rId3" action="ppaction://hlinksldjump"/>
              </a:rPr>
              <a:t>SQL </a:t>
            </a:r>
            <a:r>
              <a:rPr lang="en-US" altLang="zh-CN" dirty="0" smtClean="0">
                <a:hlinkClick r:id="rId3" action="ppaction://hlinksldjump"/>
              </a:rPr>
              <a:t>Server</a:t>
            </a:r>
            <a:r>
              <a:rPr lang="zh-CN" altLang="zh-CN" dirty="0" smtClean="0">
                <a:hlinkClick r:id="rId3" action="ppaction://hlinksldjump"/>
              </a:rPr>
              <a:t>数据库</a:t>
            </a:r>
            <a:endParaRPr lang="zh-CN" altLang="zh-CN" dirty="0"/>
          </a:p>
          <a:p>
            <a:r>
              <a:rPr lang="en-US" altLang="zh-CN" dirty="0">
                <a:hlinkClick r:id="rId4" action="ppaction://hlinksldjump"/>
              </a:rPr>
              <a:t>7.3  </a:t>
            </a:r>
            <a:r>
              <a:rPr lang="zh-CN" altLang="zh-CN" dirty="0">
                <a:hlinkClick r:id="rId4" action="ppaction://hlinksldjump"/>
              </a:rPr>
              <a:t>使用数据源控件实现数据访问</a:t>
            </a:r>
            <a:endParaRPr lang="zh-CN" altLang="zh-CN" dirty="0"/>
          </a:p>
          <a:p>
            <a:r>
              <a:rPr lang="en-US" altLang="zh-CN" dirty="0">
                <a:solidFill>
                  <a:srgbClr val="FF0000"/>
                </a:solidFill>
              </a:rPr>
              <a:t>7.4  </a:t>
            </a:r>
            <a:r>
              <a:rPr lang="zh-CN" altLang="zh-CN" dirty="0">
                <a:solidFill>
                  <a:srgbClr val="FF0000"/>
                </a:solidFill>
              </a:rPr>
              <a:t>使用</a:t>
            </a:r>
            <a:r>
              <a:rPr lang="en-US" altLang="zh-CN" dirty="0">
                <a:solidFill>
                  <a:srgbClr val="FF0000"/>
                </a:solidFill>
              </a:rPr>
              <a:t>LINQ</a:t>
            </a:r>
            <a:r>
              <a:rPr lang="zh-CN" altLang="zh-CN" dirty="0">
                <a:solidFill>
                  <a:srgbClr val="FF0000"/>
                </a:solidFill>
              </a:rPr>
              <a:t>实现数据访问</a:t>
            </a:r>
          </a:p>
          <a:p>
            <a:pPr lvl="1"/>
            <a:r>
              <a:rPr lang="en-US" altLang="zh-CN" dirty="0">
                <a:solidFill>
                  <a:srgbClr val="FF0000"/>
                </a:solidFill>
              </a:rPr>
              <a:t>7.4.1  LINQ</a:t>
            </a:r>
            <a:r>
              <a:rPr lang="zh-CN" altLang="zh-CN" dirty="0">
                <a:solidFill>
                  <a:srgbClr val="FF0000"/>
                </a:solidFill>
              </a:rPr>
              <a:t>查询表达式</a:t>
            </a:r>
          </a:p>
          <a:p>
            <a:pPr lvl="1"/>
            <a:r>
              <a:rPr lang="en-US" altLang="zh-CN" dirty="0">
                <a:solidFill>
                  <a:srgbClr val="FF0000"/>
                </a:solidFill>
              </a:rPr>
              <a:t>7.4.2  LINQ to SQL</a:t>
            </a:r>
            <a:r>
              <a:rPr lang="zh-CN" altLang="zh-CN" dirty="0">
                <a:solidFill>
                  <a:srgbClr val="FF0000"/>
                </a:solidFill>
              </a:rPr>
              <a:t>概述</a:t>
            </a:r>
          </a:p>
          <a:p>
            <a:pPr lvl="1"/>
            <a:r>
              <a:rPr lang="en-US" altLang="zh-CN" dirty="0">
                <a:solidFill>
                  <a:srgbClr val="FF0000"/>
                </a:solidFill>
              </a:rPr>
              <a:t>7.4.3  </a:t>
            </a:r>
            <a:r>
              <a:rPr lang="zh-CN" altLang="zh-CN" dirty="0">
                <a:solidFill>
                  <a:srgbClr val="FF0000"/>
                </a:solidFill>
              </a:rPr>
              <a:t>利用</a:t>
            </a:r>
            <a:r>
              <a:rPr lang="en-US" altLang="zh-CN" dirty="0">
                <a:solidFill>
                  <a:srgbClr val="FF0000"/>
                </a:solidFill>
              </a:rPr>
              <a:t>LINQ to SQL</a:t>
            </a:r>
            <a:r>
              <a:rPr lang="zh-CN" altLang="zh-CN" dirty="0">
                <a:solidFill>
                  <a:srgbClr val="FF0000"/>
                </a:solidFill>
              </a:rPr>
              <a:t>查询数据</a:t>
            </a:r>
          </a:p>
          <a:p>
            <a:pPr lvl="1"/>
            <a:r>
              <a:rPr lang="en-US" altLang="zh-CN" dirty="0">
                <a:solidFill>
                  <a:srgbClr val="FF0000"/>
                </a:solidFill>
              </a:rPr>
              <a:t>7.4.4  </a:t>
            </a:r>
            <a:r>
              <a:rPr lang="zh-CN" altLang="zh-CN" dirty="0">
                <a:solidFill>
                  <a:srgbClr val="FF0000"/>
                </a:solidFill>
              </a:rPr>
              <a:t>利用</a:t>
            </a:r>
            <a:r>
              <a:rPr lang="en-US" altLang="zh-CN" dirty="0">
                <a:solidFill>
                  <a:srgbClr val="FF0000"/>
                </a:solidFill>
              </a:rPr>
              <a:t>LINQ to SQL</a:t>
            </a:r>
            <a:r>
              <a:rPr lang="zh-CN" altLang="zh-CN" dirty="0">
                <a:solidFill>
                  <a:srgbClr val="FF0000"/>
                </a:solidFill>
              </a:rPr>
              <a:t>管理数据</a:t>
            </a:r>
          </a:p>
          <a:p>
            <a:pPr lvl="1"/>
            <a:r>
              <a:rPr lang="en-US" altLang="zh-CN" dirty="0">
                <a:solidFill>
                  <a:srgbClr val="FF0000"/>
                </a:solidFill>
              </a:rPr>
              <a:t>7.4.5  LINQ to XML</a:t>
            </a:r>
            <a:r>
              <a:rPr lang="zh-CN" altLang="zh-CN" dirty="0">
                <a:solidFill>
                  <a:srgbClr val="FF0000"/>
                </a:solidFill>
              </a:rPr>
              <a:t>概述</a:t>
            </a:r>
          </a:p>
          <a:p>
            <a:pPr lvl="1"/>
            <a:r>
              <a:rPr lang="en-US" altLang="zh-CN" dirty="0">
                <a:solidFill>
                  <a:srgbClr val="FF0000"/>
                </a:solidFill>
              </a:rPr>
              <a:t>7.4.6  </a:t>
            </a:r>
            <a:r>
              <a:rPr lang="zh-CN" altLang="zh-CN" dirty="0">
                <a:solidFill>
                  <a:srgbClr val="FF0000"/>
                </a:solidFill>
              </a:rPr>
              <a:t>利用</a:t>
            </a:r>
            <a:r>
              <a:rPr lang="en-US" altLang="zh-CN" dirty="0">
                <a:solidFill>
                  <a:srgbClr val="FF0000"/>
                </a:solidFill>
              </a:rPr>
              <a:t>LINQ to XML</a:t>
            </a:r>
            <a:r>
              <a:rPr lang="zh-CN" altLang="zh-CN" dirty="0">
                <a:solidFill>
                  <a:srgbClr val="FF0000"/>
                </a:solidFill>
              </a:rPr>
              <a:t>管理</a:t>
            </a:r>
            <a:r>
              <a:rPr lang="en-US" altLang="zh-CN" dirty="0">
                <a:solidFill>
                  <a:srgbClr val="FF0000"/>
                </a:solidFill>
              </a:rPr>
              <a:t>XML</a:t>
            </a:r>
            <a:r>
              <a:rPr lang="zh-CN" altLang="zh-CN" dirty="0">
                <a:solidFill>
                  <a:srgbClr val="FF0000"/>
                </a:solidFill>
              </a:rPr>
              <a:t>文档</a:t>
            </a:r>
          </a:p>
          <a:p>
            <a:r>
              <a:rPr lang="en-US" altLang="zh-CN" dirty="0">
                <a:solidFill>
                  <a:srgbClr val="FF0000"/>
                </a:solidFill>
              </a:rPr>
              <a:t>7.5  </a:t>
            </a:r>
            <a:r>
              <a:rPr lang="zh-CN" altLang="zh-CN" dirty="0">
                <a:solidFill>
                  <a:srgbClr val="FF0000"/>
                </a:solidFill>
              </a:rPr>
              <a:t>小结</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539552" y="188640"/>
            <a:ext cx="8153400" cy="990600"/>
          </a:xfrm>
        </p:spPr>
        <p:txBody>
          <a:bodyPr>
            <a:normAutofit/>
          </a:bodyPr>
          <a:lstStyle/>
          <a:p>
            <a:pPr algn="just"/>
            <a:r>
              <a:rPr lang="en-US" altLang="zh-CN" dirty="0">
                <a:solidFill>
                  <a:srgbClr val="FF0000"/>
                </a:solidFill>
              </a:rPr>
              <a:t>7.4  </a:t>
            </a:r>
            <a:r>
              <a:rPr lang="zh-CN" altLang="zh-CN" dirty="0">
                <a:solidFill>
                  <a:srgbClr val="FF0000"/>
                </a:solidFill>
              </a:rPr>
              <a:t>使用</a:t>
            </a:r>
            <a:r>
              <a:rPr lang="en-US" altLang="zh-CN" dirty="0">
                <a:solidFill>
                  <a:srgbClr val="FF0000"/>
                </a:solidFill>
              </a:rPr>
              <a:t>LINQ</a:t>
            </a:r>
            <a:r>
              <a:rPr lang="zh-CN" altLang="zh-CN" dirty="0">
                <a:solidFill>
                  <a:srgbClr val="FF0000"/>
                </a:solidFill>
              </a:rPr>
              <a:t>实现数据访问</a:t>
            </a:r>
            <a:endParaRPr lang="zh-CN" altLang="en-US" dirty="0">
              <a:solidFill>
                <a:srgbClr val="FF0000"/>
              </a:solidFill>
            </a:endParaRPr>
          </a:p>
        </p:txBody>
      </p:sp>
      <p:sp>
        <p:nvSpPr>
          <p:cNvPr id="4" name="灯片编号占位符 5"/>
          <p:cNvSpPr>
            <a:spLocks noGrp="1"/>
          </p:cNvSpPr>
          <p:nvPr>
            <p:ph type="sldNum" sz="quarter" idx="12"/>
          </p:nvPr>
        </p:nvSpPr>
        <p:spPr/>
        <p:txBody>
          <a:bodyPr>
            <a:normAutofit fontScale="85000" lnSpcReduction="20000"/>
          </a:bodyPr>
          <a:lstStyle/>
          <a:p>
            <a:fld id="{3645B555-5B7E-4B76-8ECA-0CBE36CC3FC9}" type="slidenum">
              <a:rPr lang="zh-CN" altLang="en-US"/>
              <a:pPr/>
              <a:t>30</a:t>
            </a:fld>
            <a:endParaRPr lang="en-US" altLang="zh-CN"/>
          </a:p>
        </p:txBody>
      </p:sp>
      <p:sp>
        <p:nvSpPr>
          <p:cNvPr id="2" name="内容占位符 1"/>
          <p:cNvSpPr>
            <a:spLocks noGrp="1"/>
          </p:cNvSpPr>
          <p:nvPr>
            <p:ph sz="quarter" idx="1"/>
          </p:nvPr>
        </p:nvSpPr>
        <p:spPr/>
        <p:txBody>
          <a:bodyPr>
            <a:normAutofit lnSpcReduction="10000"/>
          </a:bodyPr>
          <a:lstStyle/>
          <a:p>
            <a:r>
              <a:rPr lang="en-US" altLang="zh-CN" dirty="0"/>
              <a:t>LINQ</a:t>
            </a:r>
            <a:r>
              <a:rPr lang="zh-CN" altLang="zh-CN" dirty="0"/>
              <a:t>集成于</a:t>
            </a:r>
            <a:r>
              <a:rPr lang="en-US" altLang="zh-CN" dirty="0"/>
              <a:t>.NET Framework 4.5</a:t>
            </a:r>
            <a:r>
              <a:rPr lang="zh-CN" altLang="zh-CN" dirty="0"/>
              <a:t>中，提供了统一的语法实现多种数据源的查询和管理</a:t>
            </a:r>
            <a:r>
              <a:rPr lang="zh-CN" altLang="zh-CN" dirty="0" smtClean="0"/>
              <a:t>。</a:t>
            </a:r>
            <a:endParaRPr lang="en-US" altLang="zh-CN" dirty="0" smtClean="0"/>
          </a:p>
          <a:p>
            <a:r>
              <a:rPr lang="en-US" altLang="zh-CN" dirty="0"/>
              <a:t>LINQ to </a:t>
            </a:r>
            <a:r>
              <a:rPr lang="en-US" altLang="zh-CN" dirty="0" smtClean="0"/>
              <a:t>Objects</a:t>
            </a:r>
            <a:r>
              <a:rPr lang="zh-CN" altLang="en-US" dirty="0" smtClean="0"/>
              <a:t>：</a:t>
            </a:r>
            <a:r>
              <a:rPr lang="zh-CN" altLang="zh-CN" dirty="0" smtClean="0"/>
              <a:t>用于</a:t>
            </a:r>
            <a:r>
              <a:rPr lang="zh-CN" altLang="zh-CN" dirty="0"/>
              <a:t>处理</a:t>
            </a:r>
            <a:r>
              <a:rPr lang="en-US" altLang="zh-CN" dirty="0"/>
              <a:t>Array</a:t>
            </a:r>
            <a:r>
              <a:rPr lang="zh-CN" altLang="zh-CN" dirty="0"/>
              <a:t>和</a:t>
            </a:r>
            <a:r>
              <a:rPr lang="en-US" altLang="zh-CN" dirty="0"/>
              <a:t>List</a:t>
            </a:r>
            <a:r>
              <a:rPr lang="zh-CN" altLang="zh-CN" dirty="0"/>
              <a:t>等集合类型</a:t>
            </a:r>
            <a:r>
              <a:rPr lang="zh-CN" altLang="zh-CN" dirty="0" smtClean="0"/>
              <a:t>数据</a:t>
            </a:r>
            <a:r>
              <a:rPr lang="zh-CN" altLang="en-US" dirty="0" smtClean="0"/>
              <a:t>。</a:t>
            </a:r>
            <a:endParaRPr lang="en-US" altLang="zh-CN" dirty="0" smtClean="0"/>
          </a:p>
          <a:p>
            <a:r>
              <a:rPr lang="en-US" altLang="zh-CN" dirty="0" smtClean="0"/>
              <a:t>LINQ </a:t>
            </a:r>
            <a:r>
              <a:rPr lang="en-US" altLang="zh-CN" dirty="0"/>
              <a:t>to </a:t>
            </a:r>
            <a:r>
              <a:rPr lang="en-US" altLang="zh-CN" dirty="0" smtClean="0"/>
              <a:t>XML</a:t>
            </a:r>
            <a:r>
              <a:rPr lang="zh-CN" altLang="en-US" dirty="0" smtClean="0"/>
              <a:t>：</a:t>
            </a:r>
            <a:r>
              <a:rPr lang="zh-CN" altLang="zh-CN" dirty="0" smtClean="0"/>
              <a:t>用于</a:t>
            </a:r>
            <a:r>
              <a:rPr lang="zh-CN" altLang="zh-CN" dirty="0"/>
              <a:t>处理</a:t>
            </a:r>
            <a:r>
              <a:rPr lang="en-US" altLang="zh-CN" dirty="0"/>
              <a:t>XML</a:t>
            </a:r>
            <a:r>
              <a:rPr lang="zh-CN" altLang="zh-CN" dirty="0"/>
              <a:t>类型</a:t>
            </a:r>
            <a:r>
              <a:rPr lang="zh-CN" altLang="zh-CN" dirty="0" smtClean="0"/>
              <a:t>数据</a:t>
            </a:r>
            <a:r>
              <a:rPr lang="zh-CN" altLang="en-US" dirty="0" smtClean="0"/>
              <a:t>。</a:t>
            </a:r>
            <a:endParaRPr lang="en-US" altLang="zh-CN" dirty="0" smtClean="0"/>
          </a:p>
          <a:p>
            <a:r>
              <a:rPr lang="en-US" altLang="zh-CN" dirty="0" smtClean="0"/>
              <a:t>LINQ </a:t>
            </a:r>
            <a:r>
              <a:rPr lang="en-US" altLang="zh-CN" dirty="0"/>
              <a:t>to </a:t>
            </a:r>
            <a:r>
              <a:rPr lang="en-US" altLang="zh-CN" dirty="0" err="1" smtClean="0"/>
              <a:t>DataSet</a:t>
            </a:r>
            <a:r>
              <a:rPr lang="zh-CN" altLang="en-US" dirty="0" smtClean="0"/>
              <a:t>：</a:t>
            </a:r>
            <a:r>
              <a:rPr lang="zh-CN" altLang="zh-CN" dirty="0" smtClean="0"/>
              <a:t>用于</a:t>
            </a:r>
            <a:r>
              <a:rPr lang="zh-CN" altLang="zh-CN" dirty="0"/>
              <a:t>处理</a:t>
            </a:r>
            <a:r>
              <a:rPr lang="en-US" altLang="zh-CN" dirty="0" err="1"/>
              <a:t>DataSet</a:t>
            </a:r>
            <a:r>
              <a:rPr lang="zh-CN" altLang="zh-CN" dirty="0"/>
              <a:t>类型</a:t>
            </a:r>
            <a:r>
              <a:rPr lang="zh-CN" altLang="zh-CN" dirty="0" smtClean="0"/>
              <a:t>数据</a:t>
            </a:r>
            <a:r>
              <a:rPr lang="zh-CN" altLang="en-US" dirty="0" smtClean="0"/>
              <a:t>。</a:t>
            </a:r>
            <a:endParaRPr lang="en-US" altLang="zh-CN" dirty="0" smtClean="0"/>
          </a:p>
          <a:p>
            <a:r>
              <a:rPr lang="en-US" altLang="zh-CN" dirty="0" smtClean="0">
                <a:solidFill>
                  <a:srgbClr val="FF0000"/>
                </a:solidFill>
              </a:rPr>
              <a:t>LINQ </a:t>
            </a:r>
            <a:r>
              <a:rPr lang="en-US" altLang="zh-CN" dirty="0">
                <a:solidFill>
                  <a:srgbClr val="FF0000"/>
                </a:solidFill>
              </a:rPr>
              <a:t>to </a:t>
            </a:r>
            <a:r>
              <a:rPr lang="en-US" altLang="zh-CN" dirty="0" smtClean="0">
                <a:solidFill>
                  <a:srgbClr val="FF0000"/>
                </a:solidFill>
              </a:rPr>
              <a:t>SQL</a:t>
            </a:r>
            <a:r>
              <a:rPr lang="zh-CN" altLang="en-US" dirty="0" smtClean="0">
                <a:solidFill>
                  <a:srgbClr val="FF0000"/>
                </a:solidFill>
              </a:rPr>
              <a:t>：</a:t>
            </a:r>
            <a:r>
              <a:rPr lang="zh-CN" altLang="zh-CN" dirty="0" smtClean="0">
                <a:solidFill>
                  <a:srgbClr val="FF0000"/>
                </a:solidFill>
              </a:rPr>
              <a:t>用于</a:t>
            </a:r>
            <a:r>
              <a:rPr lang="zh-CN" altLang="zh-CN" dirty="0">
                <a:solidFill>
                  <a:srgbClr val="FF0000"/>
                </a:solidFill>
              </a:rPr>
              <a:t>处理</a:t>
            </a:r>
            <a:r>
              <a:rPr lang="en-US" altLang="zh-CN" dirty="0">
                <a:solidFill>
                  <a:srgbClr val="FF0000"/>
                </a:solidFill>
              </a:rPr>
              <a:t>SQL Server</a:t>
            </a:r>
            <a:r>
              <a:rPr lang="zh-CN" altLang="zh-CN" dirty="0">
                <a:solidFill>
                  <a:srgbClr val="FF0000"/>
                </a:solidFill>
              </a:rPr>
              <a:t>数据库类型</a:t>
            </a:r>
            <a:r>
              <a:rPr lang="zh-CN" altLang="zh-CN" dirty="0" smtClean="0">
                <a:solidFill>
                  <a:srgbClr val="FF0000"/>
                </a:solidFill>
              </a:rPr>
              <a:t>数据</a:t>
            </a:r>
            <a:r>
              <a:rPr lang="zh-CN" altLang="en-US" dirty="0" smtClean="0">
                <a:solidFill>
                  <a:srgbClr val="FF0000"/>
                </a:solidFill>
              </a:rPr>
              <a:t>。</a:t>
            </a:r>
            <a:endParaRPr lang="en-US" altLang="zh-CN" dirty="0" smtClean="0">
              <a:solidFill>
                <a:srgbClr val="FF0000"/>
              </a:solidFill>
            </a:endParaRPr>
          </a:p>
          <a:p>
            <a:r>
              <a:rPr lang="en-US" altLang="zh-CN" dirty="0" smtClean="0"/>
              <a:t>LINQ </a:t>
            </a:r>
            <a:r>
              <a:rPr lang="en-US" altLang="zh-CN" dirty="0"/>
              <a:t>to Entities</a:t>
            </a:r>
            <a:r>
              <a:rPr lang="zh-CN" altLang="zh-CN" dirty="0"/>
              <a:t>用于处理实体数据模型。</a:t>
            </a:r>
            <a:endParaRPr lang="zh-CN" altLang="en-US" dirty="0"/>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pPr algn="just"/>
            <a:r>
              <a:rPr lang="en-US" altLang="zh-CN" dirty="0"/>
              <a:t>7.4.1  LINQ</a:t>
            </a:r>
            <a:r>
              <a:rPr lang="zh-CN" altLang="zh-CN" dirty="0"/>
              <a:t>查询表达式</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31</a:t>
            </a:fld>
            <a:endParaRPr lang="en-US" altLang="zh-CN"/>
          </a:p>
        </p:txBody>
      </p:sp>
      <p:sp>
        <p:nvSpPr>
          <p:cNvPr id="3" name="内容占位符 2"/>
          <p:cNvSpPr>
            <a:spLocks noGrp="1"/>
          </p:cNvSpPr>
          <p:nvPr>
            <p:ph sz="quarter" idx="1"/>
          </p:nvPr>
        </p:nvSpPr>
        <p:spPr/>
        <p:txBody>
          <a:bodyPr/>
          <a:lstStyle/>
          <a:p>
            <a:pPr lvl="0"/>
            <a:r>
              <a:rPr lang="en-US" altLang="zh-CN" dirty="0"/>
              <a:t>from</a:t>
            </a:r>
            <a:r>
              <a:rPr lang="zh-CN" altLang="zh-CN" dirty="0"/>
              <a:t>子句——指定查询操作的数据源和范围变量。</a:t>
            </a:r>
          </a:p>
          <a:p>
            <a:pPr lvl="0"/>
            <a:r>
              <a:rPr lang="en-US" altLang="zh-CN" dirty="0"/>
              <a:t>select</a:t>
            </a:r>
            <a:r>
              <a:rPr lang="zh-CN" altLang="zh-CN" dirty="0"/>
              <a:t>子句——指定查询结果的类型和表现形式。</a:t>
            </a:r>
          </a:p>
          <a:p>
            <a:pPr lvl="0"/>
            <a:r>
              <a:rPr lang="en-US" altLang="zh-CN" dirty="0"/>
              <a:t>where</a:t>
            </a:r>
            <a:r>
              <a:rPr lang="zh-CN" altLang="zh-CN" dirty="0"/>
              <a:t>子句——指定筛选操作的逻辑条件。</a:t>
            </a:r>
          </a:p>
          <a:p>
            <a:pPr lvl="0"/>
            <a:r>
              <a:rPr lang="en-US" altLang="zh-CN" dirty="0"/>
              <a:t>group</a:t>
            </a:r>
            <a:r>
              <a:rPr lang="zh-CN" altLang="zh-CN" dirty="0"/>
              <a:t>子句——对查询结果进行分组。</a:t>
            </a:r>
          </a:p>
          <a:p>
            <a:pPr lvl="0"/>
            <a:r>
              <a:rPr lang="en-US" altLang="zh-CN" dirty="0" err="1"/>
              <a:t>orderby</a:t>
            </a:r>
            <a:r>
              <a:rPr lang="zh-CN" altLang="zh-CN" dirty="0"/>
              <a:t>子句——对查询结果进行排序。</a:t>
            </a:r>
          </a:p>
          <a:p>
            <a:r>
              <a:rPr lang="en-US" altLang="zh-CN" dirty="0"/>
              <a:t>join</a:t>
            </a:r>
            <a:r>
              <a:rPr lang="zh-CN" altLang="zh-CN" dirty="0"/>
              <a:t>子句——连接多个查询操作的数据源。</a:t>
            </a:r>
            <a:endParaRPr lang="zh-CN" altLang="en-US" dirty="0"/>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pPr algn="just"/>
            <a:r>
              <a:rPr lang="en-US" altLang="zh-CN" dirty="0"/>
              <a:t>7.4.1  LINQ</a:t>
            </a:r>
            <a:r>
              <a:rPr lang="zh-CN" altLang="zh-CN" dirty="0"/>
              <a:t>查询</a:t>
            </a:r>
            <a:r>
              <a:rPr lang="zh-CN" altLang="zh-CN" dirty="0" smtClean="0"/>
              <a:t>表达式</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32</a:t>
            </a:fld>
            <a:endParaRPr lang="en-US" altLang="zh-CN"/>
          </a:p>
        </p:txBody>
      </p:sp>
      <p:sp>
        <p:nvSpPr>
          <p:cNvPr id="552963" name="Rectangle 3"/>
          <p:cNvSpPr>
            <a:spLocks noGrp="1" noChangeArrowheads="1"/>
          </p:cNvSpPr>
          <p:nvPr>
            <p:ph sz="quarter" idx="1"/>
          </p:nvPr>
        </p:nvSpPr>
        <p:spPr/>
        <p:txBody>
          <a:bodyPr/>
          <a:lstStyle/>
          <a:p>
            <a:pPr lvl="0"/>
            <a:r>
              <a:rPr lang="en-US" altLang="zh-CN" dirty="0"/>
              <a:t>let</a:t>
            </a:r>
            <a:r>
              <a:rPr lang="zh-CN" altLang="zh-CN" dirty="0"/>
              <a:t>子句——创建用于存储查询表达式中的子表达式结果的范围变量。</a:t>
            </a:r>
          </a:p>
          <a:p>
            <a:pPr lvl="0"/>
            <a:r>
              <a:rPr lang="en-US" altLang="zh-CN" dirty="0"/>
              <a:t>into</a:t>
            </a:r>
            <a:r>
              <a:rPr lang="zh-CN" altLang="zh-CN" dirty="0"/>
              <a:t>子句——提供一个临时标识符，该标识符可以在</a:t>
            </a:r>
            <a:r>
              <a:rPr lang="en-US" altLang="zh-CN" dirty="0"/>
              <a:t>join</a:t>
            </a:r>
            <a:r>
              <a:rPr lang="zh-CN" altLang="zh-CN" dirty="0"/>
              <a:t>、</a:t>
            </a:r>
            <a:r>
              <a:rPr lang="en-US" altLang="zh-CN" dirty="0"/>
              <a:t>group</a:t>
            </a:r>
            <a:r>
              <a:rPr lang="zh-CN" altLang="zh-CN" dirty="0"/>
              <a:t>或</a:t>
            </a:r>
            <a:r>
              <a:rPr lang="en-US" altLang="zh-CN" dirty="0"/>
              <a:t>select</a:t>
            </a:r>
            <a:r>
              <a:rPr lang="zh-CN" altLang="zh-CN" dirty="0"/>
              <a:t>子句中被引用。</a:t>
            </a:r>
          </a:p>
          <a:p>
            <a:r>
              <a:rPr lang="zh-CN" altLang="zh-CN" dirty="0"/>
              <a:t>查询表达式必须以</a:t>
            </a:r>
            <a:r>
              <a:rPr lang="en-US" altLang="zh-CN" dirty="0"/>
              <a:t>from</a:t>
            </a:r>
            <a:r>
              <a:rPr lang="zh-CN" altLang="zh-CN" dirty="0"/>
              <a:t>子句开始，以</a:t>
            </a:r>
            <a:r>
              <a:rPr lang="en-US" altLang="zh-CN" dirty="0"/>
              <a:t>select</a:t>
            </a:r>
            <a:r>
              <a:rPr lang="zh-CN" altLang="zh-CN" dirty="0"/>
              <a:t>或</a:t>
            </a:r>
            <a:r>
              <a:rPr lang="en-US" altLang="zh-CN" dirty="0"/>
              <a:t>group</a:t>
            </a:r>
            <a:r>
              <a:rPr lang="zh-CN" altLang="zh-CN" dirty="0"/>
              <a:t>子句结束，中间可以包含一个或多个</a:t>
            </a:r>
            <a:r>
              <a:rPr lang="en-US" altLang="zh-CN" dirty="0"/>
              <a:t>from</a:t>
            </a:r>
            <a:r>
              <a:rPr lang="zh-CN" altLang="zh-CN" dirty="0"/>
              <a:t>、</a:t>
            </a:r>
            <a:r>
              <a:rPr lang="en-US" altLang="zh-CN" dirty="0"/>
              <a:t>where</a:t>
            </a:r>
            <a:r>
              <a:rPr lang="zh-CN" altLang="zh-CN" dirty="0"/>
              <a:t>、</a:t>
            </a:r>
            <a:r>
              <a:rPr lang="en-US" altLang="zh-CN" dirty="0" err="1"/>
              <a:t>orderby</a:t>
            </a:r>
            <a:r>
              <a:rPr lang="zh-CN" altLang="zh-CN" dirty="0"/>
              <a:t>、</a:t>
            </a:r>
            <a:r>
              <a:rPr lang="en-US" altLang="zh-CN" dirty="0"/>
              <a:t>group</a:t>
            </a:r>
            <a:r>
              <a:rPr lang="zh-CN" altLang="zh-CN" dirty="0"/>
              <a:t>、</a:t>
            </a:r>
            <a:r>
              <a:rPr lang="en-US" altLang="zh-CN" dirty="0"/>
              <a:t>join</a:t>
            </a:r>
            <a:r>
              <a:rPr lang="zh-CN" altLang="zh-CN" dirty="0"/>
              <a:t>、</a:t>
            </a:r>
            <a:r>
              <a:rPr lang="en-US" altLang="zh-CN" dirty="0"/>
              <a:t>let</a:t>
            </a:r>
            <a:r>
              <a:rPr lang="zh-CN" altLang="zh-CN" dirty="0"/>
              <a:t>等子句。</a:t>
            </a:r>
          </a:p>
        </p:txBody>
      </p:sp>
    </p:spTree>
    <p:extLst>
      <p:ext uri="{BB962C8B-B14F-4D97-AF65-F5344CB8AC3E}">
        <p14:creationId xmlns:p14="http://schemas.microsoft.com/office/powerpoint/2010/main" val="1133434559"/>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a:bodyPr>
          <a:lstStyle/>
          <a:p>
            <a:pPr algn="just"/>
            <a:r>
              <a:rPr lang="en-US" altLang="zh-CN" dirty="0"/>
              <a:t>7.4.2  LINQ to SQL</a:t>
            </a:r>
            <a:r>
              <a:rPr lang="zh-CN" altLang="zh-CN" dirty="0"/>
              <a:t>概述</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33</a:t>
            </a:fld>
            <a:endParaRPr lang="en-US" altLang="zh-CN"/>
          </a:p>
        </p:txBody>
      </p:sp>
      <p:sp>
        <p:nvSpPr>
          <p:cNvPr id="553987" name="Rectangle 3"/>
          <p:cNvSpPr>
            <a:spLocks noGrp="1" noChangeArrowheads="1"/>
          </p:cNvSpPr>
          <p:nvPr>
            <p:ph sz="quarter" idx="1"/>
          </p:nvPr>
        </p:nvSpPr>
        <p:spPr/>
        <p:txBody>
          <a:bodyPr>
            <a:normAutofit/>
          </a:bodyPr>
          <a:lstStyle/>
          <a:p>
            <a:r>
              <a:rPr lang="zh-CN" altLang="en-US" dirty="0"/>
              <a:t>数据库与对象间映射关系</a:t>
            </a:r>
            <a:r>
              <a:rPr lang="zh-CN" altLang="en-US" dirty="0" smtClean="0"/>
              <a:t>表</a:t>
            </a:r>
            <a:endParaRPr lang="en-US" altLang="zh-CN" dirty="0" smtClean="0"/>
          </a:p>
          <a:p>
            <a:endParaRPr lang="zh-CN" altLang="zh-CN" dirty="0"/>
          </a:p>
        </p:txBody>
      </p:sp>
      <p:graphicFrame>
        <p:nvGraphicFramePr>
          <p:cNvPr id="2" name="表格 1"/>
          <p:cNvGraphicFramePr>
            <a:graphicFrameLocks noGrp="1"/>
          </p:cNvGraphicFramePr>
          <p:nvPr>
            <p:extLst>
              <p:ext uri="{D42A27DB-BD31-4B8C-83A1-F6EECF244321}">
                <p14:modId xmlns:p14="http://schemas.microsoft.com/office/powerpoint/2010/main" val="245537679"/>
              </p:ext>
            </p:extLst>
          </p:nvPr>
        </p:nvGraphicFramePr>
        <p:xfrm>
          <a:off x="467544" y="2276872"/>
          <a:ext cx="8064896" cy="4320480"/>
        </p:xfrm>
        <a:graphic>
          <a:graphicData uri="http://schemas.openxmlformats.org/drawingml/2006/table">
            <a:tbl>
              <a:tblPr firstRow="1" bandRow="1">
                <a:tableStyleId>{5C22544A-7EE6-4342-B048-85BDC9FD1C3A}</a:tableStyleId>
              </a:tblPr>
              <a:tblGrid>
                <a:gridCol w="3384376"/>
                <a:gridCol w="4680520"/>
              </a:tblGrid>
              <a:tr h="720080">
                <a:tc>
                  <a:txBody>
                    <a:bodyPr/>
                    <a:lstStyle/>
                    <a:p>
                      <a:pPr algn="ctr">
                        <a:spcAft>
                          <a:spcPts val="0"/>
                        </a:spcAft>
                      </a:pPr>
                      <a:r>
                        <a:rPr lang="en-US" sz="2400" kern="100" dirty="0">
                          <a:effectLst/>
                          <a:latin typeface="Times New Roman"/>
                          <a:ea typeface="黑体"/>
                        </a:rPr>
                        <a:t>SQL Server</a:t>
                      </a:r>
                      <a:r>
                        <a:rPr lang="zh-CN" sz="2400" kern="100" dirty="0">
                          <a:effectLst/>
                          <a:latin typeface="Times New Roman"/>
                          <a:ea typeface="黑体"/>
                        </a:rPr>
                        <a:t>对象</a:t>
                      </a:r>
                    </a:p>
                  </a:txBody>
                  <a:tcPr marL="68580" marR="68580" marT="0" marB="0" anchor="ctr"/>
                </a:tc>
                <a:tc>
                  <a:txBody>
                    <a:bodyPr/>
                    <a:lstStyle/>
                    <a:p>
                      <a:pPr algn="ctr">
                        <a:spcAft>
                          <a:spcPts val="0"/>
                        </a:spcAft>
                      </a:pPr>
                      <a:r>
                        <a:rPr lang="en-US" sz="2400" kern="100">
                          <a:effectLst/>
                          <a:latin typeface="Times New Roman"/>
                          <a:ea typeface="黑体"/>
                        </a:rPr>
                        <a:t>LINQ to SQL</a:t>
                      </a:r>
                      <a:r>
                        <a:rPr lang="zh-CN" sz="2400" kern="100">
                          <a:effectLst/>
                          <a:latin typeface="Times New Roman"/>
                          <a:ea typeface="黑体"/>
                        </a:rPr>
                        <a:t>对象</a:t>
                      </a:r>
                    </a:p>
                  </a:txBody>
                  <a:tcPr marL="68580" marR="68580" marT="0" marB="0" anchor="ctr"/>
                </a:tc>
              </a:tr>
              <a:tr h="720080">
                <a:tc>
                  <a:txBody>
                    <a:bodyPr/>
                    <a:lstStyle/>
                    <a:p>
                      <a:pPr algn="just">
                        <a:spcAft>
                          <a:spcPts val="0"/>
                        </a:spcAft>
                      </a:pPr>
                      <a:r>
                        <a:rPr lang="en-US" sz="2400" kern="100" dirty="0">
                          <a:effectLst/>
                          <a:latin typeface="Times New Roman"/>
                          <a:ea typeface="宋体"/>
                        </a:rPr>
                        <a:t>SQL Server</a:t>
                      </a:r>
                      <a:r>
                        <a:rPr lang="zh-CN" sz="2400" kern="100" dirty="0">
                          <a:effectLst/>
                          <a:latin typeface="Times New Roman"/>
                          <a:ea typeface="宋体"/>
                        </a:rPr>
                        <a:t>数据库</a:t>
                      </a:r>
                    </a:p>
                  </a:txBody>
                  <a:tcPr marL="68580" marR="68580" marT="0" marB="0" anchor="ctr"/>
                </a:tc>
                <a:tc>
                  <a:txBody>
                    <a:bodyPr/>
                    <a:lstStyle/>
                    <a:p>
                      <a:pPr algn="just">
                        <a:spcAft>
                          <a:spcPts val="0"/>
                        </a:spcAft>
                      </a:pPr>
                      <a:r>
                        <a:rPr lang="en-US" sz="2400" kern="100" dirty="0" err="1">
                          <a:effectLst/>
                          <a:latin typeface="Times New Roman"/>
                          <a:ea typeface="宋体"/>
                        </a:rPr>
                        <a:t>DataContext</a:t>
                      </a:r>
                      <a:r>
                        <a:rPr lang="zh-CN" sz="2400" kern="100" dirty="0">
                          <a:effectLst/>
                          <a:latin typeface="Times New Roman"/>
                          <a:ea typeface="宋体"/>
                        </a:rPr>
                        <a:t>类</a:t>
                      </a:r>
                    </a:p>
                  </a:txBody>
                  <a:tcPr marL="68580" marR="68580" marT="0" marB="0" anchor="ctr"/>
                </a:tc>
              </a:tr>
              <a:tr h="720080">
                <a:tc>
                  <a:txBody>
                    <a:bodyPr/>
                    <a:lstStyle/>
                    <a:p>
                      <a:pPr algn="just">
                        <a:spcAft>
                          <a:spcPts val="0"/>
                        </a:spcAft>
                      </a:pPr>
                      <a:r>
                        <a:rPr lang="zh-CN" sz="2400" kern="100">
                          <a:effectLst/>
                          <a:latin typeface="Times New Roman"/>
                          <a:ea typeface="宋体"/>
                        </a:rPr>
                        <a:t>表</a:t>
                      </a:r>
                    </a:p>
                  </a:txBody>
                  <a:tcPr marL="68580" marR="68580" marT="0" marB="0" anchor="ctr"/>
                </a:tc>
                <a:tc>
                  <a:txBody>
                    <a:bodyPr/>
                    <a:lstStyle/>
                    <a:p>
                      <a:pPr algn="just">
                        <a:spcAft>
                          <a:spcPts val="0"/>
                        </a:spcAft>
                      </a:pPr>
                      <a:r>
                        <a:rPr lang="zh-CN" sz="2400" kern="100" dirty="0">
                          <a:effectLst/>
                          <a:latin typeface="Times New Roman"/>
                          <a:ea typeface="宋体"/>
                        </a:rPr>
                        <a:t>实体类</a:t>
                      </a:r>
                    </a:p>
                  </a:txBody>
                  <a:tcPr marL="68580" marR="68580" marT="0" marB="0" anchor="ctr"/>
                </a:tc>
              </a:tr>
              <a:tr h="720080">
                <a:tc>
                  <a:txBody>
                    <a:bodyPr/>
                    <a:lstStyle/>
                    <a:p>
                      <a:pPr algn="just">
                        <a:spcAft>
                          <a:spcPts val="0"/>
                        </a:spcAft>
                      </a:pPr>
                      <a:r>
                        <a:rPr lang="zh-CN" sz="2400" kern="100" dirty="0">
                          <a:effectLst/>
                          <a:latin typeface="Times New Roman"/>
                          <a:ea typeface="宋体"/>
                        </a:rPr>
                        <a:t>属性</a:t>
                      </a:r>
                    </a:p>
                  </a:txBody>
                  <a:tcPr marL="68580" marR="68580" marT="0" marB="0" anchor="ctr"/>
                </a:tc>
                <a:tc>
                  <a:txBody>
                    <a:bodyPr/>
                    <a:lstStyle/>
                    <a:p>
                      <a:pPr algn="just">
                        <a:spcAft>
                          <a:spcPts val="0"/>
                        </a:spcAft>
                      </a:pPr>
                      <a:r>
                        <a:rPr lang="zh-CN" sz="2400" kern="100" dirty="0">
                          <a:effectLst/>
                          <a:latin typeface="Times New Roman"/>
                          <a:ea typeface="宋体"/>
                        </a:rPr>
                        <a:t>属性</a:t>
                      </a:r>
                    </a:p>
                  </a:txBody>
                  <a:tcPr marL="68580" marR="68580" marT="0" marB="0" anchor="ctr"/>
                </a:tc>
              </a:tr>
              <a:tr h="720080">
                <a:tc>
                  <a:txBody>
                    <a:bodyPr/>
                    <a:lstStyle/>
                    <a:p>
                      <a:pPr algn="just">
                        <a:spcAft>
                          <a:spcPts val="0"/>
                        </a:spcAft>
                      </a:pPr>
                      <a:r>
                        <a:rPr lang="zh-CN" sz="2400" kern="100">
                          <a:effectLst/>
                          <a:latin typeface="Times New Roman"/>
                          <a:ea typeface="宋体"/>
                        </a:rPr>
                        <a:t>外键关系</a:t>
                      </a:r>
                    </a:p>
                  </a:txBody>
                  <a:tcPr marL="68580" marR="68580" marT="0" marB="0" anchor="ctr"/>
                </a:tc>
                <a:tc>
                  <a:txBody>
                    <a:bodyPr/>
                    <a:lstStyle/>
                    <a:p>
                      <a:pPr algn="just">
                        <a:spcAft>
                          <a:spcPts val="0"/>
                        </a:spcAft>
                      </a:pPr>
                      <a:r>
                        <a:rPr lang="zh-CN" sz="2400" kern="100" dirty="0">
                          <a:effectLst/>
                          <a:latin typeface="Times New Roman"/>
                          <a:ea typeface="宋体"/>
                        </a:rPr>
                        <a:t>关联</a:t>
                      </a:r>
                    </a:p>
                  </a:txBody>
                  <a:tcPr marL="68580" marR="68580" marT="0" marB="0" anchor="ctr"/>
                </a:tc>
              </a:tr>
              <a:tr h="720080">
                <a:tc>
                  <a:txBody>
                    <a:bodyPr/>
                    <a:lstStyle/>
                    <a:p>
                      <a:pPr algn="just">
                        <a:spcAft>
                          <a:spcPts val="0"/>
                        </a:spcAft>
                      </a:pPr>
                      <a:r>
                        <a:rPr lang="zh-CN" sz="2400" kern="100">
                          <a:effectLst/>
                          <a:latin typeface="Times New Roman"/>
                          <a:ea typeface="宋体"/>
                        </a:rPr>
                        <a:t>存储过程</a:t>
                      </a:r>
                    </a:p>
                  </a:txBody>
                  <a:tcPr marL="68580" marR="68580" marT="0" marB="0" anchor="ctr"/>
                </a:tc>
                <a:tc>
                  <a:txBody>
                    <a:bodyPr/>
                    <a:lstStyle/>
                    <a:p>
                      <a:pPr algn="just">
                        <a:spcAft>
                          <a:spcPts val="0"/>
                        </a:spcAft>
                      </a:pPr>
                      <a:r>
                        <a:rPr lang="zh-CN" sz="2400" kern="100" dirty="0">
                          <a:effectLst/>
                          <a:latin typeface="Times New Roman"/>
                          <a:ea typeface="宋体"/>
                        </a:rPr>
                        <a:t>方法</a:t>
                      </a:r>
                    </a:p>
                  </a:txBody>
                  <a:tcPr marL="68580" marR="68580" marT="0" marB="0" anchor="ctr"/>
                </a:tc>
              </a:tr>
            </a:tbl>
          </a:graphicData>
        </a:graphic>
      </p:graphicFrame>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just"/>
            <a:r>
              <a:rPr lang="en-US" altLang="zh-CN" dirty="0" err="1"/>
              <a:t>MyPetShop.dbml</a:t>
            </a:r>
            <a:endParaRPr lang="zh-CN" altLang="en-US" b="1" dirty="0"/>
          </a:p>
        </p:txBody>
      </p:sp>
      <p:sp>
        <p:nvSpPr>
          <p:cNvPr id="4" name="灯片编号占位符 5"/>
          <p:cNvSpPr>
            <a:spLocks noGrp="1"/>
          </p:cNvSpPr>
          <p:nvPr>
            <p:ph type="sldNum" sz="quarter" idx="12"/>
          </p:nvPr>
        </p:nvSpPr>
        <p:spPr/>
        <p:txBody>
          <a:bodyPr>
            <a:normAutofit fontScale="85000" lnSpcReduction="20000"/>
          </a:bodyPr>
          <a:lstStyle/>
          <a:p>
            <a:fld id="{45348330-196B-440E-AFF9-1470DEA7853A}" type="slidenum">
              <a:rPr lang="zh-CN" altLang="en-US"/>
              <a:pPr/>
              <a:t>34</a:t>
            </a:fld>
            <a:endParaRPr lang="en-US" altLang="zh-CN"/>
          </a:p>
        </p:txBody>
      </p:sp>
      <p:sp>
        <p:nvSpPr>
          <p:cNvPr id="2" name="内容占位符 1"/>
          <p:cNvSpPr>
            <a:spLocks noGrp="1"/>
          </p:cNvSpPr>
          <p:nvPr>
            <p:ph sz="quarter" idx="1"/>
          </p:nvPr>
        </p:nvSpPr>
        <p:spPr/>
        <p:txBody>
          <a:bodyPr/>
          <a:lstStyle/>
          <a:p>
            <a:r>
              <a:rPr lang="en-US" altLang="zh-CN" dirty="0" err="1" smtClean="0"/>
              <a:t>MyPetShop.dbml</a:t>
            </a:r>
            <a:r>
              <a:rPr lang="zh-CN" altLang="en-US" dirty="0" smtClean="0"/>
              <a:t>：</a:t>
            </a:r>
            <a:r>
              <a:rPr lang="zh-CN" altLang="zh-CN" dirty="0" smtClean="0"/>
              <a:t>定义</a:t>
            </a:r>
            <a:r>
              <a:rPr lang="en-US" altLang="zh-CN" dirty="0" err="1" smtClean="0"/>
              <a:t>MyPetShop</a:t>
            </a:r>
            <a:r>
              <a:rPr lang="zh-CN" altLang="zh-CN" dirty="0"/>
              <a:t>数据库的架构</a:t>
            </a:r>
            <a:r>
              <a:rPr lang="zh-CN" altLang="zh-CN" dirty="0" smtClean="0"/>
              <a:t>。</a:t>
            </a:r>
            <a:endParaRPr lang="en-US" altLang="zh-CN" dirty="0" smtClean="0"/>
          </a:p>
          <a:p>
            <a:r>
              <a:rPr lang="en-US" altLang="zh-CN" dirty="0" err="1" smtClean="0"/>
              <a:t>MyPetShop.dbml.layout</a:t>
            </a:r>
            <a:r>
              <a:rPr lang="zh-CN" altLang="en-US" dirty="0" smtClean="0"/>
              <a:t>：</a:t>
            </a:r>
            <a:r>
              <a:rPr lang="zh-CN" altLang="zh-CN" dirty="0" smtClean="0"/>
              <a:t>定义每个</a:t>
            </a:r>
            <a:r>
              <a:rPr lang="zh-CN" altLang="zh-CN" dirty="0"/>
              <a:t>表的布局</a:t>
            </a:r>
            <a:r>
              <a:rPr lang="zh-CN" altLang="zh-CN" dirty="0" smtClean="0"/>
              <a:t>。</a:t>
            </a:r>
            <a:endParaRPr lang="en-US" altLang="zh-CN" dirty="0" smtClean="0"/>
          </a:p>
          <a:p>
            <a:r>
              <a:rPr lang="en-US" altLang="zh-CN" dirty="0" err="1" smtClean="0"/>
              <a:t>MyPetShop.designer.cs</a:t>
            </a:r>
            <a:r>
              <a:rPr lang="zh-CN" altLang="en-US" dirty="0" smtClean="0"/>
              <a:t>：</a:t>
            </a:r>
            <a:r>
              <a:rPr lang="zh-CN" altLang="zh-CN" dirty="0" smtClean="0"/>
              <a:t>定义自动</a:t>
            </a:r>
            <a:r>
              <a:rPr lang="zh-CN" altLang="zh-CN" dirty="0"/>
              <a:t>生成的类，包括：一是与</a:t>
            </a:r>
            <a:r>
              <a:rPr lang="en-US" altLang="zh-CN" dirty="0" err="1"/>
              <a:t>MyPetShop</a:t>
            </a:r>
            <a:r>
              <a:rPr lang="zh-CN" altLang="zh-CN" dirty="0"/>
              <a:t>数据库对应的类，该类派生自</a:t>
            </a:r>
            <a:r>
              <a:rPr lang="en-US" altLang="zh-CN" dirty="0" err="1"/>
              <a:t>DataContext</a:t>
            </a:r>
            <a:r>
              <a:rPr lang="zh-CN" altLang="zh-CN" dirty="0"/>
              <a:t>类并以</a:t>
            </a:r>
            <a:r>
              <a:rPr lang="en-US" altLang="zh-CN" dirty="0" err="1"/>
              <a:t>MyPetShopDataContext</a:t>
            </a:r>
            <a:r>
              <a:rPr lang="zh-CN" altLang="zh-CN" dirty="0"/>
              <a:t>命名；二是以</a:t>
            </a:r>
            <a:r>
              <a:rPr lang="en-US" altLang="zh-CN" dirty="0" err="1"/>
              <a:t>MyPetShop</a:t>
            </a:r>
            <a:r>
              <a:rPr lang="zh-CN" altLang="zh-CN" dirty="0"/>
              <a:t>数据库中各表的表名作为类名的各实体类。</a:t>
            </a:r>
            <a:endParaRPr lang="zh-CN" altLang="en-US" dirty="0"/>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err="1" smtClean="0"/>
              <a:t>MyPetShop.dbml</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35</a:t>
            </a:fld>
            <a:endParaRPr lang="en-US" altLang="zh-CN"/>
          </a:p>
        </p:txBody>
      </p:sp>
      <p:sp>
        <p:nvSpPr>
          <p:cNvPr id="2" name="内容占位符 1"/>
          <p:cNvSpPr>
            <a:spLocks noGrp="1"/>
          </p:cNvSpPr>
          <p:nvPr>
            <p:ph sz="quarter" idx="1"/>
          </p:nvPr>
        </p:nvSpPr>
        <p:spPr/>
        <p:txBody>
          <a:bodyPr>
            <a:normAutofit lnSpcReduction="10000"/>
          </a:bodyPr>
          <a:lstStyle/>
          <a:p>
            <a:r>
              <a:rPr lang="zh-CN" altLang="zh-CN" dirty="0"/>
              <a:t>实体类通过</a:t>
            </a:r>
            <a:r>
              <a:rPr lang="en-US" altLang="zh-CN" dirty="0" err="1"/>
              <a:t>TableAttribute</a:t>
            </a:r>
            <a:r>
              <a:rPr lang="zh-CN" altLang="zh-CN" dirty="0"/>
              <a:t>类的</a:t>
            </a:r>
            <a:r>
              <a:rPr lang="en-US" altLang="zh-CN" dirty="0"/>
              <a:t>Name</a:t>
            </a:r>
            <a:r>
              <a:rPr lang="zh-CN" altLang="zh-CN" dirty="0"/>
              <a:t>属性描述与数据表的映射关系</a:t>
            </a:r>
            <a:r>
              <a:rPr lang="zh-CN" altLang="zh-CN" dirty="0" smtClean="0"/>
              <a:t>。</a:t>
            </a:r>
            <a:endParaRPr lang="en-US" altLang="zh-CN" dirty="0" smtClean="0"/>
          </a:p>
          <a:p>
            <a:r>
              <a:rPr lang="zh-CN" altLang="zh-CN" dirty="0"/>
              <a:t>实体类的属性通过</a:t>
            </a:r>
            <a:r>
              <a:rPr lang="en-US" altLang="zh-CN" dirty="0" err="1"/>
              <a:t>ColumnAttribute</a:t>
            </a:r>
            <a:r>
              <a:rPr lang="zh-CN" altLang="zh-CN" dirty="0"/>
              <a:t>类映射到数据库表的属性</a:t>
            </a:r>
            <a:r>
              <a:rPr lang="zh-CN" altLang="zh-CN" dirty="0" smtClean="0"/>
              <a:t>。</a:t>
            </a:r>
            <a:endParaRPr lang="en-US" altLang="zh-CN" dirty="0" smtClean="0"/>
          </a:p>
          <a:p>
            <a:r>
              <a:rPr lang="zh-CN" altLang="zh-CN" dirty="0"/>
              <a:t>在实体类中，通过</a:t>
            </a:r>
            <a:r>
              <a:rPr lang="en-US" altLang="zh-CN" dirty="0" err="1"/>
              <a:t>AssociationAttribute</a:t>
            </a:r>
            <a:r>
              <a:rPr lang="zh-CN" altLang="zh-CN" dirty="0"/>
              <a:t>类映射数据库表间的外键关系</a:t>
            </a:r>
            <a:r>
              <a:rPr lang="zh-CN" altLang="zh-CN" dirty="0" smtClean="0"/>
              <a:t>。</a:t>
            </a:r>
            <a:endParaRPr lang="en-US" altLang="zh-CN" dirty="0" smtClean="0"/>
          </a:p>
          <a:p>
            <a:r>
              <a:rPr lang="zh-CN" altLang="zh-CN" dirty="0"/>
              <a:t>在</a:t>
            </a:r>
            <a:r>
              <a:rPr lang="en-US" altLang="zh-CN" dirty="0" err="1"/>
              <a:t>MyPetShopDataContext</a:t>
            </a:r>
            <a:r>
              <a:rPr lang="zh-CN" altLang="zh-CN" dirty="0"/>
              <a:t>类中，通过</a:t>
            </a:r>
            <a:r>
              <a:rPr lang="en-US" altLang="zh-CN" dirty="0" err="1"/>
              <a:t>FunctionAttribute</a:t>
            </a:r>
            <a:r>
              <a:rPr lang="zh-CN" altLang="zh-CN" dirty="0"/>
              <a:t>类将数据库中的存储过程映射为对应的方法，并通过</a:t>
            </a:r>
            <a:r>
              <a:rPr lang="en-US" altLang="zh-CN" dirty="0" err="1"/>
              <a:t>ParameterAttribute</a:t>
            </a:r>
            <a:r>
              <a:rPr lang="zh-CN" altLang="zh-CN" dirty="0"/>
              <a:t>类将存储过程中的参数映射到对应方法的参数。</a:t>
            </a:r>
            <a:endParaRPr lang="zh-CN" altLang="en-US" dirty="0"/>
          </a:p>
        </p:txBody>
      </p:sp>
    </p:spTree>
    <p:extLst>
      <p:ext uri="{BB962C8B-B14F-4D97-AF65-F5344CB8AC3E}">
        <p14:creationId xmlns:p14="http://schemas.microsoft.com/office/powerpoint/2010/main" val="1749252981"/>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en-US" altLang="zh-CN" dirty="0"/>
              <a:t>7.4.3  </a:t>
            </a:r>
            <a:r>
              <a:rPr lang="zh-CN" altLang="zh-CN" dirty="0"/>
              <a:t>利用</a:t>
            </a:r>
            <a:r>
              <a:rPr lang="en-US" altLang="zh-CN" dirty="0"/>
              <a:t>LINQ to SQL</a:t>
            </a:r>
            <a:r>
              <a:rPr lang="zh-CN" altLang="zh-CN" dirty="0"/>
              <a:t>查询</a:t>
            </a:r>
            <a:r>
              <a:rPr lang="zh-CN" altLang="zh-CN" dirty="0" smtClean="0"/>
              <a:t>数据</a:t>
            </a:r>
            <a:r>
              <a:rPr lang="en-US" altLang="zh-CN" dirty="0" smtClean="0"/>
              <a:t>——</a:t>
            </a:r>
            <a:r>
              <a:rPr lang="zh-CN" altLang="en-US" dirty="0" smtClean="0"/>
              <a:t>投影</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36</a:t>
            </a:fld>
            <a:endParaRPr lang="en-US" altLang="zh-CN"/>
          </a:p>
        </p:txBody>
      </p:sp>
      <p:sp>
        <p:nvSpPr>
          <p:cNvPr id="6" name="Rectangle 3"/>
          <p:cNvSpPr txBox="1">
            <a:spLocks noChangeArrowheads="1"/>
          </p:cNvSpPr>
          <p:nvPr/>
        </p:nvSpPr>
        <p:spPr>
          <a:xfrm>
            <a:off x="107950" y="1546225"/>
            <a:ext cx="9036050" cy="512313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ea"/>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fontAlgn="auto">
              <a:spcAft>
                <a:spcPts val="0"/>
              </a:spcAft>
            </a:pPr>
            <a:r>
              <a:rPr lang="zh-CN" altLang="en-US" sz="2400" b="0" dirty="0" smtClean="0">
                <a:latin typeface="Times New Roman" panose="02020603050405020304" pitchFamily="18" charset="0"/>
                <a:ea typeface="黑体" panose="02010609060101010101" pitchFamily="49" charset="-122"/>
              </a:rPr>
              <a:t>投影</a:t>
            </a:r>
          </a:p>
          <a:p>
            <a:pPr lvl="1" fontAlgn="auto">
              <a:spcAft>
                <a:spcPts val="0"/>
              </a:spcAft>
            </a:pPr>
            <a:r>
              <a:rPr lang="zh-CN" altLang="en-US" b="0" dirty="0" smtClean="0">
                <a:latin typeface="Times New Roman" panose="02020603050405020304" pitchFamily="18" charset="0"/>
                <a:ea typeface="黑体" panose="02010609060101010101" pitchFamily="49" charset="-122"/>
              </a:rPr>
              <a:t>可采用</a:t>
            </a:r>
            <a:r>
              <a:rPr lang="en-US" altLang="zh-CN" b="0" dirty="0" smtClean="0">
                <a:latin typeface="Times New Roman" panose="02020603050405020304" pitchFamily="18" charset="0"/>
                <a:ea typeface="黑体" panose="02010609060101010101" pitchFamily="49" charset="-122"/>
              </a:rPr>
              <a:t>select</a:t>
            </a:r>
            <a:r>
              <a:rPr lang="zh-CN" altLang="en-US" b="0" dirty="0" smtClean="0">
                <a:latin typeface="Times New Roman" panose="02020603050405020304" pitchFamily="18" charset="0"/>
                <a:ea typeface="黑体" panose="02010609060101010101" pitchFamily="49" charset="-122"/>
              </a:rPr>
              <a:t>子句通过投影操作实现。投影后的结果将新生成一个对象，该对象通常是匿名的。</a:t>
            </a:r>
          </a:p>
          <a:p>
            <a:pPr lvl="1" fontAlgn="auto">
              <a:spcAft>
                <a:spcPts val="0"/>
              </a:spcAft>
            </a:pPr>
            <a:r>
              <a:rPr lang="zh-CN" altLang="en-US" b="0" dirty="0" smtClean="0">
                <a:latin typeface="Times New Roman" panose="02020603050405020304" pitchFamily="18" charset="0"/>
                <a:ea typeface="黑体" panose="02010609060101010101" pitchFamily="49" charset="-122"/>
              </a:rPr>
              <a:t> 基本用法</a:t>
            </a:r>
          </a:p>
          <a:p>
            <a:pPr lvl="2" fontAlgn="auto">
              <a:spcAft>
                <a:spcPts val="0"/>
              </a:spcAft>
            </a:pPr>
            <a:r>
              <a:rPr lang="en-US" altLang="zh-CN" sz="1800" b="1" dirty="0" err="1" smtClean="0">
                <a:latin typeface="Times New Roman" panose="02020603050405020304" pitchFamily="18" charset="0"/>
                <a:ea typeface="黑体" panose="02010609060101010101" pitchFamily="49" charset="-122"/>
              </a:rPr>
              <a:t>MyPetShopDataContext</a:t>
            </a:r>
            <a:r>
              <a:rPr lang="en-US" altLang="zh-CN" sz="1800" b="1" dirty="0" smtClean="0">
                <a:latin typeface="Times New Roman" panose="02020603050405020304" pitchFamily="18" charset="0"/>
                <a:ea typeface="黑体" panose="02010609060101010101" pitchFamily="49" charset="-122"/>
              </a:rPr>
              <a:t> </a:t>
            </a:r>
            <a:r>
              <a:rPr lang="en-US" altLang="zh-CN" sz="1800" b="1" dirty="0" err="1" smtClean="0">
                <a:latin typeface="Times New Roman" panose="02020603050405020304" pitchFamily="18" charset="0"/>
                <a:ea typeface="黑体" panose="02010609060101010101" pitchFamily="49" charset="-122"/>
              </a:rPr>
              <a:t>db</a:t>
            </a:r>
            <a:r>
              <a:rPr lang="en-US" altLang="zh-CN" sz="1800" b="1" dirty="0" smtClean="0">
                <a:latin typeface="Times New Roman" panose="02020603050405020304" pitchFamily="18" charset="0"/>
                <a:ea typeface="黑体" panose="02010609060101010101" pitchFamily="49" charset="-122"/>
              </a:rPr>
              <a:t> = new </a:t>
            </a:r>
            <a:r>
              <a:rPr lang="en-US" altLang="zh-CN" sz="1800" b="1" dirty="0" err="1" smtClean="0">
                <a:latin typeface="Times New Roman" panose="02020603050405020304" pitchFamily="18" charset="0"/>
                <a:ea typeface="黑体" panose="02010609060101010101" pitchFamily="49" charset="-122"/>
              </a:rPr>
              <a:t>MyPetShopDataContext</a:t>
            </a:r>
            <a:r>
              <a:rPr lang="en-US" altLang="zh-CN" sz="1800" b="1" dirty="0" smtClean="0">
                <a:latin typeface="Times New Roman" panose="02020603050405020304" pitchFamily="18" charset="0"/>
                <a:ea typeface="黑体" panose="02010609060101010101" pitchFamily="49" charset="-122"/>
              </a:rPr>
              <a:t>();</a:t>
            </a:r>
          </a:p>
          <a:p>
            <a:pPr lvl="2" fontAlgn="auto">
              <a:spcAft>
                <a:spcPts val="0"/>
              </a:spcAft>
            </a:pPr>
            <a:r>
              <a:rPr lang="zh-CN" altLang="en-US" sz="1800" b="1" dirty="0" smtClean="0">
                <a:solidFill>
                  <a:srgbClr val="FF0000"/>
                </a:solidFill>
                <a:latin typeface="Times New Roman" panose="02020603050405020304" pitchFamily="18" charset="0"/>
                <a:ea typeface="黑体" panose="02010609060101010101" pitchFamily="49" charset="-122"/>
              </a:rPr>
              <a:t>建立一个对象实例</a:t>
            </a:r>
            <a:endParaRPr lang="zh-CN" altLang="en-US" b="1" dirty="0" smtClean="0">
              <a:solidFill>
                <a:srgbClr val="FF0000"/>
              </a:solidFill>
              <a:latin typeface="Times New Roman" panose="02020603050405020304" pitchFamily="18" charset="0"/>
              <a:ea typeface="黑体" panose="02010609060101010101" pitchFamily="49" charset="-122"/>
            </a:endParaRPr>
          </a:p>
          <a:p>
            <a:pPr lvl="2" fontAlgn="auto">
              <a:spcAft>
                <a:spcPts val="0"/>
              </a:spcAft>
            </a:pPr>
            <a:r>
              <a:rPr lang="en-US" altLang="zh-CN" sz="1800" b="0" dirty="0" smtClean="0">
                <a:latin typeface="Times New Roman" panose="02020603050405020304" pitchFamily="18" charset="0"/>
                <a:ea typeface="黑体" panose="02010609060101010101" pitchFamily="49" charset="-122"/>
              </a:rPr>
              <a:t> </a:t>
            </a:r>
            <a:r>
              <a:rPr lang="en-US" altLang="zh-CN" sz="1800" b="1" dirty="0" err="1" smtClean="0">
                <a:latin typeface="Times New Roman" panose="02020603050405020304" pitchFamily="18" charset="0"/>
                <a:ea typeface="黑体" panose="02010609060101010101" pitchFamily="49" charset="-122"/>
              </a:rPr>
              <a:t>var</a:t>
            </a:r>
            <a:r>
              <a:rPr lang="en-US" altLang="zh-CN" sz="1800" b="1" dirty="0" smtClean="0">
                <a:latin typeface="Times New Roman" panose="02020603050405020304" pitchFamily="18" charset="0"/>
                <a:ea typeface="黑体" panose="02010609060101010101" pitchFamily="49" charset="-122"/>
              </a:rPr>
              <a:t> results = from r in </a:t>
            </a:r>
            <a:r>
              <a:rPr lang="en-US" altLang="zh-CN" sz="1800" b="1" dirty="0" err="1" smtClean="0">
                <a:latin typeface="Times New Roman" panose="02020603050405020304" pitchFamily="18" charset="0"/>
                <a:ea typeface="黑体" panose="02010609060101010101" pitchFamily="49" charset="-122"/>
              </a:rPr>
              <a:t>db.Product</a:t>
            </a:r>
            <a:r>
              <a:rPr lang="en-US" altLang="zh-CN" sz="1800" b="1" dirty="0" smtClean="0">
                <a:latin typeface="Times New Roman" panose="02020603050405020304" pitchFamily="18" charset="0"/>
                <a:ea typeface="黑体" panose="02010609060101010101" pitchFamily="49" charset="-122"/>
              </a:rPr>
              <a:t> select r</a:t>
            </a:r>
          </a:p>
          <a:p>
            <a:pPr lvl="2" fontAlgn="auto">
              <a:spcAft>
                <a:spcPts val="0"/>
              </a:spcAft>
            </a:pPr>
            <a:r>
              <a:rPr lang="en-US" altLang="zh-CN" sz="1800" b="1" dirty="0" smtClean="0">
                <a:solidFill>
                  <a:srgbClr val="FF0000"/>
                </a:solidFill>
                <a:latin typeface="Times New Roman" panose="02020603050405020304" pitchFamily="18" charset="0"/>
                <a:ea typeface="黑体" panose="02010609060101010101" pitchFamily="49" charset="-122"/>
              </a:rPr>
              <a:t>r</a:t>
            </a:r>
            <a:r>
              <a:rPr lang="zh-CN" altLang="en-US" sz="1800" b="1" dirty="0" smtClean="0">
                <a:solidFill>
                  <a:srgbClr val="FF0000"/>
                </a:solidFill>
                <a:latin typeface="Times New Roman" panose="02020603050405020304" pitchFamily="18" charset="0"/>
                <a:ea typeface="黑体" panose="02010609060101010101" pitchFamily="49" charset="-122"/>
              </a:rPr>
              <a:t>为一个范围变量， </a:t>
            </a:r>
            <a:r>
              <a:rPr lang="en-US" altLang="zh-CN" sz="1800" b="1" dirty="0" err="1" smtClean="0">
                <a:solidFill>
                  <a:srgbClr val="FF0000"/>
                </a:solidFill>
                <a:latin typeface="Times New Roman" panose="02020603050405020304" pitchFamily="18" charset="0"/>
                <a:ea typeface="黑体" panose="02010609060101010101" pitchFamily="49" charset="-122"/>
              </a:rPr>
              <a:t>db.Product</a:t>
            </a:r>
            <a:r>
              <a:rPr lang="zh-CN" altLang="en-US" sz="1800" b="1" dirty="0" smtClean="0">
                <a:solidFill>
                  <a:srgbClr val="FF0000"/>
                </a:solidFill>
                <a:latin typeface="Times New Roman" panose="02020603050405020304" pitchFamily="18" charset="0"/>
                <a:ea typeface="黑体" panose="02010609060101010101" pitchFamily="49" charset="-122"/>
              </a:rPr>
              <a:t>为数据源，</a:t>
            </a:r>
            <a:r>
              <a:rPr lang="en-US" altLang="zh-CN" sz="1800" b="1" dirty="0" smtClean="0">
                <a:solidFill>
                  <a:srgbClr val="FF0000"/>
                </a:solidFill>
                <a:latin typeface="Times New Roman" panose="02020603050405020304" pitchFamily="18" charset="0"/>
                <a:ea typeface="黑体" panose="02010609060101010101" pitchFamily="49" charset="-122"/>
              </a:rPr>
              <a:t>select r</a:t>
            </a:r>
            <a:r>
              <a:rPr lang="zh-CN" altLang="en-US" sz="1800" b="1" dirty="0" smtClean="0">
                <a:solidFill>
                  <a:srgbClr val="FF0000"/>
                </a:solidFill>
                <a:latin typeface="Times New Roman" panose="02020603050405020304" pitchFamily="18" charset="0"/>
                <a:ea typeface="黑体" panose="02010609060101010101" pitchFamily="49" charset="-122"/>
              </a:rPr>
              <a:t>为投影，</a:t>
            </a:r>
            <a:r>
              <a:rPr lang="en-US" altLang="zh-CN" sz="1800" b="1" dirty="0" smtClean="0">
                <a:solidFill>
                  <a:srgbClr val="FF0000"/>
                </a:solidFill>
                <a:latin typeface="Times New Roman" panose="02020603050405020304" pitchFamily="18" charset="0"/>
                <a:ea typeface="黑体" panose="02010609060101010101" pitchFamily="49" charset="-122"/>
              </a:rPr>
              <a:t>from</a:t>
            </a:r>
            <a:r>
              <a:rPr lang="zh-CN" altLang="en-US" sz="1800" b="1" dirty="0" smtClean="0">
                <a:solidFill>
                  <a:srgbClr val="FF0000"/>
                </a:solidFill>
                <a:latin typeface="Times New Roman" panose="02020603050405020304" pitchFamily="18" charset="0"/>
                <a:ea typeface="黑体" panose="02010609060101010101" pitchFamily="49" charset="-122"/>
              </a:rPr>
              <a:t>、</a:t>
            </a:r>
            <a:r>
              <a:rPr lang="en-US" altLang="zh-CN" sz="1800" b="1" dirty="0" smtClean="0">
                <a:solidFill>
                  <a:srgbClr val="FF0000"/>
                </a:solidFill>
                <a:latin typeface="Times New Roman" panose="02020603050405020304" pitchFamily="18" charset="0"/>
                <a:ea typeface="黑体" panose="02010609060101010101" pitchFamily="49" charset="-122"/>
              </a:rPr>
              <a:t>in</a:t>
            </a:r>
            <a:r>
              <a:rPr lang="zh-CN" altLang="en-US" sz="1800" b="1" dirty="0" smtClean="0">
                <a:solidFill>
                  <a:srgbClr val="FF0000"/>
                </a:solidFill>
                <a:latin typeface="Times New Roman" panose="02020603050405020304" pitchFamily="18" charset="0"/>
                <a:ea typeface="黑体" panose="02010609060101010101" pitchFamily="49" charset="-122"/>
              </a:rPr>
              <a:t>、</a:t>
            </a:r>
            <a:r>
              <a:rPr lang="en-US" altLang="zh-CN" sz="1800" b="1" dirty="0" smtClean="0">
                <a:solidFill>
                  <a:srgbClr val="FF0000"/>
                </a:solidFill>
                <a:latin typeface="Times New Roman" panose="02020603050405020304" pitchFamily="18" charset="0"/>
                <a:ea typeface="黑体" panose="02010609060101010101" pitchFamily="49" charset="-122"/>
              </a:rPr>
              <a:t>select</a:t>
            </a:r>
            <a:r>
              <a:rPr lang="zh-CN" altLang="en-US" sz="1800" b="1" dirty="0" smtClean="0">
                <a:solidFill>
                  <a:srgbClr val="FF0000"/>
                </a:solidFill>
                <a:latin typeface="Times New Roman" panose="02020603050405020304" pitchFamily="18" charset="0"/>
                <a:ea typeface="黑体" panose="02010609060101010101" pitchFamily="49" charset="-122"/>
              </a:rPr>
              <a:t>为关键字。</a:t>
            </a:r>
          </a:p>
          <a:p>
            <a:pPr lvl="2" fontAlgn="auto">
              <a:spcAft>
                <a:spcPts val="0"/>
              </a:spcAft>
            </a:pPr>
            <a:r>
              <a:rPr lang="zh-CN" altLang="en-US" sz="1800" b="1" dirty="0" smtClean="0">
                <a:solidFill>
                  <a:srgbClr val="FF0000"/>
                </a:solidFill>
                <a:latin typeface="Times New Roman" panose="02020603050405020304" pitchFamily="18" charset="0"/>
                <a:ea typeface="黑体" panose="02010609060101010101" pitchFamily="49" charset="-122"/>
              </a:rPr>
              <a:t>投影的其他形式</a:t>
            </a:r>
          </a:p>
          <a:p>
            <a:pPr lvl="2" fontAlgn="auto">
              <a:spcAft>
                <a:spcPts val="0"/>
              </a:spcAft>
            </a:pPr>
            <a:r>
              <a:rPr lang="en-US" altLang="zh-CN" sz="1800" b="0" dirty="0" smtClean="0">
                <a:latin typeface="Times New Roman" panose="02020603050405020304" pitchFamily="18" charset="0"/>
                <a:ea typeface="黑体" panose="02010609060101010101" pitchFamily="49" charset="-122"/>
              </a:rPr>
              <a:t> </a:t>
            </a:r>
            <a:r>
              <a:rPr lang="en-US" altLang="zh-CN" sz="1800" b="1" dirty="0" smtClean="0">
                <a:latin typeface="Times New Roman" panose="02020603050405020304" pitchFamily="18" charset="0"/>
                <a:ea typeface="黑体" panose="02010609060101010101" pitchFamily="49" charset="-122"/>
              </a:rPr>
              <a:t>select new {</a:t>
            </a:r>
            <a:r>
              <a:rPr lang="en-US" altLang="zh-CN" sz="1800" b="1" dirty="0" err="1" smtClean="0">
                <a:latin typeface="Times New Roman" panose="02020603050405020304" pitchFamily="18" charset="0"/>
                <a:ea typeface="黑体" panose="02010609060101010101" pitchFamily="49" charset="-122"/>
              </a:rPr>
              <a:t>r.ProductId</a:t>
            </a:r>
            <a:r>
              <a:rPr lang="en-US" altLang="zh-CN" sz="1800" b="1" dirty="0" smtClean="0">
                <a:latin typeface="Times New Roman" panose="02020603050405020304" pitchFamily="18" charset="0"/>
                <a:ea typeface="黑体" panose="02010609060101010101" pitchFamily="49" charset="-122"/>
              </a:rPr>
              <a:t>, </a:t>
            </a:r>
            <a:r>
              <a:rPr lang="en-US" altLang="zh-CN" sz="1800" b="1" dirty="0" err="1" smtClean="0">
                <a:latin typeface="Times New Roman" panose="02020603050405020304" pitchFamily="18" charset="0"/>
                <a:ea typeface="黑体" panose="02010609060101010101" pitchFamily="49" charset="-122"/>
              </a:rPr>
              <a:t>r.CategoryId</a:t>
            </a:r>
            <a:r>
              <a:rPr lang="en-US" altLang="zh-CN" sz="1800" b="1" dirty="0" smtClean="0">
                <a:latin typeface="Times New Roman" panose="02020603050405020304" pitchFamily="18" charset="0"/>
                <a:ea typeface="黑体" panose="02010609060101010101" pitchFamily="49" charset="-122"/>
              </a:rPr>
              <a:t>, </a:t>
            </a:r>
            <a:r>
              <a:rPr lang="en-US" altLang="zh-CN" sz="1800" b="1" dirty="0" err="1" smtClean="0">
                <a:latin typeface="Times New Roman" panose="02020603050405020304" pitchFamily="18" charset="0"/>
                <a:ea typeface="黑体" panose="02010609060101010101" pitchFamily="49" charset="-122"/>
              </a:rPr>
              <a:t>r.Name</a:t>
            </a:r>
            <a:r>
              <a:rPr lang="en-US" altLang="zh-CN" sz="1800" b="1" dirty="0" smtClean="0">
                <a:latin typeface="Times New Roman" panose="02020603050405020304" pitchFamily="18" charset="0"/>
                <a:ea typeface="黑体" panose="02010609060101010101" pitchFamily="49" charset="-122"/>
              </a:rPr>
              <a:t>}</a:t>
            </a:r>
          </a:p>
          <a:p>
            <a:pPr lvl="2" fontAlgn="auto">
              <a:spcAft>
                <a:spcPts val="0"/>
              </a:spcAft>
            </a:pPr>
            <a:r>
              <a:rPr lang="en-US" altLang="zh-CN" sz="1800" b="1" dirty="0" smtClean="0">
                <a:latin typeface="Times New Roman" panose="02020603050405020304" pitchFamily="18" charset="0"/>
                <a:ea typeface="黑体" panose="02010609060101010101" pitchFamily="49" charset="-122"/>
              </a:rPr>
              <a:t>select new {</a:t>
            </a:r>
            <a:r>
              <a:rPr lang="zh-CN" altLang="en-US" sz="1800" b="1" dirty="0" smtClean="0">
                <a:latin typeface="Times New Roman" panose="02020603050405020304" pitchFamily="18" charset="0"/>
                <a:ea typeface="黑体" panose="02010609060101010101" pitchFamily="49" charset="-122"/>
              </a:rPr>
              <a:t>编号</a:t>
            </a:r>
            <a:r>
              <a:rPr lang="en-US" altLang="zh-CN" sz="1800" b="1" dirty="0" smtClean="0">
                <a:latin typeface="Times New Roman" panose="02020603050405020304" pitchFamily="18" charset="0"/>
                <a:ea typeface="黑体" panose="02010609060101010101" pitchFamily="49" charset="-122"/>
              </a:rPr>
              <a:t>=</a:t>
            </a:r>
            <a:r>
              <a:rPr lang="en-US" altLang="zh-CN" sz="1800" b="1" dirty="0" err="1" smtClean="0">
                <a:latin typeface="Times New Roman" panose="02020603050405020304" pitchFamily="18" charset="0"/>
                <a:ea typeface="黑体" panose="02010609060101010101" pitchFamily="49" charset="-122"/>
              </a:rPr>
              <a:t>r.ProductId</a:t>
            </a:r>
            <a:r>
              <a:rPr lang="en-US" altLang="zh-CN" sz="1800" b="1" dirty="0" smtClean="0">
                <a:latin typeface="Times New Roman" panose="02020603050405020304" pitchFamily="18" charset="0"/>
                <a:ea typeface="黑体" panose="02010609060101010101" pitchFamily="49" charset="-122"/>
              </a:rPr>
              <a:t>, </a:t>
            </a:r>
            <a:r>
              <a:rPr lang="en-US" altLang="zh-CN" sz="1800" b="1" dirty="0" err="1" smtClean="0">
                <a:latin typeface="Times New Roman" panose="02020603050405020304" pitchFamily="18" charset="0"/>
                <a:ea typeface="黑体" panose="02010609060101010101" pitchFamily="49" charset="-122"/>
              </a:rPr>
              <a:t>r.CategoryId</a:t>
            </a:r>
            <a:r>
              <a:rPr lang="en-US" altLang="zh-CN" sz="1800" b="1" dirty="0" smtClean="0">
                <a:latin typeface="Times New Roman" panose="02020603050405020304" pitchFamily="18" charset="0"/>
                <a:ea typeface="黑体" panose="02010609060101010101" pitchFamily="49" charset="-122"/>
              </a:rPr>
              <a:t>, </a:t>
            </a:r>
            <a:r>
              <a:rPr lang="zh-CN" altLang="en-US" sz="1800" b="1" dirty="0" smtClean="0">
                <a:latin typeface="Times New Roman" panose="02020603050405020304" pitchFamily="18" charset="0"/>
                <a:ea typeface="黑体" panose="02010609060101010101" pitchFamily="49" charset="-122"/>
              </a:rPr>
              <a:t>名称</a:t>
            </a:r>
            <a:r>
              <a:rPr lang="en-US" altLang="zh-CN" sz="1800" b="1" dirty="0" smtClean="0">
                <a:latin typeface="Times New Roman" panose="02020603050405020304" pitchFamily="18" charset="0"/>
                <a:ea typeface="黑体" panose="02010609060101010101" pitchFamily="49" charset="-122"/>
              </a:rPr>
              <a:t>=</a:t>
            </a:r>
            <a:r>
              <a:rPr lang="en-US" altLang="zh-CN" sz="1800" b="1" dirty="0" err="1" smtClean="0">
                <a:latin typeface="Times New Roman" panose="02020603050405020304" pitchFamily="18" charset="0"/>
                <a:ea typeface="黑体" panose="02010609060101010101" pitchFamily="49" charset="-122"/>
              </a:rPr>
              <a:t>r.Name</a:t>
            </a:r>
            <a:r>
              <a:rPr lang="en-US" altLang="zh-CN" sz="1800" b="1" dirty="0" smtClean="0">
                <a:latin typeface="Times New Roman" panose="02020603050405020304" pitchFamily="18" charset="0"/>
                <a:ea typeface="黑体" panose="02010609060101010101" pitchFamily="49" charset="-122"/>
              </a:rPr>
              <a:t>}</a:t>
            </a:r>
          </a:p>
          <a:p>
            <a:pPr lvl="2" fontAlgn="auto">
              <a:spcAft>
                <a:spcPts val="0"/>
              </a:spcAft>
            </a:pPr>
            <a:r>
              <a:rPr lang="en-US" altLang="zh-CN" sz="1800" b="1" dirty="0" smtClean="0">
                <a:latin typeface="Times New Roman" panose="02020603050405020304" pitchFamily="18" charset="0"/>
                <a:ea typeface="黑体" panose="02010609060101010101" pitchFamily="49" charset="-122"/>
              </a:rPr>
              <a:t>select new {</a:t>
            </a:r>
            <a:r>
              <a:rPr lang="zh-CN" altLang="en-US" sz="1800" b="1" dirty="0" smtClean="0">
                <a:latin typeface="Times New Roman" panose="02020603050405020304" pitchFamily="18" charset="0"/>
                <a:ea typeface="黑体" panose="02010609060101010101" pitchFamily="49" charset="-122"/>
              </a:rPr>
              <a:t>编号</a:t>
            </a:r>
            <a:r>
              <a:rPr lang="en-US" altLang="zh-CN" sz="1800" b="1" dirty="0" smtClean="0">
                <a:latin typeface="Times New Roman" panose="02020603050405020304" pitchFamily="18" charset="0"/>
                <a:ea typeface="黑体" panose="02010609060101010101" pitchFamily="49" charset="-122"/>
              </a:rPr>
              <a:t>=</a:t>
            </a:r>
            <a:r>
              <a:rPr lang="en-US" altLang="zh-CN" sz="1800" b="1" dirty="0" err="1" smtClean="0">
                <a:latin typeface="Times New Roman" panose="02020603050405020304" pitchFamily="18" charset="0"/>
                <a:ea typeface="黑体" panose="02010609060101010101" pitchFamily="49" charset="-122"/>
              </a:rPr>
              <a:t>r.ProductId</a:t>
            </a:r>
            <a:r>
              <a:rPr lang="en-US" altLang="zh-CN" sz="1800" b="1" dirty="0" smtClean="0">
                <a:latin typeface="Times New Roman" panose="02020603050405020304" pitchFamily="18" charset="0"/>
                <a:ea typeface="黑体" panose="02010609060101010101" pitchFamily="49" charset="-122"/>
              </a:rPr>
              <a:t>,</a:t>
            </a:r>
            <a:r>
              <a:rPr lang="zh-CN" altLang="en-US" sz="1800" b="1" dirty="0" smtClean="0">
                <a:latin typeface="Times New Roman" panose="02020603050405020304" pitchFamily="18" charset="0"/>
                <a:ea typeface="黑体" panose="02010609060101010101" pitchFamily="49" charset="-122"/>
              </a:rPr>
              <a:t>类别</a:t>
            </a:r>
            <a:r>
              <a:rPr lang="en-US" altLang="zh-CN" sz="1800" b="1" dirty="0" smtClean="0">
                <a:latin typeface="Times New Roman" panose="02020603050405020304" pitchFamily="18" charset="0"/>
                <a:ea typeface="黑体" panose="02010609060101010101" pitchFamily="49" charset="-122"/>
              </a:rPr>
              <a:t>=</a:t>
            </a:r>
            <a:r>
              <a:rPr lang="en-US" altLang="zh-CN" sz="1800" b="1" dirty="0" err="1" smtClean="0">
                <a:latin typeface="Times New Roman" panose="02020603050405020304" pitchFamily="18" charset="0"/>
                <a:ea typeface="黑体" panose="02010609060101010101" pitchFamily="49" charset="-122"/>
              </a:rPr>
              <a:t>r.CategoryId.ToString</a:t>
            </a:r>
            <a:r>
              <a:rPr lang="en-US" altLang="zh-CN" sz="1800" b="1" dirty="0" smtClean="0">
                <a:latin typeface="Times New Roman" panose="02020603050405020304" pitchFamily="18" charset="0"/>
                <a:ea typeface="黑体" panose="02010609060101010101" pitchFamily="49" charset="-122"/>
              </a:rPr>
              <a:t>()+</a:t>
            </a:r>
            <a:r>
              <a:rPr lang="en-US" altLang="zh-CN" sz="1800" b="1" dirty="0" err="1" smtClean="0">
                <a:latin typeface="Times New Roman" panose="02020603050405020304" pitchFamily="18" charset="0"/>
                <a:ea typeface="黑体" panose="02010609060101010101" pitchFamily="49" charset="-122"/>
              </a:rPr>
              <a:t>r.Category.Name</a:t>
            </a:r>
            <a:r>
              <a:rPr lang="en-US" altLang="zh-CN" sz="1800" b="1" dirty="0" smtClean="0">
                <a:latin typeface="Times New Roman" panose="02020603050405020304" pitchFamily="18" charset="0"/>
                <a:ea typeface="黑体" panose="02010609060101010101" pitchFamily="49" charset="-122"/>
              </a:rPr>
              <a:t>, </a:t>
            </a:r>
            <a:r>
              <a:rPr lang="zh-CN" altLang="en-US" sz="1800" b="1" dirty="0" smtClean="0">
                <a:latin typeface="Times New Roman" panose="02020603050405020304" pitchFamily="18" charset="0"/>
                <a:ea typeface="黑体" panose="02010609060101010101" pitchFamily="49" charset="-122"/>
              </a:rPr>
              <a:t>名称</a:t>
            </a:r>
            <a:r>
              <a:rPr lang="en-US" altLang="zh-CN" sz="1800" b="1" dirty="0" smtClean="0">
                <a:latin typeface="Times New Roman" panose="02020603050405020304" pitchFamily="18" charset="0"/>
                <a:ea typeface="黑体" panose="02010609060101010101" pitchFamily="49" charset="-122"/>
              </a:rPr>
              <a:t>=</a:t>
            </a:r>
            <a:r>
              <a:rPr lang="en-US" altLang="zh-CN" sz="1800" b="1" dirty="0" err="1" smtClean="0">
                <a:latin typeface="Times New Roman" panose="02020603050405020304" pitchFamily="18" charset="0"/>
                <a:ea typeface="黑体" panose="02010609060101010101" pitchFamily="49" charset="-122"/>
              </a:rPr>
              <a:t>r.Name</a:t>
            </a:r>
            <a:r>
              <a:rPr lang="en-US" altLang="zh-CN" sz="1800" b="1" dirty="0" smtClean="0">
                <a:latin typeface="Times New Roman" panose="02020603050405020304" pitchFamily="18" charset="0"/>
                <a:ea typeface="黑体" panose="02010609060101010101" pitchFamily="49" charset="-122"/>
              </a:rPr>
              <a:t>}</a:t>
            </a:r>
            <a:endParaRPr lang="en-US" altLang="zh-CN" sz="1800" b="1"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zh-CN" altLang="zh-CN" sz="3200" dirty="0"/>
              <a:t>实例</a:t>
            </a:r>
            <a:r>
              <a:rPr lang="en-US" altLang="zh-CN" sz="3200" dirty="0"/>
              <a:t>7-2  </a:t>
            </a:r>
            <a:r>
              <a:rPr lang="zh-CN" altLang="zh-CN" sz="3200" dirty="0"/>
              <a:t>利用</a:t>
            </a:r>
            <a:r>
              <a:rPr lang="en-US" altLang="zh-CN" sz="3200" dirty="0"/>
              <a:t>LINQ to SQL</a:t>
            </a:r>
            <a:r>
              <a:rPr lang="zh-CN" altLang="zh-CN" sz="3200" dirty="0"/>
              <a:t>实现投影</a:t>
            </a:r>
            <a:endParaRPr lang="zh-CN" altLang="en-US" sz="3200"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37</a:t>
            </a:fld>
            <a:endParaRPr lang="en-US" altLang="zh-CN"/>
          </a:p>
        </p:txBody>
      </p:sp>
      <p:sp>
        <p:nvSpPr>
          <p:cNvPr id="2" name="内容占位符 1"/>
          <p:cNvSpPr>
            <a:spLocks noGrp="1"/>
          </p:cNvSpPr>
          <p:nvPr>
            <p:ph sz="quarter" idx="1"/>
          </p:nvPr>
        </p:nvSpPr>
        <p:spPr/>
        <p:txBody>
          <a:bodyPr>
            <a:normAutofit/>
          </a:bodyPr>
          <a:lstStyle/>
          <a:p>
            <a:r>
              <a:rPr lang="zh-CN" altLang="zh-CN" dirty="0"/>
              <a:t>本实例将创建包含</a:t>
            </a:r>
            <a:r>
              <a:rPr lang="en-US" altLang="zh-CN" dirty="0" err="1"/>
              <a:t>ProductId</a:t>
            </a:r>
            <a:r>
              <a:rPr lang="zh-CN" altLang="zh-CN" dirty="0"/>
              <a:t>、</a:t>
            </a:r>
            <a:r>
              <a:rPr lang="en-US" altLang="zh-CN" dirty="0" err="1"/>
              <a:t>CategoryId</a:t>
            </a:r>
            <a:r>
              <a:rPr lang="zh-CN" altLang="zh-CN" dirty="0"/>
              <a:t>和</a:t>
            </a:r>
            <a:r>
              <a:rPr lang="en-US" altLang="zh-CN" dirty="0"/>
              <a:t>Name</a:t>
            </a:r>
            <a:r>
              <a:rPr lang="zh-CN" altLang="zh-CN" dirty="0"/>
              <a:t>属性的匿名对象。</a:t>
            </a:r>
          </a:p>
          <a:p>
            <a:r>
              <a:rPr lang="zh-CN" altLang="zh-CN" dirty="0"/>
              <a:t>源程序：</a:t>
            </a:r>
            <a:r>
              <a:rPr lang="en-US" altLang="zh-CN" dirty="0" err="1"/>
              <a:t>LinqSqlQuery.aspx.cs</a:t>
            </a:r>
            <a:r>
              <a:rPr lang="zh-CN" altLang="zh-CN" dirty="0"/>
              <a:t>中</a:t>
            </a:r>
            <a:r>
              <a:rPr lang="en-US" altLang="zh-CN" dirty="0" err="1"/>
              <a:t>btnProject_Click</a:t>
            </a:r>
            <a:r>
              <a:rPr lang="en-US" altLang="zh-CN" dirty="0"/>
              <a:t>()</a:t>
            </a:r>
            <a:r>
              <a:rPr lang="zh-CN" altLang="zh-CN" dirty="0"/>
              <a:t>部分</a:t>
            </a:r>
          </a:p>
        </p:txBody>
      </p:sp>
    </p:spTree>
    <p:extLst>
      <p:ext uri="{BB962C8B-B14F-4D97-AF65-F5344CB8AC3E}">
        <p14:creationId xmlns:p14="http://schemas.microsoft.com/office/powerpoint/2010/main" val="2960266392"/>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zh-CN" altLang="zh-CN" sz="3200" dirty="0"/>
              <a:t>选择</a:t>
            </a:r>
            <a:endParaRPr lang="zh-CN" altLang="en-US" sz="3200"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38</a:t>
            </a:fld>
            <a:endParaRPr lang="en-US" altLang="zh-CN"/>
          </a:p>
        </p:txBody>
      </p:sp>
      <p:sp>
        <p:nvSpPr>
          <p:cNvPr id="2" name="内容占位符 1"/>
          <p:cNvSpPr>
            <a:spLocks noGrp="1"/>
          </p:cNvSpPr>
          <p:nvPr>
            <p:ph sz="quarter" idx="1"/>
          </p:nvPr>
        </p:nvSpPr>
        <p:spPr/>
        <p:txBody>
          <a:bodyPr/>
          <a:lstStyle/>
          <a:p>
            <a:r>
              <a:rPr lang="zh-CN" altLang="zh-CN" dirty="0"/>
              <a:t>选择实现了记录的过滤，由</a:t>
            </a:r>
            <a:r>
              <a:rPr lang="en-US" altLang="zh-CN" dirty="0"/>
              <a:t>where</a:t>
            </a:r>
            <a:r>
              <a:rPr lang="zh-CN" altLang="zh-CN" dirty="0"/>
              <a:t>子句完成。</a:t>
            </a:r>
            <a:endParaRPr lang="zh-CN" altLang="en-US" dirty="0"/>
          </a:p>
        </p:txBody>
      </p:sp>
    </p:spTree>
    <p:extLst>
      <p:ext uri="{BB962C8B-B14F-4D97-AF65-F5344CB8AC3E}">
        <p14:creationId xmlns:p14="http://schemas.microsoft.com/office/powerpoint/2010/main" val="2280932676"/>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7-3  </a:t>
            </a:r>
            <a:r>
              <a:rPr lang="zh-CN" altLang="zh-CN" dirty="0"/>
              <a:t>利用</a:t>
            </a:r>
            <a:r>
              <a:rPr lang="en-US" altLang="zh-CN" dirty="0"/>
              <a:t>LINQ to SQL</a:t>
            </a:r>
            <a:r>
              <a:rPr lang="zh-CN" altLang="zh-CN" dirty="0"/>
              <a:t>实现选择</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39</a:t>
            </a:fld>
            <a:endParaRPr lang="en-US" altLang="zh-CN"/>
          </a:p>
        </p:txBody>
      </p:sp>
      <p:sp>
        <p:nvSpPr>
          <p:cNvPr id="2" name="内容占位符 1"/>
          <p:cNvSpPr>
            <a:spLocks noGrp="1"/>
          </p:cNvSpPr>
          <p:nvPr>
            <p:ph sz="quarter" idx="1"/>
          </p:nvPr>
        </p:nvSpPr>
        <p:spPr/>
        <p:txBody>
          <a:bodyPr>
            <a:normAutofit/>
          </a:bodyPr>
          <a:lstStyle/>
          <a:p>
            <a:r>
              <a:rPr lang="zh-CN" altLang="zh-CN" dirty="0"/>
              <a:t>本实例将选择</a:t>
            </a:r>
            <a:r>
              <a:rPr lang="en-US" altLang="zh-CN" dirty="0" err="1"/>
              <a:t>UnitCost</a:t>
            </a:r>
            <a:r>
              <a:rPr lang="en-US" altLang="zh-CN" dirty="0"/>
              <a:t>&gt;20</a:t>
            </a:r>
            <a:r>
              <a:rPr lang="zh-CN" altLang="zh-CN" dirty="0"/>
              <a:t>的记录。</a:t>
            </a:r>
          </a:p>
          <a:p>
            <a:r>
              <a:rPr lang="zh-CN" altLang="zh-CN" dirty="0"/>
              <a:t>源程序：</a:t>
            </a:r>
            <a:r>
              <a:rPr lang="en-US" altLang="zh-CN" dirty="0" err="1"/>
              <a:t>LinqSqlQuery.aspx.cs</a:t>
            </a:r>
            <a:r>
              <a:rPr lang="zh-CN" altLang="zh-CN" dirty="0"/>
              <a:t>中</a:t>
            </a:r>
            <a:r>
              <a:rPr lang="en-US" altLang="zh-CN" dirty="0" err="1"/>
              <a:t>btnSelect_Click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1068106175"/>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7.1  </a:t>
            </a:r>
            <a:r>
              <a:rPr lang="zh-CN" altLang="zh-CN" dirty="0"/>
              <a:t>数据访问概述</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4</a:t>
            </a:fld>
            <a:endParaRPr lang="en-US" altLang="zh-CN"/>
          </a:p>
        </p:txBody>
      </p:sp>
      <p:sp>
        <p:nvSpPr>
          <p:cNvPr id="417795" name="Rectangle 3"/>
          <p:cNvSpPr>
            <a:spLocks noGrp="1" noChangeArrowheads="1"/>
          </p:cNvSpPr>
          <p:nvPr>
            <p:ph sz="quarter" idx="1"/>
          </p:nvPr>
        </p:nvSpPr>
        <p:spPr/>
        <p:txBody>
          <a:bodyPr>
            <a:normAutofit/>
          </a:bodyPr>
          <a:lstStyle/>
          <a:p>
            <a:pPr lvl="1"/>
            <a:r>
              <a:rPr lang="zh-CN" altLang="en-US" dirty="0"/>
              <a:t>在</a:t>
            </a:r>
            <a:r>
              <a:rPr lang="en-US" altLang="zh-CN" dirty="0"/>
              <a:t>ASP.NET 1.x</a:t>
            </a:r>
            <a:r>
              <a:rPr lang="zh-CN" altLang="en-US" dirty="0"/>
              <a:t>中，主要使用</a:t>
            </a:r>
            <a:r>
              <a:rPr lang="en-US" altLang="zh-CN" dirty="0"/>
              <a:t>ADO.NET</a:t>
            </a:r>
            <a:r>
              <a:rPr lang="zh-CN" altLang="en-US" dirty="0"/>
              <a:t>访问数据，这种技术在</a:t>
            </a:r>
            <a:r>
              <a:rPr lang="en-US" altLang="zh-CN" dirty="0"/>
              <a:t>ASP.NET 4.5</a:t>
            </a:r>
            <a:r>
              <a:rPr lang="zh-CN" altLang="en-US" dirty="0"/>
              <a:t>中仍被支持</a:t>
            </a:r>
            <a:r>
              <a:rPr lang="zh-CN" altLang="en-US" dirty="0" smtClean="0"/>
              <a:t>。</a:t>
            </a:r>
            <a:endParaRPr lang="en-US" altLang="zh-CN" dirty="0" smtClean="0"/>
          </a:p>
          <a:p>
            <a:pPr lvl="1"/>
            <a:r>
              <a:rPr lang="en-US" altLang="zh-CN" dirty="0" smtClean="0"/>
              <a:t>ADO.NET</a:t>
            </a:r>
            <a:r>
              <a:rPr lang="zh-CN" altLang="en-US" dirty="0"/>
              <a:t>提供了用于完成如数据库连接、查询数据、插入数据、更新数据和删除数据等操作的对象</a:t>
            </a:r>
            <a:r>
              <a:rPr lang="zh-CN" altLang="en-US" dirty="0" smtClean="0"/>
              <a:t>。</a:t>
            </a:r>
            <a:endParaRPr lang="en-US" altLang="zh-CN" dirty="0" smtClean="0"/>
          </a:p>
          <a:p>
            <a:pPr lvl="1"/>
            <a:r>
              <a:rPr lang="zh-CN" altLang="zh-CN" dirty="0"/>
              <a:t>在</a:t>
            </a:r>
            <a:r>
              <a:rPr lang="en-US" altLang="zh-CN" dirty="0"/>
              <a:t>ASP.NET 2.0</a:t>
            </a:r>
            <a:r>
              <a:rPr lang="zh-CN" altLang="zh-CN" dirty="0"/>
              <a:t>中，增加了多种数据源控件和数据绑定控件</a:t>
            </a:r>
            <a:r>
              <a:rPr lang="zh-CN" altLang="zh-CN" dirty="0" smtClean="0"/>
              <a:t>。</a:t>
            </a:r>
            <a:endParaRPr lang="en-US" altLang="zh-CN" dirty="0" smtClean="0"/>
          </a:p>
          <a:p>
            <a:pPr lvl="1"/>
            <a:r>
              <a:rPr lang="zh-CN" altLang="zh-CN" dirty="0"/>
              <a:t>在</a:t>
            </a:r>
            <a:r>
              <a:rPr lang="en-US" altLang="zh-CN" dirty="0"/>
              <a:t>ASP.NET 3.5</a:t>
            </a:r>
            <a:r>
              <a:rPr lang="zh-CN" altLang="zh-CN" dirty="0"/>
              <a:t>中，引入了一种新技术</a:t>
            </a:r>
            <a:r>
              <a:rPr lang="en-US" altLang="zh-CN" dirty="0"/>
              <a:t>LINQ</a:t>
            </a:r>
            <a:r>
              <a:rPr lang="zh-CN" altLang="zh-CN" dirty="0" smtClean="0"/>
              <a:t>。</a:t>
            </a:r>
            <a:r>
              <a:rPr lang="en-US" altLang="zh-CN" dirty="0"/>
              <a:t>ASP.NET 4.0</a:t>
            </a:r>
            <a:r>
              <a:rPr lang="zh-CN" altLang="zh-CN" dirty="0"/>
              <a:t>进一步扩展了该技术，新增了</a:t>
            </a:r>
            <a:r>
              <a:rPr lang="en-US" altLang="zh-CN" dirty="0"/>
              <a:t>LINQ to Entities</a:t>
            </a:r>
            <a:r>
              <a:rPr lang="zh-CN" altLang="zh-CN" dirty="0"/>
              <a:t>数据访问方法。</a:t>
            </a:r>
          </a:p>
        </p:txBody>
      </p:sp>
    </p:spTree>
    <p:extLst>
      <p:ext uri="{BB962C8B-B14F-4D97-AF65-F5344CB8AC3E}">
        <p14:creationId xmlns:p14="http://schemas.microsoft.com/office/powerpoint/2010/main" val="248141704"/>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7-4  </a:t>
            </a:r>
            <a:r>
              <a:rPr lang="zh-CN" altLang="zh-CN" dirty="0"/>
              <a:t>利用</a:t>
            </a:r>
            <a:r>
              <a:rPr lang="en-US" altLang="zh-CN" dirty="0"/>
              <a:t>LINQ to SQL</a:t>
            </a:r>
            <a:r>
              <a:rPr lang="zh-CN" altLang="zh-CN" dirty="0"/>
              <a:t>实现排序</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40</a:t>
            </a:fld>
            <a:endParaRPr lang="en-US" altLang="zh-CN"/>
          </a:p>
        </p:txBody>
      </p:sp>
      <p:sp>
        <p:nvSpPr>
          <p:cNvPr id="2" name="内容占位符 1"/>
          <p:cNvSpPr>
            <a:spLocks noGrp="1"/>
          </p:cNvSpPr>
          <p:nvPr>
            <p:ph sz="quarter" idx="1"/>
          </p:nvPr>
        </p:nvSpPr>
        <p:spPr/>
        <p:txBody>
          <a:bodyPr>
            <a:normAutofit/>
          </a:bodyPr>
          <a:lstStyle/>
          <a:p>
            <a:r>
              <a:rPr lang="zh-CN" altLang="zh-CN" dirty="0"/>
              <a:t>本实例使用</a:t>
            </a:r>
            <a:r>
              <a:rPr lang="en-US" altLang="zh-CN" dirty="0" err="1"/>
              <a:t>orderby</a:t>
            </a:r>
            <a:r>
              <a:rPr lang="zh-CN" altLang="zh-CN" dirty="0"/>
              <a:t>子句实现价格的降序排列。</a:t>
            </a:r>
          </a:p>
          <a:p>
            <a:r>
              <a:rPr lang="zh-CN" altLang="zh-CN" dirty="0"/>
              <a:t>源程序：</a:t>
            </a:r>
            <a:r>
              <a:rPr lang="en-US" altLang="zh-CN" dirty="0" err="1"/>
              <a:t>LinqSqlQuery.aspx.cs</a:t>
            </a:r>
            <a:r>
              <a:rPr lang="zh-CN" altLang="zh-CN" dirty="0"/>
              <a:t>中</a:t>
            </a:r>
            <a:r>
              <a:rPr lang="en-US" altLang="zh-CN" dirty="0" err="1"/>
              <a:t>btnOrder_Click</a:t>
            </a:r>
            <a:r>
              <a:rPr lang="en-US" altLang="zh-CN" dirty="0"/>
              <a:t> ()</a:t>
            </a:r>
            <a:r>
              <a:rPr lang="zh-CN" altLang="zh-CN" dirty="0"/>
              <a:t>部分</a:t>
            </a:r>
            <a:endParaRPr lang="zh-CN" altLang="en-US" dirty="0"/>
          </a:p>
        </p:txBody>
      </p:sp>
    </p:spTree>
    <p:extLst>
      <p:ext uri="{BB962C8B-B14F-4D97-AF65-F5344CB8AC3E}">
        <p14:creationId xmlns:p14="http://schemas.microsoft.com/office/powerpoint/2010/main" val="1113591316"/>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zh-CN" altLang="zh-CN" sz="3200" dirty="0"/>
              <a:t>分组</a:t>
            </a:r>
            <a:endParaRPr lang="zh-CN" altLang="en-US" sz="3200"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41</a:t>
            </a:fld>
            <a:endParaRPr lang="en-US" altLang="zh-CN"/>
          </a:p>
        </p:txBody>
      </p:sp>
      <p:sp>
        <p:nvSpPr>
          <p:cNvPr id="2" name="内容占位符 1"/>
          <p:cNvSpPr>
            <a:spLocks noGrp="1"/>
          </p:cNvSpPr>
          <p:nvPr>
            <p:ph sz="quarter" idx="1"/>
          </p:nvPr>
        </p:nvSpPr>
        <p:spPr/>
        <p:txBody>
          <a:bodyPr>
            <a:normAutofit lnSpcReduction="10000"/>
          </a:bodyPr>
          <a:lstStyle/>
          <a:p>
            <a:r>
              <a:rPr lang="zh-CN" altLang="zh-CN" dirty="0" smtClean="0"/>
              <a:t>使用</a:t>
            </a:r>
            <a:r>
              <a:rPr lang="en-US" altLang="zh-CN" dirty="0"/>
              <a:t>group…by</a:t>
            </a:r>
            <a:r>
              <a:rPr lang="zh-CN" altLang="zh-CN" dirty="0"/>
              <a:t>子句</a:t>
            </a:r>
            <a:r>
              <a:rPr lang="zh-CN" altLang="zh-CN" dirty="0" smtClean="0"/>
              <a:t>。</a:t>
            </a:r>
            <a:endParaRPr lang="en-US" altLang="zh-CN" dirty="0" smtClean="0"/>
          </a:p>
          <a:p>
            <a:r>
              <a:rPr lang="zh-CN" altLang="zh-CN" dirty="0" smtClean="0"/>
              <a:t>分组</a:t>
            </a:r>
            <a:r>
              <a:rPr lang="zh-CN" altLang="zh-CN" dirty="0"/>
              <a:t>后的结果集合将采用集合的集合形式</a:t>
            </a:r>
            <a:r>
              <a:rPr lang="zh-CN" altLang="zh-CN" dirty="0" smtClean="0"/>
              <a:t>。</a:t>
            </a:r>
            <a:endParaRPr lang="en-US" altLang="zh-CN" dirty="0" smtClean="0"/>
          </a:p>
          <a:p>
            <a:r>
              <a:rPr lang="zh-CN" altLang="zh-CN" dirty="0" smtClean="0"/>
              <a:t>外</a:t>
            </a:r>
            <a:r>
              <a:rPr lang="zh-CN" altLang="zh-CN" dirty="0"/>
              <a:t>集合中的每个元素包括键值及根据该键值分组的元素集合。因此，要访问分组后的结果集合中的元素，必须使用嵌套的循环语句。外循环用于循环访问外集合中的每个元素（即每个组），内循环用于循环访问内集合中的元素（即每个组中的元素）。</a:t>
            </a:r>
          </a:p>
          <a:p>
            <a:r>
              <a:rPr lang="zh-CN" altLang="zh-CN" dirty="0"/>
              <a:t>若要引用分组操作的结果，可以使用</a:t>
            </a:r>
            <a:r>
              <a:rPr lang="en-US" altLang="zh-CN" dirty="0"/>
              <a:t>into</a:t>
            </a:r>
            <a:r>
              <a:rPr lang="zh-CN" altLang="zh-CN" dirty="0"/>
              <a:t>子句创建用于进一步查询的标识符。</a:t>
            </a:r>
            <a:endParaRPr lang="zh-CN" altLang="en-US" dirty="0"/>
          </a:p>
        </p:txBody>
      </p:sp>
    </p:spTree>
    <p:extLst>
      <p:ext uri="{BB962C8B-B14F-4D97-AF65-F5344CB8AC3E}">
        <p14:creationId xmlns:p14="http://schemas.microsoft.com/office/powerpoint/2010/main" val="252451463"/>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7-5  </a:t>
            </a:r>
            <a:r>
              <a:rPr lang="zh-CN" altLang="zh-CN" dirty="0"/>
              <a:t>利用</a:t>
            </a:r>
            <a:r>
              <a:rPr lang="en-US" altLang="zh-CN" dirty="0"/>
              <a:t>LINQ to SQL</a:t>
            </a:r>
            <a:r>
              <a:rPr lang="zh-CN" altLang="zh-CN" dirty="0"/>
              <a:t>实现分组</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42</a:t>
            </a:fld>
            <a:endParaRPr lang="en-US" altLang="zh-CN"/>
          </a:p>
        </p:txBody>
      </p:sp>
      <p:sp>
        <p:nvSpPr>
          <p:cNvPr id="2" name="内容占位符 1"/>
          <p:cNvSpPr>
            <a:spLocks noGrp="1"/>
          </p:cNvSpPr>
          <p:nvPr>
            <p:ph sz="quarter" idx="1"/>
          </p:nvPr>
        </p:nvSpPr>
        <p:spPr/>
        <p:txBody>
          <a:bodyPr>
            <a:normAutofit/>
          </a:bodyPr>
          <a:lstStyle/>
          <a:p>
            <a:r>
              <a:rPr lang="zh-CN" altLang="zh-CN" dirty="0"/>
              <a:t>本实例根据</a:t>
            </a:r>
            <a:r>
              <a:rPr lang="en-US" altLang="zh-CN" dirty="0" err="1"/>
              <a:t>CategoryId</a:t>
            </a:r>
            <a:r>
              <a:rPr lang="zh-CN" altLang="zh-CN" dirty="0"/>
              <a:t>分组，并显示</a:t>
            </a:r>
            <a:r>
              <a:rPr lang="en-US" altLang="zh-CN" dirty="0" err="1"/>
              <a:t>CategoryId</a:t>
            </a:r>
            <a:r>
              <a:rPr lang="zh-CN" altLang="zh-CN" dirty="0"/>
              <a:t>值为</a:t>
            </a:r>
            <a:r>
              <a:rPr lang="en-US" altLang="zh-CN" dirty="0"/>
              <a:t>5</a:t>
            </a:r>
            <a:r>
              <a:rPr lang="zh-CN" altLang="zh-CN" dirty="0"/>
              <a:t>的集合。</a:t>
            </a:r>
          </a:p>
          <a:p>
            <a:r>
              <a:rPr lang="zh-CN" altLang="zh-CN" dirty="0"/>
              <a:t>源程序：</a:t>
            </a:r>
            <a:r>
              <a:rPr lang="en-US" altLang="zh-CN" dirty="0" err="1"/>
              <a:t>LinqSqlQuery.aspx.cs</a:t>
            </a:r>
            <a:r>
              <a:rPr lang="zh-CN" altLang="zh-CN" dirty="0"/>
              <a:t>中</a:t>
            </a:r>
            <a:r>
              <a:rPr lang="en-US" altLang="zh-CN" dirty="0" err="1"/>
              <a:t>btnGroup_Click</a:t>
            </a:r>
            <a:r>
              <a:rPr lang="en-US" altLang="zh-CN" dirty="0"/>
              <a:t> ()</a:t>
            </a:r>
            <a:r>
              <a:rPr lang="zh-CN" altLang="zh-CN" dirty="0"/>
              <a:t>部分</a:t>
            </a:r>
            <a:endParaRPr lang="zh-CN" altLang="en-US" dirty="0"/>
          </a:p>
        </p:txBody>
      </p:sp>
    </p:spTree>
    <p:extLst>
      <p:ext uri="{BB962C8B-B14F-4D97-AF65-F5344CB8AC3E}">
        <p14:creationId xmlns:p14="http://schemas.microsoft.com/office/powerpoint/2010/main" val="3237055961"/>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聚合</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43</a:t>
            </a:fld>
            <a:endParaRPr lang="en-US" altLang="zh-CN"/>
          </a:p>
        </p:txBody>
      </p:sp>
      <p:sp>
        <p:nvSpPr>
          <p:cNvPr id="2" name="内容占位符 1"/>
          <p:cNvSpPr>
            <a:spLocks noGrp="1"/>
          </p:cNvSpPr>
          <p:nvPr>
            <p:ph sz="quarter" idx="1"/>
          </p:nvPr>
        </p:nvSpPr>
        <p:spPr/>
        <p:txBody>
          <a:bodyPr>
            <a:normAutofit/>
          </a:bodyPr>
          <a:lstStyle/>
          <a:p>
            <a:r>
              <a:rPr lang="zh-CN" altLang="zh-CN" dirty="0" smtClean="0"/>
              <a:t>主要</a:t>
            </a:r>
            <a:r>
              <a:rPr lang="zh-CN" altLang="zh-CN" dirty="0"/>
              <a:t>涉及</a:t>
            </a:r>
            <a:r>
              <a:rPr lang="en-US" altLang="zh-CN" dirty="0"/>
              <a:t>Count()</a:t>
            </a:r>
            <a:r>
              <a:rPr lang="zh-CN" altLang="zh-CN" dirty="0"/>
              <a:t>、</a:t>
            </a:r>
            <a:r>
              <a:rPr lang="en-US" altLang="zh-CN" dirty="0"/>
              <a:t>Max()</a:t>
            </a:r>
            <a:r>
              <a:rPr lang="zh-CN" altLang="zh-CN" dirty="0"/>
              <a:t>、</a:t>
            </a:r>
            <a:r>
              <a:rPr lang="en-US" altLang="zh-CN" dirty="0"/>
              <a:t>Min()</a:t>
            </a:r>
            <a:r>
              <a:rPr lang="zh-CN" altLang="zh-CN" dirty="0"/>
              <a:t>、</a:t>
            </a:r>
            <a:r>
              <a:rPr lang="en-US" altLang="zh-CN" dirty="0"/>
              <a:t>Average()</a:t>
            </a:r>
            <a:r>
              <a:rPr lang="zh-CN" altLang="zh-CN" dirty="0"/>
              <a:t>等方法</a:t>
            </a:r>
            <a:r>
              <a:rPr lang="zh-CN" altLang="zh-CN" dirty="0" smtClean="0"/>
              <a:t>。</a:t>
            </a:r>
            <a:endParaRPr lang="en-US" altLang="zh-CN" dirty="0" smtClean="0"/>
          </a:p>
          <a:p>
            <a:r>
              <a:rPr lang="zh-CN" altLang="zh-CN" dirty="0" smtClean="0"/>
              <a:t>参数</a:t>
            </a:r>
            <a:r>
              <a:rPr lang="zh-CN" altLang="zh-CN" dirty="0"/>
              <a:t>常使用</a:t>
            </a:r>
            <a:r>
              <a:rPr lang="en-US" altLang="zh-CN" dirty="0"/>
              <a:t>Lambda</a:t>
            </a:r>
            <a:r>
              <a:rPr lang="zh-CN" altLang="zh-CN" dirty="0"/>
              <a:t>表达式</a:t>
            </a:r>
            <a:r>
              <a:rPr lang="zh-CN" altLang="zh-CN" dirty="0" smtClean="0"/>
              <a:t>。格式</a:t>
            </a:r>
            <a:r>
              <a:rPr lang="zh-CN" altLang="zh-CN" dirty="0"/>
              <a:t>如下：</a:t>
            </a:r>
          </a:p>
          <a:p>
            <a:pPr marL="0" indent="0">
              <a:buNone/>
            </a:pPr>
            <a:r>
              <a:rPr lang="en-US" altLang="zh-CN" dirty="0" smtClean="0"/>
              <a:t>  </a:t>
            </a:r>
            <a:r>
              <a:rPr lang="zh-CN" altLang="zh-CN" dirty="0" smtClean="0"/>
              <a:t>（</a:t>
            </a:r>
            <a:r>
              <a:rPr lang="zh-CN" altLang="zh-CN" dirty="0"/>
              <a:t>输入参数）</a:t>
            </a:r>
            <a:r>
              <a:rPr lang="en-US" altLang="zh-CN" dirty="0"/>
              <a:t>=&gt; {</a:t>
            </a:r>
            <a:r>
              <a:rPr lang="zh-CN" altLang="zh-CN" dirty="0"/>
              <a:t>语句块</a:t>
            </a:r>
            <a:r>
              <a:rPr lang="en-US" altLang="zh-CN" dirty="0"/>
              <a:t>}</a:t>
            </a:r>
            <a:endParaRPr lang="zh-CN" altLang="zh-CN" dirty="0"/>
          </a:p>
          <a:p>
            <a:r>
              <a:rPr lang="zh-CN" altLang="zh-CN" dirty="0" smtClean="0"/>
              <a:t>当</a:t>
            </a:r>
            <a:r>
              <a:rPr lang="zh-CN" altLang="zh-CN" dirty="0"/>
              <a:t>把</a:t>
            </a:r>
            <a:r>
              <a:rPr lang="en-US" altLang="zh-CN" dirty="0"/>
              <a:t>Lambda</a:t>
            </a:r>
            <a:r>
              <a:rPr lang="zh-CN" altLang="zh-CN" dirty="0"/>
              <a:t>表达式应用于</a:t>
            </a:r>
            <a:r>
              <a:rPr lang="en-US" altLang="zh-CN" dirty="0"/>
              <a:t>Max()</a:t>
            </a:r>
            <a:r>
              <a:rPr lang="zh-CN" altLang="zh-CN" dirty="0"/>
              <a:t>、</a:t>
            </a:r>
            <a:r>
              <a:rPr lang="en-US" altLang="zh-CN" dirty="0"/>
              <a:t>Min()</a:t>
            </a:r>
            <a:r>
              <a:rPr lang="zh-CN" altLang="zh-CN" dirty="0"/>
              <a:t>、</a:t>
            </a:r>
            <a:r>
              <a:rPr lang="en-US" altLang="zh-CN" dirty="0"/>
              <a:t>Average()</a:t>
            </a:r>
            <a:r>
              <a:rPr lang="zh-CN" altLang="zh-CN" dirty="0"/>
              <a:t>等聚合方法时，编译器会自动推断输入参数的数据类型。</a:t>
            </a:r>
            <a:endParaRPr lang="zh-CN" altLang="en-US" dirty="0"/>
          </a:p>
        </p:txBody>
      </p:sp>
    </p:spTree>
    <p:extLst>
      <p:ext uri="{BB962C8B-B14F-4D97-AF65-F5344CB8AC3E}">
        <p14:creationId xmlns:p14="http://schemas.microsoft.com/office/powerpoint/2010/main" val="3348796230"/>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7-6  </a:t>
            </a:r>
            <a:r>
              <a:rPr lang="zh-CN" altLang="zh-CN" dirty="0"/>
              <a:t>利用</a:t>
            </a:r>
            <a:r>
              <a:rPr lang="en-US" altLang="zh-CN" dirty="0"/>
              <a:t>LINQ to SQL</a:t>
            </a:r>
            <a:r>
              <a:rPr lang="zh-CN" altLang="zh-CN" dirty="0"/>
              <a:t>实现聚合操作</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44</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本实例根据</a:t>
            </a:r>
            <a:r>
              <a:rPr lang="en-US" altLang="zh-CN" dirty="0" err="1"/>
              <a:t>CategoryId</a:t>
            </a:r>
            <a:r>
              <a:rPr lang="zh-CN" altLang="zh-CN" dirty="0"/>
              <a:t>分组统计每组的个数、</a:t>
            </a:r>
            <a:r>
              <a:rPr lang="en-US" altLang="zh-CN" dirty="0" err="1"/>
              <a:t>ListPrice</a:t>
            </a:r>
            <a:r>
              <a:rPr lang="zh-CN" altLang="zh-CN" dirty="0"/>
              <a:t>的最大值、最小值和平均值。</a:t>
            </a:r>
          </a:p>
          <a:p>
            <a:r>
              <a:rPr lang="zh-CN" altLang="zh-CN" dirty="0"/>
              <a:t>源程序：</a:t>
            </a:r>
            <a:r>
              <a:rPr lang="en-US" altLang="zh-CN" dirty="0" err="1"/>
              <a:t>LinqSqlQuery.aspx.cs</a:t>
            </a:r>
            <a:r>
              <a:rPr lang="zh-CN" altLang="zh-CN" dirty="0"/>
              <a:t>中</a:t>
            </a:r>
            <a:r>
              <a:rPr lang="en-US" altLang="zh-CN" dirty="0" err="1"/>
              <a:t>btnPolymerize_Click</a:t>
            </a:r>
            <a:r>
              <a:rPr lang="en-US" altLang="zh-CN" dirty="0"/>
              <a:t> ()</a:t>
            </a:r>
            <a:r>
              <a:rPr lang="zh-CN" altLang="zh-CN" dirty="0"/>
              <a:t>部分</a:t>
            </a:r>
            <a:endParaRPr lang="en-US" altLang="zh-CN" dirty="0"/>
          </a:p>
        </p:txBody>
      </p:sp>
    </p:spTree>
    <p:extLst>
      <p:ext uri="{BB962C8B-B14F-4D97-AF65-F5344CB8AC3E}">
        <p14:creationId xmlns:p14="http://schemas.microsoft.com/office/powerpoint/2010/main" val="3570613350"/>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连接</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45</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smtClean="0"/>
              <a:t>使用</a:t>
            </a:r>
            <a:r>
              <a:rPr lang="en-US" altLang="zh-CN" dirty="0"/>
              <a:t>join</a:t>
            </a:r>
            <a:r>
              <a:rPr lang="zh-CN" altLang="zh-CN" dirty="0"/>
              <a:t>子句</a:t>
            </a:r>
            <a:r>
              <a:rPr lang="zh-CN" altLang="zh-CN" dirty="0" smtClean="0"/>
              <a:t>。</a:t>
            </a:r>
            <a:endParaRPr lang="en-US" altLang="zh-CN" dirty="0" smtClean="0"/>
          </a:p>
          <a:p>
            <a:r>
              <a:rPr lang="zh-CN" altLang="zh-CN" dirty="0" smtClean="0"/>
              <a:t>对于</a:t>
            </a:r>
            <a:r>
              <a:rPr lang="zh-CN" altLang="zh-CN" dirty="0"/>
              <a:t>具有外键约束的多表，可以直接通过引用对象的形式进行查询，也可以使用</a:t>
            </a:r>
            <a:r>
              <a:rPr lang="en-US" altLang="zh-CN" dirty="0"/>
              <a:t>join</a:t>
            </a:r>
            <a:r>
              <a:rPr lang="zh-CN" altLang="zh-CN" dirty="0"/>
              <a:t>子句实现。</a:t>
            </a:r>
            <a:endParaRPr lang="en-US" altLang="zh-CN" dirty="0"/>
          </a:p>
        </p:txBody>
      </p:sp>
    </p:spTree>
    <p:extLst>
      <p:ext uri="{BB962C8B-B14F-4D97-AF65-F5344CB8AC3E}">
        <p14:creationId xmlns:p14="http://schemas.microsoft.com/office/powerpoint/2010/main" val="190639468"/>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7-7  </a:t>
            </a:r>
            <a:r>
              <a:rPr lang="zh-CN" altLang="zh-CN" dirty="0"/>
              <a:t>利用</a:t>
            </a:r>
            <a:r>
              <a:rPr lang="en-US" altLang="zh-CN" dirty="0"/>
              <a:t>LINQ to SQL</a:t>
            </a:r>
            <a:r>
              <a:rPr lang="zh-CN" altLang="zh-CN" dirty="0"/>
              <a:t>实现直接引用对象连接</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46</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本实例通过直接引用对象形式查询产品的分类名称。</a:t>
            </a:r>
          </a:p>
          <a:p>
            <a:r>
              <a:rPr lang="zh-CN" altLang="zh-CN" dirty="0"/>
              <a:t>源程序：</a:t>
            </a:r>
            <a:r>
              <a:rPr lang="en-US" altLang="zh-CN" dirty="0" err="1"/>
              <a:t>LinqSqlQuery.aspx.cs</a:t>
            </a:r>
            <a:r>
              <a:rPr lang="zh-CN" altLang="zh-CN" dirty="0"/>
              <a:t>中</a:t>
            </a:r>
            <a:r>
              <a:rPr lang="en-US" altLang="zh-CN" dirty="0" err="1"/>
              <a:t>btnQuote_Click</a:t>
            </a:r>
            <a:r>
              <a:rPr lang="en-US" altLang="zh-CN" dirty="0"/>
              <a:t> ()</a:t>
            </a:r>
            <a:r>
              <a:rPr lang="zh-CN" altLang="zh-CN" dirty="0"/>
              <a:t>部分</a:t>
            </a:r>
            <a:endParaRPr lang="en-US" altLang="zh-CN" dirty="0" smtClean="0"/>
          </a:p>
          <a:p>
            <a:endParaRPr lang="zh-CN" altLang="en-US" dirty="0"/>
          </a:p>
        </p:txBody>
      </p:sp>
    </p:spTree>
    <p:extLst>
      <p:ext uri="{BB962C8B-B14F-4D97-AF65-F5344CB8AC3E}">
        <p14:creationId xmlns:p14="http://schemas.microsoft.com/office/powerpoint/2010/main" val="292080467"/>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r>
              <a:rPr lang="zh-CN" altLang="zh-CN" b="1" dirty="0"/>
              <a:t>实例</a:t>
            </a:r>
            <a:r>
              <a:rPr lang="en-US" altLang="zh-CN" b="1" dirty="0"/>
              <a:t>7-8  </a:t>
            </a:r>
            <a:r>
              <a:rPr lang="zh-CN" altLang="zh-CN" b="1" dirty="0"/>
              <a:t>利用</a:t>
            </a:r>
            <a:r>
              <a:rPr lang="en-US" altLang="zh-CN" b="1" dirty="0"/>
              <a:t>LINQ to SQL</a:t>
            </a:r>
            <a:r>
              <a:rPr lang="zh-CN" altLang="zh-CN" b="1" dirty="0"/>
              <a:t>实现</a:t>
            </a:r>
            <a:r>
              <a:rPr lang="en-US" altLang="zh-CN" b="1" dirty="0"/>
              <a:t>join</a:t>
            </a:r>
            <a:r>
              <a:rPr lang="zh-CN" altLang="zh-CN" b="1" dirty="0"/>
              <a:t>连接</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47</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本实例实现与实例</a:t>
            </a:r>
            <a:r>
              <a:rPr lang="en-US" altLang="zh-CN" dirty="0"/>
              <a:t>7-7</a:t>
            </a:r>
            <a:r>
              <a:rPr lang="zh-CN" altLang="zh-CN" dirty="0"/>
              <a:t>一样的功能，主要适用于连接未建立外键关联的两个表。</a:t>
            </a:r>
          </a:p>
          <a:p>
            <a:r>
              <a:rPr lang="zh-CN" altLang="zh-CN" dirty="0"/>
              <a:t>源程序：</a:t>
            </a:r>
            <a:r>
              <a:rPr lang="en-US" altLang="zh-CN" dirty="0" err="1"/>
              <a:t>LinqSqlQuery.aspx.cs</a:t>
            </a:r>
            <a:r>
              <a:rPr lang="zh-CN" altLang="zh-CN" dirty="0"/>
              <a:t>中</a:t>
            </a:r>
            <a:r>
              <a:rPr lang="en-US" altLang="zh-CN" dirty="0" err="1"/>
              <a:t>btnJoin_Click</a:t>
            </a:r>
            <a:r>
              <a:rPr lang="en-US" altLang="zh-CN" dirty="0"/>
              <a:t> ()</a:t>
            </a:r>
            <a:r>
              <a:rPr lang="zh-CN" altLang="zh-CN" dirty="0"/>
              <a:t>部分</a:t>
            </a:r>
          </a:p>
        </p:txBody>
      </p:sp>
    </p:spTree>
    <p:extLst>
      <p:ext uri="{BB962C8B-B14F-4D97-AF65-F5344CB8AC3E}">
        <p14:creationId xmlns:p14="http://schemas.microsoft.com/office/powerpoint/2010/main" val="450393352"/>
      </p:ext>
    </p:extLst>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模糊查询</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48</a:t>
            </a:fld>
            <a:endParaRPr lang="en-US" altLang="zh-CN"/>
          </a:p>
        </p:txBody>
      </p:sp>
      <p:sp>
        <p:nvSpPr>
          <p:cNvPr id="2" name="内容占位符 1"/>
          <p:cNvSpPr>
            <a:spLocks noGrp="1"/>
          </p:cNvSpPr>
          <p:nvPr>
            <p:ph sz="quarter" idx="1"/>
          </p:nvPr>
        </p:nvSpPr>
        <p:spPr>
          <a:xfrm>
            <a:off x="179512" y="1600200"/>
            <a:ext cx="8784976" cy="4495800"/>
          </a:xfrm>
        </p:spPr>
        <p:txBody>
          <a:bodyPr/>
          <a:lstStyle/>
          <a:p>
            <a:r>
              <a:rPr lang="zh-CN" altLang="zh-CN" dirty="0"/>
              <a:t>使用时需调用</a:t>
            </a:r>
            <a:r>
              <a:rPr lang="en-US" altLang="zh-CN" dirty="0" err="1"/>
              <a:t>System.Data.Linq.SqlClient.SqlMethods.Like</a:t>
            </a:r>
            <a:r>
              <a:rPr lang="en-US" altLang="zh-CN" dirty="0"/>
              <a:t>()</a:t>
            </a:r>
            <a:r>
              <a:rPr lang="zh-CN" altLang="zh-CN" dirty="0"/>
              <a:t>方法</a:t>
            </a:r>
            <a:r>
              <a:rPr lang="zh-CN" altLang="zh-CN" dirty="0" smtClean="0"/>
              <a:t>。</a:t>
            </a:r>
            <a:endParaRPr lang="en-US" altLang="zh-CN" dirty="0" smtClean="0"/>
          </a:p>
          <a:p>
            <a:r>
              <a:rPr lang="zh-CN" altLang="en-US" dirty="0" smtClean="0"/>
              <a:t>通配符</a:t>
            </a:r>
            <a:endParaRPr lang="en-US" altLang="zh-CN" dirty="0" smtClean="0"/>
          </a:p>
          <a:p>
            <a:pPr lvl="1"/>
            <a:r>
              <a:rPr lang="en-US" altLang="zh-CN" dirty="0" smtClean="0"/>
              <a:t>“%”:</a:t>
            </a:r>
            <a:r>
              <a:rPr lang="zh-CN" altLang="en-US" dirty="0" smtClean="0"/>
              <a:t>匹配</a:t>
            </a:r>
            <a:r>
              <a:rPr lang="en-US" altLang="zh-CN" dirty="0" smtClean="0"/>
              <a:t>0</a:t>
            </a:r>
            <a:r>
              <a:rPr lang="zh-CN" altLang="en-US" dirty="0" smtClean="0"/>
              <a:t>到若干个字符；</a:t>
            </a:r>
            <a:endParaRPr lang="en-US" altLang="zh-CN" dirty="0" smtClean="0"/>
          </a:p>
          <a:p>
            <a:pPr lvl="1"/>
            <a:r>
              <a:rPr lang="en-US" altLang="zh-CN" dirty="0" smtClean="0"/>
              <a:t>“_”:</a:t>
            </a:r>
            <a:r>
              <a:rPr lang="zh-CN" altLang="en-US" dirty="0" smtClean="0"/>
              <a:t>匹配</a:t>
            </a:r>
            <a:r>
              <a:rPr lang="en-US" altLang="zh-CN" dirty="0" smtClean="0"/>
              <a:t>1</a:t>
            </a:r>
            <a:r>
              <a:rPr lang="zh-CN" altLang="en-US" dirty="0" smtClean="0"/>
              <a:t>个字符；</a:t>
            </a:r>
            <a:endParaRPr lang="en-US" altLang="zh-CN" dirty="0" smtClean="0"/>
          </a:p>
          <a:p>
            <a:pPr lvl="1"/>
            <a:r>
              <a:rPr lang="en-US" altLang="zh-CN" dirty="0" smtClean="0"/>
              <a:t>“[c-p]</a:t>
            </a:r>
            <a:r>
              <a:rPr lang="en-US" altLang="zh-CN" dirty="0" err="1" smtClean="0"/>
              <a:t>arsen</a:t>
            </a:r>
            <a:r>
              <a:rPr lang="en-US" altLang="zh-CN" dirty="0" smtClean="0"/>
              <a:t>”:</a:t>
            </a:r>
            <a:r>
              <a:rPr lang="zh-CN" altLang="en-US" dirty="0" smtClean="0"/>
              <a:t>第一个字符为</a:t>
            </a:r>
            <a:r>
              <a:rPr lang="en-US" altLang="zh-CN" dirty="0" smtClean="0"/>
              <a:t>c</a:t>
            </a:r>
            <a:r>
              <a:rPr lang="zh-CN" altLang="en-US" dirty="0" smtClean="0"/>
              <a:t>到</a:t>
            </a:r>
            <a:r>
              <a:rPr lang="en-US" altLang="zh-CN" dirty="0" smtClean="0"/>
              <a:t>p</a:t>
            </a:r>
            <a:r>
              <a:rPr lang="zh-CN" altLang="en-US" dirty="0" smtClean="0"/>
              <a:t>之间任意一个；</a:t>
            </a:r>
            <a:endParaRPr lang="en-US" altLang="zh-CN" dirty="0" smtClean="0"/>
          </a:p>
          <a:p>
            <a:pPr lvl="1"/>
            <a:r>
              <a:rPr lang="en-US" altLang="zh-CN" dirty="0" smtClean="0"/>
              <a:t>“de[^k]%”:</a:t>
            </a:r>
            <a:r>
              <a:rPr lang="zh-CN" altLang="en-US" dirty="0" smtClean="0"/>
              <a:t>以</a:t>
            </a:r>
            <a:r>
              <a:rPr lang="en-US" altLang="zh-CN" dirty="0" smtClean="0"/>
              <a:t>de</a:t>
            </a:r>
            <a:r>
              <a:rPr lang="zh-CN" altLang="en-US" dirty="0" smtClean="0"/>
              <a:t>开头，且第三个字符不为</a:t>
            </a:r>
            <a:r>
              <a:rPr lang="en-US" altLang="zh-CN" dirty="0" smtClean="0"/>
              <a:t>k</a:t>
            </a:r>
            <a:r>
              <a:rPr lang="zh-CN" altLang="en-US" dirty="0" smtClean="0"/>
              <a:t>的字符串</a:t>
            </a:r>
            <a:endParaRPr lang="en-US" altLang="zh-CN" dirty="0" smtClean="0"/>
          </a:p>
          <a:p>
            <a:pPr lvl="1"/>
            <a:r>
              <a:rPr lang="en-US" altLang="zh-CN" dirty="0" smtClean="0"/>
              <a:t>“de[^a-f]%</a:t>
            </a:r>
            <a:endParaRPr lang="zh-CN" altLang="en-US" dirty="0"/>
          </a:p>
        </p:txBody>
      </p:sp>
    </p:spTree>
    <p:extLst>
      <p:ext uri="{BB962C8B-B14F-4D97-AF65-F5344CB8AC3E}">
        <p14:creationId xmlns:p14="http://schemas.microsoft.com/office/powerpoint/2010/main" val="555365582"/>
      </p:ext>
    </p:extLst>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7-9  </a:t>
            </a:r>
            <a:r>
              <a:rPr lang="zh-CN" altLang="zh-CN" dirty="0"/>
              <a:t>利用</a:t>
            </a:r>
            <a:r>
              <a:rPr lang="en-US" altLang="zh-CN" dirty="0"/>
              <a:t>LINQ to SQL</a:t>
            </a:r>
            <a:r>
              <a:rPr lang="zh-CN" altLang="zh-CN" dirty="0"/>
              <a:t>实现模糊查询</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49</a:t>
            </a:fld>
            <a:endParaRPr lang="en-US" altLang="zh-CN"/>
          </a:p>
        </p:txBody>
      </p:sp>
      <p:sp>
        <p:nvSpPr>
          <p:cNvPr id="2" name="内容占位符 1"/>
          <p:cNvSpPr>
            <a:spLocks noGrp="1"/>
          </p:cNvSpPr>
          <p:nvPr>
            <p:ph sz="quarter" idx="1"/>
          </p:nvPr>
        </p:nvSpPr>
        <p:spPr/>
        <p:txBody>
          <a:bodyPr/>
          <a:lstStyle/>
          <a:p>
            <a:r>
              <a:rPr lang="zh-CN" altLang="zh-CN" dirty="0"/>
              <a:t>本实例查询商品名称中包含</a:t>
            </a:r>
            <a:r>
              <a:rPr lang="en-US" altLang="zh-CN" dirty="0"/>
              <a:t>fly</a:t>
            </a:r>
            <a:r>
              <a:rPr lang="zh-CN" altLang="zh-CN" dirty="0"/>
              <a:t>的商品。</a:t>
            </a:r>
          </a:p>
          <a:p>
            <a:r>
              <a:rPr lang="zh-CN" altLang="zh-CN" dirty="0"/>
              <a:t>源程序：</a:t>
            </a:r>
            <a:r>
              <a:rPr lang="en-US" altLang="zh-CN" dirty="0" err="1"/>
              <a:t>LinqSqlQuery.aspx.cs</a:t>
            </a:r>
            <a:r>
              <a:rPr lang="zh-CN" altLang="zh-CN" dirty="0"/>
              <a:t>中</a:t>
            </a:r>
            <a:r>
              <a:rPr lang="en-US" altLang="zh-CN" dirty="0" err="1"/>
              <a:t>btnFuzzy_Click</a:t>
            </a:r>
            <a:r>
              <a:rPr lang="en-US" altLang="zh-CN" dirty="0"/>
              <a:t> ()</a:t>
            </a:r>
            <a:r>
              <a:rPr lang="zh-CN" altLang="zh-CN" dirty="0"/>
              <a:t>部分</a:t>
            </a:r>
            <a:endParaRPr lang="zh-CN" altLang="en-US" dirty="0"/>
          </a:p>
        </p:txBody>
      </p:sp>
    </p:spTree>
    <p:extLst>
      <p:ext uri="{BB962C8B-B14F-4D97-AF65-F5344CB8AC3E}">
        <p14:creationId xmlns:p14="http://schemas.microsoft.com/office/powerpoint/2010/main" val="495514276"/>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Autofit/>
          </a:bodyPr>
          <a:lstStyle/>
          <a:p>
            <a:r>
              <a:rPr lang="en-US" altLang="zh-CN" sz="3600" dirty="0"/>
              <a:t>7.2  </a:t>
            </a:r>
            <a:r>
              <a:rPr lang="zh-CN" altLang="zh-CN" sz="3600" dirty="0"/>
              <a:t>建立</a:t>
            </a:r>
            <a:r>
              <a:rPr lang="en-US" altLang="zh-CN" sz="3600" dirty="0"/>
              <a:t>SQL Server </a:t>
            </a:r>
            <a:r>
              <a:rPr lang="zh-CN" altLang="zh-CN" sz="3600" dirty="0" smtClean="0"/>
              <a:t>数据库</a:t>
            </a:r>
            <a:endParaRPr lang="zh-CN" altLang="en-US" sz="3600" dirty="0"/>
          </a:p>
        </p:txBody>
      </p:sp>
      <p:sp>
        <p:nvSpPr>
          <p:cNvPr id="4" name="灯片编号占位符 5"/>
          <p:cNvSpPr>
            <a:spLocks noGrp="1"/>
          </p:cNvSpPr>
          <p:nvPr>
            <p:ph type="sldNum" sz="quarter" idx="12"/>
          </p:nvPr>
        </p:nvSpPr>
        <p:spPr/>
        <p:txBody>
          <a:bodyPr>
            <a:normAutofit fontScale="85000" lnSpcReduction="20000"/>
          </a:bodyPr>
          <a:lstStyle/>
          <a:p>
            <a:fld id="{75DFDFC7-D0C6-4548-AD19-4F5E5AB555CF}" type="slidenum">
              <a:rPr lang="zh-CN" altLang="en-US"/>
              <a:pPr/>
              <a:t>5</a:t>
            </a:fld>
            <a:endParaRPr lang="en-US" altLang="zh-CN"/>
          </a:p>
        </p:txBody>
      </p:sp>
      <p:sp>
        <p:nvSpPr>
          <p:cNvPr id="2" name="内容占位符 1"/>
          <p:cNvSpPr>
            <a:spLocks noGrp="1"/>
          </p:cNvSpPr>
          <p:nvPr>
            <p:ph sz="quarter" idx="1"/>
          </p:nvPr>
        </p:nvSpPr>
        <p:spPr/>
        <p:txBody>
          <a:bodyPr>
            <a:normAutofit/>
          </a:bodyPr>
          <a:lstStyle/>
          <a:p>
            <a:r>
              <a:rPr lang="zh-CN" altLang="en-US" dirty="0" smtClean="0"/>
              <a:t>运行</a:t>
            </a:r>
            <a:r>
              <a:rPr lang="en-US" altLang="zh-CN" dirty="0" err="1" smtClean="0"/>
              <a:t>MyPetShop</a:t>
            </a:r>
            <a:r>
              <a:rPr lang="zh-CN" altLang="en-US" dirty="0" smtClean="0"/>
              <a:t>生成数据库</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r>
              <a:rPr lang="en-US" altLang="zh-CN" b="1" dirty="0"/>
              <a:t>7.4.4  </a:t>
            </a:r>
            <a:r>
              <a:rPr lang="zh-CN" altLang="zh-CN" b="1" dirty="0"/>
              <a:t>利用</a:t>
            </a:r>
            <a:r>
              <a:rPr lang="en-US" altLang="zh-CN" b="1" dirty="0"/>
              <a:t>LINQ to SQL</a:t>
            </a:r>
            <a:r>
              <a:rPr lang="zh-CN" altLang="zh-CN" b="1" dirty="0"/>
              <a:t>管理</a:t>
            </a:r>
            <a:r>
              <a:rPr lang="zh-CN" altLang="zh-CN" b="1" dirty="0" smtClean="0"/>
              <a:t>数据</a:t>
            </a:r>
            <a:r>
              <a:rPr lang="en-US" altLang="zh-CN" b="1" dirty="0" smtClean="0"/>
              <a:t>——</a:t>
            </a:r>
            <a:r>
              <a:rPr lang="zh-CN" altLang="zh-CN" b="1" dirty="0" smtClean="0"/>
              <a:t>插入</a:t>
            </a:r>
            <a:r>
              <a:rPr lang="zh-CN" altLang="zh-CN" b="1" dirty="0"/>
              <a:t>数据</a:t>
            </a:r>
            <a:endParaRPr lang="zh-CN" altLang="en-US" b="1"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50</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插入数据利用</a:t>
            </a:r>
            <a:r>
              <a:rPr lang="en-US" altLang="zh-CN" dirty="0" err="1"/>
              <a:t>InsertAllOnSubmit</a:t>
            </a:r>
            <a:r>
              <a:rPr lang="en-US" altLang="zh-CN" dirty="0"/>
              <a:t>()</a:t>
            </a:r>
            <a:r>
              <a:rPr lang="zh-CN" altLang="zh-CN" dirty="0"/>
              <a:t>和</a:t>
            </a:r>
            <a:r>
              <a:rPr lang="en-US" altLang="zh-CN" dirty="0" err="1"/>
              <a:t>InsertOnSubmit</a:t>
            </a:r>
            <a:r>
              <a:rPr lang="en-US" altLang="zh-CN" dirty="0"/>
              <a:t>()</a:t>
            </a:r>
            <a:r>
              <a:rPr lang="zh-CN" altLang="zh-CN" dirty="0"/>
              <a:t>方法实现，前者用于插入集合数据实体，后者用于插入单个实体。</a:t>
            </a:r>
          </a:p>
        </p:txBody>
      </p:sp>
    </p:spTree>
    <p:extLst>
      <p:ext uri="{BB962C8B-B14F-4D97-AF65-F5344CB8AC3E}">
        <p14:creationId xmlns:p14="http://schemas.microsoft.com/office/powerpoint/2010/main" val="484106394"/>
      </p:ext>
    </p:extLst>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7-10  </a:t>
            </a:r>
            <a:r>
              <a:rPr lang="zh-CN" altLang="zh-CN" dirty="0"/>
              <a:t>利用</a:t>
            </a:r>
            <a:r>
              <a:rPr lang="en-US" altLang="zh-CN" dirty="0"/>
              <a:t>LINQ to SQL</a:t>
            </a:r>
            <a:r>
              <a:rPr lang="zh-CN" altLang="zh-CN" dirty="0"/>
              <a:t>插入数据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51</a:t>
            </a:fld>
            <a:endParaRPr lang="en-US" altLang="zh-CN"/>
          </a:p>
        </p:txBody>
      </p:sp>
      <p:sp>
        <p:nvSpPr>
          <p:cNvPr id="2" name="内容占位符 1"/>
          <p:cNvSpPr>
            <a:spLocks noGrp="1"/>
          </p:cNvSpPr>
          <p:nvPr>
            <p:ph sz="quarter" idx="1"/>
          </p:nvPr>
        </p:nvSpPr>
        <p:spPr/>
        <p:txBody>
          <a:bodyPr>
            <a:normAutofit/>
          </a:bodyPr>
          <a:lstStyle/>
          <a:p>
            <a:r>
              <a:rPr lang="zh-CN" altLang="zh-CN" dirty="0"/>
              <a:t>本实例将通过文本框获取</a:t>
            </a:r>
            <a:r>
              <a:rPr lang="en-US" altLang="zh-CN" dirty="0"/>
              <a:t>Name</a:t>
            </a:r>
            <a:r>
              <a:rPr lang="zh-CN" altLang="zh-CN" dirty="0"/>
              <a:t>和</a:t>
            </a:r>
            <a:r>
              <a:rPr lang="en-US" altLang="zh-CN" dirty="0" err="1"/>
              <a:t>Descn</a:t>
            </a:r>
            <a:r>
              <a:rPr lang="zh-CN" altLang="zh-CN" dirty="0"/>
              <a:t>属性的值，再插入到</a:t>
            </a:r>
            <a:r>
              <a:rPr lang="en-US" altLang="zh-CN" dirty="0"/>
              <a:t>Category</a:t>
            </a:r>
            <a:r>
              <a:rPr lang="zh-CN" altLang="zh-CN" dirty="0"/>
              <a:t>表。因为</a:t>
            </a:r>
            <a:r>
              <a:rPr lang="en-US" altLang="zh-CN" dirty="0"/>
              <a:t>Category</a:t>
            </a:r>
            <a:r>
              <a:rPr lang="zh-CN" altLang="zh-CN" dirty="0"/>
              <a:t>表在设计时已将</a:t>
            </a:r>
            <a:r>
              <a:rPr lang="en-US" altLang="zh-CN" dirty="0" err="1"/>
              <a:t>CategoryId</a:t>
            </a:r>
            <a:r>
              <a:rPr lang="zh-CN" altLang="zh-CN" dirty="0"/>
              <a:t>属性设置为会自动递增的标识，所以在插入数据时不需要插入</a:t>
            </a:r>
            <a:r>
              <a:rPr lang="en-US" altLang="zh-CN" dirty="0" err="1"/>
              <a:t>CategoryId</a:t>
            </a:r>
            <a:r>
              <a:rPr lang="zh-CN" altLang="zh-CN" dirty="0"/>
              <a:t>属性值。</a:t>
            </a:r>
          </a:p>
          <a:p>
            <a:r>
              <a:rPr lang="zh-CN" altLang="zh-CN" dirty="0"/>
              <a:t>源程序：</a:t>
            </a:r>
            <a:r>
              <a:rPr lang="en-US" altLang="zh-CN" dirty="0" err="1"/>
              <a:t>LinqSqlManageData.aspx.cs</a:t>
            </a:r>
            <a:r>
              <a:rPr lang="zh-CN" altLang="zh-CN" dirty="0"/>
              <a:t>中</a:t>
            </a:r>
            <a:r>
              <a:rPr lang="en-US" altLang="zh-CN" dirty="0" err="1"/>
              <a:t>btnInsert_Click</a:t>
            </a:r>
            <a:r>
              <a:rPr lang="en-US" altLang="zh-CN" dirty="0"/>
              <a:t>()</a:t>
            </a:r>
            <a:r>
              <a:rPr lang="zh-CN" altLang="zh-CN" dirty="0"/>
              <a:t>部分</a:t>
            </a:r>
          </a:p>
        </p:txBody>
      </p:sp>
    </p:spTree>
    <p:extLst>
      <p:ext uri="{BB962C8B-B14F-4D97-AF65-F5344CB8AC3E}">
        <p14:creationId xmlns:p14="http://schemas.microsoft.com/office/powerpoint/2010/main" val="876616662"/>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539552" y="188640"/>
            <a:ext cx="8153400" cy="990600"/>
          </a:xfrm>
        </p:spPr>
        <p:txBody>
          <a:bodyPr>
            <a:normAutofit/>
          </a:bodyPr>
          <a:lstStyle/>
          <a:p>
            <a:pPr algn="just"/>
            <a:r>
              <a:rPr lang="zh-CN" altLang="zh-CN" dirty="0"/>
              <a:t>修改数据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645B555-5B7E-4B76-8ECA-0CBE36CC3FC9}" type="slidenum">
              <a:rPr lang="zh-CN" altLang="en-US"/>
              <a:pPr/>
              <a:t>52</a:t>
            </a:fld>
            <a:endParaRPr lang="en-US" altLang="zh-CN"/>
          </a:p>
        </p:txBody>
      </p:sp>
      <p:sp>
        <p:nvSpPr>
          <p:cNvPr id="2" name="内容占位符 1"/>
          <p:cNvSpPr>
            <a:spLocks noGrp="1"/>
          </p:cNvSpPr>
          <p:nvPr>
            <p:ph sz="quarter" idx="1"/>
          </p:nvPr>
        </p:nvSpPr>
        <p:spPr/>
        <p:txBody>
          <a:bodyPr/>
          <a:lstStyle/>
          <a:p>
            <a:pPr lvl="0"/>
            <a:r>
              <a:rPr lang="zh-CN" altLang="zh-CN" dirty="0"/>
              <a:t>修改数据时需要根据某种信息找到需要修改的数据，如个人信息的修改需先通过身份验证，再根据身份标识获取个人信息实现数据的修改。</a:t>
            </a:r>
            <a:endParaRPr lang="zh-CN" altLang="en-US" dirty="0"/>
          </a:p>
        </p:txBody>
      </p:sp>
    </p:spTree>
    <p:extLst>
      <p:ext uri="{BB962C8B-B14F-4D97-AF65-F5344CB8AC3E}">
        <p14:creationId xmlns:p14="http://schemas.microsoft.com/office/powerpoint/2010/main" val="3940915325"/>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7-11  </a:t>
            </a:r>
            <a:r>
              <a:rPr lang="zh-CN" altLang="zh-CN" dirty="0"/>
              <a:t>利用</a:t>
            </a:r>
            <a:r>
              <a:rPr lang="en-US" altLang="zh-CN" dirty="0"/>
              <a:t>LINQ to SQL</a:t>
            </a:r>
            <a:r>
              <a:rPr lang="zh-CN" altLang="zh-CN" dirty="0"/>
              <a:t>修改数据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53</a:t>
            </a:fld>
            <a:endParaRPr lang="en-US" altLang="zh-CN"/>
          </a:p>
        </p:txBody>
      </p:sp>
      <p:sp>
        <p:nvSpPr>
          <p:cNvPr id="3" name="内容占位符 2"/>
          <p:cNvSpPr>
            <a:spLocks noGrp="1"/>
          </p:cNvSpPr>
          <p:nvPr>
            <p:ph sz="quarter" idx="1"/>
          </p:nvPr>
        </p:nvSpPr>
        <p:spPr/>
        <p:txBody>
          <a:bodyPr>
            <a:normAutofit/>
          </a:bodyPr>
          <a:lstStyle/>
          <a:p>
            <a:r>
              <a:rPr lang="zh-CN" altLang="zh-CN" dirty="0"/>
              <a:t>本实例将获取根据输入的</a:t>
            </a:r>
            <a:r>
              <a:rPr lang="en-US" altLang="zh-CN" dirty="0" err="1"/>
              <a:t>CategoryId</a:t>
            </a:r>
            <a:r>
              <a:rPr lang="zh-CN" altLang="zh-CN" dirty="0"/>
              <a:t>确定的数据，再进行修改操作。因为</a:t>
            </a:r>
            <a:r>
              <a:rPr lang="en-US" altLang="zh-CN" dirty="0"/>
              <a:t> </a:t>
            </a:r>
            <a:r>
              <a:rPr lang="en-US" altLang="zh-CN" dirty="0" err="1"/>
              <a:t>CategoryId</a:t>
            </a:r>
            <a:r>
              <a:rPr lang="zh-CN" altLang="zh-CN" dirty="0"/>
              <a:t>是标识，该值不能修改。</a:t>
            </a:r>
          </a:p>
          <a:p>
            <a:r>
              <a:rPr lang="zh-CN" altLang="zh-CN" dirty="0"/>
              <a:t>源程序：</a:t>
            </a:r>
            <a:r>
              <a:rPr lang="en-US" altLang="zh-CN" dirty="0" err="1"/>
              <a:t>LinqSqlManageData.aspx.cs</a:t>
            </a:r>
            <a:r>
              <a:rPr lang="zh-CN" altLang="zh-CN" dirty="0"/>
              <a:t>中</a:t>
            </a:r>
            <a:r>
              <a:rPr lang="en-US" altLang="zh-CN" dirty="0" err="1"/>
              <a:t>btnUpdate_Click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501690936"/>
      </p:ext>
    </p:extLst>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pPr algn="just"/>
            <a:r>
              <a:rPr lang="zh-CN" altLang="zh-CN" dirty="0"/>
              <a:t>删除数据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54</a:t>
            </a:fld>
            <a:endParaRPr lang="en-US" altLang="zh-CN"/>
          </a:p>
        </p:txBody>
      </p:sp>
      <p:sp>
        <p:nvSpPr>
          <p:cNvPr id="3" name="内容占位符 2"/>
          <p:cNvSpPr>
            <a:spLocks noGrp="1"/>
          </p:cNvSpPr>
          <p:nvPr>
            <p:ph sz="quarter" idx="1"/>
          </p:nvPr>
        </p:nvSpPr>
        <p:spPr/>
        <p:txBody>
          <a:bodyPr/>
          <a:lstStyle/>
          <a:p>
            <a:r>
              <a:rPr lang="zh-CN" altLang="zh-CN" dirty="0"/>
              <a:t>删除数据利用</a:t>
            </a:r>
            <a:r>
              <a:rPr lang="en-US" altLang="zh-CN" dirty="0" err="1"/>
              <a:t>DeleteAllOnSubmit</a:t>
            </a:r>
            <a:r>
              <a:rPr lang="en-US" altLang="zh-CN" dirty="0"/>
              <a:t>()</a:t>
            </a:r>
            <a:r>
              <a:rPr lang="zh-CN" altLang="zh-CN" dirty="0"/>
              <a:t>和</a:t>
            </a:r>
            <a:r>
              <a:rPr lang="en-US" altLang="zh-CN" dirty="0" err="1"/>
              <a:t>DeleteOnSubmit</a:t>
            </a:r>
            <a:r>
              <a:rPr lang="en-US" altLang="zh-CN" dirty="0"/>
              <a:t>()</a:t>
            </a:r>
            <a:r>
              <a:rPr lang="zh-CN" altLang="zh-CN" dirty="0"/>
              <a:t>方法实现，前者用于删除实体集合，后者用于删除单个实体。</a:t>
            </a:r>
            <a:endParaRPr lang="zh-CN" altLang="en-US" dirty="0"/>
          </a:p>
        </p:txBody>
      </p:sp>
    </p:spTree>
    <p:extLst>
      <p:ext uri="{BB962C8B-B14F-4D97-AF65-F5344CB8AC3E}">
        <p14:creationId xmlns:p14="http://schemas.microsoft.com/office/powerpoint/2010/main" val="3235666939"/>
      </p:ext>
    </p:extLst>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7-12  </a:t>
            </a:r>
            <a:r>
              <a:rPr lang="zh-CN" altLang="zh-CN" dirty="0"/>
              <a:t>利用</a:t>
            </a:r>
            <a:r>
              <a:rPr lang="en-US" altLang="zh-CN" dirty="0"/>
              <a:t>LINQ to SQL</a:t>
            </a:r>
            <a:r>
              <a:rPr lang="zh-CN" altLang="zh-CN" dirty="0"/>
              <a:t>删除数据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55</a:t>
            </a:fld>
            <a:endParaRPr lang="en-US" altLang="zh-CN"/>
          </a:p>
        </p:txBody>
      </p:sp>
      <p:sp>
        <p:nvSpPr>
          <p:cNvPr id="553987" name="Rectangle 3"/>
          <p:cNvSpPr>
            <a:spLocks noGrp="1" noChangeArrowheads="1"/>
          </p:cNvSpPr>
          <p:nvPr>
            <p:ph sz="quarter" idx="1"/>
          </p:nvPr>
        </p:nvSpPr>
        <p:spPr/>
        <p:txBody>
          <a:bodyPr>
            <a:normAutofit/>
          </a:bodyPr>
          <a:lstStyle/>
          <a:p>
            <a:r>
              <a:rPr lang="zh-CN" altLang="zh-CN" dirty="0"/>
              <a:t>本实例将根据输入的</a:t>
            </a:r>
            <a:r>
              <a:rPr lang="en-US" altLang="zh-CN" dirty="0" err="1"/>
              <a:t>CategoryId</a:t>
            </a:r>
            <a:r>
              <a:rPr lang="zh-CN" altLang="zh-CN" dirty="0"/>
              <a:t>删除数据。</a:t>
            </a:r>
          </a:p>
          <a:p>
            <a:r>
              <a:rPr lang="zh-CN" altLang="zh-CN" dirty="0"/>
              <a:t>源程序：</a:t>
            </a:r>
            <a:r>
              <a:rPr lang="en-US" altLang="zh-CN" dirty="0" err="1"/>
              <a:t>LinqSqlManageData.aspx.cs</a:t>
            </a:r>
            <a:r>
              <a:rPr lang="zh-CN" altLang="zh-CN" dirty="0"/>
              <a:t>中</a:t>
            </a:r>
            <a:r>
              <a:rPr lang="en-US" altLang="zh-CN" dirty="0" err="1"/>
              <a:t>btnDelete_Click</a:t>
            </a:r>
            <a:r>
              <a:rPr lang="en-US" altLang="zh-CN" dirty="0"/>
              <a:t>()</a:t>
            </a:r>
            <a:r>
              <a:rPr lang="zh-CN" altLang="zh-CN" dirty="0"/>
              <a:t>部分</a:t>
            </a:r>
          </a:p>
        </p:txBody>
      </p:sp>
    </p:spTree>
    <p:extLst>
      <p:ext uri="{BB962C8B-B14F-4D97-AF65-F5344CB8AC3E}">
        <p14:creationId xmlns:p14="http://schemas.microsoft.com/office/powerpoint/2010/main" val="2748119657"/>
      </p:ext>
    </p:extLst>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just"/>
            <a:r>
              <a:rPr lang="zh-CN" altLang="zh-CN" dirty="0"/>
              <a:t>存储过程</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5348330-196B-440E-AFF9-1470DEA7853A}" type="slidenum">
              <a:rPr lang="zh-CN" altLang="en-US"/>
              <a:pPr/>
              <a:t>56</a:t>
            </a:fld>
            <a:endParaRPr lang="en-US" altLang="zh-CN"/>
          </a:p>
        </p:txBody>
      </p:sp>
      <p:sp>
        <p:nvSpPr>
          <p:cNvPr id="2" name="内容占位符 1"/>
          <p:cNvSpPr>
            <a:spLocks noGrp="1"/>
          </p:cNvSpPr>
          <p:nvPr>
            <p:ph sz="quarter" idx="1"/>
          </p:nvPr>
        </p:nvSpPr>
        <p:spPr/>
        <p:txBody>
          <a:bodyPr/>
          <a:lstStyle/>
          <a:p>
            <a:r>
              <a:rPr lang="zh-CN" altLang="zh-CN" dirty="0"/>
              <a:t>要使用原来</a:t>
            </a:r>
            <a:r>
              <a:rPr lang="en-US" altLang="zh-CN" dirty="0"/>
              <a:t>SQL Server</a:t>
            </a:r>
            <a:r>
              <a:rPr lang="zh-CN" altLang="zh-CN" dirty="0"/>
              <a:t>中定义的存储过程，需要在建立</a:t>
            </a:r>
            <a:r>
              <a:rPr lang="en-US" altLang="zh-CN" dirty="0" err="1"/>
              <a:t>MyPetShop.dbml</a:t>
            </a:r>
            <a:r>
              <a:rPr lang="zh-CN" altLang="zh-CN" dirty="0"/>
              <a:t>时将存储过程拖入到对象关系设计器的右窗口中，然后，</a:t>
            </a:r>
            <a:r>
              <a:rPr lang="en-US" altLang="zh-CN" dirty="0"/>
              <a:t>VSEW 2012</a:t>
            </a:r>
            <a:r>
              <a:rPr lang="zh-CN" altLang="zh-CN" dirty="0"/>
              <a:t>会自动建立与存储过程对应的方法。在具体使用存储过程时，只要调用对象的方法就可以了。</a:t>
            </a:r>
            <a:endParaRPr lang="zh-CN" altLang="en-US" dirty="0"/>
          </a:p>
        </p:txBody>
      </p:sp>
    </p:spTree>
    <p:extLst>
      <p:ext uri="{BB962C8B-B14F-4D97-AF65-F5344CB8AC3E}">
        <p14:creationId xmlns:p14="http://schemas.microsoft.com/office/powerpoint/2010/main" val="989672562"/>
      </p:ext>
    </p:extLst>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7-13  </a:t>
            </a:r>
            <a:r>
              <a:rPr lang="zh-CN" altLang="zh-CN" dirty="0"/>
              <a:t>利用</a:t>
            </a:r>
            <a:r>
              <a:rPr lang="en-US" altLang="zh-CN" dirty="0"/>
              <a:t>LINQ to SQL</a:t>
            </a:r>
            <a:r>
              <a:rPr lang="zh-CN" altLang="zh-CN" dirty="0"/>
              <a:t>调用存储过程</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57</a:t>
            </a:fld>
            <a:endParaRPr lang="en-US" altLang="zh-CN"/>
          </a:p>
        </p:txBody>
      </p:sp>
      <p:sp>
        <p:nvSpPr>
          <p:cNvPr id="2" name="内容占位符 1"/>
          <p:cNvSpPr>
            <a:spLocks noGrp="1"/>
          </p:cNvSpPr>
          <p:nvPr>
            <p:ph sz="quarter" idx="1"/>
          </p:nvPr>
        </p:nvSpPr>
        <p:spPr/>
        <p:txBody>
          <a:bodyPr/>
          <a:lstStyle/>
          <a:p>
            <a:r>
              <a:rPr lang="zh-CN" altLang="zh-CN" dirty="0"/>
              <a:t>本实例将利用存储过程实现数据插入操作。首先在</a:t>
            </a:r>
            <a:r>
              <a:rPr lang="en-US" altLang="zh-CN" dirty="0" err="1"/>
              <a:t>MyPetShop</a:t>
            </a:r>
            <a:r>
              <a:rPr lang="zh-CN" altLang="zh-CN" dirty="0"/>
              <a:t>数据库中建立</a:t>
            </a:r>
            <a:r>
              <a:rPr lang="en-US" altLang="zh-CN" dirty="0" err="1"/>
              <a:t>CategoryInsert</a:t>
            </a:r>
            <a:r>
              <a:rPr lang="zh-CN" altLang="zh-CN" dirty="0"/>
              <a:t>存储过程，再在</a:t>
            </a:r>
            <a:r>
              <a:rPr lang="en-US" altLang="zh-CN" dirty="0" err="1"/>
              <a:t>MyPetShop.dbml</a:t>
            </a:r>
            <a:r>
              <a:rPr lang="zh-CN" altLang="zh-CN" dirty="0"/>
              <a:t>中生成对应的</a:t>
            </a:r>
            <a:r>
              <a:rPr lang="en-US" altLang="zh-CN" dirty="0" err="1"/>
              <a:t>CategoryInsert</a:t>
            </a:r>
            <a:r>
              <a:rPr lang="en-US" altLang="zh-CN" dirty="0"/>
              <a:t>()</a:t>
            </a:r>
            <a:r>
              <a:rPr lang="zh-CN" altLang="zh-CN" dirty="0"/>
              <a:t>方法。</a:t>
            </a:r>
          </a:p>
          <a:p>
            <a:r>
              <a:rPr lang="zh-CN" altLang="zh-CN" dirty="0"/>
              <a:t>源程序：存储过程</a:t>
            </a:r>
            <a:r>
              <a:rPr lang="en-US" altLang="zh-CN" dirty="0" err="1" smtClean="0"/>
              <a:t>CategoryInsert</a:t>
            </a:r>
            <a:endParaRPr lang="en-US" altLang="zh-CN" dirty="0" smtClean="0"/>
          </a:p>
          <a:p>
            <a:r>
              <a:rPr lang="zh-CN" altLang="zh-CN" dirty="0"/>
              <a:t>源程序：</a:t>
            </a:r>
            <a:r>
              <a:rPr lang="en-US" altLang="zh-CN" dirty="0" err="1"/>
              <a:t>LinqSqlManageData.aspx.cs</a:t>
            </a:r>
            <a:r>
              <a:rPr lang="zh-CN" altLang="zh-CN" dirty="0"/>
              <a:t>中</a:t>
            </a:r>
            <a:r>
              <a:rPr lang="en-US" altLang="zh-CN" dirty="0" err="1"/>
              <a:t>btnProcedure_Click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878238234"/>
      </p:ext>
    </p:extLst>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7.4.5  LINQ to XML</a:t>
            </a:r>
            <a:r>
              <a:rPr lang="zh-CN" altLang="zh-CN" dirty="0"/>
              <a:t>概述</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58</a:t>
            </a:fld>
            <a:endParaRPr lang="en-US" altLang="zh-CN"/>
          </a:p>
        </p:txBody>
      </p:sp>
      <p:sp>
        <p:nvSpPr>
          <p:cNvPr id="2" name="内容占位符 1"/>
          <p:cNvSpPr>
            <a:spLocks noGrp="1"/>
          </p:cNvSpPr>
          <p:nvPr>
            <p:ph sz="quarter" idx="1"/>
          </p:nvPr>
        </p:nvSpPr>
        <p:spPr/>
        <p:txBody>
          <a:bodyPr>
            <a:normAutofit/>
          </a:bodyPr>
          <a:lstStyle/>
          <a:p>
            <a:pPr lvl="0"/>
            <a:r>
              <a:rPr lang="en-US" altLang="zh-CN" dirty="0" err="1"/>
              <a:t>XDocument</a:t>
            </a:r>
            <a:r>
              <a:rPr lang="zh-CN" altLang="zh-CN" dirty="0"/>
              <a:t>类——用于操作</a:t>
            </a:r>
            <a:r>
              <a:rPr lang="en-US" altLang="zh-CN" dirty="0"/>
              <a:t>XML</a:t>
            </a:r>
            <a:r>
              <a:rPr lang="zh-CN" altLang="zh-CN" dirty="0"/>
              <a:t>文档。调用其</a:t>
            </a:r>
            <a:r>
              <a:rPr lang="en-US" altLang="zh-CN" dirty="0"/>
              <a:t>Save()</a:t>
            </a:r>
            <a:r>
              <a:rPr lang="zh-CN" altLang="zh-CN" dirty="0"/>
              <a:t>方法可建立</a:t>
            </a:r>
            <a:r>
              <a:rPr lang="en-US" altLang="zh-CN" dirty="0"/>
              <a:t>XML</a:t>
            </a:r>
            <a:r>
              <a:rPr lang="zh-CN" altLang="zh-CN" dirty="0"/>
              <a:t>文档。</a:t>
            </a:r>
          </a:p>
          <a:p>
            <a:pPr lvl="0"/>
            <a:r>
              <a:rPr lang="en-US" altLang="zh-CN" dirty="0" err="1"/>
              <a:t>XDeclaration</a:t>
            </a:r>
            <a:r>
              <a:rPr lang="zh-CN" altLang="zh-CN" dirty="0"/>
              <a:t>类——用于操作</a:t>
            </a:r>
            <a:r>
              <a:rPr lang="en-US" altLang="zh-CN" dirty="0"/>
              <a:t>XML</a:t>
            </a:r>
            <a:r>
              <a:rPr lang="zh-CN" altLang="zh-CN" dirty="0"/>
              <a:t>文档中的声明，包括版本、编码等。</a:t>
            </a:r>
          </a:p>
          <a:p>
            <a:r>
              <a:rPr lang="en-US" altLang="zh-CN" dirty="0" err="1"/>
              <a:t>XComment</a:t>
            </a:r>
            <a:r>
              <a:rPr lang="zh-CN" altLang="zh-CN" dirty="0"/>
              <a:t>类——用于操作</a:t>
            </a:r>
            <a:r>
              <a:rPr lang="en-US" altLang="zh-CN" dirty="0"/>
              <a:t>XML</a:t>
            </a:r>
            <a:r>
              <a:rPr lang="zh-CN" altLang="zh-CN" dirty="0"/>
              <a:t>文档中的注释</a:t>
            </a:r>
            <a:r>
              <a:rPr lang="zh-CN" altLang="zh-CN" dirty="0" smtClean="0"/>
              <a:t>。</a:t>
            </a:r>
            <a:endParaRPr lang="en-US" altLang="zh-CN" dirty="0" smtClean="0"/>
          </a:p>
          <a:p>
            <a:r>
              <a:rPr lang="en-US" altLang="zh-CN" dirty="0" err="1"/>
              <a:t>XAttribute</a:t>
            </a:r>
            <a:r>
              <a:rPr lang="zh-CN" altLang="zh-CN" dirty="0"/>
              <a:t>类——用于操作</a:t>
            </a:r>
            <a:r>
              <a:rPr lang="en-US" altLang="zh-CN" dirty="0"/>
              <a:t>XML</a:t>
            </a:r>
            <a:r>
              <a:rPr lang="zh-CN" altLang="zh-CN" dirty="0"/>
              <a:t>元素的属性，是一个名称</a:t>
            </a:r>
            <a:r>
              <a:rPr lang="en-US" altLang="zh-CN" dirty="0"/>
              <a:t>/</a:t>
            </a:r>
            <a:r>
              <a:rPr lang="zh-CN" altLang="zh-CN" dirty="0"/>
              <a:t>值对。</a:t>
            </a:r>
          </a:p>
        </p:txBody>
      </p:sp>
    </p:spTree>
    <p:extLst>
      <p:ext uri="{BB962C8B-B14F-4D97-AF65-F5344CB8AC3E}">
        <p14:creationId xmlns:p14="http://schemas.microsoft.com/office/powerpoint/2010/main" val="4195488615"/>
      </p:ext>
    </p:extLst>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7.4.5  LINQ to XML</a:t>
            </a:r>
            <a:r>
              <a:rPr lang="zh-CN" altLang="zh-CN" dirty="0" smtClean="0"/>
              <a:t>概述</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59</a:t>
            </a:fld>
            <a:endParaRPr lang="en-US" altLang="zh-CN"/>
          </a:p>
        </p:txBody>
      </p:sp>
      <p:sp>
        <p:nvSpPr>
          <p:cNvPr id="2" name="内容占位符 1"/>
          <p:cNvSpPr>
            <a:spLocks noGrp="1"/>
          </p:cNvSpPr>
          <p:nvPr>
            <p:ph sz="quarter" idx="1"/>
          </p:nvPr>
        </p:nvSpPr>
        <p:spPr/>
        <p:txBody>
          <a:bodyPr>
            <a:normAutofit lnSpcReduction="10000"/>
          </a:bodyPr>
          <a:lstStyle/>
          <a:p>
            <a:r>
              <a:rPr lang="en-US" altLang="zh-CN" dirty="0" err="1"/>
              <a:t>XElement</a:t>
            </a:r>
            <a:r>
              <a:rPr lang="zh-CN" altLang="zh-CN" dirty="0"/>
              <a:t>类——用于操作</a:t>
            </a:r>
            <a:r>
              <a:rPr lang="en-US" altLang="zh-CN" dirty="0"/>
              <a:t>XML</a:t>
            </a:r>
            <a:r>
              <a:rPr lang="zh-CN" altLang="zh-CN" dirty="0"/>
              <a:t>文档中可包含任意多级别子元素的元素。其中，</a:t>
            </a:r>
            <a:r>
              <a:rPr lang="en-US" altLang="zh-CN" dirty="0"/>
              <a:t>Name</a:t>
            </a:r>
            <a:r>
              <a:rPr lang="zh-CN" altLang="zh-CN" dirty="0"/>
              <a:t>属性用于获取元素名称；</a:t>
            </a:r>
            <a:r>
              <a:rPr lang="en-US" altLang="zh-CN" dirty="0"/>
              <a:t>Value</a:t>
            </a:r>
            <a:r>
              <a:rPr lang="zh-CN" altLang="zh-CN" dirty="0"/>
              <a:t>属性用于获取元素的值；</a:t>
            </a:r>
            <a:r>
              <a:rPr lang="en-US" altLang="zh-CN" dirty="0"/>
              <a:t>Load()</a:t>
            </a:r>
            <a:r>
              <a:rPr lang="zh-CN" altLang="zh-CN" dirty="0"/>
              <a:t>方法用于导入</a:t>
            </a:r>
            <a:r>
              <a:rPr lang="en-US" altLang="zh-CN" dirty="0"/>
              <a:t>XML</a:t>
            </a:r>
            <a:r>
              <a:rPr lang="zh-CN" altLang="zh-CN" dirty="0"/>
              <a:t>文档到内存，并创建</a:t>
            </a:r>
            <a:r>
              <a:rPr lang="en-US" altLang="zh-CN" dirty="0" err="1"/>
              <a:t>XElement</a:t>
            </a:r>
            <a:r>
              <a:rPr lang="zh-CN" altLang="zh-CN" dirty="0"/>
              <a:t>实例；</a:t>
            </a:r>
            <a:r>
              <a:rPr lang="en-US" altLang="zh-CN" dirty="0"/>
              <a:t>Save()</a:t>
            </a:r>
            <a:r>
              <a:rPr lang="zh-CN" altLang="zh-CN" dirty="0"/>
              <a:t>方法用于保存</a:t>
            </a:r>
            <a:r>
              <a:rPr lang="en-US" altLang="zh-CN" dirty="0" err="1"/>
              <a:t>XElement</a:t>
            </a:r>
            <a:r>
              <a:rPr lang="zh-CN" altLang="zh-CN" dirty="0"/>
              <a:t>实例到</a:t>
            </a:r>
            <a:r>
              <a:rPr lang="en-US" altLang="zh-CN" dirty="0"/>
              <a:t>XML</a:t>
            </a:r>
            <a:r>
              <a:rPr lang="zh-CN" altLang="zh-CN" dirty="0"/>
              <a:t>文档；</a:t>
            </a:r>
            <a:r>
              <a:rPr lang="en-US" altLang="zh-CN" dirty="0"/>
              <a:t>Attribute()</a:t>
            </a:r>
            <a:r>
              <a:rPr lang="zh-CN" altLang="zh-CN" dirty="0"/>
              <a:t>方法用于获取元素的属性；</a:t>
            </a:r>
            <a:r>
              <a:rPr lang="en-US" altLang="zh-CN" dirty="0"/>
              <a:t>Remove()</a:t>
            </a:r>
            <a:r>
              <a:rPr lang="zh-CN" altLang="zh-CN" dirty="0"/>
              <a:t>方法用于删除一个元素；</a:t>
            </a:r>
            <a:r>
              <a:rPr lang="en-US" altLang="zh-CN" dirty="0" err="1"/>
              <a:t>ReplaceNodes</a:t>
            </a:r>
            <a:r>
              <a:rPr lang="en-US" altLang="zh-CN" dirty="0"/>
              <a:t>()</a:t>
            </a:r>
            <a:r>
              <a:rPr lang="zh-CN" altLang="zh-CN" dirty="0"/>
              <a:t>方法用于替换元素的内容；</a:t>
            </a:r>
            <a:r>
              <a:rPr lang="en-US" altLang="zh-CN" dirty="0" err="1"/>
              <a:t>SetAttributeValue</a:t>
            </a:r>
            <a:r>
              <a:rPr lang="en-US" altLang="zh-CN" dirty="0"/>
              <a:t>()</a:t>
            </a:r>
            <a:r>
              <a:rPr lang="zh-CN" altLang="zh-CN" dirty="0"/>
              <a:t>方法用于设置元素的属性值。</a:t>
            </a:r>
          </a:p>
        </p:txBody>
      </p:sp>
    </p:spTree>
    <p:extLst>
      <p:ext uri="{BB962C8B-B14F-4D97-AF65-F5344CB8AC3E}">
        <p14:creationId xmlns:p14="http://schemas.microsoft.com/office/powerpoint/2010/main" val="994263071"/>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连接字符串</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6</a:t>
            </a:fld>
            <a:endParaRPr lang="en-US" altLang="zh-CN"/>
          </a:p>
        </p:txBody>
      </p:sp>
      <p:sp>
        <p:nvSpPr>
          <p:cNvPr id="420867" name="Rectangle 3"/>
          <p:cNvSpPr>
            <a:spLocks noGrp="1" noChangeArrowheads="1"/>
          </p:cNvSpPr>
          <p:nvPr>
            <p:ph sz="quarter" idx="1"/>
          </p:nvPr>
        </p:nvSpPr>
        <p:spPr/>
        <p:txBody>
          <a:bodyPr>
            <a:normAutofit lnSpcReduction="10000"/>
          </a:bodyPr>
          <a:lstStyle/>
          <a:p>
            <a:r>
              <a:rPr lang="zh-CN" altLang="zh-CN" dirty="0"/>
              <a:t>包含了访问数据库的相关信息，通常存储在</a:t>
            </a:r>
            <a:r>
              <a:rPr lang="en-US" altLang="zh-CN" dirty="0" err="1"/>
              <a:t>Web.config</a:t>
            </a:r>
            <a:r>
              <a:rPr lang="zh-CN" altLang="zh-CN" dirty="0"/>
              <a:t>文件的</a:t>
            </a:r>
            <a:r>
              <a:rPr lang="en-US" altLang="zh-CN" dirty="0"/>
              <a:t>&lt;</a:t>
            </a:r>
            <a:r>
              <a:rPr lang="en-US" altLang="zh-CN" dirty="0" err="1"/>
              <a:t>connectionStrings</a:t>
            </a:r>
            <a:r>
              <a:rPr lang="en-US" altLang="zh-CN" dirty="0"/>
              <a:t>&gt;</a:t>
            </a:r>
            <a:r>
              <a:rPr lang="zh-CN" altLang="zh-CN" dirty="0"/>
              <a:t>元素中，并且需要根据不同类型的数据库实例和不同的身份验证形式进行配置</a:t>
            </a:r>
            <a:r>
              <a:rPr lang="zh-CN" altLang="zh-CN" dirty="0" smtClean="0"/>
              <a:t>。</a:t>
            </a:r>
            <a:endParaRPr lang="en-US" altLang="zh-CN" dirty="0" smtClean="0"/>
          </a:p>
          <a:p>
            <a:r>
              <a:rPr lang="zh-CN" altLang="zh-CN" dirty="0"/>
              <a:t>数据库实例的</a:t>
            </a:r>
            <a:r>
              <a:rPr lang="zh-CN" altLang="zh-CN" dirty="0" smtClean="0"/>
              <a:t>类型</a:t>
            </a:r>
            <a:r>
              <a:rPr lang="zh-CN" altLang="en-US" dirty="0" smtClean="0"/>
              <a:t>：</a:t>
            </a:r>
            <a:r>
              <a:rPr lang="en-US" altLang="zh-CN" dirty="0" smtClean="0"/>
              <a:t>SQL </a:t>
            </a:r>
            <a:r>
              <a:rPr lang="en-US" altLang="zh-CN" dirty="0"/>
              <a:t>Server</a:t>
            </a:r>
            <a:r>
              <a:rPr lang="zh-CN" altLang="zh-CN" dirty="0"/>
              <a:t>、</a:t>
            </a:r>
            <a:r>
              <a:rPr lang="en-US" altLang="zh-CN" dirty="0"/>
              <a:t>SQLEXPRESS</a:t>
            </a:r>
            <a:r>
              <a:rPr lang="zh-CN" altLang="zh-CN" dirty="0"/>
              <a:t>、和</a:t>
            </a:r>
            <a:r>
              <a:rPr lang="en-US" altLang="zh-CN" dirty="0" err="1"/>
              <a:t>LocalDB</a:t>
            </a:r>
            <a:r>
              <a:rPr lang="zh-CN" altLang="zh-CN" dirty="0"/>
              <a:t>实例</a:t>
            </a:r>
            <a:r>
              <a:rPr lang="zh-CN" altLang="zh-CN" dirty="0" smtClean="0"/>
              <a:t>。</a:t>
            </a:r>
            <a:endParaRPr lang="en-US" altLang="zh-CN" dirty="0" smtClean="0"/>
          </a:p>
          <a:p>
            <a:r>
              <a:rPr lang="zh-CN" altLang="zh-CN" dirty="0" smtClean="0"/>
              <a:t>不同</a:t>
            </a:r>
            <a:r>
              <a:rPr lang="zh-CN" altLang="zh-CN" dirty="0"/>
              <a:t>的实例类型将决定连接字符串中的</a:t>
            </a:r>
            <a:r>
              <a:rPr lang="en-US" altLang="zh-CN" dirty="0"/>
              <a:t>Data Source</a:t>
            </a:r>
            <a:r>
              <a:rPr lang="zh-CN" altLang="zh-CN" dirty="0"/>
              <a:t>属性值。例如</a:t>
            </a:r>
            <a:r>
              <a:rPr lang="zh-CN" altLang="zh-CN" dirty="0" smtClean="0"/>
              <a:t>，若要</a:t>
            </a:r>
            <a:r>
              <a:rPr lang="zh-CN" altLang="zh-CN" dirty="0"/>
              <a:t>访问</a:t>
            </a:r>
            <a:r>
              <a:rPr lang="en-US" altLang="zh-CN" dirty="0"/>
              <a:t>SQLEXPRESS</a:t>
            </a:r>
            <a:r>
              <a:rPr lang="zh-CN" altLang="zh-CN" dirty="0"/>
              <a:t>实例，则需将</a:t>
            </a:r>
            <a:r>
              <a:rPr lang="en-US" altLang="zh-CN" dirty="0"/>
              <a:t>Data Source</a:t>
            </a:r>
            <a:r>
              <a:rPr lang="zh-CN" altLang="zh-CN" dirty="0"/>
              <a:t>属性值设置为“</a:t>
            </a:r>
            <a:r>
              <a:rPr lang="en-US" altLang="zh-CN" dirty="0"/>
              <a:t>.\SQLEXPRESS</a:t>
            </a:r>
            <a:r>
              <a:rPr lang="zh-CN" altLang="zh-CN" dirty="0" smtClean="0"/>
              <a:t>”。</a:t>
            </a:r>
            <a:endParaRPr lang="en-US" altLang="zh-CN" dirty="0"/>
          </a:p>
        </p:txBody>
      </p:sp>
    </p:spTree>
    <p:extLst>
      <p:ext uri="{BB962C8B-B14F-4D97-AF65-F5344CB8AC3E}">
        <p14:creationId xmlns:p14="http://schemas.microsoft.com/office/powerpoint/2010/main" val="196332464"/>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539552" y="476672"/>
            <a:ext cx="8153400" cy="990600"/>
          </a:xfrm>
        </p:spPr>
        <p:txBody>
          <a:bodyPr>
            <a:normAutofit fontScale="90000"/>
          </a:bodyPr>
          <a:lstStyle/>
          <a:p>
            <a:r>
              <a:rPr lang="en-US" altLang="zh-CN" sz="4000" dirty="0" smtClean="0"/>
              <a:t>7.4.6  </a:t>
            </a:r>
            <a:r>
              <a:rPr lang="zh-CN" altLang="zh-CN" sz="4000" dirty="0" smtClean="0"/>
              <a:t>利用</a:t>
            </a:r>
            <a:r>
              <a:rPr lang="en-US" altLang="zh-CN" sz="4000" dirty="0" smtClean="0"/>
              <a:t>LINQ to XML</a:t>
            </a:r>
            <a:r>
              <a:rPr lang="zh-CN" altLang="zh-CN" sz="4000" dirty="0" smtClean="0"/>
              <a:t>管理</a:t>
            </a:r>
            <a:r>
              <a:rPr lang="en-US" altLang="zh-CN" sz="4000" dirty="0" smtClean="0"/>
              <a:t>XML</a:t>
            </a:r>
            <a:r>
              <a:rPr lang="zh-CN" altLang="zh-CN" sz="4000" dirty="0" smtClean="0"/>
              <a:t>文档</a:t>
            </a:r>
            <a:r>
              <a:rPr lang="en-US" altLang="zh-CN" sz="4000" dirty="0" smtClean="0"/>
              <a:t>——</a:t>
            </a:r>
            <a:r>
              <a:rPr lang="zh-CN" altLang="en-US" sz="4000" dirty="0"/>
              <a:t>创建</a:t>
            </a:r>
            <a:r>
              <a:rPr lang="en-US" altLang="zh-CN" sz="4000" dirty="0"/>
              <a:t>XML</a:t>
            </a:r>
            <a:r>
              <a:rPr lang="zh-CN" altLang="en-US" sz="4000" dirty="0" smtClean="0"/>
              <a:t>文档</a:t>
            </a:r>
            <a:r>
              <a:rPr lang="en-US" altLang="zh-CN" sz="4000" dirty="0" smtClean="0"/>
              <a:t/>
            </a:r>
            <a:br>
              <a:rPr lang="en-US" altLang="zh-CN" sz="4000" dirty="0" smtClean="0"/>
            </a:b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60</a:t>
            </a:fld>
            <a:endParaRPr lang="en-US" altLang="zh-CN"/>
          </a:p>
        </p:txBody>
      </p:sp>
      <p:sp>
        <p:nvSpPr>
          <p:cNvPr id="2" name="内容占位符 1"/>
          <p:cNvSpPr>
            <a:spLocks noGrp="1"/>
          </p:cNvSpPr>
          <p:nvPr>
            <p:ph sz="quarter" idx="1"/>
          </p:nvPr>
        </p:nvSpPr>
        <p:spPr/>
        <p:txBody>
          <a:bodyPr/>
          <a:lstStyle/>
          <a:p>
            <a:r>
              <a:rPr lang="zh-CN" altLang="zh-CN" dirty="0"/>
              <a:t>利用</a:t>
            </a:r>
            <a:r>
              <a:rPr lang="en-US" altLang="zh-CN" dirty="0" err="1"/>
              <a:t>XDocument</a:t>
            </a:r>
            <a:r>
              <a:rPr lang="zh-CN" altLang="zh-CN" dirty="0"/>
              <a:t>对象</a:t>
            </a:r>
            <a:r>
              <a:rPr lang="zh-CN" altLang="zh-CN" dirty="0" smtClean="0"/>
              <a:t>。</a:t>
            </a:r>
            <a:endParaRPr lang="en-US" altLang="zh-CN" dirty="0" smtClean="0"/>
          </a:p>
          <a:p>
            <a:r>
              <a:rPr lang="zh-CN" altLang="zh-CN" dirty="0" smtClean="0"/>
              <a:t>按照</a:t>
            </a:r>
            <a:r>
              <a:rPr lang="en-US" altLang="zh-CN" dirty="0"/>
              <a:t>XML</a:t>
            </a:r>
            <a:r>
              <a:rPr lang="zh-CN" altLang="zh-CN" dirty="0"/>
              <a:t>文档的格式，分别把</a:t>
            </a:r>
            <a:r>
              <a:rPr lang="en-US" altLang="zh-CN" dirty="0"/>
              <a:t>XML</a:t>
            </a:r>
            <a:r>
              <a:rPr lang="zh-CN" altLang="zh-CN" dirty="0"/>
              <a:t>文档的声明、元素、注释等内容添加到</a:t>
            </a:r>
            <a:r>
              <a:rPr lang="en-US" altLang="zh-CN" dirty="0" err="1"/>
              <a:t>XDocument</a:t>
            </a:r>
            <a:r>
              <a:rPr lang="zh-CN" altLang="zh-CN" dirty="0"/>
              <a:t>对象</a:t>
            </a:r>
            <a:r>
              <a:rPr lang="zh-CN" altLang="zh-CN" dirty="0" smtClean="0"/>
              <a:t>中</a:t>
            </a:r>
            <a:r>
              <a:rPr lang="zh-CN" altLang="en-US" dirty="0" smtClean="0"/>
              <a:t>。</a:t>
            </a:r>
            <a:endParaRPr lang="en-US" altLang="zh-CN" dirty="0" smtClean="0"/>
          </a:p>
          <a:p>
            <a:r>
              <a:rPr lang="zh-CN" altLang="zh-CN" dirty="0" smtClean="0"/>
              <a:t>用</a:t>
            </a:r>
            <a:r>
              <a:rPr lang="en-US" altLang="zh-CN" dirty="0"/>
              <a:t>Save()</a:t>
            </a:r>
            <a:r>
              <a:rPr lang="zh-CN" altLang="zh-CN" dirty="0"/>
              <a:t>方法保存到</a:t>
            </a:r>
            <a:r>
              <a:rPr lang="en-US" altLang="zh-CN" dirty="0"/>
              <a:t>Web</a:t>
            </a:r>
            <a:r>
              <a:rPr lang="zh-CN" altLang="zh-CN" dirty="0"/>
              <a:t>服务器硬盘。</a:t>
            </a:r>
            <a:endParaRPr lang="zh-CN" altLang="en-US" dirty="0"/>
          </a:p>
        </p:txBody>
      </p:sp>
    </p:spTree>
    <p:extLst>
      <p:ext uri="{BB962C8B-B14F-4D97-AF65-F5344CB8AC3E}">
        <p14:creationId xmlns:p14="http://schemas.microsoft.com/office/powerpoint/2010/main" val="2227285624"/>
      </p:ext>
    </p:extLst>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7-14  </a:t>
            </a:r>
            <a:r>
              <a:rPr lang="zh-CN" altLang="zh-CN" dirty="0"/>
              <a:t>利用</a:t>
            </a:r>
            <a:r>
              <a:rPr lang="en-US" altLang="zh-CN" dirty="0"/>
              <a:t>LINQ to XML</a:t>
            </a:r>
            <a:r>
              <a:rPr lang="zh-CN" altLang="zh-CN" dirty="0"/>
              <a:t>创建</a:t>
            </a:r>
            <a:r>
              <a:rPr lang="en-US" altLang="zh-CN" dirty="0"/>
              <a:t>XML</a:t>
            </a:r>
            <a:r>
              <a:rPr lang="zh-CN" altLang="zh-CN" dirty="0"/>
              <a:t>文档</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61</a:t>
            </a:fld>
            <a:endParaRPr lang="en-US" altLang="zh-CN"/>
          </a:p>
        </p:txBody>
      </p:sp>
      <p:sp>
        <p:nvSpPr>
          <p:cNvPr id="2" name="内容占位符 1"/>
          <p:cNvSpPr>
            <a:spLocks noGrp="1"/>
          </p:cNvSpPr>
          <p:nvPr>
            <p:ph sz="quarter" idx="1"/>
          </p:nvPr>
        </p:nvSpPr>
        <p:spPr/>
        <p:txBody>
          <a:bodyPr>
            <a:normAutofit/>
          </a:bodyPr>
          <a:lstStyle/>
          <a:p>
            <a:r>
              <a:rPr lang="zh-CN" altLang="zh-CN" dirty="0"/>
              <a:t>本实例</a:t>
            </a:r>
            <a:r>
              <a:rPr lang="zh-CN" altLang="zh-CN" dirty="0" smtClean="0"/>
              <a:t>创建</a:t>
            </a:r>
            <a:r>
              <a:rPr lang="en-US" altLang="zh-CN" dirty="0" smtClean="0"/>
              <a:t>XML</a:t>
            </a:r>
            <a:r>
              <a:rPr lang="zh-CN" altLang="zh-CN" dirty="0"/>
              <a:t>文档</a:t>
            </a:r>
            <a:r>
              <a:rPr lang="en-US" altLang="zh-CN" dirty="0" smtClean="0"/>
              <a:t>BookLinq.xml</a:t>
            </a:r>
            <a:r>
              <a:rPr lang="zh-CN" altLang="en-US" dirty="0" smtClean="0"/>
              <a:t>。</a:t>
            </a:r>
            <a:endParaRPr lang="en-US" altLang="zh-CN" smtClean="0"/>
          </a:p>
          <a:p>
            <a:r>
              <a:rPr lang="zh-CN" altLang="zh-CN" smtClean="0"/>
              <a:t>源程序</a:t>
            </a:r>
            <a:r>
              <a:rPr lang="zh-CN" altLang="zh-CN" dirty="0"/>
              <a:t>：</a:t>
            </a:r>
            <a:r>
              <a:rPr lang="en-US" altLang="zh-CN" dirty="0" err="1"/>
              <a:t>LinqXml.aspx.cs</a:t>
            </a:r>
            <a:r>
              <a:rPr lang="zh-CN" altLang="zh-CN" dirty="0"/>
              <a:t>中</a:t>
            </a:r>
            <a:r>
              <a:rPr lang="en-US" altLang="zh-CN" dirty="0" err="1"/>
              <a:t>btnCreate_Click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3937120282"/>
      </p:ext>
    </p:extLst>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查询</a:t>
            </a:r>
            <a:r>
              <a:rPr lang="en-US" altLang="zh-CN" dirty="0"/>
              <a:t>XML</a:t>
            </a:r>
            <a:r>
              <a:rPr lang="zh-CN" altLang="zh-CN" dirty="0"/>
              <a:t>文档</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62</a:t>
            </a:fld>
            <a:endParaRPr lang="en-US" altLang="zh-CN"/>
          </a:p>
        </p:txBody>
      </p:sp>
      <p:sp>
        <p:nvSpPr>
          <p:cNvPr id="2" name="内容占位符 1"/>
          <p:cNvSpPr>
            <a:spLocks noGrp="1"/>
          </p:cNvSpPr>
          <p:nvPr>
            <p:ph sz="quarter" idx="1"/>
          </p:nvPr>
        </p:nvSpPr>
        <p:spPr/>
        <p:txBody>
          <a:bodyPr>
            <a:normAutofit/>
          </a:bodyPr>
          <a:lstStyle/>
          <a:p>
            <a:r>
              <a:rPr lang="zh-CN" altLang="zh-CN" dirty="0"/>
              <a:t>使用</a:t>
            </a:r>
            <a:r>
              <a:rPr lang="en-US" altLang="zh-CN" dirty="0"/>
              <a:t>LINQ</a:t>
            </a:r>
            <a:r>
              <a:rPr lang="zh-CN" altLang="zh-CN" dirty="0"/>
              <a:t>查询表达式可方便地读取</a:t>
            </a:r>
            <a:r>
              <a:rPr lang="en-US" altLang="zh-CN" dirty="0"/>
              <a:t>XML</a:t>
            </a:r>
            <a:r>
              <a:rPr lang="zh-CN" altLang="zh-CN" dirty="0"/>
              <a:t>文档、查询根元素、查询指定名称的元素、查询指定属性的元素、查询指定元素的子元素等。</a:t>
            </a:r>
            <a:endParaRPr lang="zh-CN" altLang="en-US" dirty="0"/>
          </a:p>
        </p:txBody>
      </p:sp>
    </p:spTree>
    <p:extLst>
      <p:ext uri="{BB962C8B-B14F-4D97-AF65-F5344CB8AC3E}">
        <p14:creationId xmlns:p14="http://schemas.microsoft.com/office/powerpoint/2010/main" val="516361852"/>
      </p:ext>
    </p:extLst>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7-15  </a:t>
            </a:r>
            <a:r>
              <a:rPr lang="zh-CN" altLang="zh-CN" dirty="0"/>
              <a:t>利用</a:t>
            </a:r>
            <a:r>
              <a:rPr lang="en-US" altLang="zh-CN" dirty="0"/>
              <a:t>LINQ to XML</a:t>
            </a:r>
            <a:r>
              <a:rPr lang="zh-CN" altLang="zh-CN" dirty="0"/>
              <a:t>查询指定属性的元素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63</a:t>
            </a:fld>
            <a:endParaRPr lang="en-US" altLang="zh-CN"/>
          </a:p>
        </p:txBody>
      </p:sp>
      <p:sp>
        <p:nvSpPr>
          <p:cNvPr id="2" name="内容占位符 1"/>
          <p:cNvSpPr>
            <a:spLocks noGrp="1"/>
          </p:cNvSpPr>
          <p:nvPr>
            <p:ph sz="quarter" idx="1"/>
          </p:nvPr>
        </p:nvSpPr>
        <p:spPr/>
        <p:txBody>
          <a:bodyPr>
            <a:normAutofit/>
          </a:bodyPr>
          <a:lstStyle/>
          <a:p>
            <a:r>
              <a:rPr lang="zh-CN" altLang="zh-CN" dirty="0"/>
              <a:t>本实例查询</a:t>
            </a:r>
            <a:r>
              <a:rPr lang="en-US" altLang="zh-CN" dirty="0" err="1"/>
              <a:t>BookName</a:t>
            </a:r>
            <a:r>
              <a:rPr lang="zh-CN" altLang="zh-CN" dirty="0"/>
              <a:t>元素值为“</a:t>
            </a:r>
            <a:r>
              <a:rPr lang="en-US" altLang="zh-CN" dirty="0"/>
              <a:t>ASP.NET</a:t>
            </a:r>
            <a:r>
              <a:rPr lang="zh-CN" altLang="zh-CN" dirty="0"/>
              <a:t>高级编程”的元素，最后输出该元素的属性值、下一级子元素</a:t>
            </a:r>
            <a:r>
              <a:rPr lang="en-US" altLang="zh-CN" dirty="0" err="1"/>
              <a:t>BookName</a:t>
            </a:r>
            <a:r>
              <a:rPr lang="zh-CN" altLang="zh-CN" dirty="0"/>
              <a:t>和</a:t>
            </a:r>
            <a:r>
              <a:rPr lang="en-US" altLang="zh-CN" dirty="0"/>
              <a:t>Price</a:t>
            </a:r>
            <a:r>
              <a:rPr lang="zh-CN" altLang="zh-CN" dirty="0"/>
              <a:t>的值。</a:t>
            </a:r>
          </a:p>
          <a:p>
            <a:r>
              <a:rPr lang="zh-CN" altLang="zh-CN" dirty="0"/>
              <a:t>源程序：</a:t>
            </a:r>
            <a:r>
              <a:rPr lang="en-US" altLang="zh-CN" dirty="0" err="1"/>
              <a:t>LinqXml.aspx.cs</a:t>
            </a:r>
            <a:r>
              <a:rPr lang="zh-CN" altLang="zh-CN" dirty="0"/>
              <a:t>中的</a:t>
            </a:r>
            <a:r>
              <a:rPr lang="en-US" altLang="zh-CN" dirty="0" err="1"/>
              <a:t>btnQuery_Click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3963022954"/>
      </p:ext>
    </p:extLst>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插入元素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64</a:t>
            </a:fld>
            <a:endParaRPr lang="en-US" altLang="zh-CN"/>
          </a:p>
        </p:txBody>
      </p:sp>
      <p:sp>
        <p:nvSpPr>
          <p:cNvPr id="2" name="内容占位符 1"/>
          <p:cNvSpPr>
            <a:spLocks noGrp="1"/>
          </p:cNvSpPr>
          <p:nvPr>
            <p:ph sz="quarter" idx="1"/>
          </p:nvPr>
        </p:nvSpPr>
        <p:spPr/>
        <p:txBody>
          <a:bodyPr>
            <a:normAutofit/>
          </a:bodyPr>
          <a:lstStyle/>
          <a:p>
            <a:r>
              <a:rPr lang="zh-CN" altLang="zh-CN" dirty="0" smtClean="0"/>
              <a:t>建立</a:t>
            </a:r>
            <a:r>
              <a:rPr lang="zh-CN" altLang="zh-CN" dirty="0"/>
              <a:t>一个</a:t>
            </a:r>
            <a:r>
              <a:rPr lang="en-US" altLang="zh-CN" dirty="0" err="1"/>
              <a:t>XElement</a:t>
            </a:r>
            <a:r>
              <a:rPr lang="zh-CN" altLang="zh-CN" dirty="0" smtClean="0"/>
              <a:t>实例</a:t>
            </a:r>
            <a:r>
              <a:rPr lang="zh-CN" altLang="en-US" dirty="0" smtClean="0"/>
              <a:t>。</a:t>
            </a:r>
            <a:endParaRPr lang="en-US" altLang="zh-CN" dirty="0" smtClean="0"/>
          </a:p>
          <a:p>
            <a:r>
              <a:rPr lang="zh-CN" altLang="zh-CN" dirty="0" smtClean="0"/>
              <a:t>添加</a:t>
            </a:r>
            <a:r>
              <a:rPr lang="zh-CN" altLang="zh-CN" dirty="0"/>
              <a:t>相应</a:t>
            </a:r>
            <a:r>
              <a:rPr lang="zh-CN" altLang="zh-CN" dirty="0" smtClean="0"/>
              <a:t>内容</a:t>
            </a:r>
            <a:r>
              <a:rPr lang="zh-CN" altLang="en-US" dirty="0" smtClean="0"/>
              <a:t>。</a:t>
            </a:r>
            <a:endParaRPr lang="en-US" altLang="zh-CN" dirty="0" smtClean="0"/>
          </a:p>
          <a:p>
            <a:r>
              <a:rPr lang="zh-CN" altLang="zh-CN" dirty="0" smtClean="0"/>
              <a:t>利用</a:t>
            </a:r>
            <a:r>
              <a:rPr lang="en-US" altLang="zh-CN" dirty="0"/>
              <a:t>Add()</a:t>
            </a:r>
            <a:r>
              <a:rPr lang="zh-CN" altLang="zh-CN" dirty="0"/>
              <a:t>方法添加到上一级元素中</a:t>
            </a:r>
            <a:r>
              <a:rPr lang="zh-CN" altLang="zh-CN" dirty="0" smtClean="0"/>
              <a:t>。</a:t>
            </a:r>
            <a:endParaRPr lang="en-US" altLang="zh-CN" dirty="0" smtClean="0"/>
          </a:p>
          <a:p>
            <a:r>
              <a:rPr lang="zh-CN" altLang="zh-CN" dirty="0" smtClean="0"/>
              <a:t>利用</a:t>
            </a:r>
            <a:r>
              <a:rPr lang="en-US" altLang="zh-CN" dirty="0"/>
              <a:t>Save()</a:t>
            </a:r>
            <a:r>
              <a:rPr lang="zh-CN" altLang="zh-CN" dirty="0"/>
              <a:t>方法保存到</a:t>
            </a:r>
            <a:r>
              <a:rPr lang="en-US" altLang="zh-CN" dirty="0"/>
              <a:t>XML</a:t>
            </a:r>
            <a:r>
              <a:rPr lang="zh-CN" altLang="zh-CN" dirty="0"/>
              <a:t>文档。</a:t>
            </a:r>
            <a:endParaRPr lang="zh-CN" altLang="en-US" dirty="0"/>
          </a:p>
        </p:txBody>
      </p:sp>
    </p:spTree>
    <p:extLst>
      <p:ext uri="{BB962C8B-B14F-4D97-AF65-F5344CB8AC3E}">
        <p14:creationId xmlns:p14="http://schemas.microsoft.com/office/powerpoint/2010/main" val="1973244734"/>
      </p:ext>
    </p:extLst>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7-16  </a:t>
            </a:r>
            <a:r>
              <a:rPr lang="zh-CN" altLang="zh-CN" dirty="0"/>
              <a:t>利用</a:t>
            </a:r>
            <a:r>
              <a:rPr lang="en-US" altLang="zh-CN" dirty="0"/>
              <a:t>LINQ to XML</a:t>
            </a:r>
            <a:r>
              <a:rPr lang="zh-CN" altLang="zh-CN" dirty="0"/>
              <a:t>插入元素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65</a:t>
            </a:fld>
            <a:endParaRPr lang="en-US" altLang="zh-CN"/>
          </a:p>
        </p:txBody>
      </p:sp>
      <p:sp>
        <p:nvSpPr>
          <p:cNvPr id="2" name="内容占位符 1"/>
          <p:cNvSpPr>
            <a:spLocks noGrp="1"/>
          </p:cNvSpPr>
          <p:nvPr>
            <p:ph sz="quarter" idx="1"/>
          </p:nvPr>
        </p:nvSpPr>
        <p:spPr/>
        <p:txBody>
          <a:bodyPr>
            <a:normAutofit/>
          </a:bodyPr>
          <a:lstStyle/>
          <a:p>
            <a:r>
              <a:rPr lang="zh-CN" altLang="zh-CN" dirty="0"/>
              <a:t>本实例在</a:t>
            </a:r>
            <a:r>
              <a:rPr lang="en-US" altLang="zh-CN" dirty="0"/>
              <a:t>BookLinq.xml</a:t>
            </a:r>
            <a:r>
              <a:rPr lang="zh-CN" altLang="zh-CN" dirty="0"/>
              <a:t>文档中插入一个新元素。</a:t>
            </a:r>
          </a:p>
          <a:p>
            <a:r>
              <a:rPr lang="zh-CN" altLang="zh-CN" dirty="0"/>
              <a:t>源程序：</a:t>
            </a:r>
            <a:r>
              <a:rPr lang="en-US" altLang="zh-CN" dirty="0" err="1"/>
              <a:t>LinqXml.aspx.cs</a:t>
            </a:r>
            <a:r>
              <a:rPr lang="zh-CN" altLang="zh-CN" dirty="0"/>
              <a:t>中</a:t>
            </a:r>
            <a:r>
              <a:rPr lang="en-US" altLang="zh-CN" dirty="0" err="1"/>
              <a:t>btnInsert_Click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4135705006"/>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修改元素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66</a:t>
            </a:fld>
            <a:endParaRPr lang="en-US" altLang="zh-CN"/>
          </a:p>
        </p:txBody>
      </p:sp>
      <p:sp>
        <p:nvSpPr>
          <p:cNvPr id="2" name="内容占位符 1"/>
          <p:cNvSpPr>
            <a:spLocks noGrp="1"/>
          </p:cNvSpPr>
          <p:nvPr>
            <p:ph sz="quarter" idx="1"/>
          </p:nvPr>
        </p:nvSpPr>
        <p:spPr/>
        <p:txBody>
          <a:bodyPr>
            <a:normAutofit/>
          </a:bodyPr>
          <a:lstStyle/>
          <a:p>
            <a:r>
              <a:rPr lang="zh-CN" altLang="zh-CN" dirty="0" smtClean="0"/>
              <a:t>根据</a:t>
            </a:r>
            <a:r>
              <a:rPr lang="zh-CN" altLang="zh-CN" dirty="0"/>
              <a:t>关键字查找到该</a:t>
            </a:r>
            <a:r>
              <a:rPr lang="zh-CN" altLang="zh-CN" dirty="0" smtClean="0"/>
              <a:t>元素</a:t>
            </a:r>
            <a:r>
              <a:rPr lang="zh-CN" altLang="en-US" dirty="0" smtClean="0"/>
              <a:t>。</a:t>
            </a:r>
            <a:endParaRPr lang="en-US" altLang="zh-CN" dirty="0" smtClean="0"/>
          </a:p>
          <a:p>
            <a:r>
              <a:rPr lang="zh-CN" altLang="zh-CN" dirty="0" smtClean="0"/>
              <a:t>利用</a:t>
            </a:r>
            <a:r>
              <a:rPr lang="en-US" altLang="zh-CN" dirty="0" err="1"/>
              <a:t>SetAttributeValue</a:t>
            </a:r>
            <a:r>
              <a:rPr lang="en-US" altLang="zh-CN" dirty="0"/>
              <a:t>()</a:t>
            </a:r>
            <a:r>
              <a:rPr lang="zh-CN" altLang="zh-CN" dirty="0"/>
              <a:t>方法设置属性值，</a:t>
            </a:r>
            <a:r>
              <a:rPr lang="en-US" altLang="zh-CN" dirty="0" err="1"/>
              <a:t>ReplaceNodes</a:t>
            </a:r>
            <a:r>
              <a:rPr lang="en-US" altLang="zh-CN" dirty="0"/>
              <a:t>()</a:t>
            </a:r>
            <a:r>
              <a:rPr lang="zh-CN" altLang="zh-CN" dirty="0"/>
              <a:t>方法修改元素的内容</a:t>
            </a:r>
            <a:r>
              <a:rPr lang="zh-CN" altLang="zh-CN" dirty="0" smtClean="0"/>
              <a:t>。</a:t>
            </a:r>
            <a:endParaRPr lang="en-US" altLang="zh-CN" dirty="0" smtClean="0"/>
          </a:p>
          <a:p>
            <a:r>
              <a:rPr lang="zh-CN" altLang="zh-CN" dirty="0" smtClean="0"/>
              <a:t>利用</a:t>
            </a:r>
            <a:r>
              <a:rPr lang="en-US" altLang="zh-CN" dirty="0"/>
              <a:t>Save()</a:t>
            </a:r>
            <a:r>
              <a:rPr lang="zh-CN" altLang="zh-CN" dirty="0"/>
              <a:t>方法保存到</a:t>
            </a:r>
            <a:r>
              <a:rPr lang="en-US" altLang="zh-CN" dirty="0"/>
              <a:t>XML</a:t>
            </a:r>
            <a:r>
              <a:rPr lang="zh-CN" altLang="zh-CN" dirty="0"/>
              <a:t>文档。</a:t>
            </a:r>
            <a:endParaRPr lang="zh-CN" altLang="en-US" dirty="0"/>
          </a:p>
        </p:txBody>
      </p:sp>
    </p:spTree>
    <p:extLst>
      <p:ext uri="{BB962C8B-B14F-4D97-AF65-F5344CB8AC3E}">
        <p14:creationId xmlns:p14="http://schemas.microsoft.com/office/powerpoint/2010/main" val="324674507"/>
      </p:ext>
    </p:extLst>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7-17  </a:t>
            </a:r>
            <a:r>
              <a:rPr lang="zh-CN" altLang="zh-CN" dirty="0"/>
              <a:t>利用</a:t>
            </a:r>
            <a:r>
              <a:rPr lang="en-US" altLang="zh-CN" dirty="0"/>
              <a:t>LINQ to XML</a:t>
            </a:r>
            <a:r>
              <a:rPr lang="zh-CN" altLang="zh-CN" dirty="0"/>
              <a:t>修改元素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67</a:t>
            </a:fld>
            <a:endParaRPr lang="en-US" altLang="zh-CN"/>
          </a:p>
        </p:txBody>
      </p:sp>
      <p:sp>
        <p:nvSpPr>
          <p:cNvPr id="2" name="内容占位符 1"/>
          <p:cNvSpPr>
            <a:spLocks noGrp="1"/>
          </p:cNvSpPr>
          <p:nvPr>
            <p:ph sz="quarter" idx="1"/>
          </p:nvPr>
        </p:nvSpPr>
        <p:spPr/>
        <p:txBody>
          <a:bodyPr>
            <a:normAutofit/>
          </a:bodyPr>
          <a:lstStyle/>
          <a:p>
            <a:r>
              <a:rPr lang="zh-CN" altLang="zh-CN" dirty="0"/>
              <a:t>本实例修改</a:t>
            </a:r>
            <a:r>
              <a:rPr lang="en-US" altLang="zh-CN" dirty="0"/>
              <a:t>ID</a:t>
            </a:r>
            <a:r>
              <a:rPr lang="zh-CN" altLang="zh-CN" dirty="0"/>
              <a:t>属性值为</a:t>
            </a:r>
            <a:r>
              <a:rPr lang="en-US" altLang="zh-CN" dirty="0"/>
              <a:t>101</a:t>
            </a:r>
            <a:r>
              <a:rPr lang="zh-CN" altLang="zh-CN" dirty="0"/>
              <a:t>的元素内容。</a:t>
            </a:r>
          </a:p>
          <a:p>
            <a:r>
              <a:rPr lang="zh-CN" altLang="zh-CN" dirty="0"/>
              <a:t>源程序：</a:t>
            </a:r>
            <a:r>
              <a:rPr lang="en-US" altLang="zh-CN" dirty="0" err="1"/>
              <a:t>LinqXml.aspx.cs</a:t>
            </a:r>
            <a:r>
              <a:rPr lang="zh-CN" altLang="zh-CN" dirty="0"/>
              <a:t>中</a:t>
            </a:r>
            <a:r>
              <a:rPr lang="en-US" altLang="zh-CN" dirty="0" err="1"/>
              <a:t>btnUpdate_Click</a:t>
            </a:r>
            <a:r>
              <a:rPr lang="en-US" altLang="zh-CN" dirty="0"/>
              <a:t>()</a:t>
            </a:r>
            <a:r>
              <a:rPr lang="zh-CN" altLang="zh-CN" dirty="0"/>
              <a:t>部分</a:t>
            </a:r>
          </a:p>
        </p:txBody>
      </p:sp>
    </p:spTree>
    <p:extLst>
      <p:ext uri="{BB962C8B-B14F-4D97-AF65-F5344CB8AC3E}">
        <p14:creationId xmlns:p14="http://schemas.microsoft.com/office/powerpoint/2010/main" val="2162422405"/>
      </p:ext>
    </p:extLst>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b="1" dirty="0"/>
              <a:t>删除元素</a:t>
            </a:r>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68</a:t>
            </a:fld>
            <a:endParaRPr lang="en-US" altLang="zh-CN"/>
          </a:p>
        </p:txBody>
      </p:sp>
      <p:sp>
        <p:nvSpPr>
          <p:cNvPr id="2" name="内容占位符 1"/>
          <p:cNvSpPr>
            <a:spLocks noGrp="1"/>
          </p:cNvSpPr>
          <p:nvPr>
            <p:ph sz="quarter" idx="1"/>
          </p:nvPr>
        </p:nvSpPr>
        <p:spPr/>
        <p:txBody>
          <a:bodyPr>
            <a:normAutofit/>
          </a:bodyPr>
          <a:lstStyle/>
          <a:p>
            <a:r>
              <a:rPr lang="zh-CN" altLang="zh-CN" dirty="0" smtClean="0"/>
              <a:t>根据</a:t>
            </a:r>
            <a:r>
              <a:rPr lang="zh-CN" altLang="zh-CN" dirty="0"/>
              <a:t>关键字查找到该</a:t>
            </a:r>
            <a:r>
              <a:rPr lang="zh-CN" altLang="zh-CN" dirty="0" smtClean="0"/>
              <a:t>元素</a:t>
            </a:r>
            <a:r>
              <a:rPr lang="zh-CN" altLang="en-US" dirty="0" smtClean="0"/>
              <a:t>。</a:t>
            </a:r>
            <a:endParaRPr lang="en-US" altLang="zh-CN" dirty="0" smtClean="0"/>
          </a:p>
          <a:p>
            <a:r>
              <a:rPr lang="zh-CN" altLang="zh-CN" dirty="0" smtClean="0"/>
              <a:t>利用</a:t>
            </a:r>
            <a:r>
              <a:rPr lang="en-US" altLang="zh-CN" dirty="0"/>
              <a:t>Remove()</a:t>
            </a:r>
            <a:r>
              <a:rPr lang="zh-CN" altLang="zh-CN" dirty="0"/>
              <a:t>方法删除</a:t>
            </a:r>
            <a:r>
              <a:rPr lang="zh-CN" altLang="zh-CN" dirty="0" smtClean="0"/>
              <a:t>元素</a:t>
            </a:r>
            <a:r>
              <a:rPr lang="zh-CN" altLang="en-US" dirty="0" smtClean="0"/>
              <a:t>。</a:t>
            </a:r>
            <a:endParaRPr lang="en-US" altLang="zh-CN" dirty="0" smtClean="0"/>
          </a:p>
          <a:p>
            <a:r>
              <a:rPr lang="zh-CN" altLang="zh-CN" dirty="0" smtClean="0"/>
              <a:t>利用</a:t>
            </a:r>
            <a:r>
              <a:rPr lang="en-US" altLang="zh-CN" dirty="0"/>
              <a:t>Save()</a:t>
            </a:r>
            <a:r>
              <a:rPr lang="zh-CN" altLang="zh-CN" dirty="0"/>
              <a:t>方法保存到</a:t>
            </a:r>
            <a:r>
              <a:rPr lang="en-US" altLang="zh-CN" dirty="0"/>
              <a:t>XML</a:t>
            </a:r>
            <a:r>
              <a:rPr lang="zh-CN" altLang="zh-CN" dirty="0"/>
              <a:t>文档。</a:t>
            </a:r>
          </a:p>
        </p:txBody>
      </p:sp>
    </p:spTree>
    <p:extLst>
      <p:ext uri="{BB962C8B-B14F-4D97-AF65-F5344CB8AC3E}">
        <p14:creationId xmlns:p14="http://schemas.microsoft.com/office/powerpoint/2010/main" val="219520180"/>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7-18  </a:t>
            </a:r>
            <a:r>
              <a:rPr lang="zh-CN" altLang="zh-CN" dirty="0"/>
              <a:t>利用</a:t>
            </a:r>
            <a:r>
              <a:rPr lang="en-US" altLang="zh-CN" dirty="0"/>
              <a:t>LINQ to XML</a:t>
            </a:r>
            <a:r>
              <a:rPr lang="zh-CN" altLang="zh-CN" dirty="0"/>
              <a:t>删除元素</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69</a:t>
            </a:fld>
            <a:endParaRPr lang="en-US" altLang="zh-CN"/>
          </a:p>
        </p:txBody>
      </p:sp>
      <p:sp>
        <p:nvSpPr>
          <p:cNvPr id="2" name="内容占位符 1"/>
          <p:cNvSpPr>
            <a:spLocks noGrp="1"/>
          </p:cNvSpPr>
          <p:nvPr>
            <p:ph sz="quarter" idx="1"/>
          </p:nvPr>
        </p:nvSpPr>
        <p:spPr/>
        <p:txBody>
          <a:bodyPr>
            <a:normAutofit/>
          </a:bodyPr>
          <a:lstStyle/>
          <a:p>
            <a:r>
              <a:rPr lang="zh-CN" altLang="zh-CN" dirty="0"/>
              <a:t>本实例删除</a:t>
            </a:r>
            <a:r>
              <a:rPr lang="en-US" altLang="zh-CN" dirty="0"/>
              <a:t>ID</a:t>
            </a:r>
            <a:r>
              <a:rPr lang="zh-CN" altLang="zh-CN" dirty="0"/>
              <a:t>属性值为</a:t>
            </a:r>
            <a:r>
              <a:rPr lang="en-US" altLang="zh-CN" dirty="0"/>
              <a:t>102</a:t>
            </a:r>
            <a:r>
              <a:rPr lang="zh-CN" altLang="zh-CN" dirty="0"/>
              <a:t>的元素。</a:t>
            </a:r>
          </a:p>
          <a:p>
            <a:r>
              <a:rPr lang="zh-CN" altLang="zh-CN" dirty="0"/>
              <a:t>源代码：</a:t>
            </a:r>
            <a:r>
              <a:rPr lang="en-US" altLang="zh-CN" dirty="0" err="1"/>
              <a:t>LinqXml.aspx.cs</a:t>
            </a:r>
            <a:r>
              <a:rPr lang="zh-CN" altLang="zh-CN" dirty="0"/>
              <a:t>中的</a:t>
            </a:r>
            <a:r>
              <a:rPr lang="en-US" altLang="zh-CN" dirty="0" err="1"/>
              <a:t>btnDelete_Click</a:t>
            </a:r>
            <a:r>
              <a:rPr lang="en-US" altLang="zh-CN" dirty="0"/>
              <a:t>()</a:t>
            </a:r>
            <a:r>
              <a:rPr lang="zh-CN" altLang="zh-CN" dirty="0"/>
              <a:t>部分</a:t>
            </a:r>
          </a:p>
        </p:txBody>
      </p:sp>
    </p:spTree>
    <p:extLst>
      <p:ext uri="{BB962C8B-B14F-4D97-AF65-F5344CB8AC3E}">
        <p14:creationId xmlns:p14="http://schemas.microsoft.com/office/powerpoint/2010/main" val="929662050"/>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连接字符串</a:t>
            </a:r>
            <a:r>
              <a:rPr lang="zh-CN" altLang="en-US" dirty="0" smtClean="0"/>
              <a:t>（</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7</a:t>
            </a:fld>
            <a:endParaRPr lang="en-US" altLang="zh-CN"/>
          </a:p>
        </p:txBody>
      </p:sp>
      <p:sp>
        <p:nvSpPr>
          <p:cNvPr id="420867" name="Rectangle 3"/>
          <p:cNvSpPr>
            <a:spLocks noGrp="1" noChangeArrowheads="1"/>
          </p:cNvSpPr>
          <p:nvPr>
            <p:ph sz="quarter" idx="1"/>
          </p:nvPr>
        </p:nvSpPr>
        <p:spPr/>
        <p:txBody>
          <a:bodyPr>
            <a:normAutofit/>
          </a:bodyPr>
          <a:lstStyle/>
          <a:p>
            <a:r>
              <a:rPr lang="en-US" altLang="zh-CN" dirty="0"/>
              <a:t>SQL Server</a:t>
            </a:r>
            <a:r>
              <a:rPr lang="zh-CN" altLang="zh-CN" dirty="0"/>
              <a:t>数据库的身份验证有</a:t>
            </a:r>
            <a:r>
              <a:rPr lang="en-US" altLang="zh-CN" dirty="0"/>
              <a:t>Windows</a:t>
            </a:r>
            <a:r>
              <a:rPr lang="zh-CN" altLang="zh-CN" dirty="0"/>
              <a:t>验证和</a:t>
            </a:r>
            <a:r>
              <a:rPr lang="en-US" altLang="zh-CN" dirty="0"/>
              <a:t>SQL Server</a:t>
            </a:r>
            <a:r>
              <a:rPr lang="zh-CN" altLang="zh-CN" dirty="0" smtClean="0"/>
              <a:t>验证。</a:t>
            </a:r>
            <a:endParaRPr lang="en-US" altLang="zh-CN" dirty="0" smtClean="0"/>
          </a:p>
          <a:p>
            <a:r>
              <a:rPr lang="en-US" altLang="zh-CN" dirty="0" smtClean="0"/>
              <a:t>Windows</a:t>
            </a:r>
            <a:r>
              <a:rPr lang="zh-CN" altLang="zh-CN" dirty="0"/>
              <a:t>验证使用</a:t>
            </a:r>
            <a:r>
              <a:rPr lang="en-US" altLang="zh-CN" dirty="0"/>
              <a:t>Windows</a:t>
            </a:r>
            <a:r>
              <a:rPr lang="zh-CN" altLang="zh-CN" dirty="0"/>
              <a:t>操作系统用户连接</a:t>
            </a:r>
            <a:r>
              <a:rPr lang="en-US" altLang="zh-CN" dirty="0"/>
              <a:t>SQL Server</a:t>
            </a:r>
            <a:r>
              <a:rPr lang="zh-CN" altLang="zh-CN" dirty="0"/>
              <a:t>，常用于</a:t>
            </a:r>
            <a:r>
              <a:rPr lang="zh-CN" altLang="zh-CN" dirty="0" smtClean="0"/>
              <a:t>局域网络</a:t>
            </a:r>
            <a:r>
              <a:rPr lang="zh-CN" altLang="en-US" dirty="0" smtClean="0"/>
              <a:t>。</a:t>
            </a:r>
            <a:endParaRPr lang="en-US" altLang="zh-CN" dirty="0" smtClean="0"/>
          </a:p>
          <a:p>
            <a:r>
              <a:rPr lang="en-US" altLang="zh-CN" dirty="0" smtClean="0"/>
              <a:t>SQL </a:t>
            </a:r>
            <a:r>
              <a:rPr lang="en-US" altLang="zh-CN" dirty="0"/>
              <a:t>Server</a:t>
            </a:r>
            <a:r>
              <a:rPr lang="zh-CN" altLang="zh-CN" dirty="0"/>
              <a:t>验证使用</a:t>
            </a:r>
            <a:r>
              <a:rPr lang="en-US" altLang="zh-CN" dirty="0"/>
              <a:t>SQL Server</a:t>
            </a:r>
            <a:r>
              <a:rPr lang="zh-CN" altLang="zh-CN" dirty="0"/>
              <a:t>中注册的用户连接</a:t>
            </a:r>
            <a:r>
              <a:rPr lang="en-US" altLang="zh-CN" dirty="0"/>
              <a:t>SQL Server</a:t>
            </a:r>
            <a:r>
              <a:rPr lang="zh-CN" altLang="zh-CN" dirty="0"/>
              <a:t>，常用于</a:t>
            </a:r>
            <a:r>
              <a:rPr lang="en-US" altLang="zh-CN" dirty="0"/>
              <a:t>Internet</a:t>
            </a:r>
            <a:r>
              <a:rPr lang="zh-CN" altLang="zh-CN" dirty="0"/>
              <a:t>环境。</a:t>
            </a:r>
            <a:endParaRPr lang="zh-CN" altLang="en-US" dirty="0"/>
          </a:p>
        </p:txBody>
      </p:sp>
    </p:spTree>
    <p:extLst>
      <p:ext uri="{BB962C8B-B14F-4D97-AF65-F5344CB8AC3E}">
        <p14:creationId xmlns:p14="http://schemas.microsoft.com/office/powerpoint/2010/main" val="1514866758"/>
      </p:ext>
    </p:extLst>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7.5  </a:t>
            </a:r>
            <a:r>
              <a:rPr lang="zh-CN" altLang="zh-CN" dirty="0"/>
              <a:t>小结</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70</a:t>
            </a:fld>
            <a:endParaRPr lang="en-US" altLang="zh-CN"/>
          </a:p>
        </p:txBody>
      </p:sp>
      <p:sp>
        <p:nvSpPr>
          <p:cNvPr id="2" name="内容占位符 1"/>
          <p:cNvSpPr>
            <a:spLocks noGrp="1"/>
          </p:cNvSpPr>
          <p:nvPr>
            <p:ph sz="quarter" idx="1"/>
          </p:nvPr>
        </p:nvSpPr>
        <p:spPr/>
        <p:txBody>
          <a:bodyPr>
            <a:normAutofit/>
          </a:bodyPr>
          <a:lstStyle/>
          <a:p>
            <a:r>
              <a:rPr lang="en-US" altLang="zh-CN" dirty="0"/>
              <a:t>LINQ</a:t>
            </a:r>
            <a:r>
              <a:rPr lang="zh-CN" altLang="zh-CN" dirty="0"/>
              <a:t>技术与编程语言整合，将数据访问与</a:t>
            </a:r>
            <a:r>
              <a:rPr lang="en-US" altLang="zh-CN" dirty="0"/>
              <a:t>LINQ</a:t>
            </a:r>
            <a:r>
              <a:rPr lang="zh-CN" altLang="zh-CN" dirty="0"/>
              <a:t>查询表达式结合，把数据作为对象处理，符合数据访问技术的发展</a:t>
            </a:r>
            <a:r>
              <a:rPr lang="zh-CN" altLang="zh-CN" dirty="0" smtClean="0"/>
              <a:t>。</a:t>
            </a:r>
            <a:endParaRPr lang="en-US" altLang="zh-CN" dirty="0" smtClean="0"/>
          </a:p>
          <a:p>
            <a:r>
              <a:rPr lang="en-US" altLang="zh-CN" dirty="0"/>
              <a:t>LINQ</a:t>
            </a:r>
            <a:r>
              <a:rPr lang="zh-CN" altLang="zh-CN" dirty="0" smtClean="0"/>
              <a:t>非常</a:t>
            </a:r>
            <a:r>
              <a:rPr lang="zh-CN" altLang="zh-CN" dirty="0"/>
              <a:t>简洁地实现了数据查询、插入、删除、修改等操作</a:t>
            </a:r>
            <a:r>
              <a:rPr lang="zh-CN" altLang="zh-CN" dirty="0" smtClean="0"/>
              <a:t>。</a:t>
            </a:r>
            <a:endParaRPr lang="en-US" altLang="zh-CN" dirty="0" smtClean="0"/>
          </a:p>
          <a:p>
            <a:r>
              <a:rPr lang="zh-CN" altLang="zh-CN" dirty="0" smtClean="0"/>
              <a:t>充分</a:t>
            </a:r>
            <a:r>
              <a:rPr lang="zh-CN" altLang="zh-CN" dirty="0"/>
              <a:t>理解利用</a:t>
            </a:r>
            <a:r>
              <a:rPr lang="en-US" altLang="zh-CN" dirty="0"/>
              <a:t>LINQ</a:t>
            </a:r>
            <a:r>
              <a:rPr lang="zh-CN" altLang="zh-CN" dirty="0"/>
              <a:t>技术，能满足任何数据访问的需求，这也是</a:t>
            </a:r>
            <a:r>
              <a:rPr lang="en-US" altLang="zh-CN" dirty="0"/>
              <a:t>Microsoft</a:t>
            </a:r>
            <a:r>
              <a:rPr lang="zh-CN" altLang="zh-CN" dirty="0"/>
              <a:t>今后用于数据访问的主要技术。</a:t>
            </a:r>
          </a:p>
        </p:txBody>
      </p:sp>
    </p:spTree>
    <p:extLst>
      <p:ext uri="{BB962C8B-B14F-4D97-AF65-F5344CB8AC3E}">
        <p14:creationId xmlns:p14="http://schemas.microsoft.com/office/powerpoint/2010/main" val="1526485167"/>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err="1"/>
              <a:t>MyPetShop</a:t>
            </a:r>
            <a:r>
              <a:rPr lang="zh-CN" altLang="zh-CN" dirty="0"/>
              <a:t>数据库</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8</a:t>
            </a:fld>
            <a:endParaRPr lang="en-US" altLang="zh-CN"/>
          </a:p>
        </p:txBody>
      </p:sp>
      <p:sp>
        <p:nvSpPr>
          <p:cNvPr id="3" name="内容占位符 2"/>
          <p:cNvSpPr>
            <a:spLocks noGrp="1"/>
          </p:cNvSpPr>
          <p:nvPr>
            <p:ph sz="quarter" idx="1"/>
          </p:nvPr>
        </p:nvSpPr>
        <p:spPr/>
        <p:txBody>
          <a:bodyPr>
            <a:normAutofit/>
          </a:bodyPr>
          <a:lstStyle/>
          <a:p>
            <a:r>
              <a:rPr lang="zh-CN" altLang="zh-CN" dirty="0"/>
              <a:t>包含商品分类、商品、供应商、订单</a:t>
            </a:r>
            <a:r>
              <a:rPr lang="zh-CN" altLang="zh-CN" dirty="0" smtClean="0"/>
              <a:t>等</a:t>
            </a:r>
            <a:r>
              <a:rPr lang="zh-CN" altLang="en-US" dirty="0" smtClean="0"/>
              <a:t>数据表。</a:t>
            </a:r>
            <a:endParaRPr lang="en-US" altLang="zh-CN" dirty="0" smtClean="0"/>
          </a:p>
          <a:p>
            <a:r>
              <a:rPr lang="zh-CN" altLang="en-US" dirty="0" smtClean="0"/>
              <a:t>通过</a:t>
            </a:r>
            <a:r>
              <a:rPr lang="en-US" altLang="zh-CN" dirty="0" err="1" smtClean="0"/>
              <a:t>MyPetShop.sql</a:t>
            </a:r>
            <a:r>
              <a:rPr lang="zh-CN" altLang="zh-CN" dirty="0" smtClean="0"/>
              <a:t>建立</a:t>
            </a:r>
            <a:r>
              <a:rPr lang="en-US" altLang="zh-CN" dirty="0" err="1"/>
              <a:t>MyPetShop</a:t>
            </a:r>
            <a:r>
              <a:rPr lang="zh-CN" altLang="zh-CN" dirty="0" smtClean="0"/>
              <a:t>数据库</a:t>
            </a:r>
            <a:r>
              <a:rPr lang="zh-CN" altLang="en-US" dirty="0" smtClean="0"/>
              <a:t>。</a:t>
            </a:r>
            <a:endParaRPr lang="en-US" altLang="zh-CN" dirty="0" smtClean="0"/>
          </a:p>
          <a:p>
            <a:r>
              <a:rPr lang="zh-CN" altLang="en-US" dirty="0" smtClean="0"/>
              <a:t>源程序：</a:t>
            </a:r>
            <a:r>
              <a:rPr lang="en-US" altLang="zh-CN" dirty="0" err="1" smtClean="0"/>
              <a:t>MyPetShop.sql</a:t>
            </a:r>
            <a:endParaRPr lang="en-US" altLang="zh-CN" dirty="0" smtClean="0"/>
          </a:p>
        </p:txBody>
      </p:sp>
    </p:spTree>
    <p:extLst>
      <p:ext uri="{BB962C8B-B14F-4D97-AF65-F5344CB8AC3E}">
        <p14:creationId xmlns:p14="http://schemas.microsoft.com/office/powerpoint/2010/main" val="2059005259"/>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访问</a:t>
            </a:r>
            <a:r>
              <a:rPr lang="en-US" altLang="zh-CN" dirty="0" err="1"/>
              <a:t>MyPetShop</a:t>
            </a:r>
            <a:r>
              <a:rPr lang="zh-CN" altLang="zh-CN" dirty="0"/>
              <a:t>数据库的连接字符串</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9</a:t>
            </a:fld>
            <a:endParaRPr lang="en-US" altLang="zh-CN"/>
          </a:p>
        </p:txBody>
      </p:sp>
      <p:sp>
        <p:nvSpPr>
          <p:cNvPr id="2" name="内容占位符 1"/>
          <p:cNvSpPr>
            <a:spLocks noGrp="1"/>
          </p:cNvSpPr>
          <p:nvPr>
            <p:ph sz="quarter" idx="1"/>
          </p:nvPr>
        </p:nvSpPr>
        <p:spPr/>
        <p:txBody>
          <a:bodyPr>
            <a:normAutofit/>
          </a:bodyPr>
          <a:lstStyle/>
          <a:p>
            <a:pPr marL="0" indent="0">
              <a:buNone/>
            </a:pPr>
            <a:r>
              <a:rPr lang="en-US" altLang="zh-CN" sz="2400" dirty="0"/>
              <a:t>&lt;add name="</a:t>
            </a:r>
            <a:r>
              <a:rPr lang="en-US" altLang="zh-CN" sz="2400" dirty="0" err="1" smtClean="0"/>
              <a:t>MyPetShopConnectionString</a:t>
            </a:r>
            <a:r>
              <a:rPr lang="en-US" altLang="zh-CN" sz="2400" dirty="0" smtClean="0"/>
              <a:t>" </a:t>
            </a:r>
          </a:p>
          <a:p>
            <a:pPr marL="0" indent="0">
              <a:buNone/>
            </a:pPr>
            <a:r>
              <a:rPr lang="en-US" altLang="zh-CN" sz="2400" dirty="0" smtClean="0"/>
              <a:t>   </a:t>
            </a:r>
            <a:r>
              <a:rPr lang="en-US" altLang="zh-CN" sz="2400" dirty="0" err="1" smtClean="0"/>
              <a:t>connectionString</a:t>
            </a:r>
            <a:r>
              <a:rPr lang="en-US" altLang="zh-CN" sz="2400" dirty="0"/>
              <a:t>="Data Source=(</a:t>
            </a:r>
            <a:r>
              <a:rPr lang="en-US" altLang="zh-CN" sz="2400" dirty="0" err="1"/>
              <a:t>LocalDB</a:t>
            </a:r>
            <a:r>
              <a:rPr lang="en-US" altLang="zh-CN" sz="2400" dirty="0"/>
              <a:t>)\v11.0</a:t>
            </a:r>
            <a:r>
              <a:rPr lang="en-US" altLang="zh-CN" sz="2400" dirty="0" smtClean="0"/>
              <a:t>;</a:t>
            </a:r>
          </a:p>
          <a:p>
            <a:pPr marL="0" indent="0">
              <a:buNone/>
            </a:pPr>
            <a:r>
              <a:rPr lang="en-US" altLang="zh-CN" sz="2400" dirty="0" smtClean="0"/>
              <a:t>      </a:t>
            </a:r>
            <a:r>
              <a:rPr lang="en-US" altLang="zh-CN" sz="2400" dirty="0" err="1" smtClean="0"/>
              <a:t>AttachDbFilename</a:t>
            </a:r>
            <a:r>
              <a:rPr lang="en-US" altLang="zh-CN" sz="2400" dirty="0"/>
              <a:t>=|</a:t>
            </a:r>
            <a:r>
              <a:rPr lang="en-US" altLang="zh-CN" sz="2400" dirty="0" err="1"/>
              <a:t>DataDirectory</a:t>
            </a:r>
            <a:r>
              <a:rPr lang="en-US" altLang="zh-CN" sz="2400" dirty="0"/>
              <a:t>|\</a:t>
            </a:r>
            <a:r>
              <a:rPr lang="en-US" altLang="zh-CN" sz="2400" dirty="0" err="1"/>
              <a:t>MyPetShop.mdf</a:t>
            </a:r>
            <a:r>
              <a:rPr lang="en-US" altLang="zh-CN" sz="2400" dirty="0" smtClean="0"/>
              <a:t>;</a:t>
            </a:r>
          </a:p>
          <a:p>
            <a:pPr marL="0" indent="0">
              <a:buNone/>
            </a:pPr>
            <a:r>
              <a:rPr lang="en-US" altLang="zh-CN" sz="2400" dirty="0"/>
              <a:t> </a:t>
            </a:r>
            <a:r>
              <a:rPr lang="en-US" altLang="zh-CN" sz="2400" dirty="0" smtClean="0"/>
              <a:t>     Integrated Security=True"</a:t>
            </a:r>
          </a:p>
          <a:p>
            <a:pPr marL="0" indent="0">
              <a:buNone/>
            </a:pPr>
            <a:r>
              <a:rPr lang="en-US" altLang="zh-CN" sz="2400" dirty="0" smtClean="0"/>
              <a:t>   </a:t>
            </a:r>
            <a:r>
              <a:rPr lang="en-US" altLang="zh-CN" sz="2400" dirty="0" err="1" smtClean="0"/>
              <a:t>providerName</a:t>
            </a:r>
            <a:r>
              <a:rPr lang="en-US" altLang="zh-CN" sz="2400" dirty="0"/>
              <a:t>="</a:t>
            </a:r>
            <a:r>
              <a:rPr lang="en-US" altLang="zh-CN" sz="2400" dirty="0" err="1"/>
              <a:t>System.Data.SqlClient</a:t>
            </a:r>
            <a:r>
              <a:rPr lang="en-US" altLang="zh-CN" sz="2400" dirty="0"/>
              <a:t>" /&gt;</a:t>
            </a:r>
            <a:endParaRPr lang="zh-CN" altLang="en-US" sz="2400" dirty="0"/>
          </a:p>
        </p:txBody>
      </p:sp>
    </p:spTree>
    <p:extLst>
      <p:ext uri="{BB962C8B-B14F-4D97-AF65-F5344CB8AC3E}">
        <p14:creationId xmlns:p14="http://schemas.microsoft.com/office/powerpoint/2010/main" val="525817145"/>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课件模板">
  <a:themeElements>
    <a:clrScheme name="自定义 3">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002060"/>
      </a:hlink>
      <a:folHlink>
        <a:srgbClr val="704404"/>
      </a:folHlink>
    </a:clrScheme>
    <a:fontScheme name="自定义 8">
      <a:majorFont>
        <a:latin typeface="Tw Cen MT"/>
        <a:ea typeface="黑体"/>
        <a:cs typeface=""/>
      </a:majorFont>
      <a:minorFont>
        <a:latin typeface="Tw Cen MT"/>
        <a:ea typeface="黑体"/>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1052</TotalTime>
  <Words>3392</Words>
  <Application>Microsoft Office PowerPoint</Application>
  <PresentationFormat>全屏显示(4:3)</PresentationFormat>
  <Paragraphs>380</Paragraphs>
  <Slides>70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70</vt:i4>
      </vt:variant>
    </vt:vector>
  </HeadingPairs>
  <TitlesOfParts>
    <vt:vector size="79" baseType="lpstr">
      <vt:lpstr>黑体</vt:lpstr>
      <vt:lpstr>华文行楷</vt:lpstr>
      <vt:lpstr>宋体</vt:lpstr>
      <vt:lpstr>Arial</vt:lpstr>
      <vt:lpstr>Times New Roman</vt:lpstr>
      <vt:lpstr>Tw Cen MT</vt:lpstr>
      <vt:lpstr>Wingdings</vt:lpstr>
      <vt:lpstr>Wingdings 2</vt:lpstr>
      <vt:lpstr>课件模板</vt:lpstr>
      <vt:lpstr>第7章  数据访问</vt:lpstr>
      <vt:lpstr>本章要点：</vt:lpstr>
      <vt:lpstr>目录</vt:lpstr>
      <vt:lpstr>7.1  数据访问概述</vt:lpstr>
      <vt:lpstr>7.2  建立SQL Server 数据库</vt:lpstr>
      <vt:lpstr>连接字符串</vt:lpstr>
      <vt:lpstr>连接字符串（续）</vt:lpstr>
      <vt:lpstr>MyPetShop数据库</vt:lpstr>
      <vt:lpstr>访问MyPetShop数据库的连接字符串</vt:lpstr>
      <vt:lpstr>7.3  使用数据源控件实现数据访问</vt:lpstr>
      <vt:lpstr>7.3  使用数据源控件实现数据访问（续）</vt:lpstr>
      <vt:lpstr>7.3.1  SqlDataSource控件</vt:lpstr>
      <vt:lpstr>SqlDataSource常用属性表 </vt:lpstr>
      <vt:lpstr>SqlDataSource常用属性表（续）</vt:lpstr>
      <vt:lpstr>SqlDataSource常用属性表（续）</vt:lpstr>
      <vt:lpstr>连接数据库 </vt:lpstr>
      <vt:lpstr>“配置数据源”向导</vt:lpstr>
      <vt:lpstr>数据连接说明</vt:lpstr>
      <vt:lpstr>数据连接说明（续）</vt:lpstr>
      <vt:lpstr>数据连接说明（续）</vt:lpstr>
      <vt:lpstr>“配置数据源”向导（续）</vt:lpstr>
      <vt:lpstr>连接字符串存放位置说明（续）</vt:lpstr>
      <vt:lpstr>“配置数据源”向导（续）</vt:lpstr>
      <vt:lpstr>“配置数据源”向导（续）</vt:lpstr>
      <vt:lpstr>实例7-1 SqlDataSource.aspx</vt:lpstr>
      <vt:lpstr>SqlDataSource的参数绑定 </vt:lpstr>
      <vt:lpstr>SqlDataSource参数绑定的数据来源</vt:lpstr>
      <vt:lpstr>实例7-2  实现SqlDataSource控件的参数绑定 </vt:lpstr>
      <vt:lpstr>利用SqlDataSource设置的SQL语句管理数据 </vt:lpstr>
      <vt:lpstr>7.4  使用LINQ实现数据访问</vt:lpstr>
      <vt:lpstr>7.4.1  LINQ查询表达式</vt:lpstr>
      <vt:lpstr>7.4.1  LINQ查询表达式（续）</vt:lpstr>
      <vt:lpstr>7.4.2  LINQ to SQL概述</vt:lpstr>
      <vt:lpstr>MyPetShop.dbml</vt:lpstr>
      <vt:lpstr>MyPetShop.dbml（续）</vt:lpstr>
      <vt:lpstr>7.4.3  利用LINQ to SQL查询数据——投影</vt:lpstr>
      <vt:lpstr>实例7-2  利用LINQ to SQL实现投影</vt:lpstr>
      <vt:lpstr>选择</vt:lpstr>
      <vt:lpstr>实例7-3  利用LINQ to SQL实现选择</vt:lpstr>
      <vt:lpstr>实例7-4  利用LINQ to SQL实现排序</vt:lpstr>
      <vt:lpstr>分组</vt:lpstr>
      <vt:lpstr>实例7-5  利用LINQ to SQL实现分组</vt:lpstr>
      <vt:lpstr>聚合</vt:lpstr>
      <vt:lpstr>实例7-6  利用LINQ to SQL实现聚合操作</vt:lpstr>
      <vt:lpstr>连接</vt:lpstr>
      <vt:lpstr>实例7-7  利用LINQ to SQL实现直接引用对象连接</vt:lpstr>
      <vt:lpstr>实例7-8  利用LINQ to SQL实现join连接</vt:lpstr>
      <vt:lpstr>模糊查询</vt:lpstr>
      <vt:lpstr>实例7-9  利用LINQ to SQL实现模糊查询</vt:lpstr>
      <vt:lpstr>7.4.4  利用LINQ to SQL管理数据——插入数据</vt:lpstr>
      <vt:lpstr>实例7-10  利用LINQ to SQL插入数据</vt:lpstr>
      <vt:lpstr>修改数据</vt:lpstr>
      <vt:lpstr>实例7-11  利用LINQ to SQL修改数据</vt:lpstr>
      <vt:lpstr>删除数据</vt:lpstr>
      <vt:lpstr>实例7-12  利用LINQ to SQL删除数据</vt:lpstr>
      <vt:lpstr>存储过程</vt:lpstr>
      <vt:lpstr>实例7-13  利用LINQ to SQL调用存储过程</vt:lpstr>
      <vt:lpstr>7.4.5  LINQ to XML概述</vt:lpstr>
      <vt:lpstr>7.4.5  LINQ to XML概述（续）</vt:lpstr>
      <vt:lpstr>7.4.6  利用LINQ to XML管理XML文档——创建XML文档 </vt:lpstr>
      <vt:lpstr>实例7-14  利用LINQ to XML创建XML文档</vt:lpstr>
      <vt:lpstr>查询XML文档</vt:lpstr>
      <vt:lpstr>实例7-15  利用LINQ to XML查询指定属性的元素</vt:lpstr>
      <vt:lpstr>插入元素</vt:lpstr>
      <vt:lpstr>实例7-16  利用LINQ to XML插入元素</vt:lpstr>
      <vt:lpstr>修改元素</vt:lpstr>
      <vt:lpstr>实例7-17  利用LINQ to XML修改元素</vt:lpstr>
      <vt:lpstr>删除元素</vt:lpstr>
      <vt:lpstr>实例7-18  利用LINQ to XML删除元素</vt:lpstr>
      <vt:lpstr>7.5  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ASP.NET 4.5运行及开发环境</dc:title>
  <dc:subject>Web程序设计--ASP.NET实用网站开发</dc:subject>
  <dc:creator>ssgwcyxxd; ssg</dc:creator>
  <cp:lastModifiedBy>China</cp:lastModifiedBy>
  <cp:revision>122</cp:revision>
  <cp:lastPrinted>1601-01-01T00:00:00Z</cp:lastPrinted>
  <dcterms:created xsi:type="dcterms:W3CDTF">2014-03-08T01:39:37Z</dcterms:created>
  <dcterms:modified xsi:type="dcterms:W3CDTF">2019-11-08T02:50:58Z</dcterms:modified>
</cp:coreProperties>
</file>