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993" r:id="rId2"/>
  </p:sldMasterIdLst>
  <p:notesMasterIdLst>
    <p:notesMasterId r:id="rId21"/>
  </p:notesMasterIdLst>
  <p:sldIdLst>
    <p:sldId id="256" r:id="rId3"/>
    <p:sldId id="501" r:id="rId4"/>
    <p:sldId id="495" r:id="rId5"/>
    <p:sldId id="479" r:id="rId6"/>
    <p:sldId id="257" r:id="rId7"/>
    <p:sldId id="258" r:id="rId8"/>
    <p:sldId id="506" r:id="rId9"/>
    <p:sldId id="505" r:id="rId10"/>
    <p:sldId id="260" r:id="rId11"/>
    <p:sldId id="290" r:id="rId12"/>
    <p:sldId id="496" r:id="rId13"/>
    <p:sldId id="497" r:id="rId14"/>
    <p:sldId id="325" r:id="rId15"/>
    <p:sldId id="261" r:id="rId16"/>
    <p:sldId id="494" r:id="rId17"/>
    <p:sldId id="504" r:id="rId18"/>
    <p:sldId id="508" r:id="rId19"/>
    <p:sldId id="50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C5C5C5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8" autoAdjust="0"/>
    <p:restoredTop sz="83055" autoAdjust="0"/>
  </p:normalViewPr>
  <p:slideViewPr>
    <p:cSldViewPr>
      <p:cViewPr varScale="1">
        <p:scale>
          <a:sx n="59" d="100"/>
          <a:sy n="59" d="100"/>
        </p:scale>
        <p:origin x="8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08F858-3516-4DFA-9824-1E8396063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057650-D45F-40A1-80A6-839D77937AE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252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32BF47-27DB-4B51-9D8D-9CE9B32CBEA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27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057650-D45F-40A1-80A6-839D77937AE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607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3C0A24-E8D3-4DCA-98B5-9486A6DD2D42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选用教材及参考书的原因</a:t>
            </a:r>
          </a:p>
        </p:txBody>
      </p:sp>
    </p:spTree>
    <p:extLst>
      <p:ext uri="{BB962C8B-B14F-4D97-AF65-F5344CB8AC3E}">
        <p14:creationId xmlns:p14="http://schemas.microsoft.com/office/powerpoint/2010/main" val="22442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B0B21D-F95F-4EB2-A250-EA0B40EA1B1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507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Tuesday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4A80D-6E83-4691-8F85-1E0D3D5E541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7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1C7990-444B-47C7-A85F-EE427562E99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385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E7FEB6-14BE-4A19-9540-2C88E124AF9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871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24B446-EE91-416B-A9BB-BF77B312B4D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891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C33950-647C-4842-AF45-4571F8D8B0C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062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605E37-7486-439E-9B14-7A8CEAB6021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257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9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7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EE436-5FE9-4D18-B2C1-FEEA230EC55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D85D-D4B6-4A64-A775-9C8DC5D0126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3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225C5-D327-411A-9EFA-E6C9445EA03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FAAF-02F2-4866-AD72-28CE9528841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3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5D3C8-C191-400D-A55D-E868EDAD06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12D2-0616-41C5-A972-EFBB12EB24D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3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312C8-E29F-4FC8-8A9F-1FCE0A3815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B2CE-3F65-4B80-A391-10F6D2B37B4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5FD75-E130-4B5E-BB7C-0626EB2D58E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DC5A-7DD0-48F9-A573-C3EC00A700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2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B0FFA-9E59-47F2-9089-C640BEB0DD6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3A66-209E-4C23-AEED-5A500CE720B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28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83E1-8813-4591-9263-6AFA0830A6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9EE4-052A-4F18-9A17-C3779F6726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1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1573-57B2-4FE5-8660-5CD23FC8DA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8ADC-D068-47E5-A7F9-59C7E6CB669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06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AF4C0-53E8-41F0-B999-92F6B667B1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A745D-91BD-4779-8B85-21029C7BCAB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4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7163-BDB2-441D-A2F9-15C90F20EF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152A-3375-4B6C-8442-F358BB24D4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81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3C6A6-77CB-4E16-BD8F-7BA52AB0B21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1E6A-BE2F-4E49-AFDB-A7E0269EB0B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38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C64B-E808-441C-BD1C-352E7D69C57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2019-9-6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676B-0882-4E6B-9747-BBC4C38F46F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32142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80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1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4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05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2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91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5B0504FB-DE43-4B3F-9A03-B8CAAB5A009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2019-9-6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4C268EC4-4B41-442A-939F-F22EE4DFDE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12800" y="1885950"/>
            <a:ext cx="7483475" cy="139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1850" y="28527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课程平台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Platform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989138"/>
            <a:ext cx="8229600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网络教学平台</a:t>
            </a: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计算机图形学课程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" y="-9939"/>
            <a:ext cx="9144000" cy="686793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259632" y="1196752"/>
            <a:ext cx="1584176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411760" y="5085184"/>
            <a:ext cx="1368152" cy="1040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24"/>
            <a:ext cx="9144000" cy="68252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627784" y="4869160"/>
            <a:ext cx="17281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115616" y="3933056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前修课程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Courses </a:t>
            </a:r>
            <a:br>
              <a:rPr kumimoji="1"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1988840"/>
            <a:ext cx="8075240" cy="41373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高等数学 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mathematics</a:t>
            </a:r>
          </a:p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线性代数 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</a:t>
            </a:r>
          </a:p>
          <a:p>
            <a:pPr eaLnBrk="1" hangingPunct="1"/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C/C++ or other programming language</a:t>
            </a:r>
          </a:p>
          <a:p>
            <a:pPr eaLnBrk="1" hangingPunct="1"/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 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课程内容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图形学概论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Conspectus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图形显示与生成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and Generating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图形观察与变换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and Transformation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图形表示与建模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modeling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曲线曲面基础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for curves and surfaces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真实感图形生成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graphics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纹理映射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mapping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计算机动画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864" y="332656"/>
            <a:ext cx="8579296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Contents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6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196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893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7893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4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7893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7893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19697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6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6106" y="12576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199" y="908720"/>
            <a:ext cx="8507413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理解计算机图形学的发展与应用</a:t>
            </a:r>
          </a:p>
          <a:p>
            <a:pPr marL="0" indent="0" eaLnBrk="1" hangingPunct="1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 computer graphics’ development and applications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理解计算机图形系统</a:t>
            </a:r>
          </a:p>
          <a:p>
            <a:pPr marL="0" indent="0" eaLnBrk="1" hangingPunct="1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computer graphic system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图形的基本理论与算法</a:t>
            </a:r>
          </a:p>
          <a:p>
            <a:pPr marL="0" indent="0" eaLnBrk="1" hangingPunct="1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Grasping basic theory and algorithms 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图形的程序设计能力</a:t>
            </a:r>
          </a:p>
          <a:p>
            <a:pPr marL="0" indent="0" eaLnBrk="1" hangingPunct="1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for general graphic programming design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04664"/>
            <a:ext cx="8229600" cy="8458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月 薪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55576" y="1052736"/>
            <a:ext cx="7902649" cy="5677192"/>
            <a:chOff x="971600" y="1124744"/>
            <a:chExt cx="6782149" cy="567719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124744"/>
              <a:ext cx="6756747" cy="381019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4934940"/>
              <a:ext cx="6782149" cy="1866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7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12800" y="1885950"/>
            <a:ext cx="7483475" cy="139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1850" y="28527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14426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16024"/>
            <a:ext cx="8964612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计算机的学科分类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8172450" cy="5403850"/>
          </a:xfrm>
          <a:prstGeom prst="rect">
            <a:avLst/>
          </a:prstGeom>
        </p:spPr>
        <p:txBody>
          <a:bodyPr/>
          <a:lstStyle/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理论：数值计算、离散数学、计算理论、程序理论</a:t>
            </a:r>
          </a:p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体系结构：计算机的分类与组织、系统结构、网络、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reliability availability and serviceability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）、性能评价</a:t>
            </a:r>
          </a:p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软件：语言、软件方法学、软件工程、软件系统（操作系统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语言处理系统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分布式软件系统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人机交互系统）</a:t>
            </a:r>
          </a:p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硬件：逻辑部件、集成电路、存储设备、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设备、网络通信设备、电源、制造与维护</a:t>
            </a:r>
          </a:p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应用：中文信息处理、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计算机图形学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、数字图像处理、计算机辅助技术（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CAD/CAM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CIMS/MRP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等）、多媒体技术、控制系统、信息系统、仿真</a:t>
            </a:r>
          </a:p>
          <a:p>
            <a:pPr marL="0" algn="just" eaLnBrk="1" fontAlgn="t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人工智能：知识工程、机器学习、模式识别、自然语言处理、机器人、神经计算</a:t>
            </a:r>
          </a:p>
        </p:txBody>
      </p:sp>
    </p:spTree>
    <p:extLst>
      <p:ext uri="{BB962C8B-B14F-4D97-AF65-F5344CB8AC3E}">
        <p14:creationId xmlns:p14="http://schemas.microsoft.com/office/powerpoint/2010/main" val="22099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联系方式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8273" y="1340768"/>
            <a:ext cx="7202487" cy="5183187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童立靖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邮箱：    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办公室：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1103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电话：   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88803769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手机：</a:t>
            </a:r>
          </a:p>
        </p:txBody>
      </p:sp>
    </p:spTree>
    <p:extLst>
      <p:ext uri="{BB962C8B-B14F-4D97-AF65-F5344CB8AC3E}">
        <p14:creationId xmlns:p14="http://schemas.microsoft.com/office/powerpoint/2010/main" val="21528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7338"/>
            <a:ext cx="512286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 smtClean="0">
                <a:cs typeface="Times New Roman" panose="02020603050405020304" pitchFamily="18" charset="0"/>
              </a:rPr>
              <a:t>黄静编著</a:t>
            </a:r>
            <a:r>
              <a:rPr lang="en-US" altLang="zh-CN" dirty="0" smtClean="0"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计算机图形学及其实践教程</a:t>
            </a:r>
            <a:r>
              <a:rPr lang="en-US" altLang="zh-CN" dirty="0" smtClean="0"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en-US" altLang="zh-CN" dirty="0" err="1" smtClean="0">
                <a:cs typeface="Times New Roman" panose="02020603050405020304" pitchFamily="18" charset="0"/>
              </a:rPr>
              <a:t>北京：机械工业出版社</a:t>
            </a:r>
            <a:r>
              <a:rPr lang="en-US" altLang="zh-CN" dirty="0" smtClean="0">
                <a:cs typeface="Times New Roman" panose="02020603050405020304" pitchFamily="18" charset="0"/>
              </a:rPr>
              <a:t>，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altLang="zh-CN" dirty="0" smtClean="0"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 smtClean="0">
                <a:cs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ISBN： 9787111503842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557338"/>
            <a:ext cx="3048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1341438"/>
            <a:ext cx="8229600" cy="506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计算机图形学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第三版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with OpenGL, Third Edition 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]Donald Hearn and M.Pauline Baker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著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蔡士杰 宋继强  蔡敏译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电子工业出版社，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  7-5053-9914-4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月出版。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陆枫等编著，计算机图形学基础，电子工业出版社，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成思源等编著，计算机图形学，冶金工业出版社，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计算机图形学，（美）项志刚 编著，清华大学出版社，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付玉琛、周洞汝主编，计算机图形学，华中科技大学出版社，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郭兆荣等编著， 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OpenGL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应用程序开发，人民邮电出版社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)Edward Angel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著，李桂琼 张文详 译 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程序设计指南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清华大学出版社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]Richard S.Wright,Jr. Benjamin Lipchark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著，徐波译， 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超级宝典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第三版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，人民邮电出版社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Angel, Addison-Wesley Interactive Computer Graphics: A Top-Down Approach with OpenGL, 4th Edition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www.opengl.org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14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教学课时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Hours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5573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总学时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讲授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(VC+OpenGL)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4285" y="188640"/>
            <a:ext cx="845820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实验与答疑（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34066" name="Group 2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35643"/>
              </p:ext>
            </p:extLst>
          </p:nvPr>
        </p:nvGraphicFramePr>
        <p:xfrm>
          <a:off x="367393" y="1349073"/>
          <a:ext cx="8388350" cy="4024143"/>
        </p:xfrm>
        <a:graphic>
          <a:graphicData uri="http://schemas.openxmlformats.org/drawingml/2006/table">
            <a:tbl>
              <a:tblPr/>
              <a:tblGrid>
                <a:gridCol w="914400"/>
                <a:gridCol w="1677566"/>
                <a:gridCol w="1800200"/>
                <a:gridCol w="2237234"/>
                <a:gridCol w="175895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实验室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内容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工具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7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3-4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三维观察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与投影变换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VC+OpenGL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3-4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三维观察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与投影变换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VC+OpenGL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3-4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真实感图形绘制</a:t>
                      </a:r>
                      <a:endParaRPr lang="zh-CN" altLang="en-US" sz="20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VC+OpenGL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3-4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真实感图形绘制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VC+OpenGL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9" name="Text Box 204"/>
          <p:cNvSpPr txBox="1">
            <a:spLocks noChangeArrowheads="1"/>
          </p:cNvSpPr>
          <p:nvPr/>
        </p:nvSpPr>
        <p:spPr bwMode="auto">
          <a:xfrm>
            <a:off x="367393" y="5517232"/>
            <a:ext cx="86648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实验：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报告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答疑：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5-1103  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周二 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9-10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endParaRPr lang="en-US" altLang="zh-CN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282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86800" y="7086602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58D1D-3AB6-44A9-ACF5-239C886A3ACF}" type="slidenum">
              <a:rPr lang="en-US" altLang="en-US" sz="1400"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569"/>
            <a:ext cx="91440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纪律要求</a:t>
            </a:r>
            <a:endParaRPr lang="en-US" altLang="zh-CN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130" y="1289319"/>
            <a:ext cx="8941870" cy="436047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严格遵守上课时间。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保持安静、卫生。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无故缺席、迟到、早退。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病假需持医生开具的假条，无特殊原因，不给事假。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上机期间，不打游戏、聊天、浏览与课程无关的</a:t>
            </a:r>
            <a:r>
              <a:rPr lang="zh-CN" alt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5" name="Picture 4" descr="BD0529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70" y="4482162"/>
            <a:ext cx="1862143" cy="23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6211" y="4868903"/>
            <a:ext cx="6242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希望同学们严格要求自己，刻苦认真，通过该课程的学习，真正学有所获！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为毕业设计、将来的工作打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好基础。 </a:t>
            </a:r>
          </a:p>
        </p:txBody>
      </p:sp>
    </p:spTree>
    <p:extLst>
      <p:ext uri="{BB962C8B-B14F-4D97-AF65-F5344CB8AC3E}">
        <p14:creationId xmlns:p14="http://schemas.microsoft.com/office/powerpoint/2010/main" val="2163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考核方式和评分标准 </a:t>
            </a:r>
            <a:b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844675"/>
            <a:ext cx="822960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平时：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考勤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上机实验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期末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笔试：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9421</TotalTime>
  <Words>560</Words>
  <Application>Microsoft Office PowerPoint</Application>
  <PresentationFormat>全屏显示(4:3)</PresentationFormat>
  <Paragraphs>132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Arial</vt:lpstr>
      <vt:lpstr>Arial Narrow</vt:lpstr>
      <vt:lpstr>Calibri</vt:lpstr>
      <vt:lpstr>Times New Roman</vt:lpstr>
      <vt:lpstr>Wingdings</vt:lpstr>
      <vt:lpstr>Modèle par défaut</vt:lpstr>
      <vt:lpstr>Office 主题</vt:lpstr>
      <vt:lpstr>计算机图形学</vt:lpstr>
      <vt:lpstr>计算机的学科分类</vt:lpstr>
      <vt:lpstr>联系方式</vt:lpstr>
      <vt:lpstr>教材</vt:lpstr>
      <vt:lpstr>References 参考书</vt:lpstr>
      <vt:lpstr>教学课时 Class Hours</vt:lpstr>
      <vt:lpstr>实验与答疑（2019）</vt:lpstr>
      <vt:lpstr>纪律要求</vt:lpstr>
      <vt:lpstr>考核方式和评分标准  Assessment</vt:lpstr>
      <vt:lpstr>课程平台 Course Platform  </vt:lpstr>
      <vt:lpstr>PowerPoint 演示文稿</vt:lpstr>
      <vt:lpstr>PowerPoint 演示文稿</vt:lpstr>
      <vt:lpstr>前修课程  Previous Courses  </vt:lpstr>
      <vt:lpstr>课程内容 Contents</vt:lpstr>
      <vt:lpstr>实验内容 Experimental Contents</vt:lpstr>
      <vt:lpstr>课程目标 Goal</vt:lpstr>
      <vt:lpstr>月 薪 </vt:lpstr>
      <vt:lpstr>计算机图形学</vt:lpstr>
    </vt:vector>
  </TitlesOfParts>
  <Company>bnu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jhuang</dc:creator>
  <cp:lastModifiedBy>Administrator</cp:lastModifiedBy>
  <cp:revision>327</cp:revision>
  <dcterms:created xsi:type="dcterms:W3CDTF">2006-01-11T09:02:47Z</dcterms:created>
  <dcterms:modified xsi:type="dcterms:W3CDTF">2019-09-06T06:00:18Z</dcterms:modified>
</cp:coreProperties>
</file>