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20.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21.xml" ContentType="application/vnd.openxmlformats-officedocument.themeOverride+xml"/>
  <Override PartName="/ppt/notesSlides/notesSlide35.xml" ContentType="application/vnd.openxmlformats-officedocument.presentationml.notesSlide+xml"/>
  <Override PartName="/ppt/theme/themeOverride22.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23.xml" ContentType="application/vnd.openxmlformats-officedocument.themeOverride+xml"/>
  <Override PartName="/ppt/notesSlides/notesSlide39.xml" ContentType="application/vnd.openxmlformats-officedocument.presentationml.notesSlide+xml"/>
  <Override PartName="/ppt/theme/themeOverride24.xml" ContentType="application/vnd.openxmlformats-officedocument.themeOverride+xml"/>
  <Override PartName="/ppt/notesSlides/notesSlide40.xml" ContentType="application/vnd.openxmlformats-officedocument.presentationml.notesSlide+xml"/>
  <Override PartName="/ppt/theme/themeOverride25.xml" ContentType="application/vnd.openxmlformats-officedocument.themeOverride+xml"/>
  <Override PartName="/ppt/notesSlides/notesSlide41.xml" ContentType="application/vnd.openxmlformats-officedocument.presentationml.notesSlide+xml"/>
  <Override PartName="/ppt/theme/themeOverride26.xml" ContentType="application/vnd.openxmlformats-officedocument.themeOverride+xml"/>
  <Override PartName="/ppt/notesSlides/notesSlide42.xml" ContentType="application/vnd.openxmlformats-officedocument.presentationml.notesSlide+xml"/>
  <Override PartName="/ppt/theme/themeOverride27.xml" ContentType="application/vnd.openxmlformats-officedocument.themeOverride+xml"/>
  <Override PartName="/ppt/notesSlides/notesSlide43.xml" ContentType="application/vnd.openxmlformats-officedocument.presentationml.notesSlide+xml"/>
  <Override PartName="/ppt/theme/themeOverride28.xml" ContentType="application/vnd.openxmlformats-officedocument.themeOverride+xml"/>
  <Override PartName="/ppt/notesSlides/notesSlide44.xml" ContentType="application/vnd.openxmlformats-officedocument.presentationml.notesSlide+xml"/>
  <Override PartName="/ppt/theme/themeOverride29.xml" ContentType="application/vnd.openxmlformats-officedocument.themeOverride+xml"/>
  <Override PartName="/ppt/notesSlides/notesSlide45.xml" ContentType="application/vnd.openxmlformats-officedocument.presentationml.notesSlide+xml"/>
  <Override PartName="/ppt/theme/themeOverride30.xml" ContentType="application/vnd.openxmlformats-officedocument.themeOverride+xml"/>
  <Override PartName="/ppt/notesSlides/notesSlide46.xml" ContentType="application/vnd.openxmlformats-officedocument.presentationml.notesSlide+xml"/>
  <Override PartName="/ppt/theme/themeOverride31.xml" ContentType="application/vnd.openxmlformats-officedocument.themeOverride+xml"/>
  <Override PartName="/ppt/notesSlides/notesSlide47.xml" ContentType="application/vnd.openxmlformats-officedocument.presentationml.notesSlide+xml"/>
  <Override PartName="/ppt/theme/themeOverride32.xml" ContentType="application/vnd.openxmlformats-officedocument.themeOverride+xml"/>
  <Override PartName="/ppt/notesSlides/notesSlide48.xml" ContentType="application/vnd.openxmlformats-officedocument.presentationml.notesSlide+xml"/>
  <Override PartName="/ppt/theme/themeOverride33.xml" ContentType="application/vnd.openxmlformats-officedocument.themeOverride+xml"/>
  <Override PartName="/ppt/notesSlides/notesSlide49.xml" ContentType="application/vnd.openxmlformats-officedocument.presentationml.notesSlide+xml"/>
  <Override PartName="/ppt/theme/themeOverride34.xml" ContentType="application/vnd.openxmlformats-officedocument.themeOverride+xml"/>
  <Override PartName="/ppt/notesSlides/notesSlide50.xml" ContentType="application/vnd.openxmlformats-officedocument.presentationml.notesSlide+xml"/>
  <Override PartName="/ppt/theme/themeOverride35.xml" ContentType="application/vnd.openxmlformats-officedocument.themeOverride+xml"/>
  <Override PartName="/ppt/notesSlides/notesSlide51.xml" ContentType="application/vnd.openxmlformats-officedocument.presentationml.notesSlide+xml"/>
  <Override PartName="/ppt/theme/themeOverride36.xml" ContentType="application/vnd.openxmlformats-officedocument.themeOverride+xml"/>
  <Override PartName="/ppt/notesSlides/notesSlide52.xml" ContentType="application/vnd.openxmlformats-officedocument.presentationml.notesSlide+xml"/>
  <Override PartName="/ppt/theme/themeOverride37.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38.xml" ContentType="application/vnd.openxmlformats-officedocument.themeOverr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62" r:id="rId2"/>
    <p:sldMasterId id="2147483774" r:id="rId3"/>
  </p:sldMasterIdLst>
  <p:notesMasterIdLst>
    <p:notesMasterId r:id="rId62"/>
  </p:notesMasterIdLst>
  <p:handoutMasterIdLst>
    <p:handoutMasterId r:id="rId63"/>
  </p:handoutMasterIdLst>
  <p:sldIdLst>
    <p:sldId id="301" r:id="rId4"/>
    <p:sldId id="256" r:id="rId5"/>
    <p:sldId id="257" r:id="rId6"/>
    <p:sldId id="288" r:id="rId7"/>
    <p:sldId id="289" r:id="rId8"/>
    <p:sldId id="318" r:id="rId9"/>
    <p:sldId id="299" r:id="rId10"/>
    <p:sldId id="258" r:id="rId11"/>
    <p:sldId id="271" r:id="rId12"/>
    <p:sldId id="280" r:id="rId13"/>
    <p:sldId id="281" r:id="rId14"/>
    <p:sldId id="259" r:id="rId15"/>
    <p:sldId id="291" r:id="rId16"/>
    <p:sldId id="292" r:id="rId17"/>
    <p:sldId id="262" r:id="rId18"/>
    <p:sldId id="319" r:id="rId19"/>
    <p:sldId id="260" r:id="rId20"/>
    <p:sldId id="320" r:id="rId21"/>
    <p:sldId id="264" r:id="rId22"/>
    <p:sldId id="293" r:id="rId23"/>
    <p:sldId id="290" r:id="rId24"/>
    <p:sldId id="261" r:id="rId25"/>
    <p:sldId id="266" r:id="rId26"/>
    <p:sldId id="305" r:id="rId27"/>
    <p:sldId id="321" r:id="rId28"/>
    <p:sldId id="313" r:id="rId29"/>
    <p:sldId id="325" r:id="rId30"/>
    <p:sldId id="315" r:id="rId31"/>
    <p:sldId id="323" r:id="rId32"/>
    <p:sldId id="327" r:id="rId33"/>
    <p:sldId id="328" r:id="rId34"/>
    <p:sldId id="326" r:id="rId35"/>
    <p:sldId id="314" r:id="rId36"/>
    <p:sldId id="333" r:id="rId37"/>
    <p:sldId id="329" r:id="rId38"/>
    <p:sldId id="267" r:id="rId39"/>
    <p:sldId id="300" r:id="rId40"/>
    <p:sldId id="332" r:id="rId41"/>
    <p:sldId id="330" r:id="rId42"/>
    <p:sldId id="269" r:id="rId43"/>
    <p:sldId id="273" r:id="rId44"/>
    <p:sldId id="275" r:id="rId45"/>
    <p:sldId id="274" r:id="rId46"/>
    <p:sldId id="277" r:id="rId47"/>
    <p:sldId id="278" r:id="rId48"/>
    <p:sldId id="287" r:id="rId49"/>
    <p:sldId id="276" r:id="rId50"/>
    <p:sldId id="279" r:id="rId51"/>
    <p:sldId id="282" r:id="rId52"/>
    <p:sldId id="283" r:id="rId53"/>
    <p:sldId id="284" r:id="rId54"/>
    <p:sldId id="285" r:id="rId55"/>
    <p:sldId id="286" r:id="rId56"/>
    <p:sldId id="296" r:id="rId57"/>
    <p:sldId id="331" r:id="rId58"/>
    <p:sldId id="270" r:id="rId59"/>
    <p:sldId id="306" r:id="rId60"/>
    <p:sldId id="304"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8" autoAdjust="0"/>
    <p:restoredTop sz="80885" autoAdjust="0"/>
  </p:normalViewPr>
  <p:slideViewPr>
    <p:cSldViewPr>
      <p:cViewPr varScale="1">
        <p:scale>
          <a:sx n="84" d="100"/>
          <a:sy n="84" d="100"/>
        </p:scale>
        <p:origin x="1112" y="6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iagrams/_rels/data1.xml.rels><?xml version="1.0" encoding="UTF-8" standalone="yes"?>
<Relationships xmlns="http://schemas.openxmlformats.org/package/2006/relationships"><Relationship Id="rId1" Type="http://schemas.openxmlformats.org/officeDocument/2006/relationships/image" Target="../media/image13.jpeg"/></Relationships>
</file>

<file path=ppt/diagrams/_rels/data2.xml.rels><?xml version="1.0" encoding="UTF-8" standalone="yes"?>
<Relationships xmlns="http://schemas.openxmlformats.org/package/2006/relationships"><Relationship Id="rId1" Type="http://schemas.openxmlformats.org/officeDocument/2006/relationships/image" Target="../media/image13.jpeg"/></Relationships>
</file>

<file path=ppt/diagrams/_rels/data3.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B3572-7FAA-4275-93E3-D92EF46676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DF21EBEF-8F62-4940-B9EC-1E7BD94958B3}">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Open</a:t>
          </a:r>
          <a:endParaRPr lang="zh-CN" b="1" dirty="0">
            <a:solidFill>
              <a:srgbClr val="FFFF00"/>
            </a:solidFill>
          </a:endParaRPr>
        </a:p>
      </dgm:t>
    </dgm:pt>
    <dgm:pt modelId="{DAC710D7-F26B-41EB-874F-AF1543262C2E}" type="parTrans" cxnId="{D6072C94-FD16-4CF0-8DB4-100B418F14C2}">
      <dgm:prSet/>
      <dgm:spPr/>
      <dgm:t>
        <a:bodyPr/>
        <a:lstStyle/>
        <a:p>
          <a:endParaRPr lang="zh-CN" altLang="en-US"/>
        </a:p>
      </dgm:t>
    </dgm:pt>
    <dgm:pt modelId="{F203DAA7-8D30-4F70-B0E7-F83B844270E6}" type="sibTrans" cxnId="{D6072C94-FD16-4CF0-8DB4-100B418F14C2}">
      <dgm:prSet/>
      <dgm:spPr/>
      <dgm:t>
        <a:bodyPr/>
        <a:lstStyle/>
        <a:p>
          <a:endParaRPr lang="zh-CN" altLang="en-US"/>
        </a:p>
      </dgm:t>
    </dgm:pt>
    <dgm:pt modelId="{9544CF56-1914-498B-9E76-F91CDCFF6F19}">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Independent with hardware</a:t>
          </a:r>
          <a:endParaRPr lang="zh-CN" b="1" dirty="0">
            <a:solidFill>
              <a:srgbClr val="FFFF00"/>
            </a:solidFill>
          </a:endParaRPr>
        </a:p>
      </dgm:t>
    </dgm:pt>
    <dgm:pt modelId="{2BE741CC-06FF-4C74-AFF2-EB2C98D4B9D4}" type="parTrans" cxnId="{3A0CE0D0-B5F1-4DEF-A6A9-0776E4365297}">
      <dgm:prSet/>
      <dgm:spPr/>
      <dgm:t>
        <a:bodyPr/>
        <a:lstStyle/>
        <a:p>
          <a:endParaRPr lang="zh-CN" altLang="en-US"/>
        </a:p>
      </dgm:t>
    </dgm:pt>
    <dgm:pt modelId="{2F30FDCF-ECAC-4F00-8192-06E8452AE26C}" type="sibTrans" cxnId="{3A0CE0D0-B5F1-4DEF-A6A9-0776E4365297}">
      <dgm:prSet/>
      <dgm:spPr/>
      <dgm:t>
        <a:bodyPr/>
        <a:lstStyle/>
        <a:p>
          <a:endParaRPr lang="zh-CN" altLang="en-US"/>
        </a:p>
      </dgm:t>
    </dgm:pt>
    <dgm:pt modelId="{B26E08FC-8213-4DD4-80CB-CBD01F32E945}">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Independent with operating system</a:t>
          </a:r>
          <a:endParaRPr lang="zh-CN" b="1" dirty="0">
            <a:solidFill>
              <a:srgbClr val="FFFF00"/>
            </a:solidFill>
          </a:endParaRPr>
        </a:p>
      </dgm:t>
    </dgm:pt>
    <dgm:pt modelId="{F4E73E43-7E9C-43C2-AE11-7EED78DAA573}" type="parTrans" cxnId="{EAB5966C-3F15-4CFE-BC4D-BCA76C168659}">
      <dgm:prSet/>
      <dgm:spPr/>
      <dgm:t>
        <a:bodyPr/>
        <a:lstStyle/>
        <a:p>
          <a:endParaRPr lang="zh-CN" altLang="en-US"/>
        </a:p>
      </dgm:t>
    </dgm:pt>
    <dgm:pt modelId="{8A375A2F-D2D9-4119-95E8-A8C4F3E1FA83}" type="sibTrans" cxnId="{EAB5966C-3F15-4CFE-BC4D-BCA76C168659}">
      <dgm:prSet/>
      <dgm:spPr/>
      <dgm:t>
        <a:bodyPr/>
        <a:lstStyle/>
        <a:p>
          <a:endParaRPr lang="zh-CN" altLang="en-US"/>
        </a:p>
      </dgm:t>
    </dgm:pt>
    <dgm:pt modelId="{246486B6-B9A3-46FD-8D60-2017C3B455DF}">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Migration</a:t>
          </a:r>
          <a:endParaRPr lang="zh-CN" b="1" dirty="0">
            <a:solidFill>
              <a:srgbClr val="FFFF00"/>
            </a:solidFill>
          </a:endParaRPr>
        </a:p>
      </dgm:t>
    </dgm:pt>
    <dgm:pt modelId="{D0250EE7-CA91-43CE-99CC-73413558E244}" type="parTrans" cxnId="{0E728CA3-FA3D-4F42-B3B2-3969E2B45D01}">
      <dgm:prSet/>
      <dgm:spPr/>
      <dgm:t>
        <a:bodyPr/>
        <a:lstStyle/>
        <a:p>
          <a:endParaRPr lang="zh-CN" altLang="en-US"/>
        </a:p>
      </dgm:t>
    </dgm:pt>
    <dgm:pt modelId="{47D7CF9C-F0AC-47DB-ABA2-AB9E49501BC4}" type="sibTrans" cxnId="{0E728CA3-FA3D-4F42-B3B2-3969E2B45D01}">
      <dgm:prSet/>
      <dgm:spPr/>
      <dgm:t>
        <a:bodyPr/>
        <a:lstStyle/>
        <a:p>
          <a:endParaRPr lang="zh-CN" altLang="en-US"/>
        </a:p>
      </dgm:t>
    </dgm:pt>
    <dgm:pt modelId="{EA24BBF4-DC08-4949-8D37-DDE1B0A1EE78}">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Easy to operate</a:t>
          </a:r>
          <a:endParaRPr lang="zh-CN" b="1" dirty="0">
            <a:solidFill>
              <a:srgbClr val="FFFF00"/>
            </a:solidFill>
          </a:endParaRPr>
        </a:p>
      </dgm:t>
    </dgm:pt>
    <dgm:pt modelId="{08470768-0F37-4A1A-99FD-B37D05AD9226}" type="parTrans" cxnId="{4D64C287-8097-4B7A-B74D-6EB25B39288F}">
      <dgm:prSet/>
      <dgm:spPr/>
      <dgm:t>
        <a:bodyPr/>
        <a:lstStyle/>
        <a:p>
          <a:endParaRPr lang="zh-CN" altLang="en-US"/>
        </a:p>
      </dgm:t>
    </dgm:pt>
    <dgm:pt modelId="{4A28C774-1630-4F1A-9D0E-3E382FB34A4A}" type="sibTrans" cxnId="{4D64C287-8097-4B7A-B74D-6EB25B39288F}">
      <dgm:prSet/>
      <dgm:spPr/>
      <dgm:t>
        <a:bodyPr/>
        <a:lstStyle/>
        <a:p>
          <a:endParaRPr lang="zh-CN" altLang="en-US"/>
        </a:p>
      </dgm:t>
    </dgm:pt>
    <dgm:pt modelId="{08D0CEB5-E438-49EC-98A5-21134BE4634A}">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Not a kind of language, but a kind of API</a:t>
          </a:r>
          <a:endParaRPr lang="zh-CN" b="1" dirty="0">
            <a:solidFill>
              <a:srgbClr val="FFFF00"/>
            </a:solidFill>
          </a:endParaRPr>
        </a:p>
      </dgm:t>
    </dgm:pt>
    <dgm:pt modelId="{0C08E869-E787-433D-B339-AF8F3C509343}" type="parTrans" cxnId="{687B8593-BC40-4748-8D51-C4C08FEAD6B6}">
      <dgm:prSet/>
      <dgm:spPr/>
      <dgm:t>
        <a:bodyPr/>
        <a:lstStyle/>
        <a:p>
          <a:endParaRPr lang="zh-CN" altLang="en-US"/>
        </a:p>
      </dgm:t>
    </dgm:pt>
    <dgm:pt modelId="{46F41446-D4E2-48E9-828E-058B2B3131CF}" type="sibTrans" cxnId="{687B8593-BC40-4748-8D51-C4C08FEAD6B6}">
      <dgm:prSet/>
      <dgm:spPr/>
      <dgm:t>
        <a:bodyPr/>
        <a:lstStyle/>
        <a:p>
          <a:endParaRPr lang="zh-CN" altLang="en-US"/>
        </a:p>
      </dgm:t>
    </dgm:pt>
    <dgm:pt modelId="{8F505150-786E-4563-8F13-ABB56F9B848F}" type="pres">
      <dgm:prSet presAssocID="{9CDB3572-7FAA-4275-93E3-D92EF46676DD}" presName="Name0" presStyleCnt="0">
        <dgm:presLayoutVars>
          <dgm:chPref val="3"/>
          <dgm:dir/>
          <dgm:animLvl val="lvl"/>
          <dgm:resizeHandles/>
        </dgm:presLayoutVars>
      </dgm:prSet>
      <dgm:spPr/>
      <dgm:t>
        <a:bodyPr/>
        <a:lstStyle/>
        <a:p>
          <a:endParaRPr lang="zh-CN" altLang="en-US"/>
        </a:p>
      </dgm:t>
    </dgm:pt>
    <dgm:pt modelId="{7051CE6A-4C65-4ED6-A9D7-F2BA095D578D}" type="pres">
      <dgm:prSet presAssocID="{DF21EBEF-8F62-4940-B9EC-1E7BD94958B3}" presName="horFlow" presStyleCnt="0"/>
      <dgm:spPr/>
    </dgm:pt>
    <dgm:pt modelId="{7572EBB7-DDC3-4C6D-B7D2-527A5EAC54BD}" type="pres">
      <dgm:prSet presAssocID="{DF21EBEF-8F62-4940-B9EC-1E7BD94958B3}" presName="bigChev" presStyleLbl="node1" presStyleIdx="0" presStyleCnt="6" custScaleX="278911" custLinFactNeighborX="0" custLinFactNeighborY="-277"/>
      <dgm:spPr/>
      <dgm:t>
        <a:bodyPr/>
        <a:lstStyle/>
        <a:p>
          <a:endParaRPr lang="zh-CN" altLang="en-US"/>
        </a:p>
      </dgm:t>
    </dgm:pt>
    <dgm:pt modelId="{606E9ABC-1B22-40F5-8A8E-52894401381C}" type="pres">
      <dgm:prSet presAssocID="{DF21EBEF-8F62-4940-B9EC-1E7BD94958B3}" presName="vSp" presStyleCnt="0"/>
      <dgm:spPr/>
    </dgm:pt>
    <dgm:pt modelId="{5BC7EC38-410C-42B9-B304-6B094B5BF875}" type="pres">
      <dgm:prSet presAssocID="{9544CF56-1914-498B-9E76-F91CDCFF6F19}" presName="horFlow" presStyleCnt="0"/>
      <dgm:spPr/>
    </dgm:pt>
    <dgm:pt modelId="{0D42FE31-7433-457D-AF02-5586778BB6AF}" type="pres">
      <dgm:prSet presAssocID="{9544CF56-1914-498B-9E76-F91CDCFF6F19}" presName="bigChev" presStyleLbl="node1" presStyleIdx="1" presStyleCnt="6" custScaleX="278911" custLinFactNeighborX="0" custLinFactNeighborY="-277"/>
      <dgm:spPr/>
      <dgm:t>
        <a:bodyPr/>
        <a:lstStyle/>
        <a:p>
          <a:endParaRPr lang="zh-CN" altLang="en-US"/>
        </a:p>
      </dgm:t>
    </dgm:pt>
    <dgm:pt modelId="{10C363E0-BC4D-4618-B626-19B5E7407A78}" type="pres">
      <dgm:prSet presAssocID="{9544CF56-1914-498B-9E76-F91CDCFF6F19}" presName="vSp" presStyleCnt="0"/>
      <dgm:spPr/>
    </dgm:pt>
    <dgm:pt modelId="{E34143D9-A7E3-41A8-9172-620E88B9DC18}" type="pres">
      <dgm:prSet presAssocID="{B26E08FC-8213-4DD4-80CB-CBD01F32E945}" presName="horFlow" presStyleCnt="0"/>
      <dgm:spPr/>
    </dgm:pt>
    <dgm:pt modelId="{1330DD16-B447-45E2-8B36-492907A841EC}" type="pres">
      <dgm:prSet presAssocID="{B26E08FC-8213-4DD4-80CB-CBD01F32E945}" presName="bigChev" presStyleLbl="node1" presStyleIdx="2" presStyleCnt="6" custScaleX="278911" custLinFactNeighborX="0" custLinFactNeighborY="-277"/>
      <dgm:spPr/>
      <dgm:t>
        <a:bodyPr/>
        <a:lstStyle/>
        <a:p>
          <a:endParaRPr lang="zh-CN" altLang="en-US"/>
        </a:p>
      </dgm:t>
    </dgm:pt>
    <dgm:pt modelId="{F4410B94-51E0-444C-A37A-A2EEF797A274}" type="pres">
      <dgm:prSet presAssocID="{B26E08FC-8213-4DD4-80CB-CBD01F32E945}" presName="vSp" presStyleCnt="0"/>
      <dgm:spPr/>
    </dgm:pt>
    <dgm:pt modelId="{36E8590B-9BCD-480C-8403-4C4A73ADF8ED}" type="pres">
      <dgm:prSet presAssocID="{246486B6-B9A3-46FD-8D60-2017C3B455DF}" presName="horFlow" presStyleCnt="0"/>
      <dgm:spPr/>
    </dgm:pt>
    <dgm:pt modelId="{40FD0999-FCD0-4BD9-B930-C54150E98AA1}" type="pres">
      <dgm:prSet presAssocID="{246486B6-B9A3-46FD-8D60-2017C3B455DF}" presName="bigChev" presStyleLbl="node1" presStyleIdx="3" presStyleCnt="6" custScaleX="278911" custLinFactNeighborX="0" custLinFactNeighborY="-277"/>
      <dgm:spPr/>
      <dgm:t>
        <a:bodyPr/>
        <a:lstStyle/>
        <a:p>
          <a:endParaRPr lang="zh-CN" altLang="en-US"/>
        </a:p>
      </dgm:t>
    </dgm:pt>
    <dgm:pt modelId="{308066F9-EFCD-4AF5-8F0B-0F9ABCE13BF1}" type="pres">
      <dgm:prSet presAssocID="{246486B6-B9A3-46FD-8D60-2017C3B455DF}" presName="vSp" presStyleCnt="0"/>
      <dgm:spPr/>
    </dgm:pt>
    <dgm:pt modelId="{E03BC019-A95C-4A27-8560-79BAD5E1D855}" type="pres">
      <dgm:prSet presAssocID="{EA24BBF4-DC08-4949-8D37-DDE1B0A1EE78}" presName="horFlow" presStyleCnt="0"/>
      <dgm:spPr/>
    </dgm:pt>
    <dgm:pt modelId="{3C9868D6-1B69-4908-99D9-209D1BBF83C1}" type="pres">
      <dgm:prSet presAssocID="{EA24BBF4-DC08-4949-8D37-DDE1B0A1EE78}" presName="bigChev" presStyleLbl="node1" presStyleIdx="4" presStyleCnt="6" custScaleX="278911" custLinFactNeighborX="0" custLinFactNeighborY="-277"/>
      <dgm:spPr/>
      <dgm:t>
        <a:bodyPr/>
        <a:lstStyle/>
        <a:p>
          <a:endParaRPr lang="zh-CN" altLang="en-US"/>
        </a:p>
      </dgm:t>
    </dgm:pt>
    <dgm:pt modelId="{63D7450F-2B31-4A7C-8184-C7161487C400}" type="pres">
      <dgm:prSet presAssocID="{EA24BBF4-DC08-4949-8D37-DDE1B0A1EE78}" presName="vSp" presStyleCnt="0"/>
      <dgm:spPr/>
    </dgm:pt>
    <dgm:pt modelId="{E725C90C-0ADB-4ACE-BC7D-BBF8DC3C10D9}" type="pres">
      <dgm:prSet presAssocID="{08D0CEB5-E438-49EC-98A5-21134BE4634A}" presName="horFlow" presStyleCnt="0"/>
      <dgm:spPr/>
    </dgm:pt>
    <dgm:pt modelId="{2D945EEB-968A-40A3-979B-9E722BA0855C}" type="pres">
      <dgm:prSet presAssocID="{08D0CEB5-E438-49EC-98A5-21134BE4634A}" presName="bigChev" presStyleLbl="node1" presStyleIdx="5" presStyleCnt="6" custScaleX="278911" custLinFactNeighborX="0" custLinFactNeighborY="-277"/>
      <dgm:spPr/>
      <dgm:t>
        <a:bodyPr/>
        <a:lstStyle/>
        <a:p>
          <a:endParaRPr lang="zh-CN" altLang="en-US"/>
        </a:p>
      </dgm:t>
    </dgm:pt>
  </dgm:ptLst>
  <dgm:cxnLst>
    <dgm:cxn modelId="{F0EA1AD6-CB84-4554-99F7-FF362F5CB654}" type="presOf" srcId="{DF21EBEF-8F62-4940-B9EC-1E7BD94958B3}" destId="{7572EBB7-DDC3-4C6D-B7D2-527A5EAC54BD}" srcOrd="0" destOrd="0" presId="urn:microsoft.com/office/officeart/2005/8/layout/lProcess3"/>
    <dgm:cxn modelId="{EB6DB0FF-DCC5-47D9-B4C5-626665ECCC74}" type="presOf" srcId="{9CDB3572-7FAA-4275-93E3-D92EF46676DD}" destId="{8F505150-786E-4563-8F13-ABB56F9B848F}" srcOrd="0" destOrd="0" presId="urn:microsoft.com/office/officeart/2005/8/layout/lProcess3"/>
    <dgm:cxn modelId="{1C80DF8F-A823-475A-BD4C-66DD881781C8}" type="presOf" srcId="{246486B6-B9A3-46FD-8D60-2017C3B455DF}" destId="{40FD0999-FCD0-4BD9-B930-C54150E98AA1}" srcOrd="0" destOrd="0" presId="urn:microsoft.com/office/officeart/2005/8/layout/lProcess3"/>
    <dgm:cxn modelId="{4D64C287-8097-4B7A-B74D-6EB25B39288F}" srcId="{9CDB3572-7FAA-4275-93E3-D92EF46676DD}" destId="{EA24BBF4-DC08-4949-8D37-DDE1B0A1EE78}" srcOrd="4" destOrd="0" parTransId="{08470768-0F37-4A1A-99FD-B37D05AD9226}" sibTransId="{4A28C774-1630-4F1A-9D0E-3E382FB34A4A}"/>
    <dgm:cxn modelId="{7465386C-9CBB-49B3-BE12-F2F7650D7111}" type="presOf" srcId="{9544CF56-1914-498B-9E76-F91CDCFF6F19}" destId="{0D42FE31-7433-457D-AF02-5586778BB6AF}" srcOrd="0" destOrd="0" presId="urn:microsoft.com/office/officeart/2005/8/layout/lProcess3"/>
    <dgm:cxn modelId="{A25451D4-959B-4055-8AC6-86E8F2E8D957}" type="presOf" srcId="{08D0CEB5-E438-49EC-98A5-21134BE4634A}" destId="{2D945EEB-968A-40A3-979B-9E722BA0855C}" srcOrd="0" destOrd="0" presId="urn:microsoft.com/office/officeart/2005/8/layout/lProcess3"/>
    <dgm:cxn modelId="{3A0CE0D0-B5F1-4DEF-A6A9-0776E4365297}" srcId="{9CDB3572-7FAA-4275-93E3-D92EF46676DD}" destId="{9544CF56-1914-498B-9E76-F91CDCFF6F19}" srcOrd="1" destOrd="0" parTransId="{2BE741CC-06FF-4C74-AFF2-EB2C98D4B9D4}" sibTransId="{2F30FDCF-ECAC-4F00-8192-06E8452AE26C}"/>
    <dgm:cxn modelId="{F2327942-9BF3-41E2-BF92-12BC86FA730A}" type="presOf" srcId="{EA24BBF4-DC08-4949-8D37-DDE1B0A1EE78}" destId="{3C9868D6-1B69-4908-99D9-209D1BBF83C1}" srcOrd="0" destOrd="0" presId="urn:microsoft.com/office/officeart/2005/8/layout/lProcess3"/>
    <dgm:cxn modelId="{ACA5C6C6-5C3A-4EC4-8E02-DD207955A654}" type="presOf" srcId="{B26E08FC-8213-4DD4-80CB-CBD01F32E945}" destId="{1330DD16-B447-45E2-8B36-492907A841EC}" srcOrd="0" destOrd="0" presId="urn:microsoft.com/office/officeart/2005/8/layout/lProcess3"/>
    <dgm:cxn modelId="{D6072C94-FD16-4CF0-8DB4-100B418F14C2}" srcId="{9CDB3572-7FAA-4275-93E3-D92EF46676DD}" destId="{DF21EBEF-8F62-4940-B9EC-1E7BD94958B3}" srcOrd="0" destOrd="0" parTransId="{DAC710D7-F26B-41EB-874F-AF1543262C2E}" sibTransId="{F203DAA7-8D30-4F70-B0E7-F83B844270E6}"/>
    <dgm:cxn modelId="{EAB5966C-3F15-4CFE-BC4D-BCA76C168659}" srcId="{9CDB3572-7FAA-4275-93E3-D92EF46676DD}" destId="{B26E08FC-8213-4DD4-80CB-CBD01F32E945}" srcOrd="2" destOrd="0" parTransId="{F4E73E43-7E9C-43C2-AE11-7EED78DAA573}" sibTransId="{8A375A2F-D2D9-4119-95E8-A8C4F3E1FA83}"/>
    <dgm:cxn modelId="{687B8593-BC40-4748-8D51-C4C08FEAD6B6}" srcId="{9CDB3572-7FAA-4275-93E3-D92EF46676DD}" destId="{08D0CEB5-E438-49EC-98A5-21134BE4634A}" srcOrd="5" destOrd="0" parTransId="{0C08E869-E787-433D-B339-AF8F3C509343}" sibTransId="{46F41446-D4E2-48E9-828E-058B2B3131CF}"/>
    <dgm:cxn modelId="{0E728CA3-FA3D-4F42-B3B2-3969E2B45D01}" srcId="{9CDB3572-7FAA-4275-93E3-D92EF46676DD}" destId="{246486B6-B9A3-46FD-8D60-2017C3B455DF}" srcOrd="3" destOrd="0" parTransId="{D0250EE7-CA91-43CE-99CC-73413558E244}" sibTransId="{47D7CF9C-F0AC-47DB-ABA2-AB9E49501BC4}"/>
    <dgm:cxn modelId="{CD7F56FB-F862-441F-9983-4767ED90EA0D}" type="presParOf" srcId="{8F505150-786E-4563-8F13-ABB56F9B848F}" destId="{7051CE6A-4C65-4ED6-A9D7-F2BA095D578D}" srcOrd="0" destOrd="0" presId="urn:microsoft.com/office/officeart/2005/8/layout/lProcess3"/>
    <dgm:cxn modelId="{B93B4063-E018-4122-9040-9F92686C525C}" type="presParOf" srcId="{7051CE6A-4C65-4ED6-A9D7-F2BA095D578D}" destId="{7572EBB7-DDC3-4C6D-B7D2-527A5EAC54BD}" srcOrd="0" destOrd="0" presId="urn:microsoft.com/office/officeart/2005/8/layout/lProcess3"/>
    <dgm:cxn modelId="{C54C7D11-DCBA-4FE0-A8B1-1A9BD0CD951C}" type="presParOf" srcId="{8F505150-786E-4563-8F13-ABB56F9B848F}" destId="{606E9ABC-1B22-40F5-8A8E-52894401381C}" srcOrd="1" destOrd="0" presId="urn:microsoft.com/office/officeart/2005/8/layout/lProcess3"/>
    <dgm:cxn modelId="{D9BFA5D1-6331-4AC1-8A07-E3BB16593420}" type="presParOf" srcId="{8F505150-786E-4563-8F13-ABB56F9B848F}" destId="{5BC7EC38-410C-42B9-B304-6B094B5BF875}" srcOrd="2" destOrd="0" presId="urn:microsoft.com/office/officeart/2005/8/layout/lProcess3"/>
    <dgm:cxn modelId="{FDD9F351-C2EF-494E-AF92-6FCE5A58BBC0}" type="presParOf" srcId="{5BC7EC38-410C-42B9-B304-6B094B5BF875}" destId="{0D42FE31-7433-457D-AF02-5586778BB6AF}" srcOrd="0" destOrd="0" presId="urn:microsoft.com/office/officeart/2005/8/layout/lProcess3"/>
    <dgm:cxn modelId="{9127A9F1-782A-49ED-8040-004A85881EDD}" type="presParOf" srcId="{8F505150-786E-4563-8F13-ABB56F9B848F}" destId="{10C363E0-BC4D-4618-B626-19B5E7407A78}" srcOrd="3" destOrd="0" presId="urn:microsoft.com/office/officeart/2005/8/layout/lProcess3"/>
    <dgm:cxn modelId="{89EA97F9-E5D7-4A93-96F3-1871441F6B3A}" type="presParOf" srcId="{8F505150-786E-4563-8F13-ABB56F9B848F}" destId="{E34143D9-A7E3-41A8-9172-620E88B9DC18}" srcOrd="4" destOrd="0" presId="urn:microsoft.com/office/officeart/2005/8/layout/lProcess3"/>
    <dgm:cxn modelId="{E4C73593-4202-4A85-BDFA-FA94F6BB906E}" type="presParOf" srcId="{E34143D9-A7E3-41A8-9172-620E88B9DC18}" destId="{1330DD16-B447-45E2-8B36-492907A841EC}" srcOrd="0" destOrd="0" presId="urn:microsoft.com/office/officeart/2005/8/layout/lProcess3"/>
    <dgm:cxn modelId="{F0644BDA-DBF8-44C6-B8EE-20D6DFFEAFEB}" type="presParOf" srcId="{8F505150-786E-4563-8F13-ABB56F9B848F}" destId="{F4410B94-51E0-444C-A37A-A2EEF797A274}" srcOrd="5" destOrd="0" presId="urn:microsoft.com/office/officeart/2005/8/layout/lProcess3"/>
    <dgm:cxn modelId="{2C8456FB-CCBC-47B3-A927-644F4069058E}" type="presParOf" srcId="{8F505150-786E-4563-8F13-ABB56F9B848F}" destId="{36E8590B-9BCD-480C-8403-4C4A73ADF8ED}" srcOrd="6" destOrd="0" presId="urn:microsoft.com/office/officeart/2005/8/layout/lProcess3"/>
    <dgm:cxn modelId="{D6B6A30D-0649-4743-9967-E8FBB07EB355}" type="presParOf" srcId="{36E8590B-9BCD-480C-8403-4C4A73ADF8ED}" destId="{40FD0999-FCD0-4BD9-B930-C54150E98AA1}" srcOrd="0" destOrd="0" presId="urn:microsoft.com/office/officeart/2005/8/layout/lProcess3"/>
    <dgm:cxn modelId="{F8437427-F117-4903-A1F8-90845FE3822D}" type="presParOf" srcId="{8F505150-786E-4563-8F13-ABB56F9B848F}" destId="{308066F9-EFCD-4AF5-8F0B-0F9ABCE13BF1}" srcOrd="7" destOrd="0" presId="urn:microsoft.com/office/officeart/2005/8/layout/lProcess3"/>
    <dgm:cxn modelId="{495E9A49-CC2E-43E1-9B73-DDB497BE4E6E}" type="presParOf" srcId="{8F505150-786E-4563-8F13-ABB56F9B848F}" destId="{E03BC019-A95C-4A27-8560-79BAD5E1D855}" srcOrd="8" destOrd="0" presId="urn:microsoft.com/office/officeart/2005/8/layout/lProcess3"/>
    <dgm:cxn modelId="{A0B6B41E-8847-4105-B5CE-06F51039C86E}" type="presParOf" srcId="{E03BC019-A95C-4A27-8560-79BAD5E1D855}" destId="{3C9868D6-1B69-4908-99D9-209D1BBF83C1}" srcOrd="0" destOrd="0" presId="urn:microsoft.com/office/officeart/2005/8/layout/lProcess3"/>
    <dgm:cxn modelId="{99EE0CBA-2FBB-4259-8243-DE40C0043C33}" type="presParOf" srcId="{8F505150-786E-4563-8F13-ABB56F9B848F}" destId="{63D7450F-2B31-4A7C-8184-C7161487C400}" srcOrd="9" destOrd="0" presId="urn:microsoft.com/office/officeart/2005/8/layout/lProcess3"/>
    <dgm:cxn modelId="{93E3BB3D-84D6-4F53-BC84-6F2EFB67C242}" type="presParOf" srcId="{8F505150-786E-4563-8F13-ABB56F9B848F}" destId="{E725C90C-0ADB-4ACE-BC7D-BBF8DC3C10D9}" srcOrd="10" destOrd="0" presId="urn:microsoft.com/office/officeart/2005/8/layout/lProcess3"/>
    <dgm:cxn modelId="{A513987E-B475-4F54-9D7E-1040EE3922B0}" type="presParOf" srcId="{E725C90C-0ADB-4ACE-BC7D-BBF8DC3C10D9}" destId="{2D945EEB-968A-40A3-979B-9E722BA0855C}"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B3572-7FAA-4275-93E3-D92EF46676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DF21EBEF-8F62-4940-B9EC-1E7BD94958B3}">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开放</a:t>
          </a:r>
          <a:endParaRPr lang="zh-CN" b="1" dirty="0">
            <a:solidFill>
              <a:srgbClr val="FFFF00"/>
            </a:solidFill>
            <a:latin typeface="宋体" panose="02010600030101010101" pitchFamily="2" charset="-122"/>
            <a:ea typeface="宋体" panose="02010600030101010101" pitchFamily="2" charset="-122"/>
          </a:endParaRPr>
        </a:p>
      </dgm:t>
    </dgm:pt>
    <dgm:pt modelId="{DAC710D7-F26B-41EB-874F-AF1543262C2E}" type="parTrans" cxnId="{D6072C94-FD16-4CF0-8DB4-100B418F14C2}">
      <dgm:prSet/>
      <dgm:spPr/>
      <dgm:t>
        <a:bodyPr/>
        <a:lstStyle/>
        <a:p>
          <a:endParaRPr lang="zh-CN" altLang="en-US"/>
        </a:p>
      </dgm:t>
    </dgm:pt>
    <dgm:pt modelId="{F203DAA7-8D30-4F70-B0E7-F83B844270E6}" type="sibTrans" cxnId="{D6072C94-FD16-4CF0-8DB4-100B418F14C2}">
      <dgm:prSet/>
      <dgm:spPr/>
      <dgm:t>
        <a:bodyPr/>
        <a:lstStyle/>
        <a:p>
          <a:endParaRPr lang="zh-CN" altLang="en-US"/>
        </a:p>
      </dgm:t>
    </dgm:pt>
    <dgm:pt modelId="{9544CF56-1914-498B-9E76-F91CDCFF6F19}">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独立于硬件</a:t>
          </a:r>
          <a:endParaRPr lang="zh-CN" b="1" dirty="0">
            <a:solidFill>
              <a:srgbClr val="FFFF00"/>
            </a:solidFill>
            <a:latin typeface="宋体" panose="02010600030101010101" pitchFamily="2" charset="-122"/>
            <a:ea typeface="宋体" panose="02010600030101010101" pitchFamily="2" charset="-122"/>
          </a:endParaRPr>
        </a:p>
      </dgm:t>
    </dgm:pt>
    <dgm:pt modelId="{2BE741CC-06FF-4C74-AFF2-EB2C98D4B9D4}" type="parTrans" cxnId="{3A0CE0D0-B5F1-4DEF-A6A9-0776E4365297}">
      <dgm:prSet/>
      <dgm:spPr/>
      <dgm:t>
        <a:bodyPr/>
        <a:lstStyle/>
        <a:p>
          <a:endParaRPr lang="zh-CN" altLang="en-US"/>
        </a:p>
      </dgm:t>
    </dgm:pt>
    <dgm:pt modelId="{2F30FDCF-ECAC-4F00-8192-06E8452AE26C}" type="sibTrans" cxnId="{3A0CE0D0-B5F1-4DEF-A6A9-0776E4365297}">
      <dgm:prSet/>
      <dgm:spPr/>
      <dgm:t>
        <a:bodyPr/>
        <a:lstStyle/>
        <a:p>
          <a:endParaRPr lang="zh-CN" altLang="en-US"/>
        </a:p>
      </dgm:t>
    </dgm:pt>
    <dgm:pt modelId="{B26E08FC-8213-4DD4-80CB-CBD01F32E945}">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独立于操作系统</a:t>
          </a:r>
          <a:endParaRPr lang="zh-CN" b="1" dirty="0">
            <a:solidFill>
              <a:srgbClr val="FFFF00"/>
            </a:solidFill>
            <a:latin typeface="宋体" panose="02010600030101010101" pitchFamily="2" charset="-122"/>
            <a:ea typeface="宋体" panose="02010600030101010101" pitchFamily="2" charset="-122"/>
          </a:endParaRPr>
        </a:p>
      </dgm:t>
    </dgm:pt>
    <dgm:pt modelId="{F4E73E43-7E9C-43C2-AE11-7EED78DAA573}" type="parTrans" cxnId="{EAB5966C-3F15-4CFE-BC4D-BCA76C168659}">
      <dgm:prSet/>
      <dgm:spPr/>
      <dgm:t>
        <a:bodyPr/>
        <a:lstStyle/>
        <a:p>
          <a:endParaRPr lang="zh-CN" altLang="en-US"/>
        </a:p>
      </dgm:t>
    </dgm:pt>
    <dgm:pt modelId="{8A375A2F-D2D9-4119-95E8-A8C4F3E1FA83}" type="sibTrans" cxnId="{EAB5966C-3F15-4CFE-BC4D-BCA76C168659}">
      <dgm:prSet/>
      <dgm:spPr/>
      <dgm:t>
        <a:bodyPr/>
        <a:lstStyle/>
        <a:p>
          <a:endParaRPr lang="zh-CN" altLang="en-US"/>
        </a:p>
      </dgm:t>
    </dgm:pt>
    <dgm:pt modelId="{246486B6-B9A3-46FD-8D60-2017C3B455DF}">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易迁移</a:t>
          </a:r>
          <a:endParaRPr lang="zh-CN" b="1" dirty="0">
            <a:solidFill>
              <a:srgbClr val="FFFF00"/>
            </a:solidFill>
            <a:latin typeface="宋体" panose="02010600030101010101" pitchFamily="2" charset="-122"/>
            <a:ea typeface="宋体" panose="02010600030101010101" pitchFamily="2" charset="-122"/>
          </a:endParaRPr>
        </a:p>
      </dgm:t>
    </dgm:pt>
    <dgm:pt modelId="{D0250EE7-CA91-43CE-99CC-73413558E244}" type="parTrans" cxnId="{0E728CA3-FA3D-4F42-B3B2-3969E2B45D01}">
      <dgm:prSet/>
      <dgm:spPr/>
      <dgm:t>
        <a:bodyPr/>
        <a:lstStyle/>
        <a:p>
          <a:endParaRPr lang="zh-CN" altLang="en-US"/>
        </a:p>
      </dgm:t>
    </dgm:pt>
    <dgm:pt modelId="{47D7CF9C-F0AC-47DB-ABA2-AB9E49501BC4}" type="sibTrans" cxnId="{0E728CA3-FA3D-4F42-B3B2-3969E2B45D01}">
      <dgm:prSet/>
      <dgm:spPr/>
      <dgm:t>
        <a:bodyPr/>
        <a:lstStyle/>
        <a:p>
          <a:endParaRPr lang="zh-CN" altLang="en-US"/>
        </a:p>
      </dgm:t>
    </dgm:pt>
    <dgm:pt modelId="{EA24BBF4-DC08-4949-8D37-DDE1B0A1EE78}">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易操作</a:t>
          </a:r>
          <a:endParaRPr lang="zh-CN" b="1" dirty="0">
            <a:solidFill>
              <a:srgbClr val="FFFF00"/>
            </a:solidFill>
            <a:latin typeface="宋体" panose="02010600030101010101" pitchFamily="2" charset="-122"/>
            <a:ea typeface="宋体" panose="02010600030101010101" pitchFamily="2" charset="-122"/>
          </a:endParaRPr>
        </a:p>
      </dgm:t>
    </dgm:pt>
    <dgm:pt modelId="{08470768-0F37-4A1A-99FD-B37D05AD9226}" type="parTrans" cxnId="{4D64C287-8097-4B7A-B74D-6EB25B39288F}">
      <dgm:prSet/>
      <dgm:spPr/>
      <dgm:t>
        <a:bodyPr/>
        <a:lstStyle/>
        <a:p>
          <a:endParaRPr lang="zh-CN" altLang="en-US"/>
        </a:p>
      </dgm:t>
    </dgm:pt>
    <dgm:pt modelId="{4A28C774-1630-4F1A-9D0E-3E382FB34A4A}" type="sibTrans" cxnId="{4D64C287-8097-4B7A-B74D-6EB25B39288F}">
      <dgm:prSet/>
      <dgm:spPr/>
      <dgm:t>
        <a:bodyPr/>
        <a:lstStyle/>
        <a:p>
          <a:endParaRPr lang="zh-CN" altLang="en-US"/>
        </a:p>
      </dgm:t>
    </dgm:pt>
    <dgm:pt modelId="{08D0CEB5-E438-49EC-98A5-21134BE4634A}">
      <dgm:prSet/>
      <dgm:spPr>
        <a:blipFill rotWithShape="0">
          <a:blip xmlns:r="http://schemas.openxmlformats.org/officeDocument/2006/relationships" r:embed="rId1"/>
          <a:tile tx="0" ty="0" sx="100000" sy="100000" flip="none" algn="tl"/>
        </a:blipFill>
      </dgm:spPr>
      <dgm:t>
        <a:bodyPr/>
        <a:lstStyle/>
        <a:p>
          <a:pPr rtl="0"/>
          <a:r>
            <a:rPr lang="zh-CN" altLang="en-US" b="1" dirty="0" smtClean="0">
              <a:solidFill>
                <a:srgbClr val="FFFF00"/>
              </a:solidFill>
              <a:latin typeface="宋体" panose="02010600030101010101" pitchFamily="2" charset="-122"/>
              <a:ea typeface="宋体" panose="02010600030101010101" pitchFamily="2" charset="-122"/>
            </a:rPr>
            <a:t>不是一种语言，是一种接口</a:t>
          </a:r>
          <a:endParaRPr lang="zh-CN" b="1" dirty="0">
            <a:solidFill>
              <a:srgbClr val="FFFF00"/>
            </a:solidFill>
            <a:latin typeface="宋体" panose="02010600030101010101" pitchFamily="2" charset="-122"/>
            <a:ea typeface="宋体" panose="02010600030101010101" pitchFamily="2" charset="-122"/>
          </a:endParaRPr>
        </a:p>
      </dgm:t>
    </dgm:pt>
    <dgm:pt modelId="{0C08E869-E787-433D-B339-AF8F3C509343}" type="parTrans" cxnId="{687B8593-BC40-4748-8D51-C4C08FEAD6B6}">
      <dgm:prSet/>
      <dgm:spPr/>
      <dgm:t>
        <a:bodyPr/>
        <a:lstStyle/>
        <a:p>
          <a:endParaRPr lang="zh-CN" altLang="en-US"/>
        </a:p>
      </dgm:t>
    </dgm:pt>
    <dgm:pt modelId="{46F41446-D4E2-48E9-828E-058B2B3131CF}" type="sibTrans" cxnId="{687B8593-BC40-4748-8D51-C4C08FEAD6B6}">
      <dgm:prSet/>
      <dgm:spPr/>
      <dgm:t>
        <a:bodyPr/>
        <a:lstStyle/>
        <a:p>
          <a:endParaRPr lang="zh-CN" altLang="en-US"/>
        </a:p>
      </dgm:t>
    </dgm:pt>
    <dgm:pt modelId="{8F505150-786E-4563-8F13-ABB56F9B848F}" type="pres">
      <dgm:prSet presAssocID="{9CDB3572-7FAA-4275-93E3-D92EF46676DD}" presName="Name0" presStyleCnt="0">
        <dgm:presLayoutVars>
          <dgm:chPref val="3"/>
          <dgm:dir/>
          <dgm:animLvl val="lvl"/>
          <dgm:resizeHandles/>
        </dgm:presLayoutVars>
      </dgm:prSet>
      <dgm:spPr/>
      <dgm:t>
        <a:bodyPr/>
        <a:lstStyle/>
        <a:p>
          <a:endParaRPr lang="zh-CN" altLang="en-US"/>
        </a:p>
      </dgm:t>
    </dgm:pt>
    <dgm:pt modelId="{7051CE6A-4C65-4ED6-A9D7-F2BA095D578D}" type="pres">
      <dgm:prSet presAssocID="{DF21EBEF-8F62-4940-B9EC-1E7BD94958B3}" presName="horFlow" presStyleCnt="0"/>
      <dgm:spPr/>
    </dgm:pt>
    <dgm:pt modelId="{7572EBB7-DDC3-4C6D-B7D2-527A5EAC54BD}" type="pres">
      <dgm:prSet presAssocID="{DF21EBEF-8F62-4940-B9EC-1E7BD94958B3}" presName="bigChev" presStyleLbl="node1" presStyleIdx="0" presStyleCnt="6" custScaleX="278911" custLinFactNeighborX="-54" custLinFactNeighborY="-1091"/>
      <dgm:spPr/>
      <dgm:t>
        <a:bodyPr/>
        <a:lstStyle/>
        <a:p>
          <a:endParaRPr lang="zh-CN" altLang="en-US"/>
        </a:p>
      </dgm:t>
    </dgm:pt>
    <dgm:pt modelId="{606E9ABC-1B22-40F5-8A8E-52894401381C}" type="pres">
      <dgm:prSet presAssocID="{DF21EBEF-8F62-4940-B9EC-1E7BD94958B3}" presName="vSp" presStyleCnt="0"/>
      <dgm:spPr/>
    </dgm:pt>
    <dgm:pt modelId="{5BC7EC38-410C-42B9-B304-6B094B5BF875}" type="pres">
      <dgm:prSet presAssocID="{9544CF56-1914-498B-9E76-F91CDCFF6F19}" presName="horFlow" presStyleCnt="0"/>
      <dgm:spPr/>
    </dgm:pt>
    <dgm:pt modelId="{0D42FE31-7433-457D-AF02-5586778BB6AF}" type="pres">
      <dgm:prSet presAssocID="{9544CF56-1914-498B-9E76-F91CDCFF6F19}" presName="bigChev" presStyleLbl="node1" presStyleIdx="1" presStyleCnt="6" custScaleX="278911" custLinFactNeighborX="0" custLinFactNeighborY="-277"/>
      <dgm:spPr/>
      <dgm:t>
        <a:bodyPr/>
        <a:lstStyle/>
        <a:p>
          <a:endParaRPr lang="zh-CN" altLang="en-US"/>
        </a:p>
      </dgm:t>
    </dgm:pt>
    <dgm:pt modelId="{10C363E0-BC4D-4618-B626-19B5E7407A78}" type="pres">
      <dgm:prSet presAssocID="{9544CF56-1914-498B-9E76-F91CDCFF6F19}" presName="vSp" presStyleCnt="0"/>
      <dgm:spPr/>
    </dgm:pt>
    <dgm:pt modelId="{E34143D9-A7E3-41A8-9172-620E88B9DC18}" type="pres">
      <dgm:prSet presAssocID="{B26E08FC-8213-4DD4-80CB-CBD01F32E945}" presName="horFlow" presStyleCnt="0"/>
      <dgm:spPr/>
    </dgm:pt>
    <dgm:pt modelId="{1330DD16-B447-45E2-8B36-492907A841EC}" type="pres">
      <dgm:prSet presAssocID="{B26E08FC-8213-4DD4-80CB-CBD01F32E945}" presName="bigChev" presStyleLbl="node1" presStyleIdx="2" presStyleCnt="6" custScaleX="278911" custLinFactNeighborX="0" custLinFactNeighborY="-277"/>
      <dgm:spPr/>
      <dgm:t>
        <a:bodyPr/>
        <a:lstStyle/>
        <a:p>
          <a:endParaRPr lang="zh-CN" altLang="en-US"/>
        </a:p>
      </dgm:t>
    </dgm:pt>
    <dgm:pt modelId="{F4410B94-51E0-444C-A37A-A2EEF797A274}" type="pres">
      <dgm:prSet presAssocID="{B26E08FC-8213-4DD4-80CB-CBD01F32E945}" presName="vSp" presStyleCnt="0"/>
      <dgm:spPr/>
    </dgm:pt>
    <dgm:pt modelId="{36E8590B-9BCD-480C-8403-4C4A73ADF8ED}" type="pres">
      <dgm:prSet presAssocID="{246486B6-B9A3-46FD-8D60-2017C3B455DF}" presName="horFlow" presStyleCnt="0"/>
      <dgm:spPr/>
    </dgm:pt>
    <dgm:pt modelId="{40FD0999-FCD0-4BD9-B930-C54150E98AA1}" type="pres">
      <dgm:prSet presAssocID="{246486B6-B9A3-46FD-8D60-2017C3B455DF}" presName="bigChev" presStyleLbl="node1" presStyleIdx="3" presStyleCnt="6" custScaleX="278911" custLinFactNeighborX="-54" custLinFactNeighborY="3258"/>
      <dgm:spPr/>
      <dgm:t>
        <a:bodyPr/>
        <a:lstStyle/>
        <a:p>
          <a:endParaRPr lang="zh-CN" altLang="en-US"/>
        </a:p>
      </dgm:t>
    </dgm:pt>
    <dgm:pt modelId="{308066F9-EFCD-4AF5-8F0B-0F9ABCE13BF1}" type="pres">
      <dgm:prSet presAssocID="{246486B6-B9A3-46FD-8D60-2017C3B455DF}" presName="vSp" presStyleCnt="0"/>
      <dgm:spPr/>
    </dgm:pt>
    <dgm:pt modelId="{E03BC019-A95C-4A27-8560-79BAD5E1D855}" type="pres">
      <dgm:prSet presAssocID="{EA24BBF4-DC08-4949-8D37-DDE1B0A1EE78}" presName="horFlow" presStyleCnt="0"/>
      <dgm:spPr/>
    </dgm:pt>
    <dgm:pt modelId="{3C9868D6-1B69-4908-99D9-209D1BBF83C1}" type="pres">
      <dgm:prSet presAssocID="{EA24BBF4-DC08-4949-8D37-DDE1B0A1EE78}" presName="bigChev" presStyleLbl="node1" presStyleIdx="4" presStyleCnt="6" custScaleX="278911" custLinFactNeighborX="0" custLinFactNeighborY="-277"/>
      <dgm:spPr/>
      <dgm:t>
        <a:bodyPr/>
        <a:lstStyle/>
        <a:p>
          <a:endParaRPr lang="zh-CN" altLang="en-US"/>
        </a:p>
      </dgm:t>
    </dgm:pt>
    <dgm:pt modelId="{63D7450F-2B31-4A7C-8184-C7161487C400}" type="pres">
      <dgm:prSet presAssocID="{EA24BBF4-DC08-4949-8D37-DDE1B0A1EE78}" presName="vSp" presStyleCnt="0"/>
      <dgm:spPr/>
    </dgm:pt>
    <dgm:pt modelId="{E725C90C-0ADB-4ACE-BC7D-BBF8DC3C10D9}" type="pres">
      <dgm:prSet presAssocID="{08D0CEB5-E438-49EC-98A5-21134BE4634A}" presName="horFlow" presStyleCnt="0"/>
      <dgm:spPr/>
    </dgm:pt>
    <dgm:pt modelId="{2D945EEB-968A-40A3-979B-9E722BA0855C}" type="pres">
      <dgm:prSet presAssocID="{08D0CEB5-E438-49EC-98A5-21134BE4634A}" presName="bigChev" presStyleLbl="node1" presStyleIdx="5" presStyleCnt="6" custScaleX="278911" custLinFactNeighborX="0" custLinFactNeighborY="-277"/>
      <dgm:spPr/>
      <dgm:t>
        <a:bodyPr/>
        <a:lstStyle/>
        <a:p>
          <a:endParaRPr lang="zh-CN" altLang="en-US"/>
        </a:p>
      </dgm:t>
    </dgm:pt>
  </dgm:ptLst>
  <dgm:cxnLst>
    <dgm:cxn modelId="{4D64C287-8097-4B7A-B74D-6EB25B39288F}" srcId="{9CDB3572-7FAA-4275-93E3-D92EF46676DD}" destId="{EA24BBF4-DC08-4949-8D37-DDE1B0A1EE78}" srcOrd="4" destOrd="0" parTransId="{08470768-0F37-4A1A-99FD-B37D05AD9226}" sibTransId="{4A28C774-1630-4F1A-9D0E-3E382FB34A4A}"/>
    <dgm:cxn modelId="{F10F3DBD-F544-4E6C-AD64-9B132E06A65B}" type="presOf" srcId="{9CDB3572-7FAA-4275-93E3-D92EF46676DD}" destId="{8F505150-786E-4563-8F13-ABB56F9B848F}" srcOrd="0" destOrd="0" presId="urn:microsoft.com/office/officeart/2005/8/layout/lProcess3"/>
    <dgm:cxn modelId="{D6072C94-FD16-4CF0-8DB4-100B418F14C2}" srcId="{9CDB3572-7FAA-4275-93E3-D92EF46676DD}" destId="{DF21EBEF-8F62-4940-B9EC-1E7BD94958B3}" srcOrd="0" destOrd="0" parTransId="{DAC710D7-F26B-41EB-874F-AF1543262C2E}" sibTransId="{F203DAA7-8D30-4F70-B0E7-F83B844270E6}"/>
    <dgm:cxn modelId="{0E728CA3-FA3D-4F42-B3B2-3969E2B45D01}" srcId="{9CDB3572-7FAA-4275-93E3-D92EF46676DD}" destId="{246486B6-B9A3-46FD-8D60-2017C3B455DF}" srcOrd="3" destOrd="0" parTransId="{D0250EE7-CA91-43CE-99CC-73413558E244}" sibTransId="{47D7CF9C-F0AC-47DB-ABA2-AB9E49501BC4}"/>
    <dgm:cxn modelId="{26FD350E-533B-4C04-A98C-98B463BD5DB3}" type="presOf" srcId="{9544CF56-1914-498B-9E76-F91CDCFF6F19}" destId="{0D42FE31-7433-457D-AF02-5586778BB6AF}" srcOrd="0" destOrd="0" presId="urn:microsoft.com/office/officeart/2005/8/layout/lProcess3"/>
    <dgm:cxn modelId="{687B8593-BC40-4748-8D51-C4C08FEAD6B6}" srcId="{9CDB3572-7FAA-4275-93E3-D92EF46676DD}" destId="{08D0CEB5-E438-49EC-98A5-21134BE4634A}" srcOrd="5" destOrd="0" parTransId="{0C08E869-E787-433D-B339-AF8F3C509343}" sibTransId="{46F41446-D4E2-48E9-828E-058B2B3131CF}"/>
    <dgm:cxn modelId="{18C11880-2AD2-4711-92BF-6F80C677BD02}" type="presOf" srcId="{EA24BBF4-DC08-4949-8D37-DDE1B0A1EE78}" destId="{3C9868D6-1B69-4908-99D9-209D1BBF83C1}" srcOrd="0" destOrd="0" presId="urn:microsoft.com/office/officeart/2005/8/layout/lProcess3"/>
    <dgm:cxn modelId="{399396E4-E83A-45B3-847C-CAE5C3855C60}" type="presOf" srcId="{246486B6-B9A3-46FD-8D60-2017C3B455DF}" destId="{40FD0999-FCD0-4BD9-B930-C54150E98AA1}" srcOrd="0" destOrd="0" presId="urn:microsoft.com/office/officeart/2005/8/layout/lProcess3"/>
    <dgm:cxn modelId="{075DC996-5A2F-4348-B171-4C07D49C8BDC}" type="presOf" srcId="{08D0CEB5-E438-49EC-98A5-21134BE4634A}" destId="{2D945EEB-968A-40A3-979B-9E722BA0855C}" srcOrd="0" destOrd="0" presId="urn:microsoft.com/office/officeart/2005/8/layout/lProcess3"/>
    <dgm:cxn modelId="{110C8272-8112-4C7B-BC29-07B03CA10D77}" type="presOf" srcId="{DF21EBEF-8F62-4940-B9EC-1E7BD94958B3}" destId="{7572EBB7-DDC3-4C6D-B7D2-527A5EAC54BD}" srcOrd="0" destOrd="0" presId="urn:microsoft.com/office/officeart/2005/8/layout/lProcess3"/>
    <dgm:cxn modelId="{3A0CE0D0-B5F1-4DEF-A6A9-0776E4365297}" srcId="{9CDB3572-7FAA-4275-93E3-D92EF46676DD}" destId="{9544CF56-1914-498B-9E76-F91CDCFF6F19}" srcOrd="1" destOrd="0" parTransId="{2BE741CC-06FF-4C74-AFF2-EB2C98D4B9D4}" sibTransId="{2F30FDCF-ECAC-4F00-8192-06E8452AE26C}"/>
    <dgm:cxn modelId="{EAB5966C-3F15-4CFE-BC4D-BCA76C168659}" srcId="{9CDB3572-7FAA-4275-93E3-D92EF46676DD}" destId="{B26E08FC-8213-4DD4-80CB-CBD01F32E945}" srcOrd="2" destOrd="0" parTransId="{F4E73E43-7E9C-43C2-AE11-7EED78DAA573}" sibTransId="{8A375A2F-D2D9-4119-95E8-A8C4F3E1FA83}"/>
    <dgm:cxn modelId="{EE677225-0783-428C-8836-63FD0D489B2C}" type="presOf" srcId="{B26E08FC-8213-4DD4-80CB-CBD01F32E945}" destId="{1330DD16-B447-45E2-8B36-492907A841EC}" srcOrd="0" destOrd="0" presId="urn:microsoft.com/office/officeart/2005/8/layout/lProcess3"/>
    <dgm:cxn modelId="{70C41331-D1C4-4958-9DDC-2BA6C02086BB}" type="presParOf" srcId="{8F505150-786E-4563-8F13-ABB56F9B848F}" destId="{7051CE6A-4C65-4ED6-A9D7-F2BA095D578D}" srcOrd="0" destOrd="0" presId="urn:microsoft.com/office/officeart/2005/8/layout/lProcess3"/>
    <dgm:cxn modelId="{ACA09335-840F-4D02-AD2B-C4AB0B4D53D4}" type="presParOf" srcId="{7051CE6A-4C65-4ED6-A9D7-F2BA095D578D}" destId="{7572EBB7-DDC3-4C6D-B7D2-527A5EAC54BD}" srcOrd="0" destOrd="0" presId="urn:microsoft.com/office/officeart/2005/8/layout/lProcess3"/>
    <dgm:cxn modelId="{8FAB9D66-4A9A-42EC-9A87-E46FA20688B7}" type="presParOf" srcId="{8F505150-786E-4563-8F13-ABB56F9B848F}" destId="{606E9ABC-1B22-40F5-8A8E-52894401381C}" srcOrd="1" destOrd="0" presId="urn:microsoft.com/office/officeart/2005/8/layout/lProcess3"/>
    <dgm:cxn modelId="{A029A664-0F84-456D-99A7-EEC4125EF246}" type="presParOf" srcId="{8F505150-786E-4563-8F13-ABB56F9B848F}" destId="{5BC7EC38-410C-42B9-B304-6B094B5BF875}" srcOrd="2" destOrd="0" presId="urn:microsoft.com/office/officeart/2005/8/layout/lProcess3"/>
    <dgm:cxn modelId="{86A4E854-43D1-41B6-BF45-0B9D40B9375C}" type="presParOf" srcId="{5BC7EC38-410C-42B9-B304-6B094B5BF875}" destId="{0D42FE31-7433-457D-AF02-5586778BB6AF}" srcOrd="0" destOrd="0" presId="urn:microsoft.com/office/officeart/2005/8/layout/lProcess3"/>
    <dgm:cxn modelId="{E1B2F02E-E7AA-449D-92E0-D8D1F71C8978}" type="presParOf" srcId="{8F505150-786E-4563-8F13-ABB56F9B848F}" destId="{10C363E0-BC4D-4618-B626-19B5E7407A78}" srcOrd="3" destOrd="0" presId="urn:microsoft.com/office/officeart/2005/8/layout/lProcess3"/>
    <dgm:cxn modelId="{5948A9DF-1265-46B0-B88D-45F5ED6D552D}" type="presParOf" srcId="{8F505150-786E-4563-8F13-ABB56F9B848F}" destId="{E34143D9-A7E3-41A8-9172-620E88B9DC18}" srcOrd="4" destOrd="0" presId="urn:microsoft.com/office/officeart/2005/8/layout/lProcess3"/>
    <dgm:cxn modelId="{53DF2D3E-9D81-4DFA-98B1-07BD81F2B26A}" type="presParOf" srcId="{E34143D9-A7E3-41A8-9172-620E88B9DC18}" destId="{1330DD16-B447-45E2-8B36-492907A841EC}" srcOrd="0" destOrd="0" presId="urn:microsoft.com/office/officeart/2005/8/layout/lProcess3"/>
    <dgm:cxn modelId="{3BB41A55-6BA1-48D5-8373-A3F3EF66F715}" type="presParOf" srcId="{8F505150-786E-4563-8F13-ABB56F9B848F}" destId="{F4410B94-51E0-444C-A37A-A2EEF797A274}" srcOrd="5" destOrd="0" presId="urn:microsoft.com/office/officeart/2005/8/layout/lProcess3"/>
    <dgm:cxn modelId="{E118F167-2533-461E-A10C-C014E2A9F312}" type="presParOf" srcId="{8F505150-786E-4563-8F13-ABB56F9B848F}" destId="{36E8590B-9BCD-480C-8403-4C4A73ADF8ED}" srcOrd="6" destOrd="0" presId="urn:microsoft.com/office/officeart/2005/8/layout/lProcess3"/>
    <dgm:cxn modelId="{2A81C602-023A-403C-A6FF-DE254F9F5BA1}" type="presParOf" srcId="{36E8590B-9BCD-480C-8403-4C4A73ADF8ED}" destId="{40FD0999-FCD0-4BD9-B930-C54150E98AA1}" srcOrd="0" destOrd="0" presId="urn:microsoft.com/office/officeart/2005/8/layout/lProcess3"/>
    <dgm:cxn modelId="{7D63CDD9-8BEC-43C7-8F5C-F1AAFA7F89A3}" type="presParOf" srcId="{8F505150-786E-4563-8F13-ABB56F9B848F}" destId="{308066F9-EFCD-4AF5-8F0B-0F9ABCE13BF1}" srcOrd="7" destOrd="0" presId="urn:microsoft.com/office/officeart/2005/8/layout/lProcess3"/>
    <dgm:cxn modelId="{5CFA2164-41B7-40F1-AE26-16B52E54A3B5}" type="presParOf" srcId="{8F505150-786E-4563-8F13-ABB56F9B848F}" destId="{E03BC019-A95C-4A27-8560-79BAD5E1D855}" srcOrd="8" destOrd="0" presId="urn:microsoft.com/office/officeart/2005/8/layout/lProcess3"/>
    <dgm:cxn modelId="{4C8818ED-4513-4CD2-B309-BDA672D18D30}" type="presParOf" srcId="{E03BC019-A95C-4A27-8560-79BAD5E1D855}" destId="{3C9868D6-1B69-4908-99D9-209D1BBF83C1}" srcOrd="0" destOrd="0" presId="urn:microsoft.com/office/officeart/2005/8/layout/lProcess3"/>
    <dgm:cxn modelId="{3DE7F9ED-BA45-44C3-AB3F-F3497393E853}" type="presParOf" srcId="{8F505150-786E-4563-8F13-ABB56F9B848F}" destId="{63D7450F-2B31-4A7C-8184-C7161487C400}" srcOrd="9" destOrd="0" presId="urn:microsoft.com/office/officeart/2005/8/layout/lProcess3"/>
    <dgm:cxn modelId="{B7336333-F9FB-43B6-87CB-D7404334D8E1}" type="presParOf" srcId="{8F505150-786E-4563-8F13-ABB56F9B848F}" destId="{E725C90C-0ADB-4ACE-BC7D-BBF8DC3C10D9}" srcOrd="10" destOrd="0" presId="urn:microsoft.com/office/officeart/2005/8/layout/lProcess3"/>
    <dgm:cxn modelId="{BE37EDB0-9C7E-4BD3-AE86-CAF583D791E7}" type="presParOf" srcId="{E725C90C-0ADB-4ACE-BC7D-BBF8DC3C10D9}" destId="{2D945EEB-968A-40A3-979B-9E722BA0855C}" srcOrd="0" destOrd="0" presId="urn:microsoft.com/office/officeart/2005/8/layout/l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D0C097-9C02-4BD4-8EAB-126C266F357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D5CB6069-E84A-43DE-97E8-C3E1AC228B1F}">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Microsoft Windows -&gt; WGL</a:t>
          </a:r>
          <a:endParaRPr lang="en-US" b="1" dirty="0">
            <a:solidFill>
              <a:srgbClr val="FFFF00"/>
            </a:solidFill>
          </a:endParaRPr>
        </a:p>
      </dgm:t>
    </dgm:pt>
    <dgm:pt modelId="{E627159E-6852-40E3-B8B0-D0554D1B7B50}" type="parTrans" cxnId="{49B9E8CB-AA20-466C-968D-E9D0F179D457}">
      <dgm:prSet/>
      <dgm:spPr/>
      <dgm:t>
        <a:bodyPr/>
        <a:lstStyle/>
        <a:p>
          <a:endParaRPr lang="zh-CN" altLang="en-US"/>
        </a:p>
      </dgm:t>
    </dgm:pt>
    <dgm:pt modelId="{9D4AAEF8-C38E-4853-BF56-38BBD4BFECED}" type="sibTrans" cxnId="{49B9E8CB-AA20-466C-968D-E9D0F179D457}">
      <dgm:prSet/>
      <dgm:spPr/>
      <dgm:t>
        <a:bodyPr/>
        <a:lstStyle/>
        <a:p>
          <a:endParaRPr lang="zh-CN" altLang="en-US"/>
        </a:p>
      </dgm:t>
    </dgm:pt>
    <dgm:pt modelId="{82B114E0-DA24-42A9-B572-9878AE3C32FB}">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X Window System -&gt; GLX</a:t>
          </a:r>
          <a:endParaRPr lang="en-US" b="1" dirty="0">
            <a:solidFill>
              <a:srgbClr val="FFFF00"/>
            </a:solidFill>
          </a:endParaRPr>
        </a:p>
      </dgm:t>
    </dgm:pt>
    <dgm:pt modelId="{B0AF8EA5-DD34-4417-8193-67F91208572B}" type="parTrans" cxnId="{44FA8EC3-E67B-4060-A305-94B413F46E36}">
      <dgm:prSet/>
      <dgm:spPr/>
      <dgm:t>
        <a:bodyPr/>
        <a:lstStyle/>
        <a:p>
          <a:endParaRPr lang="zh-CN" altLang="en-US"/>
        </a:p>
      </dgm:t>
    </dgm:pt>
    <dgm:pt modelId="{58C8F02F-F1F6-41C2-ACA0-7BF00DB4256E}" type="sibTrans" cxnId="{44FA8EC3-E67B-4060-A305-94B413F46E36}">
      <dgm:prSet/>
      <dgm:spPr/>
      <dgm:t>
        <a:bodyPr/>
        <a:lstStyle/>
        <a:p>
          <a:endParaRPr lang="zh-CN" altLang="en-US"/>
        </a:p>
      </dgm:t>
    </dgm:pt>
    <dgm:pt modelId="{9582FC5F-4C88-4E53-B572-9B8B02AE43D2}">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Apple Macintosh -&gt; AGL </a:t>
          </a:r>
          <a:endParaRPr lang="en-US" b="1" dirty="0">
            <a:solidFill>
              <a:srgbClr val="FFFF00"/>
            </a:solidFill>
          </a:endParaRPr>
        </a:p>
      </dgm:t>
    </dgm:pt>
    <dgm:pt modelId="{524020C0-AA25-43A8-95D5-F1CCA182F36B}" type="parTrans" cxnId="{963A557E-BA03-49FA-B2CA-4FCB9E28C9EF}">
      <dgm:prSet/>
      <dgm:spPr/>
      <dgm:t>
        <a:bodyPr/>
        <a:lstStyle/>
        <a:p>
          <a:endParaRPr lang="zh-CN" altLang="en-US"/>
        </a:p>
      </dgm:t>
    </dgm:pt>
    <dgm:pt modelId="{420BF4DF-FF80-47E5-9264-3A8AF626E948}" type="sibTrans" cxnId="{963A557E-BA03-49FA-B2CA-4FCB9E28C9EF}">
      <dgm:prSet/>
      <dgm:spPr/>
      <dgm:t>
        <a:bodyPr/>
        <a:lstStyle/>
        <a:p>
          <a:endParaRPr lang="zh-CN" altLang="en-US"/>
        </a:p>
      </dgm:t>
    </dgm:pt>
    <dgm:pt modelId="{783F8AF7-0561-48CC-9AAC-3274F873731A}">
      <dgm:prSet/>
      <dgm:spPr>
        <a:blipFill rotWithShape="0">
          <a:blip xmlns:r="http://schemas.openxmlformats.org/officeDocument/2006/relationships" r:embed="rId1"/>
          <a:tile tx="0" ty="0" sx="100000" sy="100000" flip="none" algn="tl"/>
        </a:blipFill>
      </dgm:spPr>
      <dgm:t>
        <a:bodyPr/>
        <a:lstStyle/>
        <a:p>
          <a:pPr rtl="0"/>
          <a:r>
            <a:rPr lang="en-US" b="1" dirty="0" smtClean="0">
              <a:solidFill>
                <a:srgbClr val="FFFF00"/>
              </a:solidFill>
            </a:rPr>
            <a:t>IBM OS/2 -&gt; PGL</a:t>
          </a:r>
          <a:r>
            <a:rPr lang="zh-TW" b="1" dirty="0" smtClean="0">
              <a:solidFill>
                <a:srgbClr val="FFFF00"/>
              </a:solidFill>
            </a:rPr>
            <a:t> </a:t>
          </a:r>
          <a:endParaRPr lang="zh-TW" b="1" dirty="0">
            <a:solidFill>
              <a:srgbClr val="FFFF00"/>
            </a:solidFill>
          </a:endParaRPr>
        </a:p>
      </dgm:t>
    </dgm:pt>
    <dgm:pt modelId="{DDD9CA88-ADD8-4094-A7B3-B28E48AC4F0B}" type="parTrans" cxnId="{34A11CAB-6902-40A2-B343-345A6860B565}">
      <dgm:prSet/>
      <dgm:spPr/>
      <dgm:t>
        <a:bodyPr/>
        <a:lstStyle/>
        <a:p>
          <a:endParaRPr lang="zh-CN" altLang="en-US"/>
        </a:p>
      </dgm:t>
    </dgm:pt>
    <dgm:pt modelId="{184CA707-C8EB-4E3D-A127-34D37CC6302D}" type="sibTrans" cxnId="{34A11CAB-6902-40A2-B343-345A6860B565}">
      <dgm:prSet/>
      <dgm:spPr/>
      <dgm:t>
        <a:bodyPr/>
        <a:lstStyle/>
        <a:p>
          <a:endParaRPr lang="zh-CN" altLang="en-US"/>
        </a:p>
      </dgm:t>
    </dgm:pt>
    <dgm:pt modelId="{EEEB9D48-1DAA-4A5E-A607-F69D8FA6629B}" type="pres">
      <dgm:prSet presAssocID="{FAD0C097-9C02-4BD4-8EAB-126C266F357A}" presName="cycle" presStyleCnt="0">
        <dgm:presLayoutVars>
          <dgm:dir/>
          <dgm:resizeHandles val="exact"/>
        </dgm:presLayoutVars>
      </dgm:prSet>
      <dgm:spPr/>
      <dgm:t>
        <a:bodyPr/>
        <a:lstStyle/>
        <a:p>
          <a:endParaRPr lang="zh-CN" altLang="en-US"/>
        </a:p>
      </dgm:t>
    </dgm:pt>
    <dgm:pt modelId="{1A841E33-DCCD-40C9-B52F-4491337C862D}" type="pres">
      <dgm:prSet presAssocID="{D5CB6069-E84A-43DE-97E8-C3E1AC228B1F}" presName="node" presStyleLbl="node1" presStyleIdx="0" presStyleCnt="4" custScaleX="222824" custScaleY="124409">
        <dgm:presLayoutVars>
          <dgm:bulletEnabled val="1"/>
        </dgm:presLayoutVars>
      </dgm:prSet>
      <dgm:spPr/>
      <dgm:t>
        <a:bodyPr/>
        <a:lstStyle/>
        <a:p>
          <a:endParaRPr lang="zh-CN" altLang="en-US"/>
        </a:p>
      </dgm:t>
    </dgm:pt>
    <dgm:pt modelId="{5DEE0CF2-7111-43E9-B0BD-00E85A71286C}" type="pres">
      <dgm:prSet presAssocID="{9D4AAEF8-C38E-4853-BF56-38BBD4BFECED}" presName="sibTrans" presStyleLbl="sibTrans2D1" presStyleIdx="0" presStyleCnt="4"/>
      <dgm:spPr/>
      <dgm:t>
        <a:bodyPr/>
        <a:lstStyle/>
        <a:p>
          <a:endParaRPr lang="zh-CN" altLang="en-US"/>
        </a:p>
      </dgm:t>
    </dgm:pt>
    <dgm:pt modelId="{164C7213-83CE-44CE-BA1C-E430D396DCFB}" type="pres">
      <dgm:prSet presAssocID="{9D4AAEF8-C38E-4853-BF56-38BBD4BFECED}" presName="connectorText" presStyleLbl="sibTrans2D1" presStyleIdx="0" presStyleCnt="4"/>
      <dgm:spPr/>
      <dgm:t>
        <a:bodyPr/>
        <a:lstStyle/>
        <a:p>
          <a:endParaRPr lang="zh-CN" altLang="en-US"/>
        </a:p>
      </dgm:t>
    </dgm:pt>
    <dgm:pt modelId="{13E6BDE4-2190-4BA8-A1FE-3D8F6FF6CE2A}" type="pres">
      <dgm:prSet presAssocID="{82B114E0-DA24-42A9-B572-9878AE3C32FB}" presName="node" presStyleLbl="node1" presStyleIdx="1" presStyleCnt="4" custScaleX="222824" custScaleY="124409">
        <dgm:presLayoutVars>
          <dgm:bulletEnabled val="1"/>
        </dgm:presLayoutVars>
      </dgm:prSet>
      <dgm:spPr/>
      <dgm:t>
        <a:bodyPr/>
        <a:lstStyle/>
        <a:p>
          <a:endParaRPr lang="zh-CN" altLang="en-US"/>
        </a:p>
      </dgm:t>
    </dgm:pt>
    <dgm:pt modelId="{BCAA9F01-0A2D-47CA-B71F-3A4DBEA52404}" type="pres">
      <dgm:prSet presAssocID="{58C8F02F-F1F6-41C2-ACA0-7BF00DB4256E}" presName="sibTrans" presStyleLbl="sibTrans2D1" presStyleIdx="1" presStyleCnt="4"/>
      <dgm:spPr/>
      <dgm:t>
        <a:bodyPr/>
        <a:lstStyle/>
        <a:p>
          <a:endParaRPr lang="zh-CN" altLang="en-US"/>
        </a:p>
      </dgm:t>
    </dgm:pt>
    <dgm:pt modelId="{EDFBA390-D1E0-4BE7-B230-0D75D97CD526}" type="pres">
      <dgm:prSet presAssocID="{58C8F02F-F1F6-41C2-ACA0-7BF00DB4256E}" presName="connectorText" presStyleLbl="sibTrans2D1" presStyleIdx="1" presStyleCnt="4"/>
      <dgm:spPr/>
      <dgm:t>
        <a:bodyPr/>
        <a:lstStyle/>
        <a:p>
          <a:endParaRPr lang="zh-CN" altLang="en-US"/>
        </a:p>
      </dgm:t>
    </dgm:pt>
    <dgm:pt modelId="{3FB3450F-AB2D-4744-A69B-CB636FA98F4C}" type="pres">
      <dgm:prSet presAssocID="{9582FC5F-4C88-4E53-B572-9B8B02AE43D2}" presName="node" presStyleLbl="node1" presStyleIdx="2" presStyleCnt="4" custScaleX="222824" custScaleY="124409">
        <dgm:presLayoutVars>
          <dgm:bulletEnabled val="1"/>
        </dgm:presLayoutVars>
      </dgm:prSet>
      <dgm:spPr/>
      <dgm:t>
        <a:bodyPr/>
        <a:lstStyle/>
        <a:p>
          <a:endParaRPr lang="zh-CN" altLang="en-US"/>
        </a:p>
      </dgm:t>
    </dgm:pt>
    <dgm:pt modelId="{75A983B3-FBCD-41A5-951F-F7C10A6F0F5B}" type="pres">
      <dgm:prSet presAssocID="{420BF4DF-FF80-47E5-9264-3A8AF626E948}" presName="sibTrans" presStyleLbl="sibTrans2D1" presStyleIdx="2" presStyleCnt="4"/>
      <dgm:spPr/>
      <dgm:t>
        <a:bodyPr/>
        <a:lstStyle/>
        <a:p>
          <a:endParaRPr lang="zh-CN" altLang="en-US"/>
        </a:p>
      </dgm:t>
    </dgm:pt>
    <dgm:pt modelId="{5B9EDC2A-A65F-440B-B223-CC98CE8CDC61}" type="pres">
      <dgm:prSet presAssocID="{420BF4DF-FF80-47E5-9264-3A8AF626E948}" presName="connectorText" presStyleLbl="sibTrans2D1" presStyleIdx="2" presStyleCnt="4"/>
      <dgm:spPr/>
      <dgm:t>
        <a:bodyPr/>
        <a:lstStyle/>
        <a:p>
          <a:endParaRPr lang="zh-CN" altLang="en-US"/>
        </a:p>
      </dgm:t>
    </dgm:pt>
    <dgm:pt modelId="{BE920198-B8E1-4B36-807B-A36DADE432B8}" type="pres">
      <dgm:prSet presAssocID="{783F8AF7-0561-48CC-9AAC-3274F873731A}" presName="node" presStyleLbl="node1" presStyleIdx="3" presStyleCnt="4" custScaleX="222824" custScaleY="124409">
        <dgm:presLayoutVars>
          <dgm:bulletEnabled val="1"/>
        </dgm:presLayoutVars>
      </dgm:prSet>
      <dgm:spPr/>
      <dgm:t>
        <a:bodyPr/>
        <a:lstStyle/>
        <a:p>
          <a:endParaRPr lang="zh-CN" altLang="en-US"/>
        </a:p>
      </dgm:t>
    </dgm:pt>
    <dgm:pt modelId="{7F30CE48-30B9-4AD7-B0F3-F33438CBE4CC}" type="pres">
      <dgm:prSet presAssocID="{184CA707-C8EB-4E3D-A127-34D37CC6302D}" presName="sibTrans" presStyleLbl="sibTrans2D1" presStyleIdx="3" presStyleCnt="4"/>
      <dgm:spPr/>
      <dgm:t>
        <a:bodyPr/>
        <a:lstStyle/>
        <a:p>
          <a:endParaRPr lang="zh-CN" altLang="en-US"/>
        </a:p>
      </dgm:t>
    </dgm:pt>
    <dgm:pt modelId="{AB62CF0B-29A0-4095-813D-1CC027298EDA}" type="pres">
      <dgm:prSet presAssocID="{184CA707-C8EB-4E3D-A127-34D37CC6302D}" presName="connectorText" presStyleLbl="sibTrans2D1" presStyleIdx="3" presStyleCnt="4"/>
      <dgm:spPr/>
      <dgm:t>
        <a:bodyPr/>
        <a:lstStyle/>
        <a:p>
          <a:endParaRPr lang="zh-CN" altLang="en-US"/>
        </a:p>
      </dgm:t>
    </dgm:pt>
  </dgm:ptLst>
  <dgm:cxnLst>
    <dgm:cxn modelId="{7BE4EF22-9148-4119-ACFB-AC4E23770012}" type="presOf" srcId="{420BF4DF-FF80-47E5-9264-3A8AF626E948}" destId="{75A983B3-FBCD-41A5-951F-F7C10A6F0F5B}" srcOrd="0" destOrd="0" presId="urn:microsoft.com/office/officeart/2005/8/layout/cycle2"/>
    <dgm:cxn modelId="{8827EC22-E572-4550-9C53-961A24CC954E}" type="presOf" srcId="{184CA707-C8EB-4E3D-A127-34D37CC6302D}" destId="{AB62CF0B-29A0-4095-813D-1CC027298EDA}" srcOrd="1" destOrd="0" presId="urn:microsoft.com/office/officeart/2005/8/layout/cycle2"/>
    <dgm:cxn modelId="{C68A033B-C8D0-452B-81AF-6FED922575A4}" type="presOf" srcId="{D5CB6069-E84A-43DE-97E8-C3E1AC228B1F}" destId="{1A841E33-DCCD-40C9-B52F-4491337C862D}" srcOrd="0" destOrd="0" presId="urn:microsoft.com/office/officeart/2005/8/layout/cycle2"/>
    <dgm:cxn modelId="{714E2678-DC77-474D-A07D-5B11B5D60E32}" type="presOf" srcId="{58C8F02F-F1F6-41C2-ACA0-7BF00DB4256E}" destId="{EDFBA390-D1E0-4BE7-B230-0D75D97CD526}" srcOrd="1" destOrd="0" presId="urn:microsoft.com/office/officeart/2005/8/layout/cycle2"/>
    <dgm:cxn modelId="{4F81776B-EA84-4D66-8788-AF0EFB8D6108}" type="presOf" srcId="{82B114E0-DA24-42A9-B572-9878AE3C32FB}" destId="{13E6BDE4-2190-4BA8-A1FE-3D8F6FF6CE2A}" srcOrd="0" destOrd="0" presId="urn:microsoft.com/office/officeart/2005/8/layout/cycle2"/>
    <dgm:cxn modelId="{74AC2340-A285-46AB-BE1F-3554A37E7212}" type="presOf" srcId="{9D4AAEF8-C38E-4853-BF56-38BBD4BFECED}" destId="{164C7213-83CE-44CE-BA1C-E430D396DCFB}" srcOrd="1" destOrd="0" presId="urn:microsoft.com/office/officeart/2005/8/layout/cycle2"/>
    <dgm:cxn modelId="{8E4440EB-8AE0-4A32-9629-A700D492F760}" type="presOf" srcId="{58C8F02F-F1F6-41C2-ACA0-7BF00DB4256E}" destId="{BCAA9F01-0A2D-47CA-B71F-3A4DBEA52404}" srcOrd="0" destOrd="0" presId="urn:microsoft.com/office/officeart/2005/8/layout/cycle2"/>
    <dgm:cxn modelId="{963A557E-BA03-49FA-B2CA-4FCB9E28C9EF}" srcId="{FAD0C097-9C02-4BD4-8EAB-126C266F357A}" destId="{9582FC5F-4C88-4E53-B572-9B8B02AE43D2}" srcOrd="2" destOrd="0" parTransId="{524020C0-AA25-43A8-95D5-F1CCA182F36B}" sibTransId="{420BF4DF-FF80-47E5-9264-3A8AF626E948}"/>
    <dgm:cxn modelId="{44FA8EC3-E67B-4060-A305-94B413F46E36}" srcId="{FAD0C097-9C02-4BD4-8EAB-126C266F357A}" destId="{82B114E0-DA24-42A9-B572-9878AE3C32FB}" srcOrd="1" destOrd="0" parTransId="{B0AF8EA5-DD34-4417-8193-67F91208572B}" sibTransId="{58C8F02F-F1F6-41C2-ACA0-7BF00DB4256E}"/>
    <dgm:cxn modelId="{49B9E8CB-AA20-466C-968D-E9D0F179D457}" srcId="{FAD0C097-9C02-4BD4-8EAB-126C266F357A}" destId="{D5CB6069-E84A-43DE-97E8-C3E1AC228B1F}" srcOrd="0" destOrd="0" parTransId="{E627159E-6852-40E3-B8B0-D0554D1B7B50}" sibTransId="{9D4AAEF8-C38E-4853-BF56-38BBD4BFECED}"/>
    <dgm:cxn modelId="{BBDF867D-8152-49DB-8C7C-124AA364A4E5}" type="presOf" srcId="{783F8AF7-0561-48CC-9AAC-3274F873731A}" destId="{BE920198-B8E1-4B36-807B-A36DADE432B8}" srcOrd="0" destOrd="0" presId="urn:microsoft.com/office/officeart/2005/8/layout/cycle2"/>
    <dgm:cxn modelId="{1EC5AF82-6644-45F9-BC4A-8D532C0E75A9}" type="presOf" srcId="{FAD0C097-9C02-4BD4-8EAB-126C266F357A}" destId="{EEEB9D48-1DAA-4A5E-A607-F69D8FA6629B}" srcOrd="0" destOrd="0" presId="urn:microsoft.com/office/officeart/2005/8/layout/cycle2"/>
    <dgm:cxn modelId="{F50C2322-DB3A-41D6-9492-55888F80833C}" type="presOf" srcId="{184CA707-C8EB-4E3D-A127-34D37CC6302D}" destId="{7F30CE48-30B9-4AD7-B0F3-F33438CBE4CC}" srcOrd="0" destOrd="0" presId="urn:microsoft.com/office/officeart/2005/8/layout/cycle2"/>
    <dgm:cxn modelId="{6ED92B2D-B3E6-4B74-82E0-E612EAEF0BF1}" type="presOf" srcId="{9D4AAEF8-C38E-4853-BF56-38BBD4BFECED}" destId="{5DEE0CF2-7111-43E9-B0BD-00E85A71286C}" srcOrd="0" destOrd="0" presId="urn:microsoft.com/office/officeart/2005/8/layout/cycle2"/>
    <dgm:cxn modelId="{DB9E7FCD-7940-4BF0-9FA1-B5E996CCC774}" type="presOf" srcId="{9582FC5F-4C88-4E53-B572-9B8B02AE43D2}" destId="{3FB3450F-AB2D-4744-A69B-CB636FA98F4C}" srcOrd="0" destOrd="0" presId="urn:microsoft.com/office/officeart/2005/8/layout/cycle2"/>
    <dgm:cxn modelId="{1DC0803D-BF39-41B5-BBA9-7A051A6F8EBE}" type="presOf" srcId="{420BF4DF-FF80-47E5-9264-3A8AF626E948}" destId="{5B9EDC2A-A65F-440B-B223-CC98CE8CDC61}" srcOrd="1" destOrd="0" presId="urn:microsoft.com/office/officeart/2005/8/layout/cycle2"/>
    <dgm:cxn modelId="{34A11CAB-6902-40A2-B343-345A6860B565}" srcId="{FAD0C097-9C02-4BD4-8EAB-126C266F357A}" destId="{783F8AF7-0561-48CC-9AAC-3274F873731A}" srcOrd="3" destOrd="0" parTransId="{DDD9CA88-ADD8-4094-A7B3-B28E48AC4F0B}" sibTransId="{184CA707-C8EB-4E3D-A127-34D37CC6302D}"/>
    <dgm:cxn modelId="{85F72039-17FD-4380-A623-534A9A62C465}" type="presParOf" srcId="{EEEB9D48-1DAA-4A5E-A607-F69D8FA6629B}" destId="{1A841E33-DCCD-40C9-B52F-4491337C862D}" srcOrd="0" destOrd="0" presId="urn:microsoft.com/office/officeart/2005/8/layout/cycle2"/>
    <dgm:cxn modelId="{98D8DCE2-46D3-47FA-97C7-EB656FC978FB}" type="presParOf" srcId="{EEEB9D48-1DAA-4A5E-A607-F69D8FA6629B}" destId="{5DEE0CF2-7111-43E9-B0BD-00E85A71286C}" srcOrd="1" destOrd="0" presId="urn:microsoft.com/office/officeart/2005/8/layout/cycle2"/>
    <dgm:cxn modelId="{FD44A4F5-3D62-47F7-B9BB-31C886FF44D2}" type="presParOf" srcId="{5DEE0CF2-7111-43E9-B0BD-00E85A71286C}" destId="{164C7213-83CE-44CE-BA1C-E430D396DCFB}" srcOrd="0" destOrd="0" presId="urn:microsoft.com/office/officeart/2005/8/layout/cycle2"/>
    <dgm:cxn modelId="{9BDC2EFC-292F-4F71-8A61-37FA1A6C0F08}" type="presParOf" srcId="{EEEB9D48-1DAA-4A5E-A607-F69D8FA6629B}" destId="{13E6BDE4-2190-4BA8-A1FE-3D8F6FF6CE2A}" srcOrd="2" destOrd="0" presId="urn:microsoft.com/office/officeart/2005/8/layout/cycle2"/>
    <dgm:cxn modelId="{D0FCC798-8613-4BCA-9C04-B7EC7866933F}" type="presParOf" srcId="{EEEB9D48-1DAA-4A5E-A607-F69D8FA6629B}" destId="{BCAA9F01-0A2D-47CA-B71F-3A4DBEA52404}" srcOrd="3" destOrd="0" presId="urn:microsoft.com/office/officeart/2005/8/layout/cycle2"/>
    <dgm:cxn modelId="{82C8F5FD-4534-4576-AB87-816433F4D961}" type="presParOf" srcId="{BCAA9F01-0A2D-47CA-B71F-3A4DBEA52404}" destId="{EDFBA390-D1E0-4BE7-B230-0D75D97CD526}" srcOrd="0" destOrd="0" presId="urn:microsoft.com/office/officeart/2005/8/layout/cycle2"/>
    <dgm:cxn modelId="{33F55B73-A841-4022-BFB0-32A1451FA182}" type="presParOf" srcId="{EEEB9D48-1DAA-4A5E-A607-F69D8FA6629B}" destId="{3FB3450F-AB2D-4744-A69B-CB636FA98F4C}" srcOrd="4" destOrd="0" presId="urn:microsoft.com/office/officeart/2005/8/layout/cycle2"/>
    <dgm:cxn modelId="{6CF873FE-D1F6-4D94-96A5-4FA9D104B5C5}" type="presParOf" srcId="{EEEB9D48-1DAA-4A5E-A607-F69D8FA6629B}" destId="{75A983B3-FBCD-41A5-951F-F7C10A6F0F5B}" srcOrd="5" destOrd="0" presId="urn:microsoft.com/office/officeart/2005/8/layout/cycle2"/>
    <dgm:cxn modelId="{CB682FE4-AC92-4E69-9E4E-5B217441AE2B}" type="presParOf" srcId="{75A983B3-FBCD-41A5-951F-F7C10A6F0F5B}" destId="{5B9EDC2A-A65F-440B-B223-CC98CE8CDC61}" srcOrd="0" destOrd="0" presId="urn:microsoft.com/office/officeart/2005/8/layout/cycle2"/>
    <dgm:cxn modelId="{D1F9676C-7EDC-4FF5-8D3B-FB815D2E39A5}" type="presParOf" srcId="{EEEB9D48-1DAA-4A5E-A607-F69D8FA6629B}" destId="{BE920198-B8E1-4B36-807B-A36DADE432B8}" srcOrd="6" destOrd="0" presId="urn:microsoft.com/office/officeart/2005/8/layout/cycle2"/>
    <dgm:cxn modelId="{BB98717A-6BB6-4CB2-9AE8-B6D344E53AB5}" type="presParOf" srcId="{EEEB9D48-1DAA-4A5E-A607-F69D8FA6629B}" destId="{7F30CE48-30B9-4AD7-B0F3-F33438CBE4CC}" srcOrd="7" destOrd="0" presId="urn:microsoft.com/office/officeart/2005/8/layout/cycle2"/>
    <dgm:cxn modelId="{C71A7CAE-F90A-41E3-AC04-C92E39B37185}" type="presParOf" srcId="{7F30CE48-30B9-4AD7-B0F3-F33438CBE4CC}" destId="{AB62CF0B-29A0-4095-813D-1CC027298EDA}"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2EBB7-DDC3-4C6D-B7D2-527A5EAC54BD}">
      <dsp:nvSpPr>
        <dsp:cNvPr id="0" name=""/>
        <dsp:cNvSpPr/>
      </dsp:nvSpPr>
      <dsp:spPr>
        <a:xfrm>
          <a:off x="822" y="334231"/>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Open</a:t>
          </a:r>
          <a:endParaRPr lang="zh-CN" sz="2200" b="1" kern="1200" dirty="0">
            <a:solidFill>
              <a:srgbClr val="FFFF00"/>
            </a:solidFill>
          </a:endParaRPr>
        </a:p>
      </dsp:txBody>
      <dsp:txXfrm>
        <a:off x="305351" y="334231"/>
        <a:ext cx="3637768" cy="609058"/>
      </dsp:txXfrm>
    </dsp:sp>
    <dsp:sp modelId="{0D42FE31-7433-457D-AF02-5586778BB6AF}">
      <dsp:nvSpPr>
        <dsp:cNvPr id="0" name=""/>
        <dsp:cNvSpPr/>
      </dsp:nvSpPr>
      <dsp:spPr>
        <a:xfrm>
          <a:off x="822" y="1028558"/>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Independent with hardware</a:t>
          </a:r>
          <a:endParaRPr lang="zh-CN" sz="2200" b="1" kern="1200" dirty="0">
            <a:solidFill>
              <a:srgbClr val="FFFF00"/>
            </a:solidFill>
          </a:endParaRPr>
        </a:p>
      </dsp:txBody>
      <dsp:txXfrm>
        <a:off x="305351" y="1028558"/>
        <a:ext cx="3637768" cy="609058"/>
      </dsp:txXfrm>
    </dsp:sp>
    <dsp:sp modelId="{1330DD16-B447-45E2-8B36-492907A841EC}">
      <dsp:nvSpPr>
        <dsp:cNvPr id="0" name=""/>
        <dsp:cNvSpPr/>
      </dsp:nvSpPr>
      <dsp:spPr>
        <a:xfrm>
          <a:off x="822" y="1722884"/>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Independent with operating system</a:t>
          </a:r>
          <a:endParaRPr lang="zh-CN" sz="2200" b="1" kern="1200" dirty="0">
            <a:solidFill>
              <a:srgbClr val="FFFF00"/>
            </a:solidFill>
          </a:endParaRPr>
        </a:p>
      </dsp:txBody>
      <dsp:txXfrm>
        <a:off x="305351" y="1722884"/>
        <a:ext cx="3637768" cy="609058"/>
      </dsp:txXfrm>
    </dsp:sp>
    <dsp:sp modelId="{40FD0999-FCD0-4BD9-B930-C54150E98AA1}">
      <dsp:nvSpPr>
        <dsp:cNvPr id="0" name=""/>
        <dsp:cNvSpPr/>
      </dsp:nvSpPr>
      <dsp:spPr>
        <a:xfrm>
          <a:off x="822" y="2417210"/>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Migration</a:t>
          </a:r>
          <a:endParaRPr lang="zh-CN" sz="2200" b="1" kern="1200" dirty="0">
            <a:solidFill>
              <a:srgbClr val="FFFF00"/>
            </a:solidFill>
          </a:endParaRPr>
        </a:p>
      </dsp:txBody>
      <dsp:txXfrm>
        <a:off x="305351" y="2417210"/>
        <a:ext cx="3637768" cy="609058"/>
      </dsp:txXfrm>
    </dsp:sp>
    <dsp:sp modelId="{3C9868D6-1B69-4908-99D9-209D1BBF83C1}">
      <dsp:nvSpPr>
        <dsp:cNvPr id="0" name=""/>
        <dsp:cNvSpPr/>
      </dsp:nvSpPr>
      <dsp:spPr>
        <a:xfrm>
          <a:off x="822" y="3111537"/>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Easy to operate</a:t>
          </a:r>
          <a:endParaRPr lang="zh-CN" sz="2200" b="1" kern="1200" dirty="0">
            <a:solidFill>
              <a:srgbClr val="FFFF00"/>
            </a:solidFill>
          </a:endParaRPr>
        </a:p>
      </dsp:txBody>
      <dsp:txXfrm>
        <a:off x="305351" y="3111537"/>
        <a:ext cx="3637768" cy="609058"/>
      </dsp:txXfrm>
    </dsp:sp>
    <dsp:sp modelId="{2D945EEB-968A-40A3-979B-9E722BA0855C}">
      <dsp:nvSpPr>
        <dsp:cNvPr id="0" name=""/>
        <dsp:cNvSpPr/>
      </dsp:nvSpPr>
      <dsp:spPr>
        <a:xfrm>
          <a:off x="822" y="3805863"/>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solidFill>
                <a:srgbClr val="FFFF00"/>
              </a:solidFill>
            </a:rPr>
            <a:t>Not a kind of language, but a kind of API</a:t>
          </a:r>
          <a:endParaRPr lang="zh-CN" sz="2200" b="1" kern="1200" dirty="0">
            <a:solidFill>
              <a:srgbClr val="FFFF00"/>
            </a:solidFill>
          </a:endParaRPr>
        </a:p>
      </dsp:txBody>
      <dsp:txXfrm>
        <a:off x="305351" y="3805863"/>
        <a:ext cx="3637768" cy="609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2EBB7-DDC3-4C6D-B7D2-527A5EAC54BD}">
      <dsp:nvSpPr>
        <dsp:cNvPr id="0" name=""/>
        <dsp:cNvSpPr/>
      </dsp:nvSpPr>
      <dsp:spPr>
        <a:xfrm>
          <a:off x="0" y="257265"/>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开放</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4529" y="257265"/>
        <a:ext cx="3637768" cy="609058"/>
      </dsp:txXfrm>
    </dsp:sp>
    <dsp:sp modelId="{0D42FE31-7433-457D-AF02-5586778BB6AF}">
      <dsp:nvSpPr>
        <dsp:cNvPr id="0" name=""/>
        <dsp:cNvSpPr/>
      </dsp:nvSpPr>
      <dsp:spPr>
        <a:xfrm>
          <a:off x="822" y="956550"/>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独立于硬件</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5351" y="956550"/>
        <a:ext cx="3637768" cy="609058"/>
      </dsp:txXfrm>
    </dsp:sp>
    <dsp:sp modelId="{1330DD16-B447-45E2-8B36-492907A841EC}">
      <dsp:nvSpPr>
        <dsp:cNvPr id="0" name=""/>
        <dsp:cNvSpPr/>
      </dsp:nvSpPr>
      <dsp:spPr>
        <a:xfrm>
          <a:off x="822" y="1650876"/>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独立于操作系统</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5351" y="1650876"/>
        <a:ext cx="3637768" cy="609058"/>
      </dsp:txXfrm>
    </dsp:sp>
    <dsp:sp modelId="{40FD0999-FCD0-4BD9-B930-C54150E98AA1}">
      <dsp:nvSpPr>
        <dsp:cNvPr id="0" name=""/>
        <dsp:cNvSpPr/>
      </dsp:nvSpPr>
      <dsp:spPr>
        <a:xfrm>
          <a:off x="0" y="2366733"/>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易迁移</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4529" y="2366733"/>
        <a:ext cx="3637768" cy="609058"/>
      </dsp:txXfrm>
    </dsp:sp>
    <dsp:sp modelId="{3C9868D6-1B69-4908-99D9-209D1BBF83C1}">
      <dsp:nvSpPr>
        <dsp:cNvPr id="0" name=""/>
        <dsp:cNvSpPr/>
      </dsp:nvSpPr>
      <dsp:spPr>
        <a:xfrm>
          <a:off x="822" y="3039529"/>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易操作</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5351" y="3039529"/>
        <a:ext cx="3637768" cy="609058"/>
      </dsp:txXfrm>
    </dsp:sp>
    <dsp:sp modelId="{2D945EEB-968A-40A3-979B-9E722BA0855C}">
      <dsp:nvSpPr>
        <dsp:cNvPr id="0" name=""/>
        <dsp:cNvSpPr/>
      </dsp:nvSpPr>
      <dsp:spPr>
        <a:xfrm>
          <a:off x="822" y="3733855"/>
          <a:ext cx="4246826" cy="609058"/>
        </a:xfrm>
        <a:prstGeom prst="chevron">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zh-CN" altLang="en-US" sz="2300" b="1" kern="1200" dirty="0" smtClean="0">
              <a:solidFill>
                <a:srgbClr val="FFFF00"/>
              </a:solidFill>
              <a:latin typeface="宋体" panose="02010600030101010101" pitchFamily="2" charset="-122"/>
              <a:ea typeface="宋体" panose="02010600030101010101" pitchFamily="2" charset="-122"/>
            </a:rPr>
            <a:t>不是一种语言，是一种接口</a:t>
          </a:r>
          <a:endParaRPr lang="zh-CN" sz="2300" b="1" kern="1200" dirty="0">
            <a:solidFill>
              <a:srgbClr val="FFFF00"/>
            </a:solidFill>
            <a:latin typeface="宋体" panose="02010600030101010101" pitchFamily="2" charset="-122"/>
            <a:ea typeface="宋体" panose="02010600030101010101" pitchFamily="2" charset="-122"/>
          </a:endParaRPr>
        </a:p>
      </dsp:txBody>
      <dsp:txXfrm>
        <a:off x="305351" y="3733855"/>
        <a:ext cx="3637768" cy="609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41E33-DCCD-40C9-B52F-4491337C862D}">
      <dsp:nvSpPr>
        <dsp:cNvPr id="0" name=""/>
        <dsp:cNvSpPr/>
      </dsp:nvSpPr>
      <dsp:spPr>
        <a:xfrm>
          <a:off x="2601109" y="-162410"/>
          <a:ext cx="2976581" cy="1661910"/>
        </a:xfrm>
        <a:prstGeom prst="ellipse">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lang="en-US" sz="2700" b="1" kern="1200" dirty="0" smtClean="0">
              <a:solidFill>
                <a:srgbClr val="FFFF00"/>
              </a:solidFill>
            </a:rPr>
            <a:t>Microsoft Windows -&gt; WGL</a:t>
          </a:r>
          <a:endParaRPr lang="en-US" sz="2700" b="1" kern="1200" dirty="0">
            <a:solidFill>
              <a:srgbClr val="FFFF00"/>
            </a:solidFill>
          </a:endParaRPr>
        </a:p>
      </dsp:txBody>
      <dsp:txXfrm>
        <a:off x="3037019" y="80971"/>
        <a:ext cx="2104761" cy="1175148"/>
      </dsp:txXfrm>
    </dsp:sp>
    <dsp:sp modelId="{5DEE0CF2-7111-43E9-B0BD-00E85A71286C}">
      <dsp:nvSpPr>
        <dsp:cNvPr id="0" name=""/>
        <dsp:cNvSpPr/>
      </dsp:nvSpPr>
      <dsp:spPr>
        <a:xfrm rot="13500000">
          <a:off x="4786016" y="1152340"/>
          <a:ext cx="25206" cy="450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4792471" y="1245183"/>
        <a:ext cx="17644" cy="270509"/>
      </dsp:txXfrm>
    </dsp:sp>
    <dsp:sp modelId="{13E6BDE4-2190-4BA8-A1FE-3D8F6FF6CE2A}">
      <dsp:nvSpPr>
        <dsp:cNvPr id="0" name=""/>
        <dsp:cNvSpPr/>
      </dsp:nvSpPr>
      <dsp:spPr>
        <a:xfrm>
          <a:off x="4018539" y="1255019"/>
          <a:ext cx="2976581" cy="1661910"/>
        </a:xfrm>
        <a:prstGeom prst="ellipse">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lang="en-US" sz="2700" b="1" kern="1200" dirty="0" smtClean="0">
              <a:solidFill>
                <a:srgbClr val="FFFF00"/>
              </a:solidFill>
            </a:rPr>
            <a:t>X Window System -&gt; GLX</a:t>
          </a:r>
          <a:endParaRPr lang="en-US" sz="2700" b="1" kern="1200" dirty="0">
            <a:solidFill>
              <a:srgbClr val="FFFF00"/>
            </a:solidFill>
          </a:endParaRPr>
        </a:p>
      </dsp:txBody>
      <dsp:txXfrm>
        <a:off x="4454449" y="1498400"/>
        <a:ext cx="2104761" cy="1175148"/>
      </dsp:txXfrm>
    </dsp:sp>
    <dsp:sp modelId="{BCAA9F01-0A2D-47CA-B71F-3A4DBEA52404}">
      <dsp:nvSpPr>
        <dsp:cNvPr id="0" name=""/>
        <dsp:cNvSpPr/>
      </dsp:nvSpPr>
      <dsp:spPr>
        <a:xfrm rot="18900000">
          <a:off x="4785007" y="2569770"/>
          <a:ext cx="25206" cy="450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786114" y="2662613"/>
        <a:ext cx="17644" cy="270509"/>
      </dsp:txXfrm>
    </dsp:sp>
    <dsp:sp modelId="{3FB3450F-AB2D-4744-A69B-CB636FA98F4C}">
      <dsp:nvSpPr>
        <dsp:cNvPr id="0" name=""/>
        <dsp:cNvSpPr/>
      </dsp:nvSpPr>
      <dsp:spPr>
        <a:xfrm>
          <a:off x="2601109" y="2672450"/>
          <a:ext cx="2976581" cy="1661910"/>
        </a:xfrm>
        <a:prstGeom prst="ellipse">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lang="en-US" sz="2700" b="1" kern="1200" dirty="0" smtClean="0">
              <a:solidFill>
                <a:srgbClr val="FFFF00"/>
              </a:solidFill>
            </a:rPr>
            <a:t>Apple Macintosh -&gt; AGL </a:t>
          </a:r>
          <a:endParaRPr lang="en-US" sz="2700" b="1" kern="1200" dirty="0">
            <a:solidFill>
              <a:srgbClr val="FFFF00"/>
            </a:solidFill>
          </a:endParaRPr>
        </a:p>
      </dsp:txBody>
      <dsp:txXfrm>
        <a:off x="3037019" y="2915831"/>
        <a:ext cx="2104761" cy="1175148"/>
      </dsp:txXfrm>
    </dsp:sp>
    <dsp:sp modelId="{75A983B3-FBCD-41A5-951F-F7C10A6F0F5B}">
      <dsp:nvSpPr>
        <dsp:cNvPr id="0" name=""/>
        <dsp:cNvSpPr/>
      </dsp:nvSpPr>
      <dsp:spPr>
        <a:xfrm rot="2700000">
          <a:off x="3367577" y="2568762"/>
          <a:ext cx="25206" cy="450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368684" y="2656257"/>
        <a:ext cx="17644" cy="270509"/>
      </dsp:txXfrm>
    </dsp:sp>
    <dsp:sp modelId="{BE920198-B8E1-4B36-807B-A36DADE432B8}">
      <dsp:nvSpPr>
        <dsp:cNvPr id="0" name=""/>
        <dsp:cNvSpPr/>
      </dsp:nvSpPr>
      <dsp:spPr>
        <a:xfrm>
          <a:off x="1183679" y="1255019"/>
          <a:ext cx="2976581" cy="1661910"/>
        </a:xfrm>
        <a:prstGeom prst="ellipse">
          <a:avLst/>
        </a:prstGeom>
        <a:blipFill rotWithShape="0">
          <a:blip xmlns:r="http://schemas.openxmlformats.org/officeDocument/2006/relationships" r:embed="rId1"/>
          <a:tile tx="0" ty="0" sx="100000" sy="100000" flip="none" algn="tl"/>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lang="en-US" sz="2700" b="1" kern="1200" dirty="0" smtClean="0">
              <a:solidFill>
                <a:srgbClr val="FFFF00"/>
              </a:solidFill>
            </a:rPr>
            <a:t>IBM OS/2 -&gt; PGL</a:t>
          </a:r>
          <a:r>
            <a:rPr lang="zh-TW" sz="2700" b="1" kern="1200" dirty="0" smtClean="0">
              <a:solidFill>
                <a:srgbClr val="FFFF00"/>
              </a:solidFill>
            </a:rPr>
            <a:t> </a:t>
          </a:r>
          <a:endParaRPr lang="zh-TW" sz="2700" b="1" kern="1200" dirty="0">
            <a:solidFill>
              <a:srgbClr val="FFFF00"/>
            </a:solidFill>
          </a:endParaRPr>
        </a:p>
      </dsp:txBody>
      <dsp:txXfrm>
        <a:off x="1619589" y="1498400"/>
        <a:ext cx="2104761" cy="1175148"/>
      </dsp:txXfrm>
    </dsp:sp>
    <dsp:sp modelId="{7F30CE48-30B9-4AD7-B0F3-F33438CBE4CC}">
      <dsp:nvSpPr>
        <dsp:cNvPr id="0" name=""/>
        <dsp:cNvSpPr/>
      </dsp:nvSpPr>
      <dsp:spPr>
        <a:xfrm rot="8100000">
          <a:off x="3368586" y="1151331"/>
          <a:ext cx="25206" cy="450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3375041" y="1238826"/>
        <a:ext cx="17644" cy="2705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5CA62A9-3227-435A-A874-DE42699553D8}" type="slidenum">
              <a:rPr lang="en-US" altLang="zh-CN"/>
              <a:pPr>
                <a:defRPr/>
              </a:pPr>
              <a:t>‹#›</a:t>
            </a:fld>
            <a:endParaRPr lang="en-US" altLang="zh-CN"/>
          </a:p>
        </p:txBody>
      </p:sp>
    </p:spTree>
    <p:extLst>
      <p:ext uri="{BB962C8B-B14F-4D97-AF65-F5344CB8AC3E}">
        <p14:creationId xmlns:p14="http://schemas.microsoft.com/office/powerpoint/2010/main" val="82207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35FF300-5AFA-450C-BEA1-C883F0B6CF03}" type="slidenum">
              <a:rPr lang="en-US" altLang="zh-CN"/>
              <a:pPr>
                <a:defRPr/>
              </a:pPr>
              <a:t>‹#›</a:t>
            </a:fld>
            <a:endParaRPr lang="en-US" altLang="zh-CN"/>
          </a:p>
        </p:txBody>
      </p:sp>
    </p:spTree>
    <p:extLst>
      <p:ext uri="{BB962C8B-B14F-4D97-AF65-F5344CB8AC3E}">
        <p14:creationId xmlns:p14="http://schemas.microsoft.com/office/powerpoint/2010/main" val="35214967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aike.baidu.com/item/%E8%99%9A%E6%8B%9F%E7%8E%B0%E5%AE%9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baidu.com/item/%E8%A7%A3%E9%87%8A%E6%80%A7%E8%AF%AD%E8%A8%80/4665504" TargetMode="External"/><Relationship Id="rId5" Type="http://schemas.openxmlformats.org/officeDocument/2006/relationships/hyperlink" Target="https://baike.baidu.com/item/%E9%9D%A2%E5%90%91%E5%AF%B9%E8%B1%A1/2262089" TargetMode="External"/><Relationship Id="rId4" Type="http://schemas.openxmlformats.org/officeDocument/2006/relationships/hyperlink" Target="https://baike.baidu.com/item/%E5%BB%BA%E6%A8%A1%E8%AF%AD%E8%A8%8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baidu.com/s?wd=DDI&amp;tn=44039180_cpr&amp;fenlei=mv6quAkxTZn0IZRqIHckPjm4nH00T1Y3PHuWPyP-uHu-PW-BPHf30ZwV5Hcvrjm3rH6sPfKWUMw85HfYnjn4nH6sgvPsT6KdThsqpZwYTjCEQLGCpyw9Uz4Bmy-bIi4WUvYETgN-TLwGUv3EnWDzP1nv"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F80C99-63C4-4027-96C4-057A953F4D0B}" type="slidenum">
              <a:rPr lang="en-US" altLang="zh-CN" smtClean="0"/>
              <a:pPr>
                <a:spcBef>
                  <a:spcPct val="0"/>
                </a:spcBef>
              </a:pPr>
              <a:t>2</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816035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96EE6DA-144C-4B1B-A39D-6702D5DA3D99}" type="slidenum">
              <a:rPr lang="en-US" altLang="zh-CN" smtClean="0"/>
              <a:pPr>
                <a:spcBef>
                  <a:spcPct val="0"/>
                </a:spcBef>
              </a:pPr>
              <a:t>11</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7643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4ED4C2-58FC-4375-9BA6-DCD6BF135356}" type="slidenum">
              <a:rPr lang="en-US" altLang="zh-CN" smtClean="0"/>
              <a:pPr>
                <a:spcBef>
                  <a:spcPct val="0"/>
                </a:spcBef>
              </a:pPr>
              <a:t>12</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809905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90BB96-F0CD-4B34-BEAE-EB48684CC6A0}" type="slidenum">
              <a:rPr lang="en-US" altLang="zh-CN" smtClean="0"/>
              <a:pPr>
                <a:spcBef>
                  <a:spcPct val="0"/>
                </a:spcBef>
              </a:pPr>
              <a:t>13</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Arial" charset="0"/>
                <a:ea typeface="宋体" pitchFamily="2" charset="-122"/>
                <a:cs typeface="+mn-cs"/>
              </a:rPr>
              <a:t>VRML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Virtual Reality Modeling Language</a:t>
            </a:r>
            <a:r>
              <a:rPr lang="zh-CN" altLang="en-US" sz="1200" b="0" i="0" kern="1200" dirty="0" smtClean="0">
                <a:solidFill>
                  <a:schemeClr val="tx1"/>
                </a:solidFill>
                <a:effectLst/>
                <a:latin typeface="Arial" charset="0"/>
                <a:ea typeface="宋体" pitchFamily="2" charset="-122"/>
                <a:cs typeface="+mn-cs"/>
              </a:rPr>
              <a:t>）即</a:t>
            </a:r>
            <a:r>
              <a:rPr lang="zh-CN" altLang="en-US" sz="1200" b="0" i="0" u="none" strike="noStrike" kern="1200" dirty="0" smtClean="0">
                <a:solidFill>
                  <a:schemeClr val="tx1"/>
                </a:solidFill>
                <a:effectLst/>
                <a:latin typeface="Arial" charset="0"/>
                <a:ea typeface="宋体" pitchFamily="2" charset="-122"/>
                <a:cs typeface="+mn-cs"/>
                <a:hlinkClick r:id="rId3"/>
              </a:rPr>
              <a:t>虚拟现实</a:t>
            </a:r>
            <a:r>
              <a:rPr lang="zh-CN" altLang="en-US" sz="1200" b="0" i="0" u="none" strike="noStrike" kern="1200" dirty="0" smtClean="0">
                <a:solidFill>
                  <a:schemeClr val="tx1"/>
                </a:solidFill>
                <a:effectLst/>
                <a:latin typeface="Arial" charset="0"/>
                <a:ea typeface="宋体" pitchFamily="2" charset="-122"/>
                <a:cs typeface="+mn-cs"/>
                <a:hlinkClick r:id="rId4"/>
              </a:rPr>
              <a:t>建模语言</a:t>
            </a:r>
            <a:r>
              <a:rPr lang="zh-CN" altLang="en-US" sz="1200" b="0" i="0" kern="1200" dirty="0" smtClean="0">
                <a:solidFill>
                  <a:schemeClr val="tx1"/>
                </a:solidFill>
                <a:effectLst/>
                <a:latin typeface="Arial" charset="0"/>
                <a:ea typeface="宋体" pitchFamily="2" charset="-122"/>
                <a:cs typeface="+mn-cs"/>
              </a:rPr>
              <a:t>。是一种用于建立真实世界的场景模型或人们虚构的三维世界的场景建模语言，也具有平台无关性。</a:t>
            </a:r>
          </a:p>
          <a:p>
            <a:r>
              <a:rPr lang="zh-CN" altLang="en-US" sz="1200" b="0" i="0" kern="1200" dirty="0" smtClean="0">
                <a:solidFill>
                  <a:schemeClr val="tx1"/>
                </a:solidFill>
                <a:effectLst/>
                <a:latin typeface="Arial" charset="0"/>
                <a:ea typeface="宋体" pitchFamily="2" charset="-122"/>
                <a:cs typeface="+mn-cs"/>
              </a:rPr>
              <a:t>本质上是一种面向</a:t>
            </a:r>
            <a:r>
              <a:rPr lang="en-US" altLang="zh-CN" sz="1200" b="0" i="0" kern="1200" dirty="0" smtClean="0">
                <a:solidFill>
                  <a:schemeClr val="tx1"/>
                </a:solidFill>
                <a:effectLst/>
                <a:latin typeface="Arial" charset="0"/>
                <a:ea typeface="宋体" pitchFamily="2" charset="-122"/>
                <a:cs typeface="+mn-cs"/>
              </a:rPr>
              <a:t>web</a:t>
            </a:r>
            <a:r>
              <a:rPr lang="zh-CN" altLang="en-US" sz="1200" b="0" i="0" kern="1200" dirty="0" smtClean="0">
                <a:solidFill>
                  <a:schemeClr val="tx1"/>
                </a:solidFill>
                <a:effectLst/>
                <a:latin typeface="Arial" charset="0"/>
                <a:ea typeface="宋体" pitchFamily="2" charset="-122"/>
                <a:cs typeface="+mn-cs"/>
              </a:rPr>
              <a:t>，</a:t>
            </a:r>
            <a:r>
              <a:rPr lang="zh-CN" altLang="en-US" sz="1200" b="0" i="0" u="none" strike="noStrike" kern="1200" dirty="0" smtClean="0">
                <a:solidFill>
                  <a:schemeClr val="tx1"/>
                </a:solidFill>
                <a:effectLst/>
                <a:latin typeface="Arial" charset="0"/>
                <a:ea typeface="宋体" pitchFamily="2" charset="-122"/>
                <a:cs typeface="+mn-cs"/>
                <a:hlinkClick r:id="rId5"/>
              </a:rPr>
              <a:t>面向对象</a:t>
            </a:r>
            <a:r>
              <a:rPr lang="zh-CN" altLang="en-US" sz="1200" b="0" i="0" kern="1200" dirty="0" smtClean="0">
                <a:solidFill>
                  <a:schemeClr val="tx1"/>
                </a:solidFill>
                <a:effectLst/>
                <a:latin typeface="Arial" charset="0"/>
                <a:ea typeface="宋体" pitchFamily="2" charset="-122"/>
                <a:cs typeface="+mn-cs"/>
              </a:rPr>
              <a:t>的三维造型语言，而且它是一种</a:t>
            </a:r>
            <a:r>
              <a:rPr lang="zh-CN" altLang="en-US" sz="1200" b="0" i="0" u="none" strike="noStrike" kern="1200" dirty="0" smtClean="0">
                <a:solidFill>
                  <a:schemeClr val="tx1"/>
                </a:solidFill>
                <a:effectLst/>
                <a:latin typeface="Arial" charset="0"/>
                <a:ea typeface="宋体" pitchFamily="2" charset="-122"/>
                <a:cs typeface="+mn-cs"/>
                <a:hlinkClick r:id="rId6"/>
              </a:rPr>
              <a:t>解释性语言</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VRML</a:t>
            </a:r>
            <a:r>
              <a:rPr lang="zh-CN" altLang="en-US" sz="1200" b="0" i="0" kern="1200" dirty="0" smtClean="0">
                <a:solidFill>
                  <a:schemeClr val="tx1"/>
                </a:solidFill>
                <a:effectLst/>
                <a:latin typeface="Arial" charset="0"/>
                <a:ea typeface="宋体" pitchFamily="2" charset="-122"/>
                <a:cs typeface="+mn-cs"/>
              </a:rPr>
              <a:t>的对象称为结点，子结点的集合可以构成复杂的景物。结点可以通过实例得到复用，对它们赋以名字，进行定义后，即可建立动态的</a:t>
            </a:r>
            <a:r>
              <a:rPr lang="en-US" altLang="zh-CN" sz="1200" b="0" i="0" kern="1200" dirty="0" smtClean="0">
                <a:solidFill>
                  <a:schemeClr val="tx1"/>
                </a:solidFill>
                <a:effectLst/>
                <a:latin typeface="Arial" charset="0"/>
                <a:ea typeface="宋体" pitchFamily="2" charset="-122"/>
                <a:cs typeface="+mn-cs"/>
              </a:rPr>
              <a:t>VR</a:t>
            </a:r>
            <a:r>
              <a:rPr lang="zh-CN" altLang="en-US" sz="1200" b="0" i="0" kern="1200" dirty="0" smtClean="0">
                <a:solidFill>
                  <a:schemeClr val="tx1"/>
                </a:solidFill>
                <a:effectLst/>
                <a:latin typeface="Arial" charset="0"/>
                <a:ea typeface="宋体" pitchFamily="2" charset="-122"/>
                <a:cs typeface="+mn-cs"/>
              </a:rPr>
              <a:t>（虚拟世界）。是目前</a:t>
            </a:r>
            <a:r>
              <a:rPr lang="en-US" altLang="zh-CN" sz="1200" b="0" i="0" kern="1200" dirty="0" smtClean="0">
                <a:solidFill>
                  <a:schemeClr val="tx1"/>
                </a:solidFill>
                <a:effectLst/>
                <a:latin typeface="Arial" charset="0"/>
                <a:ea typeface="宋体" pitchFamily="2" charset="-122"/>
                <a:cs typeface="+mn-cs"/>
              </a:rPr>
              <a:t>Internet</a:t>
            </a:r>
            <a:r>
              <a:rPr lang="zh-CN" altLang="en-US" sz="1200" b="0" i="0" kern="1200" dirty="0" smtClean="0">
                <a:solidFill>
                  <a:schemeClr val="tx1"/>
                </a:solidFill>
                <a:effectLst/>
                <a:latin typeface="Arial" charset="0"/>
                <a:ea typeface="宋体" pitchFamily="2" charset="-122"/>
                <a:cs typeface="+mn-cs"/>
              </a:rPr>
              <a:t>上基于 </a:t>
            </a:r>
            <a:r>
              <a:rPr lang="en-US" altLang="zh-CN" sz="1200" b="0" i="0" kern="1200" dirty="0" smtClean="0">
                <a:solidFill>
                  <a:schemeClr val="tx1"/>
                </a:solidFill>
                <a:effectLst/>
                <a:latin typeface="Arial" charset="0"/>
                <a:ea typeface="宋体" pitchFamily="2" charset="-122"/>
                <a:cs typeface="+mn-cs"/>
              </a:rPr>
              <a:t>WWW</a:t>
            </a:r>
            <a:r>
              <a:rPr lang="zh-CN" altLang="en-US" sz="1200" b="0" i="0" kern="1200" dirty="0" smtClean="0">
                <a:solidFill>
                  <a:schemeClr val="tx1"/>
                </a:solidFill>
                <a:effectLst/>
                <a:latin typeface="Arial" charset="0"/>
                <a:ea typeface="宋体" pitchFamily="2" charset="-122"/>
                <a:cs typeface="+mn-cs"/>
              </a:rPr>
              <a:t>的三维互动网站制作的主流语言。</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47943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DA1EB8-733B-4916-A232-CA7A79949549}" type="slidenum">
              <a:rPr lang="en-US" altLang="zh-CN" smtClean="0"/>
              <a:pPr>
                <a:spcBef>
                  <a:spcPct val="0"/>
                </a:spcBef>
              </a:pPr>
              <a:t>14</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85794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797C78-0064-48E7-BA6B-3CADFF7CC19E}" type="slidenum">
              <a:rPr lang="en-US" altLang="zh-CN" smtClean="0"/>
              <a:pPr>
                <a:spcBef>
                  <a:spcPct val="0"/>
                </a:spcBef>
              </a:pPr>
              <a:t>15</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26310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382123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7797B1-BA36-4C97-9C7D-FB22484DC7E1}" type="slidenum">
              <a:rPr lang="en-US" altLang="zh-CN" smtClean="0"/>
              <a:pPr>
                <a:spcBef>
                  <a:spcPct val="0"/>
                </a:spcBef>
              </a:pPr>
              <a:t>17</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287684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18</a:t>
            </a:fld>
            <a:endParaRPr lang="en-US" altLang="zh-CN">
              <a:solidFill>
                <a:srgbClr val="000000"/>
              </a:solidFill>
            </a:endParaRPr>
          </a:p>
        </p:txBody>
      </p:sp>
    </p:spTree>
    <p:extLst>
      <p:ext uri="{BB962C8B-B14F-4D97-AF65-F5344CB8AC3E}">
        <p14:creationId xmlns:p14="http://schemas.microsoft.com/office/powerpoint/2010/main" val="3786339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B60396F-CC06-46BA-BEE0-856BED0F1ADD}" type="slidenum">
              <a:rPr lang="en-US" altLang="zh-CN" smtClean="0"/>
              <a:pPr>
                <a:spcBef>
                  <a:spcPct val="0"/>
                </a:spcBef>
              </a:pPr>
              <a:t>19</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mn-cs"/>
              </a:rPr>
              <a:t>另外，</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库能够以可移植的方式提供基本的窗口功能。</a:t>
            </a:r>
          </a:p>
          <a:p>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中</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的区别</a:t>
            </a:r>
          </a:p>
          <a:p>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中的</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库是核心库，</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是实用库，</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是实用工具库，</a:t>
            </a:r>
          </a:p>
          <a:p>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是核心，</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是对</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的部分封装，</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的跨平台工具库，</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中包含了最基本的</a:t>
            </a:r>
            <a:r>
              <a:rPr lang="en-US" altLang="zh-CN" sz="1200" b="0" i="0" kern="1200" dirty="0" smtClean="0">
                <a:solidFill>
                  <a:schemeClr val="tx1"/>
                </a:solidFill>
                <a:effectLst/>
                <a:latin typeface="Arial" charset="0"/>
                <a:ea typeface="宋体" pitchFamily="2" charset="-122"/>
                <a:cs typeface="+mn-cs"/>
              </a:rPr>
              <a:t>3D</a:t>
            </a:r>
            <a:r>
              <a:rPr lang="zh-CN" altLang="en-US" sz="1200" b="0" i="0" kern="1200" dirty="0" smtClean="0">
                <a:solidFill>
                  <a:schemeClr val="tx1"/>
                </a:solidFill>
                <a:effectLst/>
                <a:latin typeface="Arial" charset="0"/>
                <a:ea typeface="宋体" pitchFamily="2" charset="-122"/>
                <a:cs typeface="+mn-cs"/>
              </a:rPr>
              <a:t>函数，而</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似乎对</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的辅助，如果算数好，不用</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的情况下，也是可以做出同样的效果。</a:t>
            </a:r>
          </a:p>
          <a:p>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是基本的窗口界面，是独立于</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的，如果不喜欢用</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可以用</a:t>
            </a:r>
            <a:r>
              <a:rPr lang="en-US" altLang="zh-CN" sz="1200" b="0" i="0" kern="1200" dirty="0" smtClean="0">
                <a:solidFill>
                  <a:schemeClr val="tx1"/>
                </a:solidFill>
                <a:effectLst/>
                <a:latin typeface="Arial" charset="0"/>
                <a:ea typeface="宋体" pitchFamily="2" charset="-122"/>
                <a:cs typeface="+mn-cs"/>
              </a:rPr>
              <a:t>MFC</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Win32</a:t>
            </a:r>
            <a:r>
              <a:rPr lang="zh-CN" altLang="en-US" sz="1200" b="0" i="0" kern="1200" dirty="0" smtClean="0">
                <a:solidFill>
                  <a:schemeClr val="tx1"/>
                </a:solidFill>
                <a:effectLst/>
                <a:latin typeface="Arial" charset="0"/>
                <a:ea typeface="宋体" pitchFamily="2" charset="-122"/>
                <a:cs typeface="+mn-cs"/>
              </a:rPr>
              <a:t>窗口等代替，但是</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是跨平台的，这就保证了我们编出的程序是跨平台的，如果用</a:t>
            </a:r>
            <a:r>
              <a:rPr lang="en-US" altLang="zh-CN" sz="1200" b="0" i="0" kern="1200" dirty="0" smtClean="0">
                <a:solidFill>
                  <a:schemeClr val="tx1"/>
                </a:solidFill>
                <a:effectLst/>
                <a:latin typeface="Arial" charset="0"/>
                <a:ea typeface="宋体" pitchFamily="2" charset="-122"/>
                <a:cs typeface="+mn-cs"/>
              </a:rPr>
              <a:t>MFC</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Win32</a:t>
            </a:r>
            <a:r>
              <a:rPr lang="zh-CN" altLang="en-US" sz="1200" b="0" i="0" kern="1200" dirty="0" smtClean="0">
                <a:solidFill>
                  <a:schemeClr val="tx1"/>
                </a:solidFill>
                <a:effectLst/>
                <a:latin typeface="Arial" charset="0"/>
                <a:ea typeface="宋体" pitchFamily="2" charset="-122"/>
                <a:cs typeface="+mn-cs"/>
              </a:rPr>
              <a:t>只能在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操作系统上使用。选择</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的一个很大原因就是因为它的跨平台性，所以我们可以尽量的使用</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库。</a:t>
            </a:r>
          </a:p>
          <a:p>
            <a:r>
              <a:rPr lang="en-US" altLang="zh-CN" sz="1200" b="0" i="0" kern="1200" dirty="0" err="1" smtClean="0">
                <a:solidFill>
                  <a:schemeClr val="tx1"/>
                </a:solidFill>
                <a:effectLst/>
                <a:latin typeface="Arial" charset="0"/>
                <a:ea typeface="宋体" pitchFamily="2" charset="-122"/>
                <a:cs typeface="+mn-cs"/>
              </a:rPr>
              <a:t>opengl</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实用库 ： </a:t>
            </a:r>
            <a:r>
              <a:rPr lang="en-US" altLang="zh-CN" sz="1200" b="0" i="0" kern="1200" dirty="0" smtClean="0">
                <a:solidFill>
                  <a:schemeClr val="tx1"/>
                </a:solidFill>
                <a:effectLst/>
                <a:latin typeface="Arial" charset="0"/>
                <a:ea typeface="宋体" pitchFamily="2" charset="-122"/>
                <a:cs typeface="+mn-cs"/>
              </a:rPr>
              <a:t>43</a:t>
            </a:r>
            <a:r>
              <a:rPr lang="zh-CN" altLang="en-US" sz="1200" b="0" i="0" kern="1200" dirty="0" smtClean="0">
                <a:solidFill>
                  <a:schemeClr val="tx1"/>
                </a:solidFill>
                <a:effectLst/>
                <a:latin typeface="Arial" charset="0"/>
                <a:ea typeface="宋体" pitchFamily="2" charset="-122"/>
                <a:cs typeface="+mn-cs"/>
              </a:rPr>
              <a:t>个函数，以</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开头，包括纹理映射、坐标变换、多边形分化、绘制一些如椭球、圆柱、茶壶等简单多边形实体                         部分函数象核心函数一样在任何</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平台都可以应用。</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err="1"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辅助库： </a:t>
            </a:r>
            <a:r>
              <a:rPr lang="en-US" altLang="zh-CN" sz="1200" b="0" i="0" kern="1200" dirty="0" smtClean="0">
                <a:solidFill>
                  <a:schemeClr val="tx1"/>
                </a:solidFill>
                <a:effectLst/>
                <a:latin typeface="Arial" charset="0"/>
                <a:ea typeface="宋体" pitchFamily="2" charset="-122"/>
                <a:cs typeface="+mn-cs"/>
              </a:rPr>
              <a:t>31</a:t>
            </a:r>
            <a:r>
              <a:rPr lang="zh-CN" altLang="en-US" sz="1200" b="0" i="0" kern="1200" dirty="0" smtClean="0">
                <a:solidFill>
                  <a:schemeClr val="tx1"/>
                </a:solidFill>
                <a:effectLst/>
                <a:latin typeface="Arial" charset="0"/>
                <a:ea typeface="宋体" pitchFamily="2" charset="-122"/>
                <a:cs typeface="+mn-cs"/>
              </a:rPr>
              <a:t>个函数，以</a:t>
            </a:r>
            <a:r>
              <a:rPr lang="en-US" altLang="zh-CN" sz="1200" b="0" i="0" kern="1200" dirty="0" smtClean="0">
                <a:solidFill>
                  <a:schemeClr val="tx1"/>
                </a:solidFill>
                <a:effectLst/>
                <a:latin typeface="Arial" charset="0"/>
                <a:ea typeface="宋体" pitchFamily="2" charset="-122"/>
                <a:cs typeface="+mn-cs"/>
              </a:rPr>
              <a:t>aux </a:t>
            </a:r>
            <a:r>
              <a:rPr lang="zh-CN" altLang="en-US" sz="1200" b="0" i="0" kern="1200" dirty="0" smtClean="0">
                <a:solidFill>
                  <a:schemeClr val="tx1"/>
                </a:solidFill>
                <a:effectLst/>
                <a:latin typeface="Arial" charset="0"/>
                <a:ea typeface="宋体" pitchFamily="2" charset="-122"/>
                <a:cs typeface="+mn-cs"/>
              </a:rPr>
              <a:t>开头，</a:t>
            </a:r>
          </a:p>
          <a:p>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函数库相关的</a:t>
            </a:r>
            <a:r>
              <a:rPr lang="en-US" altLang="zh-CN" sz="1200" b="0" i="0" kern="1200" dirty="0" smtClean="0">
                <a:solidFill>
                  <a:schemeClr val="tx1"/>
                </a:solidFill>
                <a:effectLst/>
                <a:latin typeface="Arial" charset="0"/>
                <a:ea typeface="宋体" pitchFamily="2" charset="-122"/>
                <a:cs typeface="+mn-cs"/>
              </a:rPr>
              <a:t>API</a:t>
            </a:r>
            <a:r>
              <a:rPr lang="zh-CN" altLang="en-US" sz="1200" b="0" i="0" kern="1200" dirty="0" smtClean="0">
                <a:solidFill>
                  <a:schemeClr val="tx1"/>
                </a:solidFill>
                <a:effectLst/>
                <a:latin typeface="Arial" charset="0"/>
                <a:ea typeface="宋体" pitchFamily="2" charset="-122"/>
                <a:cs typeface="+mn-cs"/>
              </a:rPr>
              <a:t>有核心库</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、实用库</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、辅助库</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、实用工具库</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、窗口库</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glx</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agl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wgl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和扩展函数库等。从图</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可以看出，</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是核心，</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是对</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的部分封装。</a:t>
            </a:r>
            <a:r>
              <a:rPr lang="en-US" altLang="zh-CN" sz="1200" b="0" i="0" kern="1200" dirty="0" err="1" smtClean="0">
                <a:solidFill>
                  <a:schemeClr val="tx1"/>
                </a:solidFill>
                <a:effectLst/>
                <a:latin typeface="Arial" charset="0"/>
                <a:ea typeface="宋体" pitchFamily="2" charset="-122"/>
                <a:cs typeface="+mn-cs"/>
              </a:rPr>
              <a:t>glx</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agl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wgl</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是针对不同窗口系统的函数。</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是为跨平台的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程序的工具包，比</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功能强大。扩展函数库是硬件厂商为实现硬件更新利用</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的扩展机制开发的函数。下面逐一对这些库进行详细介绍。</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核心库</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核心库包含有</a:t>
            </a:r>
            <a:r>
              <a:rPr lang="en-US" altLang="zh-CN" sz="1200" b="0" i="0" kern="1200" dirty="0" smtClean="0">
                <a:solidFill>
                  <a:schemeClr val="tx1"/>
                </a:solidFill>
                <a:effectLst/>
                <a:latin typeface="Arial" charset="0"/>
                <a:ea typeface="宋体" pitchFamily="2" charset="-122"/>
                <a:cs typeface="+mn-cs"/>
              </a:rPr>
              <a:t>115</a:t>
            </a:r>
            <a:r>
              <a:rPr lang="zh-CN" altLang="en-US" sz="1200" b="0" i="0" kern="1200" dirty="0" smtClean="0">
                <a:solidFill>
                  <a:schemeClr val="tx1"/>
                </a:solidFill>
                <a:effectLst/>
                <a:latin typeface="Arial" charset="0"/>
                <a:ea typeface="宋体" pitchFamily="2" charset="-122"/>
                <a:cs typeface="+mn-cs"/>
              </a:rPr>
              <a:t>个函数，函数名的前缀为</a:t>
            </a:r>
            <a:r>
              <a:rPr lang="en-US" altLang="zh-CN" sz="1200" b="0" i="0" kern="1200" dirty="0" err="1" smtClean="0">
                <a:solidFill>
                  <a:schemeClr val="tx1"/>
                </a:solidFill>
                <a:effectLst/>
                <a:latin typeface="Arial" charset="0"/>
                <a:ea typeface="宋体" pitchFamily="2" charset="-122"/>
                <a:cs typeface="+mn-cs"/>
              </a:rPr>
              <a:t>gl</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这部分函数用于常规的、核心的图形处理。此函数由</a:t>
            </a:r>
            <a:r>
              <a:rPr lang="en-US" altLang="zh-CN" sz="1200" b="0" i="0" kern="1200" dirty="0" smtClean="0">
                <a:solidFill>
                  <a:schemeClr val="tx1"/>
                </a:solidFill>
                <a:effectLst/>
                <a:latin typeface="Arial" charset="0"/>
                <a:ea typeface="宋体" pitchFamily="2" charset="-122"/>
                <a:cs typeface="+mn-cs"/>
              </a:rPr>
              <a:t>gl.dll</a:t>
            </a:r>
            <a:r>
              <a:rPr lang="zh-CN" altLang="en-US" sz="1200" b="0" i="0" kern="1200" dirty="0" smtClean="0">
                <a:solidFill>
                  <a:schemeClr val="tx1"/>
                </a:solidFill>
                <a:effectLst/>
                <a:latin typeface="Arial" charset="0"/>
                <a:ea typeface="宋体" pitchFamily="2" charset="-122"/>
                <a:cs typeface="+mn-cs"/>
              </a:rPr>
              <a:t>来负责解释执行。由于许多函数可以接收不同数以下几类。据类型的参数，因此派生出来的函数原形多达</a:t>
            </a:r>
            <a:r>
              <a:rPr lang="en-US" altLang="zh-CN" sz="1200" b="0" i="0" kern="1200" dirty="0" smtClean="0">
                <a:solidFill>
                  <a:schemeClr val="tx1"/>
                </a:solidFill>
                <a:effectLst/>
                <a:latin typeface="Arial" charset="0"/>
                <a:ea typeface="宋体" pitchFamily="2" charset="-122"/>
                <a:cs typeface="+mn-cs"/>
              </a:rPr>
              <a:t>300</a:t>
            </a:r>
            <a:r>
              <a:rPr lang="zh-CN" altLang="en-US" sz="1200" b="0" i="0" kern="1200" dirty="0" smtClean="0">
                <a:solidFill>
                  <a:schemeClr val="tx1"/>
                </a:solidFill>
                <a:effectLst/>
                <a:latin typeface="Arial" charset="0"/>
                <a:ea typeface="宋体" pitchFamily="2" charset="-122"/>
                <a:cs typeface="+mn-cs"/>
              </a:rPr>
              <a:t>多个。核心库中的函数主要可以分为以下几类函数。</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绘制基本几何图元的函数</a:t>
            </a:r>
            <a:r>
              <a:rPr lang="zh-CN" altLang="en-US" sz="1200" b="0" i="0" kern="1200" dirty="0" smtClean="0">
                <a:solidFill>
                  <a:schemeClr val="tx1"/>
                </a:solidFill>
                <a:effectLst/>
                <a:latin typeface="Arial" charset="0"/>
                <a:ea typeface="宋体" pitchFamily="2" charset="-122"/>
                <a:cs typeface="+mn-cs"/>
              </a:rPr>
              <a:t>。如绘制图元的函数</a:t>
            </a:r>
            <a:r>
              <a:rPr lang="en-US" altLang="zh-CN" sz="1200" b="0" i="0" kern="1200" dirty="0" err="1" smtClean="0">
                <a:solidFill>
                  <a:schemeClr val="tx1"/>
                </a:solidFill>
                <a:effectLst/>
                <a:latin typeface="Arial" charset="0"/>
                <a:ea typeface="宋体" pitchFamily="2" charset="-122"/>
                <a:cs typeface="+mn-cs"/>
              </a:rPr>
              <a:t>glBegain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glEnd</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glNormal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glVertex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矩阵操作、几何变换和投影变换的函数</a:t>
            </a:r>
            <a:r>
              <a:rPr lang="zh-CN" altLang="en-US" sz="1200" b="0" i="0" kern="1200" dirty="0" smtClean="0">
                <a:solidFill>
                  <a:schemeClr val="tx1"/>
                </a:solidFill>
                <a:effectLst/>
                <a:latin typeface="Arial" charset="0"/>
                <a:ea typeface="宋体" pitchFamily="2" charset="-122"/>
                <a:cs typeface="+mn-cs"/>
              </a:rPr>
              <a:t>。如矩阵入栈函数</a:t>
            </a:r>
            <a:r>
              <a:rPr lang="en-US" altLang="zh-CN" sz="1200" b="0" i="0" kern="1200" dirty="0" err="1" smtClean="0">
                <a:solidFill>
                  <a:schemeClr val="tx1"/>
                </a:solidFill>
                <a:effectLst/>
                <a:latin typeface="Arial" charset="0"/>
                <a:ea typeface="宋体" pitchFamily="2" charset="-122"/>
                <a:cs typeface="+mn-cs"/>
              </a:rPr>
              <a:t>glPushMatrix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、矩阵出栈 函数</a:t>
            </a:r>
            <a:r>
              <a:rPr lang="en-US" altLang="zh-CN" sz="1200" b="0" i="0" kern="1200" dirty="0" err="1" smtClean="0">
                <a:solidFill>
                  <a:schemeClr val="tx1"/>
                </a:solidFill>
                <a:effectLst/>
                <a:latin typeface="Arial" charset="0"/>
                <a:ea typeface="宋体" pitchFamily="2" charset="-122"/>
                <a:cs typeface="+mn-cs"/>
              </a:rPr>
              <a:t>glPopMatrix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、装载矩阵函数</a:t>
            </a:r>
            <a:r>
              <a:rPr lang="en-US" altLang="zh-CN" sz="1200" b="0" i="0" kern="1200" dirty="0" err="1" smtClean="0">
                <a:solidFill>
                  <a:schemeClr val="tx1"/>
                </a:solidFill>
                <a:effectLst/>
                <a:latin typeface="Arial" charset="0"/>
                <a:ea typeface="宋体" pitchFamily="2" charset="-122"/>
                <a:cs typeface="+mn-cs"/>
              </a:rPr>
              <a:t>glLoadMatrix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、矩阵相乘函数</a:t>
            </a:r>
            <a:r>
              <a:rPr lang="en-US" altLang="zh-CN" sz="1200" b="0" i="0" kern="1200" dirty="0" err="1" smtClean="0">
                <a:solidFill>
                  <a:schemeClr val="tx1"/>
                </a:solidFill>
                <a:effectLst/>
                <a:latin typeface="Arial" charset="0"/>
                <a:ea typeface="宋体" pitchFamily="2" charset="-122"/>
                <a:cs typeface="+mn-cs"/>
              </a:rPr>
              <a:t>glMultMatrix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，当前矩阵函数</a:t>
            </a:r>
            <a:r>
              <a:rPr lang="en-US" altLang="zh-CN" sz="1200" b="0" i="0" kern="1200" dirty="0" err="1" smtClean="0">
                <a:solidFill>
                  <a:schemeClr val="tx1"/>
                </a:solidFill>
                <a:effectLst/>
                <a:latin typeface="Arial" charset="0"/>
                <a:ea typeface="宋体" pitchFamily="2" charset="-122"/>
                <a:cs typeface="+mn-cs"/>
              </a:rPr>
              <a:t>glMatrixMode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和矩阵标准化函数</a:t>
            </a:r>
            <a:r>
              <a:rPr lang="en-US" altLang="zh-CN" sz="1200" b="0" i="0" kern="1200" dirty="0" err="1" smtClean="0">
                <a:solidFill>
                  <a:schemeClr val="tx1"/>
                </a:solidFill>
                <a:effectLst/>
                <a:latin typeface="Arial" charset="0"/>
                <a:ea typeface="宋体" pitchFamily="2" charset="-122"/>
                <a:cs typeface="+mn-cs"/>
              </a:rPr>
              <a:t>glLoadIdentity</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，几何变换函数</a:t>
            </a:r>
            <a:r>
              <a:rPr lang="en-US" altLang="zh-CN" sz="1200" b="0" i="0" kern="1200" dirty="0" err="1" smtClean="0">
                <a:solidFill>
                  <a:schemeClr val="tx1"/>
                </a:solidFill>
                <a:effectLst/>
                <a:latin typeface="Arial" charset="0"/>
                <a:ea typeface="宋体" pitchFamily="2" charset="-122"/>
                <a:cs typeface="+mn-cs"/>
              </a:rPr>
              <a:t>glTranslate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glRotate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glScale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，投影变换函数</a:t>
            </a:r>
            <a:r>
              <a:rPr lang="en-US" altLang="zh-CN" sz="1200" b="0" i="0" kern="1200" dirty="0" err="1" smtClean="0">
                <a:solidFill>
                  <a:schemeClr val="tx1"/>
                </a:solidFill>
                <a:effectLst/>
                <a:latin typeface="Arial" charset="0"/>
                <a:ea typeface="宋体" pitchFamily="2" charset="-122"/>
                <a:cs typeface="+mn-cs"/>
              </a:rPr>
              <a:t>glOrtho</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glFrustum</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和视口变换函数</a:t>
            </a:r>
            <a:r>
              <a:rPr lang="en-US" altLang="zh-CN" sz="1200" b="0" i="0" kern="1200" dirty="0" err="1" smtClean="0">
                <a:solidFill>
                  <a:schemeClr val="tx1"/>
                </a:solidFill>
                <a:effectLst/>
                <a:latin typeface="Arial" charset="0"/>
                <a:ea typeface="宋体" pitchFamily="2" charset="-122"/>
                <a:cs typeface="+mn-cs"/>
              </a:rPr>
              <a:t>glViewport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颜色、光照和材质的函数</a:t>
            </a:r>
            <a:r>
              <a:rPr lang="zh-CN" altLang="en-US" sz="1200" b="0" i="0" kern="1200" dirty="0" smtClean="0">
                <a:solidFill>
                  <a:schemeClr val="tx1"/>
                </a:solidFill>
                <a:effectLst/>
                <a:latin typeface="Arial" charset="0"/>
                <a:ea typeface="宋体" pitchFamily="2" charset="-122"/>
                <a:cs typeface="+mn-cs"/>
              </a:rPr>
              <a:t>。如设置颜色模式函数</a:t>
            </a:r>
            <a:r>
              <a:rPr lang="en-US" altLang="zh-CN" sz="1200" b="0" i="0" kern="1200" dirty="0" err="1" smtClean="0">
                <a:solidFill>
                  <a:schemeClr val="tx1"/>
                </a:solidFill>
                <a:effectLst/>
                <a:latin typeface="Arial" charset="0"/>
                <a:ea typeface="宋体" pitchFamily="2" charset="-122"/>
                <a:cs typeface="+mn-cs"/>
              </a:rPr>
              <a:t>glColor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glIndex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，设置光照效果的函数</a:t>
            </a:r>
            <a:r>
              <a:rPr lang="en-US" altLang="zh-CN" sz="1200" b="0" i="0" kern="1200" dirty="0" err="1" smtClean="0">
                <a:solidFill>
                  <a:schemeClr val="tx1"/>
                </a:solidFill>
                <a:effectLst/>
                <a:latin typeface="Arial" charset="0"/>
                <a:ea typeface="宋体" pitchFamily="2" charset="-122"/>
                <a:cs typeface="+mn-cs"/>
              </a:rPr>
              <a:t>glLight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glLightModel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和设置材质效果函数</a:t>
            </a:r>
            <a:r>
              <a:rPr lang="en-US" altLang="zh-CN" sz="1200" b="0" i="0" kern="1200" dirty="0" err="1" smtClean="0">
                <a:solidFill>
                  <a:schemeClr val="tx1"/>
                </a:solidFill>
                <a:effectLst/>
                <a:latin typeface="Arial" charset="0"/>
                <a:ea typeface="宋体" pitchFamily="2" charset="-122"/>
                <a:cs typeface="+mn-cs"/>
              </a:rPr>
              <a:t>glMaterial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显示列表函数、</a:t>
            </a:r>
            <a:r>
              <a:rPr lang="zh-CN" altLang="en-US" sz="1200" b="0" i="0" kern="1200" dirty="0" smtClean="0">
                <a:solidFill>
                  <a:schemeClr val="tx1"/>
                </a:solidFill>
                <a:effectLst/>
                <a:latin typeface="Arial" charset="0"/>
                <a:ea typeface="宋体" pitchFamily="2" charset="-122"/>
                <a:cs typeface="+mn-cs"/>
              </a:rPr>
              <a:t>主要有创建、结束、生成、删除和调用显示列表的函数</a:t>
            </a:r>
            <a:r>
              <a:rPr lang="en-US" altLang="zh-CN" sz="1200" b="0" i="0" kern="1200" dirty="0" err="1" smtClean="0">
                <a:solidFill>
                  <a:schemeClr val="tx1"/>
                </a:solidFill>
                <a:effectLst/>
                <a:latin typeface="Arial" charset="0"/>
                <a:ea typeface="宋体" pitchFamily="2" charset="-122"/>
                <a:cs typeface="+mn-cs"/>
              </a:rPr>
              <a:t>glNewList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glEndList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glGenLists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glCallList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glDeleteLists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纹理映射函数</a:t>
            </a:r>
            <a:r>
              <a:rPr lang="zh-CN" altLang="en-US" sz="1200" b="0" i="0" kern="1200" dirty="0" smtClean="0">
                <a:solidFill>
                  <a:schemeClr val="tx1"/>
                </a:solidFill>
                <a:effectLst/>
                <a:latin typeface="Arial" charset="0"/>
                <a:ea typeface="宋体" pitchFamily="2" charset="-122"/>
                <a:cs typeface="+mn-cs"/>
              </a:rPr>
              <a:t>，主要有一维纹理函数</a:t>
            </a:r>
            <a:r>
              <a:rPr lang="en-US" altLang="zh-CN" sz="1200" b="0" i="0" kern="1200" dirty="0" smtClean="0">
                <a:solidFill>
                  <a:schemeClr val="tx1"/>
                </a:solidFill>
                <a:effectLst/>
                <a:latin typeface="Arial" charset="0"/>
                <a:ea typeface="宋体" pitchFamily="2" charset="-122"/>
                <a:cs typeface="+mn-cs"/>
              </a:rPr>
              <a:t>glTexImage1D()</a:t>
            </a:r>
            <a:r>
              <a:rPr lang="zh-CN" altLang="en-US" sz="1200" b="0" i="0" kern="1200" dirty="0" smtClean="0">
                <a:solidFill>
                  <a:schemeClr val="tx1"/>
                </a:solidFill>
                <a:effectLst/>
                <a:latin typeface="Arial" charset="0"/>
                <a:ea typeface="宋体" pitchFamily="2" charset="-122"/>
                <a:cs typeface="+mn-cs"/>
              </a:rPr>
              <a:t>、二维纹理函数</a:t>
            </a:r>
            <a:r>
              <a:rPr lang="en-US" altLang="zh-CN" sz="1200" b="0" i="0" kern="1200" dirty="0" smtClean="0">
                <a:solidFill>
                  <a:schemeClr val="tx1"/>
                </a:solidFill>
                <a:effectLst/>
                <a:latin typeface="Arial" charset="0"/>
                <a:ea typeface="宋体" pitchFamily="2" charset="-122"/>
                <a:cs typeface="+mn-cs"/>
              </a:rPr>
              <a:t>glTexImage2D()</a:t>
            </a:r>
            <a:r>
              <a:rPr lang="zh-CN" altLang="en-US" sz="1200" b="0" i="0" kern="1200" dirty="0" smtClean="0">
                <a:solidFill>
                  <a:schemeClr val="tx1"/>
                </a:solidFill>
                <a:effectLst/>
                <a:latin typeface="Arial" charset="0"/>
                <a:ea typeface="宋体" pitchFamily="2" charset="-122"/>
                <a:cs typeface="+mn-cs"/>
              </a:rPr>
              <a:t>、 设置纹理参数、纹理环境和纹理坐标的函数</a:t>
            </a:r>
            <a:r>
              <a:rPr lang="en-US" altLang="zh-CN" sz="1200" b="0" i="0" kern="1200" dirty="0" err="1" smtClean="0">
                <a:solidFill>
                  <a:schemeClr val="tx1"/>
                </a:solidFill>
                <a:effectLst/>
                <a:latin typeface="Arial" charset="0"/>
                <a:ea typeface="宋体" pitchFamily="2" charset="-122"/>
                <a:cs typeface="+mn-cs"/>
              </a:rPr>
              <a:t>glTexParameter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glTexEnv</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glTetCoord</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特殊效果函数</a:t>
            </a:r>
            <a:r>
              <a:rPr lang="zh-CN" altLang="en-US" sz="1200" b="0" i="0" kern="1200" dirty="0" smtClean="0">
                <a:solidFill>
                  <a:schemeClr val="tx1"/>
                </a:solidFill>
                <a:effectLst/>
                <a:latin typeface="Arial" charset="0"/>
                <a:ea typeface="宋体" pitchFamily="2" charset="-122"/>
                <a:cs typeface="+mn-cs"/>
              </a:rPr>
              <a:t>。融合函数</a:t>
            </a:r>
            <a:r>
              <a:rPr lang="en-US" altLang="zh-CN" sz="1200" b="0" i="0" kern="1200" dirty="0" err="1" smtClean="0">
                <a:solidFill>
                  <a:schemeClr val="tx1"/>
                </a:solidFill>
                <a:effectLst/>
                <a:latin typeface="Arial" charset="0"/>
                <a:ea typeface="宋体" pitchFamily="2" charset="-122"/>
                <a:cs typeface="+mn-cs"/>
              </a:rPr>
              <a:t>glBlendFunc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、反走样函数</a:t>
            </a:r>
            <a:r>
              <a:rPr lang="en-US" altLang="zh-CN" sz="1200" b="0" i="0" kern="1200" dirty="0" err="1" smtClean="0">
                <a:solidFill>
                  <a:schemeClr val="tx1"/>
                </a:solidFill>
                <a:effectLst/>
                <a:latin typeface="Arial" charset="0"/>
                <a:ea typeface="宋体" pitchFamily="2" charset="-122"/>
                <a:cs typeface="+mn-cs"/>
              </a:rPr>
              <a:t>glHint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和雾化效果</a:t>
            </a:r>
            <a:r>
              <a:rPr lang="en-US" altLang="zh-CN" sz="1200" b="0" i="0" kern="1200" dirty="0" err="1" smtClean="0">
                <a:solidFill>
                  <a:schemeClr val="tx1"/>
                </a:solidFill>
                <a:effectLst/>
                <a:latin typeface="Arial" charset="0"/>
                <a:ea typeface="宋体" pitchFamily="2" charset="-122"/>
                <a:cs typeface="+mn-cs"/>
              </a:rPr>
              <a:t>glFog</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光栅化、象素操作函数</a:t>
            </a:r>
            <a:r>
              <a:rPr lang="zh-CN" altLang="en-US" sz="1200" b="0" i="0" kern="1200" dirty="0" smtClean="0">
                <a:solidFill>
                  <a:schemeClr val="tx1"/>
                </a:solidFill>
                <a:effectLst/>
                <a:latin typeface="Arial" charset="0"/>
                <a:ea typeface="宋体" pitchFamily="2" charset="-122"/>
                <a:cs typeface="+mn-cs"/>
              </a:rPr>
              <a:t>。如象素位置</a:t>
            </a:r>
            <a:r>
              <a:rPr lang="en-US" altLang="zh-CN" sz="1200" b="0" i="0" kern="1200" dirty="0" err="1" smtClean="0">
                <a:solidFill>
                  <a:schemeClr val="tx1"/>
                </a:solidFill>
                <a:effectLst/>
                <a:latin typeface="Arial" charset="0"/>
                <a:ea typeface="宋体" pitchFamily="2" charset="-122"/>
                <a:cs typeface="+mn-cs"/>
              </a:rPr>
              <a:t>glRasterPos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、线型宽度</a:t>
            </a:r>
            <a:r>
              <a:rPr lang="en-US" altLang="zh-CN" sz="1200" b="0" i="0" kern="1200" dirty="0" err="1" smtClean="0">
                <a:solidFill>
                  <a:schemeClr val="tx1"/>
                </a:solidFill>
                <a:effectLst/>
                <a:latin typeface="Arial" charset="0"/>
                <a:ea typeface="宋体" pitchFamily="2" charset="-122"/>
                <a:cs typeface="+mn-cs"/>
              </a:rPr>
              <a:t>glLineWidth</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、多边形绘制模式</a:t>
            </a:r>
            <a:r>
              <a:rPr lang="en-US" altLang="zh-CN" sz="1200" b="0" i="0" kern="1200" dirty="0" err="1" smtClean="0">
                <a:solidFill>
                  <a:schemeClr val="tx1"/>
                </a:solidFill>
                <a:effectLst/>
                <a:latin typeface="Arial" charset="0"/>
                <a:ea typeface="宋体" pitchFamily="2" charset="-122"/>
                <a:cs typeface="+mn-cs"/>
              </a:rPr>
              <a:t>glPolygonMode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，读取象素</a:t>
            </a:r>
            <a:r>
              <a:rPr lang="en-US" altLang="zh-CN" sz="1200" b="0" i="0" kern="1200" dirty="0" err="1" smtClean="0">
                <a:solidFill>
                  <a:schemeClr val="tx1"/>
                </a:solidFill>
                <a:effectLst/>
                <a:latin typeface="Arial" charset="0"/>
                <a:ea typeface="宋体" pitchFamily="2" charset="-122"/>
                <a:cs typeface="+mn-cs"/>
              </a:rPr>
              <a:t>glReadPixel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、复制象素</a:t>
            </a:r>
            <a:r>
              <a:rPr lang="en-US" altLang="zh-CN" sz="1200" b="0" i="0" kern="1200" dirty="0" err="1" smtClean="0">
                <a:solidFill>
                  <a:schemeClr val="tx1"/>
                </a:solidFill>
                <a:effectLst/>
                <a:latin typeface="Arial" charset="0"/>
                <a:ea typeface="宋体" pitchFamily="2" charset="-122"/>
                <a:cs typeface="+mn-cs"/>
              </a:rPr>
              <a:t>glCopyPixel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 </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选择与反馈函数</a:t>
            </a:r>
            <a:r>
              <a:rPr lang="zh-CN" altLang="en-US" sz="1200" b="0" i="0" kern="1200" dirty="0" smtClean="0">
                <a:solidFill>
                  <a:schemeClr val="tx1"/>
                </a:solidFill>
                <a:effectLst/>
                <a:latin typeface="Arial" charset="0"/>
                <a:ea typeface="宋体" pitchFamily="2" charset="-122"/>
                <a:cs typeface="+mn-cs"/>
              </a:rPr>
              <a:t>。主要有渲染模式</a:t>
            </a:r>
            <a:r>
              <a:rPr lang="en-US" altLang="zh-CN" sz="1200" b="0" i="0" kern="1200" dirty="0" err="1" smtClean="0">
                <a:solidFill>
                  <a:schemeClr val="tx1"/>
                </a:solidFill>
                <a:effectLst/>
                <a:latin typeface="Arial" charset="0"/>
                <a:ea typeface="宋体" pitchFamily="2" charset="-122"/>
                <a:cs typeface="+mn-cs"/>
              </a:rPr>
              <a:t>glRenderMode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、选择缓冲区</a:t>
            </a:r>
            <a:r>
              <a:rPr lang="en-US" altLang="zh-CN" sz="1200" b="0" i="0" kern="1200" dirty="0" err="1" smtClean="0">
                <a:solidFill>
                  <a:schemeClr val="tx1"/>
                </a:solidFill>
                <a:effectLst/>
                <a:latin typeface="Arial" charset="0"/>
                <a:ea typeface="宋体" pitchFamily="2" charset="-122"/>
                <a:cs typeface="+mn-cs"/>
              </a:rPr>
              <a:t>glSelectBuffer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和反馈缓冲区</a:t>
            </a:r>
            <a:r>
              <a:rPr lang="en-US" altLang="zh-CN" sz="1200" b="0" i="0" kern="1200" dirty="0" err="1" smtClean="0">
                <a:solidFill>
                  <a:schemeClr val="tx1"/>
                </a:solidFill>
                <a:effectLst/>
                <a:latin typeface="Arial" charset="0"/>
                <a:ea typeface="宋体" pitchFamily="2" charset="-122"/>
                <a:cs typeface="+mn-cs"/>
              </a:rPr>
              <a:t>glFeedbackBuffer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曲线与曲面的绘制函数</a:t>
            </a:r>
            <a:r>
              <a:rPr lang="zh-CN" altLang="en-US" sz="1200" b="0" i="0" kern="1200" dirty="0" smtClean="0">
                <a:solidFill>
                  <a:schemeClr val="tx1"/>
                </a:solidFill>
                <a:effectLst/>
                <a:latin typeface="Arial" charset="0"/>
                <a:ea typeface="宋体" pitchFamily="2" charset="-122"/>
                <a:cs typeface="+mn-cs"/>
              </a:rPr>
              <a:t>。生成曲线或曲面的函数</a:t>
            </a:r>
            <a:r>
              <a:rPr lang="en-US" altLang="zh-CN" sz="1200" b="0" i="0" kern="1200" dirty="0" err="1" smtClean="0">
                <a:solidFill>
                  <a:schemeClr val="tx1"/>
                </a:solidFill>
                <a:effectLst/>
                <a:latin typeface="Arial" charset="0"/>
                <a:ea typeface="宋体" pitchFamily="2" charset="-122"/>
                <a:cs typeface="+mn-cs"/>
              </a:rPr>
              <a:t>glMap</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glMapGrid</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，求值器的函数</a:t>
            </a:r>
            <a:r>
              <a:rPr lang="en-US" altLang="zh-CN" sz="1200" b="0" i="0" kern="1200" dirty="0" err="1" smtClean="0">
                <a:solidFill>
                  <a:schemeClr val="tx1"/>
                </a:solidFill>
                <a:effectLst/>
                <a:latin typeface="Arial" charset="0"/>
                <a:ea typeface="宋体" pitchFamily="2" charset="-122"/>
                <a:cs typeface="+mn-cs"/>
              </a:rPr>
              <a:t>glEvalCoord</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glEvalMesh</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状态设置与查询函数</a:t>
            </a:r>
            <a:r>
              <a:rPr lang="zh-CN" altLang="en-US" sz="1200" b="0" i="0" kern="1200" dirty="0" smtClean="0">
                <a:solidFill>
                  <a:schemeClr val="tx1"/>
                </a:solidFill>
                <a:effectLst/>
                <a:latin typeface="Arial" charset="0"/>
                <a:ea typeface="宋体" pitchFamily="2" charset="-122"/>
                <a:cs typeface="+mn-cs"/>
              </a:rPr>
              <a:t>。主要有</a:t>
            </a:r>
            <a:r>
              <a:rPr lang="en-US" altLang="zh-CN" sz="1200" b="0" i="0" kern="1200" dirty="0" err="1" smtClean="0">
                <a:solidFill>
                  <a:schemeClr val="tx1"/>
                </a:solidFill>
                <a:effectLst/>
                <a:latin typeface="Arial" charset="0"/>
                <a:ea typeface="宋体" pitchFamily="2" charset="-122"/>
                <a:cs typeface="+mn-cs"/>
              </a:rPr>
              <a:t>glGet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glEnable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glGetError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实用库</a:t>
            </a:r>
            <a:r>
              <a:rPr lang="en-US" altLang="zh-CN" sz="1200" b="0" i="0" kern="1200" dirty="0" smtClean="0">
                <a:solidFill>
                  <a:schemeClr val="tx1"/>
                </a:solidFill>
                <a:effectLst/>
                <a:latin typeface="Arial" charset="0"/>
                <a:ea typeface="宋体" pitchFamily="2" charset="-122"/>
                <a:cs typeface="+mn-cs"/>
              </a:rPr>
              <a:t>The OpenGL Utility Library (GLU)</a:t>
            </a:r>
            <a:br>
              <a:rPr lang="en-US" altLang="zh-CN"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包含有</a:t>
            </a:r>
            <a:r>
              <a:rPr lang="en-US" altLang="zh-CN" sz="1200" b="0" i="0" kern="1200" dirty="0" smtClean="0">
                <a:solidFill>
                  <a:schemeClr val="tx1"/>
                </a:solidFill>
                <a:effectLst/>
                <a:latin typeface="Arial" charset="0"/>
                <a:ea typeface="宋体" pitchFamily="2" charset="-122"/>
                <a:cs typeface="+mn-cs"/>
              </a:rPr>
              <a:t>43</a:t>
            </a:r>
            <a:r>
              <a:rPr lang="zh-CN" altLang="en-US" sz="1200" b="0" i="0" kern="1200" dirty="0" smtClean="0">
                <a:solidFill>
                  <a:schemeClr val="tx1"/>
                </a:solidFill>
                <a:effectLst/>
                <a:latin typeface="Arial" charset="0"/>
                <a:ea typeface="宋体" pitchFamily="2" charset="-122"/>
                <a:cs typeface="+mn-cs"/>
              </a:rPr>
              <a:t>个函数，函数名的前缀为</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提供了强大的但是为数不多的绘图命令，所有较复杂的绘图都必须从点。线、面开始。</a:t>
            </a:r>
            <a:r>
              <a:rPr lang="en-US" altLang="zh-CN" sz="1200" b="0" i="0" kern="1200" dirty="0" err="1" smtClean="0">
                <a:solidFill>
                  <a:schemeClr val="tx1"/>
                </a:solidFill>
                <a:effectLst/>
                <a:latin typeface="Arial" charset="0"/>
                <a:ea typeface="宋体" pitchFamily="2" charset="-122"/>
                <a:cs typeface="+mn-cs"/>
              </a:rPr>
              <a:t>Glu</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为了减轻繁重的编程工作，封装了</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函数，</a:t>
            </a:r>
            <a:r>
              <a:rPr lang="en-US" altLang="zh-CN" sz="1200" b="0" i="0" kern="1200" dirty="0" err="1" smtClean="0">
                <a:solidFill>
                  <a:schemeClr val="tx1"/>
                </a:solidFill>
                <a:effectLst/>
                <a:latin typeface="Arial" charset="0"/>
                <a:ea typeface="宋体" pitchFamily="2" charset="-122"/>
                <a:cs typeface="+mn-cs"/>
              </a:rPr>
              <a:t>Glu</a:t>
            </a:r>
            <a:r>
              <a:rPr lang="zh-CN" altLang="en-US" sz="1200" b="0" i="0" kern="1200" dirty="0" smtClean="0">
                <a:solidFill>
                  <a:schemeClr val="tx1"/>
                </a:solidFill>
                <a:effectLst/>
                <a:latin typeface="Arial" charset="0"/>
                <a:ea typeface="宋体" pitchFamily="2" charset="-122"/>
                <a:cs typeface="+mn-cs"/>
              </a:rPr>
              <a:t>函数通过调用核心库的函数，为开发者提供相对简单的用法，实现一些较为复杂的操作。此函数由</a:t>
            </a:r>
            <a:r>
              <a:rPr lang="en-US" altLang="zh-CN" sz="1200" b="0" i="0" kern="1200" dirty="0" smtClean="0">
                <a:solidFill>
                  <a:schemeClr val="tx1"/>
                </a:solidFill>
                <a:effectLst/>
                <a:latin typeface="Arial" charset="0"/>
                <a:ea typeface="宋体" pitchFamily="2" charset="-122"/>
                <a:cs typeface="+mn-cs"/>
              </a:rPr>
              <a:t>glu.dll</a:t>
            </a:r>
            <a:r>
              <a:rPr lang="zh-CN" altLang="en-US" sz="1200" b="0" i="0" kern="1200" dirty="0" smtClean="0">
                <a:solidFill>
                  <a:schemeClr val="tx1"/>
                </a:solidFill>
                <a:effectLst/>
                <a:latin typeface="Arial" charset="0"/>
                <a:ea typeface="宋体" pitchFamily="2" charset="-122"/>
                <a:cs typeface="+mn-cs"/>
              </a:rPr>
              <a:t>来负责解释执行。</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中的核心库和实用库可以在所有的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平台上运行。主要包括了以下几种。</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辅助纹理贴图函数</a:t>
            </a:r>
            <a:r>
              <a:rPr lang="zh-CN" altLang="en-US" sz="1200" b="0" i="0" kern="1200" dirty="0" smtClean="0">
                <a:solidFill>
                  <a:schemeClr val="tx1"/>
                </a:solidFill>
                <a:effectLst/>
                <a:latin typeface="Arial" charset="0"/>
                <a:ea typeface="宋体" pitchFamily="2" charset="-122"/>
                <a:cs typeface="+mn-cs"/>
              </a:rPr>
              <a:t>，有</a:t>
            </a:r>
            <a:r>
              <a:rPr lang="en-US" altLang="zh-CN" sz="1200" b="0" i="0" kern="1200" dirty="0" err="1" smtClean="0">
                <a:solidFill>
                  <a:schemeClr val="tx1"/>
                </a:solidFill>
                <a:effectLst/>
                <a:latin typeface="Arial" charset="0"/>
                <a:ea typeface="宋体" pitchFamily="2" charset="-122"/>
                <a:cs typeface="+mn-cs"/>
              </a:rPr>
              <a:t>gluScaleImage</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gluBuild1Dmipmaps()</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gluBuild2Dmipmaps()</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坐标转换和投影变换函数</a:t>
            </a:r>
            <a:r>
              <a:rPr lang="zh-CN" altLang="en-US" sz="1200" b="0" i="0" kern="1200" dirty="0" smtClean="0">
                <a:solidFill>
                  <a:schemeClr val="tx1"/>
                </a:solidFill>
                <a:effectLst/>
                <a:latin typeface="Arial" charset="0"/>
                <a:ea typeface="宋体" pitchFamily="2" charset="-122"/>
                <a:cs typeface="+mn-cs"/>
              </a:rPr>
              <a:t>，定义投影方式函数</a:t>
            </a:r>
            <a:r>
              <a:rPr lang="en-US" altLang="zh-CN" sz="1200" b="0" i="0" kern="1200" dirty="0" err="1" smtClean="0">
                <a:solidFill>
                  <a:schemeClr val="tx1"/>
                </a:solidFill>
                <a:effectLst/>
                <a:latin typeface="Arial" charset="0"/>
                <a:ea typeface="宋体" pitchFamily="2" charset="-122"/>
                <a:cs typeface="+mn-cs"/>
              </a:rPr>
              <a:t>gluPerspective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gluOrtho2D() </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gluLookAt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，拾取投影视景体函数</a:t>
            </a:r>
            <a:r>
              <a:rPr lang="en-US" altLang="zh-CN" sz="1200" b="0" i="0" kern="1200" dirty="0" err="1" smtClean="0">
                <a:solidFill>
                  <a:schemeClr val="tx1"/>
                </a:solidFill>
                <a:effectLst/>
                <a:latin typeface="Arial" charset="0"/>
                <a:ea typeface="宋体" pitchFamily="2" charset="-122"/>
                <a:cs typeface="+mn-cs"/>
              </a:rPr>
              <a:t>gluPickMatrix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，投影矩阵计算</a:t>
            </a:r>
            <a:r>
              <a:rPr lang="en-US" altLang="zh-CN" sz="1200" b="0" i="0" kern="1200" dirty="0" err="1" smtClean="0">
                <a:solidFill>
                  <a:schemeClr val="tx1"/>
                </a:solidFill>
                <a:effectLst/>
                <a:latin typeface="Arial" charset="0"/>
                <a:ea typeface="宋体" pitchFamily="2" charset="-122"/>
                <a:cs typeface="+mn-cs"/>
              </a:rPr>
              <a:t>gluProject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 </a:t>
            </a:r>
            <a:r>
              <a:rPr lang="en-US" altLang="zh-CN" sz="1200" b="0" i="0" kern="1200" dirty="0" err="1" smtClean="0">
                <a:solidFill>
                  <a:schemeClr val="tx1"/>
                </a:solidFill>
                <a:effectLst/>
                <a:latin typeface="Arial" charset="0"/>
                <a:ea typeface="宋体" pitchFamily="2" charset="-122"/>
                <a:cs typeface="+mn-cs"/>
              </a:rPr>
              <a:t>gluUnProject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多边形镶嵌工具</a:t>
            </a:r>
            <a:r>
              <a:rPr lang="zh-CN" altLang="en-US" sz="1200" b="0" i="0" kern="1200" dirty="0" smtClean="0">
                <a:solidFill>
                  <a:schemeClr val="tx1"/>
                </a:solidFill>
                <a:effectLst/>
                <a:latin typeface="Arial" charset="0"/>
                <a:ea typeface="宋体" pitchFamily="2" charset="-122"/>
                <a:cs typeface="+mn-cs"/>
              </a:rPr>
              <a:t>，有</a:t>
            </a:r>
            <a:r>
              <a:rPr lang="en-US" altLang="zh-CN" sz="1200" b="0" i="0" kern="1200" dirty="0" err="1" smtClean="0">
                <a:solidFill>
                  <a:schemeClr val="tx1"/>
                </a:solidFill>
                <a:effectLst/>
                <a:latin typeface="Arial" charset="0"/>
                <a:ea typeface="宋体" pitchFamily="2" charset="-122"/>
                <a:cs typeface="+mn-cs"/>
              </a:rPr>
              <a:t>gluNewTess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gluDeleteTess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gluTessCallback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gluBeginPolygon</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gluTessVertex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gluNextContour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gluEndPolygon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二次曲面绘制工具</a:t>
            </a:r>
            <a:r>
              <a:rPr lang="zh-CN" altLang="en-US" sz="1200" b="0" i="0" kern="1200" dirty="0" smtClean="0">
                <a:solidFill>
                  <a:schemeClr val="tx1"/>
                </a:solidFill>
                <a:effectLst/>
                <a:latin typeface="Arial" charset="0"/>
                <a:ea typeface="宋体" pitchFamily="2" charset="-122"/>
                <a:cs typeface="+mn-cs"/>
              </a:rPr>
              <a:t>，主要有绘制球面、锥面、柱面、圆环面</a:t>
            </a:r>
            <a:r>
              <a:rPr lang="en-US" altLang="zh-CN" sz="1200" b="0" i="0" kern="1200" dirty="0" err="1" smtClean="0">
                <a:solidFill>
                  <a:schemeClr val="tx1"/>
                </a:solidFill>
                <a:effectLst/>
                <a:latin typeface="Arial" charset="0"/>
                <a:ea typeface="宋体" pitchFamily="2" charset="-122"/>
                <a:cs typeface="+mn-cs"/>
              </a:rPr>
              <a:t>gluNewQuadric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gluSphere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gluCylinder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gluDisk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gluPartialDisk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gluDeleteQuadric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非均匀有理</a:t>
            </a:r>
            <a:r>
              <a:rPr lang="en-US" altLang="zh-CN" sz="1200" b="1" i="0" kern="1200" dirty="0" smtClean="0">
                <a:solidFill>
                  <a:schemeClr val="tx1"/>
                </a:solidFill>
                <a:effectLst/>
                <a:latin typeface="Arial" charset="0"/>
                <a:ea typeface="宋体" pitchFamily="2" charset="-122"/>
                <a:cs typeface="+mn-cs"/>
              </a:rPr>
              <a:t>B</a:t>
            </a:r>
            <a:r>
              <a:rPr lang="zh-CN" altLang="en-US" sz="1200" b="1" i="0" kern="1200" dirty="0" smtClean="0">
                <a:solidFill>
                  <a:schemeClr val="tx1"/>
                </a:solidFill>
                <a:effectLst/>
                <a:latin typeface="Arial" charset="0"/>
                <a:ea typeface="宋体" pitchFamily="2" charset="-122"/>
                <a:cs typeface="+mn-cs"/>
              </a:rPr>
              <a:t>样条绘制工具</a:t>
            </a:r>
            <a:r>
              <a:rPr lang="zh-CN" altLang="en-US" sz="1200" b="0" i="0" kern="1200" dirty="0" smtClean="0">
                <a:solidFill>
                  <a:schemeClr val="tx1"/>
                </a:solidFill>
                <a:effectLst/>
                <a:latin typeface="Arial" charset="0"/>
                <a:ea typeface="宋体" pitchFamily="2" charset="-122"/>
                <a:cs typeface="+mn-cs"/>
              </a:rPr>
              <a:t>，主要用来定义和绘制</a:t>
            </a:r>
            <a:r>
              <a:rPr lang="en-US" altLang="zh-CN" sz="1200" b="0" i="0" kern="1200" dirty="0" err="1" smtClean="0">
                <a:solidFill>
                  <a:schemeClr val="tx1"/>
                </a:solidFill>
                <a:effectLst/>
                <a:latin typeface="Arial" charset="0"/>
                <a:ea typeface="宋体" pitchFamily="2" charset="-122"/>
                <a:cs typeface="+mn-cs"/>
              </a:rPr>
              <a:t>Nurbs</a:t>
            </a:r>
            <a:r>
              <a:rPr lang="zh-CN" altLang="en-US" sz="1200" b="0" i="0" kern="1200" dirty="0" smtClean="0">
                <a:solidFill>
                  <a:schemeClr val="tx1"/>
                </a:solidFill>
                <a:effectLst/>
                <a:latin typeface="Arial" charset="0"/>
                <a:ea typeface="宋体" pitchFamily="2" charset="-122"/>
                <a:cs typeface="+mn-cs"/>
              </a:rPr>
              <a:t>曲线和曲面，包括</a:t>
            </a:r>
            <a:r>
              <a:rPr lang="en-US" altLang="zh-CN" sz="1200" b="0" i="0" kern="1200" dirty="0" err="1" smtClean="0">
                <a:solidFill>
                  <a:schemeClr val="tx1"/>
                </a:solidFill>
                <a:effectLst/>
                <a:latin typeface="Arial" charset="0"/>
                <a:ea typeface="宋体" pitchFamily="2" charset="-122"/>
                <a:cs typeface="+mn-cs"/>
              </a:rPr>
              <a:t>gluNewNurbsRenderer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gluNurbsCurve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gluBeginSurface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gluEndSurface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gluBeginCurve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gluNurbsProperty</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等函数。</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错误反馈工具，获取出错信息的字符串</a:t>
            </a:r>
            <a:r>
              <a:rPr lang="en-US" altLang="zh-CN" sz="1200" b="0" i="0" kern="1200" dirty="0" err="1" smtClean="0">
                <a:solidFill>
                  <a:schemeClr val="tx1"/>
                </a:solidFill>
                <a:effectLst/>
                <a:latin typeface="Arial" charset="0"/>
                <a:ea typeface="宋体" pitchFamily="2" charset="-122"/>
                <a:cs typeface="+mn-cs"/>
              </a:rPr>
              <a:t>gluErrorString</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辅助库</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包含有</a:t>
            </a:r>
            <a:r>
              <a:rPr lang="en-US" altLang="zh-CN" sz="1200" b="0" i="0" kern="1200" dirty="0" smtClean="0">
                <a:solidFill>
                  <a:schemeClr val="tx1"/>
                </a:solidFill>
                <a:effectLst/>
                <a:latin typeface="Arial" charset="0"/>
                <a:ea typeface="宋体" pitchFamily="2" charset="-122"/>
                <a:cs typeface="+mn-cs"/>
              </a:rPr>
              <a:t>31</a:t>
            </a:r>
            <a:r>
              <a:rPr lang="zh-CN" altLang="en-US" sz="1200" b="0" i="0" kern="1200" dirty="0" smtClean="0">
                <a:solidFill>
                  <a:schemeClr val="tx1"/>
                </a:solidFill>
                <a:effectLst/>
                <a:latin typeface="Arial" charset="0"/>
                <a:ea typeface="宋体" pitchFamily="2" charset="-122"/>
                <a:cs typeface="+mn-cs"/>
              </a:rPr>
              <a:t>个函数，函数名前缀为</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这部分函数提供窗口管理、输入输出处理以及绘制一些简单三维物体。此函数由</a:t>
            </a:r>
            <a:r>
              <a:rPr lang="en-US" altLang="zh-CN" sz="1200" b="0" i="0" kern="1200" dirty="0" smtClean="0">
                <a:solidFill>
                  <a:schemeClr val="tx1"/>
                </a:solidFill>
                <a:effectLst/>
                <a:latin typeface="Arial" charset="0"/>
                <a:ea typeface="宋体" pitchFamily="2" charset="-122"/>
                <a:cs typeface="+mn-cs"/>
              </a:rPr>
              <a:t>glaux.dll</a:t>
            </a:r>
            <a:r>
              <a:rPr lang="zh-CN" altLang="en-US" sz="1200" b="0" i="0" kern="1200" dirty="0" smtClean="0">
                <a:solidFill>
                  <a:schemeClr val="tx1"/>
                </a:solidFill>
                <a:effectLst/>
                <a:latin typeface="Arial" charset="0"/>
                <a:ea typeface="宋体" pitchFamily="2" charset="-122"/>
                <a:cs typeface="+mn-cs"/>
              </a:rPr>
              <a:t>来负责解释执行。创建</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库是为了学习和编写</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程序，它更像是一个用于测试创意的预备基础接管。</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库在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实现有很多错误，因此很容易导致频繁的崩溃。</a:t>
            </a:r>
            <a:r>
              <a:rPr lang="zh-CN" altLang="en-US" sz="1200" b="1" i="0" kern="1200" dirty="0" smtClean="0">
                <a:solidFill>
                  <a:schemeClr val="tx1"/>
                </a:solidFill>
                <a:effectLst/>
                <a:latin typeface="Arial" charset="0"/>
                <a:ea typeface="宋体" pitchFamily="2" charset="-122"/>
                <a:cs typeface="+mn-cs"/>
              </a:rPr>
              <a:t>在跨平台的编程实例和演示中，</a:t>
            </a:r>
            <a:r>
              <a:rPr lang="en-US" altLang="zh-CN" sz="1200" b="1" i="0" kern="1200" dirty="0" smtClean="0">
                <a:solidFill>
                  <a:schemeClr val="tx1"/>
                </a:solidFill>
                <a:effectLst/>
                <a:latin typeface="Arial" charset="0"/>
                <a:ea typeface="宋体" pitchFamily="2" charset="-122"/>
                <a:cs typeface="+mn-cs"/>
              </a:rPr>
              <a:t>aux</a:t>
            </a:r>
            <a:r>
              <a:rPr lang="zh-CN" altLang="en-US" sz="1200" b="1" i="0" kern="1200" dirty="0" smtClean="0">
                <a:solidFill>
                  <a:schemeClr val="tx1"/>
                </a:solidFill>
                <a:effectLst/>
                <a:latin typeface="Arial" charset="0"/>
                <a:ea typeface="宋体" pitchFamily="2" charset="-122"/>
                <a:cs typeface="+mn-cs"/>
              </a:rPr>
              <a:t>很大程度上已经被</a:t>
            </a:r>
            <a:r>
              <a:rPr lang="en-US" altLang="zh-CN" sz="1200" b="1" i="0" kern="1200" dirty="0" smtClean="0">
                <a:solidFill>
                  <a:schemeClr val="tx1"/>
                </a:solidFill>
                <a:effectLst/>
                <a:latin typeface="Arial" charset="0"/>
                <a:ea typeface="宋体" pitchFamily="2" charset="-122"/>
                <a:cs typeface="+mn-cs"/>
              </a:rPr>
              <a:t>glut</a:t>
            </a:r>
            <a:r>
              <a:rPr lang="zh-CN" altLang="en-US" sz="1200" b="1" i="0" kern="1200" dirty="0" smtClean="0">
                <a:solidFill>
                  <a:schemeClr val="tx1"/>
                </a:solidFill>
                <a:effectLst/>
                <a:latin typeface="Arial" charset="0"/>
                <a:ea typeface="宋体" pitchFamily="2" charset="-122"/>
                <a:cs typeface="+mn-cs"/>
              </a:rPr>
              <a:t>库取代。</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中的辅助库不能在所有的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平台上运行。</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辅助库函数主要包括以下几类。</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窗口初始化和退出函数，</a:t>
            </a:r>
            <a:r>
              <a:rPr lang="en-US" altLang="zh-CN" sz="1200" b="0" i="0" kern="1200" dirty="0" err="1" smtClean="0">
                <a:solidFill>
                  <a:schemeClr val="tx1"/>
                </a:solidFill>
                <a:effectLst/>
                <a:latin typeface="Arial" charset="0"/>
                <a:ea typeface="宋体" pitchFamily="2" charset="-122"/>
                <a:cs typeface="+mn-cs"/>
              </a:rPr>
              <a:t>auxInitDisplayMode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auxInitPosition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窗口处理和时间输入函数，</a:t>
            </a:r>
            <a:r>
              <a:rPr lang="en-US" altLang="zh-CN" sz="1200" b="0" i="0" kern="1200" dirty="0" err="1" smtClean="0">
                <a:solidFill>
                  <a:schemeClr val="tx1"/>
                </a:solidFill>
                <a:effectLst/>
                <a:latin typeface="Arial" charset="0"/>
                <a:ea typeface="宋体" pitchFamily="2" charset="-122"/>
                <a:cs typeface="+mn-cs"/>
              </a:rPr>
              <a:t>auxReshapeFunc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auxKeyFunc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auxMouseFunc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颜色索引装入函数，</a:t>
            </a:r>
            <a:r>
              <a:rPr lang="en-US" altLang="zh-CN" sz="1200" b="0" i="0" kern="1200" dirty="0" err="1" smtClean="0">
                <a:solidFill>
                  <a:schemeClr val="tx1"/>
                </a:solidFill>
                <a:effectLst/>
                <a:latin typeface="Arial" charset="0"/>
                <a:ea typeface="宋体" pitchFamily="2" charset="-122"/>
                <a:cs typeface="+mn-cs"/>
              </a:rPr>
              <a:t>auxSetOneColor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三维物体绘制函数。包括了两种形式网状体和实心体，如绘制立方体</a:t>
            </a:r>
            <a:r>
              <a:rPr lang="en-US" altLang="zh-CN" sz="1200" b="0" i="0" kern="1200" dirty="0" err="1" smtClean="0">
                <a:solidFill>
                  <a:schemeClr val="tx1"/>
                </a:solidFill>
                <a:effectLst/>
                <a:latin typeface="Arial" charset="0"/>
                <a:ea typeface="宋体" pitchFamily="2" charset="-122"/>
                <a:cs typeface="+mn-cs"/>
              </a:rPr>
              <a:t>auxWireCube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 </a:t>
            </a:r>
            <a:r>
              <a:rPr lang="en-US" altLang="zh-CN" sz="1200" b="0" i="0" kern="1200" dirty="0" err="1" smtClean="0">
                <a:solidFill>
                  <a:schemeClr val="tx1"/>
                </a:solidFill>
                <a:effectLst/>
                <a:latin typeface="Arial" charset="0"/>
                <a:ea typeface="宋体" pitchFamily="2" charset="-122"/>
                <a:cs typeface="+mn-cs"/>
              </a:rPr>
              <a:t>auxSolidCube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。这里以网状体为例，长方体</a:t>
            </a:r>
            <a:r>
              <a:rPr lang="en-US" altLang="zh-CN" sz="1200" b="0" i="0" kern="1200" dirty="0" err="1" smtClean="0">
                <a:solidFill>
                  <a:schemeClr val="tx1"/>
                </a:solidFill>
                <a:effectLst/>
                <a:latin typeface="Arial" charset="0"/>
                <a:ea typeface="宋体" pitchFamily="2" charset="-122"/>
                <a:cs typeface="+mn-cs"/>
              </a:rPr>
              <a:t>auxWireBox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、环形圆纹面</a:t>
            </a:r>
            <a:r>
              <a:rPr lang="en-US" altLang="zh-CN" sz="1200" b="0" i="0" kern="1200" dirty="0" err="1" smtClean="0">
                <a:solidFill>
                  <a:schemeClr val="tx1"/>
                </a:solidFill>
                <a:effectLst/>
                <a:latin typeface="Arial" charset="0"/>
                <a:ea typeface="宋体" pitchFamily="2" charset="-122"/>
                <a:cs typeface="+mn-cs"/>
              </a:rPr>
              <a:t>auxWireTorus</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、圆柱</a:t>
            </a:r>
            <a:r>
              <a:rPr lang="en-US" altLang="zh-CN" sz="1200" b="0" i="0" kern="1200" dirty="0" err="1" smtClean="0">
                <a:solidFill>
                  <a:schemeClr val="tx1"/>
                </a:solidFill>
                <a:effectLst/>
                <a:latin typeface="Arial" charset="0"/>
                <a:ea typeface="宋体" pitchFamily="2" charset="-122"/>
                <a:cs typeface="+mn-cs"/>
              </a:rPr>
              <a:t>auxWireCylinder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、二十面体</a:t>
            </a:r>
            <a:r>
              <a:rPr lang="en-US" altLang="zh-CN" sz="1200" b="0" i="0" kern="1200" dirty="0" err="1" smtClean="0">
                <a:solidFill>
                  <a:schemeClr val="tx1"/>
                </a:solidFill>
                <a:effectLst/>
                <a:latin typeface="Arial" charset="0"/>
                <a:ea typeface="宋体" pitchFamily="2" charset="-122"/>
                <a:cs typeface="+mn-cs"/>
              </a:rPr>
              <a:t>auxWireIcosahedron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、八面体</a:t>
            </a:r>
            <a:r>
              <a:rPr lang="en-US" altLang="zh-CN" sz="1200" b="0" i="0" kern="1200" dirty="0" err="1" smtClean="0">
                <a:solidFill>
                  <a:schemeClr val="tx1"/>
                </a:solidFill>
                <a:effectLst/>
                <a:latin typeface="Arial" charset="0"/>
                <a:ea typeface="宋体" pitchFamily="2" charset="-122"/>
                <a:cs typeface="+mn-cs"/>
              </a:rPr>
              <a:t>auxWireOctahedron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、四面体</a:t>
            </a:r>
            <a:r>
              <a:rPr lang="en-US" altLang="zh-CN" sz="1200" b="0" i="0" kern="1200" dirty="0" err="1" smtClean="0">
                <a:solidFill>
                  <a:schemeClr val="tx1"/>
                </a:solidFill>
                <a:effectLst/>
                <a:latin typeface="Arial" charset="0"/>
                <a:ea typeface="宋体" pitchFamily="2" charset="-122"/>
                <a:cs typeface="+mn-cs"/>
              </a:rPr>
              <a:t>auxWireTetrahedron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、十二面体</a:t>
            </a:r>
            <a:r>
              <a:rPr lang="en-US" altLang="zh-CN" sz="1200" b="0" i="0" kern="1200" dirty="0" err="1" smtClean="0">
                <a:solidFill>
                  <a:schemeClr val="tx1"/>
                </a:solidFill>
                <a:effectLst/>
                <a:latin typeface="Arial" charset="0"/>
                <a:ea typeface="宋体" pitchFamily="2" charset="-122"/>
                <a:cs typeface="+mn-cs"/>
              </a:rPr>
              <a:t>auxWireDodecahedron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、圆锥体</a:t>
            </a:r>
            <a:r>
              <a:rPr lang="en-US" altLang="zh-CN" sz="1200" b="0" i="0" kern="1200" dirty="0" err="1" smtClean="0">
                <a:solidFill>
                  <a:schemeClr val="tx1"/>
                </a:solidFill>
                <a:effectLst/>
                <a:latin typeface="Arial" charset="0"/>
                <a:ea typeface="宋体" pitchFamily="2" charset="-122"/>
                <a:cs typeface="+mn-cs"/>
              </a:rPr>
              <a:t>auxWireCone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和茶壶</a:t>
            </a:r>
            <a:r>
              <a:rPr lang="en-US" altLang="zh-CN" sz="1200" b="0" i="0" kern="1200" dirty="0" err="1" smtClean="0">
                <a:solidFill>
                  <a:schemeClr val="tx1"/>
                </a:solidFill>
                <a:effectLst/>
                <a:latin typeface="Arial" charset="0"/>
                <a:ea typeface="宋体" pitchFamily="2" charset="-122"/>
                <a:cs typeface="+mn-cs"/>
              </a:rPr>
              <a:t>auxWireTeapot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背景过程管理函数</a:t>
            </a:r>
            <a:r>
              <a:rPr lang="en-US" altLang="zh-CN" sz="1200" b="0" i="0" kern="1200" dirty="0" err="1" smtClean="0">
                <a:solidFill>
                  <a:schemeClr val="tx1"/>
                </a:solidFill>
                <a:effectLst/>
                <a:latin typeface="Arial" charset="0"/>
                <a:ea typeface="宋体" pitchFamily="2" charset="-122"/>
                <a:cs typeface="+mn-cs"/>
              </a:rPr>
              <a:t>auxIdleFunc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程序运行函数</a:t>
            </a:r>
            <a:r>
              <a:rPr lang="en-US" altLang="zh-CN" sz="1200" b="0" i="0" kern="1200" dirty="0" err="1" smtClean="0">
                <a:solidFill>
                  <a:schemeClr val="tx1"/>
                </a:solidFill>
                <a:effectLst/>
                <a:latin typeface="Arial" charset="0"/>
                <a:ea typeface="宋体" pitchFamily="2" charset="-122"/>
                <a:cs typeface="+mn-cs"/>
              </a:rPr>
              <a:t>auxMainLoop</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4</a:t>
            </a: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工具库 </a:t>
            </a:r>
            <a:r>
              <a:rPr lang="en-US" altLang="zh-CN" sz="1200" b="0" i="0" kern="1200" dirty="0" smtClean="0">
                <a:solidFill>
                  <a:schemeClr val="tx1"/>
                </a:solidFill>
                <a:effectLst/>
                <a:latin typeface="Arial" charset="0"/>
                <a:ea typeface="宋体" pitchFamily="2" charset="-122"/>
                <a:cs typeface="+mn-cs"/>
              </a:rPr>
              <a:t>OpenGL Utility Toolkit</a:t>
            </a:r>
            <a:br>
              <a:rPr lang="en-US" altLang="zh-CN"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包含大约</a:t>
            </a:r>
            <a:r>
              <a:rPr lang="en-US" altLang="zh-CN" sz="1200" b="0" i="0" kern="1200" dirty="0" smtClean="0">
                <a:solidFill>
                  <a:schemeClr val="tx1"/>
                </a:solidFill>
                <a:effectLst/>
                <a:latin typeface="Arial" charset="0"/>
                <a:ea typeface="宋体" pitchFamily="2" charset="-122"/>
                <a:cs typeface="+mn-cs"/>
              </a:rPr>
              <a:t>30</a:t>
            </a:r>
            <a:r>
              <a:rPr lang="zh-CN" altLang="en-US" sz="1200" b="0" i="0" kern="1200" dirty="0" smtClean="0">
                <a:solidFill>
                  <a:schemeClr val="tx1"/>
                </a:solidFill>
                <a:effectLst/>
                <a:latin typeface="Arial" charset="0"/>
                <a:ea typeface="宋体" pitchFamily="2" charset="-122"/>
                <a:cs typeface="+mn-cs"/>
              </a:rPr>
              <a:t>多个函数，函数名前缀为</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是不依赖于窗口平台的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工具包，由</a:t>
            </a:r>
            <a:r>
              <a:rPr lang="en-US" altLang="zh-CN" sz="1200" b="0" i="0" kern="1200" dirty="0" smtClean="0">
                <a:solidFill>
                  <a:schemeClr val="tx1"/>
                </a:solidFill>
                <a:effectLst/>
                <a:latin typeface="Arial" charset="0"/>
                <a:ea typeface="宋体" pitchFamily="2" charset="-122"/>
                <a:cs typeface="+mn-cs"/>
              </a:rPr>
              <a:t>Mark </a:t>
            </a:r>
            <a:r>
              <a:rPr lang="en-US" altLang="zh-CN" sz="1200" b="0" i="0" kern="1200" dirty="0" err="1" smtClean="0">
                <a:solidFill>
                  <a:schemeClr val="tx1"/>
                </a:solidFill>
                <a:effectLst/>
                <a:latin typeface="Arial" charset="0"/>
                <a:ea typeface="宋体" pitchFamily="2" charset="-122"/>
                <a:cs typeface="+mn-cs"/>
              </a:rPr>
              <a:t>KLilgrad</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SGI</a:t>
            </a:r>
            <a:r>
              <a:rPr lang="zh-CN" altLang="en-US" sz="1200" b="0" i="0" kern="1200" dirty="0" smtClean="0">
                <a:solidFill>
                  <a:schemeClr val="tx1"/>
                </a:solidFill>
                <a:effectLst/>
                <a:latin typeface="Arial" charset="0"/>
                <a:ea typeface="宋体" pitchFamily="2" charset="-122"/>
                <a:cs typeface="+mn-cs"/>
              </a:rPr>
              <a:t>编写（现在在</a:t>
            </a:r>
            <a:r>
              <a:rPr lang="en-US" altLang="zh-CN" sz="1200" b="0" i="0" kern="1200" dirty="0" err="1" smtClean="0">
                <a:solidFill>
                  <a:schemeClr val="tx1"/>
                </a:solidFill>
                <a:effectLst/>
                <a:latin typeface="Arial" charset="0"/>
                <a:ea typeface="宋体" pitchFamily="2" charset="-122"/>
                <a:cs typeface="+mn-cs"/>
              </a:rPr>
              <a:t>Nvidia</a:t>
            </a:r>
            <a:r>
              <a:rPr lang="zh-CN" altLang="en-US" sz="1200" b="0" i="0" kern="1200" dirty="0" smtClean="0">
                <a:solidFill>
                  <a:schemeClr val="tx1"/>
                </a:solidFill>
                <a:effectLst/>
                <a:latin typeface="Arial" charset="0"/>
                <a:ea typeface="宋体" pitchFamily="2" charset="-122"/>
                <a:cs typeface="+mn-cs"/>
              </a:rPr>
              <a:t>），目的是隐藏不同窗口平台</a:t>
            </a:r>
            <a:r>
              <a:rPr lang="en-US" altLang="zh-CN" sz="1200" b="0" i="0" kern="1200" dirty="0" smtClean="0">
                <a:solidFill>
                  <a:schemeClr val="tx1"/>
                </a:solidFill>
                <a:effectLst/>
                <a:latin typeface="Arial" charset="0"/>
                <a:ea typeface="宋体" pitchFamily="2" charset="-122"/>
                <a:cs typeface="+mn-cs"/>
              </a:rPr>
              <a:t>API</a:t>
            </a:r>
            <a:r>
              <a:rPr lang="zh-CN" altLang="en-US" sz="1200" b="0" i="0" kern="1200" dirty="0" smtClean="0">
                <a:solidFill>
                  <a:schemeClr val="tx1"/>
                </a:solidFill>
                <a:effectLst/>
                <a:latin typeface="Arial" charset="0"/>
                <a:ea typeface="宋体" pitchFamily="2" charset="-122"/>
                <a:cs typeface="+mn-cs"/>
              </a:rPr>
              <a:t>的复杂度。 函数以</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开头，它们作为</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库功能更强的替代品，提供更为复杂的绘制功能，此函数由</a:t>
            </a:r>
            <a:r>
              <a:rPr lang="en-US" altLang="zh-CN" sz="1200" b="0" i="0" kern="1200" dirty="0" smtClean="0">
                <a:solidFill>
                  <a:schemeClr val="tx1"/>
                </a:solidFill>
                <a:effectLst/>
                <a:latin typeface="Arial" charset="0"/>
                <a:ea typeface="宋体" pitchFamily="2" charset="-122"/>
                <a:cs typeface="+mn-cs"/>
              </a:rPr>
              <a:t>glut.dll</a:t>
            </a:r>
            <a:r>
              <a:rPr lang="zh-CN" altLang="en-US" sz="1200" b="0" i="0" kern="1200" dirty="0" smtClean="0">
                <a:solidFill>
                  <a:schemeClr val="tx1"/>
                </a:solidFill>
                <a:effectLst/>
                <a:latin typeface="Arial" charset="0"/>
                <a:ea typeface="宋体" pitchFamily="2" charset="-122"/>
                <a:cs typeface="+mn-cs"/>
              </a:rPr>
              <a:t>来负责解释执行。由于</a:t>
            </a:r>
            <a:r>
              <a:rPr lang="en-US" altLang="zh-CN" sz="1200" b="0" i="0" kern="1200" dirty="0" smtClean="0">
                <a:solidFill>
                  <a:schemeClr val="tx1"/>
                </a:solidFill>
                <a:effectLst/>
                <a:latin typeface="Arial" charset="0"/>
                <a:ea typeface="宋体" pitchFamily="2" charset="-122"/>
                <a:cs typeface="+mn-cs"/>
              </a:rPr>
              <a:t>glut</a:t>
            </a:r>
            <a:r>
              <a:rPr lang="zh-CN" altLang="en-US" sz="1200" b="0" i="0" kern="1200" dirty="0" smtClean="0">
                <a:solidFill>
                  <a:schemeClr val="tx1"/>
                </a:solidFill>
                <a:effectLst/>
                <a:latin typeface="Arial" charset="0"/>
                <a:ea typeface="宋体" pitchFamily="2" charset="-122"/>
                <a:cs typeface="+mn-cs"/>
              </a:rPr>
              <a:t>中的窗口管理函数是不依赖于运行环境的，因此</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中的工具库可以在</a:t>
            </a:r>
            <a:r>
              <a:rPr lang="en-US" altLang="zh-CN" sz="1200" b="0" i="0" kern="1200" dirty="0" smtClean="0">
                <a:solidFill>
                  <a:schemeClr val="tx1"/>
                </a:solidFill>
                <a:effectLst/>
                <a:latin typeface="Arial" charset="0"/>
                <a:ea typeface="宋体" pitchFamily="2" charset="-122"/>
                <a:cs typeface="+mn-cs"/>
              </a:rPr>
              <a:t>X-Window, Windows NT, OS/2</a:t>
            </a:r>
            <a:r>
              <a:rPr lang="zh-CN" altLang="en-US" sz="1200" b="0" i="0" kern="1200" dirty="0" smtClean="0">
                <a:solidFill>
                  <a:schemeClr val="tx1"/>
                </a:solidFill>
                <a:effectLst/>
                <a:latin typeface="Arial" charset="0"/>
                <a:ea typeface="宋体" pitchFamily="2" charset="-122"/>
                <a:cs typeface="+mn-cs"/>
              </a:rPr>
              <a:t>等系统下运行，特别适合于开发不需要复杂界面的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示例程序。</a:t>
            </a:r>
            <a:r>
              <a:rPr lang="zh-CN" altLang="en-US" sz="1200" b="1" i="0" kern="1200" dirty="0" smtClean="0">
                <a:solidFill>
                  <a:schemeClr val="tx1"/>
                </a:solidFill>
                <a:effectLst/>
                <a:latin typeface="Arial" charset="0"/>
                <a:ea typeface="宋体" pitchFamily="2" charset="-122"/>
                <a:cs typeface="+mn-cs"/>
              </a:rPr>
              <a:t>对于有经验的程序员来说，一般先用</a:t>
            </a:r>
            <a:r>
              <a:rPr lang="en-US" altLang="zh-CN" sz="1200" b="1" i="0" kern="1200" dirty="0" smtClean="0">
                <a:solidFill>
                  <a:schemeClr val="tx1"/>
                </a:solidFill>
                <a:effectLst/>
                <a:latin typeface="Arial" charset="0"/>
                <a:ea typeface="宋体" pitchFamily="2" charset="-122"/>
                <a:cs typeface="+mn-cs"/>
              </a:rPr>
              <a:t>glut</a:t>
            </a:r>
            <a:r>
              <a:rPr lang="zh-CN" altLang="en-US" sz="1200" b="1" i="0" kern="1200" dirty="0" smtClean="0">
                <a:solidFill>
                  <a:schemeClr val="tx1"/>
                </a:solidFill>
                <a:effectLst/>
                <a:latin typeface="Arial" charset="0"/>
                <a:ea typeface="宋体" pitchFamily="2" charset="-122"/>
                <a:cs typeface="+mn-cs"/>
              </a:rPr>
              <a:t>理顺</a:t>
            </a:r>
            <a:r>
              <a:rPr lang="en-US" altLang="zh-CN" sz="1200" b="1" i="0" kern="1200" dirty="0" smtClean="0">
                <a:solidFill>
                  <a:schemeClr val="tx1"/>
                </a:solidFill>
                <a:effectLst/>
                <a:latin typeface="Arial" charset="0"/>
                <a:ea typeface="宋体" pitchFamily="2" charset="-122"/>
                <a:cs typeface="+mn-cs"/>
              </a:rPr>
              <a:t>3D</a:t>
            </a:r>
            <a:r>
              <a:rPr lang="zh-CN" altLang="en-US" sz="1200" b="1" i="0" kern="1200" dirty="0" smtClean="0">
                <a:solidFill>
                  <a:schemeClr val="tx1"/>
                </a:solidFill>
                <a:effectLst/>
                <a:latin typeface="Arial" charset="0"/>
                <a:ea typeface="宋体" pitchFamily="2" charset="-122"/>
                <a:cs typeface="+mn-cs"/>
              </a:rPr>
              <a:t>图形代码，然后再集成为完整的应用程序</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这部分函数主要包括</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窗口操作函数，窗口初始化、窗口大小、窗口位置等</a:t>
            </a:r>
            <a:r>
              <a:rPr lang="zh-CN" altLang="en-US" sz="1200" b="0" i="0" kern="1200" dirty="0" smtClean="0">
                <a:solidFill>
                  <a:schemeClr val="tx1"/>
                </a:solidFill>
                <a:effectLst/>
                <a:latin typeface="Arial" charset="0"/>
                <a:ea typeface="宋体" pitchFamily="2" charset="-122"/>
                <a:cs typeface="+mn-cs"/>
              </a:rPr>
              <a:t>函数</a:t>
            </a:r>
            <a:r>
              <a:rPr lang="en-US" altLang="zh-CN" sz="1200" b="0" i="0" kern="1200" dirty="0" err="1" smtClean="0">
                <a:solidFill>
                  <a:schemeClr val="tx1"/>
                </a:solidFill>
                <a:effectLst/>
                <a:latin typeface="Arial" charset="0"/>
                <a:ea typeface="宋体" pitchFamily="2" charset="-122"/>
                <a:cs typeface="+mn-cs"/>
              </a:rPr>
              <a:t>glutInit</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glutInitDisplayMode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glutInitWindowSize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glutInitWindowPosition</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a:t>
            </a:r>
            <a:br>
              <a:rPr lang="zh-CN" altLang="en-US" sz="1200" b="0" i="0" kern="1200" dirty="0" smtClean="0">
                <a:solidFill>
                  <a:schemeClr val="tx1"/>
                </a:solidFill>
                <a:effectLst/>
                <a:latin typeface="Arial" charset="0"/>
                <a:ea typeface="宋体" pitchFamily="2" charset="-122"/>
                <a:cs typeface="+mn-cs"/>
              </a:rPr>
            </a:br>
            <a:r>
              <a:rPr lang="zh-CN" altLang="en-US" sz="1200" b="1" i="0" kern="1200" dirty="0" smtClean="0">
                <a:solidFill>
                  <a:schemeClr val="tx1"/>
                </a:solidFill>
                <a:effectLst/>
                <a:latin typeface="Arial" charset="0"/>
                <a:ea typeface="宋体" pitchFamily="2" charset="-122"/>
                <a:cs typeface="+mn-cs"/>
              </a:rPr>
              <a:t>回调函数。响应刷新消息、键盘消息、鼠标消息、定时器函数</a:t>
            </a:r>
            <a:r>
              <a:rPr lang="zh-CN" altLang="en-US" sz="1200" b="0" i="0" kern="1200" dirty="0" smtClean="0">
                <a:solidFill>
                  <a:schemeClr val="tx1"/>
                </a:solidFill>
                <a:effectLst/>
                <a:latin typeface="Arial" charset="0"/>
                <a:ea typeface="宋体" pitchFamily="2" charset="-122"/>
                <a:cs typeface="+mn-cs"/>
              </a:rPr>
              <a:t>等，</a:t>
            </a:r>
            <a:r>
              <a:rPr lang="en-US" altLang="zh-CN" sz="1200" b="0" i="0" kern="1200" dirty="0" err="1" smtClean="0">
                <a:solidFill>
                  <a:schemeClr val="tx1"/>
                </a:solidFill>
                <a:effectLst/>
                <a:latin typeface="Arial" charset="0"/>
                <a:ea typeface="宋体" pitchFamily="2" charset="-122"/>
                <a:cs typeface="+mn-cs"/>
              </a:rPr>
              <a:t>GlutDisplayFunc</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glutPostRedisplay</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glutReshapeFunc</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glutTimerFunc</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glutKeyboardFunc</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glutMouseFunc</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创建复杂的三维物体。这些和</a:t>
            </a:r>
            <a:r>
              <a:rPr lang="en-US" altLang="zh-CN" sz="1200" b="0" i="0" kern="1200" dirty="0" smtClean="0">
                <a:solidFill>
                  <a:schemeClr val="tx1"/>
                </a:solidFill>
                <a:effectLst/>
                <a:latin typeface="Arial" charset="0"/>
                <a:ea typeface="宋体" pitchFamily="2" charset="-122"/>
                <a:cs typeface="+mn-cs"/>
              </a:rPr>
              <a:t>aux</a:t>
            </a:r>
            <a:r>
              <a:rPr lang="zh-CN" altLang="en-US" sz="1200" b="0" i="0" kern="1200" dirty="0" smtClean="0">
                <a:solidFill>
                  <a:schemeClr val="tx1"/>
                </a:solidFill>
                <a:effectLst/>
                <a:latin typeface="Arial" charset="0"/>
                <a:ea typeface="宋体" pitchFamily="2" charset="-122"/>
                <a:cs typeface="+mn-cs"/>
              </a:rPr>
              <a:t>库的函数功能相同。创建网状体和实心体。如</a:t>
            </a:r>
            <a:r>
              <a:rPr lang="en-US" altLang="zh-CN" sz="1200" b="0" i="0" kern="1200" dirty="0" err="1" smtClean="0">
                <a:solidFill>
                  <a:schemeClr val="tx1"/>
                </a:solidFill>
                <a:effectLst/>
                <a:latin typeface="Arial" charset="0"/>
                <a:ea typeface="宋体" pitchFamily="2" charset="-122"/>
                <a:cs typeface="+mn-cs"/>
              </a:rPr>
              <a:t>glutSolidSphere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glutWireSphere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等。在此不再叙述。</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菜单函数。创建添加菜单的函数</a:t>
            </a:r>
            <a:r>
              <a:rPr lang="en-US" altLang="zh-CN" sz="1200" b="0" i="0" kern="1200" dirty="0" err="1" smtClean="0">
                <a:solidFill>
                  <a:schemeClr val="tx1"/>
                </a:solidFill>
                <a:effectLst/>
                <a:latin typeface="Arial" charset="0"/>
                <a:ea typeface="宋体" pitchFamily="2" charset="-122"/>
                <a:cs typeface="+mn-cs"/>
              </a:rPr>
              <a:t>GlutCreateMenu</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glutSetMenu</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glutAddMenuEntry</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glutAddSubMenu</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glutAttachMenu</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程序运行函数，</a:t>
            </a:r>
            <a:r>
              <a:rPr lang="en-US" altLang="zh-CN" sz="1200" b="0" i="0" kern="1200" dirty="0" err="1" smtClean="0">
                <a:solidFill>
                  <a:schemeClr val="tx1"/>
                </a:solidFill>
                <a:effectLst/>
                <a:latin typeface="Arial" charset="0"/>
                <a:ea typeface="宋体" pitchFamily="2" charset="-122"/>
                <a:cs typeface="+mn-cs"/>
              </a:rPr>
              <a:t>glutMainLoop</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99538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87A5CA-607D-4BFF-B3B4-8776A20B7589}" type="slidenum">
              <a:rPr lang="en-US" altLang="zh-CN" smtClean="0"/>
              <a:pPr>
                <a:spcBef>
                  <a:spcPct val="0"/>
                </a:spcBef>
              </a:pPr>
              <a:t>20</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1" i="0" kern="1200" dirty="0" smtClean="0">
                <a:solidFill>
                  <a:schemeClr val="tx1"/>
                </a:solidFill>
                <a:effectLst/>
                <a:latin typeface="Arial" charset="0"/>
                <a:ea typeface="宋体" pitchFamily="2" charset="-122"/>
                <a:cs typeface="+mn-cs"/>
              </a:rPr>
              <a:t>高级功能</a:t>
            </a:r>
            <a:endParaRPr lang="zh-CN" altLang="en-US"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被设计为只有输出的，所以它只提供渲染功能。核心</a:t>
            </a:r>
            <a:r>
              <a:rPr lang="en-US" altLang="zh-CN" sz="1200" b="0" i="0" kern="1200" dirty="0" smtClean="0">
                <a:solidFill>
                  <a:schemeClr val="tx1"/>
                </a:solidFill>
                <a:effectLst/>
                <a:latin typeface="Arial" charset="0"/>
                <a:ea typeface="宋体" pitchFamily="2" charset="-122"/>
                <a:cs typeface="+mn-cs"/>
              </a:rPr>
              <a:t>API</a:t>
            </a:r>
            <a:r>
              <a:rPr lang="zh-CN" altLang="en-US" sz="1200" b="0" i="0" kern="1200" dirty="0" smtClean="0">
                <a:solidFill>
                  <a:schemeClr val="tx1"/>
                </a:solidFill>
                <a:effectLst/>
                <a:latin typeface="Arial" charset="0"/>
                <a:ea typeface="宋体" pitchFamily="2" charset="-122"/>
                <a:cs typeface="+mn-cs"/>
              </a:rPr>
              <a:t>没有窗口系统、音频、打印、键盘</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鼠标或其它输入设备的概念。虽然这一开始看起来像是一种限制，但它允许进行渲染的代码完全独立于他运行的操作系统，允许跨平台开发。然而，有些整合于原生窗口系统的东西需要允许和宿主系统交互。这通过下列附加</a:t>
            </a:r>
            <a:r>
              <a:rPr lang="en-US" altLang="zh-CN" sz="1200" b="0" i="0" kern="1200" dirty="0" smtClean="0">
                <a:solidFill>
                  <a:schemeClr val="tx1"/>
                </a:solidFill>
                <a:effectLst/>
                <a:latin typeface="Arial" charset="0"/>
                <a:ea typeface="宋体" pitchFamily="2" charset="-122"/>
                <a:cs typeface="+mn-cs"/>
              </a:rPr>
              <a:t>API</a:t>
            </a:r>
            <a:r>
              <a:rPr lang="zh-CN" altLang="en-US" sz="1200" b="0" i="0" kern="1200" dirty="0" smtClean="0">
                <a:solidFill>
                  <a:schemeClr val="tx1"/>
                </a:solidFill>
                <a:effectLst/>
                <a:latin typeface="Arial" charset="0"/>
                <a:ea typeface="宋体" pitchFamily="2" charset="-122"/>
                <a:cs typeface="+mn-cs"/>
              </a:rPr>
              <a:t>实现：</a:t>
            </a:r>
          </a:p>
          <a:p>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GLX - X11</a:t>
            </a:r>
            <a:r>
              <a:rPr lang="zh-CN" altLang="en-US" sz="1200" b="0" i="0" kern="1200" dirty="0" smtClean="0">
                <a:solidFill>
                  <a:schemeClr val="tx1"/>
                </a:solidFill>
                <a:effectLst/>
                <a:latin typeface="Arial" charset="0"/>
                <a:ea typeface="宋体" pitchFamily="2" charset="-122"/>
                <a:cs typeface="+mn-cs"/>
              </a:rPr>
              <a:t>（包括透明的网络）</a:t>
            </a:r>
          </a:p>
          <a:p>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WGL - Microsoft Windows</a:t>
            </a:r>
          </a:p>
          <a:p>
            <a:r>
              <a:rPr lang="en-US" altLang="zh-CN" sz="1200" b="0" i="0" kern="1200" dirty="0" smtClean="0">
                <a:solidFill>
                  <a:schemeClr val="tx1"/>
                </a:solidFill>
                <a:effectLst/>
                <a:latin typeface="Arial" charset="0"/>
                <a:ea typeface="宋体" pitchFamily="2" charset="-122"/>
                <a:cs typeface="+mn-cs"/>
              </a:rPr>
              <a:t>* AGL - Apple </a:t>
            </a:r>
            <a:r>
              <a:rPr lang="en-US" altLang="zh-CN" sz="1200" b="0" i="0" kern="1200" dirty="0" err="1" smtClean="0">
                <a:solidFill>
                  <a:schemeClr val="tx1"/>
                </a:solidFill>
                <a:effectLst/>
                <a:latin typeface="Arial" charset="0"/>
                <a:ea typeface="宋体" pitchFamily="2" charset="-122"/>
                <a:cs typeface="+mn-cs"/>
              </a:rPr>
              <a:t>MacOS</a:t>
            </a:r>
            <a:endParaRPr lang="en-US" altLang="zh-CN" sz="1200" b="0" i="0" kern="1200" dirty="0" smtClean="0">
              <a:solidFill>
                <a:schemeClr val="tx1"/>
              </a:solidFill>
              <a:effectLst/>
              <a:latin typeface="Arial" charset="0"/>
              <a:ea typeface="宋体" pitchFamily="2" charset="-122"/>
              <a:cs typeface="+mn-cs"/>
            </a:endParaRP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6635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D1A38B-2362-45CD-9ECE-387E7295A8E2}" type="slidenum">
              <a:rPr lang="en-US" altLang="zh-CN" smtClean="0"/>
              <a:pPr>
                <a:spcBef>
                  <a:spcPct val="0"/>
                </a:spcBef>
              </a:pPr>
              <a:t>3</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59385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F35833-E8F1-4D1C-9112-768964987369}" type="slidenum">
              <a:rPr lang="en-US" altLang="zh-CN" smtClean="0"/>
              <a:pPr>
                <a:spcBef>
                  <a:spcPct val="0"/>
                </a:spcBef>
              </a:pPr>
              <a:t>21</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221645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235DCC8-5526-46EC-A0DD-C185588F57E7}" type="slidenum">
              <a:rPr lang="en-US" altLang="zh-CN" smtClean="0"/>
              <a:pPr>
                <a:spcBef>
                  <a:spcPct val="0"/>
                </a:spcBef>
              </a:pPr>
              <a:t>22</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23716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FCE3B2-BDD1-4496-A4BC-B78B17017691}" type="slidenum">
              <a:rPr lang="en-US" altLang="zh-CN" smtClean="0"/>
              <a:pPr>
                <a:spcBef>
                  <a:spcPct val="0"/>
                </a:spcBef>
              </a:pPr>
              <a:t>23</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272003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pPr>
                <a:defRPr/>
              </a:pPr>
              <a:t>24</a:t>
            </a:fld>
            <a:endParaRPr lang="en-US" altLang="zh-CN"/>
          </a:p>
        </p:txBody>
      </p:sp>
    </p:spTree>
    <p:extLst>
      <p:ext uri="{BB962C8B-B14F-4D97-AF65-F5344CB8AC3E}">
        <p14:creationId xmlns:p14="http://schemas.microsoft.com/office/powerpoint/2010/main" val="318840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25</a:t>
            </a:fld>
            <a:endParaRPr lang="en-US" altLang="zh-CN">
              <a:solidFill>
                <a:srgbClr val="000000"/>
              </a:solidFill>
            </a:endParaRPr>
          </a:p>
        </p:txBody>
      </p:sp>
    </p:spTree>
    <p:extLst>
      <p:ext uri="{BB962C8B-B14F-4D97-AF65-F5344CB8AC3E}">
        <p14:creationId xmlns:p14="http://schemas.microsoft.com/office/powerpoint/2010/main" val="2434104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gdi32.dll</a:t>
            </a:r>
            <a:r>
              <a:rPr lang="zh-CN" altLang="en-US" sz="1200" b="0" i="0" kern="1200" dirty="0" smtClean="0">
                <a:solidFill>
                  <a:schemeClr val="tx1"/>
                </a:solidFill>
                <a:effectLst/>
                <a:latin typeface="Arial" charset="0"/>
                <a:ea typeface="宋体" pitchFamily="2" charset="-122"/>
                <a:cs typeface="+mn-cs"/>
              </a:rPr>
              <a:t>是，包含的函数用来绘制图像和显示文字。</a:t>
            </a:r>
            <a:endParaRPr lang="en-US" altLang="zh-CN" sz="1200" b="0" i="0" kern="1200" dirty="0" smtClean="0">
              <a:solidFill>
                <a:schemeClr val="tx1"/>
              </a:solidFill>
              <a:effectLst/>
              <a:latin typeface="Arial" charset="0"/>
              <a:ea typeface="宋体" pitchFamily="2" charset="-122"/>
              <a:cs typeface="+mn-cs"/>
            </a:endParaRPr>
          </a:p>
          <a:p>
            <a:r>
              <a:rPr lang="en-US" altLang="zh-CN" sz="1200" u="none" strike="noStrike" kern="1200" dirty="0" smtClean="0">
                <a:solidFill>
                  <a:schemeClr val="tx1"/>
                </a:solidFill>
                <a:effectLst/>
                <a:latin typeface="Arial" charset="0"/>
                <a:ea typeface="宋体" pitchFamily="2" charset="-122"/>
                <a:cs typeface="+mn-cs"/>
                <a:hlinkClick r:id="rId3"/>
              </a:rPr>
              <a:t>DDI</a:t>
            </a:r>
            <a:r>
              <a:rPr lang="zh-CN" altLang="en-US" dirty="0" smtClean="0"/>
              <a:t>（</a:t>
            </a:r>
            <a:r>
              <a:rPr lang="en-US" altLang="zh-CN" dirty="0" smtClean="0"/>
              <a:t>Device-Driver Interface</a:t>
            </a:r>
            <a:r>
              <a:rPr lang="zh-CN" altLang="en-US" dirty="0" smtClean="0"/>
              <a:t>） </a:t>
            </a:r>
            <a:br>
              <a:rPr lang="zh-CN" altLang="en-US" dirty="0" smtClean="0"/>
            </a:br>
            <a:r>
              <a:rPr lang="zh-CN" altLang="en-US" dirty="0" smtClean="0"/>
              <a:t/>
            </a:r>
            <a:br>
              <a:rPr lang="zh-CN" altLang="en-US" dirty="0" smtClean="0"/>
            </a:br>
            <a:r>
              <a:rPr lang="zh-CN" altLang="en-US" dirty="0" smtClean="0"/>
              <a:t>一般的解释是</a:t>
            </a:r>
            <a:r>
              <a:rPr lang="en-US" altLang="zh-CN" dirty="0" smtClean="0"/>
              <a:t>:</a:t>
            </a:r>
            <a:r>
              <a:rPr lang="zh-CN" altLang="en-US" dirty="0" smtClean="0"/>
              <a:t>设备驱动程序接口</a:t>
            </a:r>
            <a:r>
              <a:rPr lang="en-US" altLang="zh-CN" dirty="0" smtClean="0"/>
              <a:t>(</a:t>
            </a:r>
            <a:r>
              <a:rPr lang="en-US" altLang="zh-CN" sz="1200" u="none" strike="noStrike" kern="1200" dirty="0" smtClean="0">
                <a:solidFill>
                  <a:schemeClr val="tx1"/>
                </a:solidFill>
                <a:effectLst/>
                <a:latin typeface="Arial" charset="0"/>
                <a:ea typeface="宋体" pitchFamily="2" charset="-122"/>
                <a:cs typeface="+mn-cs"/>
                <a:hlinkClick r:id="rId3"/>
              </a:rPr>
              <a:t>DDI</a:t>
            </a:r>
            <a:r>
              <a:rPr lang="en-US" altLang="zh-CN" dirty="0" smtClean="0"/>
              <a:t>)</a:t>
            </a:r>
            <a:br>
              <a:rPr lang="en-US" altLang="zh-CN" dirty="0" smtClean="0"/>
            </a:b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pPr>
                <a:defRPr/>
              </a:pPr>
              <a:t>26</a:t>
            </a:fld>
            <a:endParaRPr lang="en-US" altLang="zh-CN"/>
          </a:p>
        </p:txBody>
      </p:sp>
    </p:spTree>
    <p:extLst>
      <p:ext uri="{BB962C8B-B14F-4D97-AF65-F5344CB8AC3E}">
        <p14:creationId xmlns:p14="http://schemas.microsoft.com/office/powerpoint/2010/main" val="460910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27</a:t>
            </a:fld>
            <a:endParaRPr lang="en-US" altLang="zh-CN">
              <a:solidFill>
                <a:srgbClr val="000000"/>
              </a:solidFill>
            </a:endParaRPr>
          </a:p>
        </p:txBody>
      </p:sp>
    </p:spTree>
    <p:extLst>
      <p:ext uri="{BB962C8B-B14F-4D97-AF65-F5344CB8AC3E}">
        <p14:creationId xmlns:p14="http://schemas.microsoft.com/office/powerpoint/2010/main" val="2625761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数据流的角度</a:t>
            </a:r>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pPr>
                <a:defRPr/>
              </a:pPr>
              <a:t>28</a:t>
            </a:fld>
            <a:endParaRPr lang="en-US" altLang="zh-CN"/>
          </a:p>
        </p:txBody>
      </p:sp>
    </p:spTree>
    <p:extLst>
      <p:ext uri="{BB962C8B-B14F-4D97-AF65-F5344CB8AC3E}">
        <p14:creationId xmlns:p14="http://schemas.microsoft.com/office/powerpoint/2010/main" val="620538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程序执行的角度</a:t>
            </a:r>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pPr>
                <a:defRPr/>
              </a:pPr>
              <a:t>29</a:t>
            </a:fld>
            <a:endParaRPr lang="en-US" altLang="zh-CN"/>
          </a:p>
        </p:txBody>
      </p:sp>
    </p:spTree>
    <p:extLst>
      <p:ext uri="{BB962C8B-B14F-4D97-AF65-F5344CB8AC3E}">
        <p14:creationId xmlns:p14="http://schemas.microsoft.com/office/powerpoint/2010/main" val="3478840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30</a:t>
            </a:fld>
            <a:endParaRPr lang="en-US" altLang="zh-CN">
              <a:solidFill>
                <a:srgbClr val="000000"/>
              </a:solidFill>
            </a:endParaRPr>
          </a:p>
        </p:txBody>
      </p:sp>
    </p:spTree>
    <p:extLst>
      <p:ext uri="{BB962C8B-B14F-4D97-AF65-F5344CB8AC3E}">
        <p14:creationId xmlns:p14="http://schemas.microsoft.com/office/powerpoint/2010/main" val="72396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B8DFAF-4BB3-4D3D-8FED-6CF7E9DE46F9}" type="slidenum">
              <a:rPr lang="en-US" altLang="zh-CN" smtClean="0"/>
              <a:pPr>
                <a:spcBef>
                  <a:spcPct val="0"/>
                </a:spcBef>
              </a:pPr>
              <a:t>4</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30312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31</a:t>
            </a:fld>
            <a:endParaRPr lang="en-US" altLang="zh-CN">
              <a:solidFill>
                <a:srgbClr val="000000"/>
              </a:solidFill>
            </a:endParaRPr>
          </a:p>
        </p:txBody>
      </p:sp>
    </p:spTree>
    <p:extLst>
      <p:ext uri="{BB962C8B-B14F-4D97-AF65-F5344CB8AC3E}">
        <p14:creationId xmlns:p14="http://schemas.microsoft.com/office/powerpoint/2010/main" val="4067716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32</a:t>
            </a:fld>
            <a:endParaRPr lang="en-US" altLang="zh-CN">
              <a:solidFill>
                <a:srgbClr val="000000"/>
              </a:solidFill>
            </a:endParaRPr>
          </a:p>
        </p:txBody>
      </p:sp>
    </p:spTree>
    <p:extLst>
      <p:ext uri="{BB962C8B-B14F-4D97-AF65-F5344CB8AC3E}">
        <p14:creationId xmlns:p14="http://schemas.microsoft.com/office/powerpoint/2010/main" val="660729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5000"/>
              </a:spcBef>
              <a:spcAft>
                <a:spcPct val="35000"/>
              </a:spcAft>
              <a:defRPr sz="1400" b="1">
                <a:solidFill>
                  <a:schemeClr val="tx1"/>
                </a:solidFill>
                <a:latin typeface="Helvetica" panose="020B0604020202020204" pitchFamily="34" charset="0"/>
                <a:ea typeface="宋体" panose="02010600030101010101" pitchFamily="2" charset="-122"/>
              </a:defRPr>
            </a:lvl1pPr>
            <a:lvl2pPr marL="742950" indent="-285750">
              <a:lnSpc>
                <a:spcPct val="110000"/>
              </a:lnSpc>
              <a:spcBef>
                <a:spcPct val="35000"/>
              </a:spcBef>
              <a:spcAft>
                <a:spcPct val="35000"/>
              </a:spcAft>
              <a:defRPr sz="1100">
                <a:solidFill>
                  <a:schemeClr val="tx1"/>
                </a:solidFill>
                <a:latin typeface="Helvetica" panose="020B0604020202020204" pitchFamily="34" charset="0"/>
                <a:ea typeface="宋体" panose="02010600030101010101" pitchFamily="2" charset="-122"/>
              </a:defRPr>
            </a:lvl2pPr>
            <a:lvl3pPr marL="1143000" indent="-22860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3pPr>
            <a:lvl4pPr marL="1600200" indent="-228600">
              <a:lnSpc>
                <a:spcPct val="110000"/>
              </a:lnSpc>
              <a:spcBef>
                <a:spcPct val="25000"/>
              </a:spcBef>
              <a:spcAft>
                <a:spcPct val="25000"/>
              </a:spcAft>
              <a:buSzPct val="100000"/>
              <a:buChar char="•"/>
              <a:defRPr sz="1000">
                <a:solidFill>
                  <a:schemeClr val="tx1"/>
                </a:solidFill>
                <a:latin typeface="Times" panose="02020603050405020304" pitchFamily="18" charset="0"/>
                <a:ea typeface="宋体" panose="02010600030101010101" pitchFamily="2" charset="-122"/>
              </a:defRPr>
            </a:lvl4pPr>
            <a:lvl5pPr marL="2057400" indent="-22860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5pPr>
            <a:lvl6pPr marL="25146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6pPr>
            <a:lvl7pPr marL="29718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7pPr>
            <a:lvl8pPr marL="34290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8pPr>
            <a:lvl9pPr marL="38862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9pPr>
          </a:lstStyle>
          <a:p>
            <a:pPr>
              <a:lnSpc>
                <a:spcPct val="100000"/>
              </a:lnSpc>
              <a:spcBef>
                <a:spcPct val="0"/>
              </a:spcBef>
              <a:spcAft>
                <a:spcPct val="0"/>
              </a:spcAft>
            </a:pPr>
            <a:fld id="{44B616BE-A6AC-4D9B-96CE-BAE8D1F2B8B1}" type="slidenum">
              <a:rPr lang="zh-CN" altLang="en-US" sz="1000" b="0" smtClean="0">
                <a:solidFill>
                  <a:srgbClr val="000000"/>
                </a:solidFill>
                <a:latin typeface="Times" panose="02020603050405020304" pitchFamily="18" charset="0"/>
              </a:rPr>
              <a:pPr>
                <a:lnSpc>
                  <a:spcPct val="100000"/>
                </a:lnSpc>
                <a:spcBef>
                  <a:spcPct val="0"/>
                </a:spcBef>
                <a:spcAft>
                  <a:spcPct val="0"/>
                </a:spcAft>
              </a:pPr>
              <a:t>33</a:t>
            </a:fld>
            <a:endParaRPr lang="en-US" altLang="zh-CN" sz="1000" b="0" smtClean="0">
              <a:solidFill>
                <a:srgbClr val="000000"/>
              </a:solidFill>
              <a:latin typeface="Times"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vertex</a:t>
            </a:r>
            <a:r>
              <a:rPr lang="zh-CN" altLang="en-US" dirty="0" smtClean="0"/>
              <a:t>英 </a:t>
            </a:r>
            <a:r>
              <a:rPr lang="en-US" altLang="zh-CN" dirty="0" smtClean="0"/>
              <a:t>[ˈ</a:t>
            </a:r>
            <a:r>
              <a:rPr lang="en-US" altLang="zh-CN" dirty="0" err="1" smtClean="0"/>
              <a:t>vɜ:teks</a:t>
            </a:r>
            <a:r>
              <a:rPr lang="en-US" altLang="zh-CN" dirty="0" smtClean="0"/>
              <a:t>]   </a:t>
            </a:r>
            <a:r>
              <a:rPr lang="zh-CN" altLang="en-US" dirty="0" smtClean="0"/>
              <a:t>美 </a:t>
            </a:r>
            <a:r>
              <a:rPr lang="en-US" altLang="zh-CN" dirty="0" smtClean="0"/>
              <a:t>[ˈ</a:t>
            </a:r>
            <a:r>
              <a:rPr lang="en-US" altLang="zh-CN" dirty="0" err="1" smtClean="0"/>
              <a:t>vɜ:rteks</a:t>
            </a:r>
            <a:r>
              <a:rPr lang="en-US" altLang="zh-CN" dirty="0" smtClean="0"/>
              <a:t>] </a:t>
            </a:r>
            <a:endParaRPr lang="zh-CN" altLang="en-US" dirty="0" smtClean="0"/>
          </a:p>
        </p:txBody>
      </p:sp>
    </p:spTree>
    <p:extLst>
      <p:ext uri="{BB962C8B-B14F-4D97-AF65-F5344CB8AC3E}">
        <p14:creationId xmlns:p14="http://schemas.microsoft.com/office/powerpoint/2010/main" val="173084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5000"/>
              </a:spcBef>
              <a:spcAft>
                <a:spcPct val="35000"/>
              </a:spcAft>
              <a:defRPr sz="1400" b="1">
                <a:solidFill>
                  <a:schemeClr val="tx1"/>
                </a:solidFill>
                <a:latin typeface="Helvetica" panose="020B0604020202020204" pitchFamily="34" charset="0"/>
                <a:ea typeface="宋体" panose="02010600030101010101" pitchFamily="2" charset="-122"/>
              </a:defRPr>
            </a:lvl1pPr>
            <a:lvl2pPr marL="742950" indent="-285750">
              <a:lnSpc>
                <a:spcPct val="110000"/>
              </a:lnSpc>
              <a:spcBef>
                <a:spcPct val="35000"/>
              </a:spcBef>
              <a:spcAft>
                <a:spcPct val="35000"/>
              </a:spcAft>
              <a:defRPr sz="1100">
                <a:solidFill>
                  <a:schemeClr val="tx1"/>
                </a:solidFill>
                <a:latin typeface="Helvetica" panose="020B0604020202020204" pitchFamily="34" charset="0"/>
                <a:ea typeface="宋体" panose="02010600030101010101" pitchFamily="2" charset="-122"/>
              </a:defRPr>
            </a:lvl2pPr>
            <a:lvl3pPr marL="1143000" indent="-22860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3pPr>
            <a:lvl4pPr marL="1600200" indent="-228600">
              <a:lnSpc>
                <a:spcPct val="110000"/>
              </a:lnSpc>
              <a:spcBef>
                <a:spcPct val="25000"/>
              </a:spcBef>
              <a:spcAft>
                <a:spcPct val="25000"/>
              </a:spcAft>
              <a:buSzPct val="100000"/>
              <a:buChar char="•"/>
              <a:defRPr sz="1000">
                <a:solidFill>
                  <a:schemeClr val="tx1"/>
                </a:solidFill>
                <a:latin typeface="Times" panose="02020603050405020304" pitchFamily="18" charset="0"/>
                <a:ea typeface="宋体" panose="02010600030101010101" pitchFamily="2" charset="-122"/>
              </a:defRPr>
            </a:lvl4pPr>
            <a:lvl5pPr marL="2057400" indent="-22860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5pPr>
            <a:lvl6pPr marL="25146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6pPr>
            <a:lvl7pPr marL="29718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7pPr>
            <a:lvl8pPr marL="34290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8pPr>
            <a:lvl9pPr marL="3886200" indent="-228600" eaLnBrk="0" fontAlgn="base" hangingPunct="0">
              <a:lnSpc>
                <a:spcPct val="110000"/>
              </a:lnSpc>
              <a:spcBef>
                <a:spcPct val="25000"/>
              </a:spcBef>
              <a:spcAft>
                <a:spcPct val="25000"/>
              </a:spcAft>
              <a:defRPr sz="1000">
                <a:solidFill>
                  <a:schemeClr val="tx1"/>
                </a:solidFill>
                <a:latin typeface="Times" panose="02020603050405020304" pitchFamily="18" charset="0"/>
                <a:ea typeface="宋体" panose="02010600030101010101" pitchFamily="2" charset="-122"/>
              </a:defRPr>
            </a:lvl9pPr>
          </a:lstStyle>
          <a:p>
            <a:pPr>
              <a:lnSpc>
                <a:spcPct val="100000"/>
              </a:lnSpc>
              <a:spcBef>
                <a:spcPct val="0"/>
              </a:spcBef>
              <a:spcAft>
                <a:spcPct val="0"/>
              </a:spcAft>
            </a:pPr>
            <a:fld id="{44B616BE-A6AC-4D9B-96CE-BAE8D1F2B8B1}" type="slidenum">
              <a:rPr lang="zh-CN" altLang="en-US" sz="1000" b="0" smtClean="0">
                <a:solidFill>
                  <a:srgbClr val="000000"/>
                </a:solidFill>
                <a:latin typeface="Times" panose="02020603050405020304" pitchFamily="18" charset="0"/>
              </a:rPr>
              <a:pPr>
                <a:lnSpc>
                  <a:spcPct val="100000"/>
                </a:lnSpc>
                <a:spcBef>
                  <a:spcPct val="0"/>
                </a:spcBef>
                <a:spcAft>
                  <a:spcPct val="0"/>
                </a:spcAft>
              </a:pPr>
              <a:t>34</a:t>
            </a:fld>
            <a:endParaRPr lang="en-US" altLang="zh-CN" sz="1000" b="0" smtClean="0">
              <a:solidFill>
                <a:srgbClr val="000000"/>
              </a:solidFill>
              <a:latin typeface="Times"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vertex</a:t>
            </a:r>
            <a:r>
              <a:rPr lang="zh-CN" altLang="en-US" dirty="0" smtClean="0"/>
              <a:t>英 </a:t>
            </a:r>
            <a:r>
              <a:rPr lang="en-US" altLang="zh-CN" dirty="0" smtClean="0"/>
              <a:t>[ˈ</a:t>
            </a:r>
            <a:r>
              <a:rPr lang="en-US" altLang="zh-CN" dirty="0" err="1" smtClean="0"/>
              <a:t>vɜ:teks</a:t>
            </a:r>
            <a:r>
              <a:rPr lang="en-US" altLang="zh-CN" dirty="0" smtClean="0"/>
              <a:t>]   </a:t>
            </a:r>
            <a:r>
              <a:rPr lang="zh-CN" altLang="en-US" dirty="0" smtClean="0"/>
              <a:t>美 </a:t>
            </a:r>
            <a:r>
              <a:rPr lang="en-US" altLang="zh-CN" dirty="0" smtClean="0"/>
              <a:t>[ˈ</a:t>
            </a:r>
            <a:r>
              <a:rPr lang="en-US" altLang="zh-CN" dirty="0" err="1" smtClean="0"/>
              <a:t>vɜ:rteks</a:t>
            </a:r>
            <a:r>
              <a:rPr lang="en-US" altLang="zh-CN" dirty="0" smtClean="0"/>
              <a:t>] </a:t>
            </a:r>
            <a:endParaRPr lang="zh-CN" altLang="en-US" dirty="0" smtClean="0"/>
          </a:p>
        </p:txBody>
      </p:sp>
    </p:spTree>
    <p:extLst>
      <p:ext uri="{BB962C8B-B14F-4D97-AF65-F5344CB8AC3E}">
        <p14:creationId xmlns:p14="http://schemas.microsoft.com/office/powerpoint/2010/main" val="636689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35</a:t>
            </a:fld>
            <a:endParaRPr lang="en-US" altLang="zh-CN">
              <a:solidFill>
                <a:srgbClr val="000000"/>
              </a:solidFill>
            </a:endParaRPr>
          </a:p>
        </p:txBody>
      </p:sp>
    </p:spTree>
    <p:extLst>
      <p:ext uri="{BB962C8B-B14F-4D97-AF65-F5344CB8AC3E}">
        <p14:creationId xmlns:p14="http://schemas.microsoft.com/office/powerpoint/2010/main" val="2268481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52422A-744D-46A2-A488-1776014D2E88}" type="slidenum">
              <a:rPr lang="en-US" altLang="zh-CN" smtClean="0"/>
              <a:pPr>
                <a:spcBef>
                  <a:spcPct val="0"/>
                </a:spcBef>
              </a:pPr>
              <a:t>36</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00431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9356A8-57FD-464B-AD0A-A54A20E0E529}" type="slidenum">
              <a:rPr lang="en-US" altLang="zh-CN" smtClean="0"/>
              <a:pPr>
                <a:spcBef>
                  <a:spcPct val="0"/>
                </a:spcBef>
              </a:pPr>
              <a:t>37</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Arial" charset="0"/>
                <a:ea typeface="宋体" pitchFamily="2" charset="-122"/>
                <a:cs typeface="+mn-cs"/>
              </a:rPr>
              <a:t>glFlush()</a:t>
            </a:r>
            <a:r>
              <a:rPr lang="zh-CN" altLang="en-US" sz="1200" b="0" i="0" kern="1200" dirty="0" smtClean="0">
                <a:solidFill>
                  <a:schemeClr val="tx1"/>
                </a:solidFill>
                <a:effectLst/>
                <a:latin typeface="Arial" charset="0"/>
                <a:ea typeface="宋体" pitchFamily="2" charset="-122"/>
                <a:cs typeface="+mn-cs"/>
              </a:rPr>
              <a:t>清空缓冲区，将指令送往缓硬件立即执行，但是它是将命令传送完毕之后立即返回，不会等待指令执行完毕。这些指令会在有限时间内执行完毕。</a:t>
            </a:r>
          </a:p>
          <a:p>
            <a:r>
              <a:rPr lang="zh-CN" altLang="en-US" sz="1200" b="0" i="0" kern="1200" dirty="0" smtClean="0">
                <a:solidFill>
                  <a:schemeClr val="tx1"/>
                </a:solidFill>
                <a:effectLst/>
                <a:latin typeface="Arial" charset="0"/>
                <a:ea typeface="宋体" pitchFamily="2" charset="-122"/>
                <a:cs typeface="+mn-cs"/>
              </a:rPr>
              <a:t>如果直接绘制到前缓冲，那么</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的绘制将不会有任何延迟。设想有一个复杂的场景，有很多物体需要绘制。当调用</a:t>
            </a:r>
            <a:r>
              <a:rPr lang="en-US" altLang="zh-CN" sz="1200" b="0" i="0" kern="1200" dirty="0" smtClean="0">
                <a:solidFill>
                  <a:schemeClr val="tx1"/>
                </a:solidFill>
                <a:effectLst/>
                <a:latin typeface="Arial" charset="0"/>
                <a:ea typeface="宋体" pitchFamily="2" charset="-122"/>
                <a:cs typeface="+mn-cs"/>
              </a:rPr>
              <a:t>glFlush</a:t>
            </a:r>
            <a:r>
              <a:rPr lang="zh-CN" altLang="en-US" sz="1200" b="0" i="0" kern="1200" dirty="0" smtClean="0">
                <a:solidFill>
                  <a:schemeClr val="tx1"/>
                </a:solidFill>
                <a:effectLst/>
                <a:latin typeface="Arial" charset="0"/>
                <a:ea typeface="宋体" pitchFamily="2" charset="-122"/>
                <a:cs typeface="+mn-cs"/>
              </a:rPr>
              <a:t>时，物体会一个一个地出现在屏幕上。但是，如果使用双缓冲，这个函数将不会有什么影响，因为直到交换缓冲区的时候变化才显现出来。</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49465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9356A8-57FD-464B-AD0A-A54A20E0E529}" type="slidenum">
              <a:rPr lang="en-US" altLang="zh-CN" smtClean="0"/>
              <a:pPr>
                <a:spcBef>
                  <a:spcPct val="0"/>
                </a:spcBef>
              </a:pPr>
              <a:t>38</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99687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39</a:t>
            </a:fld>
            <a:endParaRPr lang="en-US" altLang="zh-CN">
              <a:solidFill>
                <a:srgbClr val="000000"/>
              </a:solidFill>
            </a:endParaRPr>
          </a:p>
        </p:txBody>
      </p:sp>
    </p:spTree>
    <p:extLst>
      <p:ext uri="{BB962C8B-B14F-4D97-AF65-F5344CB8AC3E}">
        <p14:creationId xmlns:p14="http://schemas.microsoft.com/office/powerpoint/2010/main" val="427338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F342B8D-3AF6-4602-99A8-0C6038AA3C17}" type="slidenum">
              <a:rPr lang="en-US" altLang="zh-CN" smtClean="0"/>
              <a:pPr>
                <a:spcBef>
                  <a:spcPct val="0"/>
                </a:spcBef>
              </a:pPr>
              <a:t>40</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6279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F31D59-AABE-4EFE-81D2-7B503C6570E4}" type="slidenum">
              <a:rPr lang="en-US" altLang="zh-CN" smtClean="0"/>
              <a:pPr>
                <a:spcBef>
                  <a:spcPct val="0"/>
                </a:spcBef>
              </a:pPr>
              <a:t>5</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57493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29DCB3-3DC4-41FD-AA4B-0EAD800C6B41}" type="slidenum">
              <a:rPr lang="en-US" altLang="zh-CN" smtClean="0"/>
              <a:pPr>
                <a:spcBef>
                  <a:spcPct val="0"/>
                </a:spcBef>
              </a:pPr>
              <a:t>41</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i="0" kern="1200" dirty="0" smtClean="0">
                <a:solidFill>
                  <a:schemeClr val="tx1"/>
                </a:solidFill>
                <a:effectLst/>
                <a:latin typeface="Arial" charset="0"/>
                <a:ea typeface="宋体" pitchFamily="2" charset="-122"/>
                <a:cs typeface="+mn-cs"/>
              </a:rPr>
              <a:t>OPENGL</a:t>
            </a:r>
            <a:r>
              <a:rPr lang="zh-CN" altLang="en-US" sz="1200" b="1" i="0" kern="1200" dirty="0" smtClean="0">
                <a:solidFill>
                  <a:schemeClr val="tx1"/>
                </a:solidFill>
                <a:effectLst/>
                <a:latin typeface="Arial" charset="0"/>
                <a:ea typeface="宋体" pitchFamily="2" charset="-122"/>
                <a:cs typeface="+mn-cs"/>
              </a:rPr>
              <a:t>双缓冲：</a:t>
            </a:r>
            <a:r>
              <a:rPr lang="en-US" altLang="zh-CN" sz="1200" b="0" i="0" kern="1200" dirty="0" smtClean="0">
                <a:solidFill>
                  <a:schemeClr val="tx1"/>
                </a:solidFill>
                <a:effectLst/>
                <a:latin typeface="Arial" charset="0"/>
                <a:ea typeface="宋体" pitchFamily="2" charset="-122"/>
                <a:cs typeface="+mn-cs"/>
              </a:rPr>
              <a:t>1.</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解决的问题，在计算机上的动画与实际的动画有些不同：实际的动画都是先画好了，播放的时候直接拿出来显示就行。计算机动画则是画一张，就拿出来一张，再画下一张，再拿出来。如果所需要绘制的图形很简单，那么这样也没什么问题。但一旦图形比较复杂，绘制需要的时间较长，问题就会变得突出。</a:t>
            </a:r>
          </a:p>
          <a:p>
            <a:r>
              <a:rPr lang="zh-CN" altLang="en-US" sz="1200" b="0" i="0" kern="1200" dirty="0" smtClean="0">
                <a:solidFill>
                  <a:schemeClr val="tx1"/>
                </a:solidFill>
                <a:effectLst/>
                <a:latin typeface="Arial" charset="0"/>
                <a:ea typeface="宋体" pitchFamily="2" charset="-122"/>
                <a:cs typeface="+mn-cs"/>
              </a:rPr>
              <a:t>让我们把计算机想象成一个画图比较快的人，假如他直接在屏幕上画图，而图形比较复杂，则有可能在他只画了某幅图的一半的时候就被观众看到。而后面虽然他把画补全了，但观众的眼睛却又没有反应过来，还停留在原来那个残缺的画面上。也就是说，有时候观众看到完整的图象，有时却又只看到残缺的图象，这样就造成了屏幕的闪烁。</a:t>
            </a:r>
          </a:p>
          <a:p>
            <a:r>
              <a:rPr lang="zh-CN" altLang="en-US" sz="1200" b="0" i="0" kern="1200" dirty="0" smtClean="0">
                <a:solidFill>
                  <a:schemeClr val="tx1"/>
                </a:solidFill>
                <a:effectLst/>
                <a:latin typeface="Arial" charset="0"/>
                <a:ea typeface="宋体" pitchFamily="2" charset="-122"/>
                <a:cs typeface="+mn-cs"/>
              </a:rPr>
              <a:t>如何解决这一问题呢</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我们设想有两块画板，画图的人在旁边画，画好以后把他手里的画板与挂在屏幕上的画板相交换。这样以来，观众就不会看到残缺的画了。这一技术被应用到计算机图形中，称为</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，即：在存储器</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很有可能是显存</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中开辟两块区域，一块作为发送到显示器的数据，一块作为绘画的区域，在适当的时候交换它们。由于交换两块内存区域实际上只需要交换两个指针，这一方法效率非常高，所以被广泛的采用。</a:t>
            </a:r>
          </a:p>
          <a:p>
            <a:r>
              <a:rPr lang="zh-CN" altLang="en-US" sz="1200" b="0" i="0" kern="1200" dirty="0" smtClean="0">
                <a:solidFill>
                  <a:schemeClr val="tx1"/>
                </a:solidFill>
                <a:effectLst/>
                <a:latin typeface="Arial" charset="0"/>
                <a:ea typeface="宋体" pitchFamily="2" charset="-122"/>
                <a:cs typeface="+mn-cs"/>
              </a:rPr>
              <a:t>注意：虽然绝大多数平台都支持</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，但这一技术并不是</a:t>
            </a:r>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标准中的内容。</a:t>
            </a:r>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为了保证更好的可移植性，允许在实现时不使用</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。当然，我们常用的</a:t>
            </a:r>
            <a:r>
              <a:rPr lang="en-US" altLang="zh-CN" sz="1200" b="0" i="0" kern="1200" dirty="0" smtClean="0">
                <a:solidFill>
                  <a:schemeClr val="tx1"/>
                </a:solidFill>
                <a:effectLst/>
                <a:latin typeface="Arial" charset="0"/>
                <a:ea typeface="宋体" pitchFamily="2" charset="-122"/>
                <a:cs typeface="+mn-cs"/>
              </a:rPr>
              <a:t>PC</a:t>
            </a:r>
            <a:r>
              <a:rPr lang="zh-CN" altLang="en-US" sz="1200" b="0" i="0" kern="1200" dirty="0" smtClean="0">
                <a:solidFill>
                  <a:schemeClr val="tx1"/>
                </a:solidFill>
                <a:effectLst/>
                <a:latin typeface="Arial" charset="0"/>
                <a:ea typeface="宋体" pitchFamily="2" charset="-122"/>
                <a:cs typeface="+mn-cs"/>
              </a:rPr>
              <a:t>都是支持</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的。</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0114174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C67516-86F0-4E89-B931-17AC66B18AB8}" type="slidenum">
              <a:rPr lang="en-US" altLang="zh-CN" smtClean="0"/>
              <a:pPr>
                <a:spcBef>
                  <a:spcPct val="0"/>
                </a:spcBef>
              </a:pPr>
              <a:t>42</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906618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23B00B-D7A1-4D1C-956E-FB5A2DDA41C0}" type="slidenum">
              <a:rPr lang="en-US" altLang="zh-CN" smtClean="0"/>
              <a:pPr>
                <a:spcBef>
                  <a:spcPct val="0"/>
                </a:spcBef>
              </a:pPr>
              <a:t>43</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03822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F7B30E3-CECA-4B96-BA96-A680E0C73D66}" type="slidenum">
              <a:rPr lang="en-US" altLang="zh-CN" smtClean="0"/>
              <a:pPr>
                <a:spcBef>
                  <a:spcPct val="0"/>
                </a:spcBef>
              </a:pPr>
              <a:t>44</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Arial" charset="0"/>
                <a:ea typeface="宋体" pitchFamily="2" charset="-122"/>
                <a:cs typeface="+mn-cs"/>
              </a:rPr>
              <a:t>opaque</a:t>
            </a:r>
            <a:r>
              <a:rPr lang="zh-CN" altLang="en-US" sz="1200" b="0" i="0" kern="1200" dirty="0" smtClean="0">
                <a:solidFill>
                  <a:schemeClr val="tx1"/>
                </a:solidFill>
                <a:effectLst/>
                <a:latin typeface="Arial" charset="0"/>
                <a:ea typeface="宋体" pitchFamily="2" charset="-122"/>
                <a:cs typeface="+mn-cs"/>
              </a:rPr>
              <a:t>英</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əʊˈpeɪk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美</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oʊˈpeɪk</a:t>
            </a:r>
            <a:r>
              <a:rPr lang="en-US" altLang="zh-CN" sz="1200" b="0" i="0" kern="1200" dirty="0" smtClean="0">
                <a:solidFill>
                  <a:schemeClr val="tx1"/>
                </a:solidFill>
                <a:effectLst/>
                <a:latin typeface="Arial" charset="0"/>
                <a:ea typeface="宋体" pitchFamily="2" charset="-122"/>
                <a:cs typeface="+mn-cs"/>
              </a:rPr>
              <a:t>]</a:t>
            </a:r>
          </a:p>
          <a:p>
            <a:r>
              <a:rPr lang="en-US" altLang="zh-CN" sz="1200" kern="1200" dirty="0" smtClean="0">
                <a:solidFill>
                  <a:schemeClr val="tx1"/>
                </a:solidFill>
                <a:effectLst/>
                <a:latin typeface="Arial" charset="0"/>
                <a:ea typeface="宋体" pitchFamily="2" charset="-122"/>
                <a:cs typeface="+mn-cs"/>
              </a:rPr>
              <a:t>adj.</a:t>
            </a:r>
            <a:r>
              <a:rPr lang="zh-CN" altLang="en-US" sz="1200" kern="1200" dirty="0" smtClean="0">
                <a:solidFill>
                  <a:schemeClr val="tx1"/>
                </a:solidFill>
                <a:effectLst/>
                <a:latin typeface="Arial" charset="0"/>
                <a:ea typeface="宋体" pitchFamily="2" charset="-122"/>
                <a:cs typeface="+mn-cs"/>
              </a:rPr>
              <a:t>不透明的</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无光泽的，晦暗的</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不传导性的</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含糊的，迟钝的</a:t>
            </a:r>
            <a:r>
              <a:rPr lang="en-US" altLang="zh-CN" sz="1200" kern="1200" dirty="0" smtClean="0">
                <a:solidFill>
                  <a:schemeClr val="tx1"/>
                </a:solidFill>
                <a:effectLst/>
                <a:latin typeface="Arial" charset="0"/>
                <a:ea typeface="宋体" pitchFamily="2" charset="-122"/>
                <a:cs typeface="+mn-cs"/>
              </a:rPr>
              <a:t>;n.</a:t>
            </a:r>
            <a:r>
              <a:rPr lang="zh-CN" altLang="en-US" sz="1200" kern="1200" dirty="0" smtClean="0">
                <a:solidFill>
                  <a:schemeClr val="tx1"/>
                </a:solidFill>
                <a:effectLst/>
                <a:latin typeface="Arial" charset="0"/>
                <a:ea typeface="宋体" pitchFamily="2" charset="-122"/>
                <a:cs typeface="+mn-cs"/>
              </a:rPr>
              <a:t>不透明，晦暗</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建</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遮檐</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遮光涂料</a:t>
            </a:r>
            <a:r>
              <a:rPr lang="en-US" altLang="zh-CN" sz="1200" kern="1200" dirty="0" smtClean="0">
                <a:solidFill>
                  <a:schemeClr val="tx1"/>
                </a:solidFill>
                <a:effectLst/>
                <a:latin typeface="Arial" charset="0"/>
                <a:ea typeface="宋体" pitchFamily="2" charset="-122"/>
                <a:cs typeface="+mn-cs"/>
              </a:rPr>
              <a:t>;</a:t>
            </a:r>
            <a:r>
              <a:rPr lang="zh-CN" altLang="en-US" dirty="0" smtClean="0"/>
              <a:t/>
            </a:r>
            <a:br>
              <a:rPr lang="zh-CN" altLang="en-US" dirty="0" smtClean="0"/>
            </a:b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7490497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CF9B85-6A66-4A25-A02A-90F23774CB4B}" type="slidenum">
              <a:rPr lang="en-US" altLang="zh-CN" smtClean="0"/>
              <a:pPr>
                <a:spcBef>
                  <a:spcPct val="0"/>
                </a:spcBef>
              </a:pPr>
              <a:t>45</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6428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D41EAE-22D4-48F2-8DAB-786FAF501D51}" type="slidenum">
              <a:rPr lang="en-US" altLang="zh-CN" smtClean="0"/>
              <a:pPr>
                <a:spcBef>
                  <a:spcPct val="0"/>
                </a:spcBef>
              </a:pPr>
              <a:t>46</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678951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3C37011-3BEF-4774-BF90-8A9F6E54C975}" type="slidenum">
              <a:rPr lang="en-US" altLang="zh-CN" smtClean="0"/>
              <a:pPr>
                <a:spcBef>
                  <a:spcPct val="0"/>
                </a:spcBef>
              </a:pPr>
              <a:t>47</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1" i="0" kern="1200" dirty="0" smtClean="0">
                <a:solidFill>
                  <a:schemeClr val="tx1"/>
                </a:solidFill>
                <a:effectLst/>
                <a:latin typeface="Arial" charset="0"/>
                <a:ea typeface="宋体" pitchFamily="2" charset="-122"/>
                <a:cs typeface="+mn-cs"/>
              </a:rPr>
              <a:t>累积缓冲区</a:t>
            </a:r>
          </a:p>
          <a:p>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除了颜色缓冲区、深度缓冲区、模板缓冲区之外，还有</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区允许你把渲染到颜色缓冲区的值，拷贝到</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区。在多次拷贝操作到</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区时，可以用不同方式的把颜色缓冲区内容和当前</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区的内容进行重复混合。当在</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区完成一幅图像之后，可以拷回颜色缓冲区，然后通过</a:t>
            </a:r>
            <a:r>
              <a:rPr lang="en-US" altLang="zh-CN" sz="1200" b="0" i="0" kern="1200" dirty="0" err="1" smtClean="0">
                <a:solidFill>
                  <a:schemeClr val="tx1"/>
                </a:solidFill>
                <a:effectLst/>
                <a:latin typeface="Arial" charset="0"/>
                <a:ea typeface="宋体" pitchFamily="2" charset="-122"/>
                <a:cs typeface="+mn-cs"/>
              </a:rPr>
              <a:t>SwapBuffers</a:t>
            </a:r>
            <a:r>
              <a:rPr lang="zh-CN" altLang="en-US" sz="1200" b="0" i="0" kern="1200" dirty="0" smtClean="0">
                <a:solidFill>
                  <a:schemeClr val="tx1"/>
                </a:solidFill>
                <a:effectLst/>
                <a:latin typeface="Arial" charset="0"/>
                <a:ea typeface="宋体" pitchFamily="2" charset="-122"/>
                <a:cs typeface="+mn-cs"/>
              </a:rPr>
              <a:t>显示到屏幕上。</a:t>
            </a:r>
          </a:p>
          <a:p>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区的操作通过</a:t>
            </a:r>
            <a:r>
              <a:rPr lang="en-US" altLang="zh-CN" sz="1200" b="0" i="0" kern="1200" dirty="0" smtClean="0">
                <a:solidFill>
                  <a:schemeClr val="tx1"/>
                </a:solidFill>
                <a:effectLst/>
                <a:latin typeface="Arial" charset="0"/>
                <a:ea typeface="宋体" pitchFamily="2" charset="-122"/>
                <a:cs typeface="+mn-cs"/>
              </a:rPr>
              <a:t>void </a:t>
            </a:r>
            <a:r>
              <a:rPr lang="en-US" altLang="zh-CN" sz="1200" b="0" i="0" kern="1200" dirty="0" err="1" smtClean="0">
                <a:solidFill>
                  <a:schemeClr val="tx1"/>
                </a:solidFill>
                <a:effectLst/>
                <a:latin typeface="Arial" charset="0"/>
                <a:ea typeface="宋体" pitchFamily="2" charset="-122"/>
                <a:cs typeface="+mn-cs"/>
              </a:rPr>
              <a:t>glAccum</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GLenum</a:t>
            </a:r>
            <a:r>
              <a:rPr lang="en-US" altLang="zh-CN" sz="1200" b="0" i="0" kern="1200" dirty="0" smtClean="0">
                <a:solidFill>
                  <a:schemeClr val="tx1"/>
                </a:solidFill>
                <a:effectLst/>
                <a:latin typeface="Arial" charset="0"/>
                <a:ea typeface="宋体" pitchFamily="2" charset="-122"/>
                <a:cs typeface="+mn-cs"/>
              </a:rPr>
              <a:t> op, </a:t>
            </a:r>
            <a:r>
              <a:rPr lang="en-US" altLang="zh-CN" sz="1200" b="0" i="0" kern="1200" dirty="0" err="1" smtClean="0">
                <a:solidFill>
                  <a:schemeClr val="tx1"/>
                </a:solidFill>
                <a:effectLst/>
                <a:latin typeface="Arial" charset="0"/>
                <a:ea typeface="宋体" pitchFamily="2" charset="-122"/>
                <a:cs typeface="+mn-cs"/>
              </a:rPr>
              <a:t>GLfloat</a:t>
            </a:r>
            <a:r>
              <a:rPr lang="en-US" altLang="zh-CN" sz="1200" b="0" i="0" kern="1200" dirty="0" smtClean="0">
                <a:solidFill>
                  <a:schemeClr val="tx1"/>
                </a:solidFill>
                <a:effectLst/>
                <a:latin typeface="Arial" charset="0"/>
                <a:ea typeface="宋体" pitchFamily="2" charset="-122"/>
                <a:cs typeface="+mn-cs"/>
              </a:rPr>
              <a:t> value);</a:t>
            </a:r>
            <a:r>
              <a:rPr lang="zh-CN" altLang="en-US" sz="1200" b="0" i="0" kern="1200" dirty="0" smtClean="0">
                <a:solidFill>
                  <a:schemeClr val="tx1"/>
                </a:solidFill>
                <a:effectLst/>
                <a:latin typeface="Arial" charset="0"/>
                <a:ea typeface="宋体" pitchFamily="2" charset="-122"/>
                <a:cs typeface="+mn-cs"/>
              </a:rPr>
              <a:t>控制。第一个参数表示对</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区所进行的操作。第二个参数是浮点数用于指定缩放因子。</a:t>
            </a:r>
          </a:p>
          <a:p>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支持的</a:t>
            </a:r>
            <a:r>
              <a:rPr lang="zh-CN" altLang="en-US" sz="1200" b="1" i="0" kern="1200" dirty="0" smtClean="0">
                <a:solidFill>
                  <a:schemeClr val="tx1"/>
                </a:solidFill>
                <a:effectLst/>
                <a:latin typeface="Arial" charset="0"/>
                <a:ea typeface="宋体" pitchFamily="2" charset="-122"/>
                <a:cs typeface="+mn-cs"/>
              </a:rPr>
              <a:t>累积缓冲</a:t>
            </a:r>
            <a:r>
              <a:rPr lang="zh-CN" altLang="en-US" sz="1200" b="0" i="0" kern="1200" dirty="0" smtClean="0">
                <a:solidFill>
                  <a:schemeClr val="tx1"/>
                </a:solidFill>
                <a:effectLst/>
                <a:latin typeface="Arial" charset="0"/>
                <a:ea typeface="宋体" pitchFamily="2" charset="-122"/>
                <a:cs typeface="+mn-cs"/>
              </a:rPr>
              <a:t>区的操作如下表：</a:t>
            </a:r>
          </a:p>
          <a:p>
            <a:r>
              <a:rPr lang="zh-CN" altLang="en-US" dirty="0" smtClean="0"/>
              <a:t>操作</a:t>
            </a:r>
            <a:r>
              <a:rPr lang="zh-CN" altLang="en-US" dirty="0" smtClean="0">
                <a:effectLst/>
              </a:rPr>
              <a:t>描述</a:t>
            </a:r>
            <a:r>
              <a:rPr lang="en-US" altLang="zh-CN" dirty="0" smtClean="0"/>
              <a:t>GL_ACCUM</a:t>
            </a:r>
            <a:r>
              <a:rPr lang="zh-CN" altLang="en-US" dirty="0" smtClean="0"/>
              <a:t>把颜色缓冲区的颜色值进行缩放后，累加到</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a:t>
            </a:r>
            <a:r>
              <a:rPr lang="en-US" altLang="zh-CN" dirty="0" smtClean="0"/>
              <a:t>GL_LOAD</a:t>
            </a:r>
            <a:r>
              <a:rPr lang="zh-CN" altLang="en-US" dirty="0" smtClean="0"/>
              <a:t>把颜色缓冲区的颜色值进行缩放后，替换掉</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区的颜色值</a:t>
            </a:r>
            <a:r>
              <a:rPr lang="en-US" altLang="zh-CN" dirty="0" smtClean="0"/>
              <a:t>GL_RETURN</a:t>
            </a:r>
            <a:r>
              <a:rPr lang="zh-CN" altLang="en-US" dirty="0" smtClean="0"/>
              <a:t>把</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区的颜色值缩放后，拷贝回颜色缓冲区</a:t>
            </a:r>
            <a:r>
              <a:rPr lang="en-US" altLang="zh-CN" dirty="0" smtClean="0"/>
              <a:t>GL_MULT</a:t>
            </a:r>
            <a:r>
              <a:rPr lang="zh-CN" altLang="en-US" dirty="0" smtClean="0"/>
              <a:t>把</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区的颜色值缩放后，替换掉原</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区的颜色值</a:t>
            </a:r>
            <a:r>
              <a:rPr lang="en-US" altLang="zh-CN" dirty="0" smtClean="0"/>
              <a:t>GL_ADD</a:t>
            </a:r>
            <a:r>
              <a:rPr lang="zh-CN" altLang="en-US" dirty="0" smtClean="0"/>
              <a:t>把</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区的颜色值缩放后，累加到</a:t>
            </a:r>
            <a:r>
              <a:rPr lang="zh-CN" altLang="en-US" sz="1200" b="1" kern="1200" dirty="0" smtClean="0">
                <a:solidFill>
                  <a:schemeClr val="tx1"/>
                </a:solidFill>
                <a:effectLst/>
                <a:latin typeface="Arial" charset="0"/>
                <a:ea typeface="宋体" pitchFamily="2" charset="-122"/>
                <a:cs typeface="+mn-cs"/>
              </a:rPr>
              <a:t>累积缓冲</a:t>
            </a:r>
            <a:r>
              <a:rPr lang="zh-CN" altLang="en-US" dirty="0" smtClean="0"/>
              <a:t>区</a:t>
            </a:r>
            <a:endParaRPr lang="en-US" altLang="zh-CN" dirty="0" smtClean="0"/>
          </a:p>
          <a:p>
            <a:endParaRPr lang="en-US" altLang="zh-CN" dirty="0" smtClean="0"/>
          </a:p>
          <a:p>
            <a:r>
              <a:rPr lang="en-US" altLang="zh-CN" sz="1200" b="0" i="0" kern="1200" dirty="0" smtClean="0">
                <a:solidFill>
                  <a:schemeClr val="tx1"/>
                </a:solidFill>
                <a:effectLst/>
                <a:latin typeface="Arial" charset="0"/>
                <a:ea typeface="宋体" pitchFamily="2" charset="-122"/>
                <a:cs typeface="+mn-cs"/>
              </a:rPr>
              <a:t>3 </a:t>
            </a:r>
            <a:r>
              <a:rPr lang="zh-CN" altLang="en-US" sz="1200" b="0" i="0" kern="1200" dirty="0" smtClean="0">
                <a:solidFill>
                  <a:schemeClr val="tx1"/>
                </a:solidFill>
                <a:effectLst/>
                <a:latin typeface="Arial" charset="0"/>
                <a:ea typeface="宋体" pitchFamily="2" charset="-122"/>
                <a:cs typeface="+mn-cs"/>
              </a:rPr>
              <a:t>模板缓存（</a:t>
            </a:r>
            <a:r>
              <a:rPr lang="en-US" altLang="zh-CN" sz="1200" b="0" i="0" kern="1200" dirty="0" smtClean="0">
                <a:solidFill>
                  <a:schemeClr val="tx1"/>
                </a:solidFill>
                <a:effectLst/>
                <a:latin typeface="Arial" charset="0"/>
                <a:ea typeface="宋体" pitchFamily="2" charset="-122"/>
                <a:cs typeface="+mn-cs"/>
              </a:rPr>
              <a:t>Stencil Buffer</a:t>
            </a:r>
            <a:r>
              <a:rPr lang="zh-CN" altLang="en-US" sz="1200" b="0" i="0" kern="1200" dirty="0" smtClean="0">
                <a:solidFill>
                  <a:schemeClr val="tx1"/>
                </a:solidFill>
                <a:effectLst/>
                <a:latin typeface="Arial" charset="0"/>
                <a:ea typeface="宋体" pitchFamily="2" charset="-122"/>
                <a:cs typeface="+mn-cs"/>
              </a:rPr>
              <a:t>） 用以保持屏幕上某些位置图形不变，而其他部分重绘。例如大家熟悉的开飞机和赛车的游戏的驾驶舱视角，只有挡风外面的景物变化，舱内仪表等等并不变化。 </a:t>
            </a:r>
            <a:r>
              <a:rPr lang="zh-CN" altLang="en-US" dirty="0" smtClean="0"/>
              <a:t/>
            </a:r>
            <a:br>
              <a:rPr lang="zh-CN" altLang="en-US" dirty="0" smtClean="0"/>
            </a:b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7953773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AC95B3-A53A-4727-B40B-8ACAA4A9C3E4}" type="slidenum">
              <a:rPr lang="en-US" altLang="zh-CN" smtClean="0"/>
              <a:pPr>
                <a:spcBef>
                  <a:spcPct val="0"/>
                </a:spcBef>
              </a:pPr>
              <a:t>48</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05860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F20C67B-BB52-4005-A9C6-EB42AA8BF17A}" type="slidenum">
              <a:rPr lang="en-US" altLang="zh-CN" smtClean="0"/>
              <a:pPr>
                <a:spcBef>
                  <a:spcPct val="0"/>
                </a:spcBef>
              </a:pPr>
              <a:t>49</a:t>
            </a:fld>
            <a:endParaRPr lang="en-US" altLang="zh-CN" smtClean="0"/>
          </a:p>
        </p:txBody>
      </p:sp>
      <p:sp>
        <p:nvSpPr>
          <p:cNvPr id="73731" name="Rectangle 2"/>
          <p:cNvSpPr>
            <a:spLocks noGrp="1" noRot="1" noChangeAspect="1" noChangeArrowheads="1" noTextEdit="1"/>
          </p:cNvSpPr>
          <p:nvPr>
            <p:ph type="sldImg"/>
          </p:nvPr>
        </p:nvSpPr>
        <p:spPr>
          <a:xfrm>
            <a:off x="1368425" y="457200"/>
            <a:ext cx="4064000" cy="3048000"/>
          </a:xfrm>
          <a:ln/>
        </p:spPr>
      </p:sp>
      <p:sp>
        <p:nvSpPr>
          <p:cNvPr id="73732"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02322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CD7C9E-1008-478E-9367-CE8DA2E67161}" type="slidenum">
              <a:rPr lang="en-US" altLang="zh-CN" smtClean="0"/>
              <a:pPr>
                <a:spcBef>
                  <a:spcPct val="0"/>
                </a:spcBef>
              </a:pPr>
              <a:t>50</a:t>
            </a:fld>
            <a:endParaRPr lang="en-US" altLang="zh-CN" smtClean="0"/>
          </a:p>
        </p:txBody>
      </p:sp>
      <p:sp>
        <p:nvSpPr>
          <p:cNvPr id="75779" name="Rectangle 2"/>
          <p:cNvSpPr>
            <a:spLocks noGrp="1" noRot="1" noChangeAspect="1" noChangeArrowheads="1" noTextEdit="1"/>
          </p:cNvSpPr>
          <p:nvPr>
            <p:ph type="sldImg"/>
          </p:nvPr>
        </p:nvSpPr>
        <p:spPr>
          <a:xfrm>
            <a:off x="1368425" y="457200"/>
            <a:ext cx="4064000" cy="3048000"/>
          </a:xfrm>
          <a:ln/>
        </p:spPr>
      </p:sp>
      <p:sp>
        <p:nvSpPr>
          <p:cNvPr id="75780"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2258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6</a:t>
            </a:fld>
            <a:endParaRPr lang="en-US" altLang="zh-CN">
              <a:solidFill>
                <a:srgbClr val="000000"/>
              </a:solidFill>
            </a:endParaRPr>
          </a:p>
        </p:txBody>
      </p:sp>
    </p:spTree>
    <p:extLst>
      <p:ext uri="{BB962C8B-B14F-4D97-AF65-F5344CB8AC3E}">
        <p14:creationId xmlns:p14="http://schemas.microsoft.com/office/powerpoint/2010/main" val="1237442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B278C31-A2DB-473D-A7E1-337CBC9E32F7}" type="slidenum">
              <a:rPr lang="en-US" altLang="zh-CN" smtClean="0"/>
              <a:pPr>
                <a:spcBef>
                  <a:spcPct val="0"/>
                </a:spcBef>
              </a:pPr>
              <a:t>51</a:t>
            </a:fld>
            <a:endParaRPr lang="en-US" altLang="zh-CN" smtClean="0"/>
          </a:p>
        </p:txBody>
      </p:sp>
      <p:sp>
        <p:nvSpPr>
          <p:cNvPr id="77827" name="Rectangle 2"/>
          <p:cNvSpPr>
            <a:spLocks noGrp="1" noRot="1" noChangeAspect="1" noChangeArrowheads="1" noTextEdit="1"/>
          </p:cNvSpPr>
          <p:nvPr>
            <p:ph type="sldImg"/>
          </p:nvPr>
        </p:nvSpPr>
        <p:spPr>
          <a:xfrm>
            <a:off x="1368425" y="457200"/>
            <a:ext cx="4064000" cy="3048000"/>
          </a:xfrm>
          <a:ln/>
        </p:spPr>
      </p:sp>
      <p:sp>
        <p:nvSpPr>
          <p:cNvPr id="77828"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84484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102341-50F1-47E5-A29D-E6B9941C232A}" type="slidenum">
              <a:rPr lang="en-US" altLang="zh-CN" smtClean="0"/>
              <a:pPr>
                <a:spcBef>
                  <a:spcPct val="0"/>
                </a:spcBef>
              </a:pPr>
              <a:t>52</a:t>
            </a:fld>
            <a:endParaRPr lang="en-US" altLang="zh-CN" smtClean="0"/>
          </a:p>
        </p:txBody>
      </p:sp>
      <p:sp>
        <p:nvSpPr>
          <p:cNvPr id="79875" name="Rectangle 2"/>
          <p:cNvSpPr>
            <a:spLocks noGrp="1" noRot="1" noChangeAspect="1" noChangeArrowheads="1" noTextEdit="1"/>
          </p:cNvSpPr>
          <p:nvPr>
            <p:ph type="sldImg"/>
          </p:nvPr>
        </p:nvSpPr>
        <p:spPr>
          <a:xfrm>
            <a:off x="1368425" y="457200"/>
            <a:ext cx="4064000" cy="3048000"/>
          </a:xfrm>
          <a:ln/>
        </p:spPr>
      </p:sp>
      <p:sp>
        <p:nvSpPr>
          <p:cNvPr id="79876"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61228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F21D0C-A791-4CC2-94D7-5CE0758E0F5D}" type="slidenum">
              <a:rPr lang="en-US" altLang="zh-CN" smtClean="0"/>
              <a:pPr>
                <a:spcBef>
                  <a:spcPct val="0"/>
                </a:spcBef>
              </a:pPr>
              <a:t>53</a:t>
            </a:fld>
            <a:endParaRPr lang="en-US" altLang="zh-CN" smtClean="0"/>
          </a:p>
        </p:txBody>
      </p:sp>
      <p:sp>
        <p:nvSpPr>
          <p:cNvPr id="81923" name="Rectangle 2"/>
          <p:cNvSpPr>
            <a:spLocks noGrp="1" noRot="1" noChangeAspect="1" noChangeArrowheads="1" noTextEdit="1"/>
          </p:cNvSpPr>
          <p:nvPr>
            <p:ph type="sldImg"/>
          </p:nvPr>
        </p:nvSpPr>
        <p:spPr>
          <a:xfrm>
            <a:off x="1368425" y="457200"/>
            <a:ext cx="4064000" cy="3048000"/>
          </a:xfrm>
          <a:ln/>
        </p:spPr>
      </p:sp>
      <p:sp>
        <p:nvSpPr>
          <p:cNvPr id="81924"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947149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01FFBE-5C30-4CED-B783-0680A8623D27}" type="slidenum">
              <a:rPr lang="en-US" altLang="zh-CN" smtClean="0"/>
              <a:pPr>
                <a:spcBef>
                  <a:spcPct val="0"/>
                </a:spcBef>
              </a:pPr>
              <a:t>54</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944512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solidFill>
                  <a:srgbClr val="000000"/>
                </a:solidFill>
              </a:rPr>
              <a:pPr>
                <a:defRPr/>
              </a:pPr>
              <a:t>55</a:t>
            </a:fld>
            <a:endParaRPr lang="en-US" altLang="zh-CN">
              <a:solidFill>
                <a:srgbClr val="000000"/>
              </a:solidFill>
            </a:endParaRPr>
          </a:p>
        </p:txBody>
      </p:sp>
    </p:spTree>
    <p:extLst>
      <p:ext uri="{BB962C8B-B14F-4D97-AF65-F5344CB8AC3E}">
        <p14:creationId xmlns:p14="http://schemas.microsoft.com/office/powerpoint/2010/main" val="22669408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9D4631-3A99-423B-A630-7D9F2F4AB4F0}" type="slidenum">
              <a:rPr lang="en-US" altLang="zh-CN" smtClean="0"/>
              <a:pPr>
                <a:spcBef>
                  <a:spcPct val="0"/>
                </a:spcBef>
              </a:pPr>
              <a:t>56</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7607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1" kern="1200" dirty="0" smtClean="0">
                <a:solidFill>
                  <a:schemeClr val="tx1"/>
                </a:solidFill>
                <a:effectLst/>
                <a:latin typeface="Arial" charset="0"/>
                <a:ea typeface="宋体" pitchFamily="2" charset="-122"/>
                <a:cs typeface="+mn-cs"/>
              </a:rPr>
              <a:t>cognizant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cog·ni·zant</a:t>
            </a:r>
            <a:r>
              <a:rPr lang="en-US" altLang="zh-CN" sz="1200" kern="1200" dirty="0" smtClean="0">
                <a:solidFill>
                  <a:schemeClr val="tx1"/>
                </a:solidFill>
                <a:effectLst/>
                <a:latin typeface="Arial" charset="0"/>
                <a:ea typeface="宋体" pitchFamily="2" charset="-122"/>
                <a:cs typeface="+mn-cs"/>
              </a:rPr>
              <a:t> || '</a:t>
            </a:r>
            <a:r>
              <a:rPr lang="en-US" altLang="zh-CN" sz="1200" kern="1200" dirty="0" err="1" smtClean="0">
                <a:solidFill>
                  <a:schemeClr val="tx1"/>
                </a:solidFill>
                <a:effectLst/>
                <a:latin typeface="Arial" charset="0"/>
                <a:ea typeface="宋体" pitchFamily="2" charset="-122"/>
                <a:cs typeface="+mn-cs"/>
              </a:rPr>
              <a:t>kɑgnɪzənt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kɒg</a:t>
            </a:r>
            <a:r>
              <a:rPr lang="en-US" altLang="zh-CN" sz="1200" kern="1200" dirty="0" smtClean="0">
                <a:solidFill>
                  <a:schemeClr val="tx1"/>
                </a:solidFill>
                <a:effectLst/>
                <a:latin typeface="Arial" charset="0"/>
                <a:ea typeface="宋体" pitchFamily="2" charset="-122"/>
                <a:cs typeface="+mn-cs"/>
              </a:rPr>
              <a:t>-]</a:t>
            </a:r>
          </a:p>
          <a:p>
            <a:pPr rtl="0"/>
            <a:r>
              <a:rPr lang="en-US" altLang="zh-CN" sz="1200" kern="1200" dirty="0" smtClean="0">
                <a:solidFill>
                  <a:schemeClr val="tx1"/>
                </a:solidFill>
                <a:effectLst/>
                <a:latin typeface="Arial" charset="0"/>
                <a:ea typeface="宋体" pitchFamily="2" charset="-122"/>
                <a:cs typeface="+mn-cs"/>
              </a:rPr>
              <a:t>adj.  </a:t>
            </a:r>
            <a:r>
              <a:rPr lang="zh-CN" altLang="en-US" sz="1200" kern="1200" dirty="0" smtClean="0">
                <a:solidFill>
                  <a:schemeClr val="tx1"/>
                </a:solidFill>
                <a:effectLst/>
                <a:latin typeface="Arial" charset="0"/>
                <a:ea typeface="宋体" pitchFamily="2" charset="-122"/>
                <a:cs typeface="+mn-cs"/>
              </a:rPr>
              <a:t>已认识的</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晓得的</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已知道的</a:t>
            </a:r>
          </a:p>
          <a:p>
            <a:endParaRPr lang="zh-CN" altLang="en-US" dirty="0"/>
          </a:p>
        </p:txBody>
      </p:sp>
      <p:sp>
        <p:nvSpPr>
          <p:cNvPr id="4" name="灯片编号占位符 3"/>
          <p:cNvSpPr>
            <a:spLocks noGrp="1"/>
          </p:cNvSpPr>
          <p:nvPr>
            <p:ph type="sldNum" sz="quarter" idx="10"/>
          </p:nvPr>
        </p:nvSpPr>
        <p:spPr/>
        <p:txBody>
          <a:bodyPr/>
          <a:lstStyle/>
          <a:p>
            <a:pPr>
              <a:defRPr/>
            </a:pPr>
            <a:fld id="{635FF300-5AFA-450C-BEA1-C883F0B6CF03}" type="slidenum">
              <a:rPr lang="en-US" altLang="zh-CN" smtClean="0"/>
              <a:pPr>
                <a:defRPr/>
              </a:pPr>
              <a:t>7</a:t>
            </a:fld>
            <a:endParaRPr lang="en-US" altLang="zh-CN"/>
          </a:p>
        </p:txBody>
      </p:sp>
    </p:spTree>
    <p:extLst>
      <p:ext uri="{BB962C8B-B14F-4D97-AF65-F5344CB8AC3E}">
        <p14:creationId xmlns:p14="http://schemas.microsoft.com/office/powerpoint/2010/main" val="54980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0D85D1-9180-40E2-B291-C9C7E07C89D0}" type="slidenum">
              <a:rPr lang="en-US" altLang="zh-CN" smtClean="0"/>
              <a:pPr>
                <a:spcBef>
                  <a:spcPct val="0"/>
                </a:spcBef>
              </a:pPr>
              <a:t>8</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7024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A6BC97-BBD4-4E7F-B6D3-38E2FB6D6090}" type="slidenum">
              <a:rPr lang="en-US" altLang="zh-CN" smtClean="0"/>
              <a:pPr>
                <a:spcBef>
                  <a:spcPct val="0"/>
                </a:spcBef>
              </a:pPr>
              <a:t>9</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87726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09E251-334B-4AC4-8A59-7C4FCAEE117F}" type="slidenum">
              <a:rPr lang="en-US" altLang="zh-CN" smtClean="0"/>
              <a:pPr>
                <a:spcBef>
                  <a:spcPct val="0"/>
                </a:spcBef>
              </a:pPr>
              <a:t>10</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81310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E:\PAT 图片资源素材\PPT\待整理\精选 0 (13).jpg"/>
          <p:cNvPicPr>
            <a:picLocks noChangeAspect="1" noChangeArrowheads="1"/>
          </p:cNvPicPr>
          <p:nvPr/>
        </p:nvPicPr>
        <p:blipFill>
          <a:blip r:embed="rId2">
            <a:extLst>
              <a:ext uri="{28A0092B-C50C-407E-A947-70E740481C1C}">
                <a14:useLocalDpi xmlns:a14="http://schemas.microsoft.com/office/drawing/2010/main" val="0"/>
              </a:ext>
            </a:extLst>
          </a:blip>
          <a:srcRect t="3262" r="11656" b="5074"/>
          <a:stretch>
            <a:fillRect/>
          </a:stretch>
        </p:blipFill>
        <p:spPr bwMode="auto">
          <a:xfrm>
            <a:off x="3111500" y="0"/>
            <a:ext cx="6057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68313" y="731838"/>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808080"/>
                </a:solidFill>
                <a:cs typeface="Arial" pitchFamily="34" charset="0"/>
              </a:rPr>
              <a:t>LOGO</a:t>
            </a:r>
          </a:p>
        </p:txBody>
      </p:sp>
      <p:sp>
        <p:nvSpPr>
          <p:cNvPr id="6" name="矩形 11"/>
          <p:cNvSpPr>
            <a:spLocks noChangeArrowheads="1"/>
          </p:cNvSpPr>
          <p:nvPr/>
        </p:nvSpPr>
        <p:spPr bwMode="auto">
          <a:xfrm>
            <a:off x="19050" y="6886575"/>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cs typeface="Arial" panose="020B0604020202020204" pitchFamily="34" charset="0"/>
            </a:endParaRPr>
          </a:p>
        </p:txBody>
      </p:sp>
      <p:sp>
        <p:nvSpPr>
          <p:cNvPr id="7" name="Rectangle 5">
            <a:hlinkClick r:id="rId3"/>
          </p:cNvPr>
          <p:cNvSpPr txBox="1">
            <a:spLocks noChangeArrowheads="1"/>
          </p:cNvSpPr>
          <p:nvPr/>
        </p:nvSpPr>
        <p:spPr bwMode="gray">
          <a:xfrm>
            <a:off x="-17463" y="5876925"/>
            <a:ext cx="3060701" cy="504825"/>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indent="355600">
              <a:spcBef>
                <a:spcPct val="60000"/>
              </a:spcBef>
              <a:buClr>
                <a:schemeClr val="accent1"/>
              </a:buClr>
              <a:defRP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p:ph type="ctrTitle"/>
          </p:nvPr>
        </p:nvSpPr>
        <p:spPr>
          <a:xfrm>
            <a:off x="468313" y="2279742"/>
            <a:ext cx="6047903" cy="639678"/>
          </a:xfrm>
          <a:prstGeom prst="rect">
            <a:avLst/>
          </a:prstGeom>
        </p:spPr>
        <p:txBody>
          <a:bodyPr>
            <a:normAutofit/>
          </a:bodyPr>
          <a:lstStyle>
            <a:lvl1pPr algn="l">
              <a:defRPr sz="32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8314" y="2952936"/>
            <a:ext cx="6047292" cy="372244"/>
          </a:xfrm>
          <a:prstGeom prst="rect">
            <a:avLst/>
          </a:prstGeom>
        </p:spPr>
        <p:txBody>
          <a:bodyPr>
            <a:normAutofit/>
          </a:bodyPr>
          <a:lstStyle>
            <a:lvl1pPr marL="0" indent="0" algn="l">
              <a:buNone/>
              <a:defRPr sz="18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8375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179417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1909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205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694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09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84307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369805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4627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0347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E:\PAT 图片资源素材\PPT\待整理\精选 0 (13).jpg"/>
          <p:cNvPicPr>
            <a:picLocks noChangeAspect="1" noChangeArrowheads="1"/>
          </p:cNvPicPr>
          <p:nvPr/>
        </p:nvPicPr>
        <p:blipFill>
          <a:blip r:embed="rId2">
            <a:extLst>
              <a:ext uri="{28A0092B-C50C-407E-A947-70E740481C1C}">
                <a14:useLocalDpi xmlns:a14="http://schemas.microsoft.com/office/drawing/2010/main" val="0"/>
              </a:ext>
            </a:extLst>
          </a:blip>
          <a:srcRect t="3262" r="11656" b="5074"/>
          <a:stretch>
            <a:fillRect/>
          </a:stretch>
        </p:blipFill>
        <p:spPr bwMode="auto">
          <a:xfrm>
            <a:off x="3111500" y="0"/>
            <a:ext cx="6057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68313" y="731838"/>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808080"/>
                </a:solidFill>
                <a:cs typeface="Arial" pitchFamily="34" charset="0"/>
              </a:rPr>
              <a:t>LOGO</a:t>
            </a:r>
          </a:p>
        </p:txBody>
      </p:sp>
      <p:sp>
        <p:nvSpPr>
          <p:cNvPr id="6" name="矩形 11"/>
          <p:cNvSpPr>
            <a:spLocks noChangeArrowheads="1"/>
          </p:cNvSpPr>
          <p:nvPr/>
        </p:nvSpPr>
        <p:spPr bwMode="auto">
          <a:xfrm>
            <a:off x="19050" y="6886575"/>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solidFill>
                <a:prstClr val="black"/>
              </a:solidFill>
              <a:cs typeface="Arial" panose="020B0604020202020204" pitchFamily="34" charset="0"/>
            </a:endParaRPr>
          </a:p>
        </p:txBody>
      </p:sp>
      <p:sp>
        <p:nvSpPr>
          <p:cNvPr id="7" name="Rectangle 5">
            <a:hlinkClick r:id="rId3"/>
          </p:cNvPr>
          <p:cNvSpPr txBox="1">
            <a:spLocks noChangeArrowheads="1"/>
          </p:cNvSpPr>
          <p:nvPr/>
        </p:nvSpPr>
        <p:spPr bwMode="gray">
          <a:xfrm>
            <a:off x="-17463" y="5876925"/>
            <a:ext cx="3060701" cy="504825"/>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indent="355600">
              <a:spcBef>
                <a:spcPct val="60000"/>
              </a:spcBef>
              <a:buClr>
                <a:srgbClr val="FFC000"/>
              </a:buClr>
              <a:defRPr/>
            </a:pPr>
            <a:endParaRPr lang="en-US" altLang="zh-CN" sz="1400" i="1" noProof="1">
              <a:solidFill>
                <a:prstClr val="white"/>
              </a:solidFill>
              <a:effectLst>
                <a:outerShdw blurRad="38100" dist="38100" dir="2700000" algn="tl">
                  <a:srgbClr val="000000">
                    <a:alpha val="43137"/>
                  </a:srgbClr>
                </a:outerShdw>
              </a:effectLst>
              <a:latin typeface="Arial" pitchFamily="34" charset="0"/>
              <a:ea typeface="微软雅黑"/>
              <a:cs typeface="Arial" pitchFamily="34" charset="0"/>
            </a:endParaRPr>
          </a:p>
        </p:txBody>
      </p:sp>
      <p:sp>
        <p:nvSpPr>
          <p:cNvPr id="8" name="Text Box 14"/>
          <p:cNvSpPr txBox="1">
            <a:spLocks noChangeArrowheads="1"/>
          </p:cNvSpPr>
          <p:nvPr userDrawn="1"/>
        </p:nvSpPr>
        <p:spPr bwMode="auto">
          <a:xfrm>
            <a:off x="7596188" y="630872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solidFill>
                <a:prstClr val="black"/>
              </a:solidFill>
              <a:latin typeface="Helvetica" panose="020B0604020202020204" pitchFamily="34" charset="0"/>
            </a:endParaRPr>
          </a:p>
        </p:txBody>
      </p:sp>
      <p:sp>
        <p:nvSpPr>
          <p:cNvPr id="2" name="标题 1"/>
          <p:cNvSpPr>
            <a:spLocks noGrp="1"/>
          </p:cNvSpPr>
          <p:nvPr>
            <p:ph type="ctrTitle"/>
          </p:nvPr>
        </p:nvSpPr>
        <p:spPr>
          <a:xfrm>
            <a:off x="468313" y="2279742"/>
            <a:ext cx="6047903" cy="639678"/>
          </a:xfrm>
          <a:prstGeom prst="rect">
            <a:avLst/>
          </a:prstGeom>
        </p:spPr>
        <p:txBody>
          <a:bodyPr>
            <a:normAutofit/>
          </a:bodyPr>
          <a:lstStyle>
            <a:lvl1pPr algn="l">
              <a:defRPr sz="32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8314" y="2952936"/>
            <a:ext cx="6047292" cy="372244"/>
          </a:xfrm>
          <a:prstGeom prst="rect">
            <a:avLst/>
          </a:prstGeom>
        </p:spPr>
        <p:txBody>
          <a:bodyPr>
            <a:normAutofit/>
          </a:bodyPr>
          <a:lstStyle>
            <a:lvl1pPr marL="0" indent="0" algn="l">
              <a:buNone/>
              <a:defRPr sz="18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5544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6381750"/>
            <a:ext cx="818832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8"/>
          <p:cNvSpPr>
            <a:spLocks noGrp="1"/>
          </p:cNvSpPr>
          <p:nvPr>
            <p:ph sz="quarter" idx="12"/>
          </p:nvPr>
        </p:nvSpPr>
        <p:spPr>
          <a:xfrm>
            <a:off x="468312" y="981075"/>
            <a:ext cx="8207376" cy="54006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2"/>
          <p:cNvSpPr>
            <a:spLocks noGrp="1"/>
          </p:cNvSpPr>
          <p:nvPr>
            <p:ph type="ftr" sz="quarter" idx="13"/>
          </p:nvPr>
        </p:nvSpPr>
        <p:spPr/>
        <p:txBody>
          <a:bodyPr/>
          <a:lstStyle>
            <a:lvl1pPr>
              <a:defRPr/>
            </a:lvl1pPr>
          </a:lstStyle>
          <a:p>
            <a:pPr>
              <a:defRPr/>
            </a:pPr>
            <a:endParaRPr lang="en-US" altLang="zh-CN"/>
          </a:p>
        </p:txBody>
      </p:sp>
      <p:sp>
        <p:nvSpPr>
          <p:cNvPr id="7" name="灯片编号占位符 3"/>
          <p:cNvSpPr>
            <a:spLocks noGrp="1"/>
          </p:cNvSpPr>
          <p:nvPr>
            <p:ph type="sldNum" sz="quarter" idx="14"/>
          </p:nvPr>
        </p:nvSpPr>
        <p:spPr/>
        <p:txBody>
          <a:bodyPr/>
          <a:lstStyle>
            <a:lvl1pPr>
              <a:defRPr/>
            </a:lvl1pPr>
          </a:lstStyle>
          <a:p>
            <a:pPr>
              <a:defRPr/>
            </a:pPr>
            <a:fld id="{99A9497F-FAD4-4A79-836F-C0411D4448FE}" type="slidenum">
              <a:rPr lang="en-US" altLang="zh-CN"/>
              <a:pPr>
                <a:defRPr/>
              </a:pPr>
              <a:t>‹#›</a:t>
            </a:fld>
            <a:endParaRPr lang="en-US" altLang="zh-CN"/>
          </a:p>
        </p:txBody>
      </p:sp>
    </p:spTree>
    <p:extLst>
      <p:ext uri="{BB962C8B-B14F-4D97-AF65-F5344CB8AC3E}">
        <p14:creationId xmlns:p14="http://schemas.microsoft.com/office/powerpoint/2010/main" val="2872780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6381750"/>
            <a:ext cx="818832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8"/>
          <p:cNvSpPr>
            <a:spLocks noGrp="1"/>
          </p:cNvSpPr>
          <p:nvPr>
            <p:ph sz="quarter" idx="12"/>
          </p:nvPr>
        </p:nvSpPr>
        <p:spPr>
          <a:xfrm>
            <a:off x="468312" y="981075"/>
            <a:ext cx="8207376" cy="54006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2"/>
          <p:cNvSpPr>
            <a:spLocks noGrp="1"/>
          </p:cNvSpPr>
          <p:nvPr>
            <p:ph type="ftr" sz="quarter" idx="13"/>
          </p:nvPr>
        </p:nvSpPr>
        <p:spPr/>
        <p:txBody>
          <a:bodyPr/>
          <a:lstStyle>
            <a:lvl1pPr>
              <a:defRPr/>
            </a:lvl1pPr>
          </a:lstStyle>
          <a:p>
            <a:pPr>
              <a:defRPr/>
            </a:pPr>
            <a:endParaRPr lang="en-US" altLang="zh-CN">
              <a:solidFill>
                <a:prstClr val="black"/>
              </a:solidFill>
            </a:endParaRPr>
          </a:p>
        </p:txBody>
      </p:sp>
      <p:sp>
        <p:nvSpPr>
          <p:cNvPr id="7" name="灯片编号占位符 3"/>
          <p:cNvSpPr>
            <a:spLocks noGrp="1"/>
          </p:cNvSpPr>
          <p:nvPr>
            <p:ph type="sldNum" sz="quarter" idx="14"/>
          </p:nvPr>
        </p:nvSpPr>
        <p:spPr/>
        <p:txBody>
          <a:bodyPr/>
          <a:lstStyle>
            <a:lvl1pPr>
              <a:defRPr/>
            </a:lvl1pPr>
          </a:lstStyle>
          <a:p>
            <a:pPr>
              <a:defRPr/>
            </a:pPr>
            <a:fld id="{19E77E6C-029D-4BE3-B548-C8BF2EA01858}" type="slidenum">
              <a:rPr lang="zh-CN" altLang="en-US">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182511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en-US" altLang="zh-CN">
              <a:solidFill>
                <a:prstClr val="black"/>
              </a:solidFill>
            </a:endParaRPr>
          </a:p>
        </p:txBody>
      </p:sp>
      <p:sp>
        <p:nvSpPr>
          <p:cNvPr id="4" name="灯片编号占位符 3"/>
          <p:cNvSpPr>
            <a:spLocks noGrp="1"/>
          </p:cNvSpPr>
          <p:nvPr>
            <p:ph type="sldNum" sz="quarter" idx="11"/>
          </p:nvPr>
        </p:nvSpPr>
        <p:spPr/>
        <p:txBody>
          <a:bodyPr/>
          <a:lstStyle>
            <a:lvl1pPr>
              <a:defRPr/>
            </a:lvl1pPr>
          </a:lstStyle>
          <a:p>
            <a:pPr>
              <a:defRPr/>
            </a:pPr>
            <a:fld id="{02FDB92F-CCE7-4AF7-8910-A1673CD17B54}" type="slidenum">
              <a:rPr lang="zh-CN" altLang="en-US">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637420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solidFill>
                <a:prstClr val="black"/>
              </a:solidFill>
              <a:cs typeface="Arial" panose="020B0604020202020204" pitchFamily="34" charset="0"/>
            </a:endParaRPr>
          </a:p>
        </p:txBody>
      </p:sp>
      <p:sp>
        <p:nvSpPr>
          <p:cNvPr id="3" name="页脚占位符 2"/>
          <p:cNvSpPr>
            <a:spLocks noGrp="1"/>
          </p:cNvSpPr>
          <p:nvPr>
            <p:ph type="ftr" sz="quarter" idx="10"/>
          </p:nvPr>
        </p:nvSpPr>
        <p:spPr/>
        <p:txBody>
          <a:bodyPr/>
          <a:lstStyle>
            <a:lvl1pPr>
              <a:defRPr/>
            </a:lvl1pPr>
          </a:lstStyle>
          <a:p>
            <a:pPr>
              <a:defRPr/>
            </a:pPr>
            <a:endParaRPr lang="en-US" altLang="zh-CN">
              <a:solidFill>
                <a:prstClr val="black"/>
              </a:solidFill>
            </a:endParaRPr>
          </a:p>
        </p:txBody>
      </p:sp>
      <p:sp>
        <p:nvSpPr>
          <p:cNvPr id="4" name="灯片编号占位符 3"/>
          <p:cNvSpPr>
            <a:spLocks noGrp="1"/>
          </p:cNvSpPr>
          <p:nvPr>
            <p:ph type="sldNum" sz="quarter" idx="11"/>
          </p:nvPr>
        </p:nvSpPr>
        <p:spPr/>
        <p:txBody>
          <a:bodyPr/>
          <a:lstStyle>
            <a:lvl1pPr>
              <a:defRPr/>
            </a:lvl1pPr>
          </a:lstStyle>
          <a:p>
            <a:pPr>
              <a:defRPr/>
            </a:pPr>
            <a:fld id="{8F03459B-5732-4075-A491-35EC7FF33238}" type="slidenum">
              <a:rPr lang="zh-CN" altLang="en-US">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0381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配色方案说明">
    <p:spTree>
      <p:nvGrpSpPr>
        <p:cNvPr id="1" name=""/>
        <p:cNvGrpSpPr/>
        <p:nvPr/>
      </p:nvGrpSpPr>
      <p:grpSpPr>
        <a:xfrm>
          <a:off x="0" y="0"/>
          <a:ext cx="0" cy="0"/>
          <a:chOff x="0" y="0"/>
          <a:chExt cx="0" cy="0"/>
        </a:xfrm>
      </p:grpSpPr>
      <p:grpSp>
        <p:nvGrpSpPr>
          <p:cNvPr id="4" name="组合 16"/>
          <p:cNvGrpSpPr>
            <a:grpSpLocks/>
          </p:cNvGrpSpPr>
          <p:nvPr/>
        </p:nvGrpSpPr>
        <p:grpSpPr bwMode="auto">
          <a:xfrm>
            <a:off x="741363" y="1398588"/>
            <a:ext cx="7672387" cy="4811712"/>
            <a:chOff x="468311" y="1227376"/>
            <a:chExt cx="8219055" cy="5154374"/>
          </a:xfrm>
        </p:grpSpPr>
        <p:sp>
          <p:nvSpPr>
            <p:cNvPr id="5" name="矩形 4"/>
            <p:cNvSpPr/>
            <p:nvPr userDrawn="1"/>
          </p:nvSpPr>
          <p:spPr bwMode="auto">
            <a:xfrm>
              <a:off x="7476531"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solidFill>
                  <a:prstClr val="black"/>
                </a:solidFill>
                <a:latin typeface="Arial" charset="0"/>
              </a:endParaRPr>
            </a:p>
          </p:txBody>
        </p:sp>
        <p:sp>
          <p:nvSpPr>
            <p:cNvPr id="6" name="矩形 5"/>
            <p:cNvSpPr/>
            <p:nvPr userDrawn="1"/>
          </p:nvSpPr>
          <p:spPr bwMode="auto">
            <a:xfrm>
              <a:off x="3265816"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solidFill>
                  <a:prstClr val="black"/>
                </a:solidFill>
                <a:latin typeface="Arial" charset="0"/>
              </a:endParaRPr>
            </a:p>
          </p:txBody>
        </p:sp>
        <p:sp>
          <p:nvSpPr>
            <p:cNvPr id="7" name="矩形 6"/>
            <p:cNvSpPr/>
            <p:nvPr userDrawn="1"/>
          </p:nvSpPr>
          <p:spPr bwMode="auto">
            <a:xfrm>
              <a:off x="468311" y="2817392"/>
              <a:ext cx="2607037"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solidFill>
                  <a:prstClr val="black"/>
                </a:solidFill>
                <a:latin typeface="Arial" charset="0"/>
              </a:endParaRPr>
            </a:p>
          </p:txBody>
        </p:sp>
        <p:sp>
          <p:nvSpPr>
            <p:cNvPr id="8" name="左大括号 7"/>
            <p:cNvSpPr/>
            <p:nvPr userDrawn="1"/>
          </p:nvSpPr>
          <p:spPr>
            <a:xfrm rot="5400000">
              <a:off x="4342312" y="-2229990"/>
              <a:ext cx="455748" cy="820375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9" name="椭圆 8"/>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0" name="椭圆 9"/>
            <p:cNvSpPr/>
            <p:nvPr userDrawn="1"/>
          </p:nvSpPr>
          <p:spPr bwMode="auto">
            <a:xfrm>
              <a:off x="1169203" y="2564904"/>
              <a:ext cx="504056" cy="504056"/>
            </a:xfrm>
            <a:prstGeom prst="ellipse">
              <a:avLst/>
            </a:prstGeom>
            <a:solidFill>
              <a:schemeClr val="tx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1" name="椭圆 10"/>
            <p:cNvSpPr/>
            <p:nvPr userDrawn="1"/>
          </p:nvSpPr>
          <p:spPr bwMode="auto">
            <a:xfrm>
              <a:off x="1870093" y="2564904"/>
              <a:ext cx="504056" cy="504056"/>
            </a:xfrm>
            <a:prstGeom prst="ellipse">
              <a:avLst/>
            </a:prstGeom>
            <a:solidFill>
              <a:schemeClr val="bg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2" name="椭圆 11"/>
            <p:cNvSpPr/>
            <p:nvPr userDrawn="1"/>
          </p:nvSpPr>
          <p:spPr bwMode="auto">
            <a:xfrm>
              <a:off x="2570983" y="2564904"/>
              <a:ext cx="504056" cy="504056"/>
            </a:xfrm>
            <a:prstGeom prst="ellipse">
              <a:avLst/>
            </a:prstGeom>
            <a:solidFill>
              <a:schemeClr val="tx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3" name="椭圆 12"/>
            <p:cNvSpPr/>
            <p:nvPr userDrawn="1"/>
          </p:nvSpPr>
          <p:spPr bwMode="auto">
            <a:xfrm>
              <a:off x="3271873" y="2564904"/>
              <a:ext cx="504056" cy="504056"/>
            </a:xfrm>
            <a:prstGeom prst="ellipse">
              <a:avLst/>
            </a:prstGeom>
            <a:solidFill>
              <a:schemeClr val="accent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4" name="椭圆 13"/>
            <p:cNvSpPr/>
            <p:nvPr userDrawn="1"/>
          </p:nvSpPr>
          <p:spPr bwMode="auto">
            <a:xfrm>
              <a:off x="3972763" y="2564904"/>
              <a:ext cx="504056" cy="504056"/>
            </a:xfrm>
            <a:prstGeom prst="ellipse">
              <a:avLst/>
            </a:prstGeom>
            <a:solidFill>
              <a:schemeClr val="accent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5" name="椭圆 14"/>
            <p:cNvSpPr/>
            <p:nvPr userDrawn="1"/>
          </p:nvSpPr>
          <p:spPr bwMode="auto">
            <a:xfrm>
              <a:off x="4673653" y="2564904"/>
              <a:ext cx="504056" cy="504056"/>
            </a:xfrm>
            <a:prstGeom prst="ellipse">
              <a:avLst/>
            </a:prstGeom>
            <a:solidFill>
              <a:schemeClr val="accent3"/>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6" name="椭圆 15"/>
            <p:cNvSpPr/>
            <p:nvPr userDrawn="1"/>
          </p:nvSpPr>
          <p:spPr bwMode="auto">
            <a:xfrm>
              <a:off x="5374543" y="2564904"/>
              <a:ext cx="504056" cy="504056"/>
            </a:xfrm>
            <a:prstGeom prst="ellipse">
              <a:avLst/>
            </a:prstGeom>
            <a:solidFill>
              <a:schemeClr val="accent4"/>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7" name="椭圆 16"/>
            <p:cNvSpPr/>
            <p:nvPr userDrawn="1"/>
          </p:nvSpPr>
          <p:spPr bwMode="auto">
            <a:xfrm>
              <a:off x="6075433" y="2564904"/>
              <a:ext cx="504056" cy="504056"/>
            </a:xfrm>
            <a:prstGeom prst="ellipse">
              <a:avLst/>
            </a:prstGeom>
            <a:solidFill>
              <a:schemeClr val="accent5"/>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 name="椭圆 17"/>
            <p:cNvSpPr/>
            <p:nvPr userDrawn="1"/>
          </p:nvSpPr>
          <p:spPr bwMode="auto">
            <a:xfrm>
              <a:off x="6776323" y="2564904"/>
              <a:ext cx="504056" cy="504056"/>
            </a:xfrm>
            <a:prstGeom prst="ellipse">
              <a:avLst/>
            </a:prstGeom>
            <a:solidFill>
              <a:schemeClr val="accent6"/>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 name="椭圆 18"/>
            <p:cNvSpPr/>
            <p:nvPr userDrawn="1"/>
          </p:nvSpPr>
          <p:spPr bwMode="auto">
            <a:xfrm>
              <a:off x="7477213" y="2564904"/>
              <a:ext cx="504056" cy="504056"/>
            </a:xfrm>
            <a:prstGeom prst="ellipse">
              <a:avLst/>
            </a:prstGeom>
            <a:solidFill>
              <a:srgbClr val="0070C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20" name="椭圆 19"/>
            <p:cNvSpPr/>
            <p:nvPr userDrawn="1"/>
          </p:nvSpPr>
          <p:spPr bwMode="auto">
            <a:xfrm>
              <a:off x="8178102" y="2564904"/>
              <a:ext cx="504056" cy="504056"/>
            </a:xfrm>
            <a:prstGeom prst="ellipse">
              <a:avLst/>
            </a:prstGeom>
            <a:solidFill>
              <a:srgbClr val="7030A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21" name="左大括号 20"/>
            <p:cNvSpPr/>
            <p:nvPr userDrawn="1"/>
          </p:nvSpPr>
          <p:spPr>
            <a:xfrm rot="5400000">
              <a:off x="3736040" y="1751976"/>
              <a:ext cx="227874" cy="11547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2" name="左大括号 21"/>
            <p:cNvSpPr/>
            <p:nvPr userDrawn="1"/>
          </p:nvSpPr>
          <p:spPr>
            <a:xfrm rot="5400000">
              <a:off x="5888163" y="1050474"/>
              <a:ext cx="227874" cy="255772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3" name="左大括号 22"/>
            <p:cNvSpPr/>
            <p:nvPr userDrawn="1"/>
          </p:nvSpPr>
          <p:spPr>
            <a:xfrm rot="5400000">
              <a:off x="7940801" y="1751126"/>
              <a:ext cx="227874" cy="11564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4" name="左大括号 23"/>
            <p:cNvSpPr/>
            <p:nvPr userDrawn="1"/>
          </p:nvSpPr>
          <p:spPr>
            <a:xfrm rot="5400000">
              <a:off x="1605173" y="1078534"/>
              <a:ext cx="227874" cy="2501599"/>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5" name="左大括号 24"/>
            <p:cNvSpPr/>
            <p:nvPr userDrawn="1"/>
          </p:nvSpPr>
          <p:spPr>
            <a:xfrm rot="5400000" flipH="1">
              <a:off x="4343162" y="632890"/>
              <a:ext cx="414935" cy="8164635"/>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solidFill>
                  <a:prstClr val="black"/>
                </a:solidFill>
              </a:endParaRPr>
            </a:p>
          </p:txBody>
        </p:sp>
        <p:sp>
          <p:nvSpPr>
            <p:cNvPr id="26" name="内容占位符 4"/>
            <p:cNvSpPr txBox="1">
              <a:spLocks/>
            </p:cNvSpPr>
            <p:nvPr userDrawn="1"/>
          </p:nvSpPr>
          <p:spPr>
            <a:xfrm>
              <a:off x="468311" y="5009405"/>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altLang="zh-CN" sz="1600" b="1" dirty="0">
                  <a:solidFill>
                    <a:prstClr val="white">
                      <a:lumMod val="50000"/>
                    </a:prstClr>
                  </a:solidFill>
                </a:rPr>
                <a:t>2003</a:t>
              </a:r>
              <a:r>
                <a:rPr lang="zh-CN" altLang="en-US" sz="1600" b="1" dirty="0">
                  <a:solidFill>
                    <a:prstClr val="white">
                      <a:lumMod val="50000"/>
                    </a:prstClr>
                  </a:solidFill>
                </a:rPr>
                <a:t>版本配色方案 </a:t>
              </a:r>
              <a:r>
                <a:rPr lang="zh-CN" altLang="en-US" sz="1600" b="1" dirty="0" smtClean="0">
                  <a:solidFill>
                    <a:prstClr val="black"/>
                  </a:solidFill>
                </a:rPr>
                <a:t>（</a:t>
              </a:r>
              <a:r>
                <a:rPr lang="en-US" altLang="zh-CN" sz="1600" b="1" dirty="0" smtClean="0">
                  <a:solidFill>
                    <a:prstClr val="black"/>
                  </a:solidFill>
                </a:rPr>
                <a:t>8</a:t>
              </a:r>
              <a:r>
                <a:rPr lang="zh-CN" altLang="en-US" sz="1600" b="1" dirty="0" smtClean="0">
                  <a:solidFill>
                    <a:prstClr val="black"/>
                  </a:solidFill>
                </a:rPr>
                <a:t>种配色）</a:t>
              </a:r>
              <a:endParaRPr lang="zh-CN" altLang="en-US" sz="1600" b="1" dirty="0">
                <a:solidFill>
                  <a:prstClr val="black"/>
                </a:solidFill>
              </a:endParaRPr>
            </a:p>
          </p:txBody>
        </p:sp>
        <p:sp>
          <p:nvSpPr>
            <p:cNvPr id="27" name="TextBox 40"/>
            <p:cNvSpPr txBox="1"/>
            <p:nvPr userDrawn="1"/>
          </p:nvSpPr>
          <p:spPr>
            <a:xfrm>
              <a:off x="1305012" y="1916099"/>
              <a:ext cx="891120" cy="278891"/>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文字与背景</a:t>
              </a:r>
            </a:p>
          </p:txBody>
        </p:sp>
        <p:sp>
          <p:nvSpPr>
            <p:cNvPr id="28" name="TextBox 41"/>
            <p:cNvSpPr txBox="1"/>
            <p:nvPr userDrawn="1"/>
          </p:nvSpPr>
          <p:spPr>
            <a:xfrm>
              <a:off x="3554920" y="1916099"/>
              <a:ext cx="590113"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常用色</a:t>
              </a:r>
            </a:p>
          </p:txBody>
        </p:sp>
        <p:sp>
          <p:nvSpPr>
            <p:cNvPr id="29" name="TextBox 42"/>
            <p:cNvSpPr txBox="1"/>
            <p:nvPr userDrawn="1"/>
          </p:nvSpPr>
          <p:spPr>
            <a:xfrm>
              <a:off x="5707895" y="1916099"/>
              <a:ext cx="588412"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辅助色</a:t>
              </a:r>
            </a:p>
          </p:txBody>
        </p:sp>
        <p:sp>
          <p:nvSpPr>
            <p:cNvPr id="30" name="TextBox 43"/>
            <p:cNvSpPr txBox="1"/>
            <p:nvPr userDrawn="1"/>
          </p:nvSpPr>
          <p:spPr>
            <a:xfrm>
              <a:off x="7729922" y="1916099"/>
              <a:ext cx="588412"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链接色</a:t>
              </a:r>
            </a:p>
          </p:txBody>
        </p:sp>
        <p:cxnSp>
          <p:nvCxnSpPr>
            <p:cNvPr id="31" name="直接连接符 30"/>
            <p:cNvCxnSpPr>
              <a:stCxn id="11" idx="7"/>
              <a:endCxn id="11" idx="3"/>
            </p:cNvCxnSpPr>
            <p:nvPr userDrawn="1"/>
          </p:nvCxnSpPr>
          <p:spPr>
            <a:xfrm flipH="1">
              <a:off x="541437" y="2638835"/>
              <a:ext cx="357128"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直接连接符 31"/>
            <p:cNvCxnSpPr>
              <a:stCxn id="12" idx="7"/>
              <a:endCxn id="12" idx="3"/>
            </p:cNvCxnSpPr>
            <p:nvPr userDrawn="1"/>
          </p:nvCxnSpPr>
          <p:spPr>
            <a:xfrm flipH="1">
              <a:off x="1243790"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3" name="直接连接符 32"/>
            <p:cNvCxnSpPr/>
            <p:nvPr userDrawn="1"/>
          </p:nvCxnSpPr>
          <p:spPr>
            <a:xfrm flipH="1">
              <a:off x="1944442"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p:nvPr userDrawn="1"/>
          </p:nvCxnSpPr>
          <p:spPr>
            <a:xfrm flipH="1">
              <a:off x="2645094"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sp>
          <p:nvSpPr>
            <p:cNvPr id="35" name="TextBox 48"/>
            <p:cNvSpPr txBox="1"/>
            <p:nvPr userDrawn="1"/>
          </p:nvSpPr>
          <p:spPr>
            <a:xfrm>
              <a:off x="468311" y="5611400"/>
              <a:ext cx="8203750" cy="770350"/>
            </a:xfrm>
            <a:prstGeom prst="rect">
              <a:avLst/>
            </a:prstGeom>
            <a:solidFill>
              <a:schemeClr val="accent1">
                <a:lumMod val="20000"/>
                <a:lumOff val="80000"/>
                <a:alpha val="27843"/>
              </a:schemeClr>
            </a:solidFill>
            <a:ln w="3175">
              <a:solidFill>
                <a:schemeClr val="bg1">
                  <a:lumMod val="75000"/>
                </a:schemeClr>
              </a:solidFill>
            </a:ln>
          </p:spPr>
          <p:txBody>
            <a:bodyPr anchor="ctr"/>
            <a:lstStyle/>
            <a:p>
              <a:pPr eaLnBrk="1" hangingPunct="1">
                <a:lnSpc>
                  <a:spcPct val="120000"/>
                </a:lnSpc>
                <a:defRPr/>
              </a:pPr>
              <a:r>
                <a:rPr lang="zh-CN" altLang="en-US" sz="800" b="1" dirty="0">
                  <a:solidFill>
                    <a:prstClr val="black"/>
                  </a:solidFill>
                  <a:ea typeface="微软雅黑" pitchFamily="34" charset="-122"/>
                  <a:cs typeface="Arial" pitchFamily="34" charset="0"/>
                </a:rPr>
                <a:t>配色规则：</a:t>
              </a:r>
              <a:endParaRPr lang="en-US" altLang="zh-CN" sz="800" b="1" dirty="0">
                <a:solidFill>
                  <a:prstClr val="black"/>
                </a:solidFill>
                <a:ea typeface="微软雅黑" pitchFamily="34" charset="-122"/>
                <a:cs typeface="Arial" pitchFamily="34" charset="0"/>
              </a:endParaRPr>
            </a:p>
            <a:p>
              <a:pPr eaLnBrk="1" hangingPunct="1">
                <a:lnSpc>
                  <a:spcPct val="120000"/>
                </a:lnSpc>
                <a:defRPr/>
              </a:pPr>
              <a:r>
                <a:rPr lang="zh-CN" altLang="en-US" sz="800" dirty="0">
                  <a:solidFill>
                    <a:prstClr val="black">
                      <a:lumMod val="50000"/>
                      <a:lumOff val="50000"/>
                    </a:prstClr>
                  </a:solidFill>
                  <a:ea typeface="微软雅黑" pitchFamily="34" charset="-122"/>
                  <a:cs typeface="Arial" pitchFamily="34" charset="0"/>
                </a:rPr>
                <a:t>通常情况下，配色方案中的前四种色彩文</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“字与背景色”固定不变。常用色与模板</a:t>
              </a:r>
              <a:r>
                <a:rPr lang="en-US" altLang="zh-CN" sz="800" dirty="0">
                  <a:solidFill>
                    <a:prstClr val="black">
                      <a:lumMod val="50000"/>
                      <a:lumOff val="50000"/>
                    </a:prstClr>
                  </a:solidFill>
                  <a:ea typeface="微软雅黑" pitchFamily="34" charset="-122"/>
                  <a:cs typeface="Arial" pitchFamily="34" charset="0"/>
                </a:rPr>
                <a:t>/logo/</a:t>
              </a:r>
              <a:r>
                <a:rPr lang="zh-CN" altLang="en-US" sz="800" dirty="0">
                  <a:solidFill>
                    <a:prstClr val="black">
                      <a:lumMod val="50000"/>
                      <a:lumOff val="50000"/>
                    </a:prstClr>
                  </a:solidFill>
                  <a:ea typeface="微软雅黑" pitchFamily="34" charset="-122"/>
                  <a:cs typeface="Arial" pitchFamily="34" charset="0"/>
                </a:rPr>
                <a:t>企业标准色一致。辅助色可根据对色彩的要求进行调整。链接色可根据需求进行调整。</a:t>
              </a:r>
              <a:endParaRPr lang="en-US" altLang="zh-CN" sz="800" dirty="0">
                <a:solidFill>
                  <a:prstClr val="black">
                    <a:lumMod val="50000"/>
                    <a:lumOff val="50000"/>
                  </a:prstClr>
                </a:solidFill>
                <a:ea typeface="微软雅黑" pitchFamily="34" charset="-122"/>
                <a:cs typeface="Arial" pitchFamily="34" charset="0"/>
              </a:endParaRPr>
            </a:p>
            <a:p>
              <a:pPr eaLnBrk="1" hangingPunct="1">
                <a:lnSpc>
                  <a:spcPct val="120000"/>
                </a:lnSpc>
                <a:defRPr/>
              </a:pPr>
              <a:r>
                <a:rPr lang="zh-CN" altLang="en-US" sz="800" dirty="0">
                  <a:solidFill>
                    <a:prstClr val="black">
                      <a:lumMod val="50000"/>
                      <a:lumOff val="50000"/>
                    </a:prstClr>
                  </a:solidFill>
                  <a:ea typeface="微软雅黑" pitchFamily="34" charset="-122"/>
                  <a:cs typeface="Arial" pitchFamily="34" charset="0"/>
                </a:rPr>
                <a:t>配色方案的编辑：</a:t>
              </a:r>
              <a:r>
                <a:rPr lang="en-US" altLang="zh-CN" sz="800" dirty="0">
                  <a:solidFill>
                    <a:prstClr val="black">
                      <a:lumMod val="50000"/>
                      <a:lumOff val="50000"/>
                    </a:prstClr>
                  </a:solidFill>
                  <a:ea typeface="微软雅黑" pitchFamily="34" charset="-122"/>
                  <a:cs typeface="Arial" pitchFamily="34" charset="0"/>
                </a:rPr>
                <a:t>07/10</a:t>
              </a:r>
              <a:r>
                <a:rPr lang="zh-CN" altLang="en-US" sz="800" dirty="0">
                  <a:solidFill>
                    <a:prstClr val="black">
                      <a:lumMod val="50000"/>
                      <a:lumOff val="50000"/>
                    </a:prstClr>
                  </a:solidFill>
                  <a:ea typeface="微软雅黑" pitchFamily="34" charset="-122"/>
                  <a:cs typeface="Arial" pitchFamily="34" charset="0"/>
                </a:rPr>
                <a:t>版本</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设计</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菜单中 </a:t>
              </a:r>
              <a:r>
                <a:rPr lang="en-US" altLang="zh-CN" sz="800" dirty="0">
                  <a:solidFill>
                    <a:prstClr val="black">
                      <a:lumMod val="50000"/>
                      <a:lumOff val="50000"/>
                    </a:prstClr>
                  </a:solidFill>
                  <a:ea typeface="微软雅黑" pitchFamily="34" charset="-122"/>
                  <a:cs typeface="Arial" pitchFamily="34" charset="0"/>
                  <a:sym typeface="Wingdings" pitchFamily="2" charset="2"/>
                </a:rPr>
                <a:t></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颜色</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中修改；</a:t>
              </a:r>
              <a:r>
                <a:rPr lang="en-US" altLang="zh-CN" sz="800" dirty="0">
                  <a:solidFill>
                    <a:prstClr val="black">
                      <a:lumMod val="50000"/>
                      <a:lumOff val="50000"/>
                    </a:prstClr>
                  </a:solidFill>
                  <a:ea typeface="微软雅黑" pitchFamily="34" charset="-122"/>
                  <a:cs typeface="Arial" pitchFamily="34" charset="0"/>
                </a:rPr>
                <a:t>03</a:t>
              </a:r>
              <a:r>
                <a:rPr lang="zh-CN" altLang="en-US" sz="800" dirty="0">
                  <a:solidFill>
                    <a:prstClr val="black">
                      <a:lumMod val="50000"/>
                      <a:lumOff val="50000"/>
                    </a:prstClr>
                  </a:solidFill>
                  <a:ea typeface="微软雅黑" pitchFamily="34" charset="-122"/>
                  <a:cs typeface="Arial" pitchFamily="34" charset="0"/>
                </a:rPr>
                <a:t>版本</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格式</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菜单</a:t>
              </a:r>
              <a:r>
                <a:rPr lang="en-US" altLang="zh-CN" sz="800" dirty="0">
                  <a:solidFill>
                    <a:prstClr val="black">
                      <a:lumMod val="50000"/>
                      <a:lumOff val="50000"/>
                    </a:prstClr>
                  </a:solidFill>
                  <a:ea typeface="微软雅黑" pitchFamily="34" charset="-122"/>
                  <a:cs typeface="Arial" pitchFamily="34" charset="0"/>
                  <a:sym typeface="Wingdings" pitchFamily="2" charset="2"/>
                </a:rPr>
                <a:t></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幻灯片设计</a:t>
              </a:r>
              <a:r>
                <a:rPr lang="en-US" altLang="zh-CN" sz="800" dirty="0">
                  <a:solidFill>
                    <a:prstClr val="black">
                      <a:lumMod val="50000"/>
                      <a:lumOff val="50000"/>
                    </a:prstClr>
                  </a:solidFill>
                  <a:ea typeface="微软雅黑" pitchFamily="34" charset="-122"/>
                  <a:cs typeface="Arial" pitchFamily="34" charset="0"/>
                </a:rPr>
                <a:t>】</a:t>
              </a:r>
              <a:r>
                <a:rPr lang="en-US" altLang="zh-CN" sz="800" dirty="0">
                  <a:solidFill>
                    <a:prstClr val="black">
                      <a:lumMod val="50000"/>
                      <a:lumOff val="50000"/>
                    </a:prstClr>
                  </a:solidFill>
                  <a:ea typeface="微软雅黑" pitchFamily="34" charset="-122"/>
                  <a:cs typeface="Arial" pitchFamily="34" charset="0"/>
                  <a:sym typeface="Wingdings" pitchFamily="2" charset="2"/>
                </a:rPr>
                <a:t> </a:t>
              </a:r>
              <a:r>
                <a:rPr lang="en-US" altLang="zh-CN" sz="800" dirty="0">
                  <a:solidFill>
                    <a:prstClr val="black">
                      <a:lumMod val="50000"/>
                      <a:lumOff val="50000"/>
                    </a:prstClr>
                  </a:solidFill>
                  <a:ea typeface="微软雅黑" pitchFamily="34" charset="-122"/>
                  <a:cs typeface="Arial" pitchFamily="34" charset="0"/>
                </a:rPr>
                <a:t>【</a:t>
              </a:r>
              <a:r>
                <a:rPr lang="zh-CN" altLang="en-US" sz="800" dirty="0">
                  <a:solidFill>
                    <a:prstClr val="black">
                      <a:lumMod val="50000"/>
                      <a:lumOff val="50000"/>
                    </a:prstClr>
                  </a:solidFill>
                  <a:ea typeface="微软雅黑" pitchFamily="34" charset="-122"/>
                  <a:cs typeface="Arial" pitchFamily="34" charset="0"/>
                </a:rPr>
                <a:t>配色方案</a:t>
              </a:r>
              <a:r>
                <a:rPr lang="en-US" altLang="zh-CN" sz="800" dirty="0">
                  <a:solidFill>
                    <a:prstClr val="black">
                      <a:lumMod val="50000"/>
                      <a:lumOff val="50000"/>
                    </a:prstClr>
                  </a:solidFill>
                  <a:ea typeface="微软雅黑" pitchFamily="34" charset="-122"/>
                  <a:cs typeface="Arial" pitchFamily="34" charset="0"/>
                </a:rPr>
                <a:t>】</a:t>
              </a:r>
              <a:endParaRPr lang="zh-CN" altLang="en-US" sz="800" dirty="0">
                <a:solidFill>
                  <a:prstClr val="black">
                    <a:lumMod val="50000"/>
                    <a:lumOff val="50000"/>
                  </a:prstClr>
                </a:solidFill>
                <a:ea typeface="微软雅黑" pitchFamily="34" charset="-122"/>
                <a:cs typeface="Arial" pitchFamily="34" charset="0"/>
              </a:endParaRPr>
            </a:p>
          </p:txBody>
        </p:sp>
        <p:sp>
          <p:nvSpPr>
            <p:cNvPr id="36" name="椭圆 35"/>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7" name="椭圆 36"/>
            <p:cNvSpPr/>
            <p:nvPr userDrawn="1"/>
          </p:nvSpPr>
          <p:spPr bwMode="auto">
            <a:xfrm>
              <a:off x="1169203" y="3778814"/>
              <a:ext cx="504056" cy="504056"/>
            </a:xfrm>
            <a:prstGeom prst="ellipse">
              <a:avLst/>
            </a:prstGeom>
            <a:solidFill>
              <a:schemeClr val="tx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8" name="椭圆 37"/>
            <p:cNvSpPr/>
            <p:nvPr userDrawn="1"/>
          </p:nvSpPr>
          <p:spPr bwMode="auto">
            <a:xfrm>
              <a:off x="1870093" y="3778814"/>
              <a:ext cx="504056" cy="504056"/>
            </a:xfrm>
            <a:prstGeom prst="ellipse">
              <a:avLst/>
            </a:prstGeom>
            <a:solidFill>
              <a:schemeClr val="bg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9" name="椭圆 38"/>
            <p:cNvSpPr/>
            <p:nvPr userDrawn="1"/>
          </p:nvSpPr>
          <p:spPr bwMode="auto">
            <a:xfrm>
              <a:off x="2570983" y="3778814"/>
              <a:ext cx="504056" cy="504056"/>
            </a:xfrm>
            <a:prstGeom prst="ellipse">
              <a:avLst/>
            </a:prstGeom>
            <a:solidFill>
              <a:schemeClr val="tx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cxnSp>
          <p:nvCxnSpPr>
            <p:cNvPr id="40" name="直接连接符 39"/>
            <p:cNvCxnSpPr>
              <a:stCxn id="38" idx="7"/>
              <a:endCxn id="38" idx="3"/>
            </p:cNvCxnSpPr>
            <p:nvPr userDrawn="1"/>
          </p:nvCxnSpPr>
          <p:spPr>
            <a:xfrm flipH="1">
              <a:off x="541437" y="3853029"/>
              <a:ext cx="357128"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直接连接符 40"/>
            <p:cNvCxnSpPr>
              <a:stCxn id="39" idx="7"/>
              <a:endCxn id="39" idx="3"/>
            </p:cNvCxnSpPr>
            <p:nvPr userDrawn="1"/>
          </p:nvCxnSpPr>
          <p:spPr>
            <a:xfrm flipH="1">
              <a:off x="1243790"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1"/>
            <p:cNvCxnSpPr>
              <a:stCxn id="40" idx="7"/>
              <a:endCxn id="40" idx="3"/>
            </p:cNvCxnSpPr>
            <p:nvPr userDrawn="1"/>
          </p:nvCxnSpPr>
          <p:spPr>
            <a:xfrm flipH="1">
              <a:off x="1944442"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41" idx="7"/>
              <a:endCxn id="41" idx="3"/>
            </p:cNvCxnSpPr>
            <p:nvPr userDrawn="1"/>
          </p:nvCxnSpPr>
          <p:spPr>
            <a:xfrm flipH="1">
              <a:off x="2645094"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sp>
          <p:nvSpPr>
            <p:cNvPr id="44" name="椭圆 43"/>
            <p:cNvSpPr/>
            <p:nvPr userDrawn="1"/>
          </p:nvSpPr>
          <p:spPr bwMode="auto">
            <a:xfrm>
              <a:off x="3271873" y="3778814"/>
              <a:ext cx="504056" cy="504056"/>
            </a:xfrm>
            <a:prstGeom prst="ellipse">
              <a:avLst/>
            </a:prstGeom>
            <a:solidFill>
              <a:schemeClr val="accent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5" name="椭圆 44"/>
            <p:cNvSpPr/>
            <p:nvPr userDrawn="1"/>
          </p:nvSpPr>
          <p:spPr bwMode="auto">
            <a:xfrm>
              <a:off x="3972763" y="3778814"/>
              <a:ext cx="504056" cy="504056"/>
            </a:xfrm>
            <a:prstGeom prst="ellipse">
              <a:avLst/>
            </a:prstGeom>
            <a:solidFill>
              <a:schemeClr val="accent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6" name="椭圆 45"/>
            <p:cNvSpPr/>
            <p:nvPr userDrawn="1"/>
          </p:nvSpPr>
          <p:spPr bwMode="auto">
            <a:xfrm>
              <a:off x="7477213" y="3778814"/>
              <a:ext cx="504056" cy="504056"/>
            </a:xfrm>
            <a:prstGeom prst="ellipse">
              <a:avLst/>
            </a:prstGeom>
            <a:solidFill>
              <a:srgbClr val="0070C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7" name="椭圆 46"/>
            <p:cNvSpPr/>
            <p:nvPr userDrawn="1"/>
          </p:nvSpPr>
          <p:spPr bwMode="auto">
            <a:xfrm>
              <a:off x="8178102" y="3778814"/>
              <a:ext cx="504056" cy="504056"/>
            </a:xfrm>
            <a:prstGeom prst="ellipse">
              <a:avLst/>
            </a:prstGeom>
            <a:solidFill>
              <a:srgbClr val="7030A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8" name="内容占位符 4"/>
            <p:cNvSpPr txBox="1">
              <a:spLocks/>
            </p:cNvSpPr>
            <p:nvPr userDrawn="1"/>
          </p:nvSpPr>
          <p:spPr>
            <a:xfrm>
              <a:off x="468311" y="1227376"/>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altLang="zh-CN" sz="1600" b="1" dirty="0" smtClean="0">
                  <a:solidFill>
                    <a:prstClr val="white">
                      <a:lumMod val="50000"/>
                    </a:prstClr>
                  </a:solidFill>
                </a:rPr>
                <a:t>2007/2010</a:t>
              </a:r>
              <a:r>
                <a:rPr lang="zh-CN" altLang="en-US" sz="1600" b="1" dirty="0" smtClean="0">
                  <a:solidFill>
                    <a:prstClr val="white">
                      <a:lumMod val="50000"/>
                    </a:prstClr>
                  </a:solidFill>
                </a:rPr>
                <a:t>版本配色方案 </a:t>
              </a:r>
              <a:r>
                <a:rPr lang="zh-CN" altLang="en-US" sz="1600" b="1" dirty="0" smtClean="0">
                  <a:solidFill>
                    <a:prstClr val="black"/>
                  </a:solidFill>
                </a:rPr>
                <a:t>（</a:t>
              </a:r>
              <a:r>
                <a:rPr lang="en-US" altLang="zh-CN" sz="1600" b="1" dirty="0" smtClean="0">
                  <a:solidFill>
                    <a:prstClr val="black"/>
                  </a:solidFill>
                </a:rPr>
                <a:t>12</a:t>
              </a:r>
              <a:r>
                <a:rPr lang="zh-CN" altLang="en-US" sz="1600" b="1" dirty="0" smtClean="0">
                  <a:solidFill>
                    <a:prstClr val="black"/>
                  </a:solidFill>
                </a:rPr>
                <a:t>种配色）</a:t>
              </a:r>
              <a:endParaRPr lang="zh-CN" altLang="en-US" sz="1600" b="1" dirty="0">
                <a:solidFill>
                  <a:prstClr val="black"/>
                </a:solidFill>
              </a:endParaRPr>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9" name="日期占位符 55"/>
          <p:cNvSpPr>
            <a:spLocks noGrp="1"/>
          </p:cNvSpPr>
          <p:nvPr>
            <p:ph type="dt" sz="half" idx="10"/>
          </p:nvPr>
        </p:nvSpPr>
        <p:spPr/>
        <p:txBody>
          <a:bodyPr/>
          <a:lstStyle>
            <a:lvl1pPr>
              <a:defRPr/>
            </a:lvl1pPr>
          </a:lstStyle>
          <a:p>
            <a:pPr>
              <a:defRPr/>
            </a:pPr>
            <a:endParaRPr lang="en-US" altLang="zh-CN">
              <a:solidFill>
                <a:prstClr val="black"/>
              </a:solidFill>
            </a:endParaRPr>
          </a:p>
        </p:txBody>
      </p:sp>
      <p:sp>
        <p:nvSpPr>
          <p:cNvPr id="50" name="页脚占位符 56"/>
          <p:cNvSpPr>
            <a:spLocks noGrp="1"/>
          </p:cNvSpPr>
          <p:nvPr>
            <p:ph type="ftr" sz="quarter" idx="11"/>
          </p:nvPr>
        </p:nvSpPr>
        <p:spPr/>
        <p:txBody>
          <a:bodyPr/>
          <a:lstStyle>
            <a:lvl1pPr>
              <a:defRPr/>
            </a:lvl1pPr>
          </a:lstStyle>
          <a:p>
            <a:pPr>
              <a:defRPr/>
            </a:pPr>
            <a:endParaRPr lang="en-US" altLang="zh-CN">
              <a:solidFill>
                <a:prstClr val="black"/>
              </a:solidFill>
            </a:endParaRPr>
          </a:p>
        </p:txBody>
      </p:sp>
      <p:sp>
        <p:nvSpPr>
          <p:cNvPr id="51" name="灯片编号占位符 57"/>
          <p:cNvSpPr>
            <a:spLocks noGrp="1"/>
          </p:cNvSpPr>
          <p:nvPr>
            <p:ph type="sldNum" sz="quarter" idx="12"/>
          </p:nvPr>
        </p:nvSpPr>
        <p:spPr/>
        <p:txBody>
          <a:bodyPr/>
          <a:lstStyle>
            <a:lvl1pPr>
              <a:defRPr/>
            </a:lvl1pPr>
          </a:lstStyle>
          <a:p>
            <a:pPr>
              <a:defRPr/>
            </a:pPr>
            <a:fld id="{5A4B8A78-93B5-4AE9-A012-C0DE97B9F0D4}" type="slidenum">
              <a:rPr lang="zh-CN" altLang="en-US">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55767138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pic>
        <p:nvPicPr>
          <p:cNvPr id="2" name="Picture 5" descr="E:\PAT 图片资源素材\PPT\待整理\精选 0 (13).jpg"/>
          <p:cNvPicPr>
            <a:picLocks noChangeAspect="1" noChangeArrowheads="1"/>
          </p:cNvPicPr>
          <p:nvPr/>
        </p:nvPicPr>
        <p:blipFill>
          <a:blip r:embed="rId2">
            <a:extLst>
              <a:ext uri="{28A0092B-C50C-407E-A947-70E740481C1C}">
                <a14:useLocalDpi xmlns:a14="http://schemas.microsoft.com/office/drawing/2010/main" val="0"/>
              </a:ext>
            </a:extLst>
          </a:blip>
          <a:srcRect t="14659" r="33231" b="6422"/>
          <a:stretch>
            <a:fillRect/>
          </a:stretch>
        </p:blipFill>
        <p:spPr bwMode="auto">
          <a:xfrm>
            <a:off x="3851275" y="0"/>
            <a:ext cx="529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solidFill>
                <a:prstClr val="black"/>
              </a:solidFill>
              <a:cs typeface="Arial" panose="020B0604020202020204" pitchFamily="34" charset="0"/>
            </a:endParaRPr>
          </a:p>
        </p:txBody>
      </p:sp>
      <p:sp>
        <p:nvSpPr>
          <p:cNvPr id="4" name="Rectangle 5">
            <a:hlinkClick r:id="rId3"/>
          </p:cNvPr>
          <p:cNvSpPr txBox="1">
            <a:spLocks noChangeArrowheads="1"/>
          </p:cNvSpPr>
          <p:nvPr/>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a:spcBef>
                <a:spcPct val="60000"/>
              </a:spcBef>
              <a:buClr>
                <a:srgbClr val="FFC000"/>
              </a:buClr>
              <a:defRPr/>
            </a:pPr>
            <a:endParaRPr lang="en-US" altLang="zh-CN" sz="1400" i="1" noProof="1">
              <a:solidFill>
                <a:prstClr val="white"/>
              </a:solidFill>
              <a:effectLst>
                <a:outerShdw blurRad="38100" dist="38100" dir="2700000" algn="tl">
                  <a:srgbClr val="000000">
                    <a:alpha val="43137"/>
                  </a:srgbClr>
                </a:outerShdw>
              </a:effectLst>
              <a:latin typeface="Arial" pitchFamily="34" charset="0"/>
              <a:ea typeface="微软雅黑"/>
              <a:cs typeface="Arial" pitchFamily="34" charset="0"/>
            </a:endParaRPr>
          </a:p>
        </p:txBody>
      </p:sp>
    </p:spTree>
    <p:extLst>
      <p:ext uri="{BB962C8B-B14F-4D97-AF65-F5344CB8AC3E}">
        <p14:creationId xmlns:p14="http://schemas.microsoft.com/office/powerpoint/2010/main" val="27857763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rtlCol="0">
            <a:normAutofit/>
          </a:bodyPr>
          <a:lstStyle/>
          <a:p>
            <a:pPr lvl="0"/>
            <a:endParaRPr lang="zh-CN" altLang="en-US" noProof="0" smtClean="0"/>
          </a:p>
        </p:txBody>
      </p:sp>
      <p:sp>
        <p:nvSpPr>
          <p:cNvPr id="4" name="页脚占位符 4"/>
          <p:cNvSpPr>
            <a:spLocks noGrp="1"/>
          </p:cNvSpPr>
          <p:nvPr>
            <p:ph type="ftr" sz="quarter" idx="10"/>
          </p:nvPr>
        </p:nvSpPr>
        <p:spPr/>
        <p:txBody>
          <a:bodyPr/>
          <a:lstStyle>
            <a:lvl1pPr>
              <a:defRPr/>
            </a:lvl1pPr>
          </a:lstStyle>
          <a:p>
            <a:pPr>
              <a:defRPr/>
            </a:pPr>
            <a:endParaRPr lang="en-US" altLang="zh-CN">
              <a:solidFill>
                <a:prstClr val="black"/>
              </a:solidFill>
            </a:endParaRPr>
          </a:p>
        </p:txBody>
      </p:sp>
      <p:sp>
        <p:nvSpPr>
          <p:cNvPr id="5" name="日期占位符 6"/>
          <p:cNvSpPr>
            <a:spLocks noGrp="1"/>
          </p:cNvSpPr>
          <p:nvPr>
            <p:ph type="dt" sz="half" idx="11"/>
          </p:nvPr>
        </p:nvSpPr>
        <p:spPr/>
        <p:txBody>
          <a:bodyPr/>
          <a:lstStyle>
            <a:lvl1pPr>
              <a:defRPr/>
            </a:lvl1pPr>
          </a:lstStyle>
          <a:p>
            <a:pPr>
              <a:defRPr/>
            </a:pPr>
            <a:endParaRPr lang="en-US" altLang="zh-CN">
              <a:solidFill>
                <a:prstClr val="black"/>
              </a:solidFill>
            </a:endParaRPr>
          </a:p>
        </p:txBody>
      </p:sp>
      <p:sp>
        <p:nvSpPr>
          <p:cNvPr id="6" name="灯片编号占位符 5"/>
          <p:cNvSpPr>
            <a:spLocks noGrp="1"/>
          </p:cNvSpPr>
          <p:nvPr>
            <p:ph type="sldNum" sz="quarter" idx="12"/>
          </p:nvPr>
        </p:nvSpPr>
        <p:spPr/>
        <p:txBody>
          <a:bodyPr/>
          <a:lstStyle>
            <a:lvl1pPr>
              <a:defRPr/>
            </a:lvl1pPr>
          </a:lstStyle>
          <a:p>
            <a:pPr>
              <a:defRPr/>
            </a:pPr>
            <a:fld id="{DBC77DC4-F24E-436B-8E53-18A3EA26CE7B}" type="slidenum">
              <a:rPr lang="zh-CN" altLang="en-US">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7293388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
        <p:nvSpPr>
          <p:cNvPr id="4" name="灯片编号占位符 3"/>
          <p:cNvSpPr>
            <a:spLocks noGrp="1"/>
          </p:cNvSpPr>
          <p:nvPr>
            <p:ph type="sldNum" sz="quarter" idx="11"/>
          </p:nvPr>
        </p:nvSpPr>
        <p:spPr/>
        <p:txBody>
          <a:bodyPr/>
          <a:lstStyle>
            <a:lvl1pPr>
              <a:defRPr/>
            </a:lvl1pPr>
          </a:lstStyle>
          <a:p>
            <a:pPr>
              <a:defRPr/>
            </a:pPr>
            <a:fld id="{4D0C110B-E172-408D-9FD7-62EBC367D663}" type="slidenum">
              <a:rPr lang="en-US" altLang="zh-CN"/>
              <a:pPr>
                <a:defRPr/>
              </a:pPr>
              <a:t>‹#›</a:t>
            </a:fld>
            <a:endParaRPr lang="en-US" altLang="zh-CN"/>
          </a:p>
        </p:txBody>
      </p:sp>
    </p:spTree>
    <p:extLst>
      <p:ext uri="{BB962C8B-B14F-4D97-AF65-F5344CB8AC3E}">
        <p14:creationId xmlns:p14="http://schemas.microsoft.com/office/powerpoint/2010/main" val="3445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cs typeface="Arial" panose="020B0604020202020204" pitchFamily="34" charset="0"/>
            </a:endParaRPr>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
        <p:nvSpPr>
          <p:cNvPr id="4" name="灯片编号占位符 3"/>
          <p:cNvSpPr>
            <a:spLocks noGrp="1"/>
          </p:cNvSpPr>
          <p:nvPr>
            <p:ph type="sldNum" sz="quarter" idx="11"/>
          </p:nvPr>
        </p:nvSpPr>
        <p:spPr/>
        <p:txBody>
          <a:bodyPr/>
          <a:lstStyle>
            <a:lvl1pPr>
              <a:defRPr/>
            </a:lvl1pPr>
          </a:lstStyle>
          <a:p>
            <a:pPr>
              <a:defRPr/>
            </a:pPr>
            <a:fld id="{3E614A98-D66C-473B-A0FD-4F995B22518F}" type="slidenum">
              <a:rPr lang="en-US" altLang="zh-CN"/>
              <a:pPr>
                <a:defRPr/>
              </a:pPr>
              <a:t>‹#›</a:t>
            </a:fld>
            <a:endParaRPr lang="en-US" altLang="zh-CN"/>
          </a:p>
        </p:txBody>
      </p:sp>
    </p:spTree>
    <p:extLst>
      <p:ext uri="{BB962C8B-B14F-4D97-AF65-F5344CB8AC3E}">
        <p14:creationId xmlns:p14="http://schemas.microsoft.com/office/powerpoint/2010/main" val="333979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配色方案说明">
    <p:spTree>
      <p:nvGrpSpPr>
        <p:cNvPr id="1" name=""/>
        <p:cNvGrpSpPr/>
        <p:nvPr/>
      </p:nvGrpSpPr>
      <p:grpSpPr>
        <a:xfrm>
          <a:off x="0" y="0"/>
          <a:ext cx="0" cy="0"/>
          <a:chOff x="0" y="0"/>
          <a:chExt cx="0" cy="0"/>
        </a:xfrm>
      </p:grpSpPr>
      <p:grpSp>
        <p:nvGrpSpPr>
          <p:cNvPr id="4" name="组合 16"/>
          <p:cNvGrpSpPr>
            <a:grpSpLocks/>
          </p:cNvGrpSpPr>
          <p:nvPr/>
        </p:nvGrpSpPr>
        <p:grpSpPr bwMode="auto">
          <a:xfrm>
            <a:off x="741363" y="1398588"/>
            <a:ext cx="7672387" cy="4811712"/>
            <a:chOff x="468311" y="1227376"/>
            <a:chExt cx="8219055" cy="5154374"/>
          </a:xfrm>
        </p:grpSpPr>
        <p:sp>
          <p:nvSpPr>
            <p:cNvPr id="5" name="矩形 4"/>
            <p:cNvSpPr/>
            <p:nvPr userDrawn="1"/>
          </p:nvSpPr>
          <p:spPr bwMode="auto">
            <a:xfrm>
              <a:off x="7476531"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latin typeface="Arial" charset="0"/>
              </a:endParaRPr>
            </a:p>
          </p:txBody>
        </p:sp>
        <p:sp>
          <p:nvSpPr>
            <p:cNvPr id="6" name="矩形 5"/>
            <p:cNvSpPr/>
            <p:nvPr userDrawn="1"/>
          </p:nvSpPr>
          <p:spPr bwMode="auto">
            <a:xfrm>
              <a:off x="3265816"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latin typeface="Arial" charset="0"/>
              </a:endParaRPr>
            </a:p>
          </p:txBody>
        </p:sp>
        <p:sp>
          <p:nvSpPr>
            <p:cNvPr id="7" name="矩形 6"/>
            <p:cNvSpPr/>
            <p:nvPr userDrawn="1"/>
          </p:nvSpPr>
          <p:spPr bwMode="auto">
            <a:xfrm>
              <a:off x="468311" y="2817392"/>
              <a:ext cx="2607037"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eaLnBrk="1" hangingPunct="1">
                <a:defRPr/>
              </a:pPr>
              <a:endParaRPr lang="zh-CN" altLang="en-US">
                <a:latin typeface="Arial" charset="0"/>
              </a:endParaRPr>
            </a:p>
          </p:txBody>
        </p:sp>
        <p:sp>
          <p:nvSpPr>
            <p:cNvPr id="8" name="左大括号 7"/>
            <p:cNvSpPr/>
            <p:nvPr userDrawn="1"/>
          </p:nvSpPr>
          <p:spPr>
            <a:xfrm rot="5400000">
              <a:off x="4342312" y="-2229990"/>
              <a:ext cx="455748" cy="820375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9" name="椭圆 8"/>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0" name="椭圆 9"/>
            <p:cNvSpPr/>
            <p:nvPr userDrawn="1"/>
          </p:nvSpPr>
          <p:spPr bwMode="auto">
            <a:xfrm>
              <a:off x="1169203" y="2564904"/>
              <a:ext cx="504056" cy="504056"/>
            </a:xfrm>
            <a:prstGeom prst="ellipse">
              <a:avLst/>
            </a:prstGeom>
            <a:solidFill>
              <a:schemeClr val="tx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1" name="椭圆 10"/>
            <p:cNvSpPr/>
            <p:nvPr userDrawn="1"/>
          </p:nvSpPr>
          <p:spPr bwMode="auto">
            <a:xfrm>
              <a:off x="1870093" y="2564904"/>
              <a:ext cx="504056" cy="504056"/>
            </a:xfrm>
            <a:prstGeom prst="ellipse">
              <a:avLst/>
            </a:prstGeom>
            <a:solidFill>
              <a:schemeClr val="bg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2" name="椭圆 11"/>
            <p:cNvSpPr/>
            <p:nvPr userDrawn="1"/>
          </p:nvSpPr>
          <p:spPr bwMode="auto">
            <a:xfrm>
              <a:off x="2570983" y="2564904"/>
              <a:ext cx="504056" cy="504056"/>
            </a:xfrm>
            <a:prstGeom prst="ellipse">
              <a:avLst/>
            </a:prstGeom>
            <a:solidFill>
              <a:schemeClr val="tx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3" name="椭圆 12"/>
            <p:cNvSpPr/>
            <p:nvPr userDrawn="1"/>
          </p:nvSpPr>
          <p:spPr bwMode="auto">
            <a:xfrm>
              <a:off x="3271873" y="2564904"/>
              <a:ext cx="504056" cy="504056"/>
            </a:xfrm>
            <a:prstGeom prst="ellipse">
              <a:avLst/>
            </a:prstGeom>
            <a:solidFill>
              <a:schemeClr val="accent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4" name="椭圆 13"/>
            <p:cNvSpPr/>
            <p:nvPr userDrawn="1"/>
          </p:nvSpPr>
          <p:spPr bwMode="auto">
            <a:xfrm>
              <a:off x="3972763" y="2564904"/>
              <a:ext cx="504056" cy="504056"/>
            </a:xfrm>
            <a:prstGeom prst="ellipse">
              <a:avLst/>
            </a:prstGeom>
            <a:solidFill>
              <a:schemeClr val="accent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5" name="椭圆 14"/>
            <p:cNvSpPr/>
            <p:nvPr userDrawn="1"/>
          </p:nvSpPr>
          <p:spPr bwMode="auto">
            <a:xfrm>
              <a:off x="4673653" y="2564904"/>
              <a:ext cx="504056" cy="504056"/>
            </a:xfrm>
            <a:prstGeom prst="ellipse">
              <a:avLst/>
            </a:prstGeom>
            <a:solidFill>
              <a:schemeClr val="accent3"/>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6" name="椭圆 15"/>
            <p:cNvSpPr/>
            <p:nvPr userDrawn="1"/>
          </p:nvSpPr>
          <p:spPr bwMode="auto">
            <a:xfrm>
              <a:off x="5374543" y="2564904"/>
              <a:ext cx="504056" cy="504056"/>
            </a:xfrm>
            <a:prstGeom prst="ellipse">
              <a:avLst/>
            </a:prstGeom>
            <a:solidFill>
              <a:schemeClr val="accent4"/>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7" name="椭圆 16"/>
            <p:cNvSpPr/>
            <p:nvPr userDrawn="1"/>
          </p:nvSpPr>
          <p:spPr bwMode="auto">
            <a:xfrm>
              <a:off x="6075433" y="2564904"/>
              <a:ext cx="504056" cy="504056"/>
            </a:xfrm>
            <a:prstGeom prst="ellipse">
              <a:avLst/>
            </a:prstGeom>
            <a:solidFill>
              <a:schemeClr val="accent5"/>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 name="椭圆 17"/>
            <p:cNvSpPr/>
            <p:nvPr userDrawn="1"/>
          </p:nvSpPr>
          <p:spPr bwMode="auto">
            <a:xfrm>
              <a:off x="6776323" y="2564904"/>
              <a:ext cx="504056" cy="504056"/>
            </a:xfrm>
            <a:prstGeom prst="ellipse">
              <a:avLst/>
            </a:prstGeom>
            <a:solidFill>
              <a:schemeClr val="accent6"/>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 name="椭圆 18"/>
            <p:cNvSpPr/>
            <p:nvPr userDrawn="1"/>
          </p:nvSpPr>
          <p:spPr bwMode="auto">
            <a:xfrm>
              <a:off x="7477213" y="2564904"/>
              <a:ext cx="504056" cy="504056"/>
            </a:xfrm>
            <a:prstGeom prst="ellipse">
              <a:avLst/>
            </a:prstGeom>
            <a:solidFill>
              <a:srgbClr val="0070C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20" name="椭圆 19"/>
            <p:cNvSpPr/>
            <p:nvPr userDrawn="1"/>
          </p:nvSpPr>
          <p:spPr bwMode="auto">
            <a:xfrm>
              <a:off x="8178102" y="2564904"/>
              <a:ext cx="504056" cy="504056"/>
            </a:xfrm>
            <a:prstGeom prst="ellipse">
              <a:avLst/>
            </a:prstGeom>
            <a:solidFill>
              <a:srgbClr val="7030A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21" name="左大括号 20"/>
            <p:cNvSpPr/>
            <p:nvPr userDrawn="1"/>
          </p:nvSpPr>
          <p:spPr>
            <a:xfrm rot="5400000">
              <a:off x="3736040" y="1751976"/>
              <a:ext cx="227874" cy="11547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2" name="左大括号 21"/>
            <p:cNvSpPr/>
            <p:nvPr userDrawn="1"/>
          </p:nvSpPr>
          <p:spPr>
            <a:xfrm rot="5400000">
              <a:off x="5888163" y="1050474"/>
              <a:ext cx="227874" cy="255772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3" name="左大括号 22"/>
            <p:cNvSpPr/>
            <p:nvPr userDrawn="1"/>
          </p:nvSpPr>
          <p:spPr>
            <a:xfrm rot="5400000">
              <a:off x="7940801" y="1751126"/>
              <a:ext cx="227874" cy="11564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4" name="左大括号 23"/>
            <p:cNvSpPr/>
            <p:nvPr userDrawn="1"/>
          </p:nvSpPr>
          <p:spPr>
            <a:xfrm rot="5400000">
              <a:off x="1605173" y="1078534"/>
              <a:ext cx="227874" cy="2501599"/>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5" name="左大括号 24"/>
            <p:cNvSpPr/>
            <p:nvPr userDrawn="1"/>
          </p:nvSpPr>
          <p:spPr>
            <a:xfrm rot="5400000" flipH="1">
              <a:off x="4343162" y="632890"/>
              <a:ext cx="414935" cy="8164635"/>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6" name="内容占位符 4"/>
            <p:cNvSpPr txBox="1">
              <a:spLocks/>
            </p:cNvSpPr>
            <p:nvPr userDrawn="1"/>
          </p:nvSpPr>
          <p:spPr>
            <a:xfrm>
              <a:off x="468311" y="5009405"/>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7" name="TextBox 42"/>
            <p:cNvSpPr txBox="1"/>
            <p:nvPr userDrawn="1"/>
          </p:nvSpPr>
          <p:spPr>
            <a:xfrm>
              <a:off x="1305012" y="1916099"/>
              <a:ext cx="891120" cy="278891"/>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文字与背景</a:t>
              </a:r>
            </a:p>
          </p:txBody>
        </p:sp>
        <p:sp>
          <p:nvSpPr>
            <p:cNvPr id="28" name="TextBox 43"/>
            <p:cNvSpPr txBox="1"/>
            <p:nvPr userDrawn="1"/>
          </p:nvSpPr>
          <p:spPr>
            <a:xfrm>
              <a:off x="3554920" y="1916099"/>
              <a:ext cx="590113"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常用色</a:t>
              </a:r>
            </a:p>
          </p:txBody>
        </p:sp>
        <p:sp>
          <p:nvSpPr>
            <p:cNvPr id="29" name="TextBox 44"/>
            <p:cNvSpPr txBox="1"/>
            <p:nvPr userDrawn="1"/>
          </p:nvSpPr>
          <p:spPr>
            <a:xfrm>
              <a:off x="5707895" y="1916099"/>
              <a:ext cx="588412"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辅助色</a:t>
              </a:r>
            </a:p>
          </p:txBody>
        </p:sp>
        <p:sp>
          <p:nvSpPr>
            <p:cNvPr id="30" name="TextBox 45"/>
            <p:cNvSpPr txBox="1"/>
            <p:nvPr userDrawn="1"/>
          </p:nvSpPr>
          <p:spPr>
            <a:xfrm>
              <a:off x="7729922" y="1916099"/>
              <a:ext cx="588412" cy="270388"/>
            </a:xfrm>
            <a:prstGeom prst="rect">
              <a:avLst/>
            </a:prstGeom>
            <a:noFill/>
          </p:spPr>
          <p:txBody>
            <a:bodyPr wrap="none">
              <a:spAutoFit/>
            </a:bodyPr>
            <a:lstStyle/>
            <a:p>
              <a:pPr algn="ctr" eaLnBrk="1" hangingPunct="1">
                <a:lnSpc>
                  <a:spcPct val="120000"/>
                </a:lnSpc>
                <a:defRPr/>
              </a:pPr>
              <a:r>
                <a:rPr lang="zh-CN" altLang="en-US" sz="1050" dirty="0">
                  <a:solidFill>
                    <a:prstClr val="black"/>
                  </a:solidFill>
                  <a:ea typeface="微软雅黑" pitchFamily="34" charset="-122"/>
                  <a:cs typeface="Arial" pitchFamily="34" charset="0"/>
                </a:rPr>
                <a:t>链接色</a:t>
              </a:r>
            </a:p>
          </p:txBody>
        </p:sp>
        <p:cxnSp>
          <p:nvCxnSpPr>
            <p:cNvPr id="31" name="直接连接符 30"/>
            <p:cNvCxnSpPr>
              <a:stCxn id="11" idx="7"/>
              <a:endCxn id="11" idx="3"/>
            </p:cNvCxnSpPr>
            <p:nvPr userDrawn="1"/>
          </p:nvCxnSpPr>
          <p:spPr>
            <a:xfrm flipH="1">
              <a:off x="541437" y="2638835"/>
              <a:ext cx="357128"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直接连接符 31"/>
            <p:cNvCxnSpPr>
              <a:stCxn id="12" idx="7"/>
              <a:endCxn id="12" idx="3"/>
            </p:cNvCxnSpPr>
            <p:nvPr userDrawn="1"/>
          </p:nvCxnSpPr>
          <p:spPr>
            <a:xfrm flipH="1">
              <a:off x="1243790"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3" name="直接连接符 32"/>
            <p:cNvCxnSpPr/>
            <p:nvPr userDrawn="1"/>
          </p:nvCxnSpPr>
          <p:spPr>
            <a:xfrm flipH="1">
              <a:off x="1944442"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p:nvPr userDrawn="1"/>
          </p:nvCxnSpPr>
          <p:spPr>
            <a:xfrm flipH="1">
              <a:off x="2645094"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sp>
          <p:nvSpPr>
            <p:cNvPr id="35" name="TextBox 50"/>
            <p:cNvSpPr txBox="1"/>
            <p:nvPr userDrawn="1"/>
          </p:nvSpPr>
          <p:spPr>
            <a:xfrm>
              <a:off x="468311" y="5611400"/>
              <a:ext cx="8203750" cy="770350"/>
            </a:xfrm>
            <a:prstGeom prst="rect">
              <a:avLst/>
            </a:prstGeom>
            <a:solidFill>
              <a:schemeClr val="accent1">
                <a:lumMod val="20000"/>
                <a:lumOff val="80000"/>
                <a:alpha val="27843"/>
              </a:schemeClr>
            </a:solidFill>
            <a:ln w="3175">
              <a:solidFill>
                <a:schemeClr val="bg1">
                  <a:lumMod val="75000"/>
                </a:schemeClr>
              </a:solidFill>
            </a:ln>
          </p:spPr>
          <p:txBody>
            <a:bodyPr anchor="ctr"/>
            <a:lstStyle/>
            <a:p>
              <a:pPr eaLnBrk="1" hangingPunct="1">
                <a:lnSpc>
                  <a:spcPct val="120000"/>
                </a:lnSpc>
                <a:defRPr/>
              </a:pPr>
              <a:r>
                <a:rPr lang="zh-CN" altLang="en-US" sz="800" b="1" dirty="0">
                  <a:solidFill>
                    <a:prstClr val="black"/>
                  </a:solidFill>
                  <a:ea typeface="微软雅黑" pitchFamily="34" charset="-122"/>
                  <a:cs typeface="Arial" pitchFamily="34" charset="0"/>
                </a:rPr>
                <a:t>配色规则：</a:t>
              </a:r>
              <a:endParaRPr lang="en-US" altLang="zh-CN" sz="800" b="1" dirty="0">
                <a:solidFill>
                  <a:prstClr val="black"/>
                </a:solidFill>
                <a:ea typeface="微软雅黑" pitchFamily="34" charset="-122"/>
                <a:cs typeface="Arial" pitchFamily="34" charset="0"/>
              </a:endParaRPr>
            </a:p>
            <a:p>
              <a:pPr eaLnBrk="1" hangingPunct="1">
                <a:lnSpc>
                  <a:spcPct val="120000"/>
                </a:lnSpc>
                <a:defRPr/>
              </a:pPr>
              <a:r>
                <a:rPr lang="zh-CN" altLang="en-US" sz="800" dirty="0">
                  <a:solidFill>
                    <a:schemeClr val="tx1">
                      <a:lumMod val="50000"/>
                      <a:lumOff val="50000"/>
                    </a:schemeClr>
                  </a:solidFill>
                  <a:ea typeface="微软雅黑" pitchFamily="34" charset="-122"/>
                  <a:cs typeface="Arial" pitchFamily="34" charset="0"/>
                </a:rPr>
                <a:t>通常情况下，配色方案中的前四种色彩文</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“字与背景色”固定不变。常用色与模板</a:t>
              </a:r>
              <a:r>
                <a:rPr lang="en-US" altLang="zh-CN" sz="800" dirty="0">
                  <a:solidFill>
                    <a:schemeClr val="tx1">
                      <a:lumMod val="50000"/>
                      <a:lumOff val="50000"/>
                    </a:schemeClr>
                  </a:solidFill>
                  <a:ea typeface="微软雅黑" pitchFamily="34" charset="-122"/>
                  <a:cs typeface="Arial" pitchFamily="34" charset="0"/>
                </a:rPr>
                <a:t>/logo/</a:t>
              </a:r>
              <a:r>
                <a:rPr lang="zh-CN" altLang="en-US" sz="800" dirty="0">
                  <a:solidFill>
                    <a:schemeClr val="tx1">
                      <a:lumMod val="50000"/>
                      <a:lumOff val="50000"/>
                    </a:schemeClr>
                  </a:solidFill>
                  <a:ea typeface="微软雅黑" pitchFamily="34" charset="-122"/>
                  <a:cs typeface="Arial" pitchFamily="34" charset="0"/>
                </a:rPr>
                <a:t>企业标准色一致。辅助色可根据对色彩的要求进行调整。链接色可根据需求进行调整。</a:t>
              </a:r>
              <a:endParaRPr lang="en-US" altLang="zh-CN" sz="800" dirty="0">
                <a:solidFill>
                  <a:schemeClr val="tx1">
                    <a:lumMod val="50000"/>
                    <a:lumOff val="50000"/>
                  </a:schemeClr>
                </a:solidFill>
                <a:ea typeface="微软雅黑" pitchFamily="34" charset="-122"/>
                <a:cs typeface="Arial" pitchFamily="34" charset="0"/>
              </a:endParaRPr>
            </a:p>
            <a:p>
              <a:pPr eaLnBrk="1" hangingPunct="1">
                <a:lnSpc>
                  <a:spcPct val="120000"/>
                </a:lnSpc>
                <a:defRPr/>
              </a:pPr>
              <a:r>
                <a:rPr lang="zh-CN" altLang="en-US" sz="800" dirty="0">
                  <a:solidFill>
                    <a:schemeClr val="tx1">
                      <a:lumMod val="50000"/>
                      <a:lumOff val="50000"/>
                    </a:schemeClr>
                  </a:solidFill>
                  <a:ea typeface="微软雅黑" pitchFamily="34" charset="-122"/>
                  <a:cs typeface="Arial" pitchFamily="34" charset="0"/>
                </a:rPr>
                <a:t>配色方案的编辑：</a:t>
              </a:r>
              <a:r>
                <a:rPr lang="en-US" altLang="zh-CN" sz="800" dirty="0">
                  <a:solidFill>
                    <a:schemeClr val="tx1">
                      <a:lumMod val="50000"/>
                      <a:lumOff val="50000"/>
                    </a:schemeClr>
                  </a:solidFill>
                  <a:ea typeface="微软雅黑" pitchFamily="34" charset="-122"/>
                  <a:cs typeface="Arial" pitchFamily="34" charset="0"/>
                </a:rPr>
                <a:t>07/10</a:t>
              </a:r>
              <a:r>
                <a:rPr lang="zh-CN" altLang="en-US" sz="800" dirty="0">
                  <a:solidFill>
                    <a:schemeClr val="tx1">
                      <a:lumMod val="50000"/>
                      <a:lumOff val="50000"/>
                    </a:schemeClr>
                  </a:solidFill>
                  <a:ea typeface="微软雅黑" pitchFamily="34" charset="-122"/>
                  <a:cs typeface="Arial" pitchFamily="34" charset="0"/>
                </a:rPr>
                <a:t>版本</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设计</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菜单中 </a:t>
              </a:r>
              <a:r>
                <a:rPr lang="en-US" altLang="zh-CN" sz="800" dirty="0">
                  <a:solidFill>
                    <a:schemeClr val="tx1">
                      <a:lumMod val="50000"/>
                      <a:lumOff val="50000"/>
                    </a:schemeClr>
                  </a:solidFill>
                  <a:ea typeface="微软雅黑" pitchFamily="34" charset="-122"/>
                  <a:cs typeface="Arial" pitchFamily="34" charset="0"/>
                  <a:sym typeface="Wingdings" pitchFamily="2" charset="2"/>
                </a:rPr>
                <a:t></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颜色</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中修改；</a:t>
              </a:r>
              <a:r>
                <a:rPr lang="en-US" altLang="zh-CN" sz="800" dirty="0">
                  <a:solidFill>
                    <a:schemeClr val="tx1">
                      <a:lumMod val="50000"/>
                      <a:lumOff val="50000"/>
                    </a:schemeClr>
                  </a:solidFill>
                  <a:ea typeface="微软雅黑" pitchFamily="34" charset="-122"/>
                  <a:cs typeface="Arial" pitchFamily="34" charset="0"/>
                </a:rPr>
                <a:t>03</a:t>
              </a:r>
              <a:r>
                <a:rPr lang="zh-CN" altLang="en-US" sz="800" dirty="0">
                  <a:solidFill>
                    <a:schemeClr val="tx1">
                      <a:lumMod val="50000"/>
                      <a:lumOff val="50000"/>
                    </a:schemeClr>
                  </a:solidFill>
                  <a:ea typeface="微软雅黑" pitchFamily="34" charset="-122"/>
                  <a:cs typeface="Arial" pitchFamily="34" charset="0"/>
                </a:rPr>
                <a:t>版本</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格式</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菜单</a:t>
              </a:r>
              <a:r>
                <a:rPr lang="en-US" altLang="zh-CN" sz="800" dirty="0">
                  <a:solidFill>
                    <a:schemeClr val="tx1">
                      <a:lumMod val="50000"/>
                      <a:lumOff val="50000"/>
                    </a:schemeClr>
                  </a:solidFill>
                  <a:ea typeface="微软雅黑" pitchFamily="34" charset="-122"/>
                  <a:cs typeface="Arial" pitchFamily="34" charset="0"/>
                  <a:sym typeface="Wingdings" pitchFamily="2" charset="2"/>
                </a:rPr>
                <a:t></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幻灯片设计</a:t>
              </a:r>
              <a:r>
                <a:rPr lang="en-US" altLang="zh-CN" sz="800" dirty="0">
                  <a:solidFill>
                    <a:schemeClr val="tx1">
                      <a:lumMod val="50000"/>
                      <a:lumOff val="50000"/>
                    </a:schemeClr>
                  </a:solidFill>
                  <a:ea typeface="微软雅黑" pitchFamily="34" charset="-122"/>
                  <a:cs typeface="Arial" pitchFamily="34" charset="0"/>
                </a:rPr>
                <a:t>】</a:t>
              </a:r>
              <a:r>
                <a:rPr lang="en-US" altLang="zh-CN" sz="800" dirty="0">
                  <a:solidFill>
                    <a:schemeClr val="tx1">
                      <a:lumMod val="50000"/>
                      <a:lumOff val="50000"/>
                    </a:schemeClr>
                  </a:solidFill>
                  <a:ea typeface="微软雅黑" pitchFamily="34" charset="-122"/>
                  <a:cs typeface="Arial" pitchFamily="34" charset="0"/>
                  <a:sym typeface="Wingdings" pitchFamily="2" charset="2"/>
                </a:rPr>
                <a:t> </a:t>
              </a:r>
              <a:r>
                <a:rPr lang="en-US" altLang="zh-CN" sz="800" dirty="0">
                  <a:solidFill>
                    <a:schemeClr val="tx1">
                      <a:lumMod val="50000"/>
                      <a:lumOff val="50000"/>
                    </a:schemeClr>
                  </a:solidFill>
                  <a:ea typeface="微软雅黑" pitchFamily="34" charset="-122"/>
                  <a:cs typeface="Arial" pitchFamily="34" charset="0"/>
                </a:rPr>
                <a:t>【</a:t>
              </a:r>
              <a:r>
                <a:rPr lang="zh-CN" altLang="en-US" sz="800" dirty="0">
                  <a:solidFill>
                    <a:schemeClr val="tx1">
                      <a:lumMod val="50000"/>
                      <a:lumOff val="50000"/>
                    </a:schemeClr>
                  </a:solidFill>
                  <a:ea typeface="微软雅黑" pitchFamily="34" charset="-122"/>
                  <a:cs typeface="Arial" pitchFamily="34" charset="0"/>
                </a:rPr>
                <a:t>配色方案</a:t>
              </a:r>
              <a:r>
                <a:rPr lang="en-US" altLang="zh-CN" sz="800" dirty="0">
                  <a:solidFill>
                    <a:schemeClr val="tx1">
                      <a:lumMod val="50000"/>
                      <a:lumOff val="50000"/>
                    </a:schemeClr>
                  </a:solidFill>
                  <a:ea typeface="微软雅黑" pitchFamily="34" charset="-122"/>
                  <a:cs typeface="Arial" pitchFamily="34" charset="0"/>
                </a:rPr>
                <a:t>】</a:t>
              </a:r>
              <a:endParaRPr lang="zh-CN" altLang="en-US" sz="800" dirty="0">
                <a:solidFill>
                  <a:schemeClr val="tx1">
                    <a:lumMod val="50000"/>
                    <a:lumOff val="50000"/>
                  </a:schemeClr>
                </a:solidFill>
                <a:ea typeface="微软雅黑" pitchFamily="34" charset="-122"/>
                <a:cs typeface="Arial" pitchFamily="34" charset="0"/>
              </a:endParaRPr>
            </a:p>
          </p:txBody>
        </p:sp>
        <p:sp>
          <p:nvSpPr>
            <p:cNvPr id="36" name="椭圆 35"/>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7" name="椭圆 36"/>
            <p:cNvSpPr/>
            <p:nvPr userDrawn="1"/>
          </p:nvSpPr>
          <p:spPr bwMode="auto">
            <a:xfrm>
              <a:off x="1169203" y="3778814"/>
              <a:ext cx="504056" cy="504056"/>
            </a:xfrm>
            <a:prstGeom prst="ellipse">
              <a:avLst/>
            </a:prstGeom>
            <a:solidFill>
              <a:schemeClr val="tx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8" name="椭圆 37"/>
            <p:cNvSpPr/>
            <p:nvPr userDrawn="1"/>
          </p:nvSpPr>
          <p:spPr bwMode="auto">
            <a:xfrm>
              <a:off x="1870093" y="3778814"/>
              <a:ext cx="504056" cy="504056"/>
            </a:xfrm>
            <a:prstGeom prst="ellipse">
              <a:avLst/>
            </a:prstGeom>
            <a:solidFill>
              <a:schemeClr val="bg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9" name="椭圆 38"/>
            <p:cNvSpPr/>
            <p:nvPr userDrawn="1"/>
          </p:nvSpPr>
          <p:spPr bwMode="auto">
            <a:xfrm>
              <a:off x="2570983" y="3778814"/>
              <a:ext cx="504056" cy="504056"/>
            </a:xfrm>
            <a:prstGeom prst="ellipse">
              <a:avLst/>
            </a:prstGeom>
            <a:solidFill>
              <a:schemeClr val="tx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cxnSp>
          <p:nvCxnSpPr>
            <p:cNvPr id="40" name="直接连接符 39"/>
            <p:cNvCxnSpPr>
              <a:stCxn id="38" idx="7"/>
              <a:endCxn id="38" idx="3"/>
            </p:cNvCxnSpPr>
            <p:nvPr userDrawn="1"/>
          </p:nvCxnSpPr>
          <p:spPr>
            <a:xfrm flipH="1">
              <a:off x="541437" y="3853029"/>
              <a:ext cx="357128"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直接连接符 40"/>
            <p:cNvCxnSpPr>
              <a:stCxn id="39" idx="7"/>
              <a:endCxn id="39" idx="3"/>
            </p:cNvCxnSpPr>
            <p:nvPr userDrawn="1"/>
          </p:nvCxnSpPr>
          <p:spPr>
            <a:xfrm flipH="1">
              <a:off x="1243790"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1"/>
            <p:cNvCxnSpPr>
              <a:stCxn id="40" idx="7"/>
              <a:endCxn id="40" idx="3"/>
            </p:cNvCxnSpPr>
            <p:nvPr userDrawn="1"/>
          </p:nvCxnSpPr>
          <p:spPr>
            <a:xfrm flipH="1">
              <a:off x="1944442"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41" idx="7"/>
              <a:endCxn id="41" idx="3"/>
            </p:cNvCxnSpPr>
            <p:nvPr userDrawn="1"/>
          </p:nvCxnSpPr>
          <p:spPr>
            <a:xfrm flipH="1">
              <a:off x="2645094"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sp>
          <p:nvSpPr>
            <p:cNvPr id="44" name="椭圆 43"/>
            <p:cNvSpPr/>
            <p:nvPr userDrawn="1"/>
          </p:nvSpPr>
          <p:spPr bwMode="auto">
            <a:xfrm>
              <a:off x="3271873" y="3778814"/>
              <a:ext cx="504056" cy="504056"/>
            </a:xfrm>
            <a:prstGeom prst="ellipse">
              <a:avLst/>
            </a:prstGeom>
            <a:solidFill>
              <a:schemeClr val="accent1"/>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5" name="椭圆 44"/>
            <p:cNvSpPr/>
            <p:nvPr userDrawn="1"/>
          </p:nvSpPr>
          <p:spPr bwMode="auto">
            <a:xfrm>
              <a:off x="3972763" y="3778814"/>
              <a:ext cx="504056" cy="504056"/>
            </a:xfrm>
            <a:prstGeom prst="ellipse">
              <a:avLst/>
            </a:prstGeom>
            <a:solidFill>
              <a:schemeClr val="accent2"/>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6" name="椭圆 45"/>
            <p:cNvSpPr/>
            <p:nvPr userDrawn="1"/>
          </p:nvSpPr>
          <p:spPr bwMode="auto">
            <a:xfrm>
              <a:off x="7477213" y="3778814"/>
              <a:ext cx="504056" cy="504056"/>
            </a:xfrm>
            <a:prstGeom prst="ellipse">
              <a:avLst/>
            </a:prstGeom>
            <a:solidFill>
              <a:srgbClr val="0070C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7" name="椭圆 46"/>
            <p:cNvSpPr/>
            <p:nvPr userDrawn="1"/>
          </p:nvSpPr>
          <p:spPr bwMode="auto">
            <a:xfrm>
              <a:off x="8178102" y="3778814"/>
              <a:ext cx="504056" cy="504056"/>
            </a:xfrm>
            <a:prstGeom prst="ellipse">
              <a:avLst/>
            </a:prstGeom>
            <a:solidFill>
              <a:srgbClr val="7030A0"/>
            </a:solidFill>
            <a:ln>
              <a:noFill/>
            </a:ln>
            <a:extLst/>
          </p:spPr>
          <p:txBody>
            <a:bodyPr lIns="0" tIns="0" rIns="0" bIns="0" anchor="ctr"/>
            <a:lstStyle/>
            <a:p>
              <a:pPr algn="ctr" eaLnBrk="1" hangingPunct="1">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8" name="内容占位符 4"/>
            <p:cNvSpPr txBox="1">
              <a:spLocks/>
            </p:cNvSpPr>
            <p:nvPr userDrawn="1"/>
          </p:nvSpPr>
          <p:spPr>
            <a:xfrm>
              <a:off x="468311" y="1227376"/>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9" name="日期占位符 55"/>
          <p:cNvSpPr>
            <a:spLocks noGrp="1"/>
          </p:cNvSpPr>
          <p:nvPr>
            <p:ph type="dt" sz="half" idx="10"/>
          </p:nvPr>
        </p:nvSpPr>
        <p:spPr/>
        <p:txBody>
          <a:bodyPr/>
          <a:lstStyle>
            <a:lvl1pPr>
              <a:defRPr/>
            </a:lvl1pPr>
          </a:lstStyle>
          <a:p>
            <a:pPr>
              <a:defRPr/>
            </a:pPr>
            <a:endParaRPr lang="en-US" altLang="zh-CN"/>
          </a:p>
        </p:txBody>
      </p:sp>
      <p:sp>
        <p:nvSpPr>
          <p:cNvPr id="50" name="页脚占位符 56"/>
          <p:cNvSpPr>
            <a:spLocks noGrp="1"/>
          </p:cNvSpPr>
          <p:nvPr>
            <p:ph type="ftr" sz="quarter" idx="11"/>
          </p:nvPr>
        </p:nvSpPr>
        <p:spPr/>
        <p:txBody>
          <a:bodyPr/>
          <a:lstStyle>
            <a:lvl1pPr>
              <a:defRPr/>
            </a:lvl1pPr>
          </a:lstStyle>
          <a:p>
            <a:pPr>
              <a:defRPr/>
            </a:pPr>
            <a:endParaRPr lang="en-US" altLang="zh-CN"/>
          </a:p>
        </p:txBody>
      </p:sp>
      <p:sp>
        <p:nvSpPr>
          <p:cNvPr id="51" name="灯片编号占位符 57"/>
          <p:cNvSpPr>
            <a:spLocks noGrp="1"/>
          </p:cNvSpPr>
          <p:nvPr>
            <p:ph type="sldNum" sz="quarter" idx="12"/>
          </p:nvPr>
        </p:nvSpPr>
        <p:spPr/>
        <p:txBody>
          <a:bodyPr/>
          <a:lstStyle>
            <a:lvl1pPr>
              <a:defRPr/>
            </a:lvl1pPr>
          </a:lstStyle>
          <a:p>
            <a:pPr>
              <a:defRPr/>
            </a:pPr>
            <a:fld id="{BA361736-2142-4B37-B348-C667393F0B68}" type="slidenum">
              <a:rPr lang="en-US" altLang="zh-CN"/>
              <a:pPr>
                <a:defRPr/>
              </a:pPr>
              <a:t>‹#›</a:t>
            </a:fld>
            <a:endParaRPr lang="en-US" altLang="zh-CN"/>
          </a:p>
        </p:txBody>
      </p:sp>
    </p:spTree>
    <p:extLst>
      <p:ext uri="{BB962C8B-B14F-4D97-AF65-F5344CB8AC3E}">
        <p14:creationId xmlns:p14="http://schemas.microsoft.com/office/powerpoint/2010/main" val="35658473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pic>
        <p:nvPicPr>
          <p:cNvPr id="2" name="Picture 5" descr="E:\PAT 图片资源素材\PPT\待整理\精选 0 (13).jpg"/>
          <p:cNvPicPr>
            <a:picLocks noChangeAspect="1" noChangeArrowheads="1"/>
          </p:cNvPicPr>
          <p:nvPr/>
        </p:nvPicPr>
        <p:blipFill>
          <a:blip r:embed="rId2">
            <a:extLst>
              <a:ext uri="{28A0092B-C50C-407E-A947-70E740481C1C}">
                <a14:useLocalDpi xmlns:a14="http://schemas.microsoft.com/office/drawing/2010/main" val="0"/>
              </a:ext>
            </a:extLst>
          </a:blip>
          <a:srcRect t="14659" r="33231" b="6422"/>
          <a:stretch>
            <a:fillRect/>
          </a:stretch>
        </p:blipFill>
        <p:spPr bwMode="auto">
          <a:xfrm>
            <a:off x="3851275" y="0"/>
            <a:ext cx="529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cs typeface="Arial" panose="020B0604020202020204" pitchFamily="34" charset="0"/>
            </a:endParaRPr>
          </a:p>
        </p:txBody>
      </p:sp>
      <p:sp>
        <p:nvSpPr>
          <p:cNvPr id="4" name="Rectangle 5">
            <a:hlinkClick r:id="rId3"/>
          </p:cNvPr>
          <p:cNvSpPr txBox="1">
            <a:spLocks noChangeArrowheads="1"/>
          </p:cNvSpPr>
          <p:nvPr/>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a:spcBef>
                <a:spcPct val="60000"/>
              </a:spcBef>
              <a:buClr>
                <a:schemeClr val="accent1"/>
              </a:buClr>
              <a:defRP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1612577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rtlCol="0">
            <a:normAutofit/>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70B0F17F-1B61-4418-A263-7484434FC92A}" type="slidenum">
              <a:rPr lang="en-US" altLang="zh-CN"/>
              <a:pPr>
                <a:defRPr/>
              </a:pPr>
              <a:t>‹#›</a:t>
            </a:fld>
            <a:endParaRPr lang="en-US" altLang="zh-CN"/>
          </a:p>
        </p:txBody>
      </p:sp>
    </p:spTree>
    <p:extLst>
      <p:ext uri="{BB962C8B-B14F-4D97-AF65-F5344CB8AC3E}">
        <p14:creationId xmlns:p14="http://schemas.microsoft.com/office/powerpoint/2010/main" val="266692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atin typeface="黑体" pitchFamily="49" charset="-122"/>
                <a:ea typeface="黑体"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227680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1">
                <a:solidFill>
                  <a:schemeClr val="tx1"/>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solidFill>
                  <a:schemeClr val="tx1"/>
                </a:solidFill>
                <a:latin typeface="宋体" panose="02010600030101010101" pitchFamily="2" charset="-122"/>
                <a:ea typeface="宋体" panose="02010600030101010101" pitchFamily="2" charset="-122"/>
              </a:defRPr>
            </a:lvl1pPr>
            <a:lvl2pPr>
              <a:defRPr>
                <a:solidFill>
                  <a:schemeClr val="tx1"/>
                </a:solidFill>
                <a:latin typeface="黑体" pitchFamily="49" charset="-122"/>
                <a:ea typeface="黑体" pitchFamily="49" charset="-122"/>
              </a:defRPr>
            </a:lvl2pPr>
            <a:lvl3pPr>
              <a:defRPr>
                <a:solidFill>
                  <a:schemeClr val="tx1"/>
                </a:solidFill>
                <a:latin typeface="黑体" pitchFamily="49" charset="-122"/>
                <a:ea typeface="黑体" pitchFamily="49" charset="-122"/>
              </a:defRPr>
            </a:lvl3pPr>
            <a:lvl4pPr>
              <a:defRPr>
                <a:solidFill>
                  <a:schemeClr val="tx1"/>
                </a:solidFill>
                <a:latin typeface="黑体" pitchFamily="49" charset="-122"/>
                <a:ea typeface="黑体" pitchFamily="49" charset="-122"/>
              </a:defRPr>
            </a:lvl4pPr>
            <a:lvl5pPr>
              <a:defRPr>
                <a:solidFill>
                  <a:schemeClr val="tx1"/>
                </a:solidFill>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9605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E:\PAT 图片资源素材\PPT\待整理\精选 0 (13).jpg"/>
          <p:cNvPicPr>
            <a:picLocks noChangeAspect="1" noChangeArrowheads="1"/>
          </p:cNvPicPr>
          <p:nvPr/>
        </p:nvPicPr>
        <p:blipFill>
          <a:blip r:embed="rId9">
            <a:extLst>
              <a:ext uri="{28A0092B-C50C-407E-A947-70E740481C1C}">
                <a14:useLocalDpi xmlns:a14="http://schemas.microsoft.com/office/drawing/2010/main" val="0"/>
              </a:ext>
            </a:extLst>
          </a:blip>
          <a:srcRect t="5074" r="20206" b="3262"/>
          <a:stretch>
            <a:fillRect/>
          </a:stretch>
        </p:blipFill>
        <p:spPr bwMode="auto">
          <a:xfrm rot="10800000" flipH="1" flipV="1">
            <a:off x="5353050" y="765175"/>
            <a:ext cx="379095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p:nvSpPr>
        <p:spPr bwMode="auto">
          <a:xfrm rot="16200000">
            <a:off x="4179093" y="-4199731"/>
            <a:ext cx="78581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a:lstStyle/>
          <a:p>
            <a:pPr algn="ctr" eaLnBrk="1" hangingPunct="1">
              <a:defRPr/>
            </a:pPr>
            <a:endParaRPr lang="zh-CN" altLang="en-US">
              <a:latin typeface="Arial" charset="0"/>
            </a:endParaRPr>
          </a:p>
        </p:txBody>
      </p:sp>
      <p:sp>
        <p:nvSpPr>
          <p:cNvPr id="1028" name="矩形 14"/>
          <p:cNvSpPr>
            <a:spLocks noChangeArrowheads="1"/>
          </p:cNvSpPr>
          <p:nvPr/>
        </p:nvSpPr>
        <p:spPr bwMode="auto">
          <a:xfrm>
            <a:off x="0" y="765175"/>
            <a:ext cx="8675688" cy="5616575"/>
          </a:xfrm>
          <a:prstGeom prst="rect">
            <a:avLst/>
          </a:prstGeom>
          <a:solidFill>
            <a:schemeClr val="bg1">
              <a:alpha val="9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mtClean="0"/>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eaLnBrk="1" hangingPunct="1">
              <a:defRPr sz="900">
                <a:solidFill>
                  <a:schemeClr val="tx1"/>
                </a:solidFill>
                <a:latin typeface="Arial" pitchFamily="34" charset="0"/>
                <a:cs typeface="Arial" pitchFamily="34" charset="0"/>
              </a:defRPr>
            </a:lvl1pPr>
          </a:lstStyle>
          <a:p>
            <a:pPr>
              <a:defRPr/>
            </a:pPr>
            <a:endParaRPr lang="en-US" altLang="zh-CN"/>
          </a:p>
        </p:txBody>
      </p:sp>
      <p:sp>
        <p:nvSpPr>
          <p:cNvPr id="1030" name="文本占位符 13"/>
          <p:cNvSpPr>
            <a:spLocks noGrp="1"/>
          </p:cNvSpPr>
          <p:nvPr>
            <p:ph type="body" idx="1"/>
          </p:nvPr>
        </p:nvSpPr>
        <p:spPr bwMode="auto">
          <a:xfrm flipH="1">
            <a:off x="468313" y="981075"/>
            <a:ext cx="82073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cs typeface="Arial" panose="020B0604020202020204" pitchFamily="34" charset="0"/>
            </a:endParaRPr>
          </a:p>
        </p:txBody>
      </p:sp>
      <p:sp>
        <p:nvSpPr>
          <p:cNvPr id="7" name="日期占位符 6"/>
          <p:cNvSpPr>
            <a:spLocks noGrp="1"/>
          </p:cNvSpPr>
          <p:nvPr>
            <p:ph type="dt" sz="half" idx="2"/>
          </p:nvPr>
        </p:nvSpPr>
        <p:spPr>
          <a:xfrm>
            <a:off x="6530975" y="6453188"/>
            <a:ext cx="2133600" cy="268287"/>
          </a:xfrm>
          <a:prstGeom prst="rect">
            <a:avLst/>
          </a:prstGeom>
          <a:solidFill>
            <a:srgbClr val="FFFFFF">
              <a:alpha val="69804"/>
            </a:srgbClr>
          </a:solidFill>
        </p:spPr>
        <p:txBody>
          <a:bodyPr vert="horz" lIns="91440" tIns="45720" rIns="91440" bIns="45720" rtlCol="0" anchor="ctr"/>
          <a:lstStyle>
            <a:lvl1pPr algn="r" eaLnBrk="1" hangingPunct="1">
              <a:defRPr sz="900">
                <a:solidFill>
                  <a:schemeClr val="tx1"/>
                </a:solidFill>
                <a:latin typeface="Arial" charset="0"/>
              </a:defRPr>
            </a:lvl1pPr>
          </a:lstStyle>
          <a:p>
            <a:pPr>
              <a:defRPr/>
            </a:pPr>
            <a:endParaRPr lang="en-US" altLang="zh-CN"/>
          </a:p>
        </p:txBody>
      </p:sp>
      <p:sp>
        <p:nvSpPr>
          <p:cNvPr id="6" name="灯片编号占位符 5"/>
          <p:cNvSpPr>
            <a:spLocks noGrp="1"/>
          </p:cNvSpPr>
          <p:nvPr>
            <p:ph type="sldNum" sz="quarter" idx="4"/>
          </p:nvPr>
        </p:nvSpPr>
        <p:spPr>
          <a:xfrm>
            <a:off x="468313" y="6453188"/>
            <a:ext cx="1008062" cy="268287"/>
          </a:xfrm>
          <a:prstGeom prst="rect">
            <a:avLst/>
          </a:prstGeom>
          <a:noFill/>
        </p:spPr>
        <p:txBody>
          <a:bodyPr vert="horz" wrap="square" lIns="91440" tIns="45720" rIns="91440" bIns="45720" numCol="1" anchor="ctr" anchorCtr="0" compatLnSpc="1">
            <a:prstTxWarp prst="textNoShape">
              <a:avLst/>
            </a:prstTxWarp>
          </a:bodyPr>
          <a:lstStyle>
            <a:lvl1pPr eaLnBrk="1" hangingPunct="1">
              <a:defRPr sz="900">
                <a:cs typeface="Arial" panose="020B0604020202020204" pitchFamily="34" charset="0"/>
              </a:defRPr>
            </a:lvl1pPr>
          </a:lstStyle>
          <a:p>
            <a:pPr>
              <a:defRPr/>
            </a:pPr>
            <a:fld id="{252DAF66-CA5C-46AA-A81C-601051556FF9}" type="slidenum">
              <a:rPr lang="en-US" altLang="zh-CN"/>
              <a:pPr>
                <a:defRPr/>
              </a:pPr>
              <a:t>‹#›</a:t>
            </a:fld>
            <a:endParaRPr lang="en-US" altLang="zh-CN"/>
          </a:p>
        </p:txBody>
      </p:sp>
      <p:pic>
        <p:nvPicPr>
          <p:cNvPr id="103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838" y="6381750"/>
            <a:ext cx="818832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65175"/>
            <a:ext cx="86661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标题占位符 12"/>
          <p:cNvSpPr>
            <a:spLocks noGrp="1"/>
          </p:cNvSpPr>
          <p:nvPr>
            <p:ph type="title"/>
          </p:nvPr>
        </p:nvSpPr>
        <p:spPr bwMode="auto">
          <a:xfrm>
            <a:off x="477838" y="188913"/>
            <a:ext cx="70786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 name="矩形 15"/>
          <p:cNvSpPr/>
          <p:nvPr/>
        </p:nvSpPr>
        <p:spPr>
          <a:xfrm>
            <a:off x="7556500" y="188913"/>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808080"/>
                </a:solidFill>
                <a:cs typeface="Arial" pitchFamily="34" charset="0"/>
              </a:rPr>
              <a:t>LOGO</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chemeClr val="tx1"/>
          </a:solidFill>
          <a:latin typeface="+mn-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lnSpc>
          <a:spcPct val="120000"/>
        </a:lnSpc>
        <a:spcBef>
          <a:spcPct val="20000"/>
        </a:spcBef>
        <a:spcAft>
          <a:spcPct val="0"/>
        </a:spcAft>
        <a:buFont typeface="Arial" panose="020B0604020202020204" pitchFamily="34" charset="0"/>
        <a:buChar char="•"/>
        <a:defRPr kern="1200">
          <a:solidFill>
            <a:schemeClr val="tx1"/>
          </a:solidFill>
          <a:latin typeface="+mn-lt"/>
          <a:ea typeface="+mj-ea"/>
          <a:cs typeface="+mn-cs"/>
        </a:defRPr>
      </a:lvl1pPr>
      <a:lvl2pPr marL="742950" indent="-285750" algn="l" rtl="0" eaLnBrk="0" fontAlgn="base" hangingPunct="0">
        <a:lnSpc>
          <a:spcPct val="120000"/>
        </a:lnSpc>
        <a:spcBef>
          <a:spcPct val="20000"/>
        </a:spcBef>
        <a:spcAft>
          <a:spcPct val="0"/>
        </a:spcAft>
        <a:buFont typeface="Arial" panose="020B0604020202020204" pitchFamily="34" charset="0"/>
        <a:buChar char="–"/>
        <a:defRPr sz="1600" kern="1200">
          <a:solidFill>
            <a:schemeClr val="tx1"/>
          </a:solidFill>
          <a:latin typeface="+mn-lt"/>
          <a:ea typeface="+mj-ea"/>
          <a:cs typeface="+mn-cs"/>
        </a:defRPr>
      </a:lvl2pPr>
      <a:lvl3pPr marL="1143000" indent="-228600" algn="l" rtl="0" eaLnBrk="0" fontAlgn="base" hangingPunct="0">
        <a:lnSpc>
          <a:spcPct val="120000"/>
        </a:lnSpc>
        <a:spcBef>
          <a:spcPct val="20000"/>
        </a:spcBef>
        <a:spcAft>
          <a:spcPct val="0"/>
        </a:spcAft>
        <a:buFont typeface="Arial" panose="020B0604020202020204" pitchFamily="34" charset="0"/>
        <a:buChar char="•"/>
        <a:defRPr sz="1400" kern="1200">
          <a:solidFill>
            <a:schemeClr val="tx1"/>
          </a:solidFill>
          <a:latin typeface="+mn-lt"/>
          <a:ea typeface="+mj-ea"/>
          <a:cs typeface="+mn-cs"/>
        </a:defRPr>
      </a:lvl3pPr>
      <a:lvl4pPr marL="16002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4pPr>
      <a:lvl5pPr marL="20574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rtytr, ghnedy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00829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E:\PAT 图片资源素材\PPT\待整理\精选 0 (13).jpg"/>
          <p:cNvPicPr>
            <a:picLocks noChangeAspect="1" noChangeArrowheads="1"/>
          </p:cNvPicPr>
          <p:nvPr/>
        </p:nvPicPr>
        <p:blipFill>
          <a:blip r:embed="rId9">
            <a:extLst>
              <a:ext uri="{28A0092B-C50C-407E-A947-70E740481C1C}">
                <a14:useLocalDpi xmlns:a14="http://schemas.microsoft.com/office/drawing/2010/main" val="0"/>
              </a:ext>
            </a:extLst>
          </a:blip>
          <a:srcRect t="5074" r="20206" b="3262"/>
          <a:stretch>
            <a:fillRect/>
          </a:stretch>
        </p:blipFill>
        <p:spPr bwMode="auto">
          <a:xfrm rot="10800000" flipH="1" flipV="1">
            <a:off x="5353050" y="765175"/>
            <a:ext cx="379095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p:nvSpPr>
        <p:spPr bwMode="auto">
          <a:xfrm rot="16200000">
            <a:off x="4179093" y="-4199731"/>
            <a:ext cx="78581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a:lstStyle/>
          <a:p>
            <a:pPr algn="ctr" eaLnBrk="1" hangingPunct="1">
              <a:defRPr/>
            </a:pPr>
            <a:endParaRPr lang="zh-CN" altLang="en-US">
              <a:solidFill>
                <a:prstClr val="black"/>
              </a:solidFill>
              <a:latin typeface="Arial" charset="0"/>
            </a:endParaRPr>
          </a:p>
        </p:txBody>
      </p:sp>
      <p:sp>
        <p:nvSpPr>
          <p:cNvPr id="1028" name="矩形 14"/>
          <p:cNvSpPr>
            <a:spLocks noChangeArrowheads="1"/>
          </p:cNvSpPr>
          <p:nvPr/>
        </p:nvSpPr>
        <p:spPr bwMode="auto">
          <a:xfrm>
            <a:off x="0" y="765175"/>
            <a:ext cx="8675688" cy="5616575"/>
          </a:xfrm>
          <a:prstGeom prst="rect">
            <a:avLst/>
          </a:prstGeom>
          <a:solidFill>
            <a:schemeClr val="bg1">
              <a:alpha val="9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mtClean="0">
              <a:solidFill>
                <a:prstClr val="black"/>
              </a:solidFill>
            </a:endParaRPr>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eaLnBrk="1" hangingPunct="1">
              <a:defRPr sz="900">
                <a:solidFill>
                  <a:schemeClr val="tx1"/>
                </a:solidFill>
                <a:latin typeface="Arial" pitchFamily="34" charset="0"/>
                <a:cs typeface="Arial" pitchFamily="34" charset="0"/>
              </a:defRPr>
            </a:lvl1pPr>
          </a:lstStyle>
          <a:p>
            <a:pPr>
              <a:defRPr/>
            </a:pPr>
            <a:endParaRPr lang="en-US" altLang="zh-CN">
              <a:solidFill>
                <a:prstClr val="black"/>
              </a:solidFill>
            </a:endParaRPr>
          </a:p>
        </p:txBody>
      </p:sp>
      <p:sp>
        <p:nvSpPr>
          <p:cNvPr id="1030" name="文本占位符 13"/>
          <p:cNvSpPr>
            <a:spLocks noGrp="1"/>
          </p:cNvSpPr>
          <p:nvPr>
            <p:ph type="body" idx="1"/>
          </p:nvPr>
        </p:nvSpPr>
        <p:spPr bwMode="auto">
          <a:xfrm flipH="1">
            <a:off x="468313" y="981075"/>
            <a:ext cx="82073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矩形 11"/>
          <p:cNvSpPr>
            <a:spLocks noChangeArrowheads="1"/>
          </p:cNvSpPr>
          <p:nvPr/>
        </p:nvSpPr>
        <p:spPr bwMode="auto">
          <a:xfrm>
            <a:off x="0" y="6864350"/>
            <a:ext cx="9144000" cy="287338"/>
          </a:xfrm>
          <a:prstGeom prst="rect">
            <a:avLst/>
          </a:prstGeom>
          <a:solidFill>
            <a:srgbClr val="BBBFC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6223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100" smtClean="0">
              <a:solidFill>
                <a:prstClr val="black"/>
              </a:solidFill>
              <a:cs typeface="Arial" panose="020B0604020202020204" pitchFamily="34" charset="0"/>
            </a:endParaRPr>
          </a:p>
        </p:txBody>
      </p:sp>
      <p:sp>
        <p:nvSpPr>
          <p:cNvPr id="7" name="日期占位符 6"/>
          <p:cNvSpPr>
            <a:spLocks noGrp="1"/>
          </p:cNvSpPr>
          <p:nvPr>
            <p:ph type="dt" sz="half" idx="2"/>
          </p:nvPr>
        </p:nvSpPr>
        <p:spPr>
          <a:xfrm>
            <a:off x="6530975" y="6453188"/>
            <a:ext cx="2133600" cy="268287"/>
          </a:xfrm>
          <a:prstGeom prst="rect">
            <a:avLst/>
          </a:prstGeom>
          <a:solidFill>
            <a:srgbClr val="FFFFFF">
              <a:alpha val="69804"/>
            </a:srgbClr>
          </a:solidFill>
        </p:spPr>
        <p:txBody>
          <a:bodyPr vert="horz" lIns="91440" tIns="45720" rIns="91440" bIns="45720" rtlCol="0" anchor="ctr"/>
          <a:lstStyle>
            <a:lvl1pPr algn="r" eaLnBrk="1" hangingPunct="1">
              <a:defRPr sz="900">
                <a:solidFill>
                  <a:schemeClr val="tx1"/>
                </a:solidFill>
                <a:latin typeface="Arial" charset="0"/>
              </a:defRPr>
            </a:lvl1pPr>
          </a:lstStyle>
          <a:p>
            <a:pPr>
              <a:defRPr/>
            </a:pPr>
            <a:endParaRPr lang="en-US" altLang="zh-CN">
              <a:solidFill>
                <a:prstClr val="black"/>
              </a:solidFill>
            </a:endParaRPr>
          </a:p>
        </p:txBody>
      </p:sp>
      <p:sp>
        <p:nvSpPr>
          <p:cNvPr id="6" name="灯片编号占位符 5"/>
          <p:cNvSpPr>
            <a:spLocks noGrp="1"/>
          </p:cNvSpPr>
          <p:nvPr>
            <p:ph type="sldNum" sz="quarter" idx="4"/>
          </p:nvPr>
        </p:nvSpPr>
        <p:spPr>
          <a:xfrm>
            <a:off x="468313" y="6453188"/>
            <a:ext cx="1008062" cy="268287"/>
          </a:xfrm>
          <a:prstGeom prst="rect">
            <a:avLst/>
          </a:prstGeom>
          <a:noFill/>
        </p:spPr>
        <p:txBody>
          <a:bodyPr vert="horz" wrap="square" lIns="91440" tIns="45720" rIns="91440" bIns="45720" numCol="1" anchor="ctr" anchorCtr="0" compatLnSpc="1">
            <a:prstTxWarp prst="textNoShape">
              <a:avLst/>
            </a:prstTxWarp>
          </a:bodyPr>
          <a:lstStyle>
            <a:lvl1pPr eaLnBrk="1" hangingPunct="1">
              <a:defRPr sz="900">
                <a:cs typeface="Arial" panose="020B0604020202020204" pitchFamily="34" charset="0"/>
              </a:defRPr>
            </a:lvl1pPr>
          </a:lstStyle>
          <a:p>
            <a:pPr>
              <a:defRPr/>
            </a:pPr>
            <a:fld id="{34945870-2507-499D-AB9C-C7A1FFFD98A2}" type="slidenum">
              <a:rPr lang="zh-CN" altLang="en-US">
                <a:solidFill>
                  <a:prstClr val="black"/>
                </a:solidFill>
              </a:rPr>
              <a:pPr>
                <a:defRPr/>
              </a:pPr>
              <a:t>‹#›</a:t>
            </a:fld>
            <a:endParaRPr lang="en-US" altLang="zh-CN">
              <a:solidFill>
                <a:prstClr val="black"/>
              </a:solidFill>
            </a:endParaRPr>
          </a:p>
        </p:txBody>
      </p:sp>
      <p:pic>
        <p:nvPicPr>
          <p:cNvPr id="103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838" y="6381750"/>
            <a:ext cx="818832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65175"/>
            <a:ext cx="86661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标题占位符 12"/>
          <p:cNvSpPr>
            <a:spLocks noGrp="1"/>
          </p:cNvSpPr>
          <p:nvPr>
            <p:ph type="title"/>
          </p:nvPr>
        </p:nvSpPr>
        <p:spPr bwMode="auto">
          <a:xfrm>
            <a:off x="477838" y="188913"/>
            <a:ext cx="70786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 name="矩形 15"/>
          <p:cNvSpPr/>
          <p:nvPr/>
        </p:nvSpPr>
        <p:spPr>
          <a:xfrm>
            <a:off x="7556500" y="188913"/>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808080"/>
                </a:solidFill>
                <a:cs typeface="Arial" pitchFamily="34" charset="0"/>
              </a:rPr>
              <a:t>LOGO</a:t>
            </a:r>
          </a:p>
        </p:txBody>
      </p:sp>
      <p:sp>
        <p:nvSpPr>
          <p:cNvPr id="1038" name="Text Box 13"/>
          <p:cNvSpPr txBox="1">
            <a:spLocks noChangeArrowheads="1"/>
          </p:cNvSpPr>
          <p:nvPr userDrawn="1"/>
        </p:nvSpPr>
        <p:spPr bwMode="auto">
          <a:xfrm>
            <a:off x="7596188" y="630872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solidFill>
                <a:prstClr val="black"/>
              </a:solidFill>
              <a:latin typeface="Helvetica" panose="020B0604020202020204" pitchFamily="34" charset="0"/>
            </a:endParaRPr>
          </a:p>
        </p:txBody>
      </p:sp>
    </p:spTree>
    <p:extLst>
      <p:ext uri="{BB962C8B-B14F-4D97-AF65-F5344CB8AC3E}">
        <p14:creationId xmlns:p14="http://schemas.microsoft.com/office/powerpoint/2010/main" val="291348433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chemeClr val="tx1"/>
          </a:solidFill>
          <a:latin typeface="+mn-lt"/>
          <a:ea typeface="+mj-ea"/>
          <a:cs typeface="+mj-cs"/>
        </a:defRPr>
      </a:lvl1pPr>
      <a:lvl2pPr algn="l" rtl="0" eaLnBrk="0" fontAlgn="base" hangingPunct="0">
        <a:spcBef>
          <a:spcPct val="0"/>
        </a:spcBef>
        <a:spcAft>
          <a:spcPct val="0"/>
        </a:spcAft>
        <a:defRPr sz="2800" b="1">
          <a:solidFill>
            <a:schemeClr val="tx1"/>
          </a:solidFill>
          <a:latin typeface="Arial" charset="0"/>
          <a:ea typeface="微软雅黑" pitchFamily="34" charset="-122"/>
        </a:defRPr>
      </a:lvl2pPr>
      <a:lvl3pPr algn="l" rtl="0" eaLnBrk="0" fontAlgn="base" hangingPunct="0">
        <a:spcBef>
          <a:spcPct val="0"/>
        </a:spcBef>
        <a:spcAft>
          <a:spcPct val="0"/>
        </a:spcAft>
        <a:defRPr sz="2800" b="1">
          <a:solidFill>
            <a:schemeClr val="tx1"/>
          </a:solidFill>
          <a:latin typeface="Arial" charset="0"/>
          <a:ea typeface="微软雅黑" pitchFamily="34" charset="-122"/>
        </a:defRPr>
      </a:lvl3pPr>
      <a:lvl4pPr algn="l" rtl="0" eaLnBrk="0" fontAlgn="base" hangingPunct="0">
        <a:spcBef>
          <a:spcPct val="0"/>
        </a:spcBef>
        <a:spcAft>
          <a:spcPct val="0"/>
        </a:spcAft>
        <a:defRPr sz="2800" b="1">
          <a:solidFill>
            <a:schemeClr val="tx1"/>
          </a:solidFill>
          <a:latin typeface="Arial" charset="0"/>
          <a:ea typeface="微软雅黑" pitchFamily="34" charset="-122"/>
        </a:defRPr>
      </a:lvl4pPr>
      <a:lvl5pPr algn="l" rtl="0" eaLnBrk="0" fontAlgn="base" hangingPunct="0">
        <a:spcBef>
          <a:spcPct val="0"/>
        </a:spcBef>
        <a:spcAft>
          <a:spcPct val="0"/>
        </a:spcAft>
        <a:defRPr sz="2800" b="1">
          <a:solidFill>
            <a:schemeClr val="tx1"/>
          </a:solidFill>
          <a:latin typeface="Arial" charset="0"/>
          <a:ea typeface="微软雅黑" pitchFamily="34" charset="-122"/>
        </a:defRPr>
      </a:lvl5pPr>
      <a:lvl6pPr marL="457200" algn="l" rtl="0" fontAlgn="base">
        <a:spcBef>
          <a:spcPct val="0"/>
        </a:spcBef>
        <a:spcAft>
          <a:spcPct val="0"/>
        </a:spcAft>
        <a:defRPr sz="2800" b="1">
          <a:solidFill>
            <a:schemeClr val="tx1"/>
          </a:solidFill>
          <a:latin typeface="Arial" charset="0"/>
          <a:ea typeface="微软雅黑" pitchFamily="34" charset="-122"/>
        </a:defRPr>
      </a:lvl6pPr>
      <a:lvl7pPr marL="914400" algn="l" rtl="0" fontAlgn="base">
        <a:spcBef>
          <a:spcPct val="0"/>
        </a:spcBef>
        <a:spcAft>
          <a:spcPct val="0"/>
        </a:spcAft>
        <a:defRPr sz="2800" b="1">
          <a:solidFill>
            <a:schemeClr val="tx1"/>
          </a:solidFill>
          <a:latin typeface="Arial" charset="0"/>
          <a:ea typeface="微软雅黑" pitchFamily="34" charset="-122"/>
        </a:defRPr>
      </a:lvl7pPr>
      <a:lvl8pPr marL="1371600" algn="l" rtl="0" fontAlgn="base">
        <a:spcBef>
          <a:spcPct val="0"/>
        </a:spcBef>
        <a:spcAft>
          <a:spcPct val="0"/>
        </a:spcAft>
        <a:defRPr sz="2800" b="1">
          <a:solidFill>
            <a:schemeClr val="tx1"/>
          </a:solidFill>
          <a:latin typeface="Arial" charset="0"/>
          <a:ea typeface="微软雅黑" pitchFamily="34" charset="-122"/>
        </a:defRPr>
      </a:lvl8pPr>
      <a:lvl9pPr marL="1828800" algn="l" rtl="0" fontAlgn="base">
        <a:spcBef>
          <a:spcPct val="0"/>
        </a:spcBef>
        <a:spcAft>
          <a:spcPct val="0"/>
        </a:spcAft>
        <a:defRPr sz="2800" b="1">
          <a:solidFill>
            <a:schemeClr val="tx1"/>
          </a:solidFill>
          <a:latin typeface="Arial" charset="0"/>
          <a:ea typeface="微软雅黑" pitchFamily="34" charset="-122"/>
        </a:defRPr>
      </a:lvl9pPr>
    </p:titleStyle>
    <p:bodyStyle>
      <a:lvl1pPr marL="342900" indent="-342900" algn="l" rtl="0" eaLnBrk="0" fontAlgn="base" hangingPunct="0">
        <a:lnSpc>
          <a:spcPct val="120000"/>
        </a:lnSpc>
        <a:spcBef>
          <a:spcPct val="20000"/>
        </a:spcBef>
        <a:spcAft>
          <a:spcPct val="0"/>
        </a:spcAft>
        <a:buFont typeface="Arial" panose="020B0604020202020204" pitchFamily="34" charset="0"/>
        <a:buChar char="•"/>
        <a:defRPr kern="1200">
          <a:solidFill>
            <a:schemeClr val="tx1"/>
          </a:solidFill>
          <a:latin typeface="+mn-lt"/>
          <a:ea typeface="+mj-ea"/>
          <a:cs typeface="+mn-cs"/>
        </a:defRPr>
      </a:lvl1pPr>
      <a:lvl2pPr marL="742950" indent="-285750" algn="l" rtl="0" eaLnBrk="0" fontAlgn="base" hangingPunct="0">
        <a:lnSpc>
          <a:spcPct val="120000"/>
        </a:lnSpc>
        <a:spcBef>
          <a:spcPct val="20000"/>
        </a:spcBef>
        <a:spcAft>
          <a:spcPct val="0"/>
        </a:spcAft>
        <a:buFont typeface="Arial" panose="020B0604020202020204" pitchFamily="34" charset="0"/>
        <a:buChar char="–"/>
        <a:defRPr sz="1600" kern="1200">
          <a:solidFill>
            <a:schemeClr val="tx1"/>
          </a:solidFill>
          <a:latin typeface="+mn-lt"/>
          <a:ea typeface="+mj-ea"/>
          <a:cs typeface="+mn-cs"/>
        </a:defRPr>
      </a:lvl2pPr>
      <a:lvl3pPr marL="1143000" indent="-228600" algn="l" rtl="0" eaLnBrk="0" fontAlgn="base" hangingPunct="0">
        <a:lnSpc>
          <a:spcPct val="120000"/>
        </a:lnSpc>
        <a:spcBef>
          <a:spcPct val="20000"/>
        </a:spcBef>
        <a:spcAft>
          <a:spcPct val="0"/>
        </a:spcAft>
        <a:buFont typeface="Arial" panose="020B0604020202020204" pitchFamily="34" charset="0"/>
        <a:buChar char="•"/>
        <a:defRPr sz="1400" kern="1200">
          <a:solidFill>
            <a:schemeClr val="tx1"/>
          </a:solidFill>
          <a:latin typeface="+mn-lt"/>
          <a:ea typeface="+mj-ea"/>
          <a:cs typeface="+mn-cs"/>
        </a:defRPr>
      </a:lvl3pPr>
      <a:lvl4pPr marL="16002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4pPr>
      <a:lvl5pPr marL="20574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9.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www.opengl.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themeOverride" Target="../theme/themeOverride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21.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3"/>
          <p:cNvSpPr txBox="1">
            <a:spLocks noChangeArrowheads="1"/>
          </p:cNvSpPr>
          <p:nvPr/>
        </p:nvSpPr>
        <p:spPr bwMode="auto">
          <a:xfrm>
            <a:off x="3501001" y="1483067"/>
            <a:ext cx="5638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4400" b="1" dirty="0">
                <a:latin typeface="宋体" panose="02010600030101010101" pitchFamily="2" charset="-122"/>
                <a:ea typeface="宋体" panose="02010600030101010101" pitchFamily="2" charset="-122"/>
              </a:rPr>
              <a:t>第三章</a:t>
            </a:r>
          </a:p>
          <a:p>
            <a:pPr eaLnBrk="1" hangingPunct="1">
              <a:buFont typeface="Arial" panose="020B0604020202020204" pitchFamily="34" charset="0"/>
              <a:buNone/>
            </a:pP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b="1" dirty="0">
                <a:latin typeface="宋体" panose="02010600030101010101" pitchFamily="2" charset="-122"/>
                <a:ea typeface="宋体" panose="02010600030101010101" pitchFamily="2" charset="-122"/>
              </a:rPr>
              <a:t>编程基础</a:t>
            </a:r>
            <a:endParaRPr lang="zh-CN" altLang="en-US" sz="4400" dirty="0">
              <a:latin typeface="宋体" panose="02010600030101010101" pitchFamily="2" charset="-122"/>
              <a:ea typeface="宋体" panose="02010600030101010101" pitchFamily="2" charset="-122"/>
            </a:endParaRPr>
          </a:p>
          <a:p>
            <a:pPr eaLnBrk="1" hangingPunct="1">
              <a:buFont typeface="Arial" panose="020B0604020202020204" pitchFamily="34" charset="0"/>
              <a:buNone/>
            </a:pPr>
            <a:endParaRPr lang="zh-CN" altLang="en-US" sz="3600" dirty="0">
              <a:latin typeface="微软雅黑" panose="020B0503020204020204" pitchFamily="34" charset="-122"/>
            </a:endParaRPr>
          </a:p>
          <a:p>
            <a:pPr eaLnBrk="1" hangingPunct="1">
              <a:buFont typeface="Arial" panose="020B0604020202020204" pitchFamily="34" charset="0"/>
              <a:buNone/>
            </a:pPr>
            <a:endParaRPr lang="en-US" altLang="zh-CN" sz="2800" dirty="0">
              <a:latin typeface="微软雅黑" panose="020B0503020204020204" pitchFamily="34" charset="-122"/>
            </a:endParaRPr>
          </a:p>
        </p:txBody>
      </p:sp>
      <p:sp>
        <p:nvSpPr>
          <p:cNvPr id="5" name="TextBox 4"/>
          <p:cNvSpPr txBox="1"/>
          <p:nvPr/>
        </p:nvSpPr>
        <p:spPr>
          <a:xfrm>
            <a:off x="1928813" y="4149725"/>
            <a:ext cx="5246687" cy="1568450"/>
          </a:xfrm>
          <a:prstGeom prst="rect">
            <a:avLst/>
          </a:prstGeom>
          <a:noFill/>
        </p:spPr>
        <p:txBody>
          <a:bodyPr>
            <a:spAutoFit/>
          </a:bodyPr>
          <a:lstStyle/>
          <a:p>
            <a:pPr algn="ctr">
              <a:defRPr/>
            </a:pPr>
            <a:r>
              <a:rPr lang="zh-CN" altLang="en-US" sz="3200" b="1" dirty="0">
                <a:latin typeface="Times New Roman" panose="02020603050405020304" pitchFamily="18" charset="0"/>
                <a:cs typeface="Times New Roman" panose="02020603050405020304" pitchFamily="18" charset="0"/>
              </a:rPr>
              <a:t>童立靖</a:t>
            </a:r>
            <a:endParaRPr lang="en-US" altLang="zh-CN" sz="3200" b="1" dirty="0">
              <a:latin typeface="Times New Roman" panose="02020603050405020304" pitchFamily="18" charset="0"/>
              <a:cs typeface="Times New Roman" panose="02020603050405020304" pitchFamily="18" charset="0"/>
            </a:endParaRPr>
          </a:p>
          <a:p>
            <a:pPr algn="ctr">
              <a:defRPr/>
            </a:pPr>
            <a:r>
              <a:rPr lang="zh-CN" altLang="en-US" sz="3200" b="1" dirty="0">
                <a:latin typeface="Times New Roman" panose="02020603050405020304" pitchFamily="18" charset="0"/>
                <a:cs typeface="Times New Roman" panose="02020603050405020304" pitchFamily="18" charset="0"/>
              </a:rPr>
              <a:t>北方工业大学计算机学院</a:t>
            </a:r>
            <a:r>
              <a:rPr lang="en-US" altLang="zh-CN" sz="3200" dirty="0">
                <a:latin typeface="Times New Roman" panose="02020603050405020304" pitchFamily="18" charset="0"/>
                <a:cs typeface="Times New Roman" panose="02020603050405020304" pitchFamily="18" charset="0"/>
              </a:rPr>
              <a:t>tong_lijing@163.com</a:t>
            </a:r>
            <a:endParaRPr lang="zh-CN" altLang="en-US" sz="3200" dirty="0">
              <a:latin typeface="Times New Roman" panose="02020603050405020304" pitchFamily="18" charset="0"/>
              <a:cs typeface="Times New Roman" panose="02020603050405020304" pitchFamily="18" charset="0"/>
            </a:endParaRPr>
          </a:p>
        </p:txBody>
      </p:sp>
      <p:pic>
        <p:nvPicPr>
          <p:cNvPr id="11270" name="Picture 3" descr="未定标题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56321"/>
            <a:ext cx="1964006" cy="18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87624" y="548680"/>
            <a:ext cx="7078662" cy="349250"/>
          </a:xfrm>
        </p:spPr>
        <p:txBody>
          <a:bodyPr/>
          <a:lstStyle/>
          <a:p>
            <a:pPr algn="ctr" eaLnBrk="1" hangingPunct="1"/>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能做什么</a:t>
            </a:r>
          </a:p>
        </p:txBody>
      </p:sp>
      <p:sp>
        <p:nvSpPr>
          <p:cNvPr id="25603" name="灯片编号占位符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E50B87F5-475A-4D85-B3D4-2CA3C3C5B6AC}" type="slidenum">
              <a:rPr lang="en-US" altLang="zh-CN" smtClean="0">
                <a:latin typeface="Times New Roman" panose="02020603050405020304" pitchFamily="18" charset="0"/>
                <a:ea typeface="宋体" panose="02010600030101010101" pitchFamily="2" charset="-122"/>
                <a:cs typeface="Times New Roman" panose="02020603050405020304" pitchFamily="18" charset="0"/>
              </a:rPr>
              <a:pPr>
                <a:lnSpc>
                  <a:spcPct val="100000"/>
                </a:lnSpc>
                <a:spcBef>
                  <a:spcPct val="0"/>
                </a:spcBef>
                <a:buFontTx/>
                <a:buNone/>
              </a:pPr>
              <a:t>10</a:t>
            </a:fld>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604" name="Picture 4" descr="Virutal Oceanariu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25042"/>
            <a:ext cx="7439198" cy="481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6"/>
          <p:cNvSpPr txBox="1">
            <a:spLocks noChangeArrowheads="1"/>
          </p:cNvSpPr>
          <p:nvPr/>
        </p:nvSpPr>
        <p:spPr bwMode="auto">
          <a:xfrm>
            <a:off x="1835150" y="6165850"/>
            <a:ext cx="5257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a:lnSpc>
                <a:spcPct val="50000"/>
              </a:lnSpc>
              <a:spcBef>
                <a:spcPct val="50000"/>
              </a:spcBef>
              <a:buFontTx/>
              <a:buNone/>
            </a:pPr>
            <a:r>
              <a:rPr lang="en-US" altLang="zh-TW" sz="1600">
                <a:latin typeface="Times New Roman" panose="02020603050405020304" pitchFamily="18" charset="0"/>
                <a:ea typeface="宋体" panose="02010600030101010101" pitchFamily="2" charset="-122"/>
                <a:cs typeface="Times New Roman" panose="02020603050405020304" pitchFamily="18" charset="0"/>
              </a:rPr>
              <a:t> Virutal Oceanarium</a:t>
            </a:r>
          </a:p>
          <a:p>
            <a:pPr algn="ctr">
              <a:lnSpc>
                <a:spcPct val="50000"/>
              </a:lnSpc>
              <a:spcBef>
                <a:spcPct val="50000"/>
              </a:spcBef>
              <a:buFontTx/>
              <a:buNone/>
            </a:pPr>
            <a:r>
              <a:rPr lang="en-US" altLang="zh-TW" sz="1600">
                <a:latin typeface="Times New Roman" panose="02020603050405020304" pitchFamily="18" charset="0"/>
                <a:ea typeface="宋体" panose="02010600030101010101" pitchFamily="2" charset="-122"/>
                <a:cs typeface="Times New Roman" panose="02020603050405020304" pitchFamily="18" charset="0"/>
              </a:rPr>
              <a:t> by Bernd Lutz, Fraunhofer IGD, Darmstadt, Gemany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6375" y="332656"/>
            <a:ext cx="7078662" cy="349250"/>
          </a:xfrm>
        </p:spPr>
        <p:txBody>
          <a:bodyPr/>
          <a:lstStyle/>
          <a:p>
            <a:pPr algn="ctr" eaLnBrk="1" hangingPunct="1"/>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能做什么</a:t>
            </a:r>
          </a:p>
        </p:txBody>
      </p:sp>
      <p:pic>
        <p:nvPicPr>
          <p:cNvPr id="27652" name="Picture 4" descr="Medical Visualiz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96" y="836712"/>
            <a:ext cx="8013137" cy="522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p:cNvSpPr txBox="1">
            <a:spLocks noChangeArrowheads="1"/>
          </p:cNvSpPr>
          <p:nvPr/>
        </p:nvSpPr>
        <p:spPr bwMode="auto">
          <a:xfrm>
            <a:off x="2051050" y="6154738"/>
            <a:ext cx="5105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a:lnSpc>
                <a:spcPct val="50000"/>
              </a:lnSpc>
              <a:spcBef>
                <a:spcPct val="50000"/>
              </a:spcBef>
              <a:buFontTx/>
              <a:buNone/>
            </a:pPr>
            <a:r>
              <a:rPr lang="en-US" altLang="zh-TW" sz="1600">
                <a:latin typeface="Times New Roman" panose="02020603050405020304" pitchFamily="18" charset="0"/>
                <a:ea typeface="宋体" panose="02010600030101010101" pitchFamily="2" charset="-122"/>
                <a:cs typeface="Times New Roman" panose="02020603050405020304" pitchFamily="18" charset="0"/>
              </a:rPr>
              <a:t> Medical Visualization</a:t>
            </a:r>
          </a:p>
          <a:p>
            <a:pPr algn="ctr">
              <a:lnSpc>
                <a:spcPct val="50000"/>
              </a:lnSpc>
              <a:spcBef>
                <a:spcPct val="50000"/>
              </a:spcBef>
              <a:buFontTx/>
              <a:buNone/>
            </a:pPr>
            <a:r>
              <a:rPr lang="en-US" altLang="zh-TW" sz="1600">
                <a:latin typeface="Times New Roman" panose="02020603050405020304" pitchFamily="18" charset="0"/>
                <a:ea typeface="宋体" panose="02010600030101010101" pitchFamily="2" charset="-122"/>
                <a:cs typeface="Times New Roman" panose="02020603050405020304" pitchFamily="18" charset="0"/>
              </a:rPr>
              <a:t> by Rainer Goebel, Brain Innovation B.V., The Netherlands</a:t>
            </a:r>
          </a:p>
          <a:p>
            <a:pPr algn="ctr">
              <a:lnSpc>
                <a:spcPct val="50000"/>
              </a:lnSpc>
              <a:spcBef>
                <a:spcPct val="50000"/>
              </a:spcBef>
              <a:buFontTx/>
              <a:buNone/>
            </a:pPr>
            <a:endParaRPr lang="en-US" altLang="zh-TW" sz="16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7544" y="692696"/>
            <a:ext cx="8569200" cy="387896"/>
          </a:xfrm>
        </p:spPr>
        <p:txBody>
          <a:bodyPr/>
          <a:lstStyle/>
          <a:p>
            <a:pPr algn="ctr" eaLnBrk="1" hangingPunct="1"/>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的特性</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OpenGL’s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eatures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内容占位符 4"/>
          <p:cNvGraphicFramePr>
            <a:graphicFrameLocks noGrp="1"/>
          </p:cNvGraphicFramePr>
          <p:nvPr>
            <p:ph sz="quarter" idx="12"/>
            <p:extLst>
              <p:ext uri="{D42A27DB-BD31-4B8C-83A1-F6EECF244321}">
                <p14:modId xmlns:p14="http://schemas.microsoft.com/office/powerpoint/2010/main" val="2132899390"/>
              </p:ext>
            </p:extLst>
          </p:nvPr>
        </p:nvGraphicFramePr>
        <p:xfrm>
          <a:off x="4572000" y="1772816"/>
          <a:ext cx="4248472"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内容占位符 4"/>
          <p:cNvGraphicFramePr>
            <a:graphicFrameLocks/>
          </p:cNvGraphicFramePr>
          <p:nvPr>
            <p:extLst>
              <p:ext uri="{D42A27DB-BD31-4B8C-83A1-F6EECF244321}">
                <p14:modId xmlns:p14="http://schemas.microsoft.com/office/powerpoint/2010/main" val="2962133111"/>
              </p:ext>
            </p:extLst>
          </p:nvPr>
        </p:nvGraphicFramePr>
        <p:xfrm>
          <a:off x="323528" y="1844824"/>
          <a:ext cx="4248472" cy="46085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920" y="692696"/>
            <a:ext cx="8496300" cy="349250"/>
          </a:xfrm>
        </p:spPr>
        <p:txBody>
          <a:bodyPr/>
          <a:lstStyle/>
          <a:p>
            <a:pPr algn="ctr" eaLnBrk="1" hangingPunct="1"/>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其他</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的图形接口与语言</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Other Graphic </a:t>
            </a:r>
            <a:r>
              <a:rPr lang="en-US" altLang="zh-TW" sz="4400" b="0" dirty="0" smtClean="0">
                <a:latin typeface="Times New Roman" panose="02020603050405020304" pitchFamily="18" charset="0"/>
                <a:ea typeface="宋体" panose="02010600030101010101" pitchFamily="2" charset="-122"/>
                <a:cs typeface="Times New Roman" panose="02020603050405020304" pitchFamily="18" charset="0"/>
              </a:rPr>
              <a:t>APIs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and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L</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anguages</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1139" name="Rectangle 3"/>
          <p:cNvSpPr>
            <a:spLocks noGrp="1" noChangeArrowheads="1"/>
          </p:cNvSpPr>
          <p:nvPr>
            <p:ph sz="quarter" idx="12"/>
          </p:nvPr>
        </p:nvSpPr>
        <p:spPr>
          <a:xfrm>
            <a:off x="468313" y="1700807"/>
            <a:ext cx="8351515" cy="4752381"/>
          </a:xfrm>
        </p:spPr>
        <p:txBody>
          <a:bodyPr>
            <a:normAutofit fontScale="62500" lnSpcReduction="20000"/>
          </a:bodyPr>
          <a:lstStyle/>
          <a:p>
            <a:pPr eaLnBrk="1" hangingPunct="1">
              <a:defRPr/>
            </a:pP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Graphical Kernel System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(GKS):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ISO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ANSI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发布的第</a:t>
            </a:r>
            <a:r>
              <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个图形软件标准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TW" sz="3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out-dated</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defRPr/>
            </a:pP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Programmer’s Hierarchical Graphics Standard </a:t>
            </a:r>
            <a:r>
              <a:rPr lang="en-US" altLang="zh-TW" sz="3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PHIGS):</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ISO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ANSI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发布的第</a:t>
            </a:r>
            <a:r>
              <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个图形软件标准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TW" sz="3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out-dated</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Direct3D</a:t>
            </a:r>
            <a:r>
              <a:rPr lang="en-US" altLang="zh-TW" sz="3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由微软开发，是</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DirectX</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的一部分，详情请访问</a:t>
            </a:r>
            <a:r>
              <a:rPr lang="en-US" altLang="zh-TW" sz="3800" dirty="0" smtClean="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http://www.microsoft.com/windows/directx/default.asp.</a:t>
            </a:r>
          </a:p>
          <a:p>
            <a:pPr eaLnBrk="1" hangingPunct="1">
              <a:defRPr/>
            </a:pPr>
            <a:r>
              <a:rPr lang="en-US" altLang="zh-TW" sz="3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Java 3D</a:t>
            </a:r>
            <a:r>
              <a:rPr lang="en-US" altLang="zh-TW" sz="3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Sun</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公司开发</a:t>
            </a:r>
            <a:r>
              <a:rPr lang="zh-TW"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，详情请访问</a:t>
            </a:r>
            <a:r>
              <a:rPr lang="en-US" altLang="zh-TW" sz="3800" dirty="0" smtClean="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http://www.j3d.org/.</a:t>
            </a:r>
            <a:endPar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Virtual Reality Modeling Languages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(VRML):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Web 3D Consortium,</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详情请访问</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http://www.vrml.org/.</a:t>
            </a:r>
            <a:endPar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Pixar </a:t>
            </a:r>
            <a:r>
              <a:rPr lang="en-US" altLang="zh-TW" sz="3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RenderMan</a:t>
            </a:r>
            <a:r>
              <a:rPr lang="en-US" altLang="zh-TW" sz="3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TW" sz="3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PRMan</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Pixar Animation Studios</a:t>
            </a:r>
            <a:r>
              <a:rPr lang="en-US" altLang="zh-CN"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公司开发，详情请访问</a:t>
            </a:r>
            <a:r>
              <a:rPr lang="en-US" altLang="zh-TW" sz="3800" dirty="0" smtClean="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TW" sz="3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http://www.pixar.com/renderman/.</a:t>
            </a:r>
          </a:p>
          <a:p>
            <a:pPr eaLnBrk="1" hangingPunct="1">
              <a:lnSpc>
                <a:spcPct val="80000"/>
              </a:lnSpc>
              <a:buFont typeface="Wingdings" panose="05000000000000000000" pitchFamily="2" charset="2"/>
              <a:buNone/>
              <a:defRPr/>
            </a:pPr>
            <a:endParaRPr lang="en-US" altLang="zh-TW"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灯片编号占位符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5C5814E3-4F06-45B7-97A4-05F242F3E38D}" type="slidenum">
              <a:rPr lang="en-US" altLang="zh-CN" smtClean="0">
                <a:ea typeface="宋体" panose="02010600030101010101" pitchFamily="2" charset="-122"/>
              </a:rPr>
              <a:pPr>
                <a:lnSpc>
                  <a:spcPct val="100000"/>
                </a:lnSpc>
                <a:spcBef>
                  <a:spcPct val="0"/>
                </a:spcBef>
                <a:buFontTx/>
                <a:buNone/>
              </a:pPr>
              <a:t>14</a:t>
            </a:fld>
            <a:endParaRPr lang="en-US" altLang="zh-CN" smtClean="0">
              <a:ea typeface="宋体" panose="02010600030101010101" pitchFamily="2" charset="-122"/>
            </a:endParaRPr>
          </a:p>
        </p:txBody>
      </p:sp>
      <p:sp>
        <p:nvSpPr>
          <p:cNvPr id="33795" name="Rectangle 4"/>
          <p:cNvSpPr>
            <a:spLocks noChangeArrowheads="1"/>
          </p:cNvSpPr>
          <p:nvPr/>
        </p:nvSpPr>
        <p:spPr bwMode="auto">
          <a:xfrm>
            <a:off x="1115616" y="40466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kumimoji="1" lang="en-US" altLang="zh-TW" sz="3200" dirty="0">
                <a:solidFill>
                  <a:schemeClr val="tx2"/>
                </a:solidFill>
                <a:latin typeface="Arial Black" panose="020B0A04020102020204" pitchFamily="34" charset="0"/>
                <a:ea typeface="PMingLiU" panose="02020500000000000000" pitchFamily="18" charset="-120"/>
              </a:rPr>
              <a:t>     </a:t>
            </a:r>
            <a:r>
              <a:rPr kumimoji="1" lang="zh-CN" altLang="en-US" sz="4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kumimoji="1" lang="en-US" altLang="zh-TW" sz="4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Pixar </a:t>
            </a:r>
            <a:r>
              <a:rPr kumimoji="1" lang="en-US" altLang="zh-TW" sz="4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RenderMan</a:t>
            </a:r>
            <a:r>
              <a:rPr kumimoji="1" lang="en-US" altLang="zh-CN" sz="4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4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创建</a:t>
            </a:r>
            <a:endParaRPr kumimoji="1" lang="zh-TW" altLang="en-US" sz="4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379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44000"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err="1"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Direct3D</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比较</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err="1" smtClean="0">
                <a:latin typeface="Times New Roman" panose="02020603050405020304" pitchFamily="18" charset="0"/>
                <a:cs typeface="Times New Roman" panose="02020603050405020304" pitchFamily="18" charset="0"/>
              </a:rPr>
              <a:t>OpenGl</a:t>
            </a:r>
            <a:r>
              <a:rPr lang="en-US" altLang="zh-CN" sz="4400" b="0" dirty="0" smtClean="0">
                <a:latin typeface="Times New Roman" panose="02020603050405020304" pitchFamily="18" charset="0"/>
                <a:cs typeface="Times New Roman" panose="02020603050405020304" pitchFamily="18" charset="0"/>
              </a:rPr>
              <a:t> and </a:t>
            </a:r>
            <a:r>
              <a:rPr lang="en-US" altLang="zh-CN" sz="4400" b="0" dirty="0">
                <a:latin typeface="Times New Roman" panose="02020603050405020304" pitchFamily="18" charset="0"/>
                <a:cs typeface="Times New Roman" panose="02020603050405020304" pitchFamily="18" charset="0"/>
              </a:rPr>
              <a:t>Direct3D</a:t>
            </a:r>
            <a:br>
              <a:rPr lang="en-US" altLang="zh-CN" sz="4400" b="0" dirty="0">
                <a:latin typeface="Times New Roman" panose="02020603050405020304" pitchFamily="18" charset="0"/>
                <a:cs typeface="Times New Roman" panose="02020603050405020304" pitchFamily="18" charset="0"/>
              </a:rPr>
            </a:b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389" name="Group 53"/>
          <p:cNvGraphicFramePr>
            <a:graphicFrameLocks noGrp="1"/>
          </p:cNvGraphicFramePr>
          <p:nvPr>
            <p:ph type="tbl" idx="1"/>
            <p:extLst>
              <p:ext uri="{D42A27DB-BD31-4B8C-83A1-F6EECF244321}">
                <p14:modId xmlns:p14="http://schemas.microsoft.com/office/powerpoint/2010/main" val="2640955174"/>
              </p:ext>
            </p:extLst>
          </p:nvPr>
        </p:nvGraphicFramePr>
        <p:xfrm>
          <a:off x="755576" y="1628800"/>
          <a:ext cx="7848872" cy="4560104"/>
        </p:xfrm>
        <a:graphic>
          <a:graphicData uri="http://schemas.openxmlformats.org/drawingml/2006/table">
            <a:tbl>
              <a:tblPr/>
              <a:tblGrid>
                <a:gridCol w="1944142"/>
                <a:gridCol w="3168426"/>
                <a:gridCol w="2736304"/>
              </a:tblGrid>
              <a:tr h="64440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OpenGL</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Direct3D</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77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操作系统</a:t>
                      </a:r>
                      <a:endPar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OS</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UNIX, LINUX,</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MacOS</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OS/2, Windows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Windows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0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语言</a:t>
                      </a:r>
                      <a:endPar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Language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C++, Java, etc.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8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开放性</a:t>
                      </a:r>
                      <a:endParaRPr kumimoji="0" lang="en-US" altLang="zh-CN"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扩展性</a:t>
                      </a:r>
                      <a:endParaRPr kumimoji="0" lang="en-US" altLang="zh-CN" sz="2000" b="1"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Extend</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独立性</a:t>
                      </a:r>
                      <a:endParaRPr kumimoji="0" lang="en-US" altLang="zh-CN" sz="2000" b="1"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Independent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Any platform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Only Windows </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2143101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528" y="476523"/>
            <a:ext cx="8820472" cy="503783"/>
          </a:xfrm>
        </p:spPr>
        <p:txBody>
          <a:bodyPr/>
          <a:lstStyle/>
          <a:p>
            <a:pPr eaLnBrk="1" hangingPunct="1"/>
            <a:r>
              <a:rPr lang="en-US" altLang="zh-CN" sz="4400" b="0" dirty="0">
                <a:latin typeface="Times New Roman" panose="02020603050405020304" pitchFamily="18" charset="0"/>
                <a:cs typeface="Times New Roman" panose="02020603050405020304" pitchFamily="18" charset="0"/>
              </a:rPr>
              <a:t>OpenGL</a:t>
            </a:r>
            <a:r>
              <a:rPr lang="zh-CN" altLang="en-US" sz="4400" dirty="0">
                <a:latin typeface="宋体" panose="02010600030101010101" pitchFamily="2" charset="-122"/>
                <a:ea typeface="宋体" panose="02010600030101010101" pitchFamily="2" charset="-122"/>
                <a:cs typeface="Times New Roman" panose="02020603050405020304" pitchFamily="18" charset="0"/>
              </a:rPr>
              <a:t>的</a:t>
            </a:r>
            <a:r>
              <a:rPr lang="zh-CN" altLang="en-US" sz="4400" dirty="0" smtClean="0">
                <a:latin typeface="宋体" panose="02010600030101010101" pitchFamily="2" charset="-122"/>
                <a:ea typeface="宋体" panose="02010600030101010101" pitchFamily="2" charset="-122"/>
                <a:cs typeface="Times New Roman" panose="02020603050405020304" pitchFamily="18" charset="0"/>
              </a:rPr>
              <a:t>功能</a:t>
            </a:r>
            <a:r>
              <a:rPr lang="en-US" altLang="zh-CN" sz="4400" dirty="0" smtClean="0">
                <a:latin typeface="宋体" panose="02010600030101010101" pitchFamily="2" charset="-122"/>
                <a:ea typeface="宋体" panose="02010600030101010101" pitchFamily="2" charset="-122"/>
                <a:cs typeface="Times New Roman" panose="02020603050405020304" pitchFamily="18" charset="0"/>
              </a:rPr>
              <a:t> </a:t>
            </a:r>
            <a:r>
              <a:rPr lang="en-US" altLang="zh-CN" sz="4400" b="0" dirty="0" smtClean="0">
                <a:latin typeface="Times New Roman" panose="02020603050405020304" pitchFamily="18" charset="0"/>
                <a:cs typeface="Times New Roman" panose="02020603050405020304" pitchFamily="18" charset="0"/>
              </a:rPr>
              <a:t>OpenGL’s Functions</a:t>
            </a:r>
            <a:endParaRPr lang="en-US" altLang="zh-CN" sz="44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7892" name="Rectangle 3"/>
          <p:cNvSpPr>
            <a:spLocks noGrp="1" noChangeArrowheads="1"/>
          </p:cNvSpPr>
          <p:nvPr>
            <p:ph sz="quarter" idx="12"/>
          </p:nvPr>
        </p:nvSpPr>
        <p:spPr>
          <a:xfrm>
            <a:off x="468313" y="1340346"/>
            <a:ext cx="8675687" cy="5184998"/>
          </a:xfrm>
        </p:spPr>
        <p:txBody>
          <a:bodyPr/>
          <a:lstStyle/>
          <a:p>
            <a:pPr eaLnBrk="1" hangingPunct="1">
              <a:lnSpc>
                <a:spcPct val="80000"/>
              </a:lnSpc>
            </a:pP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基本</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绘图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Basic drawing (2D &amp; 3D) </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模型与视点</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变换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Viewing and modeling  </a:t>
            </a:r>
          </a:p>
          <a:p>
            <a:pPr marL="0" indent="0" eaLnBrk="1" hangingPunct="1">
              <a:lnSpc>
                <a:spcPct val="8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transformations               </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颜色与</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光照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Color and lighting</a:t>
            </a:r>
          </a:p>
          <a:p>
            <a:pPr eaLnBrk="1" hangingPunct="1">
              <a:lnSpc>
                <a:spcPct val="80000"/>
              </a:lnSpc>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反走样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Antialiasing</a:t>
            </a:r>
          </a:p>
          <a:p>
            <a:pPr eaLnBrk="1" hangingPunct="1">
              <a:lnSpc>
                <a:spcPct val="80000"/>
              </a:lnSpc>
            </a:pP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纹理映射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Texture mapping</a:t>
            </a:r>
          </a:p>
          <a:p>
            <a:pPr eaLnBrk="1" hangingPunct="1">
              <a:lnSpc>
                <a:spcPct val="80000"/>
              </a:lnSpc>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大气</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效应（雾、烟、阴影）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Atmospheric effects   </a:t>
            </a:r>
          </a:p>
          <a:p>
            <a:pPr marL="0" indent="0" eaLnBrk="1" hangingPunct="1">
              <a:lnSpc>
                <a:spcPct val="8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(fog, smoke, and haze)           </a:t>
            </a:r>
          </a:p>
          <a:p>
            <a:pPr eaLnBrk="1" hangingPunct="1">
              <a:lnSpc>
                <a:spcPct val="8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像素</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操作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Pixel operations</a:t>
            </a:r>
          </a:p>
          <a:p>
            <a:pPr eaLnBrk="1" hangingPunct="1">
              <a:lnSpc>
                <a:spcPct val="80000"/>
              </a:lnSpc>
            </a:pP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隐藏</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面的</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去除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Hidden surface removal</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透明</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处理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Alpha blending (transparency)</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等等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4146273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3"/>
          <p:cNvSpPr>
            <a:spLocks noGrp="1" noChangeArrowheads="1"/>
          </p:cNvSpPr>
          <p:nvPr>
            <p:ph sz="quarter" idx="12"/>
          </p:nvPr>
        </p:nvSpPr>
        <p:spPr>
          <a:xfrm>
            <a:off x="4643514" y="1410963"/>
            <a:ext cx="4103687" cy="5400675"/>
          </a:xfrm>
        </p:spPr>
        <p:txBody>
          <a:bodyPr/>
          <a:lstStyle/>
          <a:p>
            <a:pPr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core library</a:t>
            </a: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Begin with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More than 100</a:t>
            </a:r>
          </a:p>
          <a:p>
            <a:pPr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utility library</a:t>
            </a: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Begin with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glu</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More than 40</a:t>
            </a:r>
          </a:p>
          <a:p>
            <a:pPr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utility toolkit library</a:t>
            </a: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Begin with “glut”</a:t>
            </a:r>
          </a:p>
        </p:txBody>
      </p:sp>
      <p:sp>
        <p:nvSpPr>
          <p:cNvPr id="6" name="Rectangle 2"/>
          <p:cNvSpPr>
            <a:spLocks noGrp="1" noChangeArrowheads="1"/>
          </p:cNvSpPr>
          <p:nvPr>
            <p:ph type="title"/>
          </p:nvPr>
        </p:nvSpPr>
        <p:spPr>
          <a:xfrm>
            <a:off x="323528" y="476523"/>
            <a:ext cx="8640960" cy="503783"/>
          </a:xfrm>
        </p:spPr>
        <p:txBody>
          <a:bodyPr/>
          <a:lstStyle/>
          <a:p>
            <a:pP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的函数</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OpenGL’s Functions</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3"/>
          <p:cNvSpPr txBox="1">
            <a:spLocks noChangeArrowheads="1"/>
          </p:cNvSpPr>
          <p:nvPr/>
        </p:nvSpPr>
        <p:spPr bwMode="auto">
          <a:xfrm>
            <a:off x="539827" y="1457325"/>
            <a:ext cx="41036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Font typeface="Arial" panose="020B0604020202020204" pitchFamily="34" charset="0"/>
              <a:buChar char="•"/>
              <a:defRPr kern="1200">
                <a:solidFill>
                  <a:schemeClr val="tx1"/>
                </a:solidFill>
                <a:latin typeface="+mn-lt"/>
                <a:ea typeface="+mj-ea"/>
                <a:cs typeface="+mn-cs"/>
              </a:defRPr>
            </a:lvl1pPr>
            <a:lvl2pPr marL="742950" indent="-285750" algn="l" rtl="0" eaLnBrk="0" fontAlgn="base" hangingPunct="0">
              <a:lnSpc>
                <a:spcPct val="120000"/>
              </a:lnSpc>
              <a:spcBef>
                <a:spcPct val="20000"/>
              </a:spcBef>
              <a:spcAft>
                <a:spcPct val="0"/>
              </a:spcAft>
              <a:buFont typeface="Arial" panose="020B0604020202020204" pitchFamily="34" charset="0"/>
              <a:buChar char="–"/>
              <a:defRPr sz="1600" kern="1200">
                <a:solidFill>
                  <a:schemeClr val="tx1"/>
                </a:solidFill>
                <a:latin typeface="+mn-lt"/>
                <a:ea typeface="+mj-ea"/>
                <a:cs typeface="+mn-cs"/>
              </a:defRPr>
            </a:lvl2pPr>
            <a:lvl3pPr marL="1143000" indent="-228600" algn="l" rtl="0" eaLnBrk="0" fontAlgn="base" hangingPunct="0">
              <a:lnSpc>
                <a:spcPct val="120000"/>
              </a:lnSpc>
              <a:spcBef>
                <a:spcPct val="20000"/>
              </a:spcBef>
              <a:spcAft>
                <a:spcPct val="0"/>
              </a:spcAft>
              <a:buFont typeface="Arial" panose="020B0604020202020204" pitchFamily="34" charset="0"/>
              <a:buChar char="•"/>
              <a:defRPr sz="1400" kern="1200">
                <a:solidFill>
                  <a:schemeClr val="tx1"/>
                </a:solidFill>
                <a:latin typeface="+mn-lt"/>
                <a:ea typeface="+mj-ea"/>
                <a:cs typeface="+mn-cs"/>
              </a:defRPr>
            </a:lvl3pPr>
            <a:lvl4pPr marL="16002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4pPr>
            <a:lvl5pPr marL="2057400" indent="-228600" algn="l" rtl="0" eaLnBrk="0" fontAlgn="base" hangingPunct="0">
              <a:lnSpc>
                <a:spcPct val="120000"/>
              </a:lnSpc>
              <a:spcBef>
                <a:spcPct val="20000"/>
              </a:spcBef>
              <a:spcAft>
                <a:spcPct val="0"/>
              </a:spcAft>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核心库</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2600" dirty="0" smtClean="0">
                <a:latin typeface="Times New Roman" panose="02020603050405020304" pitchFamily="18" charset="0"/>
                <a:ea typeface="宋体" panose="02010600030101010101" pitchFamily="2" charset="-122"/>
                <a:cs typeface="Times New Roman" panose="02020603050405020304" pitchFamily="18" charset="0"/>
              </a:rPr>
              <a:t>以</a:t>
            </a:r>
            <a:r>
              <a:rPr lang="en-US" altLang="zh-CN" sz="2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err="1">
                <a:latin typeface="Times New Roman" panose="02020603050405020304" pitchFamily="18" charset="0"/>
                <a:ea typeface="宋体" panose="02010600030101010101" pitchFamily="2" charset="-122"/>
                <a:cs typeface="Times New Roman" panose="02020603050405020304" pitchFamily="18" charset="0"/>
              </a:rPr>
              <a:t>gl</a:t>
            </a:r>
            <a:r>
              <a:rPr lang="en-US" altLang="zh-CN" sz="2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600" dirty="0" smtClean="0">
                <a:latin typeface="Times New Roman" panose="02020603050405020304" pitchFamily="18" charset="0"/>
                <a:ea typeface="宋体" panose="02010600030101010101" pitchFamily="2" charset="-122"/>
                <a:cs typeface="Times New Roman" panose="02020603050405020304" pitchFamily="18" charset="0"/>
              </a:rPr>
              <a:t>开头</a:t>
            </a:r>
            <a:endParaRPr lang="en-US" altLang="zh-CN" sz="26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100</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多个函数</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实用函数库</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glu</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开头</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多个函数</a:t>
            </a:r>
          </a:p>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实用</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工具包</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“glut”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开头</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67544" y="2276872"/>
            <a:ext cx="8388424" cy="639763"/>
          </a:xfrm>
        </p:spPr>
        <p:txBody>
          <a:bodyPr>
            <a:normAutofit fontScale="90000"/>
          </a:bodyPr>
          <a:lstStyle/>
          <a:p>
            <a:pPr algn="ctr" eaLnBrk="1" hangingPunct="1"/>
            <a:r>
              <a:rPr lang="en-US" altLang="zh-CN" sz="4900" b="0" dirty="0" smtClean="0">
                <a:latin typeface="Times New Roman" panose="02020603050405020304" pitchFamily="18" charset="0"/>
                <a:cs typeface="Times New Roman" panose="02020603050405020304" pitchFamily="18" charset="0"/>
              </a:rPr>
              <a:t/>
            </a:r>
            <a:br>
              <a:rPr lang="en-US" altLang="zh-CN" sz="4900" b="0" dirty="0" smtClean="0">
                <a:latin typeface="Times New Roman" panose="02020603050405020304" pitchFamily="18" charset="0"/>
                <a:cs typeface="Times New Roman" panose="02020603050405020304" pitchFamily="18" charset="0"/>
              </a:rPr>
            </a:br>
            <a:r>
              <a:rPr lang="en-US" altLang="zh-CN" sz="49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900" dirty="0">
                <a:latin typeface="宋体" panose="02010600030101010101" pitchFamily="2" charset="-122"/>
                <a:ea typeface="宋体" panose="02010600030101010101" pitchFamily="2" charset="-122"/>
              </a:rPr>
              <a:t>编程基础</a:t>
            </a:r>
            <a:r>
              <a:rPr lang="en-US" altLang="zh-CN" sz="4900" b="0" dirty="0">
                <a:latin typeface="Times New Roman" panose="02020603050405020304" pitchFamily="18" charset="0"/>
                <a:cs typeface="Times New Roman" panose="02020603050405020304" pitchFamily="18" charset="0"/>
              </a:rPr>
              <a:t/>
            </a:r>
            <a:br>
              <a:rPr lang="en-US" altLang="zh-CN" sz="4900" b="0" dirty="0">
                <a:latin typeface="Times New Roman" panose="02020603050405020304" pitchFamily="18" charset="0"/>
                <a:cs typeface="Times New Roman" panose="02020603050405020304" pitchFamily="18" charset="0"/>
              </a:rPr>
            </a:br>
            <a:r>
              <a:rPr lang="en-US" altLang="zh-CN" sz="4900" b="0" dirty="0" smtClean="0">
                <a:latin typeface="Times New Roman" panose="02020603050405020304" pitchFamily="18" charset="0"/>
                <a:cs typeface="Times New Roman" panose="02020603050405020304" pitchFamily="18" charset="0"/>
              </a:rPr>
              <a:t>Basic OpenGL Programming</a:t>
            </a:r>
            <a:br>
              <a:rPr lang="en-US" altLang="zh-CN" sz="4900" b="0" dirty="0" smtClean="0">
                <a:latin typeface="Times New Roman" panose="02020603050405020304" pitchFamily="18" charset="0"/>
                <a:cs typeface="Times New Roman" panose="02020603050405020304" pitchFamily="18" charset="0"/>
              </a:rPr>
            </a:br>
            <a:r>
              <a:rPr lang="zh-CN" altLang="en-US" dirty="0" smtClean="0">
                <a:latin typeface="宋体" panose="02010600030101010101" pitchFamily="2" charset="-122"/>
                <a:ea typeface="宋体" panose="02010600030101010101" pitchFamily="2" charset="-122"/>
              </a:rPr>
              <a:t/>
            </a:r>
            <a:br>
              <a:rPr lang="zh-CN" altLang="en-US" dirty="0" smtClean="0">
                <a:latin typeface="宋体" panose="02010600030101010101" pitchFamily="2" charset="-122"/>
                <a:ea typeface="宋体" panose="02010600030101010101" pitchFamily="2" charset="-122"/>
              </a:rPr>
            </a:br>
            <a:endParaRPr lang="en-US" altLang="zh-CN" dirty="0" smtClean="0">
              <a:latin typeface="Times New Roman" panose="02020603050405020304" pitchFamily="18" charset="0"/>
              <a:cs typeface="Times New Roman" panose="02020603050405020304" pitchFamily="18" charset="0"/>
            </a:endParaRPr>
          </a:p>
        </p:txBody>
      </p:sp>
      <p:sp>
        <p:nvSpPr>
          <p:cNvPr id="12292" name="Rectangle 14"/>
          <p:cNvSpPr>
            <a:spLocks noGrp="1" noChangeArrowheads="1"/>
          </p:cNvSpPr>
          <p:nvPr>
            <p:ph type="sldNum" sz="quarter" idx="4294967295"/>
          </p:nvPr>
        </p:nvSpPr>
        <p:spPr bwMode="auto">
          <a:xfrm>
            <a:off x="70104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B4D37BEA-55AD-4262-BE6B-D855C9F7189F}" type="slidenum">
              <a:rPr lang="en-US" altLang="zh-CN" smtClean="0">
                <a:latin typeface="Times New Roman" panose="02020603050405020304" pitchFamily="18" charset="0"/>
                <a:ea typeface="宋体" panose="02010600030101010101" pitchFamily="2" charset="-122"/>
                <a:cs typeface="Times New Roman" panose="02020603050405020304" pitchFamily="18" charset="0"/>
              </a:rPr>
              <a:pPr>
                <a:lnSpc>
                  <a:spcPct val="100000"/>
                </a:lnSpc>
                <a:spcBef>
                  <a:spcPct val="0"/>
                </a:spcBef>
                <a:buFontTx/>
                <a:buNone/>
              </a:pPr>
              <a:t>2</a:t>
            </a:fld>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07504" y="332656"/>
            <a:ext cx="9144000" cy="1143000"/>
          </a:xfrm>
        </p:spPr>
        <p:txBody>
          <a:bodyPr anchor="b"/>
          <a:lstStyle/>
          <a:p>
            <a:pPr algn="ctr" eaLnBrk="1" hangingPunct="1"/>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其他</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库</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cs typeface="Times New Roman" panose="02020603050405020304" pitchFamily="18" charset="0"/>
              </a:rPr>
              <a:t>Other OpenGL </a:t>
            </a:r>
            <a:r>
              <a:rPr lang="en-US" altLang="zh-CN" sz="4400" b="0" dirty="0" err="1">
                <a:latin typeface="Times New Roman" panose="02020603050405020304" pitchFamily="18" charset="0"/>
                <a:cs typeface="Times New Roman" panose="02020603050405020304" pitchFamily="18" charset="0"/>
              </a:rPr>
              <a:t>L</a:t>
            </a:r>
            <a:r>
              <a:rPr lang="en-US" altLang="zh-CN" sz="4400" b="0" dirty="0" err="1" smtClean="0">
                <a:latin typeface="Times New Roman" panose="02020603050405020304" pitchFamily="18" charset="0"/>
                <a:cs typeface="Times New Roman" panose="02020603050405020304" pitchFamily="18" charset="0"/>
              </a:rPr>
              <a:t>ibrarys</a:t>
            </a:r>
            <a:endParaRPr lang="zh-TW" altLang="en-US"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987" name="灯片编号占位符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57519BB7-8833-4FAB-A343-5F5CC66E0DE7}" type="slidenum">
              <a:rPr lang="en-US" altLang="zh-CN" smtClean="0">
                <a:latin typeface="Times New Roman" panose="02020603050405020304" pitchFamily="18" charset="0"/>
                <a:ea typeface="宋体" panose="02010600030101010101" pitchFamily="2" charset="-122"/>
                <a:cs typeface="Times New Roman" panose="02020603050405020304" pitchFamily="18" charset="0"/>
              </a:rPr>
              <a:pPr>
                <a:lnSpc>
                  <a:spcPct val="100000"/>
                </a:lnSpc>
                <a:spcBef>
                  <a:spcPct val="0"/>
                </a:spcBef>
                <a:buFontTx/>
                <a:buNone/>
              </a:pPr>
              <a:t>20</a:t>
            </a:fld>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内容占位符 4"/>
          <p:cNvGraphicFramePr>
            <a:graphicFrameLocks noGrp="1"/>
          </p:cNvGraphicFramePr>
          <p:nvPr>
            <p:ph sz="quarter" idx="12"/>
          </p:nvPr>
        </p:nvGraphicFramePr>
        <p:xfrm>
          <a:off x="457200" y="1885950"/>
          <a:ext cx="8178800" cy="4171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87624" y="692696"/>
            <a:ext cx="7078662" cy="349250"/>
          </a:xfrm>
        </p:spPr>
        <p:txBody>
          <a:bodyPr/>
          <a:lstStyle/>
          <a:p>
            <a:pPr algn="ctr" eaLnBrk="1" hangingPunct="1"/>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b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环境</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Program Environment</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6" name="Rectangle 3"/>
          <p:cNvSpPr>
            <a:spLocks noGrp="1" noChangeArrowheads="1"/>
          </p:cNvSpPr>
          <p:nvPr>
            <p:ph sz="quarter" idx="12"/>
          </p:nvPr>
        </p:nvSpPr>
        <p:spPr>
          <a:xfrm>
            <a:off x="539552" y="1556792"/>
            <a:ext cx="8207375" cy="5040560"/>
          </a:xfrm>
        </p:spPr>
        <p:txBody>
          <a:bodyPr/>
          <a:lstStyle/>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操作系统</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Operating system</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Microsoft Windows 7/8</a:t>
            </a:r>
          </a:p>
          <a:p>
            <a:pPr eaLnBrk="1" hangingPunct="1"/>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开发环境 </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360363"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Developing environment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Microsoft Visual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Studio </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.Net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TW" sz="28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/2010</a:t>
            </a:r>
          </a:p>
          <a:p>
            <a:pPr eaLnBrk="1" hangingPunct="1"/>
            <a:r>
              <a:rPr lang="en-US" altLang="zh-TW"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版本</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    OpenGL</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Version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TW"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TW"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4.0</a:t>
            </a:r>
          </a:p>
          <a:p>
            <a:pPr eaLnBrk="1" hangingPunct="1"/>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版本</a:t>
            </a:r>
            <a:endParaRPr lang="en-US" altLang="zh-TW" sz="2800" b="1"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GLUT Version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TW" sz="2800" dirty="0" smtClean="0">
                <a:latin typeface="Times New Roman" panose="02020603050405020304" pitchFamily="18" charset="0"/>
                <a:ea typeface="宋体" panose="02010600030101010101" pitchFamily="2" charset="-122"/>
                <a:cs typeface="Times New Roman" panose="02020603050405020304" pitchFamily="18" charset="0"/>
              </a:rPr>
              <a:t>GLUT 3.7.</a:t>
            </a:r>
            <a:r>
              <a:rPr lang="en-US" altLang="zh-TW" sz="2800" i="1" dirty="0" smtClean="0">
                <a:latin typeface="Times New Roman" panose="02020603050405020304" pitchFamily="18" charset="0"/>
                <a:ea typeface="宋体" panose="02010600030101010101" pitchFamily="2" charset="-122"/>
                <a:cs typeface="Times New Roman" panose="02020603050405020304" pitchFamily="18" charset="0"/>
              </a:rPr>
              <a:t> </a:t>
            </a: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59632" y="692696"/>
            <a:ext cx="7078662" cy="349250"/>
          </a:xfrm>
        </p:spPr>
        <p:txBody>
          <a:bodyPr/>
          <a:lstStyle/>
          <a:p>
            <a:pPr algn="ctr" eaLnBrk="1" hangingPunct="1"/>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的安装</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OpenGL’s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nstallation</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b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4" name="Rectangle 3"/>
          <p:cNvSpPr>
            <a:spLocks noGrp="1" noChangeArrowheads="1"/>
          </p:cNvSpPr>
          <p:nvPr>
            <p:ph sz="quarter" idx="12"/>
          </p:nvPr>
        </p:nvSpPr>
        <p:spPr>
          <a:xfrm>
            <a:off x="468313" y="1628378"/>
            <a:ext cx="8207375" cy="4968974"/>
          </a:xfrm>
        </p:spPr>
        <p:txBody>
          <a:bodyPr/>
          <a:lstStyle/>
          <a:p>
            <a:pPr eaLnBrk="1" hangingPunct="1">
              <a:lnSpc>
                <a:spcPct val="90000"/>
              </a:lnSpc>
            </a:pP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Windows7/8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Visual Studio C++</a:t>
            </a:r>
          </a:p>
          <a:p>
            <a:pPr eaLnBrk="1" hangingPunct="1">
              <a:lnSpc>
                <a:spcPct val="90000"/>
              </a:lnSpc>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PATH = Visual Studio C++ installation path</a:t>
            </a:r>
          </a:p>
          <a:p>
            <a:pPr marL="0" indent="0" eaLnBrk="1" hangingPunct="1">
              <a:lnSpc>
                <a:spcPct val="9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Visual studio 2010</a:t>
            </a:r>
            <a:r>
              <a:rPr lang="zh-CN" altLang="zh-CN" sz="2800" dirty="0" smtClean="0">
                <a:latin typeface="Times New Roman" panose="02020603050405020304" pitchFamily="18" charset="0"/>
                <a:ea typeface="宋体" panose="02010600030101010101" pitchFamily="2" charset="-122"/>
                <a:cs typeface="Times New Roman" panose="02020603050405020304" pitchFamily="18" charset="0"/>
              </a:rPr>
              <a:t>的安装路径</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0" lvl="1" indent="0" eaLnBrk="1" hangingPunct="1">
              <a:lnSpc>
                <a:spcPct val="90000"/>
              </a:lnSpc>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system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root = windows7</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windows8</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安装路径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Glut32</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.dll</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in %system root%\ SysWOW64</a:t>
            </a:r>
            <a:endPar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Glut32</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.lib</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in PATH\lib</a:t>
            </a:r>
            <a:endPar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in PATH\Include</a:t>
            </a:r>
          </a:p>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下载</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URL: www.opengl.org</a:t>
            </a: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Download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glut URL: www.opengl.org</a:t>
            </a:r>
          </a:p>
          <a:p>
            <a:pPr marL="0" indent="0" eaLnBrk="1" hangingPunct="1">
              <a:lnSpc>
                <a:spcPct val="9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99493" y="496912"/>
            <a:ext cx="7910512" cy="576262"/>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Visual C++</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中使用</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b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Using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 in Visual C++</a:t>
            </a:r>
          </a:p>
        </p:txBody>
      </p:sp>
      <p:sp>
        <p:nvSpPr>
          <p:cNvPr id="48132" name="Rectangle 3"/>
          <p:cNvSpPr>
            <a:spLocks noGrp="1" noChangeArrowheads="1"/>
          </p:cNvSpPr>
          <p:nvPr>
            <p:ph sz="quarter" idx="12"/>
          </p:nvPr>
        </p:nvSpPr>
        <p:spPr>
          <a:xfrm>
            <a:off x="323528" y="1505024"/>
            <a:ext cx="8650485" cy="4804296"/>
          </a:xfrm>
        </p:spPr>
        <p:txBody>
          <a:bodyPr/>
          <a:lstStyle/>
          <a:p>
            <a:pPr eaLnBrk="1" hangingPunct="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一</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个新的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Win32 </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控制台程序</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Create a new Win32 Console application’s workspace</a:t>
            </a:r>
          </a:p>
          <a:p>
            <a:pPr eaLnBrk="1" hangingPunct="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Projects/Setting/Link/Library modules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加入库</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opengl32.lib,glu32.lib,glut32.lib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供链接使用</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Projects/Setting/Link/Library modules column add:    </a:t>
            </a:r>
          </a:p>
          <a:p>
            <a:pPr marL="0" indent="0" eaLnBrk="1" hangingPunct="1">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opengl32.lib,glu32.lib,glut32.lib for linking</a:t>
            </a:r>
          </a:p>
          <a:p>
            <a:pPr eaLnBrk="1" hangingPunct="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程序中</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包含所需头文件</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Including all head files in the program</a:t>
            </a:r>
          </a:p>
          <a:p>
            <a:pPr eaLnBrk="1" hangingPunct="1"/>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编译程序</a:t>
            </a: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Compiling the program </a:t>
            </a:r>
          </a:p>
          <a:p>
            <a:pPr eaLnBrk="1" hangingPunct="1"/>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运行</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Running the program</a:t>
            </a:r>
            <a:endPar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sz="quarter" idx="12"/>
          </p:nvPr>
        </p:nvSpPr>
        <p:spPr>
          <a:xfrm>
            <a:off x="204664" y="332656"/>
            <a:ext cx="8964488" cy="1007765"/>
          </a:xfrm>
        </p:spPr>
        <p:txBody>
          <a:bodyPr/>
          <a:lstStyle/>
          <a:p>
            <a:pPr marL="0" indent="0" algn="ctr">
              <a:buNone/>
            </a:pPr>
            <a:r>
              <a:rPr lang="en-US" altLang="zh-CN" sz="4000" dirty="0">
                <a:latin typeface="Times New Roman" panose="02020603050405020304" pitchFamily="18" charset="0"/>
                <a:cs typeface="Times New Roman" panose="02020603050405020304" pitchFamily="18" charset="0"/>
              </a:rPr>
              <a:t>Projects/Setting/Link/Library modules </a:t>
            </a:r>
            <a:endParaRPr lang="zh-CN" altLang="en-US" sz="4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375887" y="1484784"/>
            <a:ext cx="8571737" cy="5157368"/>
          </a:xfrm>
          <a:prstGeom prst="rect">
            <a:avLst/>
          </a:prstGeom>
        </p:spPr>
      </p:pic>
    </p:spTree>
    <p:extLst>
      <p:ext uri="{BB962C8B-B14F-4D97-AF65-F5344CB8AC3E}">
        <p14:creationId xmlns:p14="http://schemas.microsoft.com/office/powerpoint/2010/main" val="4284272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3341247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48680"/>
            <a:ext cx="7078662" cy="648072"/>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1743898"/>
            <a:ext cx="9144000" cy="4611584"/>
          </a:xfrm>
          <a:prstGeom prst="rect">
            <a:avLst/>
          </a:prstGeom>
        </p:spPr>
      </p:pic>
    </p:spTree>
    <p:extLst>
      <p:ext uri="{BB962C8B-B14F-4D97-AF65-F5344CB8AC3E}">
        <p14:creationId xmlns:p14="http://schemas.microsoft.com/office/powerpoint/2010/main" val="12619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1335311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73489" y="836712"/>
            <a:ext cx="7078662" cy="349250"/>
          </a:xfrm>
        </p:spPr>
        <p:txBody>
          <a:bodyPr/>
          <a:lstStyle/>
          <a:p>
            <a:pPr algn="ct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44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4400" dirty="0" smtClean="0">
                <a:latin typeface="Times New Roman" panose="02020603050405020304" pitchFamily="18" charset="0"/>
                <a:ea typeface="宋体" panose="02010600030101010101" pitchFamily="2" charset="-122"/>
                <a:cs typeface="Times New Roman" panose="02020603050405020304" pitchFamily="18" charset="0"/>
              </a:rPr>
              <a:t>流程</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5855" y="2276872"/>
            <a:ext cx="9277350" cy="3457575"/>
          </a:xfrm>
          <a:prstGeom prst="rect">
            <a:avLst/>
          </a:prstGeom>
        </p:spPr>
      </p:pic>
    </p:spTree>
    <p:extLst>
      <p:ext uri="{BB962C8B-B14F-4D97-AF65-F5344CB8AC3E}">
        <p14:creationId xmlns:p14="http://schemas.microsoft.com/office/powerpoint/2010/main" val="2381229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836712"/>
            <a:ext cx="7078662" cy="349250"/>
          </a:xfrm>
        </p:spPr>
        <p:txBody>
          <a:bodyPr/>
          <a:lstStyle/>
          <a:p>
            <a:pPr algn="ct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渲染</a:t>
            </a:r>
            <a:r>
              <a:rPr lang="zh-CN" altLang="zh-CN" sz="4400" dirty="0" smtClean="0">
                <a:latin typeface="Times New Roman" panose="02020603050405020304" pitchFamily="18" charset="0"/>
                <a:ea typeface="宋体" panose="02010600030101010101" pitchFamily="2" charset="-122"/>
                <a:cs typeface="Times New Roman" panose="02020603050405020304" pitchFamily="18" charset="0"/>
              </a:rPr>
              <a:t>流程</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6536" y="1700808"/>
            <a:ext cx="9061376" cy="4104456"/>
          </a:xfrm>
          <a:prstGeom prst="rect">
            <a:avLst/>
          </a:prstGeom>
        </p:spPr>
      </p:pic>
    </p:spTree>
    <p:extLst>
      <p:ext uri="{BB962C8B-B14F-4D97-AF65-F5344CB8AC3E}">
        <p14:creationId xmlns:p14="http://schemas.microsoft.com/office/powerpoint/2010/main" val="119316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63688" y="548680"/>
            <a:ext cx="7078662" cy="349250"/>
          </a:xfrm>
        </p:spPr>
        <p:txBody>
          <a:bodyPr/>
          <a:lstStyle/>
          <a:p>
            <a:pP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参考资料</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References</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5" name="Rectangle 3"/>
          <p:cNvSpPr>
            <a:spLocks noGrp="1" noChangeArrowheads="1"/>
          </p:cNvSpPr>
          <p:nvPr>
            <p:ph sz="quarter" idx="12"/>
          </p:nvPr>
        </p:nvSpPr>
        <p:spPr>
          <a:xfrm>
            <a:off x="468313" y="1340768"/>
            <a:ext cx="8207375" cy="5040982"/>
          </a:xfrm>
        </p:spPr>
        <p:txBody>
          <a:bodyPr/>
          <a:lstStyle/>
          <a:p>
            <a:pPr eaLnBrk="1" hangingPunct="1"/>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黄静编著。计算机图形学及其实践教程</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北京：机械工业出版社</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2015年6月。</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ISBN：9787111503842</a:t>
            </a:r>
          </a:p>
          <a:p>
            <a:pPr eaLnBrk="1" hangingPunct="1"/>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超级宝典</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第三版</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美</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Richard S. Wright, Jr. Benjamin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Lipchak</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著，徐波译，人民邮电出版社</a:t>
            </a:r>
          </a:p>
          <a:p>
            <a:pPr eaLnBrk="1" hangingPunct="1"/>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官方网站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hlinkClick r:id="rId4"/>
              </a:rPr>
              <a:t>www.opengl.org</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nehe.gamedev.net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10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10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10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5">
                                            <p:txEl>
                                              <p:pRg st="3" end="3"/>
                                            </p:txEl>
                                          </p:spTgt>
                                        </p:tgtEl>
                                        <p:attrNameLst>
                                          <p:attrName>style.visibility</p:attrName>
                                        </p:attrNameLst>
                                      </p:cBhvr>
                                      <p:to>
                                        <p:strVal val="visible"/>
                                      </p:to>
                                    </p:set>
                                    <p:anim calcmode="lin" valueType="num">
                                      <p:cBhvr additive="base">
                                        <p:cTn id="25" dur="1000" fill="hold"/>
                                        <p:tgtEl>
                                          <p:spTgt spid="307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4124185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980728"/>
            <a:ext cx="7078662" cy="349250"/>
          </a:xfrm>
        </p:spPr>
        <p:txBody>
          <a:bodyPr/>
          <a:lstStyle/>
          <a:p>
            <a:pPr algn="ct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数据类型</a:t>
            </a:r>
          </a:p>
        </p:txBody>
      </p:sp>
      <p:pic>
        <p:nvPicPr>
          <p:cNvPr id="5" name="图片 4"/>
          <p:cNvPicPr>
            <a:picLocks noChangeAspect="1"/>
          </p:cNvPicPr>
          <p:nvPr/>
        </p:nvPicPr>
        <p:blipFill>
          <a:blip r:embed="rId3"/>
          <a:stretch>
            <a:fillRect/>
          </a:stretch>
        </p:blipFill>
        <p:spPr>
          <a:xfrm>
            <a:off x="98369" y="1988840"/>
            <a:ext cx="9045631" cy="3672408"/>
          </a:xfrm>
          <a:prstGeom prst="rect">
            <a:avLst/>
          </a:prstGeom>
        </p:spPr>
      </p:pic>
    </p:spTree>
    <p:extLst>
      <p:ext uri="{BB962C8B-B14F-4D97-AF65-F5344CB8AC3E}">
        <p14:creationId xmlns:p14="http://schemas.microsoft.com/office/powerpoint/2010/main" val="179108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161725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600075" y="434975"/>
            <a:ext cx="7772400" cy="1143000"/>
          </a:xfrm>
          <a:noFill/>
        </p:spPr>
        <p:txBody>
          <a:bodyPr anchor="b"/>
          <a:lstStyle/>
          <a:p>
            <a:pPr algn="ctr" eaLnBrk="1" hangingPunct="1"/>
            <a:r>
              <a:rPr lang="zh-TW" altLang="en-US" b="0" dirty="0" smtClean="0">
                <a:latin typeface="Times New Roman" panose="02020603050405020304" pitchFamily="18" charset="0"/>
                <a:cs typeface="Times New Roman" panose="02020603050405020304" pitchFamily="18" charset="0"/>
              </a:rPr>
              <a:t>   </a:t>
            </a:r>
            <a:r>
              <a:rPr lang="en-US" altLang="zh-TW" sz="4400" b="0" dirty="0">
                <a:latin typeface="Times New Roman" panose="02020603050405020304" pitchFamily="18" charset="0"/>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的命令格式</a:t>
            </a:r>
            <a:r>
              <a:rPr lang="en-US" altLang="zh-TW"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TW" sz="4400" dirty="0">
                <a:latin typeface="Times New Roman" panose="02020603050405020304" pitchFamily="18" charset="0"/>
                <a:ea typeface="宋体" panose="02010600030101010101" pitchFamily="2" charset="-122"/>
                <a:cs typeface="Times New Roman" panose="02020603050405020304" pitchFamily="18" charset="0"/>
              </a:rPr>
            </a:br>
            <a:r>
              <a:rPr lang="en-US" altLang="zh-TW" sz="4400" b="0" dirty="0" smtClean="0">
                <a:latin typeface="Times New Roman" panose="02020603050405020304" pitchFamily="18" charset="0"/>
                <a:cs typeface="Times New Roman" panose="02020603050405020304" pitchFamily="18" charset="0"/>
              </a:rPr>
              <a:t>OpenGL </a:t>
            </a:r>
            <a:r>
              <a:rPr lang="en-US" altLang="zh-CN" sz="4400" b="0" dirty="0" smtClean="0">
                <a:latin typeface="Times New Roman" panose="02020603050405020304" pitchFamily="18" charset="0"/>
                <a:cs typeface="Times New Roman" panose="02020603050405020304" pitchFamily="18" charset="0"/>
              </a:rPr>
              <a:t>Command Format</a:t>
            </a:r>
            <a:endParaRPr lang="en-US" altLang="zh-TW"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80" name="Rectangle 5"/>
          <p:cNvSpPr>
            <a:spLocks noChangeArrowheads="1"/>
          </p:cNvSpPr>
          <p:nvPr/>
        </p:nvSpPr>
        <p:spPr bwMode="auto">
          <a:xfrm>
            <a:off x="3044825" y="1828800"/>
            <a:ext cx="2882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FontTx/>
              <a:buNone/>
            </a:pPr>
            <a:r>
              <a:rPr lang="en-US" altLang="zh-TW" sz="3200" dirty="0">
                <a:solidFill>
                  <a:prstClr val="black"/>
                </a:solidFill>
                <a:latin typeface="Times New Roman" panose="02020603050405020304" pitchFamily="18" charset="0"/>
                <a:ea typeface="PMingLiU" panose="02020500000000000000" pitchFamily="18" charset="-120"/>
                <a:cs typeface="Times New Roman" panose="02020603050405020304" pitchFamily="18" charset="0"/>
              </a:rPr>
              <a:t>glVertex3fv(…)</a:t>
            </a:r>
          </a:p>
        </p:txBody>
      </p:sp>
      <p:sp>
        <p:nvSpPr>
          <p:cNvPr id="24581" name="Freeform 6"/>
          <p:cNvSpPr>
            <a:spLocks/>
          </p:cNvSpPr>
          <p:nvPr/>
        </p:nvSpPr>
        <p:spPr bwMode="auto">
          <a:xfrm>
            <a:off x="4192588" y="2312988"/>
            <a:ext cx="685800" cy="1454150"/>
          </a:xfrm>
          <a:custGeom>
            <a:avLst/>
            <a:gdLst>
              <a:gd name="T0" fmla="*/ 2147483646 w 432"/>
              <a:gd name="T1" fmla="*/ 0 h 916"/>
              <a:gd name="T2" fmla="*/ 2147483646 w 432"/>
              <a:gd name="T3" fmla="*/ 2147483646 h 916"/>
              <a:gd name="T4" fmla="*/ 0 w 432"/>
              <a:gd name="T5" fmla="*/ 2147483646 h 916"/>
              <a:gd name="T6" fmla="*/ 0 w 432"/>
              <a:gd name="T7" fmla="*/ 2147483646 h 916"/>
              <a:gd name="T8" fmla="*/ 0 60000 65536"/>
              <a:gd name="T9" fmla="*/ 0 60000 65536"/>
              <a:gd name="T10" fmla="*/ 0 60000 65536"/>
              <a:gd name="T11" fmla="*/ 0 60000 65536"/>
              <a:gd name="T12" fmla="*/ 0 w 432"/>
              <a:gd name="T13" fmla="*/ 0 h 916"/>
              <a:gd name="T14" fmla="*/ 432 w 432"/>
              <a:gd name="T15" fmla="*/ 916 h 916"/>
            </a:gdLst>
            <a:ahLst/>
            <a:cxnLst>
              <a:cxn ang="T8">
                <a:pos x="T0" y="T1"/>
              </a:cxn>
              <a:cxn ang="T9">
                <a:pos x="T2" y="T3"/>
              </a:cxn>
              <a:cxn ang="T10">
                <a:pos x="T4" y="T5"/>
              </a:cxn>
              <a:cxn ang="T11">
                <a:pos x="T6" y="T7"/>
              </a:cxn>
            </a:cxnLst>
            <a:rect l="T12" t="T13" r="T14" b="T15"/>
            <a:pathLst>
              <a:path w="432" h="916">
                <a:moveTo>
                  <a:pt x="431" y="0"/>
                </a:moveTo>
                <a:lnTo>
                  <a:pt x="431" y="426"/>
                </a:lnTo>
                <a:lnTo>
                  <a:pt x="0" y="665"/>
                </a:lnTo>
                <a:lnTo>
                  <a:pt x="0" y="915"/>
                </a:lnTo>
              </a:path>
            </a:pathLst>
          </a:custGeom>
          <a:noFill/>
          <a:ln w="12700" cap="rnd" cmpd="sng">
            <a:solidFill>
              <a:srgbClr val="FEBF02"/>
            </a:solidFill>
            <a:prstDash val="solid"/>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430087" name="Rectangle 7"/>
          <p:cNvSpPr>
            <a:spLocks noChangeArrowheads="1"/>
          </p:cNvSpPr>
          <p:nvPr/>
        </p:nvSpPr>
        <p:spPr bwMode="auto">
          <a:xfrm>
            <a:off x="577187" y="3744637"/>
            <a:ext cx="1468351" cy="1016305"/>
          </a:xfrm>
          <a:prstGeom prst="rect">
            <a:avLst/>
          </a:prstGeom>
          <a:noFill/>
          <a:ln w="9525">
            <a:noFill/>
            <a:miter lim="800000"/>
            <a:headEnd/>
            <a:tailEnd/>
          </a:ln>
          <a:effectLst/>
        </p:spPr>
        <p:txBody>
          <a:bodyPr wrap="none" lIns="92075" tIns="46038" rIns="92075" bIns="46038">
            <a:spAutoFit/>
          </a:bodyPr>
          <a:lstStyle/>
          <a:p>
            <a:pPr algn="ctr">
              <a:defRPr/>
            </a:pPr>
            <a:r>
              <a:rPr lang="zh-CN" altLang="en-US" sz="2000" dirty="0">
                <a:solidFill>
                  <a:prstClr val="black"/>
                </a:solidFill>
                <a:latin typeface="宋体" panose="02010600030101010101" pitchFamily="2" charset="-122"/>
                <a:cs typeface="Times New Roman" panose="02020603050405020304" pitchFamily="18" charset="0"/>
              </a:rPr>
              <a:t>参数个数</a:t>
            </a:r>
            <a:endParaRPr lang="en-US" altLang="zh-TW" sz="2000" dirty="0">
              <a:solidFill>
                <a:prstClr val="black"/>
              </a:solidFill>
              <a:latin typeface="宋体" panose="02010600030101010101" pitchFamily="2" charset="-122"/>
              <a:cs typeface="Times New Roman" panose="02020603050405020304" pitchFamily="18" charset="0"/>
            </a:endParaRPr>
          </a:p>
          <a:p>
            <a:pPr>
              <a:defRPr/>
            </a:pPr>
            <a:r>
              <a:rPr lang="en-US" altLang="zh-TW" sz="2000" i="1" dirty="0" smtClean="0">
                <a:solidFill>
                  <a:prstClr val="black"/>
                </a:solidFill>
                <a:latin typeface="Times New Roman" panose="02020603050405020304" pitchFamily="18" charset="0"/>
                <a:ea typeface="新細明體" pitchFamily="18" charset="-120"/>
                <a:cs typeface="Times New Roman" panose="02020603050405020304" pitchFamily="18" charset="0"/>
              </a:rPr>
              <a:t>Number </a:t>
            </a:r>
            <a:r>
              <a:rPr lang="en-US" altLang="zh-TW" sz="2000" i="1" dirty="0">
                <a:solidFill>
                  <a:prstClr val="black"/>
                </a:solidFill>
                <a:latin typeface="Times New Roman" panose="02020603050405020304" pitchFamily="18" charset="0"/>
                <a:ea typeface="新細明體" pitchFamily="18" charset="-120"/>
                <a:cs typeface="Times New Roman" panose="02020603050405020304" pitchFamily="18" charset="0"/>
              </a:rPr>
              <a:t>of </a:t>
            </a:r>
          </a:p>
          <a:p>
            <a:pPr>
              <a:defRPr/>
            </a:pPr>
            <a:r>
              <a:rPr lang="en-US" altLang="zh-TW" sz="2000" i="1" dirty="0" smtClean="0">
                <a:solidFill>
                  <a:prstClr val="black"/>
                </a:solidFill>
                <a:latin typeface="Times New Roman" panose="02020603050405020304" pitchFamily="18" charset="0"/>
                <a:ea typeface="新細明體" pitchFamily="18" charset="-120"/>
                <a:cs typeface="Times New Roman" panose="02020603050405020304" pitchFamily="18" charset="0"/>
              </a:rPr>
              <a:t>Components</a:t>
            </a:r>
          </a:p>
        </p:txBody>
      </p:sp>
      <p:sp>
        <p:nvSpPr>
          <p:cNvPr id="430088" name="Rectangle 8"/>
          <p:cNvSpPr>
            <a:spLocks noChangeArrowheads="1"/>
          </p:cNvSpPr>
          <p:nvPr/>
        </p:nvSpPr>
        <p:spPr bwMode="auto">
          <a:xfrm>
            <a:off x="557439" y="4848382"/>
            <a:ext cx="1338263" cy="831850"/>
          </a:xfrm>
          <a:prstGeom prst="rect">
            <a:avLst/>
          </a:prstGeom>
          <a:noFill/>
          <a:ln w="12700">
            <a:solidFill>
              <a:srgbClr val="FEBF02"/>
            </a:solidFill>
            <a:miter lim="800000"/>
            <a:headEnd/>
            <a:tailEnd/>
          </a:ln>
          <a:effectLst/>
        </p:spPr>
        <p:txBody>
          <a:bodyPr wrap="none" lIns="92075" tIns="46038" rIns="92075" bIns="46038">
            <a:spAutoFit/>
          </a:bodyPr>
          <a:lstStyle/>
          <a:p>
            <a:pPr>
              <a:defRPr/>
            </a:pPr>
            <a:r>
              <a:rPr lang="zh-TW" altLang="en-US" sz="1600" dirty="0">
                <a:solidFill>
                  <a:srgbClr val="595959"/>
                </a:solidFill>
                <a:latin typeface="Times New Roman" panose="02020603050405020304" pitchFamily="18" charset="0"/>
                <a:ea typeface="新細明體" pitchFamily="18" charset="-120"/>
                <a:cs typeface="Times New Roman" panose="02020603050405020304" pitchFamily="18" charset="0"/>
              </a:rPr>
              <a:t>2 - (</a:t>
            </a:r>
            <a:r>
              <a:rPr lang="en-US" altLang="zh-TW" sz="1600" dirty="0">
                <a:solidFill>
                  <a:srgbClr val="595959"/>
                </a:solidFill>
                <a:latin typeface="Times New Roman" panose="02020603050405020304" pitchFamily="18" charset="0"/>
                <a:ea typeface="新細明體" pitchFamily="18" charset="-120"/>
                <a:cs typeface="Times New Roman" panose="02020603050405020304" pitchFamily="18" charset="0"/>
              </a:rPr>
              <a:t>x, y) </a:t>
            </a:r>
          </a:p>
          <a:p>
            <a:pPr>
              <a:defRPr/>
            </a:pPr>
            <a:r>
              <a:rPr lang="en-US" altLang="zh-TW" sz="1600" dirty="0">
                <a:solidFill>
                  <a:srgbClr val="595959"/>
                </a:solidFill>
                <a:latin typeface="Times New Roman" panose="02020603050405020304" pitchFamily="18" charset="0"/>
                <a:ea typeface="新細明體" pitchFamily="18" charset="-120"/>
                <a:cs typeface="Times New Roman" panose="02020603050405020304" pitchFamily="18" charset="0"/>
              </a:rPr>
              <a:t>3 - (x, y, z)</a:t>
            </a:r>
          </a:p>
          <a:p>
            <a:pPr>
              <a:defRPr/>
            </a:pPr>
            <a:r>
              <a:rPr lang="en-US" altLang="zh-TW" sz="1600" dirty="0">
                <a:solidFill>
                  <a:srgbClr val="595959"/>
                </a:solidFill>
                <a:latin typeface="Times New Roman" panose="02020603050405020304" pitchFamily="18" charset="0"/>
                <a:ea typeface="新細明體" pitchFamily="18" charset="-120"/>
                <a:cs typeface="Times New Roman" panose="02020603050405020304" pitchFamily="18" charset="0"/>
              </a:rPr>
              <a:t>4 - (x, y, z, w)</a:t>
            </a:r>
          </a:p>
        </p:txBody>
      </p:sp>
      <p:sp>
        <p:nvSpPr>
          <p:cNvPr id="430089" name="Rectangle 9"/>
          <p:cNvSpPr>
            <a:spLocks noChangeArrowheads="1"/>
          </p:cNvSpPr>
          <p:nvPr/>
        </p:nvSpPr>
        <p:spPr bwMode="auto">
          <a:xfrm>
            <a:off x="3571328" y="3640998"/>
            <a:ext cx="1242520" cy="708528"/>
          </a:xfrm>
          <a:prstGeom prst="rect">
            <a:avLst/>
          </a:prstGeom>
          <a:noFill/>
          <a:ln w="9525">
            <a:noFill/>
            <a:miter lim="800000"/>
            <a:headEnd/>
            <a:tailEnd/>
          </a:ln>
          <a:effectLst/>
        </p:spPr>
        <p:txBody>
          <a:bodyPr wrap="none" lIns="92075" tIns="46038" rIns="92075" bIns="46038">
            <a:spAutoFit/>
          </a:bodyPr>
          <a:lstStyle/>
          <a:p>
            <a:pPr algn="ctr">
              <a:defRPr/>
            </a:pPr>
            <a:r>
              <a:rPr lang="zh-CN" altLang="en-US" sz="2000" dirty="0">
                <a:solidFill>
                  <a:prstClr val="black"/>
                </a:solidFill>
                <a:latin typeface="宋体" panose="02010600030101010101" pitchFamily="2" charset="-122"/>
                <a:cs typeface="Times New Roman" panose="02020603050405020304" pitchFamily="18" charset="0"/>
              </a:rPr>
              <a:t>数据类型</a:t>
            </a:r>
            <a:endParaRPr lang="en-US" altLang="zh-TW" sz="2000" dirty="0">
              <a:solidFill>
                <a:prstClr val="black"/>
              </a:solidFill>
              <a:latin typeface="宋体" panose="02010600030101010101" pitchFamily="2" charset="-122"/>
              <a:cs typeface="Times New Roman" panose="02020603050405020304" pitchFamily="18" charset="0"/>
            </a:endParaRPr>
          </a:p>
          <a:p>
            <a:pPr>
              <a:defRPr/>
            </a:pPr>
            <a:r>
              <a:rPr lang="en-US" altLang="zh-TW" sz="2000" i="1" dirty="0" smtClean="0">
                <a:solidFill>
                  <a:prstClr val="black"/>
                </a:solidFill>
                <a:latin typeface="Times New Roman" panose="02020603050405020304" pitchFamily="18" charset="0"/>
                <a:ea typeface="新細明體" pitchFamily="18" charset="-120"/>
                <a:cs typeface="Times New Roman" panose="02020603050405020304" pitchFamily="18" charset="0"/>
              </a:rPr>
              <a:t>Data Type</a:t>
            </a:r>
          </a:p>
        </p:txBody>
      </p:sp>
      <p:sp>
        <p:nvSpPr>
          <p:cNvPr id="430090" name="Rectangle 10"/>
          <p:cNvSpPr>
            <a:spLocks noChangeArrowheads="1"/>
          </p:cNvSpPr>
          <p:nvPr/>
        </p:nvSpPr>
        <p:spPr bwMode="auto">
          <a:xfrm>
            <a:off x="3067060" y="4454525"/>
            <a:ext cx="3079369" cy="2062745"/>
          </a:xfrm>
          <a:prstGeom prst="rect">
            <a:avLst/>
          </a:prstGeom>
          <a:noFill/>
          <a:ln w="12700">
            <a:solidFill>
              <a:srgbClr val="FEBF02"/>
            </a:solidFill>
            <a:miter lim="800000"/>
            <a:headEnd/>
            <a:tailEnd/>
          </a:ln>
          <a:effectLst/>
        </p:spPr>
        <p:txBody>
          <a:bodyPr wrap="none" lIns="92075" tIns="46038" rIns="92075" bIns="46038">
            <a:spAutoFit/>
          </a:bodyPr>
          <a:lstStyle/>
          <a:p>
            <a:pPr>
              <a:defRPr/>
            </a:pPr>
            <a:r>
              <a:rPr lang="en-US" altLang="zh-TW" sz="1600" dirty="0">
                <a:solidFill>
                  <a:srgbClr val="595959"/>
                </a:solidFill>
                <a:latin typeface="Times New Roman" panose="02020603050405020304" pitchFamily="18" charset="0"/>
                <a:ea typeface="新細明體" pitchFamily="18" charset="-120"/>
                <a:cs typeface="Times New Roman" panose="02020603050405020304" pitchFamily="18" charset="0"/>
              </a:rPr>
              <a:t>b  - </a:t>
            </a:r>
            <a:r>
              <a:rPr lang="en-US" altLang="zh-TW" sz="1600" dirty="0" smtClean="0">
                <a:solidFill>
                  <a:srgbClr val="595959"/>
                </a:solidFill>
                <a:latin typeface="Times New Roman" panose="02020603050405020304" pitchFamily="18" charset="0"/>
                <a:ea typeface="新細明體" pitchFamily="18" charset="-120"/>
                <a:cs typeface="Times New Roman" panose="02020603050405020304" pitchFamily="18" charset="0"/>
              </a:rPr>
              <a:t>byte                   </a:t>
            </a:r>
            <a:r>
              <a:rPr lang="zh-CN" altLang="en-US" sz="1600" dirty="0" smtClean="0">
                <a:solidFill>
                  <a:srgbClr val="595959"/>
                </a:solidFill>
                <a:latin typeface="Times New Roman" panose="02020603050405020304" pitchFamily="18" charset="0"/>
                <a:cs typeface="Times New Roman" panose="02020603050405020304" pitchFamily="18" charset="0"/>
              </a:rPr>
              <a:t>字节</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err="1">
                <a:solidFill>
                  <a:srgbClr val="595959"/>
                </a:solidFill>
                <a:latin typeface="Times New Roman" panose="02020603050405020304" pitchFamily="18" charset="0"/>
                <a:cs typeface="Times New Roman" panose="02020603050405020304" pitchFamily="18" charset="0"/>
              </a:rPr>
              <a:t>ub</a:t>
            </a:r>
            <a:r>
              <a:rPr lang="en-US" altLang="zh-TW" sz="1600" dirty="0">
                <a:solidFill>
                  <a:srgbClr val="595959"/>
                </a:solidFill>
                <a:latin typeface="Times New Roman" panose="02020603050405020304" pitchFamily="18" charset="0"/>
                <a:cs typeface="Times New Roman" panose="02020603050405020304" pitchFamily="18" charset="0"/>
              </a:rPr>
              <a:t> - unsigned </a:t>
            </a:r>
            <a:r>
              <a:rPr lang="en-US" altLang="zh-TW" sz="1600" dirty="0" smtClean="0">
                <a:solidFill>
                  <a:srgbClr val="595959"/>
                </a:solidFill>
                <a:latin typeface="Times New Roman" panose="02020603050405020304" pitchFamily="18" charset="0"/>
                <a:cs typeface="Times New Roman" panose="02020603050405020304" pitchFamily="18" charset="0"/>
              </a:rPr>
              <a:t>byte   </a:t>
            </a:r>
            <a:r>
              <a:rPr lang="zh-CN" altLang="en-US" sz="1600" dirty="0" smtClean="0">
                <a:solidFill>
                  <a:srgbClr val="595959"/>
                </a:solidFill>
                <a:latin typeface="Times New Roman" panose="02020603050405020304" pitchFamily="18" charset="0"/>
                <a:cs typeface="Times New Roman" panose="02020603050405020304" pitchFamily="18" charset="0"/>
              </a:rPr>
              <a:t>无符号字节</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a:solidFill>
                  <a:srgbClr val="595959"/>
                </a:solidFill>
                <a:latin typeface="Times New Roman" panose="02020603050405020304" pitchFamily="18" charset="0"/>
                <a:cs typeface="Times New Roman" panose="02020603050405020304" pitchFamily="18" charset="0"/>
              </a:rPr>
              <a:t>s  - </a:t>
            </a:r>
            <a:r>
              <a:rPr lang="en-US" altLang="zh-TW" sz="1600" dirty="0" smtClean="0">
                <a:solidFill>
                  <a:srgbClr val="595959"/>
                </a:solidFill>
                <a:latin typeface="Times New Roman" panose="02020603050405020304" pitchFamily="18" charset="0"/>
                <a:cs typeface="Times New Roman" panose="02020603050405020304" pitchFamily="18" charset="0"/>
              </a:rPr>
              <a:t>short                   </a:t>
            </a:r>
            <a:r>
              <a:rPr lang="zh-CN" altLang="en-US" sz="1600" dirty="0" smtClean="0">
                <a:solidFill>
                  <a:srgbClr val="595959"/>
                </a:solidFill>
                <a:latin typeface="Times New Roman" panose="02020603050405020304" pitchFamily="18" charset="0"/>
                <a:cs typeface="Times New Roman" panose="02020603050405020304" pitchFamily="18" charset="0"/>
              </a:rPr>
              <a:t>短整型</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a:solidFill>
                  <a:srgbClr val="595959"/>
                </a:solidFill>
                <a:latin typeface="Times New Roman" panose="02020603050405020304" pitchFamily="18" charset="0"/>
                <a:cs typeface="Times New Roman" panose="02020603050405020304" pitchFamily="18" charset="0"/>
              </a:rPr>
              <a:t>us - unsigned </a:t>
            </a:r>
            <a:r>
              <a:rPr lang="en-US" altLang="zh-TW" sz="1600" dirty="0" smtClean="0">
                <a:solidFill>
                  <a:srgbClr val="595959"/>
                </a:solidFill>
                <a:latin typeface="Times New Roman" panose="02020603050405020304" pitchFamily="18" charset="0"/>
                <a:cs typeface="Times New Roman" panose="02020603050405020304" pitchFamily="18" charset="0"/>
              </a:rPr>
              <a:t>short  </a:t>
            </a:r>
            <a:r>
              <a:rPr lang="zh-CN" altLang="en-US" sz="1600" dirty="0" smtClean="0">
                <a:solidFill>
                  <a:srgbClr val="595959"/>
                </a:solidFill>
                <a:latin typeface="Times New Roman" panose="02020603050405020304" pitchFamily="18" charset="0"/>
                <a:cs typeface="Times New Roman" panose="02020603050405020304" pitchFamily="18" charset="0"/>
              </a:rPr>
              <a:t>无符号短整型</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err="1">
                <a:solidFill>
                  <a:srgbClr val="595959"/>
                </a:solidFill>
                <a:latin typeface="Times New Roman" panose="02020603050405020304" pitchFamily="18" charset="0"/>
                <a:cs typeface="Times New Roman" panose="02020603050405020304" pitchFamily="18" charset="0"/>
              </a:rPr>
              <a:t>i</a:t>
            </a:r>
            <a:r>
              <a:rPr lang="en-US" altLang="zh-TW" sz="1600" dirty="0">
                <a:solidFill>
                  <a:srgbClr val="595959"/>
                </a:solidFill>
                <a:latin typeface="Times New Roman" panose="02020603050405020304" pitchFamily="18" charset="0"/>
                <a:cs typeface="Times New Roman" panose="02020603050405020304" pitchFamily="18" charset="0"/>
              </a:rPr>
              <a:t>  - </a:t>
            </a:r>
            <a:r>
              <a:rPr lang="en-US" altLang="zh-TW" sz="1600" dirty="0" err="1" smtClean="0">
                <a:solidFill>
                  <a:srgbClr val="595959"/>
                </a:solidFill>
                <a:latin typeface="Times New Roman" panose="02020603050405020304" pitchFamily="18" charset="0"/>
                <a:cs typeface="Times New Roman" panose="02020603050405020304" pitchFamily="18" charset="0"/>
              </a:rPr>
              <a:t>int</a:t>
            </a:r>
            <a:r>
              <a:rPr lang="en-US" altLang="zh-TW" sz="1600" dirty="0" smtClean="0">
                <a:solidFill>
                  <a:srgbClr val="595959"/>
                </a:solidFill>
                <a:latin typeface="Times New Roman" panose="02020603050405020304" pitchFamily="18" charset="0"/>
                <a:cs typeface="Times New Roman" panose="02020603050405020304" pitchFamily="18" charset="0"/>
              </a:rPr>
              <a:t>                       </a:t>
            </a:r>
            <a:r>
              <a:rPr lang="zh-CN" altLang="en-US" sz="1600" dirty="0" smtClean="0">
                <a:solidFill>
                  <a:srgbClr val="595959"/>
                </a:solidFill>
                <a:latin typeface="Times New Roman" panose="02020603050405020304" pitchFamily="18" charset="0"/>
                <a:cs typeface="Times New Roman" panose="02020603050405020304" pitchFamily="18" charset="0"/>
              </a:rPr>
              <a:t>整型</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err="1">
                <a:solidFill>
                  <a:srgbClr val="595959"/>
                </a:solidFill>
                <a:latin typeface="Times New Roman" panose="02020603050405020304" pitchFamily="18" charset="0"/>
                <a:cs typeface="Times New Roman" panose="02020603050405020304" pitchFamily="18" charset="0"/>
              </a:rPr>
              <a:t>ui</a:t>
            </a:r>
            <a:r>
              <a:rPr lang="en-US" altLang="zh-TW" sz="1600" dirty="0">
                <a:solidFill>
                  <a:srgbClr val="595959"/>
                </a:solidFill>
                <a:latin typeface="Times New Roman" panose="02020603050405020304" pitchFamily="18" charset="0"/>
                <a:cs typeface="Times New Roman" panose="02020603050405020304" pitchFamily="18" charset="0"/>
              </a:rPr>
              <a:t> - unsigned </a:t>
            </a:r>
            <a:r>
              <a:rPr lang="en-US" altLang="zh-TW" sz="1600" dirty="0" err="1" smtClean="0">
                <a:solidFill>
                  <a:srgbClr val="595959"/>
                </a:solidFill>
                <a:latin typeface="Times New Roman" panose="02020603050405020304" pitchFamily="18" charset="0"/>
                <a:cs typeface="Times New Roman" panose="02020603050405020304" pitchFamily="18" charset="0"/>
              </a:rPr>
              <a:t>int</a:t>
            </a:r>
            <a:r>
              <a:rPr lang="en-US" altLang="zh-TW" sz="1600" dirty="0" smtClean="0">
                <a:solidFill>
                  <a:srgbClr val="595959"/>
                </a:solidFill>
                <a:latin typeface="Times New Roman" panose="02020603050405020304" pitchFamily="18" charset="0"/>
                <a:cs typeface="Times New Roman" panose="02020603050405020304" pitchFamily="18" charset="0"/>
              </a:rPr>
              <a:t>      </a:t>
            </a:r>
            <a:r>
              <a:rPr lang="zh-CN" altLang="en-US" sz="1600" dirty="0" smtClean="0">
                <a:solidFill>
                  <a:srgbClr val="595959"/>
                </a:solidFill>
                <a:latin typeface="Times New Roman" panose="02020603050405020304" pitchFamily="18" charset="0"/>
                <a:cs typeface="Times New Roman" panose="02020603050405020304" pitchFamily="18" charset="0"/>
              </a:rPr>
              <a:t>无符号整型</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a:solidFill>
                  <a:srgbClr val="595959"/>
                </a:solidFill>
                <a:latin typeface="Times New Roman" panose="02020603050405020304" pitchFamily="18" charset="0"/>
                <a:cs typeface="Times New Roman" panose="02020603050405020304" pitchFamily="18" charset="0"/>
              </a:rPr>
              <a:t>f  - </a:t>
            </a:r>
            <a:r>
              <a:rPr lang="en-US" altLang="zh-TW" sz="1600" dirty="0" smtClean="0">
                <a:solidFill>
                  <a:srgbClr val="595959"/>
                </a:solidFill>
                <a:latin typeface="Times New Roman" panose="02020603050405020304" pitchFamily="18" charset="0"/>
                <a:cs typeface="Times New Roman" panose="02020603050405020304" pitchFamily="18" charset="0"/>
              </a:rPr>
              <a:t>float                   </a:t>
            </a:r>
            <a:r>
              <a:rPr lang="zh-CN" altLang="en-US" sz="1600" dirty="0" smtClean="0">
                <a:solidFill>
                  <a:srgbClr val="595959"/>
                </a:solidFill>
                <a:latin typeface="Times New Roman" panose="02020603050405020304" pitchFamily="18" charset="0"/>
                <a:cs typeface="Times New Roman" panose="02020603050405020304" pitchFamily="18" charset="0"/>
              </a:rPr>
              <a:t>浮点型</a:t>
            </a:r>
            <a:endParaRPr lang="en-US" altLang="zh-TW" sz="1600" dirty="0">
              <a:solidFill>
                <a:srgbClr val="595959"/>
              </a:solidFill>
              <a:latin typeface="Times New Roman" panose="02020603050405020304" pitchFamily="18" charset="0"/>
              <a:cs typeface="Times New Roman" panose="02020603050405020304" pitchFamily="18" charset="0"/>
            </a:endParaRPr>
          </a:p>
          <a:p>
            <a:pPr>
              <a:defRPr/>
            </a:pPr>
            <a:r>
              <a:rPr lang="en-US" altLang="zh-TW" sz="1600" dirty="0">
                <a:solidFill>
                  <a:srgbClr val="595959"/>
                </a:solidFill>
                <a:latin typeface="Times New Roman" panose="02020603050405020304" pitchFamily="18" charset="0"/>
                <a:cs typeface="Times New Roman" panose="02020603050405020304" pitchFamily="18" charset="0"/>
              </a:rPr>
              <a:t>d  - </a:t>
            </a:r>
            <a:r>
              <a:rPr lang="en-US" altLang="zh-TW" sz="1600" dirty="0" smtClean="0">
                <a:solidFill>
                  <a:srgbClr val="595959"/>
                </a:solidFill>
                <a:latin typeface="Times New Roman" panose="02020603050405020304" pitchFamily="18" charset="0"/>
                <a:cs typeface="Times New Roman" panose="02020603050405020304" pitchFamily="18" charset="0"/>
              </a:rPr>
              <a:t>double               </a:t>
            </a:r>
            <a:r>
              <a:rPr lang="zh-CN" altLang="en-US" sz="1600" dirty="0" smtClean="0">
                <a:solidFill>
                  <a:srgbClr val="595959"/>
                </a:solidFill>
                <a:latin typeface="Times New Roman" panose="02020603050405020304" pitchFamily="18" charset="0"/>
                <a:cs typeface="Times New Roman" panose="02020603050405020304" pitchFamily="18" charset="0"/>
              </a:rPr>
              <a:t>双精度型</a:t>
            </a:r>
            <a:endParaRPr lang="en-US" altLang="zh-TW" sz="1600" dirty="0">
              <a:solidFill>
                <a:srgbClr val="595959"/>
              </a:solidFill>
              <a:latin typeface="Times New Roman" panose="02020603050405020304" pitchFamily="18" charset="0"/>
              <a:cs typeface="Times New Roman" panose="02020603050405020304" pitchFamily="18" charset="0"/>
            </a:endParaRPr>
          </a:p>
        </p:txBody>
      </p:sp>
      <p:sp>
        <p:nvSpPr>
          <p:cNvPr id="430091" name="Rectangle 11"/>
          <p:cNvSpPr>
            <a:spLocks noChangeArrowheads="1"/>
          </p:cNvSpPr>
          <p:nvPr/>
        </p:nvSpPr>
        <p:spPr bwMode="auto">
          <a:xfrm>
            <a:off x="6796088" y="3787775"/>
            <a:ext cx="840423" cy="708528"/>
          </a:xfrm>
          <a:prstGeom prst="rect">
            <a:avLst/>
          </a:prstGeom>
          <a:noFill/>
          <a:ln w="9525">
            <a:noFill/>
            <a:miter lim="800000"/>
            <a:headEnd/>
            <a:tailEnd/>
          </a:ln>
          <a:effectLst/>
        </p:spPr>
        <p:txBody>
          <a:bodyPr wrap="none" lIns="92075" tIns="46038" rIns="92075" bIns="46038">
            <a:spAutoFit/>
          </a:bodyPr>
          <a:lstStyle/>
          <a:p>
            <a:pPr algn="ctr">
              <a:defRPr/>
            </a:pPr>
            <a:r>
              <a:rPr lang="zh-CN" altLang="en-US" sz="2000" dirty="0">
                <a:solidFill>
                  <a:prstClr val="black"/>
                </a:solidFill>
                <a:latin typeface="Times New Roman" panose="02020603050405020304" pitchFamily="18" charset="0"/>
                <a:ea typeface="新細明體" pitchFamily="18" charset="-120"/>
                <a:cs typeface="Times New Roman" panose="02020603050405020304" pitchFamily="18" charset="0"/>
              </a:rPr>
              <a:t>矢量</a:t>
            </a:r>
            <a:endParaRPr lang="en-US" altLang="zh-TW" sz="2000" dirty="0">
              <a:solidFill>
                <a:prstClr val="black"/>
              </a:solidFill>
              <a:latin typeface="Times New Roman" panose="02020603050405020304" pitchFamily="18" charset="0"/>
              <a:ea typeface="新細明體" pitchFamily="18" charset="-120"/>
              <a:cs typeface="Times New Roman" panose="02020603050405020304" pitchFamily="18" charset="0"/>
            </a:endParaRPr>
          </a:p>
          <a:p>
            <a:pPr>
              <a:defRPr/>
            </a:pPr>
            <a:r>
              <a:rPr lang="en-US" altLang="zh-TW" sz="2000" i="1" dirty="0" smtClean="0">
                <a:solidFill>
                  <a:prstClr val="black"/>
                </a:solidFill>
                <a:latin typeface="Times New Roman" panose="02020603050405020304" pitchFamily="18" charset="0"/>
                <a:ea typeface="新細明體" pitchFamily="18" charset="-120"/>
                <a:cs typeface="Times New Roman" panose="02020603050405020304" pitchFamily="18" charset="0"/>
              </a:rPr>
              <a:t>Vector</a:t>
            </a:r>
          </a:p>
        </p:txBody>
      </p:sp>
      <p:sp>
        <p:nvSpPr>
          <p:cNvPr id="430092" name="Rectangle 12"/>
          <p:cNvSpPr>
            <a:spLocks noChangeArrowheads="1"/>
          </p:cNvSpPr>
          <p:nvPr/>
        </p:nvSpPr>
        <p:spPr bwMode="auto">
          <a:xfrm>
            <a:off x="6376795" y="4528210"/>
            <a:ext cx="2032609" cy="1200971"/>
          </a:xfrm>
          <a:prstGeom prst="rect">
            <a:avLst/>
          </a:prstGeom>
          <a:noFill/>
          <a:ln w="12700">
            <a:solidFill>
              <a:srgbClr val="FEBF02"/>
            </a:solidFill>
            <a:miter lim="800000"/>
            <a:headEnd/>
            <a:tailEnd/>
          </a:ln>
          <a:effectLst/>
        </p:spPr>
        <p:txBody>
          <a:bodyPr wrap="none" lIns="92075" tIns="46038" rIns="92075" bIns="46038">
            <a:spAutoFit/>
          </a:bodyPr>
          <a:lstStyle/>
          <a:p>
            <a:pPr algn="ctr">
              <a:defRPr/>
            </a:pPr>
            <a:r>
              <a:rPr lang="zh-CN" altLang="en-US" dirty="0">
                <a:solidFill>
                  <a:srgbClr val="595959"/>
                </a:solidFill>
                <a:latin typeface="宋体" panose="02010600030101010101" pitchFamily="2" charset="-122"/>
                <a:cs typeface="Times New Roman" panose="02020603050405020304" pitchFamily="18" charset="0"/>
              </a:rPr>
              <a:t>若是标量可以省略</a:t>
            </a:r>
            <a:endParaRPr lang="en-US" altLang="zh-TW" dirty="0">
              <a:solidFill>
                <a:srgbClr val="595959"/>
              </a:solidFill>
              <a:latin typeface="宋体" panose="02010600030101010101" pitchFamily="2" charset="-122"/>
              <a:cs typeface="Times New Roman" panose="02020603050405020304" pitchFamily="18" charset="0"/>
            </a:endParaRPr>
          </a:p>
          <a:p>
            <a:pPr algn="ctr">
              <a:defRPr/>
            </a:pPr>
            <a:r>
              <a:rPr lang="en-US" altLang="zh-TW" dirty="0" smtClean="0">
                <a:solidFill>
                  <a:srgbClr val="595959"/>
                </a:solidFill>
                <a:latin typeface="Times New Roman" panose="02020603050405020304" pitchFamily="18" charset="0"/>
                <a:ea typeface="新細明體" pitchFamily="18" charset="-120"/>
                <a:cs typeface="Times New Roman" panose="02020603050405020304" pitchFamily="18" charset="0"/>
              </a:rPr>
              <a:t>omit </a:t>
            </a:r>
            <a:r>
              <a:rPr lang="en-US" altLang="zh-TW" dirty="0">
                <a:solidFill>
                  <a:srgbClr val="595959"/>
                </a:solidFill>
                <a:latin typeface="Times New Roman" panose="02020603050405020304" pitchFamily="18" charset="0"/>
                <a:ea typeface="新細明體" pitchFamily="18" charset="-120"/>
                <a:cs typeface="Times New Roman" panose="02020603050405020304" pitchFamily="18" charset="0"/>
              </a:rPr>
              <a:t>“v” for</a:t>
            </a:r>
          </a:p>
          <a:p>
            <a:pPr algn="ctr">
              <a:defRPr/>
            </a:pPr>
            <a:r>
              <a:rPr lang="en-US" altLang="zh-TW" dirty="0">
                <a:solidFill>
                  <a:srgbClr val="595959"/>
                </a:solidFill>
                <a:latin typeface="Times New Roman" panose="02020603050405020304" pitchFamily="18" charset="0"/>
                <a:ea typeface="新細明體" pitchFamily="18" charset="-120"/>
                <a:cs typeface="Times New Roman" panose="02020603050405020304" pitchFamily="18" charset="0"/>
              </a:rPr>
              <a:t>scalar </a:t>
            </a:r>
            <a:r>
              <a:rPr lang="en-US" altLang="zh-TW" dirty="0" smtClean="0">
                <a:solidFill>
                  <a:srgbClr val="595959"/>
                </a:solidFill>
                <a:latin typeface="Times New Roman" panose="02020603050405020304" pitchFamily="18" charset="0"/>
                <a:ea typeface="新細明體" pitchFamily="18" charset="-120"/>
                <a:cs typeface="Times New Roman" panose="02020603050405020304" pitchFamily="18" charset="0"/>
              </a:rPr>
              <a:t>form</a:t>
            </a:r>
          </a:p>
          <a:p>
            <a:pPr algn="ctr">
              <a:defRPr/>
            </a:pPr>
            <a:r>
              <a:rPr lang="en-US" altLang="zh-TW" dirty="0" smtClean="0">
                <a:solidFill>
                  <a:srgbClr val="595959"/>
                </a:solidFill>
                <a:latin typeface="Times New Roman" panose="02020603050405020304" pitchFamily="18" charset="0"/>
                <a:ea typeface="新細明體" pitchFamily="18" charset="-120"/>
                <a:cs typeface="Times New Roman" panose="02020603050405020304" pitchFamily="18" charset="0"/>
              </a:rPr>
              <a:t>glVertex3f(x</a:t>
            </a:r>
            <a:r>
              <a:rPr lang="en-US" altLang="zh-TW" dirty="0">
                <a:solidFill>
                  <a:srgbClr val="595959"/>
                </a:solidFill>
                <a:latin typeface="Times New Roman" panose="02020603050405020304" pitchFamily="18" charset="0"/>
                <a:ea typeface="新細明體" pitchFamily="18" charset="-120"/>
                <a:cs typeface="Times New Roman" panose="02020603050405020304" pitchFamily="18" charset="0"/>
              </a:rPr>
              <a:t>, y, z)</a:t>
            </a:r>
          </a:p>
        </p:txBody>
      </p:sp>
      <p:sp>
        <p:nvSpPr>
          <p:cNvPr id="24588" name="Freeform 13"/>
          <p:cNvSpPr>
            <a:spLocks/>
          </p:cNvSpPr>
          <p:nvPr/>
        </p:nvSpPr>
        <p:spPr bwMode="auto">
          <a:xfrm>
            <a:off x="1366838" y="2289175"/>
            <a:ext cx="3238500" cy="1454150"/>
          </a:xfrm>
          <a:custGeom>
            <a:avLst/>
            <a:gdLst>
              <a:gd name="T0" fmla="*/ 2147483646 w 2040"/>
              <a:gd name="T1" fmla="*/ 0 h 916"/>
              <a:gd name="T2" fmla="*/ 2147483646 w 2040"/>
              <a:gd name="T3" fmla="*/ 2147483646 h 916"/>
              <a:gd name="T4" fmla="*/ 0 w 2040"/>
              <a:gd name="T5" fmla="*/ 2147483646 h 916"/>
              <a:gd name="T6" fmla="*/ 0 w 2040"/>
              <a:gd name="T7" fmla="*/ 2147483646 h 916"/>
              <a:gd name="T8" fmla="*/ 0 60000 65536"/>
              <a:gd name="T9" fmla="*/ 0 60000 65536"/>
              <a:gd name="T10" fmla="*/ 0 60000 65536"/>
              <a:gd name="T11" fmla="*/ 0 60000 65536"/>
              <a:gd name="T12" fmla="*/ 0 w 2040"/>
              <a:gd name="T13" fmla="*/ 0 h 916"/>
              <a:gd name="T14" fmla="*/ 2040 w 2040"/>
              <a:gd name="T15" fmla="*/ 916 h 916"/>
            </a:gdLst>
            <a:ahLst/>
            <a:cxnLst>
              <a:cxn ang="T8">
                <a:pos x="T0" y="T1"/>
              </a:cxn>
              <a:cxn ang="T9">
                <a:pos x="T2" y="T3"/>
              </a:cxn>
              <a:cxn ang="T10">
                <a:pos x="T4" y="T5"/>
              </a:cxn>
              <a:cxn ang="T11">
                <a:pos x="T6" y="T7"/>
              </a:cxn>
            </a:cxnLst>
            <a:rect l="T12" t="T13" r="T14" b="T15"/>
            <a:pathLst>
              <a:path w="2040" h="916">
                <a:moveTo>
                  <a:pt x="2039" y="0"/>
                </a:moveTo>
                <a:lnTo>
                  <a:pt x="2039" y="329"/>
                </a:lnTo>
                <a:lnTo>
                  <a:pt x="0" y="565"/>
                </a:lnTo>
                <a:lnTo>
                  <a:pt x="0" y="915"/>
                </a:lnTo>
              </a:path>
            </a:pathLst>
          </a:custGeom>
          <a:noFill/>
          <a:ln w="12700" cap="rnd" cmpd="sng">
            <a:solidFill>
              <a:srgbClr val="FEBF02"/>
            </a:solidFill>
            <a:prstDash val="solid"/>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
        <p:nvSpPr>
          <p:cNvPr id="24589" name="Freeform 14"/>
          <p:cNvSpPr>
            <a:spLocks/>
          </p:cNvSpPr>
          <p:nvPr/>
        </p:nvSpPr>
        <p:spPr bwMode="auto">
          <a:xfrm>
            <a:off x="5116513" y="2320925"/>
            <a:ext cx="2208212" cy="1487488"/>
          </a:xfrm>
          <a:custGeom>
            <a:avLst/>
            <a:gdLst>
              <a:gd name="T0" fmla="*/ 0 w 1391"/>
              <a:gd name="T1" fmla="*/ 0 h 937"/>
              <a:gd name="T2" fmla="*/ 0 w 1391"/>
              <a:gd name="T3" fmla="*/ 2147483646 h 937"/>
              <a:gd name="T4" fmla="*/ 2147483646 w 1391"/>
              <a:gd name="T5" fmla="*/ 2147483646 h 937"/>
              <a:gd name="T6" fmla="*/ 2147483646 w 1391"/>
              <a:gd name="T7" fmla="*/ 2147483646 h 937"/>
              <a:gd name="T8" fmla="*/ 0 60000 65536"/>
              <a:gd name="T9" fmla="*/ 0 60000 65536"/>
              <a:gd name="T10" fmla="*/ 0 60000 65536"/>
              <a:gd name="T11" fmla="*/ 0 60000 65536"/>
              <a:gd name="T12" fmla="*/ 0 w 1391"/>
              <a:gd name="T13" fmla="*/ 0 h 937"/>
              <a:gd name="T14" fmla="*/ 1391 w 1391"/>
              <a:gd name="T15" fmla="*/ 937 h 937"/>
            </a:gdLst>
            <a:ahLst/>
            <a:cxnLst>
              <a:cxn ang="T8">
                <a:pos x="T0" y="T1"/>
              </a:cxn>
              <a:cxn ang="T9">
                <a:pos x="T2" y="T3"/>
              </a:cxn>
              <a:cxn ang="T10">
                <a:pos x="T4" y="T5"/>
              </a:cxn>
              <a:cxn ang="T11">
                <a:pos x="T6" y="T7"/>
              </a:cxn>
            </a:cxnLst>
            <a:rect l="T12" t="T13" r="T14" b="T15"/>
            <a:pathLst>
              <a:path w="1391" h="937">
                <a:moveTo>
                  <a:pt x="0" y="0"/>
                </a:moveTo>
                <a:lnTo>
                  <a:pt x="0" y="305"/>
                </a:lnTo>
                <a:lnTo>
                  <a:pt x="1390" y="612"/>
                </a:lnTo>
                <a:lnTo>
                  <a:pt x="1390" y="936"/>
                </a:lnTo>
              </a:path>
            </a:pathLst>
          </a:custGeom>
          <a:noFill/>
          <a:ln w="12700" cap="rnd" cmpd="sng">
            <a:solidFill>
              <a:srgbClr val="FEBF02"/>
            </a:solidFill>
            <a:prstDash val="solid"/>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76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611560" y="613004"/>
            <a:ext cx="7772400" cy="1143000"/>
          </a:xfrm>
          <a:noFill/>
        </p:spPr>
        <p:txBody>
          <a:bodyPr anchor="b"/>
          <a:lstStyle/>
          <a:p>
            <a:pPr algn="ctr" eaLnBrk="1" hangingPunct="1"/>
            <a:r>
              <a:rPr lang="zh-TW" altLang="en-US" b="0" dirty="0" smtClean="0">
                <a:latin typeface="Times New Roman" panose="02020603050405020304" pitchFamily="18" charset="0"/>
                <a:cs typeface="Times New Roman" panose="02020603050405020304" pitchFamily="18" charset="0"/>
              </a:rPr>
              <a:t>   </a:t>
            </a:r>
            <a:r>
              <a:rPr lang="en-US" altLang="zh-TW" sz="4400" b="0" dirty="0">
                <a:latin typeface="Times New Roman" panose="02020603050405020304" pitchFamily="18" charset="0"/>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的命令格式</a:t>
            </a:r>
            <a:r>
              <a:rPr lang="en-US" altLang="zh-TW"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TW" sz="4400" dirty="0">
                <a:latin typeface="Times New Roman" panose="02020603050405020304" pitchFamily="18" charset="0"/>
                <a:ea typeface="宋体" panose="02010600030101010101" pitchFamily="2" charset="-122"/>
                <a:cs typeface="Times New Roman" panose="02020603050405020304" pitchFamily="18" charset="0"/>
              </a:rPr>
            </a:br>
            <a:r>
              <a:rPr lang="en-US" altLang="zh-TW" sz="4400" b="0" dirty="0" smtClean="0">
                <a:latin typeface="Times New Roman" panose="02020603050405020304" pitchFamily="18" charset="0"/>
                <a:cs typeface="Times New Roman" panose="02020603050405020304" pitchFamily="18" charset="0"/>
              </a:rPr>
              <a:t>OpenGL </a:t>
            </a:r>
            <a:r>
              <a:rPr lang="en-US" altLang="zh-CN" sz="4400" b="0" dirty="0" smtClean="0">
                <a:latin typeface="Times New Roman" panose="02020603050405020304" pitchFamily="18" charset="0"/>
                <a:cs typeface="Times New Roman" panose="02020603050405020304" pitchFamily="18" charset="0"/>
              </a:rPr>
              <a:t>Command Format</a:t>
            </a:r>
            <a:endParaRPr lang="en-US" altLang="zh-TW"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80" name="Rectangle 5"/>
          <p:cNvSpPr>
            <a:spLocks noChangeArrowheads="1"/>
          </p:cNvSpPr>
          <p:nvPr/>
        </p:nvSpPr>
        <p:spPr bwMode="auto">
          <a:xfrm>
            <a:off x="323528" y="1899703"/>
            <a:ext cx="2882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FontTx/>
              <a:buNone/>
            </a:pPr>
            <a:r>
              <a:rPr lang="en-US" altLang="zh-TW" sz="3200" dirty="0">
                <a:solidFill>
                  <a:prstClr val="black"/>
                </a:solidFill>
                <a:latin typeface="Times New Roman" panose="02020603050405020304" pitchFamily="18" charset="0"/>
                <a:ea typeface="PMingLiU" panose="02020500000000000000" pitchFamily="18" charset="-120"/>
                <a:cs typeface="Times New Roman" panose="02020603050405020304" pitchFamily="18" charset="0"/>
              </a:rPr>
              <a:t>glVertex3fv(…)</a:t>
            </a:r>
          </a:p>
        </p:txBody>
      </p:sp>
      <p:sp>
        <p:nvSpPr>
          <p:cNvPr id="2" name="矩形 1"/>
          <p:cNvSpPr/>
          <p:nvPr/>
        </p:nvSpPr>
        <p:spPr>
          <a:xfrm>
            <a:off x="179512" y="2491191"/>
            <a:ext cx="8712968" cy="3046988"/>
          </a:xfrm>
          <a:prstGeom prst="rect">
            <a:avLst/>
          </a:prstGeom>
        </p:spPr>
        <p:txBody>
          <a:bodyPr wrap="square">
            <a:spAutoFit/>
          </a:bodyPr>
          <a:lstStyle/>
          <a:p>
            <a:r>
              <a:rPr lang="zh-CN" altLang="en-US" sz="3200" dirty="0">
                <a:latin typeface="Times New Roman" panose="02020603050405020304" pitchFamily="18" charset="0"/>
                <a:cs typeface="Times New Roman" panose="02020603050405020304" pitchFamily="18" charset="0"/>
              </a:rPr>
              <a:t>（一）</a:t>
            </a:r>
            <a:r>
              <a:rPr lang="en-US" altLang="zh-CN" sz="3200" dirty="0">
                <a:latin typeface="Times New Roman" panose="02020603050405020304" pitchFamily="18" charset="0"/>
                <a:cs typeface="Times New Roman" panose="02020603050405020304" pitchFamily="18" charset="0"/>
              </a:rPr>
              <a:t>glVertex2i(1, 3</a:t>
            </a:r>
            <a:r>
              <a:rPr lang="en-US" altLang="zh-CN" sz="3200" dirty="0" smtClean="0">
                <a:latin typeface="Times New Roman" panose="02020603050405020304" pitchFamily="18" charset="0"/>
                <a:cs typeface="Times New Roman" panose="02020603050405020304" pitchFamily="18" charset="0"/>
              </a:rPr>
              <a:t>);</a:t>
            </a:r>
          </a:p>
          <a:p>
            <a:r>
              <a:rPr lang="zh-CN" altLang="en-US" sz="3200" dirty="0" smtClean="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二）</a:t>
            </a:r>
            <a:r>
              <a:rPr lang="en-US" altLang="zh-CN" sz="3200" dirty="0">
                <a:latin typeface="Times New Roman" panose="02020603050405020304" pitchFamily="18" charset="0"/>
                <a:cs typeface="Times New Roman" panose="02020603050405020304" pitchFamily="18" charset="0"/>
              </a:rPr>
              <a:t>glVertex2f(1.0f, 3.0f</a:t>
            </a:r>
            <a:r>
              <a:rPr lang="en-US" altLang="zh-CN" sz="3200" dirty="0" smtClean="0">
                <a:latin typeface="Times New Roman" panose="02020603050405020304" pitchFamily="18" charset="0"/>
                <a:cs typeface="Times New Roman" panose="02020603050405020304" pitchFamily="18" charset="0"/>
              </a:rPr>
              <a:t>);</a:t>
            </a:r>
          </a:p>
          <a:p>
            <a:r>
              <a:rPr lang="zh-CN" altLang="en-US" sz="3200" dirty="0" smtClean="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三）</a:t>
            </a:r>
            <a:r>
              <a:rPr lang="en-US" altLang="zh-CN" sz="3200" dirty="0">
                <a:latin typeface="Times New Roman" panose="02020603050405020304" pitchFamily="18" charset="0"/>
                <a:cs typeface="Times New Roman" panose="02020603050405020304" pitchFamily="18" charset="0"/>
              </a:rPr>
              <a:t>glVertex3f(1.0f, 3.0f, 0.0f</a:t>
            </a:r>
            <a:r>
              <a:rPr lang="en-US" altLang="zh-CN" sz="3200" dirty="0" smtClean="0">
                <a:latin typeface="Times New Roman" panose="02020603050405020304" pitchFamily="18" charset="0"/>
                <a:cs typeface="Times New Roman" panose="02020603050405020304" pitchFamily="18" charset="0"/>
              </a:rPr>
              <a:t>);</a:t>
            </a:r>
          </a:p>
          <a:p>
            <a:r>
              <a:rPr lang="zh-CN" altLang="en-US" sz="3200" dirty="0" smtClean="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四）</a:t>
            </a:r>
            <a:r>
              <a:rPr lang="en-US" altLang="zh-CN" sz="3200" dirty="0">
                <a:latin typeface="Times New Roman" panose="02020603050405020304" pitchFamily="18" charset="0"/>
                <a:cs typeface="Times New Roman" panose="02020603050405020304" pitchFamily="18" charset="0"/>
              </a:rPr>
              <a:t>glVertex4f(1.0f, 3.0f, 0.0f, 1.0f);</a:t>
            </a:r>
          </a:p>
          <a:p>
            <a:r>
              <a:rPr lang="zh-CN" altLang="en-US" sz="3200" dirty="0">
                <a:latin typeface="Times New Roman" panose="02020603050405020304" pitchFamily="18" charset="0"/>
                <a:cs typeface="Times New Roman" panose="02020603050405020304" pitchFamily="18" charset="0"/>
              </a:rPr>
              <a:t>（五）</a:t>
            </a:r>
            <a:r>
              <a:rPr lang="en-US" altLang="zh-CN" sz="3200" dirty="0" err="1">
                <a:latin typeface="Times New Roman" panose="02020603050405020304" pitchFamily="18" charset="0"/>
                <a:cs typeface="Times New Roman" panose="02020603050405020304" pitchFamily="18" charset="0"/>
              </a:rPr>
              <a:t>GLfloat</a:t>
            </a:r>
            <a:r>
              <a:rPr lang="en-US" altLang="zh-CN" sz="3200" dirty="0">
                <a:latin typeface="Times New Roman" panose="02020603050405020304" pitchFamily="18" charset="0"/>
                <a:cs typeface="Times New Roman" panose="02020603050405020304" pitchFamily="18" charset="0"/>
              </a:rPr>
              <a:t> VertexArr3[] = {1.0f, 3.0f, 0.0f};      </a:t>
            </a:r>
            <a:endParaRPr lang="en-US" altLang="zh-CN" sz="3200" dirty="0" smtClean="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glVertex3fv(VertexArr3</a:t>
            </a:r>
            <a:r>
              <a:rPr lang="en-US" altLang="zh-C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4722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2511372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77838" y="188913"/>
            <a:ext cx="8414642" cy="720724"/>
          </a:xfrm>
        </p:spPr>
        <p:txBody>
          <a:bodyPr/>
          <a:lstStyle/>
          <a:p>
            <a:pPr algn="ct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示例</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----A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imple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xample</a:t>
            </a:r>
          </a:p>
        </p:txBody>
      </p:sp>
      <p:sp>
        <p:nvSpPr>
          <p:cNvPr id="50180" name="Rectangle 3"/>
          <p:cNvSpPr>
            <a:spLocks noGrp="1" noChangeArrowheads="1"/>
          </p:cNvSpPr>
          <p:nvPr>
            <p:ph sz="quarter" idx="12"/>
          </p:nvPr>
        </p:nvSpPr>
        <p:spPr>
          <a:xfrm>
            <a:off x="468313" y="981075"/>
            <a:ext cx="8207375" cy="5400675"/>
          </a:xfrm>
        </p:spPr>
        <p:txBody>
          <a:bodyPr/>
          <a:lstStyle/>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#include &lt;GL/</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&gt;</a:t>
            </a:r>
          </a:p>
          <a:p>
            <a:pPr marL="0" indent="0" eaLnBrk="1" hangingPunct="1">
              <a:lnSpc>
                <a:spcPct val="80000"/>
              </a:lnSpc>
              <a:buNone/>
            </a:pP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display(void)</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p>
          <a:p>
            <a:pPr marL="0" indent="0" eaLnBrk="1" hangingPunct="1">
              <a:lnSpc>
                <a:spcPct val="8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glClear</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(GL_COLOR_BUFFER_BIT);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刷新颜色缓冲区；</a:t>
            </a:r>
          </a:p>
          <a:p>
            <a:pPr marL="0" indent="0" eaLnBrk="1" hangingPunct="1">
              <a:lnSpc>
                <a:spcPct val="80000"/>
              </a:lnSpc>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glFlush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用于刷新命令队列和缓冲区，使所有</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尚未</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8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被执行</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命令得到执行；</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void main(</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glutInit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(&amp;</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库；</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glutInitDisplayMode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(GLUT_SINGLE | GLUT_RGB);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设置</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80000"/>
              </a:lnSpc>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显示模式</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；（缓冲，颜色类型）</a:t>
            </a:r>
          </a:p>
          <a:p>
            <a:pPr marL="0" indent="0" eaLnBrk="1" hangingPunct="1">
              <a:lnSpc>
                <a:spcPct val="80000"/>
              </a:lnSpc>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glutCreateWindow</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(“hello”);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创建窗口，标题为“</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hello”</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lnSpc>
                <a:spcPct val="80000"/>
              </a:lnSpc>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glutDisplayFunc</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(display);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用于绘制当前窗口；</a:t>
            </a:r>
          </a:p>
          <a:p>
            <a:pPr marL="0" indent="0" eaLnBrk="1" hangingPunct="1">
              <a:lnSpc>
                <a:spcPct val="80000"/>
              </a:lnSpc>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glutMainLoop</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表示开始运行程序，用于程序的结尾；</a:t>
            </a:r>
          </a:p>
          <a:p>
            <a:pPr marL="0" indent="0" eaLnBrk="1" hangingPunct="1">
              <a:lnSpc>
                <a:spcPct val="80000"/>
              </a:lnSpc>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1520" y="116905"/>
            <a:ext cx="8712968" cy="647799"/>
          </a:xfrm>
        </p:spPr>
        <p:txBody>
          <a:bodyPr/>
          <a:lstStyle/>
          <a:p>
            <a:pPr algn="ct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示例</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----A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imple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xample</a:t>
            </a:r>
          </a:p>
        </p:txBody>
      </p:sp>
      <p:sp>
        <p:nvSpPr>
          <p:cNvPr id="116739" name="Rectangle 3"/>
          <p:cNvSpPr>
            <a:spLocks noGrp="1" noChangeArrowheads="1"/>
          </p:cNvSpPr>
          <p:nvPr>
            <p:ph sz="quarter" idx="12"/>
          </p:nvPr>
        </p:nvSpPr>
        <p:spPr>
          <a:xfrm>
            <a:off x="468313" y="692696"/>
            <a:ext cx="8207375" cy="5400675"/>
          </a:xfrm>
        </p:spPr>
        <p:txBody>
          <a:bodyPr rtlCol="0">
            <a:noAutofit/>
          </a:bodyPr>
          <a:lstStyle/>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#include &lt;GL/</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&gt;</a:t>
            </a:r>
          </a:p>
          <a:p>
            <a:pPr marL="0" indent="0" eaLnBrk="1" fontAlgn="auto" hangingPunct="1">
              <a:lnSpc>
                <a:spcPct val="80000"/>
              </a:lnSpc>
              <a:spcAft>
                <a:spcPts val="0"/>
              </a:spcAft>
              <a:buNone/>
              <a:defRPr/>
            </a:pP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display(void)</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glClear</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(GL_COLOR_BUFFER_BIT);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刷新颜色缓冲区；</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glRectf</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(-0.5</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-0.5</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0.5</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0.5);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绘制矩形</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glFlush();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用于刷新命令队列和缓冲区，使所有尚未被</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fontAlgn="auto" hangingPunct="1">
              <a:lnSpc>
                <a:spcPct val="80000"/>
              </a:lnSpc>
              <a:spcAft>
                <a:spcPts val="0"/>
              </a:spcAft>
              <a:buNone/>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执行的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命令得到执行；</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void main(</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glutInit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(&amp;</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库；</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glutInitDisplayMode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(GLUT_SINGLE | GLUT_RGB);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设</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fontAlgn="auto" hangingPunct="1">
              <a:lnSpc>
                <a:spcPct val="80000"/>
              </a:lnSpc>
              <a:spcAft>
                <a:spcPts val="0"/>
              </a:spcAft>
              <a:buNone/>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置显示模式；（缓冲，颜色类型）</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glutCreateWindow</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(“hello”);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创建窗口，标题为“</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hello”</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glutDisplayFunc</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(display);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用于绘制当前窗口；</a:t>
            </a:r>
          </a:p>
          <a:p>
            <a:pPr marL="0" indent="0" eaLnBrk="1" fontAlgn="auto" hangingPunct="1">
              <a:lnSpc>
                <a:spcPct val="80000"/>
              </a:lnSpc>
              <a:spcAft>
                <a:spcPts val="0"/>
              </a:spcAft>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glutMainLoop</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表示开始运行程序，用于程序的结尾；</a:t>
            </a:r>
          </a:p>
          <a:p>
            <a:pPr marL="0" indent="0" eaLnBrk="1" fontAlgn="auto" hangingPunct="1">
              <a:lnSpc>
                <a:spcPct val="80000"/>
              </a:lnSpc>
              <a:spcAft>
                <a:spcPts val="0"/>
              </a:spcAft>
              <a:buNone/>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512" y="332656"/>
            <a:ext cx="8712968" cy="647799"/>
          </a:xfrm>
        </p:spPr>
        <p:txBody>
          <a:bodyPr/>
          <a:lstStyle/>
          <a:p>
            <a:pPr algn="ctr" eaLnBrk="1" hangingPunct="1"/>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演示</a:t>
            </a:r>
            <a:endPar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3419872" y="1196752"/>
            <a:ext cx="4999826" cy="5277594"/>
          </a:xfrm>
          <a:prstGeom prst="rect">
            <a:avLst/>
          </a:prstGeom>
        </p:spPr>
      </p:pic>
      <p:sp>
        <p:nvSpPr>
          <p:cNvPr id="4" name="矩形 3"/>
          <p:cNvSpPr/>
          <p:nvPr/>
        </p:nvSpPr>
        <p:spPr>
          <a:xfrm>
            <a:off x="611560" y="1361632"/>
            <a:ext cx="2355132" cy="584775"/>
          </a:xfrm>
          <a:prstGeom prst="rect">
            <a:avLst/>
          </a:prstGeom>
        </p:spPr>
        <p:txBody>
          <a:bodyPr wrap="none">
            <a:spAutoFit/>
          </a:bodyPr>
          <a:lstStyle/>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3-36-</a:t>
            </a:r>
            <a:r>
              <a:rPr lang="zh-CN" altLang="en-US" sz="3200" dirty="0">
                <a:latin typeface="Times New Roman" panose="02020603050405020304" pitchFamily="18" charset="0"/>
                <a:cs typeface="Times New Roman" panose="02020603050405020304" pitchFamily="18" charset="0"/>
              </a:rPr>
              <a:t>矩形</a:t>
            </a:r>
          </a:p>
        </p:txBody>
      </p:sp>
    </p:spTree>
    <p:extLst>
      <p:ext uri="{BB962C8B-B14F-4D97-AF65-F5344CB8AC3E}">
        <p14:creationId xmlns:p14="http://schemas.microsoft.com/office/powerpoint/2010/main" val="304623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426362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Rectangle 3"/>
          <p:cNvSpPr>
            <a:spLocks noGrp="1" noChangeArrowheads="1"/>
          </p:cNvSpPr>
          <p:nvPr>
            <p:ph sz="quarter" idx="12"/>
          </p:nvPr>
        </p:nvSpPr>
        <p:spPr>
          <a:xfrm>
            <a:off x="468313" y="981075"/>
            <a:ext cx="8207375" cy="5400675"/>
          </a:xfrm>
        </p:spPr>
        <p:txBody>
          <a:bodyPr/>
          <a:lstStyle/>
          <a:p>
            <a:pPr eaLnBrk="1" hangingPunct="1">
              <a:lnSpc>
                <a:spcPct val="90000"/>
              </a:lnSpc>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M. Woo, J. </a:t>
            </a:r>
            <a:r>
              <a:rPr lang="en-US" altLang="zh-TW" sz="2800" dirty="0" err="1" smtClean="0">
                <a:latin typeface="Times New Roman" panose="02020603050405020304" pitchFamily="18" charset="0"/>
                <a:ea typeface="PMingLiU" panose="02020500000000000000" pitchFamily="18" charset="-120"/>
                <a:cs typeface="Times New Roman" panose="02020603050405020304" pitchFamily="18" charset="0"/>
              </a:rPr>
              <a:t>Neider</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T. Davis, D. </a:t>
            </a:r>
            <a:r>
              <a:rPr lang="en-US" altLang="zh-TW" sz="2800" dirty="0" err="1" smtClean="0">
                <a:latin typeface="Times New Roman" panose="02020603050405020304" pitchFamily="18" charset="0"/>
                <a:ea typeface="PMingLiU" panose="02020500000000000000" pitchFamily="18" charset="-120"/>
                <a:cs typeface="Times New Roman" panose="02020603050405020304" pitchFamily="18" charset="0"/>
              </a:rPr>
              <a:t>Shreiner</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OpenGL      </a:t>
            </a:r>
          </a:p>
          <a:p>
            <a:pPr eaLnBrk="1" hangingPunct="1">
              <a:lnSpc>
                <a:spcPct val="9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Architecture Review Board, </a:t>
            </a: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OpenGL Programming</a:t>
            </a:r>
          </a:p>
          <a:p>
            <a:pPr eaLnBrk="1" hangingPunct="1">
              <a:lnSpc>
                <a:spcPct val="90000"/>
              </a:lnSpc>
              <a:buFont typeface="Wingdings" panose="05000000000000000000" pitchFamily="2" charset="2"/>
              <a:buNone/>
            </a:pP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     Guide: The Official Guide to Learning OpenGL,</a:t>
            </a:r>
          </a:p>
          <a:p>
            <a:pPr eaLnBrk="1" hangingPunct="1">
              <a:lnSpc>
                <a:spcPct val="90000"/>
              </a:lnSpc>
              <a:buFont typeface="Wingdings" panose="05000000000000000000" pitchFamily="2" charset="2"/>
              <a:buNone/>
            </a:pP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     Version 1.2</a:t>
            </a:r>
            <a:r>
              <a:rPr lang="en-US" altLang="zh-TW" sz="2800"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Third Edition, Addison-Wesley, 1999. </a:t>
            </a:r>
          </a:p>
          <a:p>
            <a:pPr eaLnBrk="1" hangingPunct="1">
              <a:lnSpc>
                <a:spcPct val="9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Known </a:t>
            </a:r>
            <a:r>
              <a:rPr lang="en-US" altLang="zh-TW" sz="2800" dirty="0">
                <a:latin typeface="Times New Roman" panose="02020603050405020304" pitchFamily="18" charset="0"/>
                <a:ea typeface="PMingLiU" panose="02020500000000000000" pitchFamily="18" charset="-120"/>
                <a:cs typeface="Times New Roman" panose="02020603050405020304" pitchFamily="18" charset="0"/>
              </a:rPr>
              <a:t>as “Red Book”.</a:t>
            </a:r>
          </a:p>
          <a:p>
            <a:pPr eaLnBrk="1" hangingPunct="1">
              <a:lnSpc>
                <a:spcPct val="90000"/>
              </a:lnSpc>
            </a:pPr>
            <a:r>
              <a:rPr lang="en-US" altLang="zh-CN" sz="2800"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OpenGL Programming Guide </a:t>
            </a:r>
          </a:p>
          <a:p>
            <a:pPr eaLnBrk="1" hangingPunct="1">
              <a:lnSpc>
                <a:spcPct val="9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http://www.glprogramming.com/red/ </a:t>
            </a:r>
          </a:p>
          <a:p>
            <a:pPr eaLnBrk="1" hangingPunct="1">
              <a:lnSpc>
                <a:spcPct val="90000"/>
              </a:lnSpc>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OpenGL Architecture Review Board &amp; D. </a:t>
            </a:r>
            <a:r>
              <a:rPr lang="en-US" altLang="zh-TW" sz="2800" dirty="0" err="1" smtClean="0">
                <a:latin typeface="Times New Roman" panose="02020603050405020304" pitchFamily="18" charset="0"/>
                <a:ea typeface="PMingLiU" panose="02020500000000000000" pitchFamily="18" charset="-120"/>
                <a:cs typeface="Times New Roman" panose="02020603050405020304" pitchFamily="18" charset="0"/>
              </a:rPr>
              <a:t>Shreiner</a:t>
            </a:r>
            <a:endPar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endParaRPr>
          </a:p>
          <a:p>
            <a:pPr eaLnBrk="1" hangingPunct="1">
              <a:lnSpc>
                <a:spcPct val="9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(Eds.), </a:t>
            </a: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OpenGL Reference Manual: The Official</a:t>
            </a:r>
          </a:p>
          <a:p>
            <a:pPr eaLnBrk="1" hangingPunct="1">
              <a:lnSpc>
                <a:spcPct val="90000"/>
              </a:lnSpc>
              <a:buFont typeface="Wingdings" panose="05000000000000000000" pitchFamily="2" charset="2"/>
              <a:buNone/>
            </a:pP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     Reference Document to OpenGL, Version 1.2</a:t>
            </a:r>
            <a:r>
              <a:rPr lang="en-US" altLang="zh-TW" sz="2800"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 </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Third Edition, Addison-Wesley, 2000. Known as </a:t>
            </a:r>
            <a:r>
              <a:rPr lang="en-US" altLang="zh-TW" sz="2800" dirty="0">
                <a:latin typeface="Times New Roman" panose="02020603050405020304" pitchFamily="18" charset="0"/>
                <a:ea typeface="PMingLiU" panose="02020500000000000000" pitchFamily="18" charset="-120"/>
                <a:cs typeface="Times New Roman" panose="02020603050405020304" pitchFamily="18" charset="0"/>
              </a:rPr>
              <a:t>“Blue Book”.</a:t>
            </a:r>
            <a:endParaRPr lang="en-US" altLang="zh-CN" sz="2800" dirty="0">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6" name="Rectangle 2"/>
          <p:cNvSpPr>
            <a:spLocks noGrp="1" noChangeArrowheads="1"/>
          </p:cNvSpPr>
          <p:nvPr>
            <p:ph type="title"/>
          </p:nvPr>
        </p:nvSpPr>
        <p:spPr>
          <a:xfrm>
            <a:off x="1763688" y="404664"/>
            <a:ext cx="7078662" cy="349250"/>
          </a:xfrm>
        </p:spPr>
        <p:txBody>
          <a:bodyPr/>
          <a:lstStyle/>
          <a:p>
            <a:pP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参考资料</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References</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7544" y="692696"/>
            <a:ext cx="8207375" cy="432048"/>
          </a:xfrm>
        </p:spPr>
        <p:txBody>
          <a:bodyPr/>
          <a:lstStyle/>
          <a:p>
            <a:pPr algn="ctr" eaLnBrk="1" hangingPunct="1"/>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6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3600" b="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程序程序结构</a:t>
            </a:r>
            <a: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t>Simple </a:t>
            </a:r>
            <a:r>
              <a:rPr lang="en-US" altLang="zh-CN" b="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t>tructure of </a:t>
            </a:r>
            <a:r>
              <a:rPr lang="en-US" altLang="zh-CN" b="0" dirty="0">
                <a:latin typeface="Times New Roman" panose="02020603050405020304" pitchFamily="18" charset="0"/>
                <a:ea typeface="宋体" panose="02010600030101010101" pitchFamily="2" charset="-122"/>
                <a:cs typeface="Times New Roman" panose="02020603050405020304" pitchFamily="18" charset="0"/>
              </a:rPr>
              <a:t>an </a:t>
            </a:r>
            <a: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t>OpenGL-</a:t>
            </a:r>
            <a:r>
              <a:rPr lang="en-US" altLang="zh-CN" b="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b="0" dirty="0" smtClean="0">
                <a:latin typeface="Times New Roman" panose="02020603050405020304" pitchFamily="18" charset="0"/>
                <a:ea typeface="宋体" panose="02010600030101010101" pitchFamily="2" charset="-122"/>
                <a:cs typeface="Times New Roman" panose="02020603050405020304" pitchFamily="18" charset="0"/>
              </a:rPr>
              <a:t>ased C Program</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19" name="Rectangle 3"/>
          <p:cNvSpPr>
            <a:spLocks noGrp="1" noChangeArrowheads="1"/>
          </p:cNvSpPr>
          <p:nvPr>
            <p:ph sz="quarter" idx="12"/>
          </p:nvPr>
        </p:nvSpPr>
        <p:spPr>
          <a:xfrm>
            <a:off x="611560" y="1700808"/>
            <a:ext cx="8207375" cy="4680520"/>
          </a:xfrm>
        </p:spPr>
        <p:txBody>
          <a:bodyPr/>
          <a:lstStyle/>
          <a:p>
            <a:pPr eaLnBrk="1" hangingPunct="1">
              <a:lnSpc>
                <a:spcPct val="90000"/>
              </a:lnSpc>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主程序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Main function  </a:t>
            </a:r>
            <a:endPar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函数调用</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头文件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Head files </a:t>
            </a:r>
            <a:endPar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函数原型的头文件）</a:t>
            </a:r>
          </a:p>
          <a:p>
            <a:pPr eaLnBrk="1" hangingPunct="1">
              <a:lnSpc>
                <a:spcPct val="90000"/>
              </a:lnSpc>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子函数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Sub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functions </a:t>
            </a:r>
            <a:endPar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可能包含</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函数调用</a:t>
            </a:r>
          </a:p>
          <a:p>
            <a:pPr lvl="1" eaLnBrk="1" hangingPunct="1">
              <a:lnSpc>
                <a:spcPct val="90000"/>
              </a:lnSpc>
            </a:pPr>
            <a:endParaRPr lang="zh-CN" altLang="en-US" sz="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90000"/>
              </a:lnSpc>
              <a:buNone/>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关键点：如何使用</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90000"/>
              </a:lnSpc>
              <a:buNone/>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Key points</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ow to use OpenGL functions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1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10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10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10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10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additive="base">
                                        <p:cTn id="37" dur="1000" fill="hold"/>
                                        <p:tgtEl>
                                          <p:spTgt spid="3481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48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4819">
                                            <p:txEl>
                                              <p:pRg st="8" end="8"/>
                                            </p:txEl>
                                          </p:spTgt>
                                        </p:tgtEl>
                                        <p:attrNameLst>
                                          <p:attrName>style.visibility</p:attrName>
                                        </p:attrNameLst>
                                      </p:cBhvr>
                                      <p:to>
                                        <p:strVal val="visible"/>
                                      </p:to>
                                    </p:set>
                                    <p:anim calcmode="lin" valueType="num">
                                      <p:cBhvr additive="base">
                                        <p:cTn id="43" dur="1000" fill="hold"/>
                                        <p:tgtEl>
                                          <p:spTgt spid="34819">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48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4819">
                                            <p:txEl>
                                              <p:pRg st="7" end="7"/>
                                            </p:txEl>
                                          </p:spTgt>
                                        </p:tgtEl>
                                        <p:attrNameLst>
                                          <p:attrName>style.visibility</p:attrName>
                                        </p:attrNameLst>
                                      </p:cBhvr>
                                      <p:to>
                                        <p:strVal val="visible"/>
                                      </p:to>
                                    </p:set>
                                    <p:anim calcmode="lin" valueType="num">
                                      <p:cBhvr additive="base">
                                        <p:cTn id="49" dur="1000" fill="hold"/>
                                        <p:tgtEl>
                                          <p:spTgt spid="34819">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48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77837" y="548680"/>
            <a:ext cx="8223275" cy="349671"/>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函数介绍</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1</a:t>
            </a:r>
            <a:b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Introduction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to OpenGL Function 1</a:t>
            </a:r>
          </a:p>
        </p:txBody>
      </p:sp>
      <p:sp>
        <p:nvSpPr>
          <p:cNvPr id="56324" name="Rectangle 3"/>
          <p:cNvSpPr>
            <a:spLocks noGrp="1" noChangeArrowheads="1"/>
          </p:cNvSpPr>
          <p:nvPr>
            <p:ph sz="quarter" idx="12"/>
          </p:nvPr>
        </p:nvSpPr>
        <p:spPr>
          <a:xfrm>
            <a:off x="493738" y="1556792"/>
            <a:ext cx="8207375" cy="5112568"/>
          </a:xfrm>
        </p:spPr>
        <p:txBody>
          <a:bodyPr/>
          <a:lstStyle/>
          <a:p>
            <a:pPr eaLnBrk="1" hangingPunct="1">
              <a:lnSpc>
                <a:spcPct val="80000"/>
              </a:lnSpc>
            </a:pP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glutInit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argc</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argv</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GLUT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库，应该置放于任何</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函数前</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argc</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外部命令参数的个数 </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argv</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 –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存放各参数的内容    </a:t>
            </a:r>
          </a:p>
          <a:p>
            <a:pPr eaLnBrk="1" hangingPunct="1">
              <a:lnSpc>
                <a:spcPct val="80000"/>
              </a:lnSpc>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glutInitDisplayMode</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(unsigned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mode)</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窗口类型，说明窗口使用的颜色模式和图像缓冲类型</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例子：</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glutInitDisplayMode</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(GLUT_SINGLE | GLUT_RGB); </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颜色模式：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GLUT_RGB, GLUT_RGBA(</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透明度</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GLUT_INDEX</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缓冲模式：</a:t>
            </a:r>
          </a:p>
          <a:p>
            <a:pPr lvl="2" eaLnBrk="1" hangingPunct="1">
              <a:lnSpc>
                <a:spcPct val="80000"/>
              </a:lnSpc>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GLUT_SINGLE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为单缓冲区，绘图命令全部在窗口显示</a:t>
            </a:r>
          </a:p>
          <a:p>
            <a:pPr lvl="2" eaLnBrk="1" hangingPunct="1">
              <a:lnSpc>
                <a:spcPct val="80000"/>
              </a:lnSpc>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GLUT_DOUBLE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为双缓冲区，用于产生动画效果</a:t>
            </a:r>
          </a:p>
          <a:p>
            <a:pPr eaLnBrk="1" hangingPunct="1">
              <a:lnSpc>
                <a:spcPct val="80000"/>
              </a:lnSpc>
            </a:pP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glutCreateWindow</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(*char title)</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创建标题为</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title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字符串的窗口</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缺省位置 ：左上角</a:t>
            </a:r>
          </a:p>
          <a:p>
            <a:pPr lvl="1" eaLnBrk="1" hangingPunct="1">
              <a:lnSpc>
                <a:spcPct val="8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缺省大小：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300X300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个像素</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232" y="5229200"/>
            <a:ext cx="1800200" cy="158867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960413"/>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的窗口功能</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 </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indow Function</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372" name="Rectangle 3"/>
          <p:cNvSpPr>
            <a:spLocks noGrp="1" noChangeArrowheads="1"/>
          </p:cNvSpPr>
          <p:nvPr>
            <p:ph sz="quarter" idx="12"/>
          </p:nvPr>
        </p:nvSpPr>
        <p:spPr>
          <a:xfrm>
            <a:off x="468313" y="2184549"/>
            <a:ext cx="8207375" cy="4196779"/>
          </a:xfrm>
        </p:spPr>
        <p:txBody>
          <a:bodyPr/>
          <a:lstStyle/>
          <a:p>
            <a:pPr eaLnBrk="1" hangingPunct="1">
              <a:lnSpc>
                <a:spcPct val="90000"/>
              </a:lnSpc>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glutInitWindowSize</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width,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height)</a:t>
            </a:r>
          </a:p>
          <a:p>
            <a:pPr lvl="1" eaLnBrk="1" hangingPunct="1">
              <a:lnSpc>
                <a:spcPct val="90000"/>
              </a:lnSpc>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width: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窗口宽度</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(pixel)</a:t>
            </a:r>
          </a:p>
          <a:p>
            <a:pPr lvl="1" eaLnBrk="1" hangingPunct="1">
              <a:lnSpc>
                <a:spcPct val="90000"/>
              </a:lnSpc>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height: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窗口高度</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(pixel)</a:t>
            </a:r>
          </a:p>
          <a:p>
            <a:pPr eaLnBrk="1" hangingPunct="1">
              <a:lnSpc>
                <a:spcPct val="90000"/>
              </a:lnSpc>
            </a:pP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glutInitWindowPosition</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x,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y); </a:t>
            </a:r>
          </a:p>
          <a:p>
            <a:pPr lvl="1" eaLnBrk="1" hangingPunct="1">
              <a:lnSpc>
                <a:spcPct val="90000"/>
              </a:lnSpc>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位置设置，窗口</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左上角</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的坐标位置，以像素为单位</a:t>
            </a:r>
          </a:p>
          <a:p>
            <a:pPr marL="0" indent="0" eaLnBrk="1" hangingPunct="1">
              <a:lnSpc>
                <a:spcPct val="90000"/>
              </a:lnSpc>
              <a:buNone/>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Notice</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：这两个窗口函数应放在窗口创建函数</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glutCreateWindow</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(*char title)</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之前</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3"/>
          <p:cNvSpPr>
            <a:spLocks noGrp="1" noChangeArrowheads="1"/>
          </p:cNvSpPr>
          <p:nvPr>
            <p:ph sz="quarter" idx="12"/>
          </p:nvPr>
        </p:nvSpPr>
        <p:spPr>
          <a:xfrm>
            <a:off x="468313" y="1537134"/>
            <a:ext cx="8496175" cy="4007309"/>
          </a:xfrm>
        </p:spPr>
        <p:txBody>
          <a:bodyPr/>
          <a:lstStyle/>
          <a:p>
            <a:pPr eaLnBrk="1" hangingPunct="1">
              <a:lnSpc>
                <a:spcPct val="80000"/>
              </a:lnSpc>
            </a:pP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glutDisplayFunc</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func</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(void))</a:t>
            </a:r>
          </a:p>
          <a:p>
            <a:pPr lvl="1" eaLnBrk="1" hangingPunct="1">
              <a:lnSpc>
                <a:spcPct val="8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Display callback function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显示的回调函数</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8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func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(void): function name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函数名</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8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For current drawing window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对于当前的窗口</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glutMainLoop</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8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the main driving force for an event-driven Open GLUT program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GLUT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程序的事件驱动的主要处理者</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80000"/>
              </a:lnSpc>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使程序进入时间处理循环状态，开始运行程序</a:t>
            </a:r>
          </a:p>
          <a:p>
            <a:pPr lvl="1" eaLnBrk="1" hangingPunct="1">
              <a:lnSpc>
                <a:spcPct val="80000"/>
              </a:lnSpc>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应该放在</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main()</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主程序中最后一行 </a:t>
            </a:r>
          </a:p>
          <a:p>
            <a:pPr eaLnBrk="1" hangingPunct="1">
              <a:lnSpc>
                <a:spcPct val="80000"/>
              </a:lnSpc>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glFlush()</a:t>
            </a:r>
          </a:p>
          <a:p>
            <a:pPr lvl="1" eaLnBrk="1" hangingPunct="1">
              <a:lnSpc>
                <a:spcPct val="8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force execution of GL commands in finite time </a:t>
            </a:r>
          </a:p>
          <a:p>
            <a:pPr lvl="1" eaLnBrk="1" hangingPunct="1">
              <a:lnSpc>
                <a:spcPct val="80000"/>
              </a:lnSpc>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用于刷新命令队列和缓冲区，使所有尚未被执行的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命令得到执行；强制</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命令执行</a:t>
            </a:r>
          </a:p>
        </p:txBody>
      </p:sp>
      <p:sp>
        <p:nvSpPr>
          <p:cNvPr id="3" name="矩形 2"/>
          <p:cNvSpPr/>
          <p:nvPr/>
        </p:nvSpPr>
        <p:spPr>
          <a:xfrm>
            <a:off x="468313" y="90584"/>
            <a:ext cx="8334672" cy="1446550"/>
          </a:xfrm>
          <a:prstGeom prst="rect">
            <a:avLst/>
          </a:prstGeom>
        </p:spPr>
        <p:txBody>
          <a:bodyPr wrap="square">
            <a:spAutoFit/>
          </a:bodyPr>
          <a:lstStyle/>
          <a:p>
            <a:pPr algn="ctr"/>
            <a:r>
              <a:rPr lang="en-US" altLang="zh-CN" sz="4400" dirty="0">
                <a:solidFill>
                  <a:prstClr val="black"/>
                </a:solidFill>
                <a:latin typeface="Times New Roman" panose="02020603050405020304" pitchFamily="18" charset="0"/>
                <a:cs typeface="Times New Roman" panose="02020603050405020304" pitchFamily="18" charset="0"/>
              </a:rPr>
              <a:t>OpenGL</a:t>
            </a:r>
            <a:r>
              <a:rPr lang="zh-CN" altLang="en-US" sz="4400" b="1" dirty="0">
                <a:solidFill>
                  <a:prstClr val="black"/>
                </a:solidFill>
                <a:latin typeface="Times New Roman" panose="02020603050405020304" pitchFamily="18" charset="0"/>
                <a:cs typeface="Times New Roman" panose="02020603050405020304" pitchFamily="18" charset="0"/>
              </a:rPr>
              <a:t>函数介绍</a:t>
            </a:r>
            <a:r>
              <a:rPr lang="en-US" altLang="zh-CN" sz="4400" dirty="0" smtClean="0">
                <a:solidFill>
                  <a:prstClr val="black"/>
                </a:solidFill>
                <a:latin typeface="Times New Roman" panose="02020603050405020304" pitchFamily="18" charset="0"/>
                <a:cs typeface="Times New Roman" panose="02020603050405020304" pitchFamily="18" charset="0"/>
              </a:rPr>
              <a:t>2</a:t>
            </a:r>
          </a:p>
          <a:p>
            <a:pPr algn="ctr"/>
            <a:r>
              <a:rPr lang="en-US" altLang="zh-CN" sz="4400" dirty="0" smtClean="0">
                <a:solidFill>
                  <a:prstClr val="black"/>
                </a:solidFill>
                <a:latin typeface="Times New Roman" panose="02020603050405020304" pitchFamily="18" charset="0"/>
                <a:cs typeface="Times New Roman" panose="02020603050405020304" pitchFamily="18" charset="0"/>
              </a:rPr>
              <a:t>Introduction </a:t>
            </a:r>
            <a:r>
              <a:rPr lang="en-US" altLang="zh-CN" sz="4400" dirty="0">
                <a:solidFill>
                  <a:prstClr val="black"/>
                </a:solidFill>
                <a:latin typeface="Times New Roman" panose="02020603050405020304" pitchFamily="18" charset="0"/>
                <a:cs typeface="Times New Roman" panose="02020603050405020304" pitchFamily="18" charset="0"/>
              </a:rPr>
              <a:t>to OpenGL Function </a:t>
            </a:r>
            <a:r>
              <a:rPr lang="en-US" altLang="zh-CN" sz="4400" dirty="0" smtClean="0">
                <a:solidFill>
                  <a:prstClr val="black"/>
                </a:solidFill>
                <a:latin typeface="Times New Roman" panose="02020603050405020304" pitchFamily="18" charset="0"/>
                <a:cs typeface="Times New Roman" panose="02020603050405020304" pitchFamily="18" charset="0"/>
              </a:rPr>
              <a:t>2</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59632" y="764282"/>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的颜色设定</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Color in OpenGL</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68" name="Rectangle 3"/>
          <p:cNvSpPr>
            <a:spLocks noGrp="1" noChangeArrowheads="1"/>
          </p:cNvSpPr>
          <p:nvPr>
            <p:ph sz="quarter" idx="12"/>
          </p:nvPr>
        </p:nvSpPr>
        <p:spPr>
          <a:xfrm>
            <a:off x="468313" y="1700386"/>
            <a:ext cx="8207375" cy="4896966"/>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种颜色模式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 kinds of color mode </a:t>
            </a:r>
          </a:p>
          <a:p>
            <a:pPr lvl="1" eaLnBrk="1" hangingPunct="1"/>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GLUT_RGB</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red/green/blue</a:t>
            </a:r>
          </a:p>
          <a:p>
            <a:pPr lvl="2"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(0.0,0.0,0.0)  ,black</a:t>
            </a:r>
          </a:p>
          <a:p>
            <a:pPr lvl="2"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(1.0,1.0,1.0) , white</a:t>
            </a:r>
          </a:p>
          <a:p>
            <a:pPr lvl="1" eaLnBrk="1" hangingPunct="1"/>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GLUT_RGBA</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red/green/blue/alpha</a:t>
            </a:r>
          </a:p>
          <a:p>
            <a:pPr lvl="2"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0.0  full transparency</a:t>
            </a:r>
          </a:p>
          <a:p>
            <a:pPr lvl="2" eaLnBrk="1" hangingPunct="1"/>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1.0  full opaque</a:t>
            </a:r>
          </a:p>
          <a:p>
            <a:pPr lvl="1" eaLnBrk="1" hangingPunct="1"/>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GLUT_INDEX</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87624" y="548258"/>
            <a:ext cx="7078662" cy="349250"/>
          </a:xfrm>
        </p:spPr>
        <p:txBody>
          <a:bodyPr/>
          <a:lstStyle/>
          <a:p>
            <a:pPr algn="ctr" eaLnBrk="1" hangingPunct="1"/>
            <a:r>
              <a:rPr lang="zh-CN" altLang="en-US" sz="4400" dirty="0">
                <a:latin typeface="宋体" panose="02010600030101010101" pitchFamily="2" charset="-122"/>
                <a:ea typeface="宋体" panose="02010600030101010101" pitchFamily="2" charset="-122"/>
                <a:cs typeface="Times New Roman" panose="02020603050405020304" pitchFamily="18" charset="0"/>
              </a:rPr>
              <a:t>颜色的</a:t>
            </a:r>
            <a:r>
              <a:rPr lang="zh-CN" altLang="en-US" sz="4400" dirty="0" smtClean="0">
                <a:latin typeface="宋体" panose="02010600030101010101" pitchFamily="2" charset="-122"/>
                <a:ea typeface="宋体" panose="02010600030101010101" pitchFamily="2" charset="-122"/>
                <a:cs typeface="Times New Roman" panose="02020603050405020304" pitchFamily="18" charset="0"/>
              </a:rPr>
              <a:t>使用 </a:t>
            </a:r>
            <a:r>
              <a:rPr lang="en-US" altLang="zh-CN" sz="4400" b="0" dirty="0" smtClean="0">
                <a:latin typeface="Times New Roman" panose="02020603050405020304" pitchFamily="18" charset="0"/>
                <a:cs typeface="Times New Roman" panose="02020603050405020304" pitchFamily="18" charset="0"/>
              </a:rPr>
              <a:t>Drawing colors</a:t>
            </a:r>
            <a:endParaRPr lang="en-US" altLang="zh-CN" sz="44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64516" name="Rectangle 3"/>
          <p:cNvSpPr>
            <a:spLocks noGrp="1" noChangeArrowheads="1"/>
          </p:cNvSpPr>
          <p:nvPr>
            <p:ph sz="quarter" idx="12"/>
          </p:nvPr>
        </p:nvSpPr>
        <p:spPr>
          <a:xfrm>
            <a:off x="179512" y="1412354"/>
            <a:ext cx="8675687" cy="5257006"/>
          </a:xfrm>
        </p:spPr>
        <p:txBody>
          <a:bodyPr/>
          <a:lstStyle/>
          <a:p>
            <a:pPr eaLnBrk="1" hangingPunct="1"/>
            <a:r>
              <a:rPr lang="en-US" altLang="zh-CN" sz="2800" dirty="0" smtClean="0">
                <a:latin typeface="Times New Roman" panose="02020603050405020304" pitchFamily="18" charset="0"/>
                <a:cs typeface="Times New Roman" panose="02020603050405020304" pitchFamily="18" charset="0"/>
              </a:rPr>
              <a:t>void </a:t>
            </a:r>
            <a:r>
              <a:rPr lang="en-US" altLang="zh-CN" sz="2800" dirty="0" smtClean="0">
                <a:solidFill>
                  <a:srgbClr val="0000FF"/>
                </a:solidFill>
                <a:latin typeface="Times New Roman" panose="02020603050405020304" pitchFamily="18" charset="0"/>
                <a:cs typeface="Times New Roman" panose="02020603050405020304" pitchFamily="18" charset="0"/>
              </a:rPr>
              <a:t>glColor3</a:t>
            </a:r>
            <a:r>
              <a:rPr lang="en-US" altLang="zh-CN" sz="2800" dirty="0" smtClean="0">
                <a:latin typeface="Times New Roman" panose="02020603050405020304" pitchFamily="18" charset="0"/>
                <a:cs typeface="Times New Roman" panose="02020603050405020304" pitchFamily="18" charset="0"/>
              </a:rPr>
              <a:t>{b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f d </a:t>
            </a:r>
            <a:r>
              <a:rPr lang="en-US" altLang="zh-CN" sz="2800" dirty="0" err="1" smtClean="0">
                <a:latin typeface="Times New Roman" panose="02020603050405020304" pitchFamily="18" charset="0"/>
                <a:cs typeface="Times New Roman" panose="02020603050405020304" pitchFamily="18" charset="0"/>
              </a:rPr>
              <a:t>ub</a:t>
            </a:r>
            <a:r>
              <a:rPr lang="en-US" altLang="zh-CN" sz="2800" dirty="0" smtClean="0">
                <a:latin typeface="Times New Roman" panose="02020603050405020304" pitchFamily="18" charset="0"/>
                <a:cs typeface="Times New Roman" panose="02020603050405020304" pitchFamily="18" charset="0"/>
              </a:rPr>
              <a:t> us </a:t>
            </a:r>
            <a:r>
              <a:rPr lang="en-US" altLang="zh-CN" sz="2800" dirty="0" err="1" smtClean="0">
                <a:latin typeface="Times New Roman" panose="02020603050405020304" pitchFamily="18" charset="0"/>
                <a:cs typeface="Times New Roman" panose="02020603050405020304" pitchFamily="18" charset="0"/>
              </a:rPr>
              <a:t>ui</a:t>
            </a:r>
            <a:r>
              <a:rPr lang="en-US" altLang="zh-CN" sz="2800" dirty="0" smtClean="0">
                <a:latin typeface="Times New Roman" panose="02020603050405020304" pitchFamily="18" charset="0"/>
                <a:cs typeface="Times New Roman" panose="02020603050405020304" pitchFamily="18" charset="0"/>
              </a:rPr>
              <a:t>}(TYPE </a:t>
            </a:r>
            <a:r>
              <a:rPr lang="en-US" altLang="zh-CN" sz="2800" dirty="0" err="1" smtClean="0">
                <a:latin typeface="Times New Roman" panose="02020603050405020304" pitchFamily="18" charset="0"/>
                <a:cs typeface="Times New Roman" panose="02020603050405020304" pitchFamily="18" charset="0"/>
              </a:rPr>
              <a:t>r,TYPE</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g,TYPE</a:t>
            </a:r>
            <a:r>
              <a:rPr lang="en-US" altLang="zh-CN" sz="2800" dirty="0" smtClean="0">
                <a:latin typeface="Times New Roman" panose="02020603050405020304" pitchFamily="18" charset="0"/>
                <a:cs typeface="Times New Roman" panose="02020603050405020304" pitchFamily="18" charset="0"/>
              </a:rPr>
              <a:t> b) </a:t>
            </a:r>
          </a:p>
          <a:p>
            <a:pPr eaLnBrk="1" hangingPunct="1"/>
            <a:r>
              <a:rPr lang="en-US" altLang="zh-CN" sz="2800" dirty="0" smtClean="0">
                <a:latin typeface="Times New Roman" panose="02020603050405020304" pitchFamily="18" charset="0"/>
                <a:cs typeface="Times New Roman" panose="02020603050405020304" pitchFamily="18" charset="0"/>
              </a:rPr>
              <a:t>void </a:t>
            </a:r>
            <a:r>
              <a:rPr lang="en-US" altLang="zh-CN" sz="2800" dirty="0" smtClean="0">
                <a:solidFill>
                  <a:srgbClr val="0000FF"/>
                </a:solidFill>
                <a:latin typeface="Times New Roman" panose="02020603050405020304" pitchFamily="18" charset="0"/>
                <a:cs typeface="Times New Roman" panose="02020603050405020304" pitchFamily="18" charset="0"/>
              </a:rPr>
              <a:t>glColor3</a:t>
            </a:r>
            <a:r>
              <a:rPr lang="en-US" altLang="zh-CN" sz="2800" dirty="0" smtClean="0">
                <a:latin typeface="Times New Roman" panose="02020603050405020304" pitchFamily="18" charset="0"/>
                <a:cs typeface="Times New Roman" panose="02020603050405020304" pitchFamily="18" charset="0"/>
              </a:rPr>
              <a:t>{b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f d </a:t>
            </a:r>
            <a:r>
              <a:rPr lang="en-US" altLang="zh-CN" sz="2800" dirty="0" err="1" smtClean="0">
                <a:latin typeface="Times New Roman" panose="02020603050405020304" pitchFamily="18" charset="0"/>
                <a:cs typeface="Times New Roman" panose="02020603050405020304" pitchFamily="18" charset="0"/>
              </a:rPr>
              <a:t>ub</a:t>
            </a:r>
            <a:r>
              <a:rPr lang="en-US" altLang="zh-CN" sz="2800" dirty="0" smtClean="0">
                <a:latin typeface="Times New Roman" panose="02020603050405020304" pitchFamily="18" charset="0"/>
                <a:cs typeface="Times New Roman" panose="02020603050405020304" pitchFamily="18" charset="0"/>
              </a:rPr>
              <a:t> us </a:t>
            </a:r>
            <a:r>
              <a:rPr lang="en-US" altLang="zh-CN" sz="2800" dirty="0" err="1" smtClean="0">
                <a:latin typeface="Times New Roman" panose="02020603050405020304" pitchFamily="18" charset="0"/>
                <a:cs typeface="Times New Roman" panose="02020603050405020304" pitchFamily="18" charset="0"/>
              </a:rPr>
              <a:t>ui</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v</a:t>
            </a:r>
            <a:r>
              <a:rPr lang="en-US" altLang="zh-CN" sz="2800" dirty="0" smtClean="0">
                <a:latin typeface="Times New Roman" panose="02020603050405020304" pitchFamily="18" charset="0"/>
                <a:cs typeface="Times New Roman" panose="02020603050405020304" pitchFamily="18" charset="0"/>
              </a:rPr>
              <a:t>(TYPE *color)</a:t>
            </a:r>
          </a:p>
          <a:p>
            <a:pPr eaLnBrk="1" hangingPunct="1"/>
            <a:r>
              <a:rPr lang="en-US" altLang="zh-CN" sz="2800" dirty="0" smtClean="0">
                <a:latin typeface="Times New Roman" panose="02020603050405020304" pitchFamily="18" charset="0"/>
                <a:cs typeface="Times New Roman" panose="02020603050405020304" pitchFamily="18" charset="0"/>
              </a:rPr>
              <a:t>void </a:t>
            </a:r>
            <a:r>
              <a:rPr lang="en-US" altLang="zh-CN" sz="2800" dirty="0" smtClean="0">
                <a:solidFill>
                  <a:srgbClr val="0000FF"/>
                </a:solidFill>
                <a:latin typeface="Times New Roman" panose="02020603050405020304" pitchFamily="18" charset="0"/>
                <a:cs typeface="Times New Roman" panose="02020603050405020304" pitchFamily="18" charset="0"/>
              </a:rPr>
              <a:t>glColor4</a:t>
            </a:r>
            <a:r>
              <a:rPr lang="en-US" altLang="zh-CN" sz="2800" dirty="0" smtClean="0">
                <a:latin typeface="Times New Roman" panose="02020603050405020304" pitchFamily="18" charset="0"/>
                <a:cs typeface="Times New Roman" panose="02020603050405020304" pitchFamily="18" charset="0"/>
              </a:rPr>
              <a:t>{b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f d </a:t>
            </a:r>
            <a:r>
              <a:rPr lang="en-US" altLang="zh-CN" sz="2800" dirty="0" err="1" smtClean="0">
                <a:latin typeface="Times New Roman" panose="02020603050405020304" pitchFamily="18" charset="0"/>
                <a:cs typeface="Times New Roman" panose="02020603050405020304" pitchFamily="18" charset="0"/>
              </a:rPr>
              <a:t>ub</a:t>
            </a:r>
            <a:r>
              <a:rPr lang="en-US" altLang="zh-CN" sz="2800" dirty="0" smtClean="0">
                <a:latin typeface="Times New Roman" panose="02020603050405020304" pitchFamily="18" charset="0"/>
                <a:cs typeface="Times New Roman" panose="02020603050405020304" pitchFamily="18" charset="0"/>
              </a:rPr>
              <a:t> us </a:t>
            </a:r>
            <a:r>
              <a:rPr lang="en-US" altLang="zh-CN" sz="2800" dirty="0" err="1" smtClean="0">
                <a:latin typeface="Times New Roman" panose="02020603050405020304" pitchFamily="18" charset="0"/>
                <a:cs typeface="Times New Roman" panose="02020603050405020304" pitchFamily="18" charset="0"/>
              </a:rPr>
              <a:t>ui</a:t>
            </a:r>
            <a:r>
              <a:rPr lang="en-US" altLang="zh-CN" sz="2800" dirty="0" smtClean="0">
                <a:latin typeface="Times New Roman" panose="02020603050405020304" pitchFamily="18" charset="0"/>
                <a:cs typeface="Times New Roman" panose="02020603050405020304" pitchFamily="18" charset="0"/>
              </a:rPr>
              <a:t>}(TYPE r, TYPE g, TYPE b, TYPE A  a)</a:t>
            </a:r>
          </a:p>
          <a:p>
            <a:pPr eaLnBrk="1" hangingPunct="1"/>
            <a:r>
              <a:rPr lang="en-US" altLang="zh-CN" sz="2800" dirty="0" smtClean="0">
                <a:latin typeface="Times New Roman" panose="02020603050405020304" pitchFamily="18" charset="0"/>
                <a:cs typeface="Times New Roman" panose="02020603050405020304" pitchFamily="18" charset="0"/>
              </a:rPr>
              <a:t>void </a:t>
            </a:r>
            <a:r>
              <a:rPr lang="en-US" altLang="zh-CN" sz="2800" dirty="0" smtClean="0">
                <a:solidFill>
                  <a:srgbClr val="0000FF"/>
                </a:solidFill>
                <a:latin typeface="Times New Roman" panose="02020603050405020304" pitchFamily="18" charset="0"/>
                <a:cs typeface="Times New Roman" panose="02020603050405020304" pitchFamily="18" charset="0"/>
              </a:rPr>
              <a:t>glColor4</a:t>
            </a:r>
            <a:r>
              <a:rPr lang="en-US" altLang="zh-CN" sz="2800" dirty="0" smtClean="0">
                <a:latin typeface="Times New Roman" panose="02020603050405020304" pitchFamily="18" charset="0"/>
                <a:cs typeface="Times New Roman" panose="02020603050405020304" pitchFamily="18" charset="0"/>
              </a:rPr>
              <a:t>{b I f d </a:t>
            </a:r>
            <a:r>
              <a:rPr lang="en-US" altLang="zh-CN" sz="2800" dirty="0" err="1" smtClean="0">
                <a:latin typeface="Times New Roman" panose="02020603050405020304" pitchFamily="18" charset="0"/>
                <a:cs typeface="Times New Roman" panose="02020603050405020304" pitchFamily="18" charset="0"/>
              </a:rPr>
              <a:t>ub</a:t>
            </a:r>
            <a:r>
              <a:rPr lang="en-US" altLang="zh-CN" sz="2800" dirty="0" smtClean="0">
                <a:latin typeface="Times New Roman" panose="02020603050405020304" pitchFamily="18" charset="0"/>
                <a:cs typeface="Times New Roman" panose="02020603050405020304" pitchFamily="18" charset="0"/>
              </a:rPr>
              <a:t> us </a:t>
            </a:r>
            <a:r>
              <a:rPr lang="en-US" altLang="zh-CN" sz="2800" dirty="0" err="1" smtClean="0">
                <a:latin typeface="Times New Roman" panose="02020603050405020304" pitchFamily="18" charset="0"/>
                <a:cs typeface="Times New Roman" panose="02020603050405020304" pitchFamily="18" charset="0"/>
              </a:rPr>
              <a:t>ui</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v</a:t>
            </a:r>
            <a:r>
              <a:rPr lang="en-US" altLang="zh-CN" sz="2800" dirty="0" smtClean="0">
                <a:latin typeface="Times New Roman" panose="02020603050405020304" pitchFamily="18" charset="0"/>
                <a:cs typeface="Times New Roman" panose="02020603050405020304" pitchFamily="18" charset="0"/>
              </a:rPr>
              <a:t>(TYPE *color)</a:t>
            </a:r>
          </a:p>
          <a:p>
            <a:pPr eaLnBrk="1" hangingPunct="1"/>
            <a:r>
              <a:rPr lang="en-US" altLang="zh-CN" sz="2800" dirty="0" smtClean="0">
                <a:latin typeface="Times New Roman" panose="02020603050405020304" pitchFamily="18" charset="0"/>
                <a:cs typeface="Times New Roman" panose="02020603050405020304" pitchFamily="18" charset="0"/>
              </a:rPr>
              <a:t>For example</a:t>
            </a:r>
          </a:p>
          <a:p>
            <a:pPr lvl="1" eaLnBrk="1" hangingPunct="1"/>
            <a:r>
              <a:rPr lang="en-US" altLang="zh-CN" sz="2400" dirty="0" smtClean="0">
                <a:latin typeface="Times New Roman" panose="02020603050405020304" pitchFamily="18" charset="0"/>
                <a:cs typeface="Times New Roman" panose="02020603050405020304" pitchFamily="18" charset="0"/>
              </a:rPr>
              <a:t>glColor3f(0.0, 0.0, 1.0);</a:t>
            </a:r>
          </a:p>
          <a:p>
            <a:pPr lvl="1" eaLnBrk="1" hangingPunct="1"/>
            <a:r>
              <a:rPr lang="en-US" altLang="zh-CN" sz="2400" dirty="0" smtClean="0">
                <a:latin typeface="Times New Roman" panose="02020603050405020304" pitchFamily="18" charset="0"/>
                <a:cs typeface="Times New Roman" panose="02020603050405020304" pitchFamily="18" charset="0"/>
              </a:rPr>
              <a:t>glColor4f(0.0, 0.0, 1.0, 1.0);</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59632" y="548680"/>
            <a:ext cx="7078662" cy="349250"/>
          </a:xfrm>
        </p:spPr>
        <p:txBody>
          <a:bodyPr/>
          <a:lstStyle/>
          <a:p>
            <a:pPr algn="ctr" eaLnBrk="1" hangingPunct="1"/>
            <a:r>
              <a:rPr lang="zh-CN" altLang="en-US" sz="4400" dirty="0">
                <a:latin typeface="宋体" panose="02010600030101010101" pitchFamily="2" charset="-122"/>
                <a:ea typeface="宋体" panose="02010600030101010101" pitchFamily="2" charset="-122"/>
                <a:cs typeface="Times New Roman" panose="02020603050405020304" pitchFamily="18" charset="0"/>
              </a:rPr>
              <a:t>常用</a:t>
            </a:r>
            <a:r>
              <a:rPr lang="zh-CN" altLang="en-US" sz="4400" dirty="0" smtClean="0">
                <a:latin typeface="宋体" panose="02010600030101010101" pitchFamily="2" charset="-122"/>
                <a:ea typeface="宋体" panose="02010600030101010101" pitchFamily="2" charset="-122"/>
                <a:cs typeface="Times New Roman" panose="02020603050405020304" pitchFamily="18" charset="0"/>
              </a:rPr>
              <a:t>颜色 </a:t>
            </a:r>
            <a:r>
              <a:rPr lang="en-US" altLang="zh-CN" sz="4400" b="0" dirty="0" smtClean="0">
                <a:latin typeface="Times New Roman" panose="02020603050405020304" pitchFamily="18" charset="0"/>
                <a:cs typeface="Times New Roman" panose="02020603050405020304" pitchFamily="18" charset="0"/>
              </a:rPr>
              <a:t>Common color</a:t>
            </a:r>
            <a:endParaRPr lang="en-US" altLang="zh-CN" sz="44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66563" name="灯片编号占位符 5"/>
          <p:cNvSpPr>
            <a:spLocks noGrp="1"/>
          </p:cNvSpPr>
          <p:nvPr>
            <p:ph type="sldNum" sz="quarter" idx="14"/>
          </p:nvPr>
        </p:nvSpPr>
        <p:spPr bwMode="auto">
          <a:xfrm>
            <a:off x="613097" y="6833121"/>
            <a:ext cx="1008062" cy="26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72AE0C75-E689-4BCB-ABA8-2AEFB8707A8C}" type="slidenum">
              <a:rPr lang="en-US" altLang="zh-CN" smtClean="0">
                <a:latin typeface="Times New Roman" panose="02020603050405020304" pitchFamily="18" charset="0"/>
                <a:ea typeface="宋体" panose="02010600030101010101" pitchFamily="2" charset="-122"/>
                <a:cs typeface="Times New Roman" panose="02020603050405020304" pitchFamily="18" charset="0"/>
              </a:rPr>
              <a:pPr>
                <a:lnSpc>
                  <a:spcPct val="100000"/>
                </a:lnSpc>
                <a:spcBef>
                  <a:spcPct val="0"/>
                </a:spcBef>
                <a:buFontTx/>
                <a:buNone/>
              </a:pPr>
              <a:t>46</a:t>
            </a:fld>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564" name="Rectangle 3"/>
          <p:cNvSpPr>
            <a:spLocks noGrp="1" noChangeArrowheads="1"/>
          </p:cNvSpPr>
          <p:nvPr>
            <p:ph sz="quarter" idx="12"/>
          </p:nvPr>
        </p:nvSpPr>
        <p:spPr>
          <a:xfrm>
            <a:off x="613097" y="1361008"/>
            <a:ext cx="8207375" cy="5400675"/>
          </a:xfrm>
        </p:spPr>
        <p:txBody>
          <a:bodyPr/>
          <a:lstStyle/>
          <a:p>
            <a:pPr eaLnBrk="1" hangingPunct="1">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glColor3f(1.0, 1.0, 1.0);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白色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white       glColor3f(0.0, 0.0, 0.0);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黑色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black</a:t>
            </a:r>
          </a:p>
          <a:p>
            <a:pPr eaLnBrk="1" hangingPunct="1">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glColor3f(1.0, 0.0, 0.0);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红色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red</a:t>
            </a:r>
          </a:p>
          <a:p>
            <a:pPr eaLnBrk="1" hangingPunct="1">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glColor3f(0.0, 1.0, 0.0);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绿色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green</a:t>
            </a:r>
          </a:p>
          <a:p>
            <a:pPr eaLnBrk="1" hangingPunct="1">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glColor3f(0.0, 0.0, 1.0);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蓝色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blue</a:t>
            </a:r>
          </a:p>
          <a:p>
            <a:pPr eaLnBrk="1" hangingPunct="1">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glColor3f(1.0, 1.0, 0.0);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黄色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yellow</a:t>
            </a:r>
          </a:p>
          <a:p>
            <a:pPr eaLnBrk="1" hangingPunct="1">
              <a:lnSpc>
                <a:spcPct val="90000"/>
              </a:lnSpc>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32669" y="548680"/>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的清屏函数</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440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OpenGL Clear Screen </a:t>
            </a:r>
            <a:r>
              <a:rPr lang="en-US" altLang="zh-CN" sz="4400" b="0" dirty="0" err="1" smtClean="0">
                <a:latin typeface="Times New Roman" panose="02020603050405020304" pitchFamily="18" charset="0"/>
                <a:ea typeface="宋体" panose="02010600030101010101" pitchFamily="2" charset="-122"/>
                <a:cs typeface="Times New Roman" panose="02020603050405020304" pitchFamily="18" charset="0"/>
              </a:rPr>
              <a:t>Fuction</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sz="quarter" idx="12"/>
          </p:nvPr>
        </p:nvSpPr>
        <p:spPr>
          <a:xfrm>
            <a:off x="468313" y="1412701"/>
            <a:ext cx="8207375" cy="5400675"/>
          </a:xfrm>
        </p:spPr>
        <p:txBody>
          <a:bodyPr rtlCol="0">
            <a:normAutofit fontScale="92500" lnSpcReduction="10000"/>
          </a:bodyPr>
          <a:lstStyle/>
          <a:p>
            <a:pPr eaLnBrk="1" fontAlgn="auto" hangingPunct="1">
              <a:spcAft>
                <a:spcPts val="0"/>
              </a:spcAft>
              <a:defRPr/>
            </a:pP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glClearColor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GLclampf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r,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GLclampf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g,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GLclampf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b,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GLclampa</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alpha);</a:t>
            </a:r>
          </a:p>
          <a:p>
            <a:pPr lvl="1" eaLnBrk="1" fontAlgn="auto" hangingPunct="1">
              <a:spcAft>
                <a:spcPts val="0"/>
              </a:spcAft>
              <a:defRPr/>
            </a:pP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清除窗口时的</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颜色</a:t>
            </a:r>
          </a:p>
          <a:p>
            <a:pPr lvl="1" eaLnBrk="1" fontAlgn="auto" hangingPunct="1">
              <a:spcAft>
                <a:spcPts val="0"/>
              </a:spcAft>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参数</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r, g, b, alpha</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为颜色分量值</a:t>
            </a:r>
          </a:p>
          <a:p>
            <a:pPr eaLnBrk="1" fontAlgn="auto" hangingPunct="1">
              <a:spcAft>
                <a:spcPts val="0"/>
              </a:spcAft>
              <a:defRPr/>
            </a:pP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glClear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GLvitfield</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mask</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fontAlgn="auto" hangingPunct="1">
              <a:spcAft>
                <a:spcPts val="0"/>
              </a:spcAft>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用指定的</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清除</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颜色来刷新指定的</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缓冲区</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，如果未指定颜色，用黑色</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fontAlgn="auto" hangingPunct="1">
              <a:spcAft>
                <a:spcPts val="0"/>
              </a:spcAft>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取值：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Value for mask:</a:t>
            </a:r>
          </a:p>
          <a:p>
            <a:pPr lvl="2" eaLnBrk="1" fontAlgn="auto" hangingPunct="1">
              <a:spcAft>
                <a:spcPts val="0"/>
              </a:spcAft>
              <a:defRPr/>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GL_COLOR_BUFFER_BIT       </a:t>
            </a:r>
            <a:r>
              <a:rPr lang="zh-CN" altLang="en-US" sz="2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颜色缓冲</a:t>
            </a:r>
          </a:p>
          <a:p>
            <a:pPr lvl="2" eaLnBrk="1" fontAlgn="auto" hangingPunct="1">
              <a:spcAft>
                <a:spcPts val="0"/>
              </a:spcAft>
              <a:defRPr/>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GL_DEPTH_BUFFER_BIT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深度缓冲</a:t>
            </a:r>
          </a:p>
          <a:p>
            <a:pPr lvl="2" eaLnBrk="1" fontAlgn="auto" hangingPunct="1">
              <a:spcAft>
                <a:spcPts val="0"/>
              </a:spcAft>
              <a:defRPr/>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GL_ACCUM_BUFFER_BIT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累积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缓冲</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颜色</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2" eaLnBrk="1" fontAlgn="auto" hangingPunct="1">
              <a:spcAft>
                <a:spcPts val="0"/>
              </a:spcAft>
              <a:defRPr/>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GL_STRENCIL_BUFFER_BIT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模板缓冲</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59632" y="332656"/>
            <a:ext cx="7078662" cy="349250"/>
          </a:xfrm>
        </p:spPr>
        <p:txBody>
          <a:bodyPr/>
          <a:lstStyle/>
          <a:p>
            <a:pPr algn="ctr" eaLnBrk="1" hangingPunct="1"/>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颜色</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状态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Color State</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60" name="Rectangle 3"/>
          <p:cNvSpPr>
            <a:spLocks noGrp="1" noChangeArrowheads="1"/>
          </p:cNvSpPr>
          <p:nvPr>
            <p:ph sz="quarter" idx="12"/>
          </p:nvPr>
        </p:nvSpPr>
        <p:spPr>
          <a:xfrm>
            <a:off x="287785" y="836712"/>
            <a:ext cx="8856215" cy="5400675"/>
          </a:xfrm>
        </p:spPr>
        <p:txBody>
          <a:bodyPr/>
          <a:lstStyle/>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缺省的清屏色彩：白色</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Default CLS color</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white </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缺省的绘制色彩：白色</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Default drawing color</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white</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当前的清屏色彩：</a:t>
            </a:r>
            <a:r>
              <a:rPr lang="en-US" altLang="zh-CN" sz="28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glClearColor</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r,g,b,a</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设定</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Current CLS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color</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glClearColor</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r,g,b,a</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当前的绘制色彩：</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glColor3f(</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r,g,b</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设定</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Current drawing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color</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glColor3</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r,g,b</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色彩不是对象的属性，而是</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的状态</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Color is not an attribute of an object ,but an OpenGL state</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23528" y="928613"/>
            <a:ext cx="8666162" cy="431776"/>
          </a:xfrm>
        </p:spPr>
        <p:txBody>
          <a:bodyPr/>
          <a:lstStyle/>
          <a:p>
            <a:pPr algn="ctr" eaLnBrk="1" hangingPunct="1"/>
            <a:r>
              <a:rPr lang="en-US" altLang="zh-CN" sz="4400" b="0" dirty="0" err="1">
                <a:latin typeface="Times New Roman" panose="02020603050405020304" pitchFamily="18" charset="0"/>
                <a:ea typeface="宋体" panose="02010600030101010101" pitchFamily="2" charset="-122"/>
                <a:cs typeface="Times New Roman" panose="02020603050405020304" pitchFamily="18" charset="0"/>
              </a:rPr>
              <a:t>OpenGL&amp;GLUT</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坐标系统</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err="1" smtClean="0">
                <a:latin typeface="Times New Roman" panose="02020603050405020304" pitchFamily="18" charset="0"/>
                <a:ea typeface="宋体" panose="02010600030101010101" pitchFamily="2" charset="-122"/>
                <a:cs typeface="Times New Roman" panose="02020603050405020304" pitchFamily="18" charset="0"/>
              </a:rPr>
              <a:t>OpenGL&amp;GLUT</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Coordinate System</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707" name="灯片编号占位符 5"/>
          <p:cNvSpPr>
            <a:spLocks noGrp="1"/>
          </p:cNvSpPr>
          <p:nvPr>
            <p:ph type="sldNum" sz="quarter" idx="14"/>
          </p:nvPr>
        </p:nvSpPr>
        <p:spPr bwMode="auto">
          <a:xfrm>
            <a:off x="468313" y="7193161"/>
            <a:ext cx="1008062" cy="26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fld id="{396D9B61-1B8D-4523-945E-1C64A8C0BD21}" type="slidenum">
              <a:rPr lang="en-US" altLang="zh-CN" smtClean="0">
                <a:latin typeface="Times New Roman" panose="02020603050405020304" pitchFamily="18" charset="0"/>
                <a:ea typeface="宋体" panose="02010600030101010101" pitchFamily="2" charset="-122"/>
                <a:cs typeface="Times New Roman" panose="02020603050405020304" pitchFamily="18" charset="0"/>
              </a:rPr>
              <a:pPr>
                <a:lnSpc>
                  <a:spcPct val="100000"/>
                </a:lnSpc>
                <a:spcBef>
                  <a:spcPct val="0"/>
                </a:spcBef>
                <a:buFontTx/>
                <a:buNone/>
              </a:pPr>
              <a:t>49</a:t>
            </a:fld>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708" name="Rectangle 3"/>
          <p:cNvSpPr>
            <a:spLocks noGrp="1" noChangeArrowheads="1"/>
          </p:cNvSpPr>
          <p:nvPr>
            <p:ph sz="quarter" idx="12"/>
          </p:nvPr>
        </p:nvSpPr>
        <p:spPr>
          <a:xfrm>
            <a:off x="251520" y="1814210"/>
            <a:ext cx="8675687" cy="4442996"/>
          </a:xfrm>
        </p:spPr>
        <p:txBody>
          <a:bodyPr/>
          <a:lstStyle/>
          <a:p>
            <a:pPr eaLnBrk="1" hangingPunct="1">
              <a:lnSpc>
                <a:spcPct val="90000"/>
              </a:lnSpc>
              <a:buFont typeface="Wingdings" panose="05000000000000000000" pitchFamily="2" charset="2"/>
              <a:buChar char="z"/>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z"/>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零点：</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左下</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角</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Origin: left-lower corner</a:t>
            </a:r>
          </a:p>
          <a:p>
            <a:pPr lvl="1" eaLnBrk="1" hangingPunct="1">
              <a:lnSpc>
                <a:spcPct val="90000"/>
              </a:lnSpc>
              <a:buFont typeface="Wingdings" panose="05000000000000000000" pitchFamily="2" charset="2"/>
              <a:buChar char="z"/>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轴：右侧</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正向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x : right-positive</a:t>
            </a:r>
          </a:p>
          <a:p>
            <a:pPr lvl="1" eaLnBrk="1" hangingPunct="1">
              <a:lnSpc>
                <a:spcPct val="90000"/>
              </a:lnSpc>
              <a:buFont typeface="Wingdings" panose="05000000000000000000" pitchFamily="2" charset="2"/>
              <a:buChar char="z"/>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轴：上侧</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正向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y : up-positive</a:t>
            </a:r>
            <a:endPar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z"/>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适用于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gl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&amp;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glu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函数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Available for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&amp;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functions</a:t>
            </a:r>
          </a:p>
          <a:p>
            <a:pPr eaLnBrk="1" hangingPunct="1">
              <a:lnSpc>
                <a:spcPct val="90000"/>
              </a:lnSpc>
              <a:buFont typeface="Wingdings" panose="05000000000000000000" pitchFamily="2" charset="2"/>
              <a:buChar char="z"/>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GLUT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与窗口</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系统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GLUT &amp; Windows system</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z"/>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零点：</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左</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上角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Origin: left-upper</a:t>
            </a:r>
          </a:p>
          <a:p>
            <a:pPr lvl="1" eaLnBrk="1" hangingPunct="1">
              <a:lnSpc>
                <a:spcPct val="90000"/>
              </a:lnSpc>
              <a:buFont typeface="Wingdings" panose="05000000000000000000" pitchFamily="2" charset="2"/>
              <a:buChar char="z"/>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轴：右侧</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正向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x : right-positive</a:t>
            </a:r>
          </a:p>
          <a:p>
            <a:pPr lvl="1" eaLnBrk="1" hangingPunct="1">
              <a:lnSpc>
                <a:spcPct val="90000"/>
              </a:lnSpc>
              <a:buFont typeface="Wingdings" panose="05000000000000000000" pitchFamily="2" charset="2"/>
              <a:buChar char="z"/>
            </a:pP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轴：下侧</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正向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y : lower-positive</a:t>
            </a:r>
            <a:endPar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z"/>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适用于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“glut”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函数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Available for “glut” functions</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35696" y="620688"/>
            <a:ext cx="7078662" cy="349250"/>
          </a:xfrm>
        </p:spPr>
        <p:txBody>
          <a:bodyPr/>
          <a:lstStyle/>
          <a:p>
            <a:pP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参考资料 </a:t>
            </a:r>
            <a:r>
              <a:rPr lang="en-US" altLang="zh-CN" sz="4400" b="0" dirty="0" smtClean="0">
                <a:latin typeface="Times New Roman" panose="02020603050405020304" pitchFamily="18" charset="0"/>
                <a:cs typeface="Times New Roman" panose="02020603050405020304" pitchFamily="18" charset="0"/>
              </a:rPr>
              <a:t>References</a:t>
            </a:r>
          </a:p>
        </p:txBody>
      </p:sp>
      <p:sp>
        <p:nvSpPr>
          <p:cNvPr id="18436" name="Rectangle 3"/>
          <p:cNvSpPr>
            <a:spLocks noGrp="1" noChangeArrowheads="1"/>
          </p:cNvSpPr>
          <p:nvPr>
            <p:ph sz="quarter" idx="12"/>
          </p:nvPr>
        </p:nvSpPr>
        <p:spPr>
          <a:xfrm>
            <a:off x="611560" y="1484784"/>
            <a:ext cx="8207375" cy="4752950"/>
          </a:xfrm>
        </p:spPr>
        <p:txBody>
          <a:bodyPr/>
          <a:lstStyle/>
          <a:p>
            <a:pPr eaLnBrk="1" hangingPunct="1">
              <a:lnSpc>
                <a:spcPct val="80000"/>
              </a:lnSpc>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E. Angel, </a:t>
            </a: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Interactive Computer Graphics: A   </a:t>
            </a:r>
          </a:p>
          <a:p>
            <a:pPr eaLnBrk="1" hangingPunct="1">
              <a:lnSpc>
                <a:spcPct val="80000"/>
              </a:lnSpc>
              <a:buFont typeface="Wingdings" panose="05000000000000000000" pitchFamily="2" charset="2"/>
              <a:buNone/>
            </a:pP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     Top-Down Approach with OpenGL</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t>
            </a:r>
            <a:r>
              <a:rPr lang="en-US" altLang="zh-CN" sz="2800" dirty="0" err="1" smtClean="0">
                <a:latin typeface="Times New Roman" panose="02020603050405020304" pitchFamily="18" charset="0"/>
                <a:ea typeface="PMingLiU" panose="02020500000000000000" pitchFamily="18" charset="-120"/>
                <a:cs typeface="Times New Roman" panose="02020603050405020304" pitchFamily="18" charset="0"/>
              </a:rPr>
              <a:t>Fouth</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Edition, Addison-Wesley, 200</a:t>
            </a:r>
            <a:r>
              <a:rPr lang="en-US" altLang="zh-CN" sz="2800" dirty="0" smtClean="0">
                <a:latin typeface="Times New Roman" panose="02020603050405020304" pitchFamily="18" charset="0"/>
                <a:ea typeface="PMingLiU" panose="02020500000000000000" pitchFamily="18" charset="-120"/>
                <a:cs typeface="Times New Roman" panose="02020603050405020304" pitchFamily="18" charset="0"/>
              </a:rPr>
              <a:t>5</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Deals with computer graphics as well as OpenGL.</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t>
            </a:r>
          </a:p>
          <a:p>
            <a:pPr eaLnBrk="1" hangingPunct="1">
              <a:lnSpc>
                <a:spcPct val="80000"/>
              </a:lnSpc>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 Watt, </a:t>
            </a:r>
            <a:r>
              <a:rPr lang="en-US" altLang="zh-TW" sz="2800" i="1" dirty="0" smtClean="0">
                <a:solidFill>
                  <a:srgbClr val="0000FF"/>
                </a:solidFill>
                <a:latin typeface="Times New Roman" panose="02020603050405020304" pitchFamily="18" charset="0"/>
                <a:ea typeface="PMingLiU" panose="02020500000000000000" pitchFamily="18" charset="-120"/>
                <a:cs typeface="Times New Roman" panose="02020603050405020304" pitchFamily="18" charset="0"/>
              </a:rPr>
              <a:t>3D Computer Graphics</a:t>
            </a: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Third Edition, </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Addison-Wesley, 2000. </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 famous book on 3D computer graphics.</a:t>
            </a:r>
          </a:p>
          <a:p>
            <a:pPr eaLnBrk="1" hangingPunct="1">
              <a:lnSpc>
                <a:spcPct val="80000"/>
              </a:lnSpc>
              <a:buFont typeface="Wingdings" panose="05000000000000000000" pitchFamily="2" charset="2"/>
              <a:buNone/>
            </a:pPr>
            <a:r>
              <a:rPr lang="en-US" altLang="zh-TW" sz="2800" dirty="0" smtClean="0">
                <a:latin typeface="Times New Roman" panose="02020603050405020304" pitchFamily="18" charset="0"/>
                <a:ea typeface="PMingLiU" panose="02020500000000000000" pitchFamily="18" charset="-120"/>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31640" y="620688"/>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维</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观察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2D Viewing</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756" name="Rectangle 3"/>
          <p:cNvSpPr>
            <a:spLocks noGrp="1" noChangeArrowheads="1"/>
          </p:cNvSpPr>
          <p:nvPr>
            <p:ph sz="quarter" idx="12"/>
          </p:nvPr>
        </p:nvSpPr>
        <p:spPr>
          <a:xfrm>
            <a:off x="539552" y="1412776"/>
            <a:ext cx="8207375" cy="3528045"/>
          </a:xfrm>
        </p:spPr>
        <p:txBody>
          <a:bodyPr/>
          <a:lstStyle/>
          <a:p>
            <a:pPr eaLnBrk="1" hangingPunct="1"/>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中，假定物体都处在一张无限大的纸张上，用假定的人造相机去观看物体</a:t>
            </a:r>
          </a:p>
          <a:p>
            <a:pPr lvl="1" eaLnBrk="1" hangingPunct="1">
              <a:buFont typeface="Wingdings" panose="05000000000000000000" pitchFamily="2" charset="2"/>
              <a:buChar char="ü"/>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哪部分物体区域被观察？</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被显示</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ü"/>
            </a:pP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被观察物体放置在窗口的哪部分</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位置</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ü"/>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相机的位置</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Camera’s location?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4" name="Rectangle 3"/>
          <p:cNvSpPr>
            <a:spLocks noGrp="1" noChangeArrowheads="1"/>
          </p:cNvSpPr>
          <p:nvPr>
            <p:ph sz="quarter" idx="12"/>
          </p:nvPr>
        </p:nvSpPr>
        <p:spPr>
          <a:xfrm>
            <a:off x="251520" y="980728"/>
            <a:ext cx="8507288" cy="5040907"/>
          </a:xfrm>
        </p:spPr>
        <p:txBody>
          <a:bodyPr/>
          <a:lstStyle/>
          <a:p>
            <a:pPr eaLnBrk="1" hangingPunct="1">
              <a:lnSpc>
                <a:spcPct val="90000"/>
              </a:lnSpc>
            </a:pP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gluOrtho2D</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xwmin</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xwmax</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ywmin</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ywmax</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90000"/>
              </a:lnSpc>
              <a:buFont typeface="Wingdings" panose="05000000000000000000" pitchFamily="2" charset="2"/>
              <a:buChar char="ü"/>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定义一个</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维</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正交投影矩阵</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，来完成</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一个二维投影变换</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Define a 2D orthographic projection matrix</a:t>
            </a:r>
            <a:endParaRPr lang="zh-CN" altLang="en-US" sz="2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ü"/>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定义一个观察区域或称</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裁剪窗口</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called “clipping window”</a:t>
            </a:r>
          </a:p>
          <a:p>
            <a:pPr lvl="1" eaLnBrk="1" hangingPunct="1">
              <a:lnSpc>
                <a:spcPct val="90000"/>
              </a:lnSpc>
              <a:buFont typeface="Wingdings" panose="05000000000000000000" pitchFamily="2" charset="2"/>
              <a:buChar char="ü"/>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xwmin</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ywmin</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左下坐标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left-lower coordinate</a:t>
            </a:r>
          </a:p>
          <a:p>
            <a:pPr marL="457200" lvl="1" indent="0" eaLnBrk="1" hangingPunct="1">
              <a:lnSpc>
                <a:spcPct val="90000"/>
              </a:lnSpc>
              <a:buNone/>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ywmax</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ywmax</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右</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坐标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right-upper coordinate</a:t>
            </a:r>
          </a:p>
          <a:p>
            <a:pPr lvl="1" eaLnBrk="1" hangingPunct="1">
              <a:lnSpc>
                <a:spcPct val="90000"/>
              </a:lnSpc>
              <a:buFont typeface="Wingdings" panose="05000000000000000000" pitchFamily="2" charset="2"/>
              <a:buChar char="ü"/>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缺省设置</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xwmin,ywmin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ywmax,ywmax</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Default (</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xwmin</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ywmin</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ywmax</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ywmax</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ü"/>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物体位于</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clipping window</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之内的被显示</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，否则不显示</a:t>
            </a:r>
          </a:p>
          <a:p>
            <a:pPr lvl="1" eaLnBrk="1" hangingPunct="1">
              <a:lnSpc>
                <a:spcPct val="90000"/>
              </a:lnSpc>
              <a:buFont typeface="Wingdings" panose="05000000000000000000" pitchFamily="2" charset="2"/>
              <a:buChar char="ü"/>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例如： </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Such as</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TW" sz="2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glMatrixMode</a:t>
            </a:r>
            <a:r>
              <a:rPr lang="en-US" altLang="zh-TW"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(GL_PROJECTION);</a:t>
            </a:r>
          </a:p>
          <a:p>
            <a:pPr eaLnBrk="1" hangingPunct="1">
              <a:lnSpc>
                <a:spcPct val="90000"/>
              </a:lnSpc>
              <a:buFont typeface="Wingdings" panose="05000000000000000000" pitchFamily="2" charset="2"/>
              <a:buNone/>
            </a:pPr>
            <a:r>
              <a:rPr lang="en-US" altLang="zh-TW"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TW" sz="20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glLoadIdentity</a:t>
            </a:r>
            <a:r>
              <a:rPr lang="en-US" altLang="zh-TW"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TW"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gluOrtho2D(-1.0, 1.0, -1.0, 1.0);</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a:spLocks noGrp="1" noChangeArrowheads="1"/>
          </p:cNvSpPr>
          <p:nvPr>
            <p:ph type="title"/>
          </p:nvPr>
        </p:nvSpPr>
        <p:spPr>
          <a:xfrm>
            <a:off x="1331640" y="404664"/>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维</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观察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2D Viewing</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4644008" y="6051000"/>
            <a:ext cx="4392488" cy="400110"/>
          </a:xfrm>
          <a:prstGeom prst="rect">
            <a:avLst/>
          </a:prstGeom>
          <a:solidFill>
            <a:schemeClr val="accent1">
              <a:lumMod val="20000"/>
              <a:lumOff val="80000"/>
            </a:schemeClr>
          </a:solidFill>
        </p:spPr>
        <p:txBody>
          <a:bodyPr wrap="square">
            <a:spAutoFit/>
          </a:bodyPr>
          <a:lstStyle/>
          <a:p>
            <a:r>
              <a:rPr lang="en-US" altLang="zh-CN" sz="2000" dirty="0" err="1" smtClean="0">
                <a:solidFill>
                  <a:srgbClr val="333333"/>
                </a:solidFill>
                <a:latin typeface="Times New Roman" panose="02020603050405020304" pitchFamily="18" charset="0"/>
                <a:cs typeface="Times New Roman" panose="02020603050405020304" pitchFamily="18" charset="0"/>
              </a:rPr>
              <a:t>glOrtho</a:t>
            </a:r>
            <a:r>
              <a:rPr lang="en-US" altLang="zh-CN" sz="2000" dirty="0" smtClean="0">
                <a:solidFill>
                  <a:srgbClr val="333333"/>
                </a:solidFill>
                <a:latin typeface="Times New Roman" panose="02020603050405020304" pitchFamily="18" charset="0"/>
                <a:cs typeface="Times New Roman" panose="02020603050405020304" pitchFamily="18" charset="0"/>
              </a:rPr>
              <a:t>(left</a:t>
            </a:r>
            <a:r>
              <a:rPr lang="en-US" altLang="zh-CN" sz="2000" dirty="0">
                <a:solidFill>
                  <a:srgbClr val="333333"/>
                </a:solidFill>
                <a:latin typeface="Times New Roman" panose="02020603050405020304" pitchFamily="18" charset="0"/>
                <a:cs typeface="Times New Roman" panose="02020603050405020304" pitchFamily="18" charset="0"/>
              </a:rPr>
              <a:t>, right, bottom, top, near, far)</a:t>
            </a:r>
            <a:endParaRPr lang="zh-CN" altLang="en-US" sz="20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2" name="Rectangle 3"/>
          <p:cNvSpPr>
            <a:spLocks noGrp="1" noChangeArrowheads="1"/>
          </p:cNvSpPr>
          <p:nvPr>
            <p:ph sz="quarter" idx="12"/>
          </p:nvPr>
        </p:nvSpPr>
        <p:spPr>
          <a:xfrm>
            <a:off x="35847" y="569458"/>
            <a:ext cx="9144247" cy="6171910"/>
          </a:xfrm>
        </p:spPr>
        <p:txBody>
          <a:bodyPr/>
          <a:lstStyle/>
          <a:p>
            <a:pPr marL="0" indent="0" eaLnBrk="1" hangingPunct="1">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glViewport</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xvmin</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yvmin</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p>
          <a:p>
            <a:pPr marL="0" indent="0" eaLnBrk="1" hangingPunct="1">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vpWidth</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vpHeight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在窗口中定义了一个被称为</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视口</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或绘制区域的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范围</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Defined a area  called “viewport” or “drawing area” in the window</a:t>
            </a:r>
          </a:p>
          <a:p>
            <a:pPr lvl="1" eaLnBrk="1" hangingPunct="1">
              <a:buFont typeface="Wingdings" panose="05000000000000000000" pitchFamily="2" charset="2"/>
              <a:buChar char="ü"/>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xvmin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yvmin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视口的</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左下角位置</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xvmin</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yvmin</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left-lower corner in the viewport </a:t>
            </a:r>
          </a:p>
          <a:p>
            <a:pPr lvl="1" eaLnBrk="1" hangingPunct="1">
              <a:buFont typeface="Wingdings" panose="05000000000000000000" pitchFamily="2" charset="2"/>
              <a:buChar char="ü"/>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vpWidth,vpHeight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视口的</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宽度与高度</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vpWidth,vpHeight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 viewport’s width &amp; height </a:t>
            </a:r>
          </a:p>
          <a:p>
            <a:pPr lvl="1" eaLnBrk="1" hangingPunct="1">
              <a:buFont typeface="Wingdings" panose="05000000000000000000" pitchFamily="2" charset="2"/>
              <a:buChar char="ü"/>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默认的视区大小和位置和显示窗口一样</a:t>
            </a:r>
          </a:p>
          <a:p>
            <a:pPr lvl="1" eaLnBrk="1" hangingPunct="1">
              <a:buFont typeface="Wingdings" panose="05000000000000000000" pitchFamily="2" charset="2"/>
              <a:buChar char="ü"/>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将</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clipping window</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放于</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中什么位置</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视口</a:t>
            </a:r>
          </a:p>
          <a:p>
            <a:pPr lvl="1" eaLnBrk="1" hangingPunct="1">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注意：</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剪裁窗口、窗口、视口</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Notice</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clipping  window, window, viewport</a:t>
            </a:r>
          </a:p>
          <a:p>
            <a:pPr marL="457200" lvl="1" indent="0" eaLnBrk="1" hangingPunct="1">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a:spLocks noGrp="1" noChangeArrowheads="1"/>
          </p:cNvSpPr>
          <p:nvPr>
            <p:ph type="title"/>
          </p:nvPr>
        </p:nvSpPr>
        <p:spPr>
          <a:xfrm>
            <a:off x="1331639" y="230039"/>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维</a:t>
            </a:r>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观察</a:t>
            </a:r>
            <a:r>
              <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2D Viewing</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9388" y="561429"/>
            <a:ext cx="8964612" cy="1716088"/>
          </a:xfrm>
        </p:spPr>
        <p:txBody>
          <a:bodyPr/>
          <a:lstStyle/>
          <a:p>
            <a:pPr algn="ctr" eaLnBrk="1" hangingPunct="1"/>
            <a:r>
              <a:rPr lang="zh-CN" altLang="en-US" sz="4400" dirty="0">
                <a:latin typeface="宋体" panose="02010600030101010101" pitchFamily="2" charset="-122"/>
                <a:ea typeface="宋体" panose="02010600030101010101" pitchFamily="2" charset="-122"/>
                <a:cs typeface="Times New Roman" panose="02020603050405020304" pitchFamily="18" charset="0"/>
              </a:rPr>
              <a:t>投影变换与视口变换</a:t>
            </a:r>
            <a:r>
              <a:rPr lang="en-US" altLang="zh-CN" sz="4400" dirty="0">
                <a:latin typeface="宋体" panose="02010600030101010101" pitchFamily="2" charset="-122"/>
                <a:ea typeface="宋体" panose="02010600030101010101" pitchFamily="2" charset="-122"/>
                <a:cs typeface="Times New Roman" panose="02020603050405020304" pitchFamily="18" charset="0"/>
              </a:rPr>
              <a:t/>
            </a:r>
            <a:br>
              <a:rPr lang="en-US" altLang="zh-CN" sz="4400" dirty="0">
                <a:latin typeface="宋体" panose="02010600030101010101" pitchFamily="2" charset="-122"/>
                <a:ea typeface="宋体" panose="02010600030101010101" pitchFamily="2" charset="-122"/>
                <a:cs typeface="Times New Roman" panose="02020603050405020304" pitchFamily="18" charset="0"/>
              </a:rPr>
            </a:br>
            <a:r>
              <a:rPr lang="zh-CN" altLang="en-US" sz="4400" dirty="0">
                <a:latin typeface="宋体" panose="02010600030101010101" pitchFamily="2" charset="-122"/>
                <a:ea typeface="宋体" panose="02010600030101010101" pitchFamily="2" charset="-122"/>
                <a:cs typeface="Times New Roman" panose="02020603050405020304" pitchFamily="18" charset="0"/>
              </a:rPr>
              <a:t>剪裁窗口、窗口、视口</a:t>
            </a:r>
            <a:r>
              <a:rPr lang="en-US" altLang="zh-CN" sz="3200" b="0" dirty="0" smtClean="0">
                <a:latin typeface="Times New Roman" panose="02020603050405020304" pitchFamily="18" charset="0"/>
                <a:cs typeface="Times New Roman" panose="02020603050405020304" pitchFamily="18" charset="0"/>
              </a:rPr>
              <a:t/>
            </a:r>
            <a:br>
              <a:rPr lang="en-US" altLang="zh-CN" sz="3200" b="0" dirty="0" smtClean="0">
                <a:latin typeface="Times New Roman" panose="02020603050405020304" pitchFamily="18" charset="0"/>
                <a:cs typeface="Times New Roman" panose="02020603050405020304" pitchFamily="18" charset="0"/>
              </a:rPr>
            </a:br>
            <a:r>
              <a:rPr lang="en-US" altLang="zh-CN" sz="3200" b="0" dirty="0" smtClean="0">
                <a:latin typeface="Times New Roman" panose="02020603050405020304" pitchFamily="18" charset="0"/>
                <a:cs typeface="Times New Roman" panose="02020603050405020304" pitchFamily="18" charset="0"/>
              </a:rPr>
              <a:t>Project Transformation &amp; Viewport </a:t>
            </a:r>
            <a:r>
              <a:rPr lang="en-US" altLang="zh-CN" sz="3200" b="0" dirty="0">
                <a:latin typeface="Times New Roman" panose="02020603050405020304" pitchFamily="18" charset="0"/>
                <a:cs typeface="Times New Roman" panose="02020603050405020304" pitchFamily="18" charset="0"/>
              </a:rPr>
              <a:t>T</a:t>
            </a:r>
            <a:r>
              <a:rPr lang="en-US" altLang="zh-CN" sz="3200" b="0" dirty="0" smtClean="0">
                <a:latin typeface="Times New Roman" panose="02020603050405020304" pitchFamily="18" charset="0"/>
                <a:cs typeface="Times New Roman" panose="02020603050405020304" pitchFamily="18" charset="0"/>
              </a:rPr>
              <a:t>ransformation</a:t>
            </a:r>
            <a:r>
              <a:rPr lang="en-US" altLang="zh-CN" sz="4400" b="0" dirty="0" smtClean="0">
                <a:latin typeface="Times New Roman" panose="02020603050405020304" pitchFamily="18" charset="0"/>
                <a:cs typeface="Times New Roman" panose="02020603050405020304" pitchFamily="18" charset="0"/>
              </a:rPr>
              <a:t/>
            </a:r>
            <a:br>
              <a:rPr lang="en-US" altLang="zh-CN" sz="4400" b="0" dirty="0" smtClean="0">
                <a:latin typeface="Times New Roman" panose="02020603050405020304" pitchFamily="18" charset="0"/>
                <a:cs typeface="Times New Roman" panose="02020603050405020304" pitchFamily="18" charset="0"/>
              </a:rPr>
            </a:br>
            <a:r>
              <a:rPr lang="en-US" altLang="zh-CN" sz="4400" b="0" dirty="0" smtClean="0">
                <a:latin typeface="Times New Roman" panose="02020603050405020304" pitchFamily="18" charset="0"/>
                <a:cs typeface="Times New Roman" panose="02020603050405020304" pitchFamily="18" charset="0"/>
              </a:rPr>
              <a:t> </a:t>
            </a:r>
            <a:r>
              <a:rPr lang="en-US" altLang="zh-CN" sz="3200" b="0" dirty="0">
                <a:latin typeface="Times New Roman" panose="02020603050405020304" pitchFamily="18" charset="0"/>
                <a:cs typeface="Times New Roman" panose="02020603050405020304" pitchFamily="18" charset="0"/>
              </a:rPr>
              <a:t>C</a:t>
            </a:r>
            <a:r>
              <a:rPr lang="en-US" altLang="zh-CN" sz="3200" b="0" dirty="0" smtClean="0">
                <a:latin typeface="Times New Roman" panose="02020603050405020304" pitchFamily="18" charset="0"/>
                <a:cs typeface="Times New Roman" panose="02020603050405020304" pitchFamily="18" charset="0"/>
              </a:rPr>
              <a:t>lipping  </a:t>
            </a:r>
            <a:r>
              <a:rPr lang="en-US" altLang="zh-CN" sz="3200" b="0" dirty="0">
                <a:latin typeface="Times New Roman" panose="02020603050405020304" pitchFamily="18" charset="0"/>
                <a:cs typeface="Times New Roman" panose="02020603050405020304" pitchFamily="18" charset="0"/>
              </a:rPr>
              <a:t>W</a:t>
            </a:r>
            <a:r>
              <a:rPr lang="en-US" altLang="zh-CN" sz="3200" b="0" dirty="0" smtClean="0">
                <a:latin typeface="Times New Roman" panose="02020603050405020304" pitchFamily="18" charset="0"/>
                <a:cs typeface="Times New Roman" panose="02020603050405020304" pitchFamily="18" charset="0"/>
              </a:rPr>
              <a:t>indow, Windows, Viewport</a:t>
            </a:r>
            <a:endParaRPr lang="en-US" altLang="zh-CN" sz="4400" dirty="0" smtClean="0">
              <a:latin typeface="宋体" panose="02010600030101010101" pitchFamily="2" charset="-122"/>
              <a:ea typeface="宋体" panose="02010600030101010101" pitchFamily="2" charset="-122"/>
              <a:cs typeface="Times New Roman" panose="02020603050405020304" pitchFamily="18" charset="0"/>
            </a:endParaRPr>
          </a:p>
        </p:txBody>
      </p:sp>
      <p:pic>
        <p:nvPicPr>
          <p:cNvPr id="809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85529"/>
            <a:ext cx="914400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87624" y="764629"/>
            <a:ext cx="7078662" cy="349250"/>
          </a:xfrm>
        </p:spPr>
        <p:txBody>
          <a:bodyPr/>
          <a:lstStyle/>
          <a:p>
            <a:pPr algn="ctr" eaLnBrk="1" hangingPunct="1"/>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窗口的缩放函数</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Window Reshape Function</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948" name="Rectangle 3"/>
          <p:cNvSpPr>
            <a:spLocks noGrp="1" noChangeArrowheads="1"/>
          </p:cNvSpPr>
          <p:nvPr>
            <p:ph sz="quarter" idx="12"/>
          </p:nvPr>
        </p:nvSpPr>
        <p:spPr>
          <a:xfrm>
            <a:off x="179512" y="1700808"/>
            <a:ext cx="8651130" cy="4896619"/>
          </a:xfrm>
        </p:spPr>
        <p:txBody>
          <a:bodyPr/>
          <a:lstStyle/>
          <a:p>
            <a:pPr eaLnBrk="1" hangingPunct="1">
              <a:lnSpc>
                <a:spcPct val="9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void </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glutReshapeFunc</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(void(*</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func</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width,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height));</a:t>
            </a:r>
          </a:p>
          <a:p>
            <a:pPr lvl="1" eaLnBrk="1" hangingPunct="1">
              <a:lnSpc>
                <a:spcPct val="9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func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reshape</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函数名</a:t>
            </a:r>
          </a:p>
          <a:p>
            <a:pPr lvl="1" eaLnBrk="1" hangingPunct="1">
              <a:lnSpc>
                <a:spcPct val="9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width, height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为当前窗口的宽和高</a:t>
            </a:r>
          </a:p>
          <a:p>
            <a:pPr lvl="1" eaLnBrk="1" hangingPunct="1">
              <a:lnSpc>
                <a:spcPct val="90000"/>
              </a:lnSpc>
            </a:pP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函数中调用</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，如</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glutReshapeFunc</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myreshape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90000"/>
              </a:lnSpc>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void </a:t>
            </a:r>
            <a:r>
              <a:rPr lang="en-US" altLang="zh-CN" sz="28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myreshape</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glViewport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 0,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h);</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glMatrixMode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(GL_PROJECTION);</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glLoadIdentity</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gluOrtho2D(0.0,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 0.0,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跟随窗口的缩放，调整视口、剪裁窗口的大小。</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 name="直接箭头连接符 2"/>
          <p:cNvCxnSpPr/>
          <p:nvPr/>
        </p:nvCxnSpPr>
        <p:spPr>
          <a:xfrm flipH="1">
            <a:off x="2195736" y="2132856"/>
            <a:ext cx="2376264" cy="165618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flipV="1">
            <a:off x="2195736" y="4581128"/>
            <a:ext cx="1872208" cy="165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直接箭头连接符 5"/>
          <p:cNvCxnSpPr/>
          <p:nvPr/>
        </p:nvCxnSpPr>
        <p:spPr>
          <a:xfrm flipH="1" flipV="1">
            <a:off x="2339752" y="5877272"/>
            <a:ext cx="2736304"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5616624"/>
          </a:xfrm>
        </p:spPr>
        <p:txBody>
          <a:bodyPr/>
          <a:lstStyle/>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solidFill>
                  <a:srgbClr val="0000FF"/>
                </a:solidFill>
              </a:rPr>
              <a:t/>
            </a:r>
            <a:br>
              <a:rPr lang="en-US" altLang="zh-CN" sz="3200" b="1" dirty="0">
                <a:solidFill>
                  <a:srgbClr val="0000FF"/>
                </a:solidFill>
              </a:rPr>
            </a:b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31644051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8313" y="0"/>
            <a:ext cx="8229600" cy="1371600"/>
          </a:xfrm>
        </p:spPr>
        <p:txBody>
          <a:bodyPr/>
          <a:lstStyle/>
          <a:p>
            <a:pPr algn="ctr" eaLnBrk="1" hangingPunct="1"/>
            <a:r>
              <a:rPr lang="zh-CN" altLang="en-US" sz="4400" dirty="0" smtClean="0">
                <a:latin typeface="Times New Roman" panose="02020603050405020304" pitchFamily="18" charset="0"/>
                <a:ea typeface="宋体" panose="02010600030101010101" pitchFamily="2" charset="-122"/>
                <a:cs typeface="Times New Roman" panose="02020603050405020304" pitchFamily="18" charset="0"/>
              </a:rPr>
              <a:t>总结 </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Summary</a:t>
            </a:r>
            <a:endParaRPr lang="en-US" altLang="zh-CN" sz="4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996" name="Rectangle 3"/>
          <p:cNvSpPr>
            <a:spLocks noGrp="1" noChangeArrowheads="1"/>
          </p:cNvSpPr>
          <p:nvPr>
            <p:ph sz="quarter" idx="12"/>
          </p:nvPr>
        </p:nvSpPr>
        <p:spPr>
          <a:xfrm>
            <a:off x="179512" y="1124743"/>
            <a:ext cx="8964488" cy="5112569"/>
          </a:xfrm>
        </p:spPr>
        <p:txBody>
          <a:bodyPr/>
          <a:lstStyle/>
          <a:p>
            <a:pPr eaLnBrk="1" hangingPunct="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What is OpenGL      </a:t>
            </a: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特点：</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OpenGL’s features    </a:t>
            </a: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功能：</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OpenGL’s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functions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的结构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OpenGL’s architecture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的安装</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installation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基本</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 simple OpenGL based C++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program </a:t>
            </a:r>
            <a:endPar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基本函数：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Some basic OpenGL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functions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坐标系：</a:t>
            </a:r>
            <a:r>
              <a:rPr lang="en-US" altLang="zh-CN" sz="2400" smtClean="0">
                <a:latin typeface="Times New Roman" panose="02020603050405020304" pitchFamily="18" charset="0"/>
                <a:ea typeface="宋体" panose="02010600030101010101" pitchFamily="2" charset="-122"/>
                <a:cs typeface="Times New Roman" panose="02020603050405020304" pitchFamily="18" charset="0"/>
              </a:rPr>
              <a:t>              OpenGL’s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coordinate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维观察函数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gluOrtho2D() &amp;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glViewport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&amp;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glutReshapeFunc</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2D viewing: gluOrtho2D() &amp;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glViewport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&amp;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glutReshapeFunc</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96040" y="548680"/>
            <a:ext cx="8229600" cy="677490"/>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作 业</a:t>
            </a:r>
          </a:p>
        </p:txBody>
      </p:sp>
      <p:sp>
        <p:nvSpPr>
          <p:cNvPr id="89091" name="Rectangle 3"/>
          <p:cNvSpPr>
            <a:spLocks noGrp="1" noChangeArrowheads="1"/>
          </p:cNvSpPr>
          <p:nvPr>
            <p:ph type="body" idx="1"/>
          </p:nvPr>
        </p:nvSpPr>
        <p:spPr>
          <a:xfrm>
            <a:off x="477888" y="1556792"/>
            <a:ext cx="8064896" cy="3240360"/>
          </a:xfrm>
        </p:spPr>
        <p:txBody>
          <a:bodyPr/>
          <a:lstStyle/>
          <a:p>
            <a:pPr marL="514350" lvl="0" indent="-514350">
              <a:buFont typeface="+mj-lt"/>
              <a:buAutoNum type="arabicPeriod"/>
            </a:pPr>
            <a:r>
              <a:rPr lang="zh-CN" altLang="en-US" b="1" dirty="0" smtClean="0">
                <a:latin typeface="Times New Roman" panose="02020603050405020304" pitchFamily="18" charset="0"/>
                <a:cs typeface="Times New Roman" panose="02020603050405020304" pitchFamily="18" charset="0"/>
              </a:rPr>
              <a:t>说明</a:t>
            </a:r>
            <a:r>
              <a:rPr lang="en-US" altLang="zh-CN" dirty="0" smtClean="0">
                <a:latin typeface="Times New Roman" panose="02020603050405020304" pitchFamily="18" charset="0"/>
                <a:cs typeface="Times New Roman" panose="02020603050405020304" pitchFamily="18" charset="0"/>
              </a:rPr>
              <a:t>OpenGL</a:t>
            </a:r>
            <a:r>
              <a:rPr lang="zh-CN" altLang="en-US" b="1" dirty="0" smtClean="0">
                <a:latin typeface="Times New Roman" panose="02020603050405020304" pitchFamily="18" charset="0"/>
                <a:cs typeface="Times New Roman" panose="02020603050405020304" pitchFamily="18" charset="0"/>
              </a:rPr>
              <a:t>图形</a:t>
            </a:r>
            <a:r>
              <a:rPr lang="zh-CN" altLang="en-US" b="1" dirty="0">
                <a:latin typeface="Times New Roman" panose="02020603050405020304" pitchFamily="18" charset="0"/>
                <a:cs typeface="Times New Roman" panose="02020603050405020304" pitchFamily="18" charset="0"/>
              </a:rPr>
              <a:t>标准的体系结构</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514350" lvl="0" indent="-514350">
              <a:buFont typeface="+mj-lt"/>
              <a:buAutoNum type="arabicPeriod"/>
            </a:pPr>
            <a:r>
              <a:rPr lang="zh-CN" altLang="en-US" b="1" dirty="0">
                <a:latin typeface="Times New Roman" panose="02020603050405020304" pitchFamily="18" charset="0"/>
                <a:cs typeface="Times New Roman" panose="02020603050405020304" pitchFamily="18" charset="0"/>
              </a:rPr>
              <a:t>说明</a:t>
            </a:r>
            <a:r>
              <a:rPr lang="en-US" altLang="zh-CN" dirty="0">
                <a:latin typeface="Times New Roman" panose="02020603050405020304" pitchFamily="18" charset="0"/>
                <a:cs typeface="Times New Roman" panose="02020603050405020304" pitchFamily="18" charset="0"/>
              </a:rPr>
              <a:t>OpenGL</a:t>
            </a:r>
            <a:r>
              <a:rPr lang="zh-CN" altLang="en-US" b="1" dirty="0">
                <a:latin typeface="Times New Roman" panose="02020603050405020304" pitchFamily="18" charset="0"/>
                <a:cs typeface="Times New Roman" panose="02020603050405020304" pitchFamily="18" charset="0"/>
              </a:rPr>
              <a:t>图形标准的工作</a:t>
            </a:r>
            <a:r>
              <a:rPr lang="zh-CN" altLang="en-US" b="1" dirty="0" smtClean="0">
                <a:latin typeface="Times New Roman" panose="02020603050405020304" pitchFamily="18" charset="0"/>
                <a:cs typeface="Times New Roman" panose="02020603050405020304" pitchFamily="18" charset="0"/>
              </a:rPr>
              <a:t>流程</a:t>
            </a:r>
            <a:r>
              <a:rPr lang="zh-CN" altLang="en-US" b="1" dirty="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altLang="zh-CN" dirty="0">
                <a:latin typeface="Times New Roman" panose="02020603050405020304" pitchFamily="18" charset="0"/>
                <a:cs typeface="Times New Roman" panose="02020603050405020304" pitchFamily="18" charset="0"/>
              </a:rPr>
              <a:t>OpenGL</a:t>
            </a:r>
            <a:r>
              <a:rPr lang="zh-CN" altLang="en-US" b="1" dirty="0">
                <a:latin typeface="Times New Roman" panose="02020603050405020304" pitchFamily="18" charset="0"/>
                <a:cs typeface="Times New Roman" panose="02020603050405020304" pitchFamily="18" charset="0"/>
              </a:rPr>
              <a:t>函数命名约定和构成有什么特点和规律？</a:t>
            </a:r>
            <a:endParaRPr lang="zh-CN" alt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511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3"/>
          <p:cNvSpPr txBox="1">
            <a:spLocks noChangeArrowheads="1"/>
          </p:cNvSpPr>
          <p:nvPr/>
        </p:nvSpPr>
        <p:spPr bwMode="auto">
          <a:xfrm>
            <a:off x="3501001" y="1483067"/>
            <a:ext cx="5638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4400" b="1" dirty="0">
                <a:solidFill>
                  <a:prstClr val="black"/>
                </a:solidFill>
                <a:latin typeface="宋体" panose="02010600030101010101" pitchFamily="2" charset="-122"/>
                <a:ea typeface="宋体" panose="02010600030101010101" pitchFamily="2" charset="-122"/>
              </a:rPr>
              <a:t>第三章</a:t>
            </a:r>
          </a:p>
          <a:p>
            <a:pPr eaLnBrk="1" hangingPunct="1">
              <a:buFont typeface="Arial" panose="020B0604020202020204" pitchFamily="34" charset="0"/>
              <a:buNone/>
            </a:pPr>
            <a:r>
              <a:rPr lang="en-US" altLang="zh-CN" sz="4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b="1" dirty="0">
                <a:solidFill>
                  <a:prstClr val="black"/>
                </a:solidFill>
                <a:latin typeface="宋体" panose="02010600030101010101" pitchFamily="2" charset="-122"/>
                <a:ea typeface="宋体" panose="02010600030101010101" pitchFamily="2" charset="-122"/>
              </a:rPr>
              <a:t>编程基础</a:t>
            </a:r>
            <a:endParaRPr lang="zh-CN" altLang="en-US" sz="4400" dirty="0">
              <a:solidFill>
                <a:prstClr val="black"/>
              </a:solidFill>
              <a:latin typeface="宋体" panose="02010600030101010101" pitchFamily="2" charset="-122"/>
              <a:ea typeface="宋体" panose="02010600030101010101" pitchFamily="2" charset="-122"/>
            </a:endParaRPr>
          </a:p>
          <a:p>
            <a:pPr eaLnBrk="1" hangingPunct="1">
              <a:buFont typeface="Arial" panose="020B0604020202020204" pitchFamily="34" charset="0"/>
              <a:buNone/>
            </a:pPr>
            <a:endParaRPr lang="zh-CN" altLang="en-US" sz="3600" dirty="0">
              <a:solidFill>
                <a:prstClr val="black"/>
              </a:solidFill>
              <a:latin typeface="微软雅黑" panose="020B0503020204020204" pitchFamily="34" charset="-122"/>
            </a:endParaRPr>
          </a:p>
          <a:p>
            <a:pPr eaLnBrk="1" hangingPunct="1">
              <a:buFont typeface="Arial" panose="020B0604020202020204" pitchFamily="34" charset="0"/>
              <a:buNone/>
            </a:pPr>
            <a:endParaRPr lang="en-US" altLang="zh-CN" sz="2800" dirty="0">
              <a:solidFill>
                <a:prstClr val="black"/>
              </a:solidFill>
              <a:latin typeface="微软雅黑" panose="020B0503020204020204" pitchFamily="34" charset="-122"/>
            </a:endParaRPr>
          </a:p>
        </p:txBody>
      </p:sp>
      <p:sp>
        <p:nvSpPr>
          <p:cNvPr id="5" name="TextBox 4"/>
          <p:cNvSpPr txBox="1"/>
          <p:nvPr/>
        </p:nvSpPr>
        <p:spPr>
          <a:xfrm>
            <a:off x="1928813" y="4149725"/>
            <a:ext cx="5246687" cy="1568450"/>
          </a:xfrm>
          <a:prstGeom prst="rect">
            <a:avLst/>
          </a:prstGeom>
          <a:noFill/>
        </p:spPr>
        <p:txBody>
          <a:bodyPr>
            <a:spAutoFit/>
          </a:bodyPr>
          <a:lstStyle/>
          <a:p>
            <a:pPr algn="ctr">
              <a:defRPr/>
            </a:pPr>
            <a:r>
              <a:rPr lang="zh-CN" altLang="en-US" sz="3200" b="1" dirty="0">
                <a:solidFill>
                  <a:prstClr val="black"/>
                </a:solidFill>
                <a:latin typeface="Times New Roman" panose="02020603050405020304" pitchFamily="18" charset="0"/>
                <a:cs typeface="Times New Roman" panose="02020603050405020304" pitchFamily="18" charset="0"/>
              </a:rPr>
              <a:t>童立靖</a:t>
            </a:r>
            <a:endParaRPr lang="en-US" altLang="zh-CN" sz="3200" b="1" dirty="0">
              <a:solidFill>
                <a:prstClr val="black"/>
              </a:solidFill>
              <a:latin typeface="Times New Roman" panose="02020603050405020304" pitchFamily="18" charset="0"/>
              <a:cs typeface="Times New Roman" panose="02020603050405020304" pitchFamily="18" charset="0"/>
            </a:endParaRPr>
          </a:p>
          <a:p>
            <a:pPr algn="ctr">
              <a:defRPr/>
            </a:pPr>
            <a:r>
              <a:rPr lang="zh-CN" altLang="en-US" sz="3200" b="1" dirty="0">
                <a:solidFill>
                  <a:prstClr val="black"/>
                </a:solidFill>
                <a:latin typeface="Times New Roman" panose="02020603050405020304" pitchFamily="18" charset="0"/>
                <a:cs typeface="Times New Roman" panose="02020603050405020304" pitchFamily="18" charset="0"/>
              </a:rPr>
              <a:t>北方工业大学计算机学院</a:t>
            </a:r>
            <a:r>
              <a:rPr lang="en-US" altLang="zh-CN" sz="3200" dirty="0">
                <a:solidFill>
                  <a:prstClr val="black"/>
                </a:solidFill>
                <a:latin typeface="Times New Roman" panose="02020603050405020304" pitchFamily="18" charset="0"/>
                <a:cs typeface="Times New Roman" panose="02020603050405020304" pitchFamily="18" charset="0"/>
              </a:rPr>
              <a:t>tong_lijing@163.com</a:t>
            </a:r>
            <a:endParaRPr lang="zh-CN" altLang="en-US" sz="3200" dirty="0">
              <a:solidFill>
                <a:prstClr val="black"/>
              </a:solidFill>
              <a:latin typeface="Times New Roman" panose="02020603050405020304" pitchFamily="18" charset="0"/>
              <a:cs typeface="Times New Roman" panose="02020603050405020304" pitchFamily="18" charset="0"/>
            </a:endParaRPr>
          </a:p>
        </p:txBody>
      </p:sp>
      <p:pic>
        <p:nvPicPr>
          <p:cNvPr id="11270" name="Picture 3" descr="未定标题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45" y="1484312"/>
            <a:ext cx="1964006" cy="18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6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344" y="476672"/>
            <a:ext cx="7078662" cy="349250"/>
          </a:xfrm>
        </p:spPr>
        <p:txBody>
          <a:bodyPr/>
          <a:lstStyle/>
          <a:p>
            <a:pPr algn="ct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编程基础</a:t>
            </a:r>
          </a:p>
        </p:txBody>
      </p:sp>
      <p:sp>
        <p:nvSpPr>
          <p:cNvPr id="3" name="内容占位符 2"/>
          <p:cNvSpPr>
            <a:spLocks noGrp="1"/>
          </p:cNvSpPr>
          <p:nvPr>
            <p:ph sz="quarter" idx="12"/>
          </p:nvPr>
        </p:nvSpPr>
        <p:spPr>
          <a:xfrm>
            <a:off x="1187624" y="1124744"/>
            <a:ext cx="7270525" cy="4896544"/>
          </a:xfrm>
        </p:spPr>
        <p:txBody>
          <a:bodyPr/>
          <a:lstStyle/>
          <a:p>
            <a:pPr marL="0" indent="0">
              <a:lnSpc>
                <a:spcPct val="100000"/>
              </a:lnSpc>
              <a:buNone/>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3.1</a:t>
            </a:r>
            <a:r>
              <a:rPr lang="zh-CN" altLang="en-US"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简介</a:t>
            </a:r>
            <a:endParaRPr lang="en-US" altLang="zh-CN"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体系结构</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工作</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流程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3.6</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32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3.7</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函数命名</a:t>
            </a:r>
            <a:r>
              <a:rPr lang="zh-CN" altLang="zh-CN" sz="3200" dirty="0" smtClean="0">
                <a:latin typeface="Times New Roman" panose="02020603050405020304" pitchFamily="18" charset="0"/>
                <a:ea typeface="宋体" panose="02010600030101010101" pitchFamily="2" charset="-122"/>
                <a:cs typeface="Times New Roman" panose="02020603050405020304" pitchFamily="18" charset="0"/>
              </a:rPr>
              <a:t>约定</a:t>
            </a:r>
            <a:r>
              <a:rPr lang="en-US" altLang="zh-CN" sz="3200" b="1" dirty="0"/>
              <a:t/>
            </a:r>
            <a:br>
              <a:rPr lang="en-US" altLang="zh-CN" sz="3200" b="1" dirty="0"/>
            </a:b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3.8</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初探</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编程</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入门</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400050" lvl="1" indent="0">
              <a:lnSpc>
                <a:spcPct val="100000"/>
              </a:lnSpc>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3.8.2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1126780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3165" y="332656"/>
            <a:ext cx="8856984" cy="504056"/>
          </a:xfrm>
        </p:spPr>
        <p:txBody>
          <a:bodyPr/>
          <a:lstStyle/>
          <a:p>
            <a:pPr algn="ctr" eaLnBrk="1" hangingPunct="1"/>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What is OpenGL</a:t>
            </a:r>
            <a:r>
              <a:rPr lang="zh-CN" altLang="en-US" sz="4400" b="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4" name="Rectangle 3"/>
          <p:cNvSpPr>
            <a:spLocks noGrp="1" noChangeArrowheads="1"/>
          </p:cNvSpPr>
          <p:nvPr>
            <p:ph sz="quarter" idx="12"/>
          </p:nvPr>
        </p:nvSpPr>
        <p:spPr>
          <a:xfrm>
            <a:off x="468313" y="981075"/>
            <a:ext cx="8207375" cy="5400675"/>
          </a:xfrm>
        </p:spPr>
        <p:txBody>
          <a:bodyPr/>
          <a:lstStyle/>
          <a:p>
            <a:pPr eaLnBrk="1" hangingPunct="1">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OpenGL (Open Graphics Library)</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是计算机工业为</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图形定义的</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标准</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应用程序</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接口</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API )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不必</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为不同的操作系统再次</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改写</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图形应用</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OpenGL (</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 Graphics Library</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is the computer industry's standard application program interface ( API ) for defining 2-D and 3-D graphic images. Prior to OpenGL, any company developing a graphical application typically had to rewrite the graphics part of it for each operating system platform and had to be cognizant of the graphics hardware as well. With OpenGL, an application can create the same effects in any operating system using any OpenGL-adhering graphics adapter.</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71600" y="836712"/>
            <a:ext cx="7078662" cy="349250"/>
          </a:xfrm>
        </p:spPr>
        <p:txBody>
          <a:bodyPr/>
          <a:lstStyle/>
          <a:p>
            <a:pPr algn="ctr" eaLnBrk="1" hangingPunct="1"/>
            <a:r>
              <a:rPr lang="en-US" altLang="zh-CN" sz="4400" b="0"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怎么样</a:t>
            </a:r>
            <a:r>
              <a:rPr lang="zh-CN" altLang="en-US" sz="4400" b="0" dirty="0">
                <a:latin typeface="Times New Roman" panose="02020603050405020304" pitchFamily="18" charset="0"/>
                <a:ea typeface="宋体" panose="02010600030101010101" pitchFamily="2" charset="-122"/>
                <a:cs typeface="Times New Roman" panose="02020603050405020304" pitchFamily="18" charset="0"/>
              </a:rPr>
              <a:t>？</a:t>
            </a:r>
            <a:br>
              <a:rPr lang="zh-CN" altLang="en-US" sz="4400"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How about OpenGL</a:t>
            </a:r>
            <a:r>
              <a:rPr lang="zh-CN" altLang="en-US" sz="4400" b="0" dirty="0" smtClean="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099" name="Rectangle 3"/>
          <p:cNvSpPr>
            <a:spLocks noGrp="1" noChangeArrowheads="1"/>
          </p:cNvSpPr>
          <p:nvPr>
            <p:ph sz="quarter" idx="12"/>
          </p:nvPr>
        </p:nvSpPr>
        <p:spPr>
          <a:xfrm>
            <a:off x="496315" y="1844824"/>
            <a:ext cx="8486676" cy="4320902"/>
          </a:xfrm>
        </p:spPr>
        <p:txBody>
          <a:bodyPr/>
          <a:lstStyle/>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是一个</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接口：</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OpenGL is an API</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SGI</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开发：</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Developed by SGI</a:t>
            </a:r>
          </a:p>
          <a:p>
            <a:pPr eaLnBrk="1" hangingPunct="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是一个</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图形库：</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GL-Graphics Library</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有几百个图形</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功能：</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Hundreds of graphics functions</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由一些大公司控制的工业</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标准：</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Industry standards controlled by OpenGL Architecture Review Board (including HP</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SGI</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SUN, Microsoft and so on)</a:t>
            </a:r>
          </a:p>
          <a:p>
            <a:pPr marL="0" indent="0" eaLnBrk="1" hangingPunct="1">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10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10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10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10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 calcmode="lin" valueType="num">
                                      <p:cBhvr additive="base">
                                        <p:cTn id="31" dur="10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099">
                                            <p:txEl>
                                              <p:pRg st="5" end="5"/>
                                            </p:txEl>
                                          </p:spTgt>
                                        </p:tgtEl>
                                        <p:attrNameLst>
                                          <p:attrName>style.visibility</p:attrName>
                                        </p:attrNameLst>
                                      </p:cBhvr>
                                      <p:to>
                                        <p:strVal val="visible"/>
                                      </p:to>
                                    </p:set>
                                    <p:anim calcmode="lin" valueType="num">
                                      <p:cBhvr additive="base">
                                        <p:cTn id="37" dur="1000" fill="hold"/>
                                        <p:tgtEl>
                                          <p:spTgt spid="409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0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6820" y="291927"/>
            <a:ext cx="7924800" cy="1143000"/>
          </a:xfrm>
        </p:spPr>
        <p:txBody>
          <a:bodyPr/>
          <a:lstStyle/>
          <a:p>
            <a:pPr algn="ctr" eaLnBrk="1" hangingPunct="1"/>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rPr>
              <a:t>API? What is API</a:t>
            </a:r>
            <a:r>
              <a:rPr lang="zh-CN" altLang="en-US" sz="4400" b="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4400" b="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556" name="Rectangle 3"/>
          <p:cNvSpPr>
            <a:spLocks noGrp="1" noChangeArrowheads="1"/>
          </p:cNvSpPr>
          <p:nvPr>
            <p:ph sz="quarter" idx="12"/>
          </p:nvPr>
        </p:nvSpPr>
        <p:spPr>
          <a:xfrm>
            <a:off x="916820" y="4798045"/>
            <a:ext cx="7693025" cy="1370013"/>
          </a:xfrm>
        </p:spPr>
        <p:txBody>
          <a:bodyPr/>
          <a:lstStyle/>
          <a:p>
            <a:pPr eaLnBrk="1" hangingPunct="1"/>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应用程序接口</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Application Programming Interface</a:t>
            </a:r>
          </a:p>
        </p:txBody>
      </p:sp>
      <p:sp>
        <p:nvSpPr>
          <p:cNvPr id="23557" name="AutoShape 4"/>
          <p:cNvSpPr>
            <a:spLocks noChangeArrowheads="1"/>
          </p:cNvSpPr>
          <p:nvPr/>
        </p:nvSpPr>
        <p:spPr bwMode="auto">
          <a:xfrm>
            <a:off x="1042988" y="2853358"/>
            <a:ext cx="1223962" cy="1079500"/>
          </a:xfrm>
          <a:prstGeom prst="flowChartProcess">
            <a:avLst/>
          </a:prstGeom>
          <a:solidFill>
            <a:schemeClr val="accent1"/>
          </a:solidFill>
          <a:ln w="9525">
            <a:solidFill>
              <a:schemeClr val="tx1"/>
            </a:solidFill>
            <a:miter lim="800000"/>
            <a:headEnd/>
            <a:tailEnd/>
          </a:ln>
        </p:spPr>
        <p:txBody>
          <a:bodyPr wrap="none" anchor="ct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Application </a:t>
            </a:r>
          </a:p>
          <a:p>
            <a:pPr algn="ctr" eaLnBrk="1" hangingPunct="1">
              <a:lnSpc>
                <a:spcPct val="100000"/>
              </a:lnSpc>
              <a:spcBef>
                <a:spcPct val="0"/>
              </a:spcBef>
              <a:buFontTx/>
              <a:buNone/>
            </a:pPr>
            <a:r>
              <a:rPr lang="en-US" altLang="zh-CN"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program</a:t>
            </a:r>
          </a:p>
        </p:txBody>
      </p:sp>
      <p:sp>
        <p:nvSpPr>
          <p:cNvPr id="23558" name="AutoShape 5"/>
          <p:cNvSpPr>
            <a:spLocks noChangeArrowheads="1"/>
          </p:cNvSpPr>
          <p:nvPr/>
        </p:nvSpPr>
        <p:spPr bwMode="auto">
          <a:xfrm>
            <a:off x="3059113" y="2853358"/>
            <a:ext cx="1223962" cy="1079500"/>
          </a:xfrm>
          <a:prstGeom prst="flowChartProcess">
            <a:avLst/>
          </a:prstGeom>
          <a:solidFill>
            <a:schemeClr val="accent1"/>
          </a:solidFill>
          <a:ln w="9525">
            <a:solidFill>
              <a:schemeClr val="tx1"/>
            </a:solidFill>
            <a:miter lim="800000"/>
            <a:headEnd/>
            <a:tailEnd/>
          </a:ln>
        </p:spPr>
        <p:txBody>
          <a:bodyPr wrap="none" anchor="ct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Graphics</a:t>
            </a:r>
          </a:p>
          <a:p>
            <a:pPr algn="ctr" eaLnBrk="1" hangingPunct="1">
              <a:lnSpc>
                <a:spcPct val="100000"/>
              </a:lnSpc>
              <a:spcBef>
                <a:spcPct val="0"/>
              </a:spcBef>
              <a:buFontTx/>
              <a:buNone/>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library</a:t>
            </a:r>
          </a:p>
          <a:p>
            <a:pPr algn="ctr" eaLnBrk="1" hangingPunct="1">
              <a:lnSpc>
                <a:spcPct val="100000"/>
              </a:lnSpc>
              <a:spcBef>
                <a:spcPct val="0"/>
              </a:spcBef>
              <a:buFontTx/>
              <a:buNone/>
            </a:pPr>
            <a:r>
              <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(API)</a:t>
            </a:r>
          </a:p>
        </p:txBody>
      </p:sp>
      <p:sp>
        <p:nvSpPr>
          <p:cNvPr id="23559" name="AutoShape 6"/>
          <p:cNvSpPr>
            <a:spLocks noChangeArrowheads="1"/>
          </p:cNvSpPr>
          <p:nvPr/>
        </p:nvSpPr>
        <p:spPr bwMode="auto">
          <a:xfrm>
            <a:off x="5219700" y="2853358"/>
            <a:ext cx="1223963" cy="1079500"/>
          </a:xfrm>
          <a:prstGeom prst="flowChartProcess">
            <a:avLst/>
          </a:prstGeom>
          <a:solidFill>
            <a:schemeClr val="accent1"/>
          </a:solidFill>
          <a:ln w="9525">
            <a:solidFill>
              <a:schemeClr val="tx1"/>
            </a:solidFill>
            <a:miter lim="800000"/>
            <a:headEnd/>
            <a:tailEnd/>
          </a:ln>
        </p:spPr>
        <p:txBody>
          <a:bodyPr wrap="none" anchor="ctr"/>
          <a:lstStyle>
            <a:lvl1pPr>
              <a:lnSpc>
                <a:spcPct val="120000"/>
              </a:lnSpc>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1pPr>
            <a:lvl2pPr marL="742950" indent="-285750">
              <a:lnSpc>
                <a:spcPct val="120000"/>
              </a:lnSpc>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2pPr>
            <a:lvl3pPr marL="1143000" indent="-228600">
              <a:lnSpc>
                <a:spcPct val="120000"/>
              </a:lnSpc>
              <a:spcBef>
                <a:spcPct val="200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ct val="20000"/>
              </a:spcBef>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20000"/>
              </a:spcBef>
              <a:spcAft>
                <a:spcPct val="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Hardware</a:t>
            </a:r>
          </a:p>
        </p:txBody>
      </p:sp>
      <p:pic>
        <p:nvPicPr>
          <p:cNvPr id="23560" name="Picture 7"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2924795"/>
            <a:ext cx="15113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8" descr="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1484933"/>
            <a:ext cx="158432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9" descr="monit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850" y="4653583"/>
            <a:ext cx="13843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Line 10"/>
          <p:cNvSpPr>
            <a:spLocks noChangeShapeType="1"/>
          </p:cNvSpPr>
          <p:nvPr/>
        </p:nvSpPr>
        <p:spPr bwMode="auto">
          <a:xfrm>
            <a:off x="2268538" y="3429620"/>
            <a:ext cx="790575" cy="0"/>
          </a:xfrm>
          <a:prstGeom prst="line">
            <a:avLst/>
          </a:prstGeom>
          <a:noFill/>
          <a:ln w="381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564" name="Line 11"/>
          <p:cNvSpPr>
            <a:spLocks noChangeShapeType="1"/>
          </p:cNvSpPr>
          <p:nvPr/>
        </p:nvSpPr>
        <p:spPr bwMode="auto">
          <a:xfrm>
            <a:off x="4284663" y="3429620"/>
            <a:ext cx="935037" cy="0"/>
          </a:xfrm>
          <a:prstGeom prst="line">
            <a:avLst/>
          </a:prstGeom>
          <a:noFill/>
          <a:ln w="381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cxnSp>
        <p:nvCxnSpPr>
          <p:cNvPr id="23565" name="AutoShape 14"/>
          <p:cNvCxnSpPr>
            <a:cxnSpLocks noChangeShapeType="1"/>
          </p:cNvCxnSpPr>
          <p:nvPr/>
        </p:nvCxnSpPr>
        <p:spPr bwMode="auto">
          <a:xfrm>
            <a:off x="6443663" y="3501058"/>
            <a:ext cx="865187" cy="1549400"/>
          </a:xfrm>
          <a:prstGeom prst="bentConnector3">
            <a:avLst>
              <a:gd name="adj1" fmla="val 53213"/>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3566" name="AutoShape 16"/>
          <p:cNvCxnSpPr>
            <a:cxnSpLocks noChangeShapeType="1"/>
          </p:cNvCxnSpPr>
          <p:nvPr/>
        </p:nvCxnSpPr>
        <p:spPr bwMode="auto">
          <a:xfrm rot="10800000" flipV="1">
            <a:off x="6443663" y="1916733"/>
            <a:ext cx="576262" cy="1128712"/>
          </a:xfrm>
          <a:prstGeom prst="bentConnector3">
            <a:avLst>
              <a:gd name="adj1" fmla="val 50139"/>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23567" name="Line 18"/>
          <p:cNvSpPr>
            <a:spLocks noChangeShapeType="1"/>
          </p:cNvSpPr>
          <p:nvPr/>
        </p:nvSpPr>
        <p:spPr bwMode="auto">
          <a:xfrm flipH="1">
            <a:off x="6443663" y="3285158"/>
            <a:ext cx="1081087"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1_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0.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2.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3.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4.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5.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6.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7.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8.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19.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0.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2.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3.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4.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5.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6.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7.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8.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29.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0.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2.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3.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4.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5.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6.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7.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38.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4.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5.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6.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7.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8.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ppt/theme/themeOverride9.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docProps/app.xml><?xml version="1.0" encoding="utf-8"?>
<Properties xmlns="http://schemas.openxmlformats.org/officeDocument/2006/extended-properties" xmlns:vt="http://schemas.openxmlformats.org/officeDocument/2006/docPropsVTypes">
  <Template/>
  <TotalTime>4053</TotalTime>
  <Words>4183</Words>
  <Application>Microsoft Office PowerPoint</Application>
  <PresentationFormat>全屏显示(4:3)</PresentationFormat>
  <Paragraphs>588</Paragraphs>
  <Slides>58</Slides>
  <Notes>55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58</vt:i4>
      </vt:variant>
    </vt:vector>
  </HeadingPairs>
  <TitlesOfParts>
    <vt:vector size="72" baseType="lpstr">
      <vt:lpstr>PMingLiU</vt:lpstr>
      <vt:lpstr>PMingLiU</vt:lpstr>
      <vt:lpstr>黑体</vt:lpstr>
      <vt:lpstr>宋体</vt:lpstr>
      <vt:lpstr>微软雅黑</vt:lpstr>
      <vt:lpstr>Arial</vt:lpstr>
      <vt:lpstr>Arial Black</vt:lpstr>
      <vt:lpstr>Helvetica</vt:lpstr>
      <vt:lpstr>Times</vt:lpstr>
      <vt:lpstr>Times New Roman</vt:lpstr>
      <vt:lpstr>Wingdings</vt:lpstr>
      <vt:lpstr>由Nordri®（www.nordridesign.com ） 设计提供</vt:lpstr>
      <vt:lpstr>1_Modèle par défaut</vt:lpstr>
      <vt:lpstr>1_由Nordri®（www.nordridesign.com ） 设计提供</vt:lpstr>
      <vt:lpstr>PowerPoint 演示文稿</vt:lpstr>
      <vt:lpstr> OpenGL编程基础 Basic OpenGL Programming  </vt:lpstr>
      <vt:lpstr>参考资料 References</vt:lpstr>
      <vt:lpstr>参考资料 References</vt:lpstr>
      <vt:lpstr>参考资料 References</vt:lpstr>
      <vt:lpstr>OpenGL编程基础</vt:lpstr>
      <vt:lpstr>什么是OpenGL？What is OpenGL？</vt:lpstr>
      <vt:lpstr>OpenGL怎么样？ How about OpenGL？</vt:lpstr>
      <vt:lpstr>什么是API? What is API？</vt:lpstr>
      <vt:lpstr>OpenGL能做什么</vt:lpstr>
      <vt:lpstr>OpenGL能做什么</vt:lpstr>
      <vt:lpstr> OpenGL的特性 OpenGL’s Features  </vt:lpstr>
      <vt:lpstr> 其他的图形接口与语言 Other Graphic APIs and Languages </vt:lpstr>
      <vt:lpstr>PowerPoint 演示文稿</vt:lpstr>
      <vt:lpstr> OpenGl与Direct3D的比较 OpenGl and Direct3D </vt:lpstr>
      <vt:lpstr>OpenGL编程基础</vt:lpstr>
      <vt:lpstr>OpenGL的功能 OpenGL’s Functions</vt:lpstr>
      <vt:lpstr>OpenGL编程基础</vt:lpstr>
      <vt:lpstr>OpenGL的函数 OpenGL’s Functions</vt:lpstr>
      <vt:lpstr>  其他OpenGL函数库 Other OpenGL Librarys</vt:lpstr>
      <vt:lpstr> 编程环境 Program Environment </vt:lpstr>
      <vt:lpstr> OpenGL的安装 OpenGL’s Installation </vt:lpstr>
      <vt:lpstr>Visual C++中使用OpenGL Using OpenGL in Visual C++</vt:lpstr>
      <vt:lpstr>PowerPoint 演示文稿</vt:lpstr>
      <vt:lpstr>OpenGL编程基础</vt:lpstr>
      <vt:lpstr>OpenGL体系结构</vt:lpstr>
      <vt:lpstr>OpenGL编程基础</vt:lpstr>
      <vt:lpstr>OpenGL工作流程</vt:lpstr>
      <vt:lpstr>OpenGL渲染流程</vt:lpstr>
      <vt:lpstr>OpenGL编程基础</vt:lpstr>
      <vt:lpstr>OpenGL数据类型</vt:lpstr>
      <vt:lpstr>OpenGL编程基础</vt:lpstr>
      <vt:lpstr>   OpenGL的命令格式 OpenGL Command Format</vt:lpstr>
      <vt:lpstr>   OpenGL的命令格式 OpenGL Command Format</vt:lpstr>
      <vt:lpstr>OpenGL编程基础</vt:lpstr>
      <vt:lpstr>示例----A Simple Example</vt:lpstr>
      <vt:lpstr>示例----A Simple Example</vt:lpstr>
      <vt:lpstr>演示</vt:lpstr>
      <vt:lpstr>OpenGL编程基础</vt:lpstr>
      <vt:lpstr>基于OpenGL的C程序程序结构 Simple Structure of an OpenGL-Based C Program</vt:lpstr>
      <vt:lpstr>OpenGL函数介绍1 Introduction to OpenGL Function 1</vt:lpstr>
      <vt:lpstr>OpenGL的窗口功能 OpenGL Window Function</vt:lpstr>
      <vt:lpstr>PowerPoint 演示文稿</vt:lpstr>
      <vt:lpstr>OpenGL的颜色设定 Color in OpenGL</vt:lpstr>
      <vt:lpstr>颜色的使用 Drawing colors</vt:lpstr>
      <vt:lpstr>常用颜色 Common color</vt:lpstr>
      <vt:lpstr>OpenGL的清屏函数 OpenGL Clear Screen Fuction</vt:lpstr>
      <vt:lpstr>颜色状态 Color State</vt:lpstr>
      <vt:lpstr>OpenGL&amp;GLUT坐标系统 OpenGL&amp;GLUT Coordinate System</vt:lpstr>
      <vt:lpstr>2维观察 2D Viewing</vt:lpstr>
      <vt:lpstr>2维观察 2D Viewing</vt:lpstr>
      <vt:lpstr>2维观察 2D Viewing</vt:lpstr>
      <vt:lpstr>投影变换与视口变换 剪裁窗口、窗口、视口 Project Transformation &amp; Viewport Transformation  Clipping  Window, Windows, Viewport</vt:lpstr>
      <vt:lpstr>窗口的缩放函数 Window Reshape Function</vt:lpstr>
      <vt:lpstr>OpenGL编程基础</vt:lpstr>
      <vt:lpstr>总结 Summary</vt:lpstr>
      <vt:lpstr>作 业</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OPENGL编程基础</dc:title>
  <dc:creator>微软用户</dc:creator>
  <cp:lastModifiedBy>Administrator</cp:lastModifiedBy>
  <cp:revision>203</cp:revision>
  <dcterms:created xsi:type="dcterms:W3CDTF">2006-01-27T02:08:44Z</dcterms:created>
  <dcterms:modified xsi:type="dcterms:W3CDTF">2019-09-17T12:00:45Z</dcterms:modified>
</cp:coreProperties>
</file>