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7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25" r:id="rId2"/>
  </p:sldMasterIdLst>
  <p:notesMasterIdLst>
    <p:notesMasterId r:id="rId63"/>
  </p:notesMasterIdLst>
  <p:handoutMasterIdLst>
    <p:handoutMasterId r:id="rId64"/>
  </p:handoutMasterIdLst>
  <p:sldIdLst>
    <p:sldId id="511" r:id="rId3"/>
    <p:sldId id="463" r:id="rId4"/>
    <p:sldId id="460" r:id="rId5"/>
    <p:sldId id="470" r:id="rId6"/>
    <p:sldId id="471" r:id="rId7"/>
    <p:sldId id="506" r:id="rId8"/>
    <p:sldId id="507" r:id="rId9"/>
    <p:sldId id="508" r:id="rId10"/>
    <p:sldId id="491" r:id="rId11"/>
    <p:sldId id="520" r:id="rId12"/>
    <p:sldId id="472" r:id="rId13"/>
    <p:sldId id="521" r:id="rId14"/>
    <p:sldId id="473" r:id="rId15"/>
    <p:sldId id="515" r:id="rId16"/>
    <p:sldId id="534" r:id="rId17"/>
    <p:sldId id="474" r:id="rId18"/>
    <p:sldId id="475" r:id="rId19"/>
    <p:sldId id="476" r:id="rId20"/>
    <p:sldId id="480" r:id="rId21"/>
    <p:sldId id="477" r:id="rId22"/>
    <p:sldId id="522" r:id="rId23"/>
    <p:sldId id="478" r:id="rId24"/>
    <p:sldId id="479" r:id="rId25"/>
    <p:sldId id="529" r:id="rId26"/>
    <p:sldId id="483" r:id="rId27"/>
    <p:sldId id="485" r:id="rId28"/>
    <p:sldId id="484" r:id="rId29"/>
    <p:sldId id="537" r:id="rId30"/>
    <p:sldId id="481" r:id="rId31"/>
    <p:sldId id="535" r:id="rId32"/>
    <p:sldId id="486" r:id="rId33"/>
    <p:sldId id="488" r:id="rId34"/>
    <p:sldId id="510" r:id="rId35"/>
    <p:sldId id="509" r:id="rId36"/>
    <p:sldId id="528" r:id="rId37"/>
    <p:sldId id="532" r:id="rId38"/>
    <p:sldId id="533" r:id="rId39"/>
    <p:sldId id="525" r:id="rId40"/>
    <p:sldId id="517" r:id="rId41"/>
    <p:sldId id="518" r:id="rId42"/>
    <p:sldId id="519" r:id="rId43"/>
    <p:sldId id="536" r:id="rId44"/>
    <p:sldId id="526" r:id="rId45"/>
    <p:sldId id="492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4" r:id="rId56"/>
    <p:sldId id="503" r:id="rId57"/>
    <p:sldId id="505" r:id="rId58"/>
    <p:sldId id="527" r:id="rId59"/>
    <p:sldId id="490" r:id="rId60"/>
    <p:sldId id="514" r:id="rId61"/>
    <p:sldId id="513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000"/>
    <a:srgbClr val="8CF4EA"/>
    <a:srgbClr val="A2FFA3"/>
    <a:srgbClr val="FDC0E5"/>
    <a:srgbClr val="FCD1C1"/>
    <a:srgbClr val="F0E65F"/>
    <a:srgbClr val="777777"/>
    <a:srgbClr val="B4E6AF"/>
    <a:srgbClr val="44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2" autoAdjust="0"/>
    <p:restoredTop sz="82339" autoAdjust="0"/>
  </p:normalViewPr>
  <p:slideViewPr>
    <p:cSldViewPr>
      <p:cViewPr varScale="1">
        <p:scale>
          <a:sx n="86" d="100"/>
          <a:sy n="86" d="100"/>
        </p:scale>
        <p:origin x="1020" y="56"/>
      </p:cViewPr>
      <p:guideLst>
        <p:guide orient="horz" pos="2160"/>
        <p:guide orient="horz" pos="624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0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AD30C-D5DA-4B49-83A3-5EE473CA2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9CFC68-1FDF-4B48-9FA7-28B50811392B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GL_POLYGON</a:t>
          </a:r>
        </a:p>
        <a:p>
          <a:pPr rtl="0"/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多边形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E6883B38-8A11-4898-8F43-D8D31709357F}" type="parTrans" cxnId="{5CF42441-9C1E-4BC2-BECF-9B95D3F6E0E9}">
      <dgm:prSet/>
      <dgm:spPr/>
      <dgm:t>
        <a:bodyPr/>
        <a:lstStyle/>
        <a:p>
          <a:endParaRPr lang="zh-CN" altLang="en-US" sz="1800"/>
        </a:p>
      </dgm:t>
    </dgm:pt>
    <dgm:pt modelId="{5EABB9A6-CA57-4ED2-81DC-4A37E63AC142}" type="sibTrans" cxnId="{5CF42441-9C1E-4BC2-BECF-9B95D3F6E0E9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C255B7F-668B-47C3-9623-47F8E578518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GL_QUADS</a:t>
          </a:r>
        </a:p>
        <a:p>
          <a:pPr rtl="0"/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四边形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A134961-17DE-4E12-B856-98C87B25175A}" type="parTrans" cxnId="{B61A2C37-BB8F-48A6-BD06-9FFA1072234A}">
      <dgm:prSet/>
      <dgm:spPr/>
      <dgm:t>
        <a:bodyPr/>
        <a:lstStyle/>
        <a:p>
          <a:endParaRPr lang="zh-CN" altLang="en-US" sz="1800"/>
        </a:p>
      </dgm:t>
    </dgm:pt>
    <dgm:pt modelId="{1E0B9327-ED8A-4CEA-96AD-54B6DFF0F13A}" type="sibTrans" cxnId="{B61A2C37-BB8F-48A6-BD06-9FFA1072234A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A52E587F-BFC8-474E-BA30-A12DB2B59B37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GL_TRIANGLES</a:t>
          </a:r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三角形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0DC1A35-BA2B-453E-A9A4-605E326372C0}" type="parTrans" cxnId="{720F5F5A-C687-4443-BD38-01F64726A7C9}">
      <dgm:prSet/>
      <dgm:spPr/>
      <dgm:t>
        <a:bodyPr/>
        <a:lstStyle/>
        <a:p>
          <a:endParaRPr lang="zh-CN" altLang="en-US" sz="1800"/>
        </a:p>
      </dgm:t>
    </dgm:pt>
    <dgm:pt modelId="{EB905BBC-57A0-4BE2-AB1D-6523DE049004}" type="sibTrans" cxnId="{720F5F5A-C687-4443-BD38-01F64726A7C9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7458C21-29B1-4C01-BA8B-FDC091FC36FF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GL_TRIANGLE_STRIP</a:t>
          </a:r>
        </a:p>
        <a:p>
          <a:pPr rtl="0"/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三角形条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1B53B64-396E-4512-A85C-A205D42A1E0E}" type="parTrans" cxnId="{0C688B40-69C2-487F-ABA4-80972FF0112B}">
      <dgm:prSet/>
      <dgm:spPr/>
      <dgm:t>
        <a:bodyPr/>
        <a:lstStyle/>
        <a:p>
          <a:endParaRPr lang="zh-CN" altLang="en-US" sz="1800"/>
        </a:p>
      </dgm:t>
    </dgm:pt>
    <dgm:pt modelId="{D0AB38BC-ED80-44F3-97FF-44DA673B4100}" type="sibTrans" cxnId="{0C688B40-69C2-487F-ABA4-80972FF0112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7E40F93-9BCE-4AA4-A70E-574876553CA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GL_QUAD_STRIP</a:t>
          </a:r>
        </a:p>
        <a:p>
          <a:pPr rtl="0"/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四边形条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5FF74D1-F2FE-4192-B8B5-AF66F1CA3AC0}" type="parTrans" cxnId="{4D34DE44-F6EA-4108-94DA-AF495A99CB92}">
      <dgm:prSet/>
      <dgm:spPr/>
      <dgm:t>
        <a:bodyPr/>
        <a:lstStyle/>
        <a:p>
          <a:endParaRPr lang="zh-CN" altLang="en-US" sz="1800"/>
        </a:p>
      </dgm:t>
    </dgm:pt>
    <dgm:pt modelId="{FC74C95D-D315-4EC4-B476-C5757B0A70BA}" type="sibTrans" cxnId="{4D34DE44-F6EA-4108-94DA-AF495A99CB92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38D8E77-FD82-425F-98E7-7441751EDA64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GL_TRIANGLE_FAN</a:t>
          </a:r>
          <a:r>
            <a:rPr 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三角形扇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EACDF10-1E19-4256-B1E9-64E98EA21185}" type="parTrans" cxnId="{1D480AB7-9AAF-4DB4-A907-E0B573D65C84}">
      <dgm:prSet/>
      <dgm:spPr/>
      <dgm:t>
        <a:bodyPr/>
        <a:lstStyle/>
        <a:p>
          <a:endParaRPr lang="zh-CN" altLang="en-US" sz="1800"/>
        </a:p>
      </dgm:t>
    </dgm:pt>
    <dgm:pt modelId="{966D34FC-A15E-4AF0-8017-3835A51E73FF}" type="sibTrans" cxnId="{1D480AB7-9AAF-4DB4-A907-E0B573D65C84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BB078D6-38D5-4583-8A6B-37318C2A4E0C}" type="pres">
      <dgm:prSet presAssocID="{D23AD30C-D5DA-4B49-83A3-5EE473CA2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150F6E-AF61-425F-857F-871821E536DE}" type="pres">
      <dgm:prSet presAssocID="{C59CFC68-1FDF-4B48-9FA7-28B50811392B}" presName="node" presStyleLbl="node1" presStyleIdx="0" presStyleCnt="6" custScaleX="194305" custScaleY="82685" custRadScaleRad="59559" custRadScaleInc="699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379D6-0464-4CDA-AC52-C9532F72CD69}" type="pres">
      <dgm:prSet presAssocID="{5EABB9A6-CA57-4ED2-81DC-4A37E63AC142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34EB1B43-8779-4E87-A8EA-18186C796F94}" type="pres">
      <dgm:prSet presAssocID="{5EABB9A6-CA57-4ED2-81DC-4A37E63AC142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A0FB3D7-2991-4393-A0F3-F5A4208496D5}" type="pres">
      <dgm:prSet presAssocID="{6C255B7F-668B-47C3-9623-47F8E5785182}" presName="node" presStyleLbl="node1" presStyleIdx="1" presStyleCnt="6" custScaleX="204586" custScaleY="85340" custRadScaleRad="125823" custRadScaleInc="708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2C619-8828-48E7-83F8-4E81A8FE9B53}" type="pres">
      <dgm:prSet presAssocID="{1E0B9327-ED8A-4CEA-96AD-54B6DFF0F13A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9DC83492-39D4-461B-BC19-7EBD840EA299}" type="pres">
      <dgm:prSet presAssocID="{1E0B9327-ED8A-4CEA-96AD-54B6DFF0F13A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394A1B8-A5E8-4EAD-8E3F-223BD25B6390}" type="pres">
      <dgm:prSet presAssocID="{A52E587F-BFC8-474E-BA30-A12DB2B59B37}" presName="node" presStyleLbl="node1" presStyleIdx="2" presStyleCnt="6" custScaleX="223344" custScaleY="79625" custRadScaleRad="130235" custRadScaleInc="-521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8AC9B1-6EE4-4E5F-AC5B-81636026A89A}" type="pres">
      <dgm:prSet presAssocID="{EB905BBC-57A0-4BE2-AB1D-6523DE04900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DC64DDFC-30D8-4992-857D-8C3AE64EF402}" type="pres">
      <dgm:prSet presAssocID="{EB905BBC-57A0-4BE2-AB1D-6523DE04900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27BF1EC-3B89-4CD9-8E0D-AA58ADAF89D2}" type="pres">
      <dgm:prSet presAssocID="{17458C21-29B1-4C01-BA8B-FDC091FC36FF}" presName="node" presStyleLbl="node1" presStyleIdx="3" presStyleCnt="6" custScaleX="282062" custScaleY="81343" custRadScaleRad="65137" custRadScaleInc="-16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F09DF-73DF-428A-AC9E-78D13E93A0FA}" type="pres">
      <dgm:prSet presAssocID="{D0AB38BC-ED80-44F3-97FF-44DA673B410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115CF14-CB88-42C7-AF8E-3114BF801A96}" type="pres">
      <dgm:prSet presAssocID="{D0AB38BC-ED80-44F3-97FF-44DA673B4100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D5912488-2A0E-4593-A99E-C6C758B25BDC}" type="pres">
      <dgm:prSet presAssocID="{37E40F93-9BCE-4AA4-A70E-574876553CA2}" presName="node" presStyleLbl="node1" presStyleIdx="4" presStyleCnt="6" custScaleX="231571" custScaleY="74833" custRadScaleRad="104980" custRadScaleInc="500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5B6DB-94D1-435F-94CD-B50C9E10A1B8}" type="pres">
      <dgm:prSet presAssocID="{FC74C95D-D315-4EC4-B476-C5757B0A70BA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CCF81736-D06D-4624-BC29-16FD395720BF}" type="pres">
      <dgm:prSet presAssocID="{FC74C95D-D315-4EC4-B476-C5757B0A70BA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12986422-7A98-4622-A34C-A7277E717965}" type="pres">
      <dgm:prSet presAssocID="{338D8E77-FD82-425F-98E7-7441751EDA64}" presName="node" presStyleLbl="node1" presStyleIdx="5" presStyleCnt="6" custScaleX="251336" custScaleY="106753" custRadScaleRad="114674" custRadScaleInc="-436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08F88-5D54-49DA-B581-12546DB3F878}" type="pres">
      <dgm:prSet presAssocID="{966D34FC-A15E-4AF0-8017-3835A51E73FF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27D98A1B-4CBC-4F05-90CD-6E23C1F92CF1}" type="pres">
      <dgm:prSet presAssocID="{966D34FC-A15E-4AF0-8017-3835A51E73FF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4178149-3077-4C5D-8FA6-E344815166FA}" type="presOf" srcId="{D23AD30C-D5DA-4B49-83A3-5EE473CA26A2}" destId="{9BB078D6-38D5-4583-8A6B-37318C2A4E0C}" srcOrd="0" destOrd="0" presId="urn:microsoft.com/office/officeart/2005/8/layout/cycle2"/>
    <dgm:cxn modelId="{489423A7-43B4-4B5E-9751-3FF2971CFE04}" type="presOf" srcId="{338D8E77-FD82-425F-98E7-7441751EDA64}" destId="{12986422-7A98-4622-A34C-A7277E717965}" srcOrd="0" destOrd="0" presId="urn:microsoft.com/office/officeart/2005/8/layout/cycle2"/>
    <dgm:cxn modelId="{0BA6F3EF-BAE4-4D70-B2E5-3F9B99569626}" type="presOf" srcId="{966D34FC-A15E-4AF0-8017-3835A51E73FF}" destId="{E8708F88-5D54-49DA-B581-12546DB3F878}" srcOrd="0" destOrd="0" presId="urn:microsoft.com/office/officeart/2005/8/layout/cycle2"/>
    <dgm:cxn modelId="{577D1601-128D-4F54-9D06-F830CDD7882C}" type="presOf" srcId="{5EABB9A6-CA57-4ED2-81DC-4A37E63AC142}" destId="{34EB1B43-8779-4E87-A8EA-18186C796F94}" srcOrd="1" destOrd="0" presId="urn:microsoft.com/office/officeart/2005/8/layout/cycle2"/>
    <dgm:cxn modelId="{B067FC54-48DE-4D2B-B9E4-D5F3EF63DD98}" type="presOf" srcId="{D0AB38BC-ED80-44F3-97FF-44DA673B4100}" destId="{406F09DF-73DF-428A-AC9E-78D13E93A0FA}" srcOrd="0" destOrd="0" presId="urn:microsoft.com/office/officeart/2005/8/layout/cycle2"/>
    <dgm:cxn modelId="{5CF42441-9C1E-4BC2-BECF-9B95D3F6E0E9}" srcId="{D23AD30C-D5DA-4B49-83A3-5EE473CA26A2}" destId="{C59CFC68-1FDF-4B48-9FA7-28B50811392B}" srcOrd="0" destOrd="0" parTransId="{E6883B38-8A11-4898-8F43-D8D31709357F}" sibTransId="{5EABB9A6-CA57-4ED2-81DC-4A37E63AC142}"/>
    <dgm:cxn modelId="{F804FF2B-1F0B-4668-84A8-94360E3B30AB}" type="presOf" srcId="{5EABB9A6-CA57-4ED2-81DC-4A37E63AC142}" destId="{F57379D6-0464-4CDA-AC52-C9532F72CD69}" srcOrd="0" destOrd="0" presId="urn:microsoft.com/office/officeart/2005/8/layout/cycle2"/>
    <dgm:cxn modelId="{084ABB76-DFAE-4995-BDEA-730C31C250EE}" type="presOf" srcId="{C59CFC68-1FDF-4B48-9FA7-28B50811392B}" destId="{45150F6E-AF61-425F-857F-871821E536DE}" srcOrd="0" destOrd="0" presId="urn:microsoft.com/office/officeart/2005/8/layout/cycle2"/>
    <dgm:cxn modelId="{E912AC96-74B0-42A9-83FA-21376FB1DDDB}" type="presOf" srcId="{D0AB38BC-ED80-44F3-97FF-44DA673B4100}" destId="{5115CF14-CB88-42C7-AF8E-3114BF801A96}" srcOrd="1" destOrd="0" presId="urn:microsoft.com/office/officeart/2005/8/layout/cycle2"/>
    <dgm:cxn modelId="{4D34DE44-F6EA-4108-94DA-AF495A99CB92}" srcId="{D23AD30C-D5DA-4B49-83A3-5EE473CA26A2}" destId="{37E40F93-9BCE-4AA4-A70E-574876553CA2}" srcOrd="4" destOrd="0" parTransId="{35FF74D1-F2FE-4192-B8B5-AF66F1CA3AC0}" sibTransId="{FC74C95D-D315-4EC4-B476-C5757B0A70BA}"/>
    <dgm:cxn modelId="{35A88EE1-F68C-4D68-9D51-02FD40D85290}" type="presOf" srcId="{FC74C95D-D315-4EC4-B476-C5757B0A70BA}" destId="{9DF5B6DB-94D1-435F-94CD-B50C9E10A1B8}" srcOrd="0" destOrd="0" presId="urn:microsoft.com/office/officeart/2005/8/layout/cycle2"/>
    <dgm:cxn modelId="{720F5F5A-C687-4443-BD38-01F64726A7C9}" srcId="{D23AD30C-D5DA-4B49-83A3-5EE473CA26A2}" destId="{A52E587F-BFC8-474E-BA30-A12DB2B59B37}" srcOrd="2" destOrd="0" parTransId="{C0DC1A35-BA2B-453E-A9A4-605E326372C0}" sibTransId="{EB905BBC-57A0-4BE2-AB1D-6523DE049004}"/>
    <dgm:cxn modelId="{6BA1F4E7-2676-4661-AE61-7A3FAD7C5BAF}" type="presOf" srcId="{966D34FC-A15E-4AF0-8017-3835A51E73FF}" destId="{27D98A1B-4CBC-4F05-90CD-6E23C1F92CF1}" srcOrd="1" destOrd="0" presId="urn:microsoft.com/office/officeart/2005/8/layout/cycle2"/>
    <dgm:cxn modelId="{0C688B40-69C2-487F-ABA4-80972FF0112B}" srcId="{D23AD30C-D5DA-4B49-83A3-5EE473CA26A2}" destId="{17458C21-29B1-4C01-BA8B-FDC091FC36FF}" srcOrd="3" destOrd="0" parTransId="{41B53B64-396E-4512-A85C-A205D42A1E0E}" sibTransId="{D0AB38BC-ED80-44F3-97FF-44DA673B4100}"/>
    <dgm:cxn modelId="{ADD4C149-8A23-4DD1-A86B-3FC74D1AA619}" type="presOf" srcId="{A52E587F-BFC8-474E-BA30-A12DB2B59B37}" destId="{4394A1B8-A5E8-4EAD-8E3F-223BD25B6390}" srcOrd="0" destOrd="0" presId="urn:microsoft.com/office/officeart/2005/8/layout/cycle2"/>
    <dgm:cxn modelId="{909B78DF-6092-4C3B-858E-2EC8D6B65AEE}" type="presOf" srcId="{FC74C95D-D315-4EC4-B476-C5757B0A70BA}" destId="{CCF81736-D06D-4624-BC29-16FD395720BF}" srcOrd="1" destOrd="0" presId="urn:microsoft.com/office/officeart/2005/8/layout/cycle2"/>
    <dgm:cxn modelId="{F11A024D-8E25-409E-98E8-F7FB1E3AE056}" type="presOf" srcId="{37E40F93-9BCE-4AA4-A70E-574876553CA2}" destId="{D5912488-2A0E-4593-A99E-C6C758B25BDC}" srcOrd="0" destOrd="0" presId="urn:microsoft.com/office/officeart/2005/8/layout/cycle2"/>
    <dgm:cxn modelId="{1D480AB7-9AAF-4DB4-A907-E0B573D65C84}" srcId="{D23AD30C-D5DA-4B49-83A3-5EE473CA26A2}" destId="{338D8E77-FD82-425F-98E7-7441751EDA64}" srcOrd="5" destOrd="0" parTransId="{0EACDF10-1E19-4256-B1E9-64E98EA21185}" sibTransId="{966D34FC-A15E-4AF0-8017-3835A51E73FF}"/>
    <dgm:cxn modelId="{BFBA7BEB-8B6B-4EC8-862E-4262F7F0E5F1}" type="presOf" srcId="{EB905BBC-57A0-4BE2-AB1D-6523DE049004}" destId="{DC64DDFC-30D8-4992-857D-8C3AE64EF402}" srcOrd="1" destOrd="0" presId="urn:microsoft.com/office/officeart/2005/8/layout/cycle2"/>
    <dgm:cxn modelId="{5808D92D-F0F4-4B43-9CD7-8EA0BC05A0AD}" type="presOf" srcId="{EB905BBC-57A0-4BE2-AB1D-6523DE049004}" destId="{4B8AC9B1-6EE4-4E5F-AC5B-81636026A89A}" srcOrd="0" destOrd="0" presId="urn:microsoft.com/office/officeart/2005/8/layout/cycle2"/>
    <dgm:cxn modelId="{F4C5E498-0A1D-48B0-8119-568374E4F0C0}" type="presOf" srcId="{6C255B7F-668B-47C3-9623-47F8E5785182}" destId="{4A0FB3D7-2991-4393-A0F3-F5A4208496D5}" srcOrd="0" destOrd="0" presId="urn:microsoft.com/office/officeart/2005/8/layout/cycle2"/>
    <dgm:cxn modelId="{71562AD4-CFDE-4303-B06A-88C37F13EBDD}" type="presOf" srcId="{1E0B9327-ED8A-4CEA-96AD-54B6DFF0F13A}" destId="{9DC83492-39D4-461B-BC19-7EBD840EA299}" srcOrd="1" destOrd="0" presId="urn:microsoft.com/office/officeart/2005/8/layout/cycle2"/>
    <dgm:cxn modelId="{37A92970-8938-4735-92FD-5E9589F49020}" type="presOf" srcId="{1E0B9327-ED8A-4CEA-96AD-54B6DFF0F13A}" destId="{8482C619-8828-48E7-83F8-4E81A8FE9B53}" srcOrd="0" destOrd="0" presId="urn:microsoft.com/office/officeart/2005/8/layout/cycle2"/>
    <dgm:cxn modelId="{B61A2C37-BB8F-48A6-BD06-9FFA1072234A}" srcId="{D23AD30C-D5DA-4B49-83A3-5EE473CA26A2}" destId="{6C255B7F-668B-47C3-9623-47F8E5785182}" srcOrd="1" destOrd="0" parTransId="{8A134961-17DE-4E12-B856-98C87B25175A}" sibTransId="{1E0B9327-ED8A-4CEA-96AD-54B6DFF0F13A}"/>
    <dgm:cxn modelId="{00ACCD2D-05EB-4F52-991F-381B3D8B1D74}" type="presOf" srcId="{17458C21-29B1-4C01-BA8B-FDC091FC36FF}" destId="{627BF1EC-3B89-4CD9-8E0D-AA58ADAF89D2}" srcOrd="0" destOrd="0" presId="urn:microsoft.com/office/officeart/2005/8/layout/cycle2"/>
    <dgm:cxn modelId="{3EB0834F-B49D-4232-B5F1-3BA2B49008D3}" type="presParOf" srcId="{9BB078D6-38D5-4583-8A6B-37318C2A4E0C}" destId="{45150F6E-AF61-425F-857F-871821E536DE}" srcOrd="0" destOrd="0" presId="urn:microsoft.com/office/officeart/2005/8/layout/cycle2"/>
    <dgm:cxn modelId="{13759FDC-6D63-4F51-A686-5ED730C4D54B}" type="presParOf" srcId="{9BB078D6-38D5-4583-8A6B-37318C2A4E0C}" destId="{F57379D6-0464-4CDA-AC52-C9532F72CD69}" srcOrd="1" destOrd="0" presId="urn:microsoft.com/office/officeart/2005/8/layout/cycle2"/>
    <dgm:cxn modelId="{6A841A27-B9FE-4BFD-9277-3DEA00660188}" type="presParOf" srcId="{F57379D6-0464-4CDA-AC52-C9532F72CD69}" destId="{34EB1B43-8779-4E87-A8EA-18186C796F94}" srcOrd="0" destOrd="0" presId="urn:microsoft.com/office/officeart/2005/8/layout/cycle2"/>
    <dgm:cxn modelId="{39CBC090-8E0C-4287-B97B-AEAEA0C771C6}" type="presParOf" srcId="{9BB078D6-38D5-4583-8A6B-37318C2A4E0C}" destId="{4A0FB3D7-2991-4393-A0F3-F5A4208496D5}" srcOrd="2" destOrd="0" presId="urn:microsoft.com/office/officeart/2005/8/layout/cycle2"/>
    <dgm:cxn modelId="{BBD55FEF-3179-4F01-B817-94521DD09980}" type="presParOf" srcId="{9BB078D6-38D5-4583-8A6B-37318C2A4E0C}" destId="{8482C619-8828-48E7-83F8-4E81A8FE9B53}" srcOrd="3" destOrd="0" presId="urn:microsoft.com/office/officeart/2005/8/layout/cycle2"/>
    <dgm:cxn modelId="{54E11953-83A3-43B6-9792-EB085F0FCA8A}" type="presParOf" srcId="{8482C619-8828-48E7-83F8-4E81A8FE9B53}" destId="{9DC83492-39D4-461B-BC19-7EBD840EA299}" srcOrd="0" destOrd="0" presId="urn:microsoft.com/office/officeart/2005/8/layout/cycle2"/>
    <dgm:cxn modelId="{13DD50F7-B173-4731-AD75-2DF0AD6C95E0}" type="presParOf" srcId="{9BB078D6-38D5-4583-8A6B-37318C2A4E0C}" destId="{4394A1B8-A5E8-4EAD-8E3F-223BD25B6390}" srcOrd="4" destOrd="0" presId="urn:microsoft.com/office/officeart/2005/8/layout/cycle2"/>
    <dgm:cxn modelId="{38450D97-DA4B-4D1E-84CD-945B7031B6F9}" type="presParOf" srcId="{9BB078D6-38D5-4583-8A6B-37318C2A4E0C}" destId="{4B8AC9B1-6EE4-4E5F-AC5B-81636026A89A}" srcOrd="5" destOrd="0" presId="urn:microsoft.com/office/officeart/2005/8/layout/cycle2"/>
    <dgm:cxn modelId="{6C47B27E-F8EA-49B1-B567-19D0F1E05E38}" type="presParOf" srcId="{4B8AC9B1-6EE4-4E5F-AC5B-81636026A89A}" destId="{DC64DDFC-30D8-4992-857D-8C3AE64EF402}" srcOrd="0" destOrd="0" presId="urn:microsoft.com/office/officeart/2005/8/layout/cycle2"/>
    <dgm:cxn modelId="{5FCA6272-958C-4318-8269-035A840F0EA8}" type="presParOf" srcId="{9BB078D6-38D5-4583-8A6B-37318C2A4E0C}" destId="{627BF1EC-3B89-4CD9-8E0D-AA58ADAF89D2}" srcOrd="6" destOrd="0" presId="urn:microsoft.com/office/officeart/2005/8/layout/cycle2"/>
    <dgm:cxn modelId="{E82313F9-B2D7-4B40-A121-3EC4BF1BB2E6}" type="presParOf" srcId="{9BB078D6-38D5-4583-8A6B-37318C2A4E0C}" destId="{406F09DF-73DF-428A-AC9E-78D13E93A0FA}" srcOrd="7" destOrd="0" presId="urn:microsoft.com/office/officeart/2005/8/layout/cycle2"/>
    <dgm:cxn modelId="{06EE77C3-FE16-4896-ABA4-D1FE5650AF85}" type="presParOf" srcId="{406F09DF-73DF-428A-AC9E-78D13E93A0FA}" destId="{5115CF14-CB88-42C7-AF8E-3114BF801A96}" srcOrd="0" destOrd="0" presId="urn:microsoft.com/office/officeart/2005/8/layout/cycle2"/>
    <dgm:cxn modelId="{7ACA6EB3-7E15-4F07-B157-145576FD110A}" type="presParOf" srcId="{9BB078D6-38D5-4583-8A6B-37318C2A4E0C}" destId="{D5912488-2A0E-4593-A99E-C6C758B25BDC}" srcOrd="8" destOrd="0" presId="urn:microsoft.com/office/officeart/2005/8/layout/cycle2"/>
    <dgm:cxn modelId="{CA6CFB04-80AD-4138-9F52-8259A4130C03}" type="presParOf" srcId="{9BB078D6-38D5-4583-8A6B-37318C2A4E0C}" destId="{9DF5B6DB-94D1-435F-94CD-B50C9E10A1B8}" srcOrd="9" destOrd="0" presId="urn:microsoft.com/office/officeart/2005/8/layout/cycle2"/>
    <dgm:cxn modelId="{1A30D6B3-B84E-461E-A07B-ACE0D55231BD}" type="presParOf" srcId="{9DF5B6DB-94D1-435F-94CD-B50C9E10A1B8}" destId="{CCF81736-D06D-4624-BC29-16FD395720BF}" srcOrd="0" destOrd="0" presId="urn:microsoft.com/office/officeart/2005/8/layout/cycle2"/>
    <dgm:cxn modelId="{30A4FBE3-8CC1-4D02-831E-582FCCCBBC21}" type="presParOf" srcId="{9BB078D6-38D5-4583-8A6B-37318C2A4E0C}" destId="{12986422-7A98-4622-A34C-A7277E717965}" srcOrd="10" destOrd="0" presId="urn:microsoft.com/office/officeart/2005/8/layout/cycle2"/>
    <dgm:cxn modelId="{32956211-7B1C-4CB5-935D-09D8631B7653}" type="presParOf" srcId="{9BB078D6-38D5-4583-8A6B-37318C2A4E0C}" destId="{E8708F88-5D54-49DA-B581-12546DB3F878}" srcOrd="11" destOrd="0" presId="urn:microsoft.com/office/officeart/2005/8/layout/cycle2"/>
    <dgm:cxn modelId="{FC1443BB-07A1-48B1-BDDF-2C42F4F7F9B9}" type="presParOf" srcId="{E8708F88-5D54-49DA-B581-12546DB3F878}" destId="{27D98A1B-4CBC-4F05-90CD-6E23C1F92C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985C0-F3D1-4A37-A30E-4E86E507938F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664C86-1718-4761-A066-BE07F07267D6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点阵字符</a:t>
          </a:r>
          <a:r>
            <a: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Bitmap character</a:t>
          </a:r>
        </a:p>
      </dgm:t>
    </dgm:pt>
    <dgm:pt modelId="{7443B13B-352E-452C-A9C5-A107EA8A657B}" type="parTrans" cxnId="{7F3A828C-1162-467A-943C-0704B16A1235}">
      <dgm:prSet/>
      <dgm:spPr/>
      <dgm:t>
        <a:bodyPr/>
        <a:lstStyle/>
        <a:p>
          <a:endParaRPr lang="zh-CN" altLang="en-US"/>
        </a:p>
      </dgm:t>
    </dgm:pt>
    <dgm:pt modelId="{20904591-E92B-4DC6-B47A-8146F3B8A940}" type="sibTrans" cxnId="{7F3A828C-1162-467A-943C-0704B16A1235}">
      <dgm:prSet/>
      <dgm:spPr/>
      <dgm:t>
        <a:bodyPr/>
        <a:lstStyle/>
        <a:p>
          <a:endParaRPr lang="zh-CN" altLang="en-US"/>
        </a:p>
      </dgm:t>
    </dgm:pt>
    <dgm:pt modelId="{BE4EBE81-B5FE-4159-A95A-A684864468ED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矢量字符</a:t>
          </a:r>
          <a:r>
            <a: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Stroke character</a:t>
          </a:r>
        </a:p>
      </dgm:t>
    </dgm:pt>
    <dgm:pt modelId="{EDE2B587-920A-4B32-A95F-355855BD6E8E}" type="parTrans" cxnId="{43EAA6F2-CFD9-4E62-9EAA-8DEB9D17613F}">
      <dgm:prSet/>
      <dgm:spPr/>
      <dgm:t>
        <a:bodyPr/>
        <a:lstStyle/>
        <a:p>
          <a:endParaRPr lang="zh-CN" altLang="en-US"/>
        </a:p>
      </dgm:t>
    </dgm:pt>
    <dgm:pt modelId="{5553FE2F-9243-44B3-B1DF-0685A80DDAB5}" type="sibTrans" cxnId="{43EAA6F2-CFD9-4E62-9EAA-8DEB9D17613F}">
      <dgm:prSet/>
      <dgm:spPr/>
      <dgm:t>
        <a:bodyPr/>
        <a:lstStyle/>
        <a:p>
          <a:endParaRPr lang="zh-CN" altLang="en-US"/>
        </a:p>
      </dgm:t>
    </dgm:pt>
    <dgm:pt modelId="{CC33A8F9-D14C-48FB-A557-FBB1706B58D0}" type="pres">
      <dgm:prSet presAssocID="{90F985C0-F3D1-4A37-A30E-4E86E507938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1AE8AD-1724-4F3A-B84C-72C3420E5DE4}" type="pres">
      <dgm:prSet presAssocID="{90F985C0-F3D1-4A37-A30E-4E86E507938F}" presName="cycle" presStyleCnt="0"/>
      <dgm:spPr/>
    </dgm:pt>
    <dgm:pt modelId="{363C954C-01B0-4908-9CD6-FC8E0F3A9FF9}" type="pres">
      <dgm:prSet presAssocID="{90F985C0-F3D1-4A37-A30E-4E86E507938F}" presName="centerShape" presStyleCnt="0"/>
      <dgm:spPr/>
    </dgm:pt>
    <dgm:pt modelId="{DD086DCF-6CAE-4BB4-9379-745A5816F95B}" type="pres">
      <dgm:prSet presAssocID="{90F985C0-F3D1-4A37-A30E-4E86E507938F}" presName="connSite" presStyleLbl="node1" presStyleIdx="0" presStyleCnt="3"/>
      <dgm:spPr/>
    </dgm:pt>
    <dgm:pt modelId="{368E038E-8362-456D-8349-D4BF77B493DB}" type="pres">
      <dgm:prSet presAssocID="{90F985C0-F3D1-4A37-A30E-4E86E507938F}" presName="visible" presStyleLbl="node1" presStyleIdx="0" presStyleCnt="3" custLinFactNeighborX="-32" custLinFactNeighborY="-2246"/>
      <dgm:spPr/>
    </dgm:pt>
    <dgm:pt modelId="{2E9AA9F2-18D7-44D5-B903-3D389BBE3E66}" type="pres">
      <dgm:prSet presAssocID="{7443B13B-352E-452C-A9C5-A107EA8A657B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1DB728F3-242B-425E-A760-2B4481941913}" type="pres">
      <dgm:prSet presAssocID="{74664C86-1718-4761-A066-BE07F07267D6}" presName="node" presStyleCnt="0"/>
      <dgm:spPr/>
    </dgm:pt>
    <dgm:pt modelId="{92AB2B8A-2C55-4041-821D-CD3BFAE35434}" type="pres">
      <dgm:prSet presAssocID="{74664C86-1718-4761-A066-BE07F07267D6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8C54F-2A21-4E9F-9679-428328716DFC}" type="pres">
      <dgm:prSet presAssocID="{74664C86-1718-4761-A066-BE07F07267D6}" presName="childNode" presStyleLbl="revTx" presStyleIdx="0" presStyleCnt="0">
        <dgm:presLayoutVars>
          <dgm:bulletEnabled val="1"/>
        </dgm:presLayoutVars>
      </dgm:prSet>
      <dgm:spPr/>
    </dgm:pt>
    <dgm:pt modelId="{2584D788-AF0C-4035-9871-AF8F08C24E6A}" type="pres">
      <dgm:prSet presAssocID="{EDE2B587-920A-4B32-A95F-355855BD6E8E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951EF930-E9D8-40B4-A8EB-5AF16D450E1B}" type="pres">
      <dgm:prSet presAssocID="{BE4EBE81-B5FE-4159-A95A-A684864468ED}" presName="node" presStyleCnt="0"/>
      <dgm:spPr/>
    </dgm:pt>
    <dgm:pt modelId="{97FDA5CB-3FB0-4C6A-A75C-5561A7FD66D0}" type="pres">
      <dgm:prSet presAssocID="{BE4EBE81-B5FE-4159-A95A-A684864468ED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16FE9-BFEA-4732-9896-2E4DA5CC4CF1}" type="pres">
      <dgm:prSet presAssocID="{BE4EBE81-B5FE-4159-A95A-A684864468E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F3A828C-1162-467A-943C-0704B16A1235}" srcId="{90F985C0-F3D1-4A37-A30E-4E86E507938F}" destId="{74664C86-1718-4761-A066-BE07F07267D6}" srcOrd="0" destOrd="0" parTransId="{7443B13B-352E-452C-A9C5-A107EA8A657B}" sibTransId="{20904591-E92B-4DC6-B47A-8146F3B8A940}"/>
    <dgm:cxn modelId="{E8CE1D0C-0B25-48B8-BE7B-2B0CE0C2696A}" type="presOf" srcId="{7443B13B-352E-452C-A9C5-A107EA8A657B}" destId="{2E9AA9F2-18D7-44D5-B903-3D389BBE3E66}" srcOrd="0" destOrd="0" presId="urn:microsoft.com/office/officeart/2005/8/layout/radial2"/>
    <dgm:cxn modelId="{1352984D-73AE-47CD-9344-C90817FEF5EE}" type="presOf" srcId="{90F985C0-F3D1-4A37-A30E-4E86E507938F}" destId="{CC33A8F9-D14C-48FB-A557-FBB1706B58D0}" srcOrd="0" destOrd="0" presId="urn:microsoft.com/office/officeart/2005/8/layout/radial2"/>
    <dgm:cxn modelId="{0F77F40C-5CB3-4048-BC74-26178E51CFD0}" type="presOf" srcId="{EDE2B587-920A-4B32-A95F-355855BD6E8E}" destId="{2584D788-AF0C-4035-9871-AF8F08C24E6A}" srcOrd="0" destOrd="0" presId="urn:microsoft.com/office/officeart/2005/8/layout/radial2"/>
    <dgm:cxn modelId="{DDD0E763-F879-4896-9E9D-80569ABA242D}" type="presOf" srcId="{BE4EBE81-B5FE-4159-A95A-A684864468ED}" destId="{97FDA5CB-3FB0-4C6A-A75C-5561A7FD66D0}" srcOrd="0" destOrd="0" presId="urn:microsoft.com/office/officeart/2005/8/layout/radial2"/>
    <dgm:cxn modelId="{FD3BFC86-63E2-418F-8C1A-BC57797DE6C0}" type="presOf" srcId="{74664C86-1718-4761-A066-BE07F07267D6}" destId="{92AB2B8A-2C55-4041-821D-CD3BFAE35434}" srcOrd="0" destOrd="0" presId="urn:microsoft.com/office/officeart/2005/8/layout/radial2"/>
    <dgm:cxn modelId="{43EAA6F2-CFD9-4E62-9EAA-8DEB9D17613F}" srcId="{90F985C0-F3D1-4A37-A30E-4E86E507938F}" destId="{BE4EBE81-B5FE-4159-A95A-A684864468ED}" srcOrd="1" destOrd="0" parTransId="{EDE2B587-920A-4B32-A95F-355855BD6E8E}" sibTransId="{5553FE2F-9243-44B3-B1DF-0685A80DDAB5}"/>
    <dgm:cxn modelId="{BEB4573D-0552-4429-A13D-2A387C53B2DF}" type="presParOf" srcId="{CC33A8F9-D14C-48FB-A557-FBB1706B58D0}" destId="{4A1AE8AD-1724-4F3A-B84C-72C3420E5DE4}" srcOrd="0" destOrd="0" presId="urn:microsoft.com/office/officeart/2005/8/layout/radial2"/>
    <dgm:cxn modelId="{494FEC96-A25D-4ADC-B013-CB24F320D53A}" type="presParOf" srcId="{4A1AE8AD-1724-4F3A-B84C-72C3420E5DE4}" destId="{363C954C-01B0-4908-9CD6-FC8E0F3A9FF9}" srcOrd="0" destOrd="0" presId="urn:microsoft.com/office/officeart/2005/8/layout/radial2"/>
    <dgm:cxn modelId="{1EE9B15E-26EB-4A75-9F9E-E8895BA70E2F}" type="presParOf" srcId="{363C954C-01B0-4908-9CD6-FC8E0F3A9FF9}" destId="{DD086DCF-6CAE-4BB4-9379-745A5816F95B}" srcOrd="0" destOrd="0" presId="urn:microsoft.com/office/officeart/2005/8/layout/radial2"/>
    <dgm:cxn modelId="{7351C468-EC45-4E22-BCC7-30D72E37A1D2}" type="presParOf" srcId="{363C954C-01B0-4908-9CD6-FC8E0F3A9FF9}" destId="{368E038E-8362-456D-8349-D4BF77B493DB}" srcOrd="1" destOrd="0" presId="urn:microsoft.com/office/officeart/2005/8/layout/radial2"/>
    <dgm:cxn modelId="{001DC229-0A29-47DE-AF77-378FCD5CAC0C}" type="presParOf" srcId="{4A1AE8AD-1724-4F3A-B84C-72C3420E5DE4}" destId="{2E9AA9F2-18D7-44D5-B903-3D389BBE3E66}" srcOrd="1" destOrd="0" presId="urn:microsoft.com/office/officeart/2005/8/layout/radial2"/>
    <dgm:cxn modelId="{A3D0D9B4-0BCA-467E-B07A-E04BB874A515}" type="presParOf" srcId="{4A1AE8AD-1724-4F3A-B84C-72C3420E5DE4}" destId="{1DB728F3-242B-425E-A760-2B4481941913}" srcOrd="2" destOrd="0" presId="urn:microsoft.com/office/officeart/2005/8/layout/radial2"/>
    <dgm:cxn modelId="{3AC10F30-F685-4069-A184-B169D2B4C84E}" type="presParOf" srcId="{1DB728F3-242B-425E-A760-2B4481941913}" destId="{92AB2B8A-2C55-4041-821D-CD3BFAE35434}" srcOrd="0" destOrd="0" presId="urn:microsoft.com/office/officeart/2005/8/layout/radial2"/>
    <dgm:cxn modelId="{E0AA8B72-DA9B-4CDF-94D9-15C81F406400}" type="presParOf" srcId="{1DB728F3-242B-425E-A760-2B4481941913}" destId="{5758C54F-2A21-4E9F-9679-428328716DFC}" srcOrd="1" destOrd="0" presId="urn:microsoft.com/office/officeart/2005/8/layout/radial2"/>
    <dgm:cxn modelId="{CF96B7C1-7AFC-494B-BE10-5594182EDE4D}" type="presParOf" srcId="{4A1AE8AD-1724-4F3A-B84C-72C3420E5DE4}" destId="{2584D788-AF0C-4035-9871-AF8F08C24E6A}" srcOrd="3" destOrd="0" presId="urn:microsoft.com/office/officeart/2005/8/layout/radial2"/>
    <dgm:cxn modelId="{665EA5B6-10F4-413B-94CF-22A0AE2427C1}" type="presParOf" srcId="{4A1AE8AD-1724-4F3A-B84C-72C3420E5DE4}" destId="{951EF930-E9D8-40B4-A8EB-5AF16D450E1B}" srcOrd="4" destOrd="0" presId="urn:microsoft.com/office/officeart/2005/8/layout/radial2"/>
    <dgm:cxn modelId="{0FA7723E-E84A-4A4D-B2C3-11678D1BC79E}" type="presParOf" srcId="{951EF930-E9D8-40B4-A8EB-5AF16D450E1B}" destId="{97FDA5CB-3FB0-4C6A-A75C-5561A7FD66D0}" srcOrd="0" destOrd="0" presId="urn:microsoft.com/office/officeart/2005/8/layout/radial2"/>
    <dgm:cxn modelId="{8110D820-1202-4264-92A4-5A8C76241B60}" type="presParOf" srcId="{951EF930-E9D8-40B4-A8EB-5AF16D450E1B}" destId="{02416FE9-BFEA-4732-9896-2E4DA5CC4CF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FD4F0-5742-4C20-88DC-E14BCA5A98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ACA563-7049-4938-909F-607B10CABB3B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zh-CN" altLang="en-US" sz="1800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矢量罗马字体</a:t>
          </a:r>
          <a:r>
            <a:rPr lang="en-US" sz="1800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GLUT_STROKE_ROMAN</a:t>
          </a:r>
        </a:p>
        <a:p>
          <a:pPr rtl="0"/>
          <a:r>
            <a:rPr lang="en-US" sz="1800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	</a:t>
          </a:r>
          <a:endParaRPr lang="zh-CN" sz="1800" b="1" dirty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A5A6564-3313-4B5A-A10A-4C3CE36B44FA}" type="parTrans" cxnId="{77FA1B7F-0EB3-453A-A432-78632D22A7B8}">
      <dgm:prSet/>
      <dgm:spPr/>
      <dgm:t>
        <a:bodyPr/>
        <a:lstStyle/>
        <a:p>
          <a:endParaRPr lang="zh-CN" altLang="en-US"/>
        </a:p>
      </dgm:t>
    </dgm:pt>
    <dgm:pt modelId="{EE8262D9-DE6B-4B2A-BE75-9DD72807C53F}" type="sibTrans" cxnId="{77FA1B7F-0EB3-453A-A432-78632D22A7B8}">
      <dgm:prSet/>
      <dgm:spPr/>
      <dgm:t>
        <a:bodyPr/>
        <a:lstStyle/>
        <a:p>
          <a:endParaRPr lang="zh-CN" altLang="en-US"/>
        </a:p>
      </dgm:t>
    </dgm:pt>
    <dgm:pt modelId="{AB577566-2866-42EA-80E1-3AF9EC27E7F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矢量单色罗马字体</a:t>
          </a:r>
          <a:endParaRPr lang="zh-CN" altLang="zh-CN" sz="1800" b="1" dirty="0" smtClean="0">
            <a:solidFill>
              <a:srgbClr val="FFFF00"/>
            </a:solidFill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GLUT_STROKE_MONO_ROMAN</a:t>
          </a:r>
        </a:p>
      </dgm:t>
    </dgm:pt>
    <dgm:pt modelId="{885AAFBA-F37F-4A64-AF06-5790ECF5A333}" type="parTrans" cxnId="{F8BFF06E-30E6-4F29-A8E2-6DDAEE3FCE3B}">
      <dgm:prSet/>
      <dgm:spPr/>
      <dgm:t>
        <a:bodyPr/>
        <a:lstStyle/>
        <a:p>
          <a:endParaRPr lang="zh-CN" altLang="en-US"/>
        </a:p>
      </dgm:t>
    </dgm:pt>
    <dgm:pt modelId="{B1C83764-0E74-4246-B544-6B4AA74BA270}" type="sibTrans" cxnId="{F8BFF06E-30E6-4F29-A8E2-6DDAEE3FCE3B}">
      <dgm:prSet/>
      <dgm:spPr/>
      <dgm:t>
        <a:bodyPr/>
        <a:lstStyle/>
        <a:p>
          <a:endParaRPr lang="zh-CN" altLang="en-US"/>
        </a:p>
      </dgm:t>
    </dgm:pt>
    <dgm:pt modelId="{E99831A9-E619-4CC5-9F7F-A3AE0C3870EE}" type="pres">
      <dgm:prSet presAssocID="{FEEFD4F0-5742-4C20-88DC-E14BCA5A987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78DCE3-53B6-44FC-8941-2A0E0787DC7D}" type="pres">
      <dgm:prSet presAssocID="{FEEFD4F0-5742-4C20-88DC-E14BCA5A9876}" presName="cycle" presStyleCnt="0"/>
      <dgm:spPr/>
    </dgm:pt>
    <dgm:pt modelId="{6EFB9A34-A13C-457C-B816-27CA64B3740E}" type="pres">
      <dgm:prSet presAssocID="{FEEFD4F0-5742-4C20-88DC-E14BCA5A9876}" presName="centerShape" presStyleCnt="0"/>
      <dgm:spPr/>
    </dgm:pt>
    <dgm:pt modelId="{085AE485-3FA2-4CBA-A6B3-0580DED9D1D5}" type="pres">
      <dgm:prSet presAssocID="{FEEFD4F0-5742-4C20-88DC-E14BCA5A9876}" presName="connSite" presStyleLbl="node1" presStyleIdx="0" presStyleCnt="3"/>
      <dgm:spPr/>
    </dgm:pt>
    <dgm:pt modelId="{4D3B9211-E2CE-4B8B-8E88-645D3A4DC7D4}" type="pres">
      <dgm:prSet presAssocID="{FEEFD4F0-5742-4C20-88DC-E14BCA5A9876}" presName="visible" presStyleLbl="node1" presStyleIdx="0" presStyleCnt="3"/>
      <dgm:spPr/>
    </dgm:pt>
    <dgm:pt modelId="{253E67B0-A06A-4B0E-BFF3-C217BA37BE3D}" type="pres">
      <dgm:prSet presAssocID="{CA5A6564-3313-4B5A-A10A-4C3CE36B44FA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9E486ED1-D2E9-4A15-A650-06FC49245C04}" type="pres">
      <dgm:prSet presAssocID="{D2ACA563-7049-4938-909F-607B10CABB3B}" presName="node" presStyleCnt="0"/>
      <dgm:spPr/>
    </dgm:pt>
    <dgm:pt modelId="{E0395310-18F1-4D32-82B7-6B4C3B5CA3D9}" type="pres">
      <dgm:prSet presAssocID="{D2ACA563-7049-4938-909F-607B10CABB3B}" presName="parentNode" presStyleLbl="node1" presStyleIdx="1" presStyleCnt="3" custScaleX="149351" custScaleY="10757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17229-28FC-428B-BD5F-1B58B0CBDF3B}" type="pres">
      <dgm:prSet presAssocID="{D2ACA563-7049-4938-909F-607B10CABB3B}" presName="childNode" presStyleLbl="revTx" presStyleIdx="0" presStyleCnt="0">
        <dgm:presLayoutVars>
          <dgm:bulletEnabled val="1"/>
        </dgm:presLayoutVars>
      </dgm:prSet>
      <dgm:spPr/>
    </dgm:pt>
    <dgm:pt modelId="{FAACAD79-8EFA-4806-ACEF-E0F3BB672821}" type="pres">
      <dgm:prSet presAssocID="{885AAFBA-F37F-4A64-AF06-5790ECF5A333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69A38B5A-5D83-4098-9D6C-EC307CAB30DE}" type="pres">
      <dgm:prSet presAssocID="{AB577566-2866-42EA-80E1-3AF9EC27E7F0}" presName="node" presStyleCnt="0"/>
      <dgm:spPr/>
    </dgm:pt>
    <dgm:pt modelId="{728A5642-F386-4BD1-ABDD-7FA7234F49E5}" type="pres">
      <dgm:prSet presAssocID="{AB577566-2866-42EA-80E1-3AF9EC27E7F0}" presName="parentNode" presStyleLbl="node1" presStyleIdx="2" presStyleCnt="3" custScaleX="149351" custScaleY="10757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76E28-2DFD-402A-A4D2-FE61E0B3BC44}" type="pres">
      <dgm:prSet presAssocID="{AB577566-2866-42EA-80E1-3AF9EC27E7F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21F1CF2-B213-411D-A491-3A82181CF282}" type="presOf" srcId="{FEEFD4F0-5742-4C20-88DC-E14BCA5A9876}" destId="{E99831A9-E619-4CC5-9F7F-A3AE0C3870EE}" srcOrd="0" destOrd="0" presId="urn:microsoft.com/office/officeart/2005/8/layout/radial2"/>
    <dgm:cxn modelId="{5C75DE76-0EF9-4A60-92A2-9C4F6D19A0A9}" type="presOf" srcId="{AB577566-2866-42EA-80E1-3AF9EC27E7F0}" destId="{728A5642-F386-4BD1-ABDD-7FA7234F49E5}" srcOrd="0" destOrd="0" presId="urn:microsoft.com/office/officeart/2005/8/layout/radial2"/>
    <dgm:cxn modelId="{F8BFF06E-30E6-4F29-A8E2-6DDAEE3FCE3B}" srcId="{FEEFD4F0-5742-4C20-88DC-E14BCA5A9876}" destId="{AB577566-2866-42EA-80E1-3AF9EC27E7F0}" srcOrd="1" destOrd="0" parTransId="{885AAFBA-F37F-4A64-AF06-5790ECF5A333}" sibTransId="{B1C83764-0E74-4246-B544-6B4AA74BA270}"/>
    <dgm:cxn modelId="{802A5D6D-709C-4CB8-8B2A-9B453BDCAC62}" type="presOf" srcId="{CA5A6564-3313-4B5A-A10A-4C3CE36B44FA}" destId="{253E67B0-A06A-4B0E-BFF3-C217BA37BE3D}" srcOrd="0" destOrd="0" presId="urn:microsoft.com/office/officeart/2005/8/layout/radial2"/>
    <dgm:cxn modelId="{77FA1B7F-0EB3-453A-A432-78632D22A7B8}" srcId="{FEEFD4F0-5742-4C20-88DC-E14BCA5A9876}" destId="{D2ACA563-7049-4938-909F-607B10CABB3B}" srcOrd="0" destOrd="0" parTransId="{CA5A6564-3313-4B5A-A10A-4C3CE36B44FA}" sibTransId="{EE8262D9-DE6B-4B2A-BE75-9DD72807C53F}"/>
    <dgm:cxn modelId="{EB98C767-66E1-4CA2-8741-1ED9D563D4C0}" type="presOf" srcId="{885AAFBA-F37F-4A64-AF06-5790ECF5A333}" destId="{FAACAD79-8EFA-4806-ACEF-E0F3BB672821}" srcOrd="0" destOrd="0" presId="urn:microsoft.com/office/officeart/2005/8/layout/radial2"/>
    <dgm:cxn modelId="{5F2F5A7B-1C7B-4907-9B46-C6C114BB6DFA}" type="presOf" srcId="{D2ACA563-7049-4938-909F-607B10CABB3B}" destId="{E0395310-18F1-4D32-82B7-6B4C3B5CA3D9}" srcOrd="0" destOrd="0" presId="urn:microsoft.com/office/officeart/2005/8/layout/radial2"/>
    <dgm:cxn modelId="{82A19A30-41EB-468C-8648-23F6FD55C7AA}" type="presParOf" srcId="{E99831A9-E619-4CC5-9F7F-A3AE0C3870EE}" destId="{C878DCE3-53B6-44FC-8941-2A0E0787DC7D}" srcOrd="0" destOrd="0" presId="urn:microsoft.com/office/officeart/2005/8/layout/radial2"/>
    <dgm:cxn modelId="{4C648325-3A63-4FE6-A617-0BA8A113E885}" type="presParOf" srcId="{C878DCE3-53B6-44FC-8941-2A0E0787DC7D}" destId="{6EFB9A34-A13C-457C-B816-27CA64B3740E}" srcOrd="0" destOrd="0" presId="urn:microsoft.com/office/officeart/2005/8/layout/radial2"/>
    <dgm:cxn modelId="{6DD24B33-18A0-4F4C-983E-418905C4B11E}" type="presParOf" srcId="{6EFB9A34-A13C-457C-B816-27CA64B3740E}" destId="{085AE485-3FA2-4CBA-A6B3-0580DED9D1D5}" srcOrd="0" destOrd="0" presId="urn:microsoft.com/office/officeart/2005/8/layout/radial2"/>
    <dgm:cxn modelId="{1F0CA643-08F8-4283-860C-9840B1B145E0}" type="presParOf" srcId="{6EFB9A34-A13C-457C-B816-27CA64B3740E}" destId="{4D3B9211-E2CE-4B8B-8E88-645D3A4DC7D4}" srcOrd="1" destOrd="0" presId="urn:microsoft.com/office/officeart/2005/8/layout/radial2"/>
    <dgm:cxn modelId="{91291F95-3E4D-4B0C-BA7E-8F7606A97772}" type="presParOf" srcId="{C878DCE3-53B6-44FC-8941-2A0E0787DC7D}" destId="{253E67B0-A06A-4B0E-BFF3-C217BA37BE3D}" srcOrd="1" destOrd="0" presId="urn:microsoft.com/office/officeart/2005/8/layout/radial2"/>
    <dgm:cxn modelId="{207324A2-3E7A-4D09-9F13-535C2FC51CE1}" type="presParOf" srcId="{C878DCE3-53B6-44FC-8941-2A0E0787DC7D}" destId="{9E486ED1-D2E9-4A15-A650-06FC49245C04}" srcOrd="2" destOrd="0" presId="urn:microsoft.com/office/officeart/2005/8/layout/radial2"/>
    <dgm:cxn modelId="{06DF4833-1596-4CCE-AA80-F6DD3D363445}" type="presParOf" srcId="{9E486ED1-D2E9-4A15-A650-06FC49245C04}" destId="{E0395310-18F1-4D32-82B7-6B4C3B5CA3D9}" srcOrd="0" destOrd="0" presId="urn:microsoft.com/office/officeart/2005/8/layout/radial2"/>
    <dgm:cxn modelId="{D30BC1DA-8410-42D9-B5A4-46015F24D9A9}" type="presParOf" srcId="{9E486ED1-D2E9-4A15-A650-06FC49245C04}" destId="{85D17229-28FC-428B-BD5F-1B58B0CBDF3B}" srcOrd="1" destOrd="0" presId="urn:microsoft.com/office/officeart/2005/8/layout/radial2"/>
    <dgm:cxn modelId="{1EEE830F-F4D3-478E-A075-222799DDCABD}" type="presParOf" srcId="{C878DCE3-53B6-44FC-8941-2A0E0787DC7D}" destId="{FAACAD79-8EFA-4806-ACEF-E0F3BB672821}" srcOrd="3" destOrd="0" presId="urn:microsoft.com/office/officeart/2005/8/layout/radial2"/>
    <dgm:cxn modelId="{66D00CD4-C234-46C0-AA36-5FE14B57FBF2}" type="presParOf" srcId="{C878DCE3-53B6-44FC-8941-2A0E0787DC7D}" destId="{69A38B5A-5D83-4098-9D6C-EC307CAB30DE}" srcOrd="4" destOrd="0" presId="urn:microsoft.com/office/officeart/2005/8/layout/radial2"/>
    <dgm:cxn modelId="{D2A2BB81-73E2-46B6-B0D7-9DC447DCD476}" type="presParOf" srcId="{69A38B5A-5D83-4098-9D6C-EC307CAB30DE}" destId="{728A5642-F386-4BD1-ABDD-7FA7234F49E5}" srcOrd="0" destOrd="0" presId="urn:microsoft.com/office/officeart/2005/8/layout/radial2"/>
    <dgm:cxn modelId="{B3999F97-5B82-4188-9F1E-43122DE35892}" type="presParOf" srcId="{69A38B5A-5D83-4098-9D6C-EC307CAB30DE}" destId="{93676E28-2DFD-402A-A4D2-FE61E0B3BC4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Helvetic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FD0A6D9E-A226-4C8D-BF04-317D81B988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73150" y="996950"/>
            <a:ext cx="4711700" cy="314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073150" y="4997450"/>
            <a:ext cx="4711700" cy="314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960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C8E855C-0AD1-408F-814B-9BAF800A7C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219825" y="8805863"/>
            <a:ext cx="3968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8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8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8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8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900" smtClean="0">
                <a:latin typeface="Helvetica" panose="020B0604020202020204" pitchFamily="34" charset="0"/>
              </a:rPr>
              <a:t>x - #</a:t>
            </a:r>
          </a:p>
        </p:txBody>
      </p:sp>
      <p:sp>
        <p:nvSpPr>
          <p:cNvPr id="922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8425" y="457200"/>
            <a:ext cx="40640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733800"/>
            <a:ext cx="502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This is Section - Helvetica 14 pts., line spacing 1.1, space before and after .35</a:t>
            </a:r>
          </a:p>
          <a:p>
            <a:pPr lvl="1"/>
            <a:r>
              <a:rPr lang="en-US" altLang="zh-CN" noProof="0" smtClean="0"/>
              <a:t>This is SectionSub - Helvetica 11 pts., line spacing 1.1, space before and after .35</a:t>
            </a:r>
          </a:p>
          <a:p>
            <a:pPr lvl="2"/>
            <a:r>
              <a:rPr lang="en-US" altLang="zh-CN" noProof="0" smtClean="0"/>
              <a:t>This is Body - Times 10 pts., line spacing 1.1, space before and after .25</a:t>
            </a:r>
          </a:p>
          <a:p>
            <a:pPr lvl="3"/>
            <a:r>
              <a:rPr lang="en-US" altLang="zh-CN" noProof="0" smtClean="0"/>
              <a:t> This is Bullet - Times 10 pts., line spacing 1.1, space before and after .25</a:t>
            </a:r>
          </a:p>
          <a:p>
            <a:pPr lvl="4"/>
            <a:r>
              <a:rPr lang="en-US" altLang="zh-CN" noProof="0" smtClean="0"/>
              <a:t>This is BulletBody - Times 10 pts., line spacing 1.1, space before and after .25</a:t>
            </a:r>
          </a:p>
          <a:p>
            <a:pPr lvl="0"/>
            <a:endParaRPr lang="en-US" altLang="zh-CN" noProof="0" smtClean="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267200" y="8801100"/>
            <a:ext cx="192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CN" sz="800" b="1" smtClean="0">
                <a:latin typeface="Helvetica" panose="020B0604020202020204" pitchFamily="34" charset="0"/>
              </a:rPr>
              <a:t>Module Title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5800" y="8801100"/>
            <a:ext cx="21526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CN" sz="800" b="1" smtClean="0">
                <a:latin typeface="Helvetica" panose="020B0604020202020204" pitchFamily="34" charset="0"/>
              </a:rPr>
              <a:t>Copyright </a:t>
            </a:r>
            <a:r>
              <a:rPr lang="en-US" altLang="zh-CN" sz="800" b="1" i="1" smtClean="0">
                <a:latin typeface="Helvetica" panose="020B0604020202020204" pitchFamily="34" charset="0"/>
              </a:rPr>
              <a:t>C </a:t>
            </a:r>
            <a:r>
              <a:rPr lang="en-US" altLang="zh-CN" sz="800" b="1" smtClean="0">
                <a:latin typeface="Helvetica" panose="020B0604020202020204" pitchFamily="34" charset="0"/>
              </a:rPr>
              <a:t>1997, Cisco Systems, Inc</a:t>
            </a:r>
          </a:p>
        </p:txBody>
      </p:sp>
    </p:spTree>
    <p:extLst>
      <p:ext uri="{BB962C8B-B14F-4D97-AF65-F5344CB8AC3E}">
        <p14:creationId xmlns:p14="http://schemas.microsoft.com/office/powerpoint/2010/main" val="45258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35000"/>
      </a:spcBef>
      <a:spcAft>
        <a:spcPct val="35000"/>
      </a:spcAft>
      <a:defRPr sz="1400" b="1"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1pPr>
    <a:lvl2pPr marL="114300" algn="l" rtl="0" eaLnBrk="0" fontAlgn="base" hangingPunct="0">
      <a:lnSpc>
        <a:spcPct val="110000"/>
      </a:lnSpc>
      <a:spcBef>
        <a:spcPct val="35000"/>
      </a:spcBef>
      <a:spcAft>
        <a:spcPct val="35000"/>
      </a:spcAft>
      <a:defRPr sz="1100"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2pPr>
    <a:lvl3pPr marL="228600" algn="l" rtl="0" eaLnBrk="0" fontAlgn="base" hangingPunct="0">
      <a:lnSpc>
        <a:spcPct val="110000"/>
      </a:lnSpc>
      <a:spcBef>
        <a:spcPct val="25000"/>
      </a:spcBef>
      <a:spcAft>
        <a:spcPct val="25000"/>
      </a:spcAft>
      <a:defRPr sz="1000" kern="1200">
        <a:solidFill>
          <a:schemeClr val="tx1"/>
        </a:solidFill>
        <a:latin typeface="Times" pitchFamily="18" charset="0"/>
        <a:ea typeface="宋体" pitchFamily="2" charset="-122"/>
        <a:cs typeface="+mn-cs"/>
      </a:defRPr>
    </a:lvl3pPr>
    <a:lvl4pPr marL="342900" algn="l" rtl="0" eaLnBrk="0" fontAlgn="base" hangingPunct="0">
      <a:lnSpc>
        <a:spcPct val="110000"/>
      </a:lnSpc>
      <a:spcBef>
        <a:spcPct val="25000"/>
      </a:spcBef>
      <a:spcAft>
        <a:spcPct val="25000"/>
      </a:spcAft>
      <a:buSzPct val="100000"/>
      <a:buChar char="•"/>
      <a:defRPr sz="1000" kern="1200">
        <a:solidFill>
          <a:schemeClr val="tx1"/>
        </a:solidFill>
        <a:latin typeface="Times" pitchFamily="18" charset="0"/>
        <a:ea typeface="宋体" pitchFamily="2" charset="-122"/>
        <a:cs typeface="+mn-cs"/>
      </a:defRPr>
    </a:lvl4pPr>
    <a:lvl5pPr marL="457200" algn="l" rtl="0" eaLnBrk="0" fontAlgn="base" hangingPunct="0">
      <a:lnSpc>
        <a:spcPct val="110000"/>
      </a:lnSpc>
      <a:spcBef>
        <a:spcPct val="25000"/>
      </a:spcBef>
      <a:spcAft>
        <a:spcPct val="25000"/>
      </a:spcAft>
      <a:defRPr sz="1000" kern="1200">
        <a:solidFill>
          <a:schemeClr val="tx1"/>
        </a:solidFill>
        <a:latin typeface="Times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371AC0C-73CC-4264-9EF6-5AD5AE083981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primitives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p'rɪmɪtɪvz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p'rɪmɪtɪvz</a:t>
            </a:r>
            <a:r>
              <a:rPr lang="en-US" altLang="zh-CN" dirty="0" smtClean="0"/>
              <a:t>]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92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D4E44FB-F370-48D9-86CC-A980359CD6AA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34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36F406A-302F-47E1-91A1-EC525992D8CF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947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7BA702C-30EF-4900-91C9-7A5D858169FD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stipple  [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stip·ple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 || '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stɪpl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]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01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77EE0F6-0CFD-4C26-82DA-4731C77F9A13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534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A1EA810-B453-4F21-9B03-DAE41A5A59DC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矢量</a:t>
            </a:r>
            <a:r>
              <a:rPr lang="en-US" altLang="zh-CN" dirty="0" smtClean="0"/>
              <a:t>-------</a:t>
            </a:r>
            <a:r>
              <a:rPr lang="zh-CN" altLang="en-US" dirty="0" smtClean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44388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329A2F8-FCB0-4127-B6AB-D1D0BE50C5F5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319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8C96E3B-9748-4216-BCB2-B55C6BBE9487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只画后面</a:t>
            </a:r>
          </a:p>
          <a:p>
            <a:pPr eaLnBrk="1" hangingPunct="1"/>
            <a:r>
              <a:rPr lang="zh-CN" altLang="en-US" dirty="0" smtClean="0"/>
              <a:t>立方体是透明的，只能看到背面的色彩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计算但不显示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前面、后面</a:t>
            </a:r>
            <a:r>
              <a:rPr lang="zh-CN" altLang="en-US" baseline="0" dirty="0" smtClean="0"/>
              <a:t> 根据视点位置，看输入点的顺序是逆时针、顺时针。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641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5219A02-FA70-41B3-B9FB-19E7D71FE019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正面与反面 对绘制的影响 是眼睛是否能看见的问题。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但程序如何知道法向量呢，靠顺时针，逆时针判定。右手螺旋法则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是对于程序中给出顶点的顺序来说。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5266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E855C-0AD1-408F-814B-9BAF800A7C5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583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93C0BC3-169A-4AEE-B255-53E7A4776724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点画模式是个局部，会不断重复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是倒序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是从图的上部开始</a:t>
            </a:r>
          </a:p>
        </p:txBody>
      </p:sp>
    </p:spTree>
    <p:extLst>
      <p:ext uri="{BB962C8B-B14F-4D97-AF65-F5344CB8AC3E}">
        <p14:creationId xmlns:p14="http://schemas.microsoft.com/office/powerpoint/2010/main" val="117481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B446A0D-26DB-43BE-88B2-7DB4F155AB03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4392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E855C-0AD1-408F-814B-9BAF800A7C5E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1AA5E2E-1683-4A9B-963D-B3BDBD52760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确定前面或后面不被绘制</a:t>
            </a:r>
            <a:endParaRPr lang="en-US" altLang="zh-CN" dirty="0" smtClean="0"/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 </a:t>
            </a:r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cull  [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kʌl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v.  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采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拣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摘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两个参数分别表示禁用多边形正面或者背面上的光照、阴影和颜色计算及操作，消除不必要的渲染计算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757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33E76DF-0D18-4A78-813A-F3CCD92CC39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bilinear  </a:t>
            </a:r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bi.lin.e.ar</a:t>
            </a:r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[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baI`lInIr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;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baiˋliniə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]</a:t>
            </a:r>
          </a:p>
          <a:p>
            <a:pPr eaLnBrk="1" hangingPunct="1"/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interpolation  [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in·ter·po·la·tion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 ||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ɪn‚tɜrpəʊ'leɪʃn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 /-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tɜːp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-]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459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DAF91EC-7467-4438-AD44-1C13D4369697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670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9B39042-32F3-4199-A785-3A3293C96C97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882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9B39042-32F3-4199-A785-3A3293C96C97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7774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9B39042-32F3-4199-A785-3A3293C96C97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ellipse  [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el·lipse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 || 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ɪ'lɪps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]</a:t>
            </a:r>
          </a:p>
          <a:p>
            <a:pPr rtl="0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n.  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椭圆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; 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椭圆形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085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DB511B1-4F57-48F5-9F95-EACF1FDC8C83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78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4473271-DFA1-4FE7-9CA5-7F11E8B0461C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191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88B274D-AED1-46CF-95C3-781BFEBCB182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386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E5992C8-3099-4C0E-88F5-F16EF579335C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4485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88B274D-AED1-46CF-95C3-781BFEBCB182}" type="slidenum">
              <a:rPr lang="zh-CN" altLang="en-US" sz="1000" b="0" smtClean="0">
                <a:solidFill>
                  <a:srgbClr val="000000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z="1000" b="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301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6BFCCCB-A731-42B6-B055-8A71AEAB5D7F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点阵字体是把每一个字符都分成</a:t>
            </a:r>
            <a:r>
              <a:rPr lang="en-US" altLang="zh-CN" dirty="0" smtClean="0"/>
              <a:t>16×16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24×24</a:t>
            </a:r>
            <a:r>
              <a:rPr lang="zh-CN" altLang="en-US" dirty="0" smtClean="0"/>
              <a:t>个点，然后用每个点的虚实来表示字符的轮廓。</a:t>
            </a:r>
          </a:p>
          <a:p>
            <a:pPr eaLnBrk="1" hangingPunct="1"/>
            <a:r>
              <a:rPr lang="zh-CN" altLang="en-US" dirty="0" smtClean="0"/>
              <a:t>　　点阵字体优点是显示速度快，不像矢量字体需要计算；其最大的缺点是不能放大，一旦放大后就会发现文字边缘的锯齿。</a:t>
            </a:r>
          </a:p>
          <a:p>
            <a:pPr eaLnBrk="1" hangingPunct="1"/>
            <a:r>
              <a:rPr lang="zh-CN" altLang="en-US" dirty="0" smtClean="0"/>
              <a:t>　　点阵字体也叫位图字体，其中每个字形都以一组二维像素信息表示。这种文字显示方式于较早前的电脑系统（例如未有图形接口时的 </a:t>
            </a:r>
            <a:r>
              <a:rPr lang="en-US" altLang="zh-CN" dirty="0" smtClean="0"/>
              <a:t>DOS </a:t>
            </a:r>
            <a:r>
              <a:rPr lang="zh-CN" altLang="en-US" dirty="0" smtClean="0"/>
              <a:t>操作系统）被普遍采用。由于位图的缘故，点阵字体很难进行缩放，特定的点阵字体只能清晰地显示在相应的字号下，否则文字只被强行放大而失真字形，产生成马赛克式的锯齿边缘。但对于字号 </a:t>
            </a:r>
            <a:r>
              <a:rPr lang="en-US" altLang="zh-CN" dirty="0" smtClean="0"/>
              <a:t>8-14px </a:t>
            </a:r>
            <a:r>
              <a:rPr lang="zh-CN" altLang="en-US" dirty="0" smtClean="0"/>
              <a:t>的尺寸较小的汉字字体（即现今操作系统大多采用的默认字号）现今亦仍然被使用于荧幕显示上，能够提供更高的显示效果；不过现今该种点阵字体主要只作为“辅助”的部分，当使用者设定的字体尺寸并没有拥有位图像时，字体便会以向量图象方式显示；而当打印时，印有字体无论大小亦会使用向量字型打印。</a:t>
            </a:r>
          </a:p>
          <a:p>
            <a:pPr eaLnBrk="1" hangingPunct="1"/>
            <a:r>
              <a:rPr lang="zh-CN" altLang="en-US" dirty="0" smtClean="0"/>
              <a:t>　　这要先了解点阵字库与矢量字库：</a:t>
            </a:r>
          </a:p>
          <a:p>
            <a:pPr eaLnBrk="1" hangingPunct="1"/>
            <a:r>
              <a:rPr lang="zh-CN" altLang="en-US" dirty="0" smtClean="0"/>
              <a:t>　　点阵字库常用来作为显示字库使用，这类点阵字库汉字最大的缺点是不能放大，一旦放大后就会发现文字边缘的锯齿。</a:t>
            </a:r>
          </a:p>
          <a:p>
            <a:pPr eaLnBrk="1" hangingPunct="1"/>
            <a:r>
              <a:rPr lang="zh-CN" altLang="en-US" dirty="0" smtClean="0"/>
              <a:t>　　矢量字库保存的是对每一个汉字的描述信息，比如一个笔划的起始、终止坐标，半径、弧度等等。在显示、打印这一类字库时，要经过一系列的数学运算才能输出结果，但是这一类字库保存的汉字理论上可以被无限地放大，笔划轮廓仍然能保持圆滑，打印时使用的字库均为此类字库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使用的字库也为以上两类，在</a:t>
            </a:r>
            <a:r>
              <a:rPr lang="en-US" altLang="zh-CN" dirty="0" smtClean="0"/>
              <a:t>FONTS</a:t>
            </a:r>
            <a:r>
              <a:rPr lang="zh-CN" altLang="en-US" dirty="0" smtClean="0"/>
              <a:t>目录下，如果字体扩展名为</a:t>
            </a:r>
            <a:r>
              <a:rPr lang="en-US" altLang="zh-CN" dirty="0" smtClean="0"/>
              <a:t>FON</a:t>
            </a:r>
            <a:r>
              <a:rPr lang="zh-CN" altLang="en-US" dirty="0" smtClean="0"/>
              <a:t>，表示该文件为点阵字库，扩展名为</a:t>
            </a:r>
            <a:r>
              <a:rPr lang="en-US" altLang="zh-CN" dirty="0" smtClean="0"/>
              <a:t>TTF</a:t>
            </a:r>
            <a:r>
              <a:rPr lang="zh-CN" altLang="en-US" dirty="0" smtClean="0"/>
              <a:t>则表示矢量字库！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点阵图形是由一个个像素来组成的图形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局部放大图形所看到马赛克就是像素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点阵图形能纪录下图像</a:t>
            </a:r>
            <a:r>
              <a:rPr lang="zh-CN" altLang="en-US" sz="1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无规律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的微妙层次变化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通常是一些纪实的照片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而矢量图形的图像是以曲线及节点来标示图形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可以无限放大而不影响其精度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Coreldraw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Freehand 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所画出来的图形均属此类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照片要变成矢量图形就必须经过处理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矢量图形</a:t>
            </a:r>
            <a:r>
              <a:rPr lang="zh-CN" altLang="en-US" sz="1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并不适于纪录真实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层次变化复杂的图像的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646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7127D6E-F8CB-4C44-A5F2-64FA620C99E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8524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495B917-8615-43CD-A06E-25CB0E492684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4600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906729E-9A7F-4BFB-891E-AAD0CFB43710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520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C3109A1-E594-4800-802B-061809751031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9720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2C9881E-9D74-42F4-9AAD-64DEAE47B41C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573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4E1934C-1E01-42F2-852B-5BD629334CA4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6305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C4A023C-520A-4380-9C73-4943D51FBCAA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raster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美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[ˈ</a:t>
            </a:r>
            <a:r>
              <a:rPr lang="en-US" altLang="zh-CN" sz="1400" b="1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ræstər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]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434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94B8C31-9E73-41CF-8325-4BF184B02B0B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429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7225122-B26E-4C2F-84BC-36CFA4C36788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51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81C0AF5-66E7-4F9F-8A70-8C99A626D9CD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0584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76BD76F-AC18-4234-B83D-ADB19B889DEF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4486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1A501F8-ED92-40EF-87A3-EB5C960A6897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4665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E855C-0AD1-408F-814B-9BAF800A7C5E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769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BA33F99-B135-4D5B-938E-5F5B542E23F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642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EFFC760-EF2E-44DA-A99C-4886A3B8EB8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0.5 </a:t>
            </a:r>
            <a:r>
              <a:rPr lang="zh-CN" altLang="en-US" dirty="0" smtClean="0"/>
              <a:t>有时可行，是</a:t>
            </a:r>
            <a:r>
              <a:rPr lang="en-US" altLang="zh-CN" dirty="0" smtClean="0"/>
              <a:t>1/4</a:t>
            </a:r>
            <a:r>
              <a:rPr lang="zh-CN" altLang="en-US" dirty="0" smtClean="0"/>
              <a:t>个窗口单位</a:t>
            </a:r>
          </a:p>
        </p:txBody>
      </p:sp>
    </p:spTree>
    <p:extLst>
      <p:ext uri="{BB962C8B-B14F-4D97-AF65-F5344CB8AC3E}">
        <p14:creationId xmlns:p14="http://schemas.microsoft.com/office/powerpoint/2010/main" val="371778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51D93D1-9E1A-4402-8391-4FB6F5C5E992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826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通常情况下，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OpenGL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指令不是立即执行的。它们首先被送到指令缓冲区，然后才被送到硬件执行。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glFinish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glFlush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+mn-cs"/>
              </a:rPr>
              <a:t>都是强制将命令缓冲区的内容提交给硬件执行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E855C-0AD1-408F-814B-9BAF800A7C5E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4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63E9EA9-20FB-4C42-AD5F-18B3F36CF526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197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35000"/>
              </a:spcBef>
              <a:spcAft>
                <a:spcPct val="35000"/>
              </a:spcAft>
              <a:defRPr sz="11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SzPct val="100000"/>
              <a:buChar char="•"/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defRPr sz="10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743F3DD-E9BA-4D61-92D7-65BD4F70EE17}" type="slidenum">
              <a:rPr lang="zh-CN" altLang="en-US" sz="1000" b="0" smtClean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000" b="0" smtClean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138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PAT 图片资源素材\PPT\待整理\精选 0 (1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" r="11656" b="5074"/>
          <a:stretch>
            <a:fillRect/>
          </a:stretch>
        </p:blipFill>
        <p:spPr bwMode="auto">
          <a:xfrm>
            <a:off x="3111500" y="0"/>
            <a:ext cx="6057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8313" y="731838"/>
            <a:ext cx="1108075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808080"/>
                </a:solidFill>
                <a:cs typeface="Arial" pitchFamily="34" charset="0"/>
              </a:rPr>
              <a:t>LOGO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19050" y="6886575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22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100" smtClean="0">
              <a:cs typeface="Arial" panose="020B0604020202020204" pitchFamily="34" charset="0"/>
            </a:endParaRPr>
          </a:p>
        </p:txBody>
      </p:sp>
      <p:sp>
        <p:nvSpPr>
          <p:cNvPr id="7" name="Rectangle 5">
            <a:hlinkClick r:id="rId3"/>
          </p:cNvPr>
          <p:cNvSpPr txBox="1">
            <a:spLocks noChangeArrowheads="1"/>
          </p:cNvSpPr>
          <p:nvPr/>
        </p:nvSpPr>
        <p:spPr bwMode="gray">
          <a:xfrm>
            <a:off x="-17463" y="5876925"/>
            <a:ext cx="3060701" cy="5048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indent="355600">
              <a:spcBef>
                <a:spcPct val="60000"/>
              </a:spcBef>
              <a:buClr>
                <a:schemeClr val="accent1"/>
              </a:buClr>
              <a:defRPr/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596188" y="6308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mtClean="0">
              <a:latin typeface="Helvetica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313" y="2279742"/>
            <a:ext cx="6047903" cy="6396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4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422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2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77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663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787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1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6381750"/>
            <a:ext cx="8188325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77E6C-029D-4BE3-B548-C8BF2EA018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0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B92F-CCE7-4AF7-8910-A1673CD17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70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22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100" smtClean="0"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59B-5732-4075-A491-35EC7FF332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2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741363" y="1398588"/>
            <a:ext cx="7672387" cy="4811712"/>
            <a:chOff x="468311" y="1227376"/>
            <a:chExt cx="8219055" cy="5154374"/>
          </a:xfrm>
        </p:grpSpPr>
        <p:sp>
          <p:nvSpPr>
            <p:cNvPr id="5" name="矩形 4"/>
            <p:cNvSpPr/>
            <p:nvPr userDrawn="1"/>
          </p:nvSpPr>
          <p:spPr bwMode="auto">
            <a:xfrm>
              <a:off x="7476531" y="2817392"/>
              <a:ext cx="1210835" cy="121419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矩形 5"/>
            <p:cNvSpPr/>
            <p:nvPr userDrawn="1"/>
          </p:nvSpPr>
          <p:spPr bwMode="auto">
            <a:xfrm>
              <a:off x="3265816" y="2817392"/>
              <a:ext cx="1210835" cy="121419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468311" y="2817392"/>
              <a:ext cx="2607037" cy="121419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左大括号 7"/>
            <p:cNvSpPr/>
            <p:nvPr userDrawn="1"/>
          </p:nvSpPr>
          <p:spPr>
            <a:xfrm rot="5400000">
              <a:off x="4342312" y="-2229990"/>
              <a:ext cx="455748" cy="820375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椭圆 9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左大括号 20"/>
            <p:cNvSpPr/>
            <p:nvPr userDrawn="1"/>
          </p:nvSpPr>
          <p:spPr>
            <a:xfrm rot="5400000">
              <a:off x="3736040" y="1751976"/>
              <a:ext cx="227874" cy="1154716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左大括号 21"/>
            <p:cNvSpPr/>
            <p:nvPr userDrawn="1"/>
          </p:nvSpPr>
          <p:spPr>
            <a:xfrm rot="5400000">
              <a:off x="5888163" y="1050474"/>
              <a:ext cx="227874" cy="255772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7940801" y="1751126"/>
              <a:ext cx="227874" cy="1156416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1605173" y="1078534"/>
              <a:ext cx="227874" cy="2501599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 flipH="1">
              <a:off x="4343162" y="632890"/>
              <a:ext cx="414935" cy="8164635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内容占位符 4"/>
            <p:cNvSpPr txBox="1">
              <a:spLocks/>
            </p:cNvSpPr>
            <p:nvPr userDrawn="1"/>
          </p:nvSpPr>
          <p:spPr>
            <a:xfrm>
              <a:off x="468311" y="5009405"/>
              <a:ext cx="8203750" cy="42513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  <a:defRPr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7" name="TextBox 40"/>
            <p:cNvSpPr txBox="1"/>
            <p:nvPr userDrawn="1"/>
          </p:nvSpPr>
          <p:spPr>
            <a:xfrm>
              <a:off x="1305012" y="1916099"/>
              <a:ext cx="891120" cy="278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prstClr val="black"/>
                  </a:solidFill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28" name="TextBox 41"/>
            <p:cNvSpPr txBox="1"/>
            <p:nvPr userDrawn="1"/>
          </p:nvSpPr>
          <p:spPr>
            <a:xfrm>
              <a:off x="3554920" y="1916099"/>
              <a:ext cx="590113" cy="270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prstClr val="black"/>
                  </a:solidFill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29" name="TextBox 42"/>
            <p:cNvSpPr txBox="1"/>
            <p:nvPr userDrawn="1"/>
          </p:nvSpPr>
          <p:spPr>
            <a:xfrm>
              <a:off x="5707895" y="1916099"/>
              <a:ext cx="588412" cy="270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prstClr val="black"/>
                  </a:solidFill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0" name="TextBox 43"/>
            <p:cNvSpPr txBox="1"/>
            <p:nvPr userDrawn="1"/>
          </p:nvSpPr>
          <p:spPr>
            <a:xfrm>
              <a:off x="7729922" y="1916099"/>
              <a:ext cx="588412" cy="270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prstClr val="black"/>
                  </a:solidFill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1" name="直接连接符 30"/>
            <p:cNvCxnSpPr>
              <a:stCxn id="11" idx="7"/>
              <a:endCxn id="11" idx="3"/>
            </p:cNvCxnSpPr>
            <p:nvPr userDrawn="1"/>
          </p:nvCxnSpPr>
          <p:spPr>
            <a:xfrm flipH="1">
              <a:off x="541437" y="2638835"/>
              <a:ext cx="357128" cy="35711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790" y="2638835"/>
              <a:ext cx="355427" cy="35711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 flipH="1">
              <a:off x="1944442" y="2638835"/>
              <a:ext cx="355427" cy="35711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 flipH="1">
              <a:off x="2645094" y="2638835"/>
              <a:ext cx="355427" cy="35711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48"/>
            <p:cNvSpPr txBox="1"/>
            <p:nvPr userDrawn="1"/>
          </p:nvSpPr>
          <p:spPr>
            <a:xfrm>
              <a:off x="468311" y="5611400"/>
              <a:ext cx="8203750" cy="77035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anchor="ctr"/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800" b="1" dirty="0">
                  <a:solidFill>
                    <a:prstClr val="black"/>
                  </a:solidFill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>
                <a:solidFill>
                  <a:prstClr val="black"/>
                </a:solidFill>
                <a:ea typeface="微软雅黑" pitchFamily="34" charset="-122"/>
                <a:cs typeface="Arial" pitchFamily="34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Arial" pitchFamily="34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  <a:sym typeface="Wingdings" pitchFamily="2" charset="2"/>
                </a:rPr>
                <a:t> 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椭圆 35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椭圆 36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40" name="直接连接符 39"/>
            <p:cNvCxnSpPr>
              <a:stCxn id="38" idx="7"/>
              <a:endCxn id="38" idx="3"/>
            </p:cNvCxnSpPr>
            <p:nvPr userDrawn="1"/>
          </p:nvCxnSpPr>
          <p:spPr>
            <a:xfrm flipH="1">
              <a:off x="541437" y="3853029"/>
              <a:ext cx="357128" cy="35541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790" y="3853029"/>
              <a:ext cx="355427" cy="35541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4442" y="3853029"/>
              <a:ext cx="355427" cy="35541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5094" y="3853029"/>
              <a:ext cx="355427" cy="35541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5" name="椭圆 44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6" name="椭圆 45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charset="0"/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内容占位符 4"/>
            <p:cNvSpPr txBox="1">
              <a:spLocks/>
            </p:cNvSpPr>
            <p:nvPr userDrawn="1"/>
          </p:nvSpPr>
          <p:spPr>
            <a:xfrm>
              <a:off x="468311" y="1227376"/>
              <a:ext cx="8203750" cy="425138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9" name="日期占位符 5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" name="页脚占位符 5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8A78-93B5-4AE9-A012-C0DE97B9F0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8397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PAT 图片资源素材\PPT\待整理\精选 0 (1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1" b="6422"/>
          <a:stretch>
            <a:fillRect/>
          </a:stretch>
        </p:blipFill>
        <p:spPr bwMode="auto">
          <a:xfrm>
            <a:off x="3851275" y="0"/>
            <a:ext cx="529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22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100" smtClean="0"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3"/>
          </p:cNvPr>
          <p:cNvSpPr txBox="1">
            <a:spLocks noChangeArrowheads="1"/>
          </p:cNvSpPr>
          <p:nvPr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>
              <a:spcBef>
                <a:spcPct val="60000"/>
              </a:spcBef>
              <a:buClr>
                <a:schemeClr val="accent1"/>
              </a:buClr>
              <a:defRPr/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882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7DC4-F24E-436B-8E53-18A3EA26CE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2082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1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5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E:\PAT 图片资源素材\PPT\待整理\精选 0 (13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6" b="3262"/>
          <a:stretch>
            <a:fillRect/>
          </a:stretch>
        </p:blipFill>
        <p:spPr bwMode="auto">
          <a:xfrm rot="10800000" flipH="1" flipV="1">
            <a:off x="5353050" y="765175"/>
            <a:ext cx="37909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/>
        </p:nvSpPr>
        <p:spPr bwMode="auto">
          <a:xfrm rot="16200000">
            <a:off x="4179093" y="-4199731"/>
            <a:ext cx="78581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文本占位符 13"/>
          <p:cNvSpPr>
            <a:spLocks noGrp="1"/>
          </p:cNvSpPr>
          <p:nvPr>
            <p:ph type="body" idx="1"/>
          </p:nvPr>
        </p:nvSpPr>
        <p:spPr bwMode="auto">
          <a:xfrm flipH="1">
            <a:off x="468313" y="981075"/>
            <a:ext cx="8207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矩形 11"/>
          <p:cNvSpPr>
            <a:spLocks noChangeArrowheads="1"/>
          </p:cNvSpPr>
          <p:nvPr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22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100" smtClean="0"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5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8062" cy="2682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4945870-2507-499D-AB9C-C7A1FFFD98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6381750"/>
            <a:ext cx="8188325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866616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标题占位符 12"/>
          <p:cNvSpPr>
            <a:spLocks noGrp="1"/>
          </p:cNvSpPr>
          <p:nvPr>
            <p:ph type="title"/>
          </p:nvPr>
        </p:nvSpPr>
        <p:spPr bwMode="auto">
          <a:xfrm>
            <a:off x="477838" y="188913"/>
            <a:ext cx="70786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0" y="188913"/>
            <a:ext cx="1108075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808080"/>
                </a:solidFill>
                <a:cs typeface="Arial" pitchFamily="34" charset="0"/>
              </a:rPr>
              <a:t>LOGO</a:t>
            </a:r>
          </a:p>
        </p:txBody>
      </p:sp>
      <p:sp>
        <p:nvSpPr>
          <p:cNvPr id="1038" name="Text Box 13"/>
          <p:cNvSpPr txBox="1">
            <a:spLocks noChangeArrowheads="1"/>
          </p:cNvSpPr>
          <p:nvPr userDrawn="1"/>
        </p:nvSpPr>
        <p:spPr bwMode="auto">
          <a:xfrm>
            <a:off x="7596188" y="63087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mtClean="0"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2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1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2285355" y="1371600"/>
            <a:ext cx="6679133" cy="191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979712" y="4149080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童立靖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北方工业大学计算机学院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412776"/>
            <a:ext cx="1828768" cy="16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可填充的图元绘制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多边形的绘制模式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669" y="260648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23528" y="764704"/>
            <a:ext cx="8496944" cy="58326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glPointSize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GLfloat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size) ;  //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defult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size:1.0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缺省大小为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glPointSize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(2.0);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glBegin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GL_POINTS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glColor3f(1.0, 1.0, 1.0);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glVertex2f(100, 130);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glColor3f(1.0, 0.0, 1.0);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glVertex2f(120, 50);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glColor3f(0.0, 1.0, 1.0);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glVertex2f(70, 90);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glColor3f(1.0, 1.0, 0.0);</a:t>
            </a:r>
          </a:p>
          <a:p>
            <a:pPr marL="857250" lvl="2" indent="0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glVertex2f(60, 150);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glEnd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7544" y="980728"/>
            <a:ext cx="8207375" cy="54006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单线段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glVertex2f(-30, 30);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glVertex2f(-40, -60);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glColor3f(1.0, 0.0, 1.0);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glVertex2f(-20, 70);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glColor3f(1.0, 1.0, 0.0);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glVertex2f(10, 50);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3" y="1340768"/>
            <a:ext cx="8604327" cy="4752528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个端点的绘线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01721"/>
            <a:ext cx="7078662" cy="349250"/>
          </a:xfrm>
        </p:spPr>
        <p:txBody>
          <a:bodyPr/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2087464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5-55-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1412949"/>
            <a:ext cx="6467409" cy="51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21481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折线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GL_LINE_STRIP</a:t>
            </a:r>
            <a:endParaRPr lang="zh-CN" altLang="en-US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981075"/>
            <a:ext cx="8207375" cy="54006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GL_LINE_STRIP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，不闭合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GL_LINE_STRIP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985838" lvl="2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glVertex2f(-0.5,-0.5);</a:t>
            </a:r>
          </a:p>
          <a:p>
            <a:pPr marL="985838" lvl="2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glVertex2f(-0.5,0.5);</a:t>
            </a:r>
          </a:p>
          <a:p>
            <a:pPr marL="985838" lvl="2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glVertex2f(0.5,0.5);</a:t>
            </a:r>
          </a:p>
          <a:p>
            <a:pPr marL="985838" lvl="2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glVertex2f(0.5,-0.5);</a:t>
            </a: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 eaLnBrk="1" hangingPunct="1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34976"/>
            <a:ext cx="7078663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闭环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折线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GL_LINE_LOOP</a:t>
            </a:r>
            <a:endParaRPr lang="zh-CN" altLang="en-US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7544" y="1052513"/>
            <a:ext cx="7990656" cy="54006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GL_LINE_LOOP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，闭合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</a:p>
          <a:p>
            <a:pPr marL="360363" indent="0" eaLnBrk="1" hangingPunct="1">
              <a:buNone/>
            </a:pP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GL_LINE_LOOP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804863" lvl="1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glVertex2f(-0.5,-0.5);</a:t>
            </a:r>
          </a:p>
          <a:p>
            <a:pPr marL="804863" lvl="1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glVertex2f(-0.5,0.5);</a:t>
            </a:r>
          </a:p>
          <a:p>
            <a:pPr marL="804863" lvl="1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glVertex2f(0.5,0.5);</a:t>
            </a:r>
          </a:p>
          <a:p>
            <a:pPr marL="804863" lvl="1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glVertex2f(0.5,-0.5);</a:t>
            </a:r>
          </a:p>
          <a:p>
            <a:pPr marL="360363" indent="0" eaLnBrk="1" hangingPunct="1">
              <a:buNone/>
            </a:pP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179512" y="980728"/>
            <a:ext cx="8675687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线条宽度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 width</a:t>
            </a:r>
          </a:p>
          <a:p>
            <a:pPr marL="360363" indent="0" eaLnBrk="1" hangingPunct="1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glLineWidth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width), 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363" indent="0" eaLnBrk="1" hangingPunct="1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default width:1.0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缺省宽度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线条类型模式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stipple pattern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glLineStipple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(Glint factor,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Glushort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factor 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因子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 factor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pattern: 16bit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从低位向高位，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画，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不画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glLineStipple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(3,0xcccc)</a:t>
            </a:r>
          </a:p>
          <a:p>
            <a:pPr marL="804863" lvl="2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重复因子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cccc-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1100 1100 1100 1100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先画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个像素不显示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个像素显示，其次画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个像素不显示，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个像素显示，然后画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个像素不显示，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个像素显示，最后画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个像素不显示，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个像素显示，一个周期结束，整条线段反复重复此周期。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569076" cy="287759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线条模式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  <a:r>
              <a:rPr lang="en-US" altLang="zh-CN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 Pattern Example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868" name="Picture 4" descr="Fig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2322"/>
            <a:ext cx="7272337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061433" y="4481934"/>
            <a:ext cx="684085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glEnable(GL_LINE_STIPPLE);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glColor3f(1.0, 1.0, 0.0);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TW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glLineWidth</a:t>
            </a: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(2.0);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glLineStipple</a:t>
            </a:r>
            <a:r>
              <a:rPr lang="en-US" altLang="zh-TW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</a:t>
            </a:r>
            <a:r>
              <a:rPr lang="en-US" altLang="zh-TW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0x00ff);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1916832"/>
            <a:ext cx="6046787" cy="1944216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zh-CN" altLang="en-US" sz="4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基本图元显示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zh-CN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Primitives Display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07866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特性的开启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Enabling OpenGL Features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628800"/>
            <a:ext cx="8207375" cy="354828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中很多特性需要启用才有效，如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光照，隐藏面消除，纹理映射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，每启用增加一种特性，可能会使渲染过程放慢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编程者可自行决定。</a:t>
            </a: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glEnable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feature) ;   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</a:t>
            </a: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void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glDisable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feature) ;  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不用</a:t>
            </a: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Such as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glEnable(GL_LINE_STIPPLE);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可填充的图元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764704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可填充图元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50533531"/>
              </p:ext>
            </p:extLst>
          </p:nvPr>
        </p:nvGraphicFramePr>
        <p:xfrm>
          <a:off x="467544" y="904020"/>
          <a:ext cx="8496176" cy="518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858" y="476672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矩形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501502" y="1196752"/>
            <a:ext cx="8207375" cy="424847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一种特殊的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special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poloygon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glRect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sifd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(TYPE x1, y1, x2, y2)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x1,y1 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1st corner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x2,y2 :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另一个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another corner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glRect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sifd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(TYPE *v1, TYPE *v2)</a:t>
            </a:r>
          </a:p>
          <a:p>
            <a:pPr marL="715963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*v1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对角线矢量</a:t>
            </a:r>
          </a:p>
          <a:p>
            <a:pPr marL="715963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*v2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另一对角线矢量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多边形的绘制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圆和椭圆的绘制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44" y="332656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Types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179512" y="941104"/>
            <a:ext cx="8856215" cy="23150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中，如果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没有边相互交叉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，就称之为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简单多边形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 polygon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如果任意连接多边形内的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线段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位于多边形内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就称之为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凸多边形  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Convex polygons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只能保证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简单凸多边形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非简单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非凸多边形可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分解为简单凸多边形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再进行绘制。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7109" name="Picture 4" descr="an02f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389908"/>
            <a:ext cx="2079625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 descr="an02f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389908"/>
            <a:ext cx="18573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916238" y="3894733"/>
            <a:ext cx="18875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简单多边形</a:t>
            </a:r>
            <a:r>
              <a:rPr lang="zh-TW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非简单多边形</a:t>
            </a:r>
            <a:r>
              <a:rPr lang="en-US" altLang="zh-TW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Nonsimple</a:t>
            </a:r>
            <a:endParaRPr lang="en-US" altLang="zh-TW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5508625" y="5621933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凸多边形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onvex Polygon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97850" cy="359767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多边形的绘制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Mode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0" y="1196752"/>
            <a:ext cx="9144248" cy="54006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glPolygonMode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face,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</a:t>
            </a:r>
          </a:p>
          <a:p>
            <a:pPr lvl="1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face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面模式</a:t>
            </a: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只显示前面</a:t>
            </a: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只显示后面</a:t>
            </a: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GL_FRONT_AND_BACK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前后面都画，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面的绘制模式</a:t>
            </a: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GL_POINT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以点画多边形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GL_LINE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线框多边形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GL_FILL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实心多边形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78" y="332656"/>
            <a:ext cx="8393843" cy="432048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正面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反面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 </a:t>
            </a:r>
            <a:r>
              <a:rPr lang="en-US" altLang="zh-CN" sz="44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44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ace&amp;Back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Face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981075"/>
            <a:ext cx="8207375" cy="5400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对凸多边形而言，正面与反面定义如下：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默认的正反面</a:t>
            </a:r>
          </a:p>
          <a:p>
            <a:pPr lvl="1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正面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ront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ace</a:t>
            </a:r>
          </a:p>
          <a:p>
            <a:pPr lvl="2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顶点的顺序为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逆时针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ounterclockwise</a:t>
            </a:r>
          </a:p>
          <a:p>
            <a:pPr lvl="1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反面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 Face</a:t>
            </a:r>
          </a:p>
          <a:p>
            <a:pPr lvl="2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顶点的顺序为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顺时针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Clockwise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用户可以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正反面的顶点顺序</a:t>
            </a:r>
          </a:p>
          <a:p>
            <a:pPr lvl="1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glFrontFace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</a:t>
            </a:r>
          </a:p>
          <a:p>
            <a:pPr lvl="2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取值：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GL_CCW,  GL_CW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7702"/>
            <a:ext cx="8712968" cy="6544182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411760" y="4293096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411760" y="4509120"/>
            <a:ext cx="1224136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548680"/>
            <a:ext cx="8413750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多边形点画模式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Polygon 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Stipple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412701"/>
            <a:ext cx="8207375" cy="424854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glEnable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(GL_POLYGON_STIPPLE);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glPolygonStipple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Glubyte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*mask)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 stipple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相似，但是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，并对齐窗口，旋转多边形时，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stipple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的模式不会旋转。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mask –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32X32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位图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指针（矩阵），可理解为由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构成的绘图模板，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画像素，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不画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5140" y="991592"/>
            <a:ext cx="791051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编程概述</a:t>
            </a:r>
            <a:b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OpenGL Programming Tips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2" y="1628800"/>
            <a:ext cx="8424167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一般来说，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图形软件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由五部分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general, many graphic software are made of  five parts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的描述</a:t>
            </a:r>
            <a:endParaRPr lang="en-US" altLang="zh-TW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Descriptions about geometry objects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的描述</a:t>
            </a:r>
            <a:endParaRPr lang="en-US" altLang="zh-TW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Descriptions about their attributes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图形的观察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endParaRPr lang="en-US" altLang="zh-TW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how to observe these objects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输入输出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and output functions for interactive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</a:t>
            </a: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操作系统相关的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初始化和结束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</a:t>
            </a:r>
          </a:p>
          <a:p>
            <a:pPr marL="0" indent="0" eaLnBrk="1" hangingPunct="1">
              <a:lnSpc>
                <a:spcPct val="90000"/>
              </a:lnSpc>
              <a:buClr>
                <a:srgbClr val="44989A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initialize and end functions related with operating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en-US" altLang="zh-TW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01721"/>
            <a:ext cx="7078662" cy="349250"/>
          </a:xfrm>
        </p:spPr>
        <p:txBody>
          <a:bodyPr/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07504" y="1268041"/>
            <a:ext cx="3311600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5-59-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六边形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61" y="1262650"/>
            <a:ext cx="5397627" cy="53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4210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设定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不渲染的面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179512" y="836712"/>
            <a:ext cx="8784976" cy="504063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glCullFace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mode);</a:t>
            </a:r>
          </a:p>
          <a:p>
            <a:pPr lvl="1"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指明何种多边形在转换成屏幕坐标时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要删除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Helvetica" pitchFamily="34" charset="0"/>
                <a:ea typeface="宋体" pitchFamily="2" charset="-122"/>
              </a:rPr>
              <a:t>消除</a:t>
            </a:r>
            <a:r>
              <a:rPr lang="zh-CN" altLang="en-US" sz="2800" dirty="0">
                <a:latin typeface="Helvetica" pitchFamily="34" charset="0"/>
                <a:ea typeface="宋体" pitchFamily="2" charset="-122"/>
              </a:rPr>
              <a:t>不必要的渲染</a:t>
            </a:r>
            <a:r>
              <a:rPr lang="zh-CN" altLang="en-US" sz="2800" dirty="0" smtClean="0">
                <a:latin typeface="Helvetica" pitchFamily="34" charset="0"/>
                <a:ea typeface="宋体" pitchFamily="2" charset="-122"/>
              </a:rPr>
              <a:t>计算：</a:t>
            </a:r>
            <a:r>
              <a:rPr lang="zh-CN" altLang="en-US" sz="2800" b="1" dirty="0" smtClean="0">
                <a:solidFill>
                  <a:srgbClr val="0000FF"/>
                </a:solidFill>
                <a:latin typeface="Helvetica" pitchFamily="34" charset="0"/>
                <a:ea typeface="宋体" pitchFamily="2" charset="-122"/>
              </a:rPr>
              <a:t>光照</a:t>
            </a:r>
            <a:r>
              <a:rPr lang="zh-CN" altLang="en-US" sz="2800" b="1" dirty="0">
                <a:solidFill>
                  <a:srgbClr val="0000FF"/>
                </a:solidFill>
                <a:latin typeface="Helvetica" pitchFamily="34" charset="0"/>
                <a:ea typeface="宋体" pitchFamily="2" charset="-122"/>
              </a:rPr>
              <a:t>、阴影和颜色计算</a:t>
            </a:r>
            <a:r>
              <a:rPr lang="zh-CN" altLang="en-US" sz="2800" dirty="0">
                <a:latin typeface="Helvetica" pitchFamily="34" charset="0"/>
                <a:ea typeface="宋体" pitchFamily="2" charset="-122"/>
              </a:rPr>
              <a:t>及</a:t>
            </a:r>
            <a:r>
              <a:rPr lang="zh-CN" altLang="en-US" sz="2800" dirty="0" smtClean="0">
                <a:latin typeface="Helvetica" pitchFamily="34" charset="0"/>
                <a:ea typeface="宋体" pitchFamily="2" charset="-122"/>
              </a:rPr>
              <a:t>操作等</a:t>
            </a:r>
            <a:r>
              <a:rPr lang="zh-CN" altLang="en-US" sz="2800" dirty="0" smtClean="0"/>
              <a:t>。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mode: 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GL_FRONT,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GL_BACK,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GL_FRONT_AND_BACK</a:t>
            </a:r>
          </a:p>
          <a:p>
            <a:pPr eaLnBrk="1" hangingPunct="1"/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glEnable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(GL_CULL_FACE):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glCullFace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</a:p>
          <a:p>
            <a:pPr eaLnBrk="1" hangingPunct="1"/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glDisable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(GL_CULL_FACE):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禁止</a:t>
            </a:r>
            <a:r>
              <a:rPr lang="en-US" altLang="zh-CN" sz="3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glCullFace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332929"/>
            <a:ext cx="7838578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颜色的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 Interpolation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-36512" y="980653"/>
            <a:ext cx="9216255" cy="54006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有时我们需要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变化的颜色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(GL_LINES);</a:t>
            </a:r>
          </a:p>
          <a:p>
            <a:pPr marL="715963" lvl="1" indent="0" eaLnBrk="1" hangingPunct="1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glColor3f(1.0,0.0,0.0);</a:t>
            </a:r>
          </a:p>
          <a:p>
            <a:pPr marL="715963" lvl="1" indent="0" eaLnBrk="1" hangingPunct="1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glVertex2f(1.0,0.0);</a:t>
            </a:r>
          </a:p>
          <a:p>
            <a:pPr marL="715963" lvl="1" indent="0" eaLnBrk="1" hangingPunct="1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glColor3f(0.0,0.0,1.0);</a:t>
            </a:r>
          </a:p>
          <a:p>
            <a:pPr marL="715963" lvl="1" indent="0" eaLnBrk="1" hangingPunct="1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glVertex2f(0.0,1.0);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OpenGL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双线性颜色插值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bilinear interpolation</a:t>
            </a: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Shade Mode:  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渲染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的模式</a:t>
            </a:r>
          </a:p>
          <a:p>
            <a:pPr lvl="1" eaLnBrk="1" hangingPunct="1"/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glShadeModel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</a:t>
            </a:r>
          </a:p>
          <a:p>
            <a:pPr lvl="1" eaLnBrk="1" hangingPunct="1"/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</a:t>
            </a:r>
          </a:p>
          <a:p>
            <a:pPr lvl="2" eaLnBrk="1" hangingPunct="1"/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GL_SMOOTH    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颜色光滑过渡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（默认）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GL_FLAT            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颜色单调过渡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第一个点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颜色着色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4" descr="flat  c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6444208" cy="48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46970"/>
            <a:ext cx="7838578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2"/>
          </p:nvPr>
        </p:nvSpPr>
        <p:spPr>
          <a:xfrm>
            <a:off x="107504" y="1268041"/>
            <a:ext cx="2520280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5-3D-Cube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4" descr="CC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4" y="1268041"/>
            <a:ext cx="6546076" cy="476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838578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2"/>
          </p:nvPr>
        </p:nvSpPr>
        <p:spPr>
          <a:xfrm>
            <a:off x="107504" y="1268041"/>
            <a:ext cx="2520280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5-3D-Cube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圆和椭圆的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838578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2"/>
          </p:nvPr>
        </p:nvSpPr>
        <p:spPr>
          <a:xfrm>
            <a:off x="539552" y="1190986"/>
            <a:ext cx="2736304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5-62-1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圆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glutWireSphere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GLdouble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radius,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GLint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slices,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GLint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stacks);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radius: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球体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的半径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slices: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轴上线段为直径分布的圆周线的条数（将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轴看成地球的地轴，类似于经线）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stacks: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围绕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轴周围的线的条数（类似于地球上纬线）</a:t>
            </a:r>
          </a:p>
          <a:p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268760"/>
            <a:ext cx="4892579" cy="53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838578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endParaRPr lang="en-US" altLang="zh-CN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2"/>
          </p:nvPr>
        </p:nvSpPr>
        <p:spPr>
          <a:xfrm>
            <a:off x="251520" y="1190986"/>
            <a:ext cx="2448272" cy="86374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5-62-2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椭圆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90986"/>
            <a:ext cx="5040560" cy="5446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731" y="20547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glScalef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(2,1,1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glutWireSphere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(50,30,30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6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字符的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57" y="620961"/>
            <a:ext cx="9001447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坐标系与变换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Coordinate System and Transformation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57200" y="1455886"/>
            <a:ext cx="8435280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物体坐标系或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世界坐标系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Object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oordinates or World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oordinates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窗口坐标系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或屏幕坐标系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Windows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oordinates or Screen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oordinates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在渲染过程中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从物体坐标到窗口坐标做一个坐标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我们所要做的就是告诉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：物体什么部分要显示，显示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窗口大小，显示在窗口的什么位置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gluOrtho2D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glutInitWindowSize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5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glViewport</a:t>
            </a:r>
            <a:r>
              <a:rPr lang="en-US" altLang="zh-CN" sz="2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899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784530" cy="287759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图元和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Primitives</a:t>
            </a:r>
            <a:r>
              <a:rPr lang="en-US" altLang="zh-TW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Attributes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122565" y="908720"/>
            <a:ext cx="8784207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                  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Geometric primitives</a:t>
            </a:r>
            <a:endParaRPr lang="zh-CN" altLang="en-US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基础图元：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点，线，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primitives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face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所有基础图元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由顶点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basic primitives are made up of  vertices 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图元的定义在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()” …… “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()” 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primitive is defined between “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glBegin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()” and ”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glEnd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()”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非几何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             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 Geometric primitives</a:t>
            </a:r>
            <a:endParaRPr lang="zh-CN" altLang="en-US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像素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Pixel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图元的显示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     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Primitive’s display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颜色、光照、材料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Such as: color, lighting  and material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539" y="548953"/>
            <a:ext cx="9062714" cy="359767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坐标系统与矩阵设置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Coordinate System and Matrix Setting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484784"/>
            <a:ext cx="8207375" cy="4896966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坐标变换有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种矩阵类型</a:t>
            </a:r>
          </a:p>
          <a:p>
            <a:pPr marL="971550" lvl="1" indent="-514350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模式视图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Model-View Matrix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Projection Matrix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以后我们会反复提到论这两类矩阵，这里先说明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设置矩阵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个步骤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971550" lvl="1" indent="-51435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确定想要的矩阵类型     </a:t>
            </a:r>
          </a:p>
          <a:p>
            <a:pPr marL="971550" lvl="1" indent="-51435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将当前矩阵置为单位矩阵  </a:t>
            </a:r>
          </a:p>
          <a:p>
            <a:pPr marL="971550" lvl="1" indent="-51435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改变单位矩阵（矩阵变换）</a:t>
            </a:r>
          </a:p>
        </p:txBody>
      </p:sp>
    </p:spTree>
    <p:extLst>
      <p:ext uri="{BB962C8B-B14F-4D97-AF65-F5344CB8AC3E}">
        <p14:creationId xmlns:p14="http://schemas.microsoft.com/office/powerpoint/2010/main" val="168511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4184" y="487462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 setting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59793" y="1124744"/>
            <a:ext cx="8784207" cy="540067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glMatrixMode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GLenum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lvl="1" indent="0" eaLnBrk="1" hangingPunct="1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指定矩阵类型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(GL_MODELVIEW or GL_PROJECTION)</a:t>
            </a: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glLoadIdentity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57200" lvl="1" indent="0" eaLnBrk="1" hangingPunct="1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将当前矩阵置为单位矩阵</a:t>
            </a: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Such as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：例如：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glMatrixMode</a:t>
            </a: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(GL_PROJECTION);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glLoadIdentity</a:t>
            </a: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TW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gluOrtho2D</a:t>
            </a:r>
            <a:r>
              <a:rPr lang="en-US" altLang="zh-TW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(-1.0, 1.0, -1.0, 1.0);</a:t>
            </a:r>
            <a:endParaRPr lang="zh-CN" altLang="en-US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9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670" y="764704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状态的保存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5496" y="1628800"/>
            <a:ext cx="9144000" cy="4896619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glPushMatrix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void 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glPopMatrix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(void);</a:t>
            </a:r>
          </a:p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深度至少可以有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glGet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(GL_MAX_MODELVIEW_STACK_DEPTH);</a:t>
            </a: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glGet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(GL_MAX_PROJECTION_STACK_DEPTH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点的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直线的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可填充的图元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多边形的绘制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圆和椭圆的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状态的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altLang="zh-CN" sz="4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65084562"/>
              </p:ext>
            </p:extLst>
          </p:nvPr>
        </p:nvGraphicFramePr>
        <p:xfrm>
          <a:off x="468312" y="981075"/>
          <a:ext cx="8207376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32359" y="3230029"/>
            <a:ext cx="1367433" cy="60478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cs typeface="Arial" pitchFamily="34" charset="0"/>
              </a:rPr>
              <a:t>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40152" y="908720"/>
            <a:ext cx="3312368" cy="603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点阵字体优点是显示速度快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，不像矢量字体需要计算；其最大的缺点是不能放大，一旦放大后就会发现文字边缘的锯齿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。点阵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字体也叫位图字体，其中每个字形都以一组二维像素信息表示。这种文字显示方式于较早前的电脑系统（例如未有图形接口时的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操作系统）被普遍采用。由于位图的缘故，点阵字体很难进行缩放，特定的点阵字体只能清晰地显示在相应的字号下，否则文字只被强行放大而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失真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字形，产生成马赛克式的锯齿边缘。但对于字号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8-14px 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的尺寸较小的汉字字体（即现今操作系统大多采用的默认字号）现今亦仍然被使用于荧幕显示上，能够提供更高的显示效果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1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使用者设定的字体尺寸并没有拥有位图像时，字体便会以向量图象方式显示；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而当打印时，印有字体无论大小亦会使用向量字型打印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使用的字库也为以上两类，在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目录下，如果字体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扩展名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，表示该文件为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点阵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字库，扩展名为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TTF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则表示</a:t>
            </a:r>
            <a:r>
              <a:rPr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字库！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21481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点阵字符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 Character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124669"/>
            <a:ext cx="8207375" cy="54006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点阵字符是由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位图表示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，保存字符就是保存它的位图。</a:t>
            </a:r>
          </a:p>
          <a:p>
            <a:pPr algn="just" eaLnBrk="1" hangingPunct="1"/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8×8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西文字符点阵包括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占八个字节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3538" indent="0" algn="just" eaLnBrk="1" hangingPunct="1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16×16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点阵汉字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位表示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个字节。 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3538" indent="0" algn="just" eaLnBrk="1" hangingPunct="1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英文字母“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16×12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其十六进制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分别表示为：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7020272" y="1063852"/>
            <a:ext cx="17462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0xff,0xc0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0xff,0xc0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0xc0,0x00</a:t>
            </a:r>
          </a:p>
        </p:txBody>
      </p:sp>
      <p:pic>
        <p:nvPicPr>
          <p:cNvPr id="65542" name="Picture 5" descr="bitmap f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1705"/>
            <a:ext cx="62642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43782" y="550912"/>
            <a:ext cx="70786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的十六进制表示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782" y="550912"/>
            <a:ext cx="707866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的二进制表示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204617" y="1270992"/>
            <a:ext cx="4103687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1111111111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1111111111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solidFill>
                  <a:srgbClr val="CC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57699"/>
            <a:ext cx="707866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10X12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位图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10X12 Bitmap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9637" name="Picture 4" descr="bitmap font 8-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6" y="933074"/>
            <a:ext cx="4767414" cy="592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5868144" y="897930"/>
            <a:ext cx="266429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1111111111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1111111111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3200" dirty="0">
                <a:solidFill>
                  <a:srgbClr val="CCCC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5" name="Picture 2" descr="an09f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1008"/>
            <a:ext cx="4537075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4"/>
          <p:cNvSpPr>
            <a:spLocks noGrp="1" noChangeArrowheads="1"/>
          </p:cNvSpPr>
          <p:nvPr>
            <p:ph sz="quarter" idx="12"/>
          </p:nvPr>
        </p:nvSpPr>
        <p:spPr>
          <a:xfrm>
            <a:off x="323528" y="1052513"/>
            <a:ext cx="8496944" cy="5400675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TW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glBitmap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GLsizei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GLsizei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x0,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y0,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xi,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GLubyte</a:t>
            </a:r>
            <a:r>
              <a:rPr lang="en-US" altLang="zh-TW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*bits)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F"/>
            </a:pP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画一个位图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宽*高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点阵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w*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bits.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F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起始时，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当前光栅位置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偏离</a:t>
            </a:r>
            <a:r>
              <a:rPr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x0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y0</a:t>
            </a:r>
            <a:endParaRPr lang="en-US" altLang="zh-CN" sz="2800" i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F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画完后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光栅位置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偏离</a:t>
            </a:r>
            <a:r>
              <a:rPr lang="en-US" altLang="zh-TW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TW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1115543" y="494665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itmap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位图函数绘制字符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619" y="1070194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窗口的缩放函数</a:t>
            </a:r>
            <a:r>
              <a:rPr lang="en-US" altLang="zh-CN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</a:t>
            </a:r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68313" y="1844675"/>
            <a:ext cx="8612187" cy="4335083"/>
            <a:chOff x="320" y="1417"/>
            <a:chExt cx="5425" cy="2922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4416" y="2688"/>
              <a:ext cx="1329" cy="1421"/>
              <a:chOff x="4363" y="2946"/>
              <a:chExt cx="1329" cy="1421"/>
            </a:xfrm>
          </p:grpSpPr>
          <p:grpSp>
            <p:nvGrpSpPr>
              <p:cNvPr id="18485" name="Group 6"/>
              <p:cNvGrpSpPr>
                <a:grpSpLocks/>
              </p:cNvGrpSpPr>
              <p:nvPr/>
            </p:nvGrpSpPr>
            <p:grpSpPr bwMode="auto">
              <a:xfrm>
                <a:off x="4717" y="2946"/>
                <a:ext cx="673" cy="913"/>
                <a:chOff x="4717" y="2946"/>
                <a:chExt cx="673" cy="913"/>
              </a:xfrm>
            </p:grpSpPr>
            <p:sp>
              <p:nvSpPr>
                <p:cNvPr id="18487" name="Freeform 7"/>
                <p:cNvSpPr>
                  <a:spLocks/>
                </p:cNvSpPr>
                <p:nvPr/>
              </p:nvSpPr>
              <p:spPr bwMode="auto">
                <a:xfrm>
                  <a:off x="4717" y="2946"/>
                  <a:ext cx="673" cy="337"/>
                </a:xfrm>
                <a:custGeom>
                  <a:avLst/>
                  <a:gdLst>
                    <a:gd name="T0" fmla="*/ 144 w 673"/>
                    <a:gd name="T1" fmla="*/ 336 h 337"/>
                    <a:gd name="T2" fmla="*/ 0 w 673"/>
                    <a:gd name="T3" fmla="*/ 48 h 337"/>
                    <a:gd name="T4" fmla="*/ 672 w 673"/>
                    <a:gd name="T5" fmla="*/ 0 h 337"/>
                    <a:gd name="T6" fmla="*/ 528 w 673"/>
                    <a:gd name="T7" fmla="*/ 288 h 337"/>
                    <a:gd name="T8" fmla="*/ 144 w 673"/>
                    <a:gd name="T9" fmla="*/ 336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3"/>
                    <a:gd name="T16" fmla="*/ 0 h 337"/>
                    <a:gd name="T17" fmla="*/ 673 w 67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3" h="337">
                      <a:moveTo>
                        <a:pt x="144" y="336"/>
                      </a:moveTo>
                      <a:lnTo>
                        <a:pt x="0" y="48"/>
                      </a:lnTo>
                      <a:lnTo>
                        <a:pt x="672" y="0"/>
                      </a:lnTo>
                      <a:lnTo>
                        <a:pt x="528" y="288"/>
                      </a:lnTo>
                      <a:lnTo>
                        <a:pt x="144" y="336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8" name="Freeform 8"/>
                <p:cNvSpPr>
                  <a:spLocks/>
                </p:cNvSpPr>
                <p:nvPr/>
              </p:nvSpPr>
              <p:spPr bwMode="auto">
                <a:xfrm>
                  <a:off x="4813" y="3234"/>
                  <a:ext cx="433" cy="337"/>
                </a:xfrm>
                <a:custGeom>
                  <a:avLst/>
                  <a:gdLst>
                    <a:gd name="T0" fmla="*/ 432 w 433"/>
                    <a:gd name="T1" fmla="*/ 0 h 337"/>
                    <a:gd name="T2" fmla="*/ 48 w 433"/>
                    <a:gd name="T3" fmla="*/ 48 h 337"/>
                    <a:gd name="T4" fmla="*/ 0 w 433"/>
                    <a:gd name="T5" fmla="*/ 288 h 337"/>
                    <a:gd name="T6" fmla="*/ 384 w 433"/>
                    <a:gd name="T7" fmla="*/ 336 h 337"/>
                    <a:gd name="T8" fmla="*/ 432 w 433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3"/>
                    <a:gd name="T16" fmla="*/ 0 h 337"/>
                    <a:gd name="T17" fmla="*/ 433 w 433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3" h="337">
                      <a:moveTo>
                        <a:pt x="432" y="0"/>
                      </a:moveTo>
                      <a:lnTo>
                        <a:pt x="48" y="48"/>
                      </a:lnTo>
                      <a:lnTo>
                        <a:pt x="0" y="288"/>
                      </a:lnTo>
                      <a:lnTo>
                        <a:pt x="384" y="336"/>
                      </a:lnTo>
                      <a:lnTo>
                        <a:pt x="43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9" name="Freeform 9"/>
                <p:cNvSpPr>
                  <a:spLocks/>
                </p:cNvSpPr>
                <p:nvPr/>
              </p:nvSpPr>
              <p:spPr bwMode="auto">
                <a:xfrm>
                  <a:off x="4813" y="3522"/>
                  <a:ext cx="529" cy="337"/>
                </a:xfrm>
                <a:custGeom>
                  <a:avLst/>
                  <a:gdLst>
                    <a:gd name="T0" fmla="*/ 384 w 529"/>
                    <a:gd name="T1" fmla="*/ 48 h 337"/>
                    <a:gd name="T2" fmla="*/ 0 w 529"/>
                    <a:gd name="T3" fmla="*/ 0 h 337"/>
                    <a:gd name="T4" fmla="*/ 192 w 529"/>
                    <a:gd name="T5" fmla="*/ 336 h 337"/>
                    <a:gd name="T6" fmla="*/ 528 w 529"/>
                    <a:gd name="T7" fmla="*/ 240 h 337"/>
                    <a:gd name="T8" fmla="*/ 384 w 529"/>
                    <a:gd name="T9" fmla="*/ 48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9"/>
                    <a:gd name="T16" fmla="*/ 0 h 337"/>
                    <a:gd name="T17" fmla="*/ 529 w 529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9" h="337">
                      <a:moveTo>
                        <a:pt x="384" y="48"/>
                      </a:moveTo>
                      <a:lnTo>
                        <a:pt x="0" y="0"/>
                      </a:lnTo>
                      <a:lnTo>
                        <a:pt x="192" y="336"/>
                      </a:lnTo>
                      <a:lnTo>
                        <a:pt x="528" y="240"/>
                      </a:lnTo>
                      <a:lnTo>
                        <a:pt x="384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4363" y="3931"/>
                <a:ext cx="1329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四边形带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GL_QUAD_STRIP</a:t>
                </a:r>
              </a:p>
            </p:txBody>
          </p:sp>
        </p:grpSp>
        <p:grpSp>
          <p:nvGrpSpPr>
            <p:cNvPr id="18438" name="Group 11"/>
            <p:cNvGrpSpPr>
              <a:grpSpLocks/>
            </p:cNvGrpSpPr>
            <p:nvPr/>
          </p:nvGrpSpPr>
          <p:grpSpPr bwMode="auto">
            <a:xfrm>
              <a:off x="4609" y="1425"/>
              <a:ext cx="1122" cy="1116"/>
              <a:chOff x="4609" y="1425"/>
              <a:chExt cx="1122" cy="1116"/>
            </a:xfrm>
          </p:grpSpPr>
          <p:sp>
            <p:nvSpPr>
              <p:cNvPr id="18483" name="Freeform 12"/>
              <p:cNvSpPr>
                <a:spLocks/>
              </p:cNvSpPr>
              <p:nvPr/>
            </p:nvSpPr>
            <p:spPr bwMode="auto">
              <a:xfrm>
                <a:off x="4808" y="1425"/>
                <a:ext cx="680" cy="652"/>
              </a:xfrm>
              <a:custGeom>
                <a:avLst/>
                <a:gdLst>
                  <a:gd name="T0" fmla="*/ 0 w 680"/>
                  <a:gd name="T1" fmla="*/ 208 h 652"/>
                  <a:gd name="T2" fmla="*/ 386 w 680"/>
                  <a:gd name="T3" fmla="*/ 0 h 652"/>
                  <a:gd name="T4" fmla="*/ 679 w 680"/>
                  <a:gd name="T5" fmla="*/ 243 h 652"/>
                  <a:gd name="T6" fmla="*/ 586 w 680"/>
                  <a:gd name="T7" fmla="*/ 529 h 652"/>
                  <a:gd name="T8" fmla="*/ 250 w 680"/>
                  <a:gd name="T9" fmla="*/ 651 h 652"/>
                  <a:gd name="T10" fmla="*/ 7 w 680"/>
                  <a:gd name="T11" fmla="*/ 479 h 652"/>
                  <a:gd name="T12" fmla="*/ 0 w 680"/>
                  <a:gd name="T13" fmla="*/ 208 h 6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0"/>
                  <a:gd name="T22" fmla="*/ 0 h 652"/>
                  <a:gd name="T23" fmla="*/ 680 w 680"/>
                  <a:gd name="T24" fmla="*/ 652 h 6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0" h="652">
                    <a:moveTo>
                      <a:pt x="0" y="208"/>
                    </a:moveTo>
                    <a:lnTo>
                      <a:pt x="386" y="0"/>
                    </a:lnTo>
                    <a:lnTo>
                      <a:pt x="679" y="243"/>
                    </a:lnTo>
                    <a:lnTo>
                      <a:pt x="586" y="529"/>
                    </a:lnTo>
                    <a:lnTo>
                      <a:pt x="250" y="651"/>
                    </a:lnTo>
                    <a:lnTo>
                      <a:pt x="7" y="479"/>
                    </a:lnTo>
                    <a:lnTo>
                      <a:pt x="0" y="20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4609" y="2105"/>
                <a:ext cx="1122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多边形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GL_POLYGON</a:t>
                </a:r>
              </a:p>
            </p:txBody>
          </p:sp>
        </p:grpSp>
        <p:grpSp>
          <p:nvGrpSpPr>
            <p:cNvPr id="18439" name="Group 14"/>
            <p:cNvGrpSpPr>
              <a:grpSpLocks/>
            </p:cNvGrpSpPr>
            <p:nvPr/>
          </p:nvGrpSpPr>
          <p:grpSpPr bwMode="auto">
            <a:xfrm>
              <a:off x="320" y="2910"/>
              <a:ext cx="1676" cy="1429"/>
              <a:chOff x="320" y="2910"/>
              <a:chExt cx="1676" cy="1429"/>
            </a:xfrm>
          </p:grpSpPr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320" y="3903"/>
                <a:ext cx="1676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三角形带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GL_TRIANGLE_STRIP</a:t>
                </a:r>
              </a:p>
            </p:txBody>
          </p:sp>
          <p:grpSp>
            <p:nvGrpSpPr>
              <p:cNvPr id="18476" name="Group 16"/>
              <p:cNvGrpSpPr>
                <a:grpSpLocks/>
              </p:cNvGrpSpPr>
              <p:nvPr/>
            </p:nvGrpSpPr>
            <p:grpSpPr bwMode="auto">
              <a:xfrm>
                <a:off x="858" y="2910"/>
                <a:ext cx="673" cy="913"/>
                <a:chOff x="858" y="2910"/>
                <a:chExt cx="673" cy="913"/>
              </a:xfrm>
            </p:grpSpPr>
            <p:sp>
              <p:nvSpPr>
                <p:cNvPr id="18477" name="Freeform 17"/>
                <p:cNvSpPr>
                  <a:spLocks/>
                </p:cNvSpPr>
                <p:nvPr/>
              </p:nvSpPr>
              <p:spPr bwMode="auto">
                <a:xfrm>
                  <a:off x="858" y="2910"/>
                  <a:ext cx="673" cy="337"/>
                </a:xfrm>
                <a:custGeom>
                  <a:avLst/>
                  <a:gdLst>
                    <a:gd name="T0" fmla="*/ 0 w 673"/>
                    <a:gd name="T1" fmla="*/ 48 h 337"/>
                    <a:gd name="T2" fmla="*/ 672 w 673"/>
                    <a:gd name="T3" fmla="*/ 0 h 337"/>
                    <a:gd name="T4" fmla="*/ 144 w 673"/>
                    <a:gd name="T5" fmla="*/ 336 h 337"/>
                    <a:gd name="T6" fmla="*/ 0 w 673"/>
                    <a:gd name="T7" fmla="*/ 48 h 3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3"/>
                    <a:gd name="T13" fmla="*/ 0 h 337"/>
                    <a:gd name="T14" fmla="*/ 673 w 673"/>
                    <a:gd name="T15" fmla="*/ 337 h 3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3" h="337">
                      <a:moveTo>
                        <a:pt x="0" y="48"/>
                      </a:moveTo>
                      <a:lnTo>
                        <a:pt x="672" y="0"/>
                      </a:lnTo>
                      <a:lnTo>
                        <a:pt x="144" y="336"/>
                      </a:lnTo>
                      <a:lnTo>
                        <a:pt x="0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5F5F5F"/>
                    </a:gs>
                    <a:gs pos="100000">
                      <a:schemeClr val="bg1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8" name="Freeform 18"/>
                <p:cNvSpPr>
                  <a:spLocks/>
                </p:cNvSpPr>
                <p:nvPr/>
              </p:nvSpPr>
              <p:spPr bwMode="auto">
                <a:xfrm>
                  <a:off x="1002" y="2910"/>
                  <a:ext cx="529" cy="337"/>
                </a:xfrm>
                <a:custGeom>
                  <a:avLst/>
                  <a:gdLst>
                    <a:gd name="T0" fmla="*/ 0 w 529"/>
                    <a:gd name="T1" fmla="*/ 336 h 337"/>
                    <a:gd name="T2" fmla="*/ 528 w 529"/>
                    <a:gd name="T3" fmla="*/ 0 h 337"/>
                    <a:gd name="T4" fmla="*/ 384 w 529"/>
                    <a:gd name="T5" fmla="*/ 288 h 337"/>
                    <a:gd name="T6" fmla="*/ 0 w 529"/>
                    <a:gd name="T7" fmla="*/ 336 h 3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9"/>
                    <a:gd name="T13" fmla="*/ 0 h 337"/>
                    <a:gd name="T14" fmla="*/ 529 w 529"/>
                    <a:gd name="T15" fmla="*/ 337 h 3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9" h="337">
                      <a:moveTo>
                        <a:pt x="0" y="336"/>
                      </a:moveTo>
                      <a:lnTo>
                        <a:pt x="528" y="0"/>
                      </a:lnTo>
                      <a:lnTo>
                        <a:pt x="384" y="288"/>
                      </a:lnTo>
                      <a:lnTo>
                        <a:pt x="0" y="336"/>
                      </a:lnTo>
                    </a:path>
                  </a:pathLst>
                </a:custGeom>
                <a:gradFill rotWithShape="0">
                  <a:gsLst>
                    <a:gs pos="0">
                      <a:srgbClr val="5F5F5F"/>
                    </a:gs>
                    <a:gs pos="100000">
                      <a:schemeClr val="bg1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9" name="Freeform 19"/>
                <p:cNvSpPr>
                  <a:spLocks/>
                </p:cNvSpPr>
                <p:nvPr/>
              </p:nvSpPr>
              <p:spPr bwMode="auto">
                <a:xfrm>
                  <a:off x="954" y="3198"/>
                  <a:ext cx="433" cy="289"/>
                </a:xfrm>
                <a:custGeom>
                  <a:avLst/>
                  <a:gdLst>
                    <a:gd name="T0" fmla="*/ 432 w 433"/>
                    <a:gd name="T1" fmla="*/ 0 h 289"/>
                    <a:gd name="T2" fmla="*/ 48 w 433"/>
                    <a:gd name="T3" fmla="*/ 48 h 289"/>
                    <a:gd name="T4" fmla="*/ 0 w 433"/>
                    <a:gd name="T5" fmla="*/ 288 h 289"/>
                    <a:gd name="T6" fmla="*/ 432 w 433"/>
                    <a:gd name="T7" fmla="*/ 0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3"/>
                    <a:gd name="T13" fmla="*/ 0 h 289"/>
                    <a:gd name="T14" fmla="*/ 433 w 43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3" h="289">
                      <a:moveTo>
                        <a:pt x="432" y="0"/>
                      </a:moveTo>
                      <a:lnTo>
                        <a:pt x="48" y="48"/>
                      </a:lnTo>
                      <a:lnTo>
                        <a:pt x="0" y="288"/>
                      </a:lnTo>
                      <a:lnTo>
                        <a:pt x="43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F5F5F"/>
                    </a:gs>
                    <a:gs pos="100000">
                      <a:srgbClr val="AFAFAF"/>
                    </a:gs>
                  </a:gsLst>
                  <a:lin ang="27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548" name="Freeform 20"/>
                <p:cNvSpPr>
                  <a:spLocks/>
                </p:cNvSpPr>
                <p:nvPr/>
              </p:nvSpPr>
              <p:spPr bwMode="auto">
                <a:xfrm>
                  <a:off x="954" y="3198"/>
                  <a:ext cx="433" cy="337"/>
                </a:xfrm>
                <a:custGeom>
                  <a:avLst/>
                  <a:gdLst/>
                  <a:ahLst/>
                  <a:cxnLst>
                    <a:cxn ang="0">
                      <a:pos x="432" y="0"/>
                    </a:cxn>
                    <a:cxn ang="0">
                      <a:pos x="384" y="336"/>
                    </a:cxn>
                    <a:cxn ang="0">
                      <a:pos x="0" y="288"/>
                    </a:cxn>
                    <a:cxn ang="0">
                      <a:pos x="432" y="0"/>
                    </a:cxn>
                  </a:cxnLst>
                  <a:rect l="0" t="0" r="r" b="b"/>
                  <a:pathLst>
                    <a:path w="433" h="337">
                      <a:moveTo>
                        <a:pt x="432" y="0"/>
                      </a:moveTo>
                      <a:lnTo>
                        <a:pt x="384" y="336"/>
                      </a:lnTo>
                      <a:lnTo>
                        <a:pt x="0" y="288"/>
                      </a:lnTo>
                      <a:lnTo>
                        <a:pt x="43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tint val="30196"/>
                        <a:invGamma/>
                      </a:schemeClr>
                    </a:gs>
                  </a:gsLst>
                  <a:lin ang="27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1" name="Freeform 21"/>
                <p:cNvSpPr>
                  <a:spLocks/>
                </p:cNvSpPr>
                <p:nvPr/>
              </p:nvSpPr>
              <p:spPr bwMode="auto">
                <a:xfrm>
                  <a:off x="954" y="3486"/>
                  <a:ext cx="385" cy="337"/>
                </a:xfrm>
                <a:custGeom>
                  <a:avLst/>
                  <a:gdLst>
                    <a:gd name="T0" fmla="*/ 0 w 385"/>
                    <a:gd name="T1" fmla="*/ 0 h 337"/>
                    <a:gd name="T2" fmla="*/ 192 w 385"/>
                    <a:gd name="T3" fmla="*/ 336 h 337"/>
                    <a:gd name="T4" fmla="*/ 384 w 385"/>
                    <a:gd name="T5" fmla="*/ 48 h 337"/>
                    <a:gd name="T6" fmla="*/ 0 w 385"/>
                    <a:gd name="T7" fmla="*/ 0 h 3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5"/>
                    <a:gd name="T13" fmla="*/ 0 h 337"/>
                    <a:gd name="T14" fmla="*/ 385 w 385"/>
                    <a:gd name="T15" fmla="*/ 337 h 3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5" h="337">
                      <a:moveTo>
                        <a:pt x="0" y="0"/>
                      </a:moveTo>
                      <a:lnTo>
                        <a:pt x="192" y="336"/>
                      </a:lnTo>
                      <a:lnTo>
                        <a:pt x="384" y="4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2" name="Freeform 22"/>
                <p:cNvSpPr>
                  <a:spLocks/>
                </p:cNvSpPr>
                <p:nvPr/>
              </p:nvSpPr>
              <p:spPr bwMode="auto">
                <a:xfrm>
                  <a:off x="1146" y="3534"/>
                  <a:ext cx="337" cy="289"/>
                </a:xfrm>
                <a:custGeom>
                  <a:avLst/>
                  <a:gdLst>
                    <a:gd name="T0" fmla="*/ 192 w 337"/>
                    <a:gd name="T1" fmla="*/ 0 h 289"/>
                    <a:gd name="T2" fmla="*/ 336 w 337"/>
                    <a:gd name="T3" fmla="*/ 192 h 289"/>
                    <a:gd name="T4" fmla="*/ 0 w 337"/>
                    <a:gd name="T5" fmla="*/ 288 h 289"/>
                    <a:gd name="T6" fmla="*/ 192 w 337"/>
                    <a:gd name="T7" fmla="*/ 0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7"/>
                    <a:gd name="T13" fmla="*/ 0 h 289"/>
                    <a:gd name="T14" fmla="*/ 337 w 337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7" h="289">
                      <a:moveTo>
                        <a:pt x="192" y="0"/>
                      </a:moveTo>
                      <a:lnTo>
                        <a:pt x="336" y="192"/>
                      </a:lnTo>
                      <a:lnTo>
                        <a:pt x="0" y="288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F5F5F"/>
                    </a:gs>
                    <a:gs pos="100000">
                      <a:srgbClr val="AFAFAF"/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440" name="Group 23"/>
            <p:cNvGrpSpPr>
              <a:grpSpLocks/>
            </p:cNvGrpSpPr>
            <p:nvPr/>
          </p:nvGrpSpPr>
          <p:grpSpPr bwMode="auto">
            <a:xfrm>
              <a:off x="2285" y="3379"/>
              <a:ext cx="1536" cy="927"/>
              <a:chOff x="2285" y="3379"/>
              <a:chExt cx="1536" cy="927"/>
            </a:xfrm>
          </p:grpSpPr>
          <p:grpSp>
            <p:nvGrpSpPr>
              <p:cNvPr id="18469" name="Group 24"/>
              <p:cNvGrpSpPr>
                <a:grpSpLocks/>
              </p:cNvGrpSpPr>
              <p:nvPr/>
            </p:nvGrpSpPr>
            <p:grpSpPr bwMode="auto">
              <a:xfrm>
                <a:off x="2679" y="3379"/>
                <a:ext cx="769" cy="385"/>
                <a:chOff x="2679" y="3379"/>
                <a:chExt cx="769" cy="385"/>
              </a:xfrm>
            </p:grpSpPr>
            <p:sp>
              <p:nvSpPr>
                <p:cNvPr id="406553" name="Freeform 25"/>
                <p:cNvSpPr>
                  <a:spLocks/>
                </p:cNvSpPr>
                <p:nvPr/>
              </p:nvSpPr>
              <p:spPr bwMode="auto">
                <a:xfrm>
                  <a:off x="2679" y="3378"/>
                  <a:ext cx="433" cy="289"/>
                </a:xfrm>
                <a:custGeom>
                  <a:avLst/>
                  <a:gdLst/>
                  <a:ahLst/>
                  <a:cxnLst>
                    <a:cxn ang="0">
                      <a:pos x="432" y="0"/>
                    </a:cxn>
                    <a:cxn ang="0">
                      <a:pos x="48" y="48"/>
                    </a:cxn>
                    <a:cxn ang="0">
                      <a:pos x="0" y="288"/>
                    </a:cxn>
                    <a:cxn ang="0">
                      <a:pos x="432" y="0"/>
                    </a:cxn>
                  </a:cxnLst>
                  <a:rect l="0" t="0" r="r" b="b"/>
                  <a:pathLst>
                    <a:path w="433" h="289">
                      <a:moveTo>
                        <a:pt x="432" y="0"/>
                      </a:moveTo>
                      <a:lnTo>
                        <a:pt x="48" y="48"/>
                      </a:lnTo>
                      <a:lnTo>
                        <a:pt x="0" y="288"/>
                      </a:lnTo>
                      <a:lnTo>
                        <a:pt x="43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554" name="Freeform 26"/>
                <p:cNvSpPr>
                  <a:spLocks/>
                </p:cNvSpPr>
                <p:nvPr/>
              </p:nvSpPr>
              <p:spPr bwMode="auto">
                <a:xfrm>
                  <a:off x="2679" y="3378"/>
                  <a:ext cx="529" cy="289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528" y="144"/>
                    </a:cxn>
                    <a:cxn ang="0">
                      <a:pos x="432" y="0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529" h="289">
                      <a:moveTo>
                        <a:pt x="0" y="288"/>
                      </a:moveTo>
                      <a:lnTo>
                        <a:pt x="528" y="144"/>
                      </a:lnTo>
                      <a:lnTo>
                        <a:pt x="432" y="0"/>
                      </a:lnTo>
                      <a:lnTo>
                        <a:pt x="0" y="288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555" name="Freeform 27"/>
                <p:cNvSpPr>
                  <a:spLocks/>
                </p:cNvSpPr>
                <p:nvPr/>
              </p:nvSpPr>
              <p:spPr bwMode="auto">
                <a:xfrm>
                  <a:off x="2679" y="3523"/>
                  <a:ext cx="769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528" y="0"/>
                    </a:cxn>
                    <a:cxn ang="0">
                      <a:pos x="768" y="48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769" h="145">
                      <a:moveTo>
                        <a:pt x="0" y="144"/>
                      </a:moveTo>
                      <a:lnTo>
                        <a:pt x="528" y="0"/>
                      </a:lnTo>
                      <a:lnTo>
                        <a:pt x="768" y="48"/>
                      </a:lnTo>
                      <a:lnTo>
                        <a:pt x="0" y="144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556" name="Freeform 28"/>
                <p:cNvSpPr>
                  <a:spLocks/>
                </p:cNvSpPr>
                <p:nvPr/>
              </p:nvSpPr>
              <p:spPr bwMode="auto">
                <a:xfrm>
                  <a:off x="2679" y="3571"/>
                  <a:ext cx="769" cy="193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768" y="0"/>
                    </a:cxn>
                    <a:cxn ang="0">
                      <a:pos x="576" y="192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769" h="193">
                      <a:moveTo>
                        <a:pt x="0" y="96"/>
                      </a:moveTo>
                      <a:lnTo>
                        <a:pt x="768" y="0"/>
                      </a:lnTo>
                      <a:lnTo>
                        <a:pt x="576" y="192"/>
                      </a:lnTo>
                      <a:lnTo>
                        <a:pt x="0" y="96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189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2285" y="3870"/>
                <a:ext cx="1536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三角形扇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GL_TRIANGLE_FAN</a:t>
                </a:r>
              </a:p>
            </p:txBody>
          </p:sp>
        </p:grpSp>
        <p:grpSp>
          <p:nvGrpSpPr>
            <p:cNvPr id="18441" name="Group 30"/>
            <p:cNvGrpSpPr>
              <a:grpSpLocks/>
            </p:cNvGrpSpPr>
            <p:nvPr/>
          </p:nvGrpSpPr>
          <p:grpSpPr bwMode="auto">
            <a:xfrm>
              <a:off x="340" y="2067"/>
              <a:ext cx="941" cy="690"/>
              <a:chOff x="340" y="2067"/>
              <a:chExt cx="941" cy="690"/>
            </a:xfrm>
          </p:grpSpPr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340" y="2321"/>
                <a:ext cx="941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GL_POINTS</a:t>
                </a:r>
              </a:p>
            </p:txBody>
          </p:sp>
          <p:grpSp>
            <p:nvGrpSpPr>
              <p:cNvPr id="18464" name="Group 32"/>
              <p:cNvGrpSpPr>
                <a:grpSpLocks/>
              </p:cNvGrpSpPr>
              <p:nvPr/>
            </p:nvGrpSpPr>
            <p:grpSpPr bwMode="auto">
              <a:xfrm>
                <a:off x="740" y="2067"/>
                <a:ext cx="180" cy="164"/>
                <a:chOff x="740" y="2067"/>
                <a:chExt cx="180" cy="164"/>
              </a:xfrm>
            </p:grpSpPr>
            <p:sp>
              <p:nvSpPr>
                <p:cNvPr id="18465" name="Rectangle 33"/>
                <p:cNvSpPr>
                  <a:spLocks noChangeArrowheads="1"/>
                </p:cNvSpPr>
                <p:nvPr/>
              </p:nvSpPr>
              <p:spPr bwMode="auto">
                <a:xfrm>
                  <a:off x="770" y="2067"/>
                  <a:ext cx="21" cy="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6" name="Rectangle 34"/>
                <p:cNvSpPr>
                  <a:spLocks noChangeArrowheads="1"/>
                </p:cNvSpPr>
                <p:nvPr/>
              </p:nvSpPr>
              <p:spPr bwMode="auto">
                <a:xfrm>
                  <a:off x="861" y="2094"/>
                  <a:ext cx="21" cy="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7" name="Rectangle 35"/>
                <p:cNvSpPr>
                  <a:spLocks noChangeArrowheads="1"/>
                </p:cNvSpPr>
                <p:nvPr/>
              </p:nvSpPr>
              <p:spPr bwMode="auto">
                <a:xfrm>
                  <a:off x="740" y="2172"/>
                  <a:ext cx="21" cy="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8" name="Rectangle 36"/>
                <p:cNvSpPr>
                  <a:spLocks noChangeArrowheads="1"/>
                </p:cNvSpPr>
                <p:nvPr/>
              </p:nvSpPr>
              <p:spPr bwMode="auto">
                <a:xfrm>
                  <a:off x="899" y="2212"/>
                  <a:ext cx="21" cy="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442" name="Group 37"/>
            <p:cNvGrpSpPr>
              <a:grpSpLocks/>
            </p:cNvGrpSpPr>
            <p:nvPr/>
          </p:nvGrpSpPr>
          <p:grpSpPr bwMode="auto">
            <a:xfrm>
              <a:off x="1256" y="1514"/>
              <a:ext cx="836" cy="819"/>
              <a:chOff x="1256" y="1514"/>
              <a:chExt cx="836" cy="819"/>
            </a:xfrm>
          </p:grpSpPr>
          <p:grpSp>
            <p:nvGrpSpPr>
              <p:cNvPr id="18459" name="Group 38"/>
              <p:cNvGrpSpPr>
                <a:grpSpLocks/>
              </p:cNvGrpSpPr>
              <p:nvPr/>
            </p:nvGrpSpPr>
            <p:grpSpPr bwMode="auto">
              <a:xfrm>
                <a:off x="1434" y="1514"/>
                <a:ext cx="528" cy="336"/>
                <a:chOff x="1434" y="1514"/>
                <a:chExt cx="528" cy="336"/>
              </a:xfrm>
            </p:grpSpPr>
            <p:sp>
              <p:nvSpPr>
                <p:cNvPr id="1846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34" y="1514"/>
                  <a:ext cx="328" cy="32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2" name="Line 40"/>
                <p:cNvSpPr>
                  <a:spLocks noChangeShapeType="1"/>
                </p:cNvSpPr>
                <p:nvPr/>
              </p:nvSpPr>
              <p:spPr bwMode="auto">
                <a:xfrm>
                  <a:off x="1762" y="1628"/>
                  <a:ext cx="200" cy="2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1256" y="1897"/>
                <a:ext cx="836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直线段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GL_LINES</a:t>
                </a:r>
              </a:p>
            </p:txBody>
          </p:sp>
        </p:grpSp>
        <p:grpSp>
          <p:nvGrpSpPr>
            <p:cNvPr id="18443" name="Group 42"/>
            <p:cNvGrpSpPr>
              <a:grpSpLocks/>
            </p:cNvGrpSpPr>
            <p:nvPr/>
          </p:nvGrpSpPr>
          <p:grpSpPr bwMode="auto">
            <a:xfrm>
              <a:off x="3262" y="1453"/>
              <a:ext cx="1240" cy="1213"/>
              <a:chOff x="3262" y="1453"/>
              <a:chExt cx="1240" cy="1213"/>
            </a:xfrm>
          </p:grpSpPr>
          <p:sp>
            <p:nvSpPr>
              <p:cNvPr id="18457" name="Freeform 43"/>
              <p:cNvSpPr>
                <a:spLocks/>
              </p:cNvSpPr>
              <p:nvPr/>
            </p:nvSpPr>
            <p:spPr bwMode="auto">
              <a:xfrm>
                <a:off x="3564" y="1453"/>
                <a:ext cx="665" cy="715"/>
              </a:xfrm>
              <a:custGeom>
                <a:avLst/>
                <a:gdLst>
                  <a:gd name="T0" fmla="*/ 336 w 665"/>
                  <a:gd name="T1" fmla="*/ 307 h 715"/>
                  <a:gd name="T2" fmla="*/ 243 w 665"/>
                  <a:gd name="T3" fmla="*/ 50 h 715"/>
                  <a:gd name="T4" fmla="*/ 586 w 665"/>
                  <a:gd name="T5" fmla="*/ 0 h 715"/>
                  <a:gd name="T6" fmla="*/ 0 w 665"/>
                  <a:gd name="T7" fmla="*/ 264 h 715"/>
                  <a:gd name="T8" fmla="*/ 429 w 665"/>
                  <a:gd name="T9" fmla="*/ 714 h 715"/>
                  <a:gd name="T10" fmla="*/ 664 w 665"/>
                  <a:gd name="T11" fmla="*/ 278 h 715"/>
                  <a:gd name="T12" fmla="*/ 336 w 665"/>
                  <a:gd name="T13" fmla="*/ 307 h 7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5"/>
                  <a:gd name="T22" fmla="*/ 0 h 715"/>
                  <a:gd name="T23" fmla="*/ 665 w 665"/>
                  <a:gd name="T24" fmla="*/ 715 h 71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5" h="715">
                    <a:moveTo>
                      <a:pt x="336" y="307"/>
                    </a:moveTo>
                    <a:lnTo>
                      <a:pt x="243" y="50"/>
                    </a:lnTo>
                    <a:lnTo>
                      <a:pt x="586" y="0"/>
                    </a:lnTo>
                    <a:lnTo>
                      <a:pt x="0" y="264"/>
                    </a:lnTo>
                    <a:lnTo>
                      <a:pt x="429" y="714"/>
                    </a:lnTo>
                    <a:lnTo>
                      <a:pt x="664" y="278"/>
                    </a:lnTo>
                    <a:lnTo>
                      <a:pt x="336" y="30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3262" y="2230"/>
                <a:ext cx="1240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闭合折线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GL_LINE_LOOP</a:t>
                </a:r>
              </a:p>
            </p:txBody>
          </p:sp>
        </p:grpSp>
        <p:grpSp>
          <p:nvGrpSpPr>
            <p:cNvPr id="18444" name="Group 45"/>
            <p:cNvGrpSpPr>
              <a:grpSpLocks/>
            </p:cNvGrpSpPr>
            <p:nvPr/>
          </p:nvGrpSpPr>
          <p:grpSpPr bwMode="auto">
            <a:xfrm>
              <a:off x="1985" y="1417"/>
              <a:ext cx="1256" cy="1247"/>
              <a:chOff x="1985" y="1417"/>
              <a:chExt cx="1256" cy="1247"/>
            </a:xfrm>
          </p:grpSpPr>
          <p:sp>
            <p:nvSpPr>
              <p:cNvPr id="18455" name="Freeform 46"/>
              <p:cNvSpPr>
                <a:spLocks/>
              </p:cNvSpPr>
              <p:nvPr/>
            </p:nvSpPr>
            <p:spPr bwMode="auto">
              <a:xfrm>
                <a:off x="2214" y="1417"/>
                <a:ext cx="908" cy="665"/>
              </a:xfrm>
              <a:custGeom>
                <a:avLst/>
                <a:gdLst>
                  <a:gd name="T0" fmla="*/ 393 w 908"/>
                  <a:gd name="T1" fmla="*/ 471 h 665"/>
                  <a:gd name="T2" fmla="*/ 115 w 908"/>
                  <a:gd name="T3" fmla="*/ 79 h 665"/>
                  <a:gd name="T4" fmla="*/ 0 w 908"/>
                  <a:gd name="T5" fmla="*/ 379 h 665"/>
                  <a:gd name="T6" fmla="*/ 907 w 908"/>
                  <a:gd name="T7" fmla="*/ 229 h 665"/>
                  <a:gd name="T8" fmla="*/ 407 w 908"/>
                  <a:gd name="T9" fmla="*/ 0 h 665"/>
                  <a:gd name="T10" fmla="*/ 715 w 908"/>
                  <a:gd name="T11" fmla="*/ 557 h 665"/>
                  <a:gd name="T12" fmla="*/ 315 w 908"/>
                  <a:gd name="T13" fmla="*/ 664 h 6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8"/>
                  <a:gd name="T22" fmla="*/ 0 h 665"/>
                  <a:gd name="T23" fmla="*/ 908 w 908"/>
                  <a:gd name="T24" fmla="*/ 665 h 6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8" h="665">
                    <a:moveTo>
                      <a:pt x="393" y="471"/>
                    </a:moveTo>
                    <a:lnTo>
                      <a:pt x="115" y="79"/>
                    </a:lnTo>
                    <a:lnTo>
                      <a:pt x="0" y="379"/>
                    </a:lnTo>
                    <a:lnTo>
                      <a:pt x="907" y="229"/>
                    </a:lnTo>
                    <a:lnTo>
                      <a:pt x="407" y="0"/>
                    </a:lnTo>
                    <a:lnTo>
                      <a:pt x="715" y="557"/>
                    </a:lnTo>
                    <a:lnTo>
                      <a:pt x="315" y="66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1985" y="2228"/>
                <a:ext cx="1256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不闭合折线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GL_LINE_STRIP</a:t>
                </a:r>
              </a:p>
            </p:txBody>
          </p:sp>
        </p:grpSp>
        <p:grpSp>
          <p:nvGrpSpPr>
            <p:cNvPr id="18445" name="Group 48"/>
            <p:cNvGrpSpPr>
              <a:grpSpLocks/>
            </p:cNvGrpSpPr>
            <p:nvPr/>
          </p:nvGrpSpPr>
          <p:grpSpPr bwMode="auto">
            <a:xfrm>
              <a:off x="1666" y="2546"/>
              <a:ext cx="1256" cy="956"/>
              <a:chOff x="1666" y="2546"/>
              <a:chExt cx="1256" cy="956"/>
            </a:xfrm>
          </p:grpSpPr>
          <p:grpSp>
            <p:nvGrpSpPr>
              <p:cNvPr id="18451" name="Group 49"/>
              <p:cNvGrpSpPr>
                <a:grpSpLocks/>
              </p:cNvGrpSpPr>
              <p:nvPr/>
            </p:nvGrpSpPr>
            <p:grpSpPr bwMode="auto">
              <a:xfrm>
                <a:off x="1936" y="2546"/>
                <a:ext cx="730" cy="437"/>
                <a:chOff x="1936" y="2546"/>
                <a:chExt cx="730" cy="437"/>
              </a:xfrm>
            </p:grpSpPr>
            <p:sp>
              <p:nvSpPr>
                <p:cNvPr id="18453" name="Freeform 50"/>
                <p:cNvSpPr>
                  <a:spLocks/>
                </p:cNvSpPr>
                <p:nvPr/>
              </p:nvSpPr>
              <p:spPr bwMode="auto">
                <a:xfrm>
                  <a:off x="1936" y="2546"/>
                  <a:ext cx="244" cy="187"/>
                </a:xfrm>
                <a:custGeom>
                  <a:avLst/>
                  <a:gdLst>
                    <a:gd name="T0" fmla="*/ 158 w 244"/>
                    <a:gd name="T1" fmla="*/ 0 h 187"/>
                    <a:gd name="T2" fmla="*/ 0 w 244"/>
                    <a:gd name="T3" fmla="*/ 171 h 187"/>
                    <a:gd name="T4" fmla="*/ 243 w 244"/>
                    <a:gd name="T5" fmla="*/ 186 h 187"/>
                    <a:gd name="T6" fmla="*/ 158 w 244"/>
                    <a:gd name="T7" fmla="*/ 0 h 18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4"/>
                    <a:gd name="T13" fmla="*/ 0 h 187"/>
                    <a:gd name="T14" fmla="*/ 244 w 244"/>
                    <a:gd name="T15" fmla="*/ 187 h 18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4" h="187">
                      <a:moveTo>
                        <a:pt x="158" y="0"/>
                      </a:moveTo>
                      <a:lnTo>
                        <a:pt x="0" y="171"/>
                      </a:lnTo>
                      <a:lnTo>
                        <a:pt x="243" y="186"/>
                      </a:lnTo>
                      <a:lnTo>
                        <a:pt x="158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4" name="Freeform 51"/>
                <p:cNvSpPr>
                  <a:spLocks/>
                </p:cNvSpPr>
                <p:nvPr/>
              </p:nvSpPr>
              <p:spPr bwMode="auto">
                <a:xfrm>
                  <a:off x="2215" y="2696"/>
                  <a:ext cx="451" cy="287"/>
                </a:xfrm>
                <a:custGeom>
                  <a:avLst/>
                  <a:gdLst>
                    <a:gd name="T0" fmla="*/ 129 w 451"/>
                    <a:gd name="T1" fmla="*/ 0 h 287"/>
                    <a:gd name="T2" fmla="*/ 0 w 451"/>
                    <a:gd name="T3" fmla="*/ 179 h 287"/>
                    <a:gd name="T4" fmla="*/ 450 w 451"/>
                    <a:gd name="T5" fmla="*/ 286 h 287"/>
                    <a:gd name="T6" fmla="*/ 129 w 451"/>
                    <a:gd name="T7" fmla="*/ 0 h 28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51"/>
                    <a:gd name="T13" fmla="*/ 0 h 287"/>
                    <a:gd name="T14" fmla="*/ 451 w 451"/>
                    <a:gd name="T15" fmla="*/ 287 h 28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51" h="287">
                      <a:moveTo>
                        <a:pt x="129" y="0"/>
                      </a:moveTo>
                      <a:lnTo>
                        <a:pt x="0" y="179"/>
                      </a:lnTo>
                      <a:lnTo>
                        <a:pt x="450" y="286"/>
                      </a:lnTo>
                      <a:lnTo>
                        <a:pt x="129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1666" y="3066"/>
                <a:ext cx="1256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GL_TRIANGLES</a:t>
                </a:r>
              </a:p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三角形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46" name="Group 53"/>
            <p:cNvGrpSpPr>
              <a:grpSpLocks/>
            </p:cNvGrpSpPr>
            <p:nvPr/>
          </p:nvGrpSpPr>
          <p:grpSpPr bwMode="auto">
            <a:xfrm>
              <a:off x="3680" y="2648"/>
              <a:ext cx="909" cy="1270"/>
              <a:chOff x="3680" y="2648"/>
              <a:chExt cx="909" cy="1270"/>
            </a:xfrm>
          </p:grpSpPr>
          <p:grpSp>
            <p:nvGrpSpPr>
              <p:cNvPr id="18447" name="Group 54"/>
              <p:cNvGrpSpPr>
                <a:grpSpLocks/>
              </p:cNvGrpSpPr>
              <p:nvPr/>
            </p:nvGrpSpPr>
            <p:grpSpPr bwMode="auto">
              <a:xfrm>
                <a:off x="3842" y="2648"/>
                <a:ext cx="484" cy="718"/>
                <a:chOff x="3842" y="2648"/>
                <a:chExt cx="484" cy="718"/>
              </a:xfrm>
            </p:grpSpPr>
            <p:sp>
              <p:nvSpPr>
                <p:cNvPr id="18449" name="Freeform 55"/>
                <p:cNvSpPr>
                  <a:spLocks/>
                </p:cNvSpPr>
                <p:nvPr/>
              </p:nvSpPr>
              <p:spPr bwMode="auto">
                <a:xfrm>
                  <a:off x="3842" y="2648"/>
                  <a:ext cx="386" cy="337"/>
                </a:xfrm>
                <a:custGeom>
                  <a:avLst/>
                  <a:gdLst>
                    <a:gd name="T0" fmla="*/ 0 w 386"/>
                    <a:gd name="T1" fmla="*/ 239 h 337"/>
                    <a:gd name="T2" fmla="*/ 127 w 386"/>
                    <a:gd name="T3" fmla="*/ 0 h 337"/>
                    <a:gd name="T4" fmla="*/ 385 w 386"/>
                    <a:gd name="T5" fmla="*/ 102 h 337"/>
                    <a:gd name="T6" fmla="*/ 268 w 386"/>
                    <a:gd name="T7" fmla="*/ 336 h 337"/>
                    <a:gd name="T8" fmla="*/ 0 w 386"/>
                    <a:gd name="T9" fmla="*/ 239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6"/>
                    <a:gd name="T16" fmla="*/ 0 h 337"/>
                    <a:gd name="T17" fmla="*/ 386 w 386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6" h="337">
                      <a:moveTo>
                        <a:pt x="0" y="239"/>
                      </a:moveTo>
                      <a:lnTo>
                        <a:pt x="127" y="0"/>
                      </a:lnTo>
                      <a:lnTo>
                        <a:pt x="385" y="102"/>
                      </a:lnTo>
                      <a:lnTo>
                        <a:pt x="268" y="336"/>
                      </a:lnTo>
                      <a:lnTo>
                        <a:pt x="0" y="23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0" name="Freeform 56"/>
                <p:cNvSpPr>
                  <a:spLocks/>
                </p:cNvSpPr>
                <p:nvPr/>
              </p:nvSpPr>
              <p:spPr bwMode="auto">
                <a:xfrm>
                  <a:off x="3842" y="3140"/>
                  <a:ext cx="484" cy="226"/>
                </a:xfrm>
                <a:custGeom>
                  <a:avLst/>
                  <a:gdLst>
                    <a:gd name="T0" fmla="*/ 0 w 484"/>
                    <a:gd name="T1" fmla="*/ 225 h 226"/>
                    <a:gd name="T2" fmla="*/ 83 w 484"/>
                    <a:gd name="T3" fmla="*/ 0 h 226"/>
                    <a:gd name="T4" fmla="*/ 483 w 484"/>
                    <a:gd name="T5" fmla="*/ 0 h 226"/>
                    <a:gd name="T6" fmla="*/ 444 w 484"/>
                    <a:gd name="T7" fmla="*/ 88 h 226"/>
                    <a:gd name="T8" fmla="*/ 0 w 484"/>
                    <a:gd name="T9" fmla="*/ 225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226"/>
                    <a:gd name="T17" fmla="*/ 484 w 484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226">
                      <a:moveTo>
                        <a:pt x="0" y="225"/>
                      </a:moveTo>
                      <a:lnTo>
                        <a:pt x="83" y="0"/>
                      </a:lnTo>
                      <a:lnTo>
                        <a:pt x="483" y="0"/>
                      </a:lnTo>
                      <a:lnTo>
                        <a:pt x="444" y="88"/>
                      </a:lnTo>
                      <a:lnTo>
                        <a:pt x="0" y="225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6585" name="Rectangle 57"/>
              <p:cNvSpPr>
                <a:spLocks noChangeArrowheads="1"/>
              </p:cNvSpPr>
              <p:nvPr/>
            </p:nvSpPr>
            <p:spPr bwMode="auto">
              <a:xfrm>
                <a:off x="3680" y="3482"/>
                <a:ext cx="909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四边形</a:t>
                </a:r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TW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GL_QUADS</a:t>
                </a: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666162" cy="349250"/>
          </a:xfrm>
        </p:spPr>
        <p:txBody>
          <a:bodyPr/>
          <a:lstStyle/>
          <a:p>
            <a:pPr algn="ctr" eaLnBrk="1" hangingPunct="1"/>
            <a:r>
              <a:rPr lang="zh-CN" altLang="en-US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‘F’</a:t>
            </a:r>
            <a:r>
              <a:rPr lang="zh-CN" altLang="en-US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位图的定义</a:t>
            </a:r>
            <a:br>
              <a:rPr lang="zh-CN" altLang="en-US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 of Bitmap Character ‘F’</a:t>
            </a:r>
            <a:endParaRPr lang="zh-CN" altLang="en-US" sz="44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552921" y="1556792"/>
            <a:ext cx="8207375" cy="439291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J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位图：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从底向上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J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F: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16*12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GLubyte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bits[24] </a:t>
            </a:r>
            <a:r>
              <a:rPr lang="en-US" altLang="zh-TW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{0xc0, 0x00, 0xc0, 0x00, 0xc0, 0x00, 0xc0, 0x00, 0xc0, 0x00, 0xff, 0x00, 0xff, 0x00, 0xc0, 0x00, 0xc0, 0x00, 0xc0,  0x00, 0xff, 0xc0, 0xff, 0xc0};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J"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F: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8*12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GLubyte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f_rasters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0xc0, 0xc0, 0xc0, 0xc0, 0xc0, 0xfc,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0xfc, 0xc0, 0xc0, 0xc0, 0xff, 0xff};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404937"/>
            <a:ext cx="8558212" cy="349250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使用位图函数绘制点阵字符举例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197099"/>
            <a:ext cx="8207375" cy="547226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//Definition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字符定义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GLubyte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f_rasters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 =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0xc0, 0xc0, 0xc0, 0xc0, 0xc0, 0xfc,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0xfc, 0xc0, 0xc0, 0xc0, 0xff, 0xff};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//Raster position 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确定光栅当前位置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glRasterPos2i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(20, 20);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//Drawing 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画点阵字符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glBitmap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(8, 12, 0.0, 0.0, 14.0, 0.0,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f_rasters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488064" cy="408541"/>
          </a:xfrm>
        </p:spPr>
        <p:txBody>
          <a:bodyPr/>
          <a:lstStyle/>
          <a:p>
            <a:pPr algn="ctr" eaLnBrk="1" hangingPunct="1"/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点阵字符函数</a:t>
            </a:r>
            <a:b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 Bitmap 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haracter Function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916832"/>
            <a:ext cx="8424167" cy="446491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glutBitmapCharacter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 *font,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char)</a:t>
            </a: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例如：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glRasterPos2i(20, 20);</a:t>
            </a:r>
          </a:p>
          <a:p>
            <a:pPr marL="0" indent="0" eaLnBrk="1" hangingPunct="1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glutBitmapCharacter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GLUT_BITMAP_TIMES_ROMAN_10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’o’);</a:t>
            </a:r>
          </a:p>
          <a:p>
            <a:pPr marL="0" indent="0" eaLnBrk="1" hangingPunct="1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glutBitmapCharacter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GLUT_BITMAP_8_BY_13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’k’);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64704"/>
            <a:ext cx="707866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Glut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点阵字符类型</a:t>
            </a: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 Bitmap </a:t>
            </a:r>
            <a:r>
              <a:rPr lang="en-US" altLang="zh-CN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haracter Type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683568" y="1772816"/>
            <a:ext cx="7992120" cy="46089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GLUT_BITMAP_9_BY_15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GLUT_BITMAP_8_BY_13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GLUT_BITMAP_TIMES_ROMAN_10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GLUT_BITMAP_TIMES_ROMAN_24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#if (GLUT_API_VERSION &gt;= 3)</a:t>
            </a:r>
          </a:p>
          <a:p>
            <a:pPr marL="892175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GLUT_BITMAP_HELVETICA_10	</a:t>
            </a:r>
          </a:p>
          <a:p>
            <a:pPr marL="892175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GLUT_BITMAP_HELVETICA_12	</a:t>
            </a:r>
          </a:p>
          <a:p>
            <a:pPr marL="892175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GLUT_BITMAP_HELVETICA_18</a:t>
            </a:r>
          </a:p>
          <a:p>
            <a:pPr marL="363538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630" y="775494"/>
            <a:ext cx="769461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矢量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笔画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 Stroke </a:t>
            </a:r>
            <a:r>
              <a:rPr lang="en-US" altLang="zh-CN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haracter Type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79031171"/>
              </p:ext>
            </p:extLst>
          </p:nvPr>
        </p:nvGraphicFramePr>
        <p:xfrm>
          <a:off x="685104" y="1412701"/>
          <a:ext cx="8207376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9592" y="3356992"/>
            <a:ext cx="2376264" cy="12155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矢量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笔画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字符类型</a:t>
            </a:r>
            <a:endParaRPr lang="zh-CN" altLang="en-US" sz="3200" b="1" dirty="0" smtClean="0">
              <a:solidFill>
                <a:prstClr val="black"/>
              </a:solidFill>
              <a:ea typeface="微软雅黑" pitchFamily="34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6" y="764704"/>
            <a:ext cx="812641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矢量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笔画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字符函数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 Stroke </a:t>
            </a:r>
            <a:r>
              <a:rPr lang="en-US" altLang="zh-CN" sz="4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haracter </a:t>
            </a:r>
            <a:r>
              <a:rPr lang="en-US" altLang="zh-CN" sz="44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Funtion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0358" y="1916832"/>
            <a:ext cx="9144247" cy="381684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glutStrokeCharacter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 *font,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char)</a:t>
            </a: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: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glRasterPos2i(20, 20);</a:t>
            </a:r>
          </a:p>
          <a:p>
            <a:pPr marL="0" indent="0" eaLnBrk="1" hangingPunct="1"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glutStrokeCharacter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GLUT_STROKE_ROMAN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’a’);</a:t>
            </a:r>
          </a:p>
          <a:p>
            <a:pPr marL="0" indent="0" eaLnBrk="1" hangingPunct="1"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glutStrokeCharacter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GLUT_STROKE_MONO_ROMAN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,’a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867271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字符总结</a:t>
            </a:r>
            <a:b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Character Summary</a:t>
            </a:r>
            <a:endParaRPr lang="zh-CN" altLang="en-US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85763" y="186456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Bitmap character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点阵字符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glBitmap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/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glutBitmapCharacter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/>
            <a:endParaRPr lang="zh-CN" altLang="en-US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Stroke character  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矢量字符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glutStrokeCharacter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636" y="692696"/>
            <a:ext cx="7078662" cy="647799"/>
          </a:xfrm>
        </p:spPr>
        <p:txBody>
          <a:bodyPr/>
          <a:lstStyle/>
          <a:p>
            <a:pPr lvl="0" algn="ctr" eaLnBrk="1" hangingPunct="1"/>
            <a:r>
              <a:rPr lang="en-US" altLang="zh-CN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4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1115616" y="1484784"/>
            <a:ext cx="74387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5.3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可填充的图元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多边形的绘制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圆和椭圆的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5.6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9E77E6C-029D-4BE3-B548-C8BF2EA0185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669" y="540878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 </a:t>
            </a:r>
            <a:r>
              <a:rPr lang="en-US" altLang="zh-CN" sz="44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en-US" altLang="zh-CN" sz="4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23528" y="1124669"/>
            <a:ext cx="864096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OpenGL’s Coordinate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投影变换与视图变换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Projection Transformation and Viewport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glOrtho2D()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glViewport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的命令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OpenGL’s Command Format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图元的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Primitive Drawing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、线、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ace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色彩的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插值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Color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nterpolation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Character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坐标变换与矩阵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ransformation and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Matrix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040" y="548680"/>
            <a:ext cx="8229600" cy="67749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 业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88" y="1556792"/>
            <a:ext cx="8064896" cy="324036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编写程序，绘制基本图元，包括点、直线或可填充图元等，对点的大小、直线的线宽、点划模式、可填充图元的绘制模式进行修改，观察效果。说明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图形标准的工作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编写程序，绘制一个用简单正多边形逐步细分逼近表示的圆。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681" y="720930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图元由顶点构成</a:t>
            </a:r>
          </a:p>
        </p:txBody>
      </p:sp>
      <p:pic>
        <p:nvPicPr>
          <p:cNvPr id="20485" name="Picture 4" descr="02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18639" r="2744" b="59561"/>
          <a:stretch>
            <a:fillRect/>
          </a:stretch>
        </p:blipFill>
        <p:spPr bwMode="auto">
          <a:xfrm>
            <a:off x="0" y="1628775"/>
            <a:ext cx="91440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3528" y="4725144"/>
            <a:ext cx="871296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prstClr val="black"/>
                </a:solidFill>
                <a:latin typeface="宋体" panose="02010600030101010101" pitchFamily="2" charset="-122"/>
                <a:cs typeface="Arial" pitchFamily="34" charset="0"/>
              </a:rPr>
              <a:t> 直线段        不闭合折线       闭合折线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2248843" y="1371600"/>
            <a:ext cx="6679133" cy="191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4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中基本图元的绘制</a:t>
            </a:r>
            <a:endParaRPr lang="zh-CN" altLang="en-US" sz="4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979712" y="4149080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童立靖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北方工业大学计算机学院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1828768" cy="16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2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4" descr="02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9554" r="1250" b="39555"/>
          <a:stretch>
            <a:fillRect/>
          </a:stretch>
        </p:blipFill>
        <p:spPr bwMode="auto">
          <a:xfrm>
            <a:off x="0" y="1916113"/>
            <a:ext cx="9117013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681" y="720930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图元由顶点构成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28" y="4725144"/>
            <a:ext cx="871296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prstClr val="black"/>
                </a:solidFill>
                <a:latin typeface="宋体" panose="02010600030101010101" pitchFamily="2" charset="-122"/>
                <a:cs typeface="Arial" pitchFamily="34" charset="0"/>
              </a:rPr>
              <a:t> 三角形   线型连续填充三角形串   三角形扇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4" descr="02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6" r="28978"/>
          <a:stretch>
            <a:fillRect/>
          </a:stretch>
        </p:blipFill>
        <p:spPr bwMode="auto">
          <a:xfrm>
            <a:off x="611560" y="1268760"/>
            <a:ext cx="8280920" cy="471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681" y="720930"/>
            <a:ext cx="7078662" cy="349250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图元由顶点构成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3429000"/>
            <a:ext cx="87129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prstClr val="black"/>
                </a:solidFill>
                <a:latin typeface="宋体" panose="02010600030101010101" pitchFamily="2" charset="-122"/>
                <a:cs typeface="Arial" pitchFamily="34" charset="0"/>
              </a:rPr>
              <a:t>      四边形              四边形带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9512" y="6011040"/>
            <a:ext cx="87129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prstClr val="black"/>
                </a:solidFill>
                <a:latin typeface="宋体" panose="02010600030101010101" pitchFamily="2" charset="-122"/>
                <a:cs typeface="Arial" pitchFamily="34" charset="0"/>
              </a:rPr>
              <a:t>      多边形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078662" cy="349250"/>
          </a:xfrm>
        </p:spPr>
        <p:txBody>
          <a:bodyPr/>
          <a:lstStyle/>
          <a:p>
            <a:pPr algn="ctr" eaLnBrk="1" hangingPunct="1"/>
            <a:r>
              <a:rPr lang="en-US" altLang="zh-CN" sz="4400" b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8313" y="1412776"/>
            <a:ext cx="8207375" cy="4968974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Vertices’  sequence ?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GL_TRIANGLES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：多个三角形，给出的顶点数不等于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的倍数，如何处理？</a:t>
            </a:r>
          </a:p>
          <a:p>
            <a:pPr eaLnBrk="1" hangingPunct="1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about GL_QUADS 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  <a:p>
            <a:pPr eaLnBrk="1" hangingPunct="1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GL_TRIANGKE_STRIP and GL_QUAD_STRIP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0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2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3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4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5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6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7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8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19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0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2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3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4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5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6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7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8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29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0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2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3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4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5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6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7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8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39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0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1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2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3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44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5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6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7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8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ppt/theme/themeOverride9.xml><?xml version="1.0" encoding="utf-8"?>
<a:themeOverride xmlns:a="http://schemas.openxmlformats.org/drawingml/2006/main">
  <a:clrScheme name="自定义 56">
    <a:dk1>
      <a:sysClr val="windowText" lastClr="000000"/>
    </a:dk1>
    <a:lt1>
      <a:sysClr val="window" lastClr="FFFFFF"/>
    </a:lt1>
    <a:dk2>
      <a:srgbClr val="595959"/>
    </a:dk2>
    <a:lt2>
      <a:srgbClr val="D8D8D8"/>
    </a:lt2>
    <a:accent1>
      <a:srgbClr val="FFC000"/>
    </a:accent1>
    <a:accent2>
      <a:srgbClr val="6DAA2D"/>
    </a:accent2>
    <a:accent3>
      <a:srgbClr val="5F5F5F"/>
    </a:accent3>
    <a:accent4>
      <a:srgbClr val="777777"/>
    </a:accent4>
    <a:accent5>
      <a:srgbClr val="B2B2B2"/>
    </a:accent5>
    <a:accent6>
      <a:srgbClr val="DDDDDD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Pages>53</Pages>
  <Words>2420</Words>
  <Application>Microsoft Office PowerPoint</Application>
  <PresentationFormat>全屏显示(4:3)</PresentationFormat>
  <Paragraphs>548</Paragraphs>
  <Slides>60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黑体</vt:lpstr>
      <vt:lpstr>宋体</vt:lpstr>
      <vt:lpstr>微软雅黑</vt:lpstr>
      <vt:lpstr>Arial</vt:lpstr>
      <vt:lpstr>Helvetica</vt:lpstr>
      <vt:lpstr>Times</vt:lpstr>
      <vt:lpstr>Times New Roman</vt:lpstr>
      <vt:lpstr>Wingdings</vt:lpstr>
      <vt:lpstr>由Nordri®（www.nordridesign.com ） 设计提供</vt:lpstr>
      <vt:lpstr>1_Modèle par défaut</vt:lpstr>
      <vt:lpstr>PowerPoint 演示文稿</vt:lpstr>
      <vt:lpstr>PowerPoint 演示文稿</vt:lpstr>
      <vt:lpstr>OpenGL编程概述 Some OpenGL Programming Tips </vt:lpstr>
      <vt:lpstr>图元和属性 Primitives and Attributes</vt:lpstr>
      <vt:lpstr>窗口的缩放函数 基本几何图元 </vt:lpstr>
      <vt:lpstr>图元由顶点构成</vt:lpstr>
      <vt:lpstr>图元由顶点构成</vt:lpstr>
      <vt:lpstr>图元由顶点构成</vt:lpstr>
      <vt:lpstr>Questions</vt:lpstr>
      <vt:lpstr>OpenGL中基本图元的绘制 </vt:lpstr>
      <vt:lpstr>点 Points</vt:lpstr>
      <vt:lpstr>OpenGL中基本图元的绘制 </vt:lpstr>
      <vt:lpstr>线 Lines</vt:lpstr>
      <vt:lpstr>多个端点的绘线</vt:lpstr>
      <vt:lpstr>演示</vt:lpstr>
      <vt:lpstr>折线 GL_LINE_STRIP</vt:lpstr>
      <vt:lpstr>闭环折线 GL_LINE_LOOP</vt:lpstr>
      <vt:lpstr>线条属性 Attributes</vt:lpstr>
      <vt:lpstr>线条模式举例 Line Pattern Example</vt:lpstr>
      <vt:lpstr>OpenGL特性的开启 Enabling OpenGL Features</vt:lpstr>
      <vt:lpstr>OpenGL中基本图元的绘制 </vt:lpstr>
      <vt:lpstr>可填充图元</vt:lpstr>
      <vt:lpstr>矩形 Rectangles</vt:lpstr>
      <vt:lpstr>OpenGL中基本图元的绘制 </vt:lpstr>
      <vt:lpstr>多边形类型 Polygon Types</vt:lpstr>
      <vt:lpstr>多边形的绘制模式 Polygon Mode</vt:lpstr>
      <vt:lpstr>正面&amp;反面 Front Face&amp;Back Face</vt:lpstr>
      <vt:lpstr>PowerPoint 演示文稿</vt:lpstr>
      <vt:lpstr>多边形点画模式  Polygon Stipple</vt:lpstr>
      <vt:lpstr>演示</vt:lpstr>
      <vt:lpstr>设定不渲染的面</vt:lpstr>
      <vt:lpstr>颜色的插值 Color Interpolation</vt:lpstr>
      <vt:lpstr>演示</vt:lpstr>
      <vt:lpstr>演示</vt:lpstr>
      <vt:lpstr>OpenGL中基本图元的绘制 </vt:lpstr>
      <vt:lpstr>演示</vt:lpstr>
      <vt:lpstr>演示</vt:lpstr>
      <vt:lpstr>OpenGL中基本图元的绘制 </vt:lpstr>
      <vt:lpstr>坐标系与变换 Coordinate System and Transformation</vt:lpstr>
      <vt:lpstr>坐标系统与矩阵设置 Coordinate System and Matrix Setting</vt:lpstr>
      <vt:lpstr>矩阵设置 Matrix setting</vt:lpstr>
      <vt:lpstr>状态的保存</vt:lpstr>
      <vt:lpstr>OpenGL中基本图元的绘制 </vt:lpstr>
      <vt:lpstr>字符 Character</vt:lpstr>
      <vt:lpstr>点阵字符 Bitmap Character</vt:lpstr>
      <vt:lpstr>PowerPoint 演示文稿</vt:lpstr>
      <vt:lpstr>F的二进制表示</vt:lpstr>
      <vt:lpstr>10X12位图 10X12 Bitmap</vt:lpstr>
      <vt:lpstr>用Bitmap位图函数绘制字符</vt:lpstr>
      <vt:lpstr>字符‘F’位图的定义 Definition of Bitmap Character ‘F’</vt:lpstr>
      <vt:lpstr>使用位图函数绘制点阵字符举例</vt:lpstr>
      <vt:lpstr>Glut点阵字符函数 Glut Bitmap Character Function</vt:lpstr>
      <vt:lpstr>Glut点阵字符类型 Glut Bitmap Character Type</vt:lpstr>
      <vt:lpstr>矢量(笔画)字符类型 Glut Stroke Character Type</vt:lpstr>
      <vt:lpstr>矢量(笔画)字符函数 Glut Stroke Character Funtion</vt:lpstr>
      <vt:lpstr>字符总结 Character Summary</vt:lpstr>
      <vt:lpstr>OpenGL中基本图元的绘制 </vt:lpstr>
      <vt:lpstr>总结 Summary</vt:lpstr>
      <vt:lpstr>作 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IP Addresses Using VLSMs</dc:title>
  <dc:subject/>
  <dc:creator>Joe Kandra</dc:creator>
  <cp:keywords/>
  <dc:description/>
  <cp:lastModifiedBy>Administrator</cp:lastModifiedBy>
  <cp:revision>737</cp:revision>
  <cp:lastPrinted>2000-02-16T21:24:05Z</cp:lastPrinted>
  <dcterms:created xsi:type="dcterms:W3CDTF">1997-12-26T03:46:18Z</dcterms:created>
  <dcterms:modified xsi:type="dcterms:W3CDTF">2019-10-09T04:04:01Z</dcterms:modified>
</cp:coreProperties>
</file>