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notesSlides/notesSlide27.xml" ContentType="application/vnd.openxmlformats-officedocument.presentationml.notesSlide+xml"/>
  <Override PartName="/ppt/theme/themeOverride16.xml" ContentType="application/vnd.openxmlformats-officedocument.themeOverride+xml"/>
  <Override PartName="/ppt/notesSlides/notesSlide28.xml" ContentType="application/vnd.openxmlformats-officedocument.presentationml.notesSlide+xml"/>
  <Override PartName="/ppt/theme/themeOverride17.xml" ContentType="application/vnd.openxmlformats-officedocument.themeOverride+xml"/>
  <Override PartName="/ppt/notesSlides/notesSlide29.xml" ContentType="application/vnd.openxmlformats-officedocument.presentationml.notesSlide+xml"/>
  <Override PartName="/ppt/theme/themeOverride18.xml" ContentType="application/vnd.openxmlformats-officedocument.themeOverride+xml"/>
  <Override PartName="/ppt/notesSlides/notesSlide30.xml" ContentType="application/vnd.openxmlformats-officedocument.presentationml.notesSlide+xml"/>
  <Override PartName="/ppt/theme/themeOverride19.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20.xml" ContentType="application/vnd.openxmlformats-officedocument.themeOverride+xml"/>
  <Override PartName="/ppt/notesSlides/notesSlide34.xml" ContentType="application/vnd.openxmlformats-officedocument.presentationml.notesSlide+xml"/>
  <Override PartName="/ppt/theme/themeOverride21.xml" ContentType="application/vnd.openxmlformats-officedocument.themeOverride+xml"/>
  <Override PartName="/ppt/notesSlides/notesSlide35.xml" ContentType="application/vnd.openxmlformats-officedocument.presentationml.notesSlide+xml"/>
  <Override PartName="/ppt/theme/themeOverride22.xml" ContentType="application/vnd.openxmlformats-officedocument.themeOverride+xml"/>
  <Override PartName="/ppt/notesSlides/notesSlide36.xml" ContentType="application/vnd.openxmlformats-officedocument.presentationml.notesSlide+xml"/>
  <Override PartName="/ppt/theme/themeOverride23.xml" ContentType="application/vnd.openxmlformats-officedocument.themeOverride+xml"/>
  <Override PartName="/ppt/notesSlides/notesSlide37.xml" ContentType="application/vnd.openxmlformats-officedocument.presentationml.notesSlide+xml"/>
  <Override PartName="/ppt/theme/themeOverride24.xml" ContentType="application/vnd.openxmlformats-officedocument.themeOverride+xml"/>
  <Override PartName="/ppt/notesSlides/notesSlide38.xml" ContentType="application/vnd.openxmlformats-officedocument.presentationml.notesSlide+xml"/>
  <Override PartName="/ppt/theme/themeOverride25.xml" ContentType="application/vnd.openxmlformats-officedocument.themeOverride+xml"/>
  <Override PartName="/ppt/theme/themeOverride26.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heme/themeOverride27.xml" ContentType="application/vnd.openxmlformats-officedocument.themeOverride+xml"/>
  <Override PartName="/ppt/notesSlides/notesSlide41.xml" ContentType="application/vnd.openxmlformats-officedocument.presentationml.notesSlide+xml"/>
  <Override PartName="/ppt/theme/themeOverride28.xml" ContentType="application/vnd.openxmlformats-officedocument.themeOverride+xml"/>
  <Override PartName="/ppt/notesSlides/notesSlide42.xml" ContentType="application/vnd.openxmlformats-officedocument.presentationml.notesSlide+xml"/>
  <Override PartName="/ppt/theme/themeOverride29.xml" ContentType="application/vnd.openxmlformats-officedocument.themeOverride+xml"/>
  <Override PartName="/ppt/notesSlides/notesSlide43.xml" ContentType="application/vnd.openxmlformats-officedocument.presentationml.notesSlide+xml"/>
  <Override PartName="/ppt/theme/themeOverride30.xml" ContentType="application/vnd.openxmlformats-officedocument.themeOverride+xml"/>
  <Override PartName="/ppt/notesSlides/notesSlide44.xml" ContentType="application/vnd.openxmlformats-officedocument.presentationml.notesSlide+xml"/>
  <Override PartName="/ppt/theme/themeOverride31.xml" ContentType="application/vnd.openxmlformats-officedocument.themeOverride+xml"/>
  <Override PartName="/ppt/notesSlides/notesSlide45.xml" ContentType="application/vnd.openxmlformats-officedocument.presentationml.notesSlide+xml"/>
  <Override PartName="/ppt/theme/themeOverride32.xml" ContentType="application/vnd.openxmlformats-officedocument.themeOverride+xml"/>
  <Override PartName="/ppt/notesSlides/notesSlide46.xml" ContentType="application/vnd.openxmlformats-officedocument.presentationml.notesSlide+xml"/>
  <Override PartName="/ppt/theme/themeOverride33.xml" ContentType="application/vnd.openxmlformats-officedocument.themeOverride+xml"/>
  <Override PartName="/ppt/notesSlides/notesSlide47.xml" ContentType="application/vnd.openxmlformats-officedocument.presentationml.notesSlide+xml"/>
  <Override PartName="/ppt/theme/themeOverride34.xml" ContentType="application/vnd.openxmlformats-officedocument.themeOverr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 id="2147483835" r:id="rId2"/>
    <p:sldMasterId id="2147483847" r:id="rId3"/>
  </p:sldMasterIdLst>
  <p:notesMasterIdLst>
    <p:notesMasterId r:id="rId63"/>
  </p:notesMasterIdLst>
  <p:sldIdLst>
    <p:sldId id="312" r:id="rId4"/>
    <p:sldId id="256" r:id="rId5"/>
    <p:sldId id="314" r:id="rId6"/>
    <p:sldId id="259" r:id="rId7"/>
    <p:sldId id="257" r:id="rId8"/>
    <p:sldId id="258" r:id="rId9"/>
    <p:sldId id="260" r:id="rId10"/>
    <p:sldId id="274" r:id="rId11"/>
    <p:sldId id="332" r:id="rId12"/>
    <p:sldId id="261" r:id="rId13"/>
    <p:sldId id="262" r:id="rId14"/>
    <p:sldId id="263" r:id="rId15"/>
    <p:sldId id="264" r:id="rId16"/>
    <p:sldId id="265" r:id="rId17"/>
    <p:sldId id="266" r:id="rId18"/>
    <p:sldId id="267" r:id="rId19"/>
    <p:sldId id="333"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37" r:id="rId33"/>
    <p:sldId id="334" r:id="rId34"/>
    <p:sldId id="300" r:id="rId35"/>
    <p:sldId id="283" r:id="rId36"/>
    <p:sldId id="284" r:id="rId37"/>
    <p:sldId id="280" r:id="rId38"/>
    <p:sldId id="285" r:id="rId39"/>
    <p:sldId id="282" r:id="rId40"/>
    <p:sldId id="340" r:id="rId41"/>
    <p:sldId id="338" r:id="rId42"/>
    <p:sldId id="296" r:id="rId43"/>
    <p:sldId id="287" r:id="rId44"/>
    <p:sldId id="288" r:id="rId45"/>
    <p:sldId id="301" r:id="rId46"/>
    <p:sldId id="289" r:id="rId47"/>
    <p:sldId id="306" r:id="rId48"/>
    <p:sldId id="307" r:id="rId49"/>
    <p:sldId id="339" r:id="rId50"/>
    <p:sldId id="335" r:id="rId51"/>
    <p:sldId id="292" r:id="rId52"/>
    <p:sldId id="291" r:id="rId53"/>
    <p:sldId id="295" r:id="rId54"/>
    <p:sldId id="297" r:id="rId55"/>
    <p:sldId id="298" r:id="rId56"/>
    <p:sldId id="293" r:id="rId57"/>
    <p:sldId id="294" r:id="rId58"/>
    <p:sldId id="299" r:id="rId59"/>
    <p:sldId id="336" r:id="rId60"/>
    <p:sldId id="310" r:id="rId61"/>
    <p:sldId id="313"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9" autoAdjust="0"/>
    <p:restoredTop sz="81265" autoAdjust="0"/>
  </p:normalViewPr>
  <p:slideViewPr>
    <p:cSldViewPr>
      <p:cViewPr varScale="1">
        <p:scale>
          <a:sx n="58" d="100"/>
          <a:sy n="58" d="100"/>
        </p:scale>
        <p:origin x="1072"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E90BFDF-E3A9-473A-99D4-D1DBC92D4F53}" type="slidenum">
              <a:rPr lang="en-US" altLang="zh-CN"/>
              <a:pPr>
                <a:defRPr/>
              </a:pPr>
              <a:t>‹#›</a:t>
            </a:fld>
            <a:endParaRPr lang="en-US" altLang="zh-CN"/>
          </a:p>
        </p:txBody>
      </p:sp>
    </p:spTree>
    <p:extLst>
      <p:ext uri="{BB962C8B-B14F-4D97-AF65-F5344CB8AC3E}">
        <p14:creationId xmlns:p14="http://schemas.microsoft.com/office/powerpoint/2010/main" val="381297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nblogs.com/minggoddess/archive/2010/12/17/1908732.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784D65E-282E-41E9-ACC5-C049A0F4D9E4}" type="slidenum">
              <a:rPr lang="en-US" altLang="zh-CN" smtClean="0">
                <a:cs typeface="Arial" panose="020B0604020202020204" pitchFamily="34" charset="0"/>
              </a:rPr>
              <a:pPr>
                <a:spcBef>
                  <a:spcPct val="0"/>
                </a:spcBef>
              </a:pPr>
              <a:t>2</a:t>
            </a:fld>
            <a:endParaRPr lang="en-US" altLang="zh-CN" smtClean="0">
              <a:cs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1995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73103D8-07A0-4579-A9B6-C86877E8D83E}" type="slidenum">
              <a:rPr lang="en-US" altLang="zh-CN" smtClean="0">
                <a:cs typeface="Arial" panose="020B0604020202020204" pitchFamily="34" charset="0"/>
              </a:rPr>
              <a:pPr>
                <a:spcBef>
                  <a:spcPct val="0"/>
                </a:spcBef>
              </a:pPr>
              <a:t>13</a:t>
            </a:fld>
            <a:endParaRPr lang="en-US" altLang="zh-CN" smtClean="0">
              <a:cs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i="0" kern="1200" dirty="0" smtClean="0">
                <a:solidFill>
                  <a:schemeClr val="tx1"/>
                </a:solidFill>
                <a:effectLst/>
                <a:latin typeface="Arial" charset="0"/>
                <a:ea typeface="宋体" pitchFamily="2" charset="-122"/>
                <a:cs typeface="+mn-cs"/>
              </a:rPr>
              <a:t>OPENGL</a:t>
            </a:r>
            <a:r>
              <a:rPr lang="zh-CN" altLang="en-US" sz="1200" b="1" i="0" kern="1200" dirty="0" smtClean="0">
                <a:solidFill>
                  <a:schemeClr val="tx1"/>
                </a:solidFill>
                <a:effectLst/>
                <a:latin typeface="Arial" charset="0"/>
                <a:ea typeface="宋体" pitchFamily="2" charset="-122"/>
                <a:cs typeface="+mn-cs"/>
              </a:rPr>
              <a:t>双缓冲：</a:t>
            </a:r>
            <a:r>
              <a:rPr lang="en-US" altLang="zh-CN" sz="1200" b="0" i="0" kern="1200" dirty="0" smtClean="0">
                <a:solidFill>
                  <a:schemeClr val="tx1"/>
                </a:solidFill>
                <a:effectLst/>
                <a:latin typeface="Arial" charset="0"/>
                <a:ea typeface="宋体" pitchFamily="2" charset="-122"/>
                <a:cs typeface="+mn-cs"/>
              </a:rPr>
              <a:t>1.</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解决的问题，在计算机上的动画与实际的动画有些不同：实际的动画都是先画好了，播放的时候直接拿出来显示就行。计算机动画则是画一张，就拿出来一张，再画下一张，再拿出来。如果所需要绘制的图形很简单，那么这样也没什么问题。但一旦图形比较复杂，绘制需要的时间较长，问题就会变得突出。</a:t>
            </a:r>
          </a:p>
          <a:p>
            <a:r>
              <a:rPr lang="zh-CN" altLang="en-US" sz="1200" b="0" i="0" kern="1200" dirty="0" smtClean="0">
                <a:solidFill>
                  <a:schemeClr val="tx1"/>
                </a:solidFill>
                <a:effectLst/>
                <a:latin typeface="Arial" charset="0"/>
                <a:ea typeface="宋体" pitchFamily="2" charset="-122"/>
                <a:cs typeface="+mn-cs"/>
              </a:rPr>
              <a:t>让我们把计算机想象成一个画图比较快的人，假如他直接在屏幕上画图，而图形比较复杂，则有可能在他只画了某幅图的一半的时候就被观众看到。而后面虽然他把画补全了，但观众的眼睛却又没有反应过来，还停留在原来那个残缺的画面上。也就是说，有时候观众看到完整的图象，有时却又只看到残缺的图象，这样就造成了屏幕的闪烁。</a:t>
            </a:r>
          </a:p>
          <a:p>
            <a:r>
              <a:rPr lang="zh-CN" altLang="en-US" sz="1200" b="0" i="0" kern="1200" dirty="0" smtClean="0">
                <a:solidFill>
                  <a:schemeClr val="tx1"/>
                </a:solidFill>
                <a:effectLst/>
                <a:latin typeface="Arial" charset="0"/>
                <a:ea typeface="宋体" pitchFamily="2" charset="-122"/>
                <a:cs typeface="+mn-cs"/>
              </a:rPr>
              <a:t>如何解决这一问题呢</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我们设想有两块画板，画图的人在旁边画，画好以后把他手里的画板与挂在屏幕上的画板相交换。这样以来，观众就不会看到残缺的画了。这一技术被应用到计算机图形中，称为</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，即：在存储器</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很有可能是显存</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中开辟两块区域，一块作为发送到显示器的数据，一块作为绘画的区域，在适当的时候交换它们。由于交换两块内存区域实际上只需要交换两个指针，这一方法效率非常高，所以被广泛的采用。</a:t>
            </a:r>
          </a:p>
          <a:p>
            <a:r>
              <a:rPr lang="zh-CN" altLang="en-US" sz="1200" b="0" i="0" kern="1200" dirty="0" smtClean="0">
                <a:solidFill>
                  <a:schemeClr val="tx1"/>
                </a:solidFill>
                <a:effectLst/>
                <a:latin typeface="Arial" charset="0"/>
                <a:ea typeface="宋体" pitchFamily="2" charset="-122"/>
                <a:cs typeface="+mn-cs"/>
              </a:rPr>
              <a:t>注意：虽然绝大多数平台都支持</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，但这一技术并不是</a:t>
            </a:r>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标准中的内容。</a:t>
            </a:r>
            <a:r>
              <a:rPr lang="en-US" altLang="zh-CN" sz="1200" b="1"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为了保证更好的可移植性，允许在实现时不使用</a:t>
            </a:r>
            <a:r>
              <a:rPr lang="zh-CN" altLang="en-US" sz="1200" b="1" i="0" kern="1200" dirty="0" smtClean="0">
                <a:solidFill>
                  <a:schemeClr val="tx1"/>
                </a:solidFill>
                <a:effectLst/>
                <a:latin typeface="Arial" charset="0"/>
                <a:ea typeface="宋体" pitchFamily="2" charset="-122"/>
                <a:cs typeface="+mn-cs"/>
              </a:rPr>
              <a:t>双缓冲技术</a:t>
            </a:r>
            <a:r>
              <a:rPr lang="zh-CN" altLang="en-US" sz="1200" b="0" i="0" kern="1200" dirty="0" smtClean="0">
                <a:solidFill>
                  <a:schemeClr val="tx1"/>
                </a:solidFill>
                <a:effectLst/>
                <a:latin typeface="Arial" charset="0"/>
                <a:ea typeface="宋体" pitchFamily="2" charset="-122"/>
                <a:cs typeface="+mn-cs"/>
              </a:rPr>
              <a:t>。当然，我们常用的</a:t>
            </a:r>
            <a:r>
              <a:rPr lang="en-US" altLang="zh-CN" sz="1200" b="0" i="0" kern="1200" dirty="0" smtClean="0">
                <a:solidFill>
                  <a:schemeClr val="tx1"/>
                </a:solidFill>
                <a:effectLst/>
                <a:latin typeface="Arial" charset="0"/>
                <a:ea typeface="宋体" pitchFamily="2" charset="-122"/>
                <a:cs typeface="+mn-cs"/>
              </a:rPr>
              <a:t>PC</a:t>
            </a:r>
            <a:r>
              <a:rPr lang="zh-CN" altLang="en-US" sz="1200" b="0" i="0" kern="1200" smtClean="0">
                <a:solidFill>
                  <a:schemeClr val="tx1"/>
                </a:solidFill>
                <a:effectLst/>
                <a:latin typeface="Arial" charset="0"/>
                <a:ea typeface="宋体" pitchFamily="2" charset="-122"/>
                <a:cs typeface="+mn-cs"/>
              </a:rPr>
              <a:t>都是支持</a:t>
            </a:r>
            <a:r>
              <a:rPr lang="zh-CN" altLang="en-US" sz="1200" b="1" i="0" kern="1200" smtClean="0">
                <a:solidFill>
                  <a:schemeClr val="tx1"/>
                </a:solidFill>
                <a:effectLst/>
                <a:latin typeface="Arial" charset="0"/>
                <a:ea typeface="宋体" pitchFamily="2" charset="-122"/>
                <a:cs typeface="+mn-cs"/>
              </a:rPr>
              <a:t>双缓冲技术</a:t>
            </a:r>
            <a:r>
              <a:rPr lang="zh-CN" altLang="en-US" sz="1200" b="0" i="0" kern="1200" smtClean="0">
                <a:solidFill>
                  <a:schemeClr val="tx1"/>
                </a:solidFill>
                <a:effectLst/>
                <a:latin typeface="Arial" charset="0"/>
                <a:ea typeface="宋体" pitchFamily="2" charset="-122"/>
                <a:cs typeface="+mn-cs"/>
              </a:rPr>
              <a:t>的。</a:t>
            </a:r>
          </a:p>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10375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5D6A0B-3985-457E-97D7-C0A9709008B7}" type="slidenum">
              <a:rPr lang="en-US" altLang="zh-CN" smtClean="0">
                <a:cs typeface="Arial" panose="020B0604020202020204" pitchFamily="34" charset="0"/>
              </a:rPr>
              <a:pPr>
                <a:spcBef>
                  <a:spcPct val="0"/>
                </a:spcBef>
              </a:pPr>
              <a:t>14</a:t>
            </a:fld>
            <a:endParaRPr lang="en-US" altLang="zh-CN" smtClean="0">
              <a:cs typeface="Arial" panose="020B060402020202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200" kern="1200" dirty="0" smtClean="0">
                <a:solidFill>
                  <a:schemeClr val="tx1"/>
                </a:solidFill>
                <a:effectLst/>
                <a:latin typeface="Arial" charset="0"/>
                <a:ea typeface="宋体" pitchFamily="2" charset="-122"/>
                <a:cs typeface="+mn-cs"/>
              </a:rPr>
              <a:t>spin</a:t>
            </a:r>
            <a:r>
              <a:rPr lang="zh-CN" altLang="en-US" sz="1200" kern="1200" dirty="0" smtClean="0">
                <a:solidFill>
                  <a:schemeClr val="tx1"/>
                </a:solidFill>
                <a:effectLst/>
                <a:latin typeface="Arial" charset="0"/>
                <a:ea typeface="宋体" pitchFamily="2" charset="-122"/>
                <a:cs typeface="+mn-cs"/>
              </a:rPr>
              <a:t>英</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spɪn</a:t>
            </a:r>
            <a:r>
              <a:rPr lang="en-US" altLang="zh-CN" sz="1200" kern="1200" smtClean="0">
                <a:solidFill>
                  <a:schemeClr val="tx1"/>
                </a:solidFill>
                <a:effectLst/>
                <a:latin typeface="Arial" charset="0"/>
                <a:ea typeface="宋体" pitchFamily="2" charset="-122"/>
                <a:cs typeface="+mn-cs"/>
              </a:rPr>
              <a:t>]</a:t>
            </a:r>
            <a:r>
              <a:rPr lang="en-US" altLang="zh-CN" smtClean="0"/>
              <a:t/>
            </a:r>
            <a:br>
              <a:rPr lang="en-US" altLang="zh-CN" smtClean="0"/>
            </a:br>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075514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CAB26AB-F19F-4748-A74A-0E1949780F8D}" type="slidenum">
              <a:rPr lang="en-US" altLang="zh-CN" smtClean="0">
                <a:cs typeface="Arial" panose="020B0604020202020204" pitchFamily="34" charset="0"/>
              </a:rPr>
              <a:pPr>
                <a:spcBef>
                  <a:spcPct val="0"/>
                </a:spcBef>
              </a:pPr>
              <a:t>15</a:t>
            </a:fld>
            <a:endParaRPr lang="en-US" altLang="zh-CN" smtClean="0">
              <a:cs typeface="Arial" panose="020B060402020202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645486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38CB28-3C72-4A44-AD02-5CE9746E2031}" type="slidenum">
              <a:rPr lang="en-US" altLang="zh-CN" smtClean="0">
                <a:cs typeface="Arial" panose="020B0604020202020204" pitchFamily="34" charset="0"/>
              </a:rPr>
              <a:pPr>
                <a:spcBef>
                  <a:spcPct val="0"/>
                </a:spcBef>
              </a:pPr>
              <a:t>16</a:t>
            </a:fld>
            <a:endParaRPr lang="en-US" altLang="zh-CN" smtClean="0">
              <a:cs typeface="Arial" panose="020B060402020202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教室计算机</a:t>
            </a:r>
            <a:r>
              <a:rPr lang="zh-CN" altLang="en-US" baseline="0" smtClean="0">
                <a:latin typeface="Arial" panose="020B0604020202020204" pitchFamily="34" charset="0"/>
              </a:rPr>
              <a:t> 单缓冲会不堪重负。</a:t>
            </a:r>
            <a:endParaRPr lang="zh-CN" altLang="zh-CN" smtClean="0">
              <a:latin typeface="Arial" panose="020B0604020202020204" pitchFamily="34" charset="0"/>
            </a:endParaRPr>
          </a:p>
        </p:txBody>
      </p:sp>
    </p:spTree>
    <p:extLst>
      <p:ext uri="{BB962C8B-B14F-4D97-AF65-F5344CB8AC3E}">
        <p14:creationId xmlns:p14="http://schemas.microsoft.com/office/powerpoint/2010/main" val="4024343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F72443-FA70-4E38-8819-C4F955E838A5}" type="slidenum">
              <a:rPr lang="en-US" altLang="zh-CN" smtClean="0">
                <a:cs typeface="Arial" panose="020B0604020202020204" pitchFamily="34" charset="0"/>
              </a:rPr>
              <a:pPr>
                <a:spcBef>
                  <a:spcPct val="0"/>
                </a:spcBef>
              </a:pPr>
              <a:t>18</a:t>
            </a:fld>
            <a:endParaRPr lang="en-US" altLang="zh-CN" smtClean="0">
              <a:cs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1" i="0" u="none" strike="noStrike" kern="1200" dirty="0" smtClean="0">
                <a:solidFill>
                  <a:schemeClr val="tx1"/>
                </a:solidFill>
                <a:effectLst/>
                <a:latin typeface="Arial" charset="0"/>
                <a:ea typeface="宋体" pitchFamily="2" charset="-122"/>
                <a:cs typeface="+mn-cs"/>
                <a:hlinkClick r:id="rId3"/>
              </a:rPr>
              <a:t>Display</a:t>
            </a:r>
            <a:r>
              <a:rPr lang="zh-CN" altLang="en-US" sz="1200" b="1" i="0" u="none" strike="noStrike" kern="1200" dirty="0" smtClean="0">
                <a:solidFill>
                  <a:schemeClr val="tx1"/>
                </a:solidFill>
                <a:effectLst/>
                <a:latin typeface="Arial" charset="0"/>
                <a:ea typeface="宋体" pitchFamily="2" charset="-122"/>
                <a:cs typeface="+mn-cs"/>
                <a:hlinkClick r:id="rId3"/>
              </a:rPr>
              <a:t> </a:t>
            </a:r>
            <a:r>
              <a:rPr lang="en-US" altLang="zh-CN" sz="1200" b="1" i="0" u="none" strike="noStrike" kern="1200" dirty="0" smtClean="0">
                <a:solidFill>
                  <a:schemeClr val="tx1"/>
                </a:solidFill>
                <a:effectLst/>
                <a:latin typeface="Arial" charset="0"/>
                <a:ea typeface="宋体" pitchFamily="2" charset="-122"/>
                <a:cs typeface="+mn-cs"/>
                <a:hlinkClick r:id="rId3"/>
              </a:rPr>
              <a:t>Lists</a:t>
            </a:r>
            <a:r>
              <a:rPr lang="zh-CN" altLang="en-US" sz="1200" b="1" i="0" u="none" strike="noStrike" kern="1200" dirty="0" smtClean="0">
                <a:solidFill>
                  <a:schemeClr val="tx1"/>
                </a:solidFill>
                <a:effectLst/>
                <a:latin typeface="Arial" charset="0"/>
                <a:ea typeface="宋体" pitchFamily="2" charset="-122"/>
                <a:cs typeface="+mn-cs"/>
                <a:hlinkClick r:id="rId3"/>
              </a:rPr>
              <a:t>在内存中的形式</a:t>
            </a:r>
            <a:endParaRPr lang="zh-CN" altLang="en-US" sz="1200" b="1"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OpenGL</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的设计能优化程序运行性能，尤其是网络性能。它被设计成命令高速缓存，而不是动态数据库缓存。也就是说，一旦建立了</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，就不能修改它。因为若</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可以被修改，则</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的搜索、内存管理的执行等开销会降低性能。</a:t>
            </a:r>
          </a:p>
          <a:p>
            <a:r>
              <a:rPr lang="zh-CN" altLang="en-US" sz="1200" b="0" i="0" kern="1200" dirty="0" smtClean="0">
                <a:solidFill>
                  <a:schemeClr val="tx1"/>
                </a:solidFill>
                <a:effectLst/>
                <a:latin typeface="Arial" charset="0"/>
                <a:ea typeface="宋体" pitchFamily="2" charset="-122"/>
                <a:cs typeface="+mn-cs"/>
              </a:rPr>
              <a:t>　　采用</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方式绘图一般要比瞬时方式快，尤其是</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方式可以大量地提高网络性能，即当通过网络发出绘图命令时，由于</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驻留在服务器中，因而使网络的负担减轻到最小。另外，在单用户的机器上，</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同样可以提高效率。因为一旦</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被处理成适合于图形硬件的格式，则不同的</a:t>
            </a:r>
            <a:r>
              <a:rPr lang="en-US" altLang="zh-CN" sz="1200" b="0" i="0" kern="1200" dirty="0" smtClean="0">
                <a:solidFill>
                  <a:schemeClr val="tx1"/>
                </a:solidFill>
                <a:effectLst/>
                <a:latin typeface="Arial" charset="0"/>
                <a:ea typeface="宋体" pitchFamily="2" charset="-122"/>
                <a:cs typeface="+mn-cs"/>
              </a:rPr>
              <a:t>OpenGL</a:t>
            </a:r>
            <a:r>
              <a:rPr lang="zh-CN" altLang="en-US" sz="1200" b="0" i="0" kern="1200" dirty="0" smtClean="0">
                <a:solidFill>
                  <a:schemeClr val="tx1"/>
                </a:solidFill>
                <a:effectLst/>
                <a:latin typeface="Arial" charset="0"/>
                <a:ea typeface="宋体" pitchFamily="2" charset="-122"/>
                <a:cs typeface="+mn-cs"/>
              </a:rPr>
              <a:t>实现对命令的优化程度也不同。例如旋转矩阵函数</a:t>
            </a:r>
            <a:r>
              <a:rPr lang="en-US" altLang="zh-CN" sz="1200" b="0" i="0" kern="1200" dirty="0" err="1" smtClean="0">
                <a:solidFill>
                  <a:schemeClr val="tx1"/>
                </a:solidFill>
                <a:effectLst/>
                <a:latin typeface="Arial" charset="0"/>
                <a:ea typeface="宋体" pitchFamily="2" charset="-122"/>
                <a:cs typeface="+mn-cs"/>
              </a:rPr>
              <a:t>glRotate</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，若将它置于</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中，则可大大提高性能。因为旋转矩阵的计算并不简单，包含有平方、三角函数等复杂运算，而在</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中，它只被存储为最终的旋转矩阵，于是执行起来如同硬件执行函数</a:t>
            </a:r>
            <a:r>
              <a:rPr lang="en-US" altLang="zh-CN" sz="1200" b="0" i="0" kern="1200" dirty="0" err="1" smtClean="0">
                <a:solidFill>
                  <a:schemeClr val="tx1"/>
                </a:solidFill>
                <a:effectLst/>
                <a:latin typeface="Arial" charset="0"/>
                <a:ea typeface="宋体" pitchFamily="2" charset="-122"/>
                <a:cs typeface="+mn-cs"/>
              </a:rPr>
              <a:t>glMultMatrix</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一样快。一般来说，</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能将许多相邻的矩阵变换结合成单个的矩阵乘法，从而加快速度。</a:t>
            </a:r>
          </a:p>
          <a:p>
            <a:r>
              <a:rPr lang="zh-CN" altLang="en-US" sz="1200" b="0" i="0" kern="1200" dirty="0" smtClean="0">
                <a:solidFill>
                  <a:schemeClr val="tx1"/>
                </a:solidFill>
                <a:effectLst/>
                <a:latin typeface="Arial" charset="0"/>
                <a:ea typeface="宋体" pitchFamily="2" charset="-122"/>
                <a:cs typeface="+mn-cs"/>
              </a:rPr>
              <a:t> </a:t>
            </a:r>
          </a:p>
          <a:p>
            <a:r>
              <a:rPr lang="zh-CN" altLang="en-US" sz="1200" b="0" i="0" kern="1200" dirty="0" smtClean="0">
                <a:solidFill>
                  <a:schemeClr val="tx1"/>
                </a:solidFill>
                <a:effectLst/>
                <a:latin typeface="Arial" charset="0"/>
                <a:ea typeface="宋体" pitchFamily="2" charset="-122"/>
                <a:cs typeface="+mn-cs"/>
              </a:rPr>
              <a:t> </a:t>
            </a:r>
          </a:p>
          <a:p>
            <a:r>
              <a:rPr lang="zh-CN" altLang="en-US" sz="1200" b="0" i="0" kern="1200" dirty="0" smtClean="0">
                <a:solidFill>
                  <a:schemeClr val="tx1"/>
                </a:solidFill>
                <a:effectLst/>
                <a:latin typeface="Arial" charset="0"/>
                <a:ea typeface="宋体" pitchFamily="2" charset="-122"/>
                <a:cs typeface="+mn-cs"/>
              </a:rPr>
              <a:t>用来绘图并且维护</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内容的硬件被称作图形加速器。图形加速器一般都有一个预先分配好的内存区域来维护</a:t>
            </a:r>
            <a:r>
              <a:rPr lang="zh-CN" altLang="en-US" sz="1200" b="1" i="0" kern="1200" dirty="0" smtClean="0">
                <a:solidFill>
                  <a:schemeClr val="tx1"/>
                </a:solidFill>
                <a:effectLst/>
                <a:latin typeface="Arial" charset="0"/>
                <a:ea typeface="宋体" pitchFamily="2" charset="-122"/>
                <a:cs typeface="+mn-cs"/>
              </a:rPr>
              <a:t>显示列表</a:t>
            </a:r>
            <a:r>
              <a:rPr lang="zh-CN" altLang="en-US" sz="1200" b="0" i="0" kern="1200" dirty="0" smtClean="0">
                <a:solidFill>
                  <a:schemeClr val="tx1"/>
                </a:solidFill>
                <a:effectLst/>
                <a:latin typeface="Arial" charset="0"/>
                <a:ea typeface="宋体" pitchFamily="2" charset="-122"/>
                <a:cs typeface="+mn-cs"/>
              </a:rPr>
              <a:t>内容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译者：注意，不一定是主内存</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。图像中每个可见的象素都由图形加速器中的一个或更多的字节内存来描述。一个灰度图可能只有一个字节来表述象素的灰度。而一个彩色图像则可能给红，绿，蓝每个分量各分配一个字节。</a:t>
            </a:r>
            <a:r>
              <a:rPr lang="en-US" altLang="zh-CN" sz="1200" b="0" i="0" kern="1200" dirty="0" smtClean="0">
                <a:solidFill>
                  <a:schemeClr val="tx1"/>
                </a:solidFill>
                <a:effectLst/>
                <a:latin typeface="Arial" charset="0"/>
                <a:ea typeface="宋体" pitchFamily="2" charset="-122"/>
                <a:cs typeface="+mn-cs"/>
              </a:rPr>
              <a:t>T</a:t>
            </a:r>
            <a:r>
              <a:rPr lang="zh-CN" altLang="en-US" sz="1200" b="0" i="0" kern="1200" dirty="0" smtClean="0">
                <a:solidFill>
                  <a:schemeClr val="tx1"/>
                </a:solidFill>
                <a:effectLst/>
                <a:latin typeface="Arial" charset="0"/>
                <a:ea typeface="宋体" pitchFamily="2" charset="-122"/>
                <a:cs typeface="+mn-cs"/>
              </a:rPr>
              <a:t>为了保持在屏幕上不闪烁地显示，这个所谓的显示内存每秒钟要被扫描相当多次。图形加速器通常还有一个叫做“脱屏缓存”</a:t>
            </a:r>
            <a:r>
              <a:rPr lang="en-US" altLang="zh-CN" sz="1200" b="0" i="0" kern="1200" dirty="0" smtClean="0">
                <a:solidFill>
                  <a:schemeClr val="tx1"/>
                </a:solidFill>
                <a:effectLst/>
                <a:latin typeface="Arial" charset="0"/>
                <a:ea typeface="宋体" pitchFamily="2" charset="-122"/>
                <a:cs typeface="+mn-cs"/>
              </a:rPr>
              <a:t>(OFFSCREEN MEMORY)</a:t>
            </a:r>
            <a:r>
              <a:rPr lang="zh-CN" altLang="en-US" sz="1200" b="0" i="0" kern="1200" dirty="0" smtClean="0">
                <a:solidFill>
                  <a:schemeClr val="tx1"/>
                </a:solidFill>
                <a:effectLst/>
                <a:latin typeface="Arial" charset="0"/>
                <a:ea typeface="宋体" pitchFamily="2" charset="-122"/>
                <a:cs typeface="+mn-cs"/>
              </a:rPr>
              <a:t>的内存区域，这个缓存是无法被显示的，它被用来存储那些不可见的信息。</a:t>
            </a: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079841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956377-FA70-4042-AA05-2A9E1C3CB609}" type="slidenum">
              <a:rPr lang="en-US" altLang="zh-CN" smtClean="0">
                <a:cs typeface="Arial" panose="020B0604020202020204" pitchFamily="34" charset="0"/>
              </a:rPr>
              <a:pPr>
                <a:spcBef>
                  <a:spcPct val="0"/>
                </a:spcBef>
              </a:pPr>
              <a:t>19</a:t>
            </a:fld>
            <a:endParaRPr lang="en-US" altLang="zh-CN" smtClean="0">
              <a:cs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2842991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CD5DEF-F1F6-4AFF-A922-A2D5A707781B}" type="slidenum">
              <a:rPr lang="en-US" altLang="zh-CN" smtClean="0">
                <a:cs typeface="Arial" panose="020B0604020202020204" pitchFamily="34" charset="0"/>
              </a:rPr>
              <a:pPr>
                <a:spcBef>
                  <a:spcPct val="0"/>
                </a:spcBef>
              </a:pPr>
              <a:t>20</a:t>
            </a:fld>
            <a:endParaRPr lang="en-US" altLang="zh-CN" smtClean="0">
              <a:cs typeface="Arial" panose="020B060402020202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885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FF42310-2780-46E1-B4D8-92C16D3AE85D}" type="slidenum">
              <a:rPr lang="en-US" altLang="zh-CN" smtClean="0">
                <a:cs typeface="Arial" panose="020B0604020202020204" pitchFamily="34" charset="0"/>
              </a:rPr>
              <a:pPr>
                <a:spcBef>
                  <a:spcPct val="0"/>
                </a:spcBef>
              </a:pPr>
              <a:t>21</a:t>
            </a:fld>
            <a:endParaRPr lang="en-US" altLang="zh-CN" smtClean="0">
              <a:cs typeface="Arial" panose="020B060402020202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98420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09C940D-20E1-4844-B6F5-DC139EB65FB4}" type="slidenum">
              <a:rPr lang="en-US" altLang="zh-CN" smtClean="0">
                <a:cs typeface="Arial" panose="020B0604020202020204" pitchFamily="34" charset="0"/>
              </a:rPr>
              <a:pPr>
                <a:spcBef>
                  <a:spcPct val="0"/>
                </a:spcBef>
              </a:pPr>
              <a:t>22</a:t>
            </a:fld>
            <a:endParaRPr lang="en-US" altLang="zh-CN" smtClean="0">
              <a:cs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4284444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16156B-DDF2-4856-B3CC-3EADC8A37A8F}" type="slidenum">
              <a:rPr lang="en-US" altLang="zh-CN" smtClean="0">
                <a:cs typeface="Arial" panose="020B0604020202020204" pitchFamily="34" charset="0"/>
              </a:rPr>
              <a:pPr>
                <a:spcBef>
                  <a:spcPct val="0"/>
                </a:spcBef>
              </a:pPr>
              <a:t>23</a:t>
            </a:fld>
            <a:endParaRPr lang="en-US" altLang="zh-CN" smtClean="0">
              <a:cs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4341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B364743-CF0D-400B-93BA-8C5F43ABA067}" type="slidenum">
              <a:rPr lang="en-US" altLang="zh-CN" smtClean="0">
                <a:cs typeface="Arial" panose="020B0604020202020204" pitchFamily="34" charset="0"/>
              </a:rPr>
              <a:pPr>
                <a:spcBef>
                  <a:spcPct val="0"/>
                </a:spcBef>
              </a:pPr>
              <a:t>4</a:t>
            </a:fld>
            <a:endParaRPr lang="en-US" altLang="zh-CN" smtClean="0">
              <a:cs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52530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F7E0CC-0FC6-4841-8C2D-A566C1118F77}" type="slidenum">
              <a:rPr lang="en-US" altLang="zh-CN" smtClean="0">
                <a:cs typeface="Arial" panose="020B0604020202020204" pitchFamily="34" charset="0"/>
              </a:rPr>
              <a:pPr>
                <a:spcBef>
                  <a:spcPct val="0"/>
                </a:spcBef>
              </a:pPr>
              <a:t>24</a:t>
            </a:fld>
            <a:endParaRPr lang="en-US" altLang="zh-CN" smtClean="0">
              <a:cs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641210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FD6A5E-AA16-4E08-AB83-C7B55295A590}" type="slidenum">
              <a:rPr lang="en-US" altLang="zh-CN" smtClean="0">
                <a:cs typeface="Arial" panose="020B0604020202020204" pitchFamily="34" charset="0"/>
              </a:rPr>
              <a:pPr>
                <a:spcBef>
                  <a:spcPct val="0"/>
                </a:spcBef>
              </a:pPr>
              <a:t>25</a:t>
            </a:fld>
            <a:endParaRPr lang="en-US" altLang="zh-CN" smtClean="0">
              <a:cs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09142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CA01D1-7747-4101-A66A-8E0E544579FC}" type="slidenum">
              <a:rPr lang="en-US" altLang="zh-CN" smtClean="0">
                <a:cs typeface="Arial" panose="020B0604020202020204" pitchFamily="34" charset="0"/>
              </a:rPr>
              <a:pPr>
                <a:spcBef>
                  <a:spcPct val="0"/>
                </a:spcBef>
              </a:pPr>
              <a:t>26</a:t>
            </a:fld>
            <a:endParaRPr lang="en-US" altLang="zh-CN" smtClean="0">
              <a:cs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331907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DCB3FC6-5BDA-483F-A2B9-9EA5D4487647}" type="slidenum">
              <a:rPr lang="en-US" altLang="zh-CN" smtClean="0">
                <a:cs typeface="Arial" panose="020B0604020202020204" pitchFamily="34" charset="0"/>
              </a:rPr>
              <a:pPr>
                <a:spcBef>
                  <a:spcPct val="0"/>
                </a:spcBef>
              </a:pPr>
              <a:t>27</a:t>
            </a:fld>
            <a:endParaRPr lang="en-US" altLang="zh-CN" smtClean="0">
              <a:cs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518506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09B82D-2EE1-48E2-9EAC-96D8A0103DA6}" type="slidenum">
              <a:rPr lang="en-US" altLang="zh-CN" smtClean="0">
                <a:cs typeface="Arial" panose="020B0604020202020204" pitchFamily="34" charset="0"/>
              </a:rPr>
              <a:pPr>
                <a:spcBef>
                  <a:spcPct val="0"/>
                </a:spcBef>
              </a:pPr>
              <a:t>28</a:t>
            </a:fld>
            <a:endParaRPr lang="en-US" altLang="zh-CN" smtClean="0">
              <a:cs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2628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FCC9990-A0B1-48ED-9862-91B024D1310B}" type="slidenum">
              <a:rPr lang="en-US" altLang="zh-CN" smtClean="0">
                <a:cs typeface="Arial" panose="020B0604020202020204" pitchFamily="34" charset="0"/>
              </a:rPr>
              <a:pPr>
                <a:spcBef>
                  <a:spcPct val="0"/>
                </a:spcBef>
              </a:pPr>
              <a:t>29</a:t>
            </a:fld>
            <a:endParaRPr lang="en-US" altLang="zh-CN" smtClean="0">
              <a:cs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593337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09B82D-2EE1-48E2-9EAC-96D8A0103DA6}" type="slidenum">
              <a:rPr lang="en-US" altLang="zh-CN" smtClean="0">
                <a:cs typeface="Arial" panose="020B0604020202020204" pitchFamily="34" charset="0"/>
              </a:rPr>
              <a:pPr>
                <a:spcBef>
                  <a:spcPct val="0"/>
                </a:spcBef>
              </a:pPr>
              <a:t>30</a:t>
            </a:fld>
            <a:endParaRPr lang="en-US" altLang="zh-CN" smtClean="0">
              <a:cs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083447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97E125-8343-4499-AA9A-BF8B6D5BC915}" type="slidenum">
              <a:rPr lang="en-US" altLang="zh-CN" smtClean="0">
                <a:cs typeface="Arial" panose="020B0604020202020204" pitchFamily="34" charset="0"/>
              </a:rPr>
              <a:pPr>
                <a:spcBef>
                  <a:spcPct val="0"/>
                </a:spcBef>
              </a:pPr>
              <a:t>33</a:t>
            </a:fld>
            <a:endParaRPr lang="en-US" altLang="zh-CN" smtClean="0">
              <a:cs typeface="Arial" panose="020B060402020202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366126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EDEC18-5F64-438D-B959-D235C2600D52}" type="slidenum">
              <a:rPr lang="en-US" altLang="zh-CN" smtClean="0">
                <a:cs typeface="Arial" panose="020B0604020202020204" pitchFamily="34" charset="0"/>
              </a:rPr>
              <a:pPr>
                <a:spcBef>
                  <a:spcPct val="0"/>
                </a:spcBef>
              </a:pPr>
              <a:t>34</a:t>
            </a:fld>
            <a:endParaRPr lang="en-US" altLang="zh-CN" smtClean="0">
              <a:cs typeface="Arial" panose="020B0604020202020204" pitchFamily="3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2230906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139565-7CB1-4841-AFAC-C189DA8A01F2}" type="slidenum">
              <a:rPr lang="en-US" altLang="zh-CN" smtClean="0">
                <a:cs typeface="Arial" panose="020B0604020202020204" pitchFamily="34" charset="0"/>
              </a:rPr>
              <a:pPr>
                <a:spcBef>
                  <a:spcPct val="0"/>
                </a:spcBef>
              </a:pPr>
              <a:t>35</a:t>
            </a:fld>
            <a:endParaRPr lang="en-US" altLang="zh-CN" smtClean="0">
              <a:cs typeface="Arial" panose="020B060402020202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90892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523E0A-9C95-4996-BC1E-CB2FECE9B278}" type="slidenum">
              <a:rPr lang="en-US" altLang="zh-CN" smtClean="0">
                <a:cs typeface="Arial" panose="020B0604020202020204" pitchFamily="34" charset="0"/>
              </a:rPr>
              <a:pPr>
                <a:spcBef>
                  <a:spcPct val="0"/>
                </a:spcBef>
              </a:pPr>
              <a:t>5</a:t>
            </a:fld>
            <a:endParaRPr lang="en-US" altLang="zh-CN" smtClean="0">
              <a:cs typeface="Arial"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823427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A1CD63C-89C1-440D-AD39-2F4512D21CC9}" type="slidenum">
              <a:rPr lang="en-US" altLang="zh-CN" smtClean="0">
                <a:cs typeface="Arial" panose="020B0604020202020204" pitchFamily="34" charset="0"/>
              </a:rPr>
              <a:pPr>
                <a:spcBef>
                  <a:spcPct val="0"/>
                </a:spcBef>
              </a:pPr>
              <a:t>36</a:t>
            </a:fld>
            <a:endParaRPr lang="en-US" altLang="zh-CN" smtClean="0">
              <a:cs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330393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DA8725-5292-4F0F-8C27-F191EB26765F}" type="slidenum">
              <a:rPr lang="en-US" altLang="zh-CN" smtClean="0">
                <a:cs typeface="Arial" panose="020B0604020202020204" pitchFamily="34" charset="0"/>
              </a:rPr>
              <a:pPr>
                <a:spcBef>
                  <a:spcPct val="0"/>
                </a:spcBef>
              </a:pPr>
              <a:t>37</a:t>
            </a:fld>
            <a:endParaRPr lang="en-US" altLang="zh-CN" smtClean="0">
              <a:cs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724379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A1CD63C-89C1-440D-AD39-2F4512D21CC9}" type="slidenum">
              <a:rPr lang="en-US" altLang="zh-CN" smtClean="0">
                <a:cs typeface="Arial" panose="020B0604020202020204" pitchFamily="34" charset="0"/>
              </a:rPr>
              <a:pPr>
                <a:spcBef>
                  <a:spcPct val="0"/>
                </a:spcBef>
              </a:pPr>
              <a:t>38</a:t>
            </a:fld>
            <a:endParaRPr lang="en-US" altLang="zh-CN" smtClean="0">
              <a:cs typeface="Arial" panose="020B0604020202020204"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336619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2DA8725-5292-4F0F-8C27-F191EB26765F}" type="slidenum">
              <a:rPr lang="en-US" altLang="zh-CN" smtClean="0">
                <a:cs typeface="Arial" panose="020B0604020202020204" pitchFamily="34" charset="0"/>
              </a:rPr>
              <a:pPr>
                <a:spcBef>
                  <a:spcPct val="0"/>
                </a:spcBef>
              </a:pPr>
              <a:t>39</a:t>
            </a:fld>
            <a:endParaRPr lang="en-US" altLang="zh-CN" smtClean="0">
              <a:cs typeface="Arial" panose="020B060402020202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2989359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4EFA4F-D410-4222-BF96-A206AAAA41C6}" type="slidenum">
              <a:rPr lang="en-US" altLang="zh-CN" smtClean="0">
                <a:cs typeface="Arial" panose="020B0604020202020204" pitchFamily="34" charset="0"/>
              </a:rPr>
              <a:pPr>
                <a:spcBef>
                  <a:spcPct val="0"/>
                </a:spcBef>
              </a:pPr>
              <a:t>40</a:t>
            </a:fld>
            <a:endParaRPr lang="en-US" altLang="zh-CN" smtClean="0">
              <a:cs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8633722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8C890B1-84CF-4A8F-8CE5-BF800225B3B6}" type="slidenum">
              <a:rPr lang="en-US" altLang="zh-CN" smtClean="0">
                <a:cs typeface="Arial" panose="020B0604020202020204" pitchFamily="34" charset="0"/>
              </a:rPr>
              <a:pPr>
                <a:spcBef>
                  <a:spcPct val="0"/>
                </a:spcBef>
              </a:pPr>
              <a:t>41</a:t>
            </a:fld>
            <a:endParaRPr lang="en-US" altLang="zh-CN" smtClean="0">
              <a:cs typeface="Arial" panose="020B060402020202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38188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AE2D3CB-4E48-4C84-8AB5-B6075205EF47}" type="slidenum">
              <a:rPr lang="en-US" altLang="zh-CN" smtClean="0">
                <a:cs typeface="Arial" panose="020B0604020202020204" pitchFamily="34" charset="0"/>
              </a:rPr>
              <a:pPr>
                <a:spcBef>
                  <a:spcPct val="0"/>
                </a:spcBef>
              </a:pPr>
              <a:t>42</a:t>
            </a:fld>
            <a:endParaRPr lang="en-US" altLang="zh-CN" smtClean="0">
              <a:cs typeface="Arial" panose="020B0604020202020204" pitchFamily="3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253693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可能纹理坐标只用</a:t>
            </a:r>
            <a:r>
              <a:rPr lang="en-US" altLang="zh-CN" dirty="0" smtClean="0"/>
              <a:t>2</a:t>
            </a:r>
            <a:r>
              <a:rPr lang="zh-CN" altLang="en-US" dirty="0" smtClean="0"/>
              <a:t>个、或</a:t>
            </a:r>
            <a:r>
              <a:rPr lang="en-US" altLang="zh-CN" dirty="0" smtClean="0"/>
              <a:t>4</a:t>
            </a:r>
            <a:r>
              <a:rPr lang="zh-CN" altLang="en-US" dirty="0" smtClean="0"/>
              <a:t>个，透明。</a:t>
            </a:r>
            <a:endParaRPr lang="en-US" altLang="zh-CN" dirty="0" smtClean="0"/>
          </a:p>
          <a:p>
            <a:r>
              <a:rPr lang="en-US" altLang="zh-CN" dirty="0" smtClean="0"/>
              <a:t>W </a:t>
            </a:r>
            <a:r>
              <a:rPr lang="zh-CN" altLang="en-US" dirty="0" smtClean="0"/>
              <a:t>齐次坐标</a:t>
            </a:r>
            <a:endParaRPr lang="en-US" altLang="zh-CN" dirty="0" smtClean="0"/>
          </a:p>
          <a:p>
            <a:r>
              <a:rPr lang="en-US" altLang="zh-CN" sz="1200" b="0" i="0" kern="1200" dirty="0" smtClean="0">
                <a:solidFill>
                  <a:schemeClr val="tx1"/>
                </a:solidFill>
                <a:effectLst/>
                <a:latin typeface="Arial" charset="0"/>
                <a:ea typeface="宋体" pitchFamily="2" charset="-122"/>
                <a:cs typeface="+mn-cs"/>
              </a:rPr>
              <a:t>vertex &lt; 2d | 3d | 3dColor | 3dColorTexture | 4dColorTexture</a:t>
            </a:r>
          </a:p>
          <a:p>
            <a:r>
              <a:rPr lang="en-US" altLang="zh-CN" sz="1200" b="0" i="0" kern="1200" dirty="0" smtClean="0">
                <a:solidFill>
                  <a:schemeClr val="tx1"/>
                </a:solidFill>
                <a:effectLst/>
                <a:latin typeface="Arial" charset="0"/>
                <a:ea typeface="宋体" pitchFamily="2" charset="-122"/>
                <a:cs typeface="+mn-cs"/>
              </a:rPr>
              <a:t>2d &lt; value </a:t>
            </a:r>
            <a:r>
              <a:rPr lang="en-US" altLang="zh-CN" sz="1200" b="0" i="0" kern="1200" dirty="0" err="1" smtClean="0">
                <a:solidFill>
                  <a:schemeClr val="tx1"/>
                </a:solidFill>
                <a:effectLst/>
                <a:latin typeface="Arial" charset="0"/>
                <a:ea typeface="宋体" pitchFamily="2" charset="-122"/>
                <a:cs typeface="+mn-cs"/>
              </a:rPr>
              <a:t>value</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3d &lt; value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value</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3dColor &lt; value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color</a:t>
            </a:r>
          </a:p>
          <a:p>
            <a:r>
              <a:rPr lang="en-US" altLang="zh-CN" sz="1200" b="0" i="0" kern="1200" dirty="0" smtClean="0">
                <a:solidFill>
                  <a:schemeClr val="tx1"/>
                </a:solidFill>
                <a:effectLst/>
                <a:latin typeface="Arial" charset="0"/>
                <a:ea typeface="宋体" pitchFamily="2" charset="-122"/>
                <a:cs typeface="+mn-cs"/>
              </a:rPr>
              <a:t>3dColorTexture &lt; value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color </a:t>
            </a:r>
            <a:r>
              <a:rPr lang="en-US" altLang="zh-CN" sz="1200" b="0" i="0" kern="1200" dirty="0" err="1" smtClean="0">
                <a:solidFill>
                  <a:schemeClr val="tx1"/>
                </a:solidFill>
                <a:effectLst/>
                <a:latin typeface="Arial" charset="0"/>
                <a:ea typeface="宋体" pitchFamily="2" charset="-122"/>
                <a:cs typeface="+mn-cs"/>
              </a:rPr>
              <a:t>tex</a:t>
            </a:r>
            <a:endParaRPr lang="en-US" altLang="zh-CN" sz="1200" b="0" i="0" kern="1200" dirty="0" smtClean="0">
              <a:solidFill>
                <a:schemeClr val="tx1"/>
              </a:solidFill>
              <a:effectLst/>
              <a:latin typeface="Arial" charset="0"/>
              <a:ea typeface="宋体" pitchFamily="2" charset="-122"/>
              <a:cs typeface="+mn-cs"/>
            </a:endParaRPr>
          </a:p>
          <a:p>
            <a:r>
              <a:rPr lang="en-US" altLang="zh-CN" sz="1200" b="0" i="0" kern="1200" dirty="0" smtClean="0">
                <a:solidFill>
                  <a:schemeClr val="tx1"/>
                </a:solidFill>
                <a:effectLst/>
                <a:latin typeface="Arial" charset="0"/>
                <a:ea typeface="宋体" pitchFamily="2" charset="-122"/>
                <a:cs typeface="+mn-cs"/>
              </a:rPr>
              <a:t>4dColorTexture &lt; value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a:t>
            </a:r>
            <a:r>
              <a:rPr lang="en-US" altLang="zh-CN" sz="1200" b="0" i="0" kern="1200" dirty="0" err="1" smtClean="0">
                <a:solidFill>
                  <a:schemeClr val="tx1"/>
                </a:solidFill>
                <a:effectLst/>
                <a:latin typeface="Arial" charset="0"/>
                <a:ea typeface="宋体" pitchFamily="2" charset="-122"/>
                <a:cs typeface="+mn-cs"/>
              </a:rPr>
              <a:t>value</a:t>
            </a:r>
            <a:r>
              <a:rPr lang="en-US" altLang="zh-CN" sz="1200" b="0" i="0" kern="1200" dirty="0" smtClean="0">
                <a:solidFill>
                  <a:schemeClr val="tx1"/>
                </a:solidFill>
                <a:effectLst/>
                <a:latin typeface="Arial" charset="0"/>
                <a:ea typeface="宋体" pitchFamily="2" charset="-122"/>
                <a:cs typeface="+mn-cs"/>
              </a:rPr>
              <a:t> color </a:t>
            </a:r>
            <a:r>
              <a:rPr lang="en-US" altLang="zh-CN" sz="1200" b="0" i="0" kern="1200" dirty="0" err="1" smtClean="0">
                <a:solidFill>
                  <a:schemeClr val="tx1"/>
                </a:solidFill>
                <a:effectLst/>
                <a:latin typeface="Arial" charset="0"/>
                <a:ea typeface="宋体" pitchFamily="2" charset="-122"/>
                <a:cs typeface="+mn-cs"/>
              </a:rPr>
              <a:t>tex</a:t>
            </a:r>
            <a:endParaRPr lang="en-US" altLang="zh-CN" sz="1200" b="0" i="0" kern="120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E90BFDF-E3A9-473A-99D4-D1DBC92D4F53}" type="slidenum">
              <a:rPr lang="en-US" altLang="zh-CN" smtClean="0"/>
              <a:pPr>
                <a:defRPr/>
              </a:pPr>
              <a:t>43</a:t>
            </a:fld>
            <a:endParaRPr lang="en-US" altLang="zh-CN"/>
          </a:p>
        </p:txBody>
      </p:sp>
    </p:spTree>
    <p:extLst>
      <p:ext uri="{BB962C8B-B14F-4D97-AF65-F5344CB8AC3E}">
        <p14:creationId xmlns:p14="http://schemas.microsoft.com/office/powerpoint/2010/main" val="855224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A51F616-FEA2-4121-B940-F2CD110CCEF2}" type="slidenum">
              <a:rPr lang="en-US" altLang="zh-CN" smtClean="0">
                <a:cs typeface="Arial" panose="020B0604020202020204" pitchFamily="34" charset="0"/>
              </a:rPr>
              <a:pPr>
                <a:spcBef>
                  <a:spcPct val="0"/>
                </a:spcBef>
              </a:pPr>
              <a:t>44</a:t>
            </a:fld>
            <a:endParaRPr lang="en-US" altLang="zh-CN" smtClean="0">
              <a:cs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23082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一次性返回各个图元的信息</a:t>
            </a:r>
            <a:endParaRPr lang="zh-CN" altLang="en-US" dirty="0"/>
          </a:p>
        </p:txBody>
      </p:sp>
      <p:sp>
        <p:nvSpPr>
          <p:cNvPr id="4" name="灯片编号占位符 3"/>
          <p:cNvSpPr>
            <a:spLocks noGrp="1"/>
          </p:cNvSpPr>
          <p:nvPr>
            <p:ph type="sldNum" sz="quarter" idx="10"/>
          </p:nvPr>
        </p:nvSpPr>
        <p:spPr/>
        <p:txBody>
          <a:bodyPr/>
          <a:lstStyle/>
          <a:p>
            <a:pPr>
              <a:defRPr/>
            </a:pPr>
            <a:fld id="{2E90BFDF-E3A9-473A-99D4-D1DBC92D4F53}" type="slidenum">
              <a:rPr lang="en-US" altLang="zh-CN" smtClean="0"/>
              <a:pPr>
                <a:defRPr/>
              </a:pPr>
              <a:t>46</a:t>
            </a:fld>
            <a:endParaRPr lang="en-US" altLang="zh-CN"/>
          </a:p>
        </p:txBody>
      </p:sp>
    </p:spTree>
    <p:extLst>
      <p:ext uri="{BB962C8B-B14F-4D97-AF65-F5344CB8AC3E}">
        <p14:creationId xmlns:p14="http://schemas.microsoft.com/office/powerpoint/2010/main" val="2408879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E5B8C5-28A1-4715-8CE1-1336E21A408A}" type="slidenum">
              <a:rPr lang="en-US" altLang="zh-CN" smtClean="0">
                <a:cs typeface="Arial" panose="020B0604020202020204" pitchFamily="34" charset="0"/>
              </a:rPr>
              <a:pPr>
                <a:spcBef>
                  <a:spcPct val="0"/>
                </a:spcBef>
              </a:pPr>
              <a:t>6</a:t>
            </a:fld>
            <a:endParaRPr lang="en-US" altLang="zh-CN" smtClean="0">
              <a:cs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762769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4EFA4F-D410-4222-BF96-A206AAAA41C6}" type="slidenum">
              <a:rPr lang="en-US" altLang="zh-CN" smtClean="0">
                <a:cs typeface="Arial" panose="020B0604020202020204" pitchFamily="34" charset="0"/>
              </a:rPr>
              <a:pPr>
                <a:spcBef>
                  <a:spcPct val="0"/>
                </a:spcBef>
              </a:pPr>
              <a:t>47</a:t>
            </a:fld>
            <a:endParaRPr lang="en-US" altLang="zh-CN" smtClean="0">
              <a:cs typeface="Arial" panose="020B060402020202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99337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302EA9C-A34C-4EFF-B172-4BAD05DB6A01}" type="slidenum">
              <a:rPr lang="en-US" altLang="zh-CN" smtClean="0">
                <a:cs typeface="Arial" panose="020B0604020202020204" pitchFamily="34" charset="0"/>
              </a:rPr>
              <a:pPr>
                <a:spcBef>
                  <a:spcPct val="0"/>
                </a:spcBef>
              </a:pPr>
              <a:t>49</a:t>
            </a:fld>
            <a:endParaRPr lang="en-US" altLang="zh-CN" smtClean="0">
              <a:cs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38794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DD3C643-DCA7-46A4-AC0A-633260BC6447}" type="slidenum">
              <a:rPr lang="en-US" altLang="zh-CN" smtClean="0">
                <a:cs typeface="Arial" panose="020B0604020202020204" pitchFamily="34" charset="0"/>
              </a:rPr>
              <a:pPr>
                <a:spcBef>
                  <a:spcPct val="0"/>
                </a:spcBef>
              </a:pPr>
              <a:t>50</a:t>
            </a:fld>
            <a:endParaRPr lang="en-US" altLang="zh-CN" smtClean="0">
              <a:cs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1176600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DDCB24-7507-47C4-BCEF-CB18F24CDE9C}" type="slidenum">
              <a:rPr lang="en-US" altLang="zh-CN" smtClean="0">
                <a:cs typeface="Arial" panose="020B0604020202020204" pitchFamily="34" charset="0"/>
              </a:rPr>
              <a:pPr>
                <a:spcBef>
                  <a:spcPct val="0"/>
                </a:spcBef>
              </a:pPr>
              <a:t>51</a:t>
            </a:fld>
            <a:endParaRPr lang="en-US" altLang="zh-CN" smtClean="0">
              <a:cs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33070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86418EC-BBAC-44A0-840C-50AE624FC4CD}" type="slidenum">
              <a:rPr lang="en-US" altLang="zh-CN" smtClean="0">
                <a:cs typeface="Arial" panose="020B0604020202020204" pitchFamily="34" charset="0"/>
              </a:rPr>
              <a:pPr>
                <a:spcBef>
                  <a:spcPct val="0"/>
                </a:spcBef>
              </a:pPr>
              <a:t>52</a:t>
            </a:fld>
            <a:endParaRPr lang="en-US" altLang="zh-CN" smtClean="0">
              <a:cs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678842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B88A98F-DDE4-4B52-B59D-C1DEC7E38FCE}" type="slidenum">
              <a:rPr lang="en-US" altLang="zh-CN" smtClean="0">
                <a:cs typeface="Arial" panose="020B0604020202020204" pitchFamily="34" charset="0"/>
              </a:rPr>
              <a:pPr>
                <a:spcBef>
                  <a:spcPct val="0"/>
                </a:spcBef>
              </a:pPr>
              <a:t>53</a:t>
            </a:fld>
            <a:endParaRPr lang="en-US" altLang="zh-CN" smtClean="0">
              <a:cs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557853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359D11C-BFC0-4B54-A354-C73A11173554}" type="slidenum">
              <a:rPr lang="en-US" altLang="zh-CN" smtClean="0">
                <a:cs typeface="Arial" panose="020B0604020202020204" pitchFamily="34" charset="0"/>
              </a:rPr>
              <a:pPr>
                <a:spcBef>
                  <a:spcPct val="0"/>
                </a:spcBef>
              </a:pPr>
              <a:t>54</a:t>
            </a:fld>
            <a:endParaRPr lang="en-US" altLang="zh-CN" smtClean="0">
              <a:cs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971769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CB482B-D4B3-4B24-9013-D33A75E2F48E}" type="slidenum">
              <a:rPr lang="en-US" altLang="zh-CN" smtClean="0">
                <a:cs typeface="Arial" panose="020B0604020202020204" pitchFamily="34" charset="0"/>
              </a:rPr>
              <a:pPr>
                <a:spcBef>
                  <a:spcPct val="0"/>
                </a:spcBef>
              </a:pPr>
              <a:t>55</a:t>
            </a:fld>
            <a:endParaRPr lang="en-US" altLang="zh-CN" smtClean="0">
              <a:cs typeface="Arial" panose="020B0604020202020204"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578077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B5ED9C-7775-4AB5-B44B-097096C8CF4A}" type="slidenum">
              <a:rPr lang="en-US" altLang="zh-CN" smtClean="0">
                <a:cs typeface="Arial" panose="020B0604020202020204" pitchFamily="34" charset="0"/>
              </a:rPr>
              <a:pPr>
                <a:spcBef>
                  <a:spcPct val="0"/>
                </a:spcBef>
              </a:pPr>
              <a:t>56</a:t>
            </a:fld>
            <a:endParaRPr lang="en-US" altLang="zh-CN" smtClean="0">
              <a:cs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1434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DBD449D-CED1-455D-BF53-DEE89AD94EA5}" type="slidenum">
              <a:rPr lang="en-US" altLang="zh-CN" smtClean="0">
                <a:cs typeface="Arial" panose="020B0604020202020204" pitchFamily="34" charset="0"/>
              </a:rPr>
              <a:pPr>
                <a:spcBef>
                  <a:spcPct val="0"/>
                </a:spcBef>
              </a:pPr>
              <a:t>7</a:t>
            </a:fld>
            <a:endParaRPr lang="en-US" altLang="zh-CN" smtClean="0">
              <a:cs typeface="Arial" panose="020B060402020202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900663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627F543-1DD3-4044-B505-9CC285134C0B}" type="slidenum">
              <a:rPr lang="en-US" altLang="zh-CN" smtClean="0">
                <a:cs typeface="Arial" panose="020B0604020202020204" pitchFamily="34" charset="0"/>
              </a:rPr>
              <a:pPr>
                <a:spcBef>
                  <a:spcPct val="0"/>
                </a:spcBef>
              </a:pPr>
              <a:t>8</a:t>
            </a:fld>
            <a:endParaRPr lang="en-US" altLang="zh-CN" smtClean="0">
              <a:cs typeface="Arial" panose="020B060402020202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0967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1586122-EE43-420E-9419-76D201B9AF53}" type="slidenum">
              <a:rPr lang="en-US" altLang="zh-CN" smtClean="0">
                <a:cs typeface="Arial" panose="020B0604020202020204" pitchFamily="34" charset="0"/>
              </a:rPr>
              <a:pPr>
                <a:spcBef>
                  <a:spcPct val="0"/>
                </a:spcBef>
              </a:pPr>
              <a:t>10</a:t>
            </a:fld>
            <a:endParaRPr lang="en-US" altLang="zh-CN" smtClean="0">
              <a:cs typeface="Arial" panose="020B0604020202020204" pitchFamily="34"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650877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D1A903-1508-431F-A72D-C19540C66EAC}" type="slidenum">
              <a:rPr lang="en-US" altLang="zh-CN" smtClean="0">
                <a:cs typeface="Arial" panose="020B0604020202020204" pitchFamily="34" charset="0"/>
              </a:rPr>
              <a:pPr>
                <a:spcBef>
                  <a:spcPct val="0"/>
                </a:spcBef>
              </a:pPr>
              <a:t>11</a:t>
            </a:fld>
            <a:endParaRPr lang="en-US" altLang="zh-CN" smtClean="0">
              <a:cs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zh-CN" altLang="en-US" sz="1200" kern="1200" dirty="0" smtClean="0">
                <a:solidFill>
                  <a:schemeClr val="tx1"/>
                </a:solidFill>
                <a:effectLst/>
                <a:latin typeface="Arial" charset="0"/>
                <a:ea typeface="宋体" pitchFamily="2" charset="-122"/>
                <a:cs typeface="+mn-cs"/>
              </a:rPr>
              <a:t> </a:t>
            </a:r>
          </a:p>
          <a:p>
            <a:pPr rtl="0"/>
            <a:r>
              <a:rPr lang="en-US" altLang="zh-CN" sz="1200" b="1" kern="1200" dirty="0" smtClean="0">
                <a:solidFill>
                  <a:schemeClr val="tx1"/>
                </a:solidFill>
                <a:effectLst/>
                <a:latin typeface="Arial" charset="0"/>
                <a:ea typeface="宋体" pitchFamily="2" charset="-122"/>
                <a:cs typeface="+mn-cs"/>
              </a:rPr>
              <a:t>spin</a:t>
            </a:r>
            <a:r>
              <a:rPr lang="zh-CN" altLang="en-US" sz="1200" kern="1200" dirty="0" smtClean="0">
                <a:solidFill>
                  <a:schemeClr val="tx1"/>
                </a:solidFill>
                <a:effectLst/>
                <a:latin typeface="Arial" charset="0"/>
                <a:ea typeface="宋体" pitchFamily="2" charset="-122"/>
                <a:cs typeface="+mn-cs"/>
              </a:rPr>
              <a:t>  </a:t>
            </a:r>
            <a:r>
              <a:rPr lang="en-US" altLang="zh-CN" sz="1200" kern="1200" dirty="0" smtClean="0">
                <a:solidFill>
                  <a:schemeClr val="tx1"/>
                </a:solidFill>
                <a:effectLst/>
                <a:latin typeface="Arial" charset="0"/>
                <a:ea typeface="宋体" pitchFamily="2" charset="-122"/>
                <a:cs typeface="+mn-cs"/>
              </a:rPr>
              <a:t>[</a:t>
            </a:r>
            <a:r>
              <a:rPr lang="en-US" altLang="zh-CN" sz="1200" kern="1200" dirty="0" err="1" smtClean="0">
                <a:solidFill>
                  <a:schemeClr val="tx1"/>
                </a:solidFill>
                <a:effectLst/>
                <a:latin typeface="Arial" charset="0"/>
                <a:ea typeface="宋体" pitchFamily="2" charset="-122"/>
                <a:cs typeface="+mn-cs"/>
              </a:rPr>
              <a:t>spɪn</a:t>
            </a:r>
            <a:r>
              <a:rPr lang="en-US" altLang="zh-CN" sz="1200" kern="1200" dirty="0" smtClean="0">
                <a:solidFill>
                  <a:schemeClr val="tx1"/>
                </a:solidFill>
                <a:effectLst/>
                <a:latin typeface="Arial" charset="0"/>
                <a:ea typeface="宋体" pitchFamily="2" charset="-122"/>
                <a:cs typeface="+mn-cs"/>
              </a:rPr>
              <a:t>]</a:t>
            </a:r>
            <a:endParaRPr lang="zh-CN" altLang="en-US" sz="1200" kern="1200" dirty="0" smtClean="0">
              <a:solidFill>
                <a:schemeClr val="tx1"/>
              </a:solidFill>
              <a:effectLst/>
              <a:latin typeface="Arial" charset="0"/>
              <a:ea typeface="宋体" pitchFamily="2" charset="-122"/>
              <a:cs typeface="+mn-cs"/>
            </a:endParaRPr>
          </a:p>
          <a:p>
            <a:pPr rtl="0"/>
            <a:r>
              <a:rPr lang="en-US" altLang="zh-CN" sz="1200" kern="1200" dirty="0" smtClean="0">
                <a:solidFill>
                  <a:schemeClr val="tx1"/>
                </a:solidFill>
                <a:effectLst/>
                <a:latin typeface="Arial" charset="0"/>
                <a:ea typeface="宋体" pitchFamily="2" charset="-122"/>
                <a:cs typeface="+mn-cs"/>
              </a:rPr>
              <a:t>n.  </a:t>
            </a:r>
            <a:r>
              <a:rPr lang="zh-CN" altLang="en-US" sz="1200" kern="1200" dirty="0" smtClean="0">
                <a:solidFill>
                  <a:schemeClr val="tx1"/>
                </a:solidFill>
                <a:effectLst/>
                <a:latin typeface="Arial" charset="0"/>
                <a:ea typeface="宋体" pitchFamily="2" charset="-122"/>
                <a:cs typeface="+mn-cs"/>
              </a:rPr>
              <a:t>旋转</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疾驰</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自旋</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兜风</a:t>
            </a:r>
          </a:p>
          <a:p>
            <a:pPr rtl="0"/>
            <a:r>
              <a:rPr lang="en-US" altLang="zh-CN" sz="1200" kern="1200" dirty="0" smtClean="0">
                <a:solidFill>
                  <a:schemeClr val="tx1"/>
                </a:solidFill>
                <a:effectLst/>
                <a:latin typeface="Arial" charset="0"/>
                <a:ea typeface="宋体" pitchFamily="2" charset="-122"/>
                <a:cs typeface="+mn-cs"/>
              </a:rPr>
              <a:t>v.  </a:t>
            </a:r>
            <a:r>
              <a:rPr lang="zh-CN" altLang="en-US" sz="1200" kern="1200" dirty="0" smtClean="0">
                <a:solidFill>
                  <a:schemeClr val="tx1"/>
                </a:solidFill>
                <a:effectLst/>
                <a:latin typeface="Arial" charset="0"/>
                <a:ea typeface="宋体" pitchFamily="2" charset="-122"/>
                <a:cs typeface="+mn-cs"/>
              </a:rPr>
              <a:t>纺织</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使旋转</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纺</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纺纱</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结网</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吐丝</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作茧</a:t>
            </a:r>
            <a:r>
              <a:rPr lang="en-US" altLang="zh-CN" sz="1200" kern="1200" dirty="0" smtClean="0">
                <a:solidFill>
                  <a:schemeClr val="tx1"/>
                </a:solidFill>
                <a:effectLst/>
                <a:latin typeface="Arial" charset="0"/>
                <a:ea typeface="宋体" pitchFamily="2" charset="-122"/>
                <a:cs typeface="+mn-cs"/>
              </a:rPr>
              <a:t>; </a:t>
            </a:r>
            <a:r>
              <a:rPr lang="zh-CN" altLang="en-US" sz="1200" kern="1200" dirty="0" smtClean="0">
                <a:solidFill>
                  <a:schemeClr val="tx1"/>
                </a:solidFill>
                <a:effectLst/>
                <a:latin typeface="Arial" charset="0"/>
                <a:ea typeface="宋体" pitchFamily="2" charset="-122"/>
                <a:cs typeface="+mn-cs"/>
              </a:rPr>
              <a:t>旋转</a:t>
            </a:r>
          </a:p>
          <a:p>
            <a:pPr eaLnBrk="1" hangingPunct="1"/>
            <a:endParaRPr lang="en-US" altLang="zh-CN" dirty="0" smtClean="0">
              <a:latin typeface="Arial" panose="020B0604020202020204" pitchFamily="34" charset="0"/>
            </a:endParaRPr>
          </a:p>
          <a:p>
            <a:pPr eaLnBrk="1" hangingPunct="1"/>
            <a:endParaRPr lang="zh-CN" altLang="zh-CN" dirty="0" smtClean="0">
              <a:latin typeface="Arial" panose="020B0604020202020204" pitchFamily="34" charset="0"/>
            </a:endParaRPr>
          </a:p>
        </p:txBody>
      </p:sp>
    </p:spTree>
    <p:extLst>
      <p:ext uri="{BB962C8B-B14F-4D97-AF65-F5344CB8AC3E}">
        <p14:creationId xmlns:p14="http://schemas.microsoft.com/office/powerpoint/2010/main" val="180934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34CB3F-795D-46F9-9E40-621C381A5034}" type="slidenum">
              <a:rPr lang="en-US" altLang="zh-CN" smtClean="0">
                <a:cs typeface="Arial" panose="020B0604020202020204" pitchFamily="34" charset="0"/>
              </a:rPr>
              <a:pPr>
                <a:spcBef>
                  <a:spcPct val="0"/>
                </a:spcBef>
              </a:pPr>
              <a:t>12</a:t>
            </a:fld>
            <a:endParaRPr lang="en-US" altLang="zh-CN" smtClean="0">
              <a:cs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08277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atin typeface="黑体" pitchFamily="49" charset="-122"/>
                <a:ea typeface="黑体"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1423426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62049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697096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xfrm>
            <a:off x="3124200" y="6248400"/>
            <a:ext cx="2895600" cy="457200"/>
          </a:xfrm>
          <a:prstGeom prst="rect">
            <a:avLst/>
          </a:prstGeom>
        </p:spPr>
        <p:txBody>
          <a:bodyPr/>
          <a:lstStyle>
            <a:lvl1pPr eaLnBrk="1" hangingPunct="1">
              <a:defRPr>
                <a:latin typeface="Arial" charset="0"/>
              </a:defRPr>
            </a:lvl1pPr>
          </a:lstStyle>
          <a:p>
            <a:pPr>
              <a:defRPr/>
            </a:pPr>
            <a:endParaRPr lang="en-US" altLang="zh-CN"/>
          </a:p>
        </p:txBody>
      </p:sp>
      <p:sp>
        <p:nvSpPr>
          <p:cNvPr id="6" name="Rectangle 3"/>
          <p:cNvSpPr>
            <a:spLocks noGrp="1" noChangeArrowheads="1"/>
          </p:cNvSpPr>
          <p:nvPr>
            <p:ph type="sldNum" sz="quarter" idx="11"/>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FAADDAC2-46DC-48F1-BE62-1DCE16901A4B}" type="slidenum">
              <a:rPr lang="en-US" altLang="zh-CN"/>
              <a:pPr>
                <a:defRPr/>
              </a:pPr>
              <a:t>‹#›</a:t>
            </a:fld>
            <a:endParaRPr lang="en-US" altLang="zh-CN"/>
          </a:p>
        </p:txBody>
      </p:sp>
      <p:sp>
        <p:nvSpPr>
          <p:cNvPr id="7" name="Rectangle 16"/>
          <p:cNvSpPr>
            <a:spLocks noGrp="1" noChangeArrowheads="1"/>
          </p:cNvSpPr>
          <p:nvPr>
            <p:ph type="dt" sz="half" idx="12"/>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Tree>
    <p:extLst>
      <p:ext uri="{BB962C8B-B14F-4D97-AF65-F5344CB8AC3E}">
        <p14:creationId xmlns:p14="http://schemas.microsoft.com/office/powerpoint/2010/main" val="409643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atin typeface="黑体" pitchFamily="49" charset="-122"/>
                <a:ea typeface="黑体"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411773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b="1">
                <a:solidFill>
                  <a:schemeClr val="tx1"/>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solidFill>
                  <a:schemeClr val="tx1"/>
                </a:solidFill>
                <a:latin typeface="宋体" panose="02010600030101010101" pitchFamily="2" charset="-122"/>
                <a:ea typeface="宋体" panose="02010600030101010101" pitchFamily="2" charset="-122"/>
              </a:defRPr>
            </a:lvl1pPr>
            <a:lvl2pPr>
              <a:defRPr>
                <a:solidFill>
                  <a:schemeClr val="tx1"/>
                </a:solidFill>
                <a:latin typeface="黑体" pitchFamily="49" charset="-122"/>
                <a:ea typeface="黑体" pitchFamily="49" charset="-122"/>
              </a:defRPr>
            </a:lvl2pPr>
            <a:lvl3pPr>
              <a:defRPr>
                <a:solidFill>
                  <a:schemeClr val="tx1"/>
                </a:solidFill>
                <a:latin typeface="黑体" pitchFamily="49" charset="-122"/>
                <a:ea typeface="黑体" pitchFamily="49" charset="-122"/>
              </a:defRPr>
            </a:lvl3pPr>
            <a:lvl4pPr>
              <a:defRPr>
                <a:solidFill>
                  <a:schemeClr val="tx1"/>
                </a:solidFill>
                <a:latin typeface="黑体" pitchFamily="49" charset="-122"/>
                <a:ea typeface="黑体" pitchFamily="49" charset="-122"/>
              </a:defRPr>
            </a:lvl4pPr>
            <a:lvl5pPr>
              <a:defRPr>
                <a:solidFill>
                  <a:schemeClr val="tx1"/>
                </a:solidFill>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155763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4117725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63903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3512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325937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841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rgbClr val="003300"/>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solidFill>
                  <a:srgbClr val="003300"/>
                </a:solidFill>
                <a:latin typeface="黑体" pitchFamily="49" charset="-122"/>
                <a:ea typeface="黑体" pitchFamily="49" charset="-122"/>
              </a:defRPr>
            </a:lvl1pPr>
            <a:lvl2pPr>
              <a:defRPr>
                <a:solidFill>
                  <a:srgbClr val="003300"/>
                </a:solidFill>
                <a:latin typeface="黑体" pitchFamily="49" charset="-122"/>
                <a:ea typeface="黑体" pitchFamily="49" charset="-122"/>
              </a:defRPr>
            </a:lvl2pPr>
            <a:lvl3pPr>
              <a:defRPr>
                <a:solidFill>
                  <a:srgbClr val="003300"/>
                </a:solidFill>
                <a:latin typeface="黑体" pitchFamily="49" charset="-122"/>
                <a:ea typeface="黑体" pitchFamily="49" charset="-122"/>
              </a:defRPr>
            </a:lvl3pPr>
            <a:lvl4pPr>
              <a:defRPr>
                <a:solidFill>
                  <a:srgbClr val="003300"/>
                </a:solidFill>
                <a:latin typeface="黑体" pitchFamily="49" charset="-122"/>
                <a:ea typeface="黑体" pitchFamily="49" charset="-122"/>
              </a:defRPr>
            </a:lvl4pPr>
            <a:lvl5pPr>
              <a:defRPr>
                <a:solidFill>
                  <a:srgbClr val="003300"/>
                </a:solidFill>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48215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10854462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1088969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6805569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9000603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atin typeface="黑体" pitchFamily="49" charset="-122"/>
                <a:ea typeface="黑体" pitchFamily="49"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Tree>
    <p:extLst>
      <p:ext uri="{BB962C8B-B14F-4D97-AF65-F5344CB8AC3E}">
        <p14:creationId xmlns:p14="http://schemas.microsoft.com/office/powerpoint/2010/main" val="33605845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tx1"/>
                </a:solidFi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a:solidFill>
                  <a:schemeClr val="tx1"/>
                </a:solidFill>
                <a:latin typeface="黑体" pitchFamily="49" charset="-122"/>
                <a:ea typeface="黑体" pitchFamily="49" charset="-122"/>
              </a:defRPr>
            </a:lvl1pPr>
            <a:lvl2pPr>
              <a:defRPr>
                <a:solidFill>
                  <a:schemeClr val="tx1"/>
                </a:solidFill>
                <a:latin typeface="黑体" pitchFamily="49" charset="-122"/>
                <a:ea typeface="黑体" pitchFamily="49" charset="-122"/>
              </a:defRPr>
            </a:lvl2pPr>
            <a:lvl3pPr>
              <a:defRPr>
                <a:solidFill>
                  <a:schemeClr val="tx1"/>
                </a:solidFill>
                <a:latin typeface="黑体" pitchFamily="49" charset="-122"/>
                <a:ea typeface="黑体" pitchFamily="49" charset="-122"/>
              </a:defRPr>
            </a:lvl3pPr>
            <a:lvl4pPr>
              <a:defRPr>
                <a:solidFill>
                  <a:schemeClr val="tx1"/>
                </a:solidFill>
                <a:latin typeface="黑体" pitchFamily="49" charset="-122"/>
                <a:ea typeface="黑体" pitchFamily="49" charset="-122"/>
              </a:defRPr>
            </a:lvl4pPr>
            <a:lvl5pPr>
              <a:defRPr>
                <a:solidFill>
                  <a:schemeClr val="tx1"/>
                </a:solidFill>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820970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1057779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342940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083496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49851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atin typeface="黑体" pitchFamily="49" charset="-122"/>
                <a:ea typeface="黑体"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extLst>
      <p:ext uri="{BB962C8B-B14F-4D97-AF65-F5344CB8AC3E}">
        <p14:creationId xmlns:p14="http://schemas.microsoft.com/office/powerpoint/2010/main" val="1283871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162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32912410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3515762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333467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latin typeface="黑体" pitchFamily="49" charset="-122"/>
                <a:ea typeface="黑体" pitchFamily="49" charset="-122"/>
              </a:defRPr>
            </a:lvl1pPr>
            <a:lvl2pPr>
              <a:defRPr>
                <a:latin typeface="黑体" pitchFamily="49" charset="-122"/>
                <a:ea typeface="黑体" pitchFamily="49" charset="-122"/>
              </a:defRPr>
            </a:lvl2pPr>
            <a:lvl3pPr>
              <a:defRPr>
                <a:latin typeface="黑体" pitchFamily="49" charset="-122"/>
                <a:ea typeface="黑体" pitchFamily="49" charset="-122"/>
              </a:defRPr>
            </a:lvl3pPr>
            <a:lvl4pPr>
              <a:defRPr>
                <a:latin typeface="黑体" pitchFamily="49" charset="-122"/>
                <a:ea typeface="黑体" pitchFamily="49" charset="-122"/>
              </a:defRPr>
            </a:lvl4pPr>
            <a:lvl5pPr>
              <a:defRPr>
                <a:latin typeface="黑体" pitchFamily="49" charset="-122"/>
                <a:ea typeface="黑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7019886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a:prstGeom prst="rect">
            <a:avLst/>
          </a:prstGeom>
        </p:spPr>
        <p:txBody>
          <a:bodyPr/>
          <a:lstStyle/>
          <a:p>
            <a:pPr lvl="0"/>
            <a:endParaRPr lang="zh-CN" altLang="en-US" noProof="0"/>
          </a:p>
        </p:txBody>
      </p:sp>
      <p:sp>
        <p:nvSpPr>
          <p:cNvPr id="4" name="页脚占位符 3"/>
          <p:cNvSpPr>
            <a:spLocks noGrp="1"/>
          </p:cNvSpPr>
          <p:nvPr>
            <p:ph type="ftr" sz="quarter" idx="10"/>
          </p:nvPr>
        </p:nvSpPr>
        <p:spPr>
          <a:xfrm>
            <a:off x="3124200" y="6248400"/>
            <a:ext cx="2895600" cy="457200"/>
          </a:xfrm>
          <a:prstGeom prst="rect">
            <a:avLst/>
          </a:prstGeom>
        </p:spPr>
        <p:txBody>
          <a:bodyPr/>
          <a:lstStyle>
            <a:lvl1pPr eaLnBrk="1" hangingPunct="1">
              <a:defRPr>
                <a:latin typeface="Arial" charset="0"/>
              </a:defRPr>
            </a:lvl1pPr>
          </a:lstStyle>
          <a:p>
            <a:pPr>
              <a:defRPr/>
            </a:pPr>
            <a:endParaRPr lang="en-US" altLang="zh-CN">
              <a:solidFill>
                <a:srgbClr val="000000"/>
              </a:solidFill>
            </a:endParaRPr>
          </a:p>
        </p:txBody>
      </p:sp>
      <p:sp>
        <p:nvSpPr>
          <p:cNvPr id="5" name="灯片编号占位符 4"/>
          <p:cNvSpPr>
            <a:spLocks noGrp="1"/>
          </p:cNvSpPr>
          <p:nvPr>
            <p:ph type="sldNum" sz="quarter" idx="11"/>
          </p:nvPr>
        </p:nvSpPr>
        <p:spPr>
          <a:xfrm>
            <a:off x="6553200" y="6248400"/>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54228B-0269-4939-ACE9-EACFF0F50FE8}" type="slidenum">
              <a:rPr lang="en-US" altLang="zh-CN">
                <a:solidFill>
                  <a:srgbClr val="000000"/>
                </a:solidFill>
              </a:rPr>
              <a:pPr>
                <a:defRPr/>
              </a:pPr>
              <a:t>‹#›</a:t>
            </a:fld>
            <a:endParaRPr lang="en-US" altLang="zh-CN">
              <a:solidFill>
                <a:srgbClr val="000000"/>
              </a:solidFill>
            </a:endParaRPr>
          </a:p>
        </p:txBody>
      </p:sp>
      <p:sp>
        <p:nvSpPr>
          <p:cNvPr id="6" name="日期占位符 5"/>
          <p:cNvSpPr>
            <a:spLocks noGrp="1"/>
          </p:cNvSpPr>
          <p:nvPr>
            <p:ph type="dt" sz="half" idx="12"/>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121632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atin typeface="黑体" pitchFamily="49" charset="-122"/>
                <a:ea typeface="黑体" pitchFamily="49" charset="-122"/>
              </a:defRPr>
            </a:lvl1pPr>
            <a:lvl2pPr>
              <a:defRPr sz="2400">
                <a:latin typeface="黑体" pitchFamily="49" charset="-122"/>
                <a:ea typeface="黑体" pitchFamily="49" charset="-122"/>
              </a:defRPr>
            </a:lvl2pPr>
            <a:lvl3pPr>
              <a:defRPr sz="2000">
                <a:latin typeface="黑体" pitchFamily="49" charset="-122"/>
                <a:ea typeface="黑体" pitchFamily="49" charset="-122"/>
              </a:defRPr>
            </a:lvl3pPr>
            <a:lvl4pPr>
              <a:defRPr sz="1800">
                <a:latin typeface="黑体" pitchFamily="49" charset="-122"/>
                <a:ea typeface="黑体" pitchFamily="49" charset="-122"/>
              </a:defRPr>
            </a:lvl4pPr>
            <a:lvl5pPr>
              <a:defRPr sz="1800">
                <a:latin typeface="黑体" pitchFamily="49" charset="-122"/>
                <a:ea typeface="黑体"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29642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8409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黑体" pitchFamily="49" charset="-122"/>
                <a:ea typeface="黑体" pitchFamily="49"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1885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77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atin typeface="黑体" pitchFamily="49" charset="-122"/>
                <a:ea typeface="黑体" pitchFamily="49" charset="-122"/>
              </a:defRPr>
            </a:lvl1pPr>
            <a:lvl2pPr>
              <a:defRPr sz="2800">
                <a:latin typeface="黑体" pitchFamily="49" charset="-122"/>
                <a:ea typeface="黑体" pitchFamily="49" charset="-122"/>
              </a:defRPr>
            </a:lvl2pPr>
            <a:lvl3pPr>
              <a:defRPr sz="2400">
                <a:latin typeface="黑体" pitchFamily="49" charset="-122"/>
                <a:ea typeface="黑体" pitchFamily="49" charset="-122"/>
              </a:defRPr>
            </a:lvl3pPr>
            <a:lvl4pPr>
              <a:defRPr sz="2000">
                <a:latin typeface="黑体" pitchFamily="49" charset="-122"/>
                <a:ea typeface="黑体" pitchFamily="49" charset="-122"/>
              </a:defRPr>
            </a:lvl4pPr>
            <a:lvl5pPr>
              <a:defRPr sz="2000">
                <a:latin typeface="黑体" pitchFamily="49" charset="-122"/>
                <a:ea typeface="黑体"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419956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atin typeface="黑体" pitchFamily="49" charset="-122"/>
                <a:ea typeface="黑体"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Tree>
    <p:extLst>
      <p:ext uri="{BB962C8B-B14F-4D97-AF65-F5344CB8AC3E}">
        <p14:creationId xmlns:p14="http://schemas.microsoft.com/office/powerpoint/2010/main" val="397721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rtytr, ghnedy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7962900" y="6375400"/>
            <a:ext cx="1073150" cy="366713"/>
          </a:xfrm>
          <a:prstGeom prst="rect">
            <a:avLst/>
          </a:prstGeom>
          <a:noFill/>
          <a:ln w="9525">
            <a:no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fr-FR" altLang="zh-CN" b="1" smtClean="0">
                <a:solidFill>
                  <a:srgbClr val="5EC902"/>
                </a:solidFill>
              </a:rPr>
              <a:t>Page </a:t>
            </a:r>
            <a:fld id="{5B22350C-D83E-4891-A7DD-001A33001432}" type="slidenum">
              <a:rPr lang="fr-FR" altLang="zh-CN" b="1" smtClean="0">
                <a:solidFill>
                  <a:srgbClr val="5EC902"/>
                </a:solidFill>
              </a:rPr>
              <a:pPr eaLnBrk="1" hangingPunct="1">
                <a:defRPr/>
              </a:pPr>
              <a:t>‹#›</a:t>
            </a:fld>
            <a:endParaRPr lang="fr-FR" altLang="zh-CN" b="1" smtClean="0">
              <a:solidFill>
                <a:srgbClr val="5EC902"/>
              </a:solidFill>
            </a:endParaRPr>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rtytr, ghnedy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2505436"/>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rtytr, ghnedy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ext Box 3"/>
          <p:cNvSpPr txBox="1">
            <a:spLocks noChangeArrowheads="1"/>
          </p:cNvSpPr>
          <p:nvPr/>
        </p:nvSpPr>
        <p:spPr bwMode="auto">
          <a:xfrm>
            <a:off x="7962900" y="6375400"/>
            <a:ext cx="1073150" cy="366713"/>
          </a:xfrm>
          <a:prstGeom prst="rect">
            <a:avLst/>
          </a:prstGeom>
          <a:noFill/>
          <a:ln w="9525">
            <a:noFill/>
            <a:miter lim="800000"/>
            <a:headEnd/>
            <a:tailEnd/>
          </a:ln>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fr-FR" altLang="zh-CN" b="1" smtClean="0">
                <a:solidFill>
                  <a:srgbClr val="5EC902"/>
                </a:solidFill>
              </a:rPr>
              <a:t>Page </a:t>
            </a:r>
            <a:fld id="{5B211E46-C240-44FD-A827-23B922533EB0}" type="slidenum">
              <a:rPr lang="fr-FR" altLang="zh-CN" b="1" smtClean="0">
                <a:solidFill>
                  <a:srgbClr val="5EC902"/>
                </a:solidFill>
              </a:rPr>
              <a:pPr eaLnBrk="1" hangingPunct="1">
                <a:defRPr/>
              </a:pPr>
              <a:t>‹#›</a:t>
            </a:fld>
            <a:endParaRPr lang="fr-FR" altLang="zh-CN" b="1" smtClean="0">
              <a:solidFill>
                <a:srgbClr val="5EC902"/>
              </a:solidFill>
            </a:endParaRPr>
          </a:p>
        </p:txBody>
      </p:sp>
    </p:spTree>
    <p:extLst>
      <p:ext uri="{BB962C8B-B14F-4D97-AF65-F5344CB8AC3E}">
        <p14:creationId xmlns:p14="http://schemas.microsoft.com/office/powerpoint/2010/main" val="169880769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9.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2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hemeOverride" Target="../theme/themeOverride2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openxmlformats.org/officeDocument/2006/relationships/image" Target="../media/image13.jpeg"/><Relationship Id="rId4" Type="http://schemas.openxmlformats.org/officeDocument/2006/relationships/image" Target="../media/image12.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openxmlformats.org/officeDocument/2006/relationships/image" Target="../media/image14.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openxmlformats.org/officeDocument/2006/relationships/image" Target="../media/image15.jpe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16.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80803" y="1412875"/>
            <a:ext cx="6583685" cy="201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黑体" pitchFamily="49" charset="-122"/>
                <a:ea typeface="黑体" pitchFamily="49" charset="-122"/>
                <a:cs typeface="+mn-cs"/>
              </a:defRPr>
            </a:lvl1pPr>
            <a:lvl2pPr marL="457200" indent="0" algn="ctr" rtl="0" eaLnBrk="0" fontAlgn="base" hangingPunct="0">
              <a:spcBef>
                <a:spcPct val="20000"/>
              </a:spcBef>
              <a:spcAft>
                <a:spcPct val="0"/>
              </a:spcAft>
              <a:buNone/>
              <a:defRPr sz="2800">
                <a:solidFill>
                  <a:schemeClr val="tx1"/>
                </a:solidFill>
                <a:latin typeface="+mn-lt"/>
                <a:cs typeface="+mn-cs"/>
              </a:defRPr>
            </a:lvl2pPr>
            <a:lvl3pPr marL="914400" indent="0" algn="ctr" rtl="0" eaLnBrk="0" fontAlgn="base" hangingPunct="0">
              <a:spcBef>
                <a:spcPct val="20000"/>
              </a:spcBef>
              <a:spcAft>
                <a:spcPct val="0"/>
              </a:spcAft>
              <a:buNone/>
              <a:defRPr sz="2400">
                <a:solidFill>
                  <a:schemeClr val="tx1"/>
                </a:solidFill>
                <a:latin typeface="+mn-lt"/>
                <a:cs typeface="+mn-cs"/>
              </a:defRPr>
            </a:lvl3pPr>
            <a:lvl4pPr marL="1371600" indent="0" algn="ctr" rtl="0" eaLnBrk="0" fontAlgn="base" hangingPunct="0">
              <a:spcBef>
                <a:spcPct val="20000"/>
              </a:spcBef>
              <a:spcAft>
                <a:spcPct val="0"/>
              </a:spcAft>
              <a:buNone/>
              <a:defRPr sz="2000">
                <a:solidFill>
                  <a:schemeClr val="tx1"/>
                </a:solidFill>
                <a:latin typeface="+mn-lt"/>
                <a:cs typeface="+mn-cs"/>
              </a:defRPr>
            </a:lvl4pPr>
            <a:lvl5pPr marL="1828800" indent="0" algn="ctr" rtl="0" eaLnBrk="0" fontAlgn="base" hangingPunct="0">
              <a:spcBef>
                <a:spcPct val="20000"/>
              </a:spcBef>
              <a:spcAft>
                <a:spcPct val="0"/>
              </a:spcAft>
              <a:buNone/>
              <a:defRPr sz="2000">
                <a:solidFill>
                  <a:schemeClr val="tx1"/>
                </a:solidFill>
                <a:latin typeface="+mn-lt"/>
                <a:cs typeface="+mn-cs"/>
              </a:defRPr>
            </a:lvl5pPr>
            <a:lvl6pPr marL="2286000" indent="0" algn="ctr" rtl="0" fontAlgn="base">
              <a:spcBef>
                <a:spcPct val="20000"/>
              </a:spcBef>
              <a:spcAft>
                <a:spcPct val="0"/>
              </a:spcAft>
              <a:buNone/>
              <a:defRPr sz="2000">
                <a:solidFill>
                  <a:schemeClr val="tx1"/>
                </a:solidFill>
                <a:latin typeface="+mn-lt"/>
                <a:cs typeface="+mn-cs"/>
              </a:defRPr>
            </a:lvl6pPr>
            <a:lvl7pPr marL="2743200" indent="0" algn="ctr" rtl="0" fontAlgn="base">
              <a:spcBef>
                <a:spcPct val="20000"/>
              </a:spcBef>
              <a:spcAft>
                <a:spcPct val="0"/>
              </a:spcAft>
              <a:buNone/>
              <a:defRPr sz="2000">
                <a:solidFill>
                  <a:schemeClr val="tx1"/>
                </a:solidFill>
                <a:latin typeface="+mn-lt"/>
                <a:cs typeface="+mn-cs"/>
              </a:defRPr>
            </a:lvl7pPr>
            <a:lvl8pPr marL="3200400" indent="0" algn="ctr" rtl="0" fontAlgn="base">
              <a:spcBef>
                <a:spcPct val="20000"/>
              </a:spcBef>
              <a:spcAft>
                <a:spcPct val="0"/>
              </a:spcAft>
              <a:buNone/>
              <a:defRPr sz="2000">
                <a:solidFill>
                  <a:schemeClr val="tx1"/>
                </a:solidFill>
                <a:latin typeface="+mn-lt"/>
                <a:cs typeface="+mn-cs"/>
              </a:defRPr>
            </a:lvl8pPr>
            <a:lvl9pPr marL="3657600" indent="0" algn="ctr" rtl="0" fontAlgn="base">
              <a:spcBef>
                <a:spcPct val="20000"/>
              </a:spcBef>
              <a:spcAft>
                <a:spcPct val="0"/>
              </a:spcAft>
              <a:buNone/>
              <a:defRPr sz="2000">
                <a:solidFill>
                  <a:schemeClr val="tx1"/>
                </a:solidFill>
                <a:latin typeface="+mn-lt"/>
                <a:cs typeface="+mn-cs"/>
              </a:defRPr>
            </a:lvl9pPr>
          </a:lstStyle>
          <a:p>
            <a:pPr algn="l" eaLnBrk="1" hangingPunct="1">
              <a:defRPr/>
            </a:pPr>
            <a:r>
              <a:rPr lang="zh-CN" altLang="en-US" sz="44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第六章</a:t>
            </a:r>
          </a:p>
          <a:p>
            <a:pPr algn="l" eaLnBrk="1" hangingPunct="1">
              <a:defRPr/>
            </a:pPr>
            <a:r>
              <a:rPr lang="zh-CN" altLang="en-US" sz="4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图形用户界面与交互技术</a:t>
            </a:r>
            <a:endParaRPr lang="zh-CN" altLang="en-US" sz="4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zh-CN" altLang="en-US" sz="36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zh-CN" altLang="en-US" sz="36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en-US" altLang="zh-CN" sz="2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3" name="TextBox 4"/>
          <p:cNvSpPr txBox="1">
            <a:spLocks noChangeArrowheads="1"/>
          </p:cNvSpPr>
          <p:nvPr/>
        </p:nvSpPr>
        <p:spPr bwMode="auto">
          <a:xfrm>
            <a:off x="1835150" y="4149725"/>
            <a:ext cx="52466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b="1">
                <a:solidFill>
                  <a:srgbClr val="000000"/>
                </a:solidFill>
                <a:latin typeface="Times New Roman" panose="02020603050405020304" pitchFamily="18" charset="0"/>
                <a:cs typeface="Times New Roman" panose="02020603050405020304" pitchFamily="18" charset="0"/>
              </a:rPr>
              <a:t>童立靖</a:t>
            </a:r>
            <a:endParaRPr lang="en-US" altLang="zh-CN" sz="3200" b="1">
              <a:solidFill>
                <a:srgbClr val="000000"/>
              </a:solidFill>
              <a:latin typeface="Times New Roman" panose="02020603050405020304" pitchFamily="18" charset="0"/>
              <a:cs typeface="Times New Roman" panose="02020603050405020304" pitchFamily="18" charset="0"/>
            </a:endParaRPr>
          </a:p>
          <a:p>
            <a:pPr algn="ctr"/>
            <a:r>
              <a:rPr lang="zh-CN" altLang="en-US" sz="3200" b="1">
                <a:solidFill>
                  <a:srgbClr val="000000"/>
                </a:solidFill>
                <a:latin typeface="Times New Roman" panose="02020603050405020304" pitchFamily="18" charset="0"/>
                <a:cs typeface="Times New Roman" panose="02020603050405020304" pitchFamily="18" charset="0"/>
              </a:rPr>
              <a:t>北方工业大学计算机学院</a:t>
            </a:r>
            <a:r>
              <a:rPr lang="en-US" altLang="zh-CN" sz="3200">
                <a:solidFill>
                  <a:srgbClr val="000000"/>
                </a:solidFill>
                <a:latin typeface="Times New Roman" panose="02020603050405020304" pitchFamily="18" charset="0"/>
                <a:cs typeface="Times New Roman" panose="02020603050405020304" pitchFamily="18" charset="0"/>
              </a:rPr>
              <a:t>tong_lijing@163.com</a:t>
            </a:r>
            <a:endParaRPr lang="zh-CN" altLang="en-US" sz="3200">
              <a:solidFill>
                <a:srgbClr val="000000"/>
              </a:solidFill>
              <a:latin typeface="Times New Roman" panose="02020603050405020304" pitchFamily="18" charset="0"/>
              <a:cs typeface="Times New Roman" panose="02020603050405020304" pitchFamily="18" charset="0"/>
            </a:endParaRPr>
          </a:p>
        </p:txBody>
      </p:sp>
      <p:pic>
        <p:nvPicPr>
          <p:cNvPr id="40964" name="Picture 3" descr="未定标题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53" y="1412875"/>
            <a:ext cx="16494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5736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251520" y="44624"/>
            <a:ext cx="8435975"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子窗口与多窗口</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r>
            <a:b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Subwindows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Multiple Windows</a:t>
            </a:r>
            <a:b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507" name="Rectangle 3"/>
          <p:cNvSpPr>
            <a:spLocks noGrp="1" noChangeArrowheads="1"/>
          </p:cNvSpPr>
          <p:nvPr>
            <p:ph idx="1"/>
          </p:nvPr>
        </p:nvSpPr>
        <p:spPr bwMode="auto">
          <a:xfrm>
            <a:off x="107504" y="1484784"/>
            <a:ext cx="9036496" cy="51845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glutCreateWindow</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(char *name)</a:t>
            </a:r>
          </a:p>
          <a:p>
            <a:pPr lvl="1" eaLnBrk="1" hangingPunct="1">
              <a:lnSpc>
                <a:spcPct val="90000"/>
              </a:lnSpc>
            </a:pP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产生</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一个顶级</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Create a top-level window</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90000"/>
              </a:lnSpc>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glutDestroyWindow</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id)</a:t>
            </a:r>
          </a:p>
          <a:p>
            <a:pPr lvl="1" eaLnBrk="1" hangingPunct="1">
              <a:lnSpc>
                <a:spcPct val="90000"/>
              </a:lnSpc>
            </a:pP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删除</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顶级</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Destroys the top-level window of id</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90000"/>
              </a:lnSpc>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glutSetWindow</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id)</a:t>
            </a:r>
          </a:p>
          <a:p>
            <a:pPr lvl="1" eaLnBrk="1" hangingPunct="1">
              <a:lnSpc>
                <a:spcPct val="90000"/>
              </a:lnSpc>
            </a:pP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设置</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当前窗口的</a:t>
            </a: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id </a:t>
            </a:r>
            <a:endPar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7200" lvl="1" indent="0" eaLnBrk="1" hangingPunct="1">
              <a:lnSpc>
                <a:spcPct val="90000"/>
              </a:lnSpc>
              <a:buNone/>
            </a:pPr>
            <a:r>
              <a:rPr lang="en-US" altLang="zh-CN" sz="2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Sets the current window with identifier id</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glutCreateSubWindow</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parent,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y,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width,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height)</a:t>
            </a:r>
          </a:p>
          <a:p>
            <a:pPr lvl="1" eaLnBrk="1" hangingPunct="1">
              <a:lnSpc>
                <a:spcPct val="90000"/>
              </a:lnSpc>
            </a:pP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生成</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一个父窗口</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parent</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，并返回它的</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p>
          <a:p>
            <a:pPr marL="457200" lvl="1" indent="0" eaLnBrk="1" hangingPunct="1">
              <a:lnSpc>
                <a:spcPct val="90000"/>
              </a:lnSpc>
              <a:buNone/>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子窗口的</a:t>
            </a: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原点</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大小</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width*height</a:t>
            </a: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719138" lvl="1" indent="0" eaLnBrk="1" hangingPunct="1">
              <a:lnSpc>
                <a:spcPct val="90000"/>
              </a:lnSpc>
              <a:buNone/>
            </a:pP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Creates a </a:t>
            </a:r>
            <a:r>
              <a:rPr lang="en-US" altLang="zh-CN" sz="2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subwindow</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 parent and return its ID. The </a:t>
            </a:r>
            <a:r>
              <a:rPr lang="en-US" altLang="zh-CN" sz="2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subwindow</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has its origin at (</a:t>
            </a:r>
            <a:r>
              <a:rPr lang="en-US" altLang="zh-CN" sz="20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x,y</a:t>
            </a:r>
            <a:r>
              <a:rPr lang="en-US" altLang="zh-CN" sz="20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has size width*height </a:t>
            </a:r>
          </a:p>
          <a:p>
            <a:pPr marL="457200" lvl="1" indent="0" eaLnBrk="1" hangingPunct="1">
              <a:lnSpc>
                <a:spcPct val="90000"/>
              </a:lnSpc>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bwMode="auto">
          <a:xfrm>
            <a:off x="467544" y="188640"/>
            <a:ext cx="8229600" cy="645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int</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singleb,doubleb</a:t>
            </a:r>
            <a:r>
              <a:rPr lang="en-US" altLang="zh-CN" sz="2000" dirty="0" smtClean="0">
                <a:solidFill>
                  <a:schemeClr val="tx1"/>
                </a:solidFill>
                <a:latin typeface="Times New Roman" panose="02020603050405020304" pitchFamily="18" charset="0"/>
                <a:cs typeface="Times New Roman" panose="02020603050405020304" pitchFamily="18" charset="0"/>
              </a:rPr>
              <a:t>;      //window ID;</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int</a:t>
            </a:r>
            <a:r>
              <a:rPr lang="en-US" altLang="zh-CN" sz="2000" dirty="0" smtClean="0">
                <a:solidFill>
                  <a:schemeClr val="tx1"/>
                </a:solidFill>
                <a:latin typeface="Times New Roman" panose="02020603050405020304" pitchFamily="18" charset="0"/>
                <a:cs typeface="Times New Roman" panose="02020603050405020304" pitchFamily="18" charset="0"/>
              </a:rPr>
              <a:t>  main(</a:t>
            </a:r>
            <a:r>
              <a:rPr lang="en-US" altLang="zh-CN" sz="2000" dirty="0" err="1" smtClean="0">
                <a:solidFill>
                  <a:schemeClr val="tx1"/>
                </a:solidFill>
                <a:latin typeface="Times New Roman" panose="02020603050405020304" pitchFamily="18" charset="0"/>
                <a:cs typeface="Times New Roman" panose="02020603050405020304" pitchFamily="18" charset="0"/>
              </a:rPr>
              <a:t>int</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argc</a:t>
            </a:r>
            <a:r>
              <a:rPr lang="en-US" altLang="zh-CN" sz="2000" dirty="0" smtClean="0">
                <a:solidFill>
                  <a:schemeClr val="tx1"/>
                </a:solidFill>
                <a:latin typeface="Times New Roman" panose="02020603050405020304" pitchFamily="18" charset="0"/>
                <a:cs typeface="Times New Roman" panose="02020603050405020304" pitchFamily="18" charset="0"/>
              </a:rPr>
              <a:t>, char** </a:t>
            </a:r>
            <a:r>
              <a:rPr lang="en-US" altLang="zh-CN" sz="2000" dirty="0" err="1" smtClean="0">
                <a:solidFill>
                  <a:schemeClr val="tx1"/>
                </a:solidFill>
                <a:latin typeface="Times New Roman" panose="02020603050405020304" pitchFamily="18" charset="0"/>
                <a:cs typeface="Times New Roman" panose="02020603050405020304" pitchFamily="18" charset="0"/>
              </a:rPr>
              <a:t>argv</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600" dirty="0" smtClean="0">
                <a:solidFill>
                  <a:schemeClr val="tx1"/>
                </a:solidFill>
                <a:latin typeface="Times New Roman" panose="02020603050405020304" pitchFamily="18" charset="0"/>
                <a:cs typeface="Times New Roman" panose="02020603050405020304" pitchFamily="18" charset="0"/>
              </a:rPr>
              <a:t> {   </a:t>
            </a:r>
          </a:p>
          <a:p>
            <a:pPr eaLnBrk="1" hangingPunct="1">
              <a:lnSpc>
                <a:spcPct val="80000"/>
              </a:lnSpc>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glutInit</a:t>
            </a:r>
            <a:r>
              <a:rPr lang="en-US" altLang="zh-CN" sz="2000" dirty="0" smtClean="0">
                <a:solidFill>
                  <a:schemeClr val="tx1"/>
                </a:solidFill>
                <a:latin typeface="Times New Roman" panose="02020603050405020304" pitchFamily="18" charset="0"/>
                <a:cs typeface="Times New Roman" panose="02020603050405020304" pitchFamily="18" charset="0"/>
              </a:rPr>
              <a:t>(&amp;</a:t>
            </a:r>
            <a:r>
              <a:rPr lang="en-US" altLang="zh-CN" sz="2000" dirty="0" err="1" smtClean="0">
                <a:solidFill>
                  <a:schemeClr val="tx1"/>
                </a:solidFill>
                <a:latin typeface="Times New Roman" panose="02020603050405020304" pitchFamily="18" charset="0"/>
                <a:cs typeface="Times New Roman" panose="02020603050405020304" pitchFamily="18" charset="0"/>
              </a:rPr>
              <a:t>argc,argv</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glutInitDisplayMode</a:t>
            </a:r>
            <a:r>
              <a:rPr lang="en-US" altLang="zh-CN" sz="2000" dirty="0" smtClean="0">
                <a:solidFill>
                  <a:schemeClr val="tx1"/>
                </a:solidFill>
                <a:latin typeface="Times New Roman" panose="02020603050405020304" pitchFamily="18" charset="0"/>
                <a:cs typeface="Times New Roman" panose="02020603050405020304" pitchFamily="18" charset="0"/>
              </a:rPr>
              <a:t>(GLUT_</a:t>
            </a:r>
            <a:r>
              <a:rPr lang="en-US" altLang="zh-CN" sz="2000" dirty="0" smtClean="0">
                <a:solidFill>
                  <a:srgbClr val="0000FF"/>
                </a:solidFill>
                <a:latin typeface="Times New Roman" panose="02020603050405020304" pitchFamily="18" charset="0"/>
                <a:cs typeface="Times New Roman" panose="02020603050405020304" pitchFamily="18" charset="0"/>
              </a:rPr>
              <a:t>SINGLE</a:t>
            </a:r>
            <a:r>
              <a:rPr lang="en-US" altLang="zh-CN" sz="2000" dirty="0" smtClean="0">
                <a:solidFill>
                  <a:schemeClr val="tx1"/>
                </a:solidFill>
                <a:latin typeface="Times New Roman" panose="02020603050405020304" pitchFamily="18" charset="0"/>
                <a:cs typeface="Times New Roman" panose="02020603050405020304" pitchFamily="18" charset="0"/>
              </a:rPr>
              <a:t> | GLUT_RGB);    //</a:t>
            </a:r>
            <a:r>
              <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en-US" altLang="zh-CN"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1</a:t>
            </a:r>
            <a:r>
              <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个窗口</a:t>
            </a:r>
            <a:endParaRPr lang="en-US" altLang="zh-CN"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singleb</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glutCreateWindow</a:t>
            </a:r>
            <a:r>
              <a:rPr lang="en-US" altLang="zh-CN" sz="2000" dirty="0" smtClean="0">
                <a:solidFill>
                  <a:schemeClr val="tx1"/>
                </a:solidFill>
                <a:latin typeface="Times New Roman" panose="02020603050405020304" pitchFamily="18" charset="0"/>
                <a:cs typeface="Times New Roman" panose="02020603050405020304" pitchFamily="18" charset="0"/>
              </a:rPr>
              <a:t>("single buffered");</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glutReshapeFunc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chemeClr val="tx1"/>
                </a:solidFill>
                <a:latin typeface="Times New Roman" panose="02020603050405020304" pitchFamily="18" charset="0"/>
                <a:cs typeface="Times New Roman" panose="02020603050405020304" pitchFamily="18" charset="0"/>
              </a:rPr>
              <a:t>myReshape</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glutDisplayFunc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smtClean="0">
                <a:solidFill>
                  <a:srgbClr val="0000FF"/>
                </a:solidFill>
                <a:latin typeface="Times New Roman" panose="02020603050405020304" pitchFamily="18" charset="0"/>
                <a:cs typeface="Times New Roman" panose="02020603050405020304" pitchFamily="18" charset="0"/>
              </a:rPr>
              <a:t>displays</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glutIdleFunc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smtClean="0">
                <a:solidFill>
                  <a:srgbClr val="0000FF"/>
                </a:solidFill>
                <a:latin typeface="Times New Roman" panose="02020603050405020304" pitchFamily="18" charset="0"/>
                <a:cs typeface="Times New Roman" panose="02020603050405020304" pitchFamily="18" charset="0"/>
              </a:rPr>
              <a:t>spinDisplay</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glutMouseFunc</a:t>
            </a:r>
            <a:r>
              <a:rPr lang="en-US" altLang="zh-CN" sz="2000" dirty="0" smtClean="0">
                <a:solidFill>
                  <a:schemeClr val="tx1"/>
                </a:solidFill>
                <a:latin typeface="Times New Roman" panose="02020603050405020304" pitchFamily="18" charset="0"/>
                <a:cs typeface="Times New Roman" panose="02020603050405020304" pitchFamily="18" charset="0"/>
              </a:rPr>
              <a:t>(mouse);</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glutKeyboardFunc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chemeClr val="tx1"/>
                </a:solidFill>
                <a:latin typeface="Times New Roman" panose="02020603050405020304" pitchFamily="18" charset="0"/>
                <a:cs typeface="Times New Roman" panose="02020603050405020304" pitchFamily="18" charset="0"/>
              </a:rPr>
              <a:t>mykey</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glutInitDisplayMode</a:t>
            </a:r>
            <a:r>
              <a:rPr lang="en-US" altLang="zh-CN" sz="2000" dirty="0" smtClean="0">
                <a:solidFill>
                  <a:schemeClr val="tx1"/>
                </a:solidFill>
                <a:latin typeface="Times New Roman" panose="02020603050405020304" pitchFamily="18" charset="0"/>
                <a:cs typeface="Times New Roman" panose="02020603050405020304" pitchFamily="18" charset="0"/>
              </a:rPr>
              <a:t>(GLUT_</a:t>
            </a:r>
            <a:r>
              <a:rPr lang="en-US" altLang="zh-CN" sz="2000" dirty="0" smtClean="0">
                <a:solidFill>
                  <a:srgbClr val="0000FF"/>
                </a:solidFill>
                <a:latin typeface="Times New Roman" panose="02020603050405020304" pitchFamily="18" charset="0"/>
                <a:cs typeface="Times New Roman" panose="02020603050405020304" pitchFamily="18" charset="0"/>
              </a:rPr>
              <a:t>DOUBLE</a:t>
            </a:r>
            <a:r>
              <a:rPr lang="en-US" altLang="zh-CN" sz="2000" dirty="0" smtClean="0">
                <a:solidFill>
                  <a:schemeClr val="tx1"/>
                </a:solidFill>
                <a:latin typeface="Times New Roman" panose="02020603050405020304" pitchFamily="18" charset="0"/>
                <a:cs typeface="Times New Roman" panose="02020603050405020304" pitchFamily="18" charset="0"/>
              </a:rPr>
              <a:t> | GLUT_RGB);  //</a:t>
            </a:r>
            <a:r>
              <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en-US" altLang="zh-CN"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2</a:t>
            </a:r>
            <a:r>
              <a:rPr lang="zh-CN" altLang="en-US" sz="2000"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个</a:t>
            </a:r>
            <a:r>
              <a:rPr lang="zh-CN" altLang="en-US" sz="2000" dirty="0">
                <a:solidFill>
                  <a:schemeClr val="tx1"/>
                </a:solidFill>
                <a:latin typeface="宋体" panose="02010600030101010101" pitchFamily="2" charset="-122"/>
                <a:ea typeface="宋体" panose="02010600030101010101" pitchFamily="2" charset="-122"/>
                <a:cs typeface="Times New Roman" panose="02020603050405020304" pitchFamily="18" charset="0"/>
              </a:rPr>
              <a:t>窗口</a:t>
            </a:r>
            <a:endParaRPr lang="en-US" altLang="zh-CN" sz="2000"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doubleb</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glutCreateWindow</a:t>
            </a:r>
            <a:r>
              <a:rPr lang="en-US" altLang="zh-CN" sz="2000" dirty="0" smtClean="0">
                <a:solidFill>
                  <a:schemeClr val="tx1"/>
                </a:solidFill>
                <a:latin typeface="Times New Roman" panose="02020603050405020304" pitchFamily="18" charset="0"/>
                <a:cs typeface="Times New Roman" panose="02020603050405020304" pitchFamily="18" charset="0"/>
              </a:rPr>
              <a:t>("double buffered");</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glutReshapeFunc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chemeClr val="tx1"/>
                </a:solidFill>
                <a:latin typeface="Times New Roman" panose="02020603050405020304" pitchFamily="18" charset="0"/>
                <a:cs typeface="Times New Roman" panose="02020603050405020304" pitchFamily="18" charset="0"/>
              </a:rPr>
              <a:t>myReshape</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glutDisplayFunc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rgbClr val="0000FF"/>
                </a:solidFill>
                <a:latin typeface="Times New Roman" panose="02020603050405020304" pitchFamily="18" charset="0"/>
                <a:cs typeface="Times New Roman" panose="02020603050405020304" pitchFamily="18" charset="0"/>
              </a:rPr>
              <a:t>displayd</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glutIdleFunc</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smtClean="0">
                <a:solidFill>
                  <a:srgbClr val="0000FF"/>
                </a:solidFill>
                <a:latin typeface="Times New Roman" panose="02020603050405020304" pitchFamily="18" charset="0"/>
                <a:cs typeface="Times New Roman" panose="02020603050405020304" pitchFamily="18" charset="0"/>
              </a:rPr>
              <a:t>spinDisplay</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glutMouseFunc</a:t>
            </a:r>
            <a:r>
              <a:rPr lang="en-US" altLang="zh-CN" sz="2000" dirty="0" smtClean="0">
                <a:solidFill>
                  <a:schemeClr val="tx1"/>
                </a:solidFill>
                <a:latin typeface="Times New Roman" panose="02020603050405020304" pitchFamily="18" charset="0"/>
                <a:cs typeface="Times New Roman" panose="02020603050405020304" pitchFamily="18" charset="0"/>
              </a:rPr>
              <a:t>(mouse);</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glutCreateMenu</a:t>
            </a:r>
            <a:r>
              <a:rPr lang="en-US" altLang="zh-CN" sz="2000" dirty="0" smtClean="0">
                <a:solidFill>
                  <a:schemeClr val="tx1"/>
                </a:solidFill>
                <a:latin typeface="Times New Roman" panose="02020603050405020304" pitchFamily="18" charset="0"/>
                <a:cs typeface="Times New Roman" panose="02020603050405020304" pitchFamily="18" charset="0"/>
              </a:rPr>
              <a:t>(</a:t>
            </a:r>
            <a:r>
              <a:rPr lang="en-US" altLang="zh-CN" sz="2000" dirty="0" err="1" smtClean="0">
                <a:solidFill>
                  <a:schemeClr val="tx1"/>
                </a:solidFill>
                <a:latin typeface="Times New Roman" panose="02020603050405020304" pitchFamily="18" charset="0"/>
                <a:cs typeface="Times New Roman" panose="02020603050405020304" pitchFamily="18" charset="0"/>
              </a:rPr>
              <a:t>quit_menu</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glutAddMenuEntry</a:t>
            </a:r>
            <a:r>
              <a:rPr lang="en-US" altLang="zh-CN" sz="2000" dirty="0" smtClean="0">
                <a:solidFill>
                  <a:schemeClr val="tx1"/>
                </a:solidFill>
                <a:latin typeface="Times New Roman" panose="02020603050405020304" pitchFamily="18" charset="0"/>
                <a:cs typeface="Times New Roman" panose="02020603050405020304" pitchFamily="18" charset="0"/>
              </a:rPr>
              <a:t>("quit",1);</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glutAttachMenu</a:t>
            </a:r>
            <a:r>
              <a:rPr lang="en-US" altLang="zh-CN" sz="2000" dirty="0" smtClean="0">
                <a:solidFill>
                  <a:schemeClr val="tx1"/>
                </a:solidFill>
                <a:latin typeface="Times New Roman" panose="02020603050405020304" pitchFamily="18" charset="0"/>
                <a:cs typeface="Times New Roman" panose="02020603050405020304" pitchFamily="18" charset="0"/>
              </a:rPr>
              <a:t>(GLUT_RIGHT_BUTTON);  </a:t>
            </a:r>
          </a:p>
          <a:p>
            <a:pPr lvl="1"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glutMainLoop</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单缓冲窗口</a:t>
            </a:r>
            <a: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t/>
            </a:r>
            <a:b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cs typeface="Times New Roman" panose="02020603050405020304" pitchFamily="18" charset="0"/>
              </a:rPr>
              <a:t>Single </a:t>
            </a:r>
            <a:r>
              <a:rPr lang="en-US" altLang="zh-CN" dirty="0">
                <a:solidFill>
                  <a:schemeClr val="tx1"/>
                </a:solidFill>
                <a:latin typeface="Times New Roman" panose="02020603050405020304" pitchFamily="18" charset="0"/>
                <a:cs typeface="Times New Roman" panose="02020603050405020304" pitchFamily="18" charset="0"/>
              </a:rPr>
              <a:t>B</a:t>
            </a:r>
            <a:r>
              <a:rPr lang="en-US" altLang="zh-CN" dirty="0" smtClean="0">
                <a:solidFill>
                  <a:schemeClr val="tx1"/>
                </a:solidFill>
                <a:latin typeface="Times New Roman" panose="02020603050405020304" pitchFamily="18" charset="0"/>
                <a:cs typeface="Times New Roman" panose="02020603050405020304" pitchFamily="18" charset="0"/>
              </a:rPr>
              <a:t>uffer Window</a:t>
            </a:r>
            <a:br>
              <a:rPr lang="en-US" altLang="zh-CN" dirty="0" smtClean="0">
                <a:solidFill>
                  <a:schemeClr val="tx1"/>
                </a:solidFill>
                <a:latin typeface="Times New Roman" panose="02020603050405020304" pitchFamily="18" charset="0"/>
                <a:cs typeface="Times New Roman" panose="02020603050405020304" pitchFamily="18" charset="0"/>
              </a:rPr>
            </a:br>
            <a:endPar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5603" name="Rectangle 3"/>
          <p:cNvSpPr>
            <a:spLocks noGrp="1" noChangeArrowheads="1"/>
          </p:cNvSpPr>
          <p:nvPr>
            <p:ph idx="1"/>
          </p:nvPr>
        </p:nvSpPr>
        <p:spPr bwMode="auto">
          <a:xfrm>
            <a:off x="29865" y="1628800"/>
            <a:ext cx="937138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void </a:t>
            </a:r>
            <a:r>
              <a:rPr lang="en-US" altLang="zh-CN" sz="2800" dirty="0" smtClean="0">
                <a:solidFill>
                  <a:srgbClr val="0000FF"/>
                </a:solidFill>
                <a:latin typeface="Times New Roman" panose="02020603050405020304" pitchFamily="18" charset="0"/>
                <a:cs typeface="Times New Roman" panose="02020603050405020304" pitchFamily="18" charset="0"/>
              </a:rPr>
              <a:t>displays</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glClear</a:t>
            </a:r>
            <a:r>
              <a:rPr lang="en-US" altLang="zh-CN" sz="2800" dirty="0" smtClean="0">
                <a:solidFill>
                  <a:schemeClr val="tx1"/>
                </a:solidFill>
                <a:latin typeface="Times New Roman" panose="02020603050405020304" pitchFamily="18" charset="0"/>
                <a:cs typeface="Times New Roman" panose="02020603050405020304" pitchFamily="18" charset="0"/>
              </a:rPr>
              <a:t>(GL_COLOR_BUFFER_BIT);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glBegin</a:t>
            </a:r>
            <a:r>
              <a:rPr lang="en-US" altLang="zh-CN" sz="2800" dirty="0" smtClean="0">
                <a:solidFill>
                  <a:schemeClr val="tx1"/>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GL_POLYGON</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glVertex2f(cos(3.14/180.0*theta),sin(3.14/180.0*theta));</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glVertex2f(-sin(3.14/180.0*theta),cos(3.14/180.0*theta));</a:t>
            </a:r>
          </a:p>
          <a:p>
            <a:pPr eaLnBrk="1" hangingPunct="1">
              <a:lnSpc>
                <a:spcPct val="80000"/>
              </a:lnSpc>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glVertex2f(-cos(3.14/180.0*theta),-sin(3.14/180.0*theta));</a:t>
            </a:r>
          </a:p>
          <a:p>
            <a:pPr eaLnBrk="1" hangingPunct="1">
              <a:lnSpc>
                <a:spcPct val="80000"/>
              </a:lnSpc>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glVertex2f(sin(3.14/180.0*theta),-cos(3.14/180.0*theta));</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glEnd</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rgbClr val="0000FF"/>
                </a:solidFill>
                <a:latin typeface="Times New Roman" panose="02020603050405020304" pitchFamily="18" charset="0"/>
                <a:cs typeface="Times New Roman" panose="02020603050405020304" pitchFamily="18" charset="0"/>
              </a:rPr>
              <a:t>glFlush</a:t>
            </a:r>
            <a:r>
              <a:rPr lang="en-US" altLang="zh-CN" sz="28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11663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双缓冲窗口</a:t>
            </a:r>
            <a: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t/>
            </a:r>
            <a:b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cs typeface="Times New Roman" panose="02020603050405020304" pitchFamily="18" charset="0"/>
              </a:rPr>
              <a:t>Double Buffer Window</a:t>
            </a:r>
            <a:br>
              <a:rPr lang="en-US" altLang="zh-CN" dirty="0" smtClean="0">
                <a:solidFill>
                  <a:schemeClr val="tx1"/>
                </a:solidFill>
                <a:latin typeface="Times New Roman" panose="02020603050405020304" pitchFamily="18" charset="0"/>
                <a:cs typeface="Times New Roman" panose="02020603050405020304" pitchFamily="18" charset="0"/>
              </a:rPr>
            </a:br>
            <a:endPar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7651" name="Rectangle 3"/>
          <p:cNvSpPr>
            <a:spLocks noGrp="1" noChangeArrowheads="1"/>
          </p:cNvSpPr>
          <p:nvPr>
            <p:ph idx="1"/>
          </p:nvPr>
        </p:nvSpPr>
        <p:spPr bwMode="auto">
          <a:xfrm>
            <a:off x="4713" y="1556792"/>
            <a:ext cx="9299376"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void </a:t>
            </a:r>
            <a:r>
              <a:rPr lang="en-US" altLang="zh-CN" sz="2800" dirty="0" err="1" smtClean="0">
                <a:solidFill>
                  <a:srgbClr val="0000FF"/>
                </a:solidFill>
                <a:latin typeface="Times New Roman" panose="02020603050405020304" pitchFamily="18" charset="0"/>
                <a:cs typeface="Times New Roman" panose="02020603050405020304" pitchFamily="18" charset="0"/>
              </a:rPr>
              <a:t>displayd</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glClear</a:t>
            </a:r>
            <a:r>
              <a:rPr lang="en-US" altLang="zh-CN" sz="2800" dirty="0" smtClean="0">
                <a:solidFill>
                  <a:schemeClr val="tx1"/>
                </a:solidFill>
                <a:latin typeface="Times New Roman" panose="02020603050405020304" pitchFamily="18" charset="0"/>
                <a:cs typeface="Times New Roman" panose="02020603050405020304" pitchFamily="18" charset="0"/>
              </a:rPr>
              <a:t>(GL_COLOR_BUFFER_BIT);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glBegin</a:t>
            </a:r>
            <a:r>
              <a:rPr lang="en-US" altLang="zh-CN" sz="2800" dirty="0" smtClean="0">
                <a:solidFill>
                  <a:schemeClr val="tx1"/>
                </a:solidFill>
                <a:latin typeface="Times New Roman" panose="02020603050405020304" pitchFamily="18" charset="0"/>
                <a:cs typeface="Times New Roman" panose="02020603050405020304" pitchFamily="18" charset="0"/>
              </a:rPr>
              <a:t>(</a:t>
            </a:r>
            <a:r>
              <a:rPr lang="en-US" altLang="zh-CN" sz="2800" dirty="0" smtClean="0">
                <a:solidFill>
                  <a:srgbClr val="0000FF"/>
                </a:solidFill>
                <a:latin typeface="Times New Roman" panose="02020603050405020304" pitchFamily="18" charset="0"/>
                <a:cs typeface="Times New Roman" panose="02020603050405020304" pitchFamily="18" charset="0"/>
              </a:rPr>
              <a:t>GL_POLYGON</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glVertex2f(cos(3.14/180.0*theta),sin(3.14/180.0*theta));</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glVertex2f(-sin(3.14/180.0*theta),cos(3.14/180.0*theta));</a:t>
            </a:r>
          </a:p>
          <a:p>
            <a:pPr eaLnBrk="1" hangingPunct="1">
              <a:lnSpc>
                <a:spcPct val="80000"/>
              </a:lnSpc>
              <a:buFont typeface="Wingdings" panose="05000000000000000000" pitchFamily="2" charset="2"/>
              <a:buNone/>
            </a:pP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      glVertex2f(-cos(3.14/180.0*theta),-sin(3.14/180.0*theta));</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glVertex2f(sin(3.14/180.0*theta),-cos(3.14/180.0*theta));</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chemeClr val="tx1"/>
                </a:solidFill>
                <a:latin typeface="Times New Roman" panose="02020603050405020304" pitchFamily="18" charset="0"/>
                <a:cs typeface="Times New Roman" panose="02020603050405020304" pitchFamily="18" charset="0"/>
              </a:rPr>
              <a:t>glEnd</a:t>
            </a: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	</a:t>
            </a:r>
            <a:r>
              <a:rPr lang="en-US" altLang="zh-CN" sz="2800" dirty="0" err="1" smtClean="0">
                <a:solidFill>
                  <a:srgbClr val="0000FF"/>
                </a:solidFill>
                <a:latin typeface="Times New Roman" panose="02020603050405020304" pitchFamily="18" charset="0"/>
                <a:cs typeface="Times New Roman" panose="02020603050405020304" pitchFamily="18" charset="0"/>
              </a:rPr>
              <a:t>glutSwapBuffers</a:t>
            </a:r>
            <a:r>
              <a:rPr lang="en-US" altLang="zh-CN" sz="28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pPr>
            <a:endParaRPr lang="en-US" altLang="zh-CN" sz="2000" dirty="0" smtClean="0">
              <a:solidFill>
                <a:schemeClr val="tx1"/>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bwMode="auto">
          <a:xfrm>
            <a:off x="251520" y="404664"/>
            <a:ext cx="8748464" cy="59039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void </a:t>
            </a:r>
            <a:r>
              <a:rPr lang="en-US" altLang="zh-CN" sz="2400" dirty="0" smtClean="0">
                <a:solidFill>
                  <a:srgbClr val="0000FF"/>
                </a:solidFill>
                <a:latin typeface="Times New Roman" panose="02020603050405020304" pitchFamily="18" charset="0"/>
                <a:cs typeface="Times New Roman" panose="02020603050405020304" pitchFamily="18" charset="0"/>
              </a:rPr>
              <a:t>spinDisplay</a:t>
            </a:r>
            <a:r>
              <a:rPr lang="en-US" altLang="zh-CN" sz="2400" dirty="0" smtClean="0">
                <a:solidFill>
                  <a:schemeClr val="tx1"/>
                </a:solidFill>
                <a:latin typeface="Times New Roman" panose="02020603050405020304" pitchFamily="18" charset="0"/>
                <a:cs typeface="Times New Roman" panose="02020603050405020304" pitchFamily="18" charset="0"/>
              </a:rPr>
              <a:t>(void)</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      theta+=2.0;</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if (theta&gt;=360.0)  theta-=360.0;</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//draw single buffer window</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glutSetWindow</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en-US" altLang="zh-CN" sz="2400" dirty="0" err="1" smtClean="0">
                <a:solidFill>
                  <a:srgbClr val="0000FF"/>
                </a:solidFill>
                <a:latin typeface="Times New Roman" panose="02020603050405020304" pitchFamily="18" charset="0"/>
                <a:cs typeface="Times New Roman" panose="02020603050405020304" pitchFamily="18" charset="0"/>
              </a:rPr>
              <a:t>singleb</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glutPostRedisplay</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//draw double buffer window</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glutSetWindow</a:t>
            </a:r>
            <a:r>
              <a:rPr lang="en-US" altLang="zh-CN" sz="2400" dirty="0" smtClean="0">
                <a:solidFill>
                  <a:srgbClr val="0000FF"/>
                </a:solidFill>
                <a:latin typeface="Times New Roman" panose="02020603050405020304" pitchFamily="18" charset="0"/>
                <a:cs typeface="Times New Roman" panose="02020603050405020304" pitchFamily="18" charset="0"/>
              </a:rPr>
              <a:t>(</a:t>
            </a:r>
            <a:r>
              <a:rPr lang="en-US" altLang="zh-CN" sz="2400" dirty="0" err="1" smtClean="0">
                <a:solidFill>
                  <a:srgbClr val="0000FF"/>
                </a:solidFill>
                <a:latin typeface="Times New Roman" panose="02020603050405020304" pitchFamily="18" charset="0"/>
                <a:cs typeface="Times New Roman" panose="02020603050405020304" pitchFamily="18" charset="0"/>
              </a:rPr>
              <a:t>doubleb</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glutPostRedisplay</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void </a:t>
            </a:r>
            <a:r>
              <a:rPr lang="en-US" altLang="zh-CN" sz="2400" dirty="0" smtClean="0">
                <a:solidFill>
                  <a:srgbClr val="0000FF"/>
                </a:solidFill>
                <a:latin typeface="Times New Roman" panose="02020603050405020304" pitchFamily="18" charset="0"/>
                <a:cs typeface="Times New Roman" panose="02020603050405020304" pitchFamily="18" charset="0"/>
              </a:rPr>
              <a:t>mouse</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err="1" smtClean="0">
                <a:solidFill>
                  <a:schemeClr val="tx1"/>
                </a:solidFill>
                <a:latin typeface="Times New Roman" panose="02020603050405020304" pitchFamily="18" charset="0"/>
                <a:cs typeface="Times New Roman" panose="02020603050405020304" pitchFamily="18" charset="0"/>
              </a:rPr>
              <a:t>int</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btn,int</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state,int</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x,int</a:t>
            </a:r>
            <a:r>
              <a:rPr lang="en-US" altLang="zh-CN" sz="2400" dirty="0" smtClean="0">
                <a:solidFill>
                  <a:schemeClr val="tx1"/>
                </a:solidFill>
                <a:latin typeface="Times New Roman" panose="02020603050405020304" pitchFamily="18" charset="0"/>
                <a:cs typeface="Times New Roman" panose="02020603050405020304" pitchFamily="18" charset="0"/>
              </a:rPr>
              <a:t> y)</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if(</a:t>
            </a:r>
            <a:r>
              <a:rPr lang="en-US" altLang="zh-CN" sz="2400" dirty="0" err="1" smtClean="0">
                <a:solidFill>
                  <a:schemeClr val="tx1"/>
                </a:solidFill>
                <a:latin typeface="Times New Roman" panose="02020603050405020304" pitchFamily="18" charset="0"/>
                <a:cs typeface="Times New Roman" panose="02020603050405020304" pitchFamily="18" charset="0"/>
              </a:rPr>
              <a:t>btn</a:t>
            </a:r>
            <a:r>
              <a:rPr lang="en-US" altLang="zh-CN" sz="2400" dirty="0" smtClean="0">
                <a:solidFill>
                  <a:schemeClr val="tx1"/>
                </a:solidFill>
                <a:latin typeface="Times New Roman" panose="02020603050405020304" pitchFamily="18" charset="0"/>
                <a:cs typeface="Times New Roman" panose="02020603050405020304" pitchFamily="18" charset="0"/>
              </a:rPr>
              <a:t>==GLUT_LEFT_BUTTON &amp;&amp; state==GLUT_DOWN)</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glutIdleFunc</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rgbClr val="0000FF"/>
                </a:solidFill>
                <a:latin typeface="Times New Roman" panose="02020603050405020304" pitchFamily="18" charset="0"/>
                <a:cs typeface="Times New Roman" panose="02020603050405020304" pitchFamily="18" charset="0"/>
              </a:rPr>
              <a:t>spinDisplay</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if(</a:t>
            </a:r>
            <a:r>
              <a:rPr lang="en-US" altLang="zh-CN" sz="2400" dirty="0" err="1" smtClean="0">
                <a:solidFill>
                  <a:schemeClr val="tx1"/>
                </a:solidFill>
                <a:latin typeface="Times New Roman" panose="02020603050405020304" pitchFamily="18" charset="0"/>
                <a:cs typeface="Times New Roman" panose="02020603050405020304" pitchFamily="18" charset="0"/>
              </a:rPr>
              <a:t>btn</a:t>
            </a:r>
            <a:r>
              <a:rPr lang="en-US" altLang="zh-CN" sz="2400" dirty="0" smtClean="0">
                <a:solidFill>
                  <a:schemeClr val="tx1"/>
                </a:solidFill>
                <a:latin typeface="Times New Roman" panose="02020603050405020304" pitchFamily="18" charset="0"/>
                <a:cs typeface="Times New Roman" panose="02020603050405020304" pitchFamily="18" charset="0"/>
              </a:rPr>
              <a:t>==GLUT_MIDDLE_BUTTON &amp;&amp; state==GLUT_DOWN)</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glutIdleFunc</a:t>
            </a:r>
            <a:r>
              <a:rPr lang="en-US" altLang="zh-CN" sz="2400" dirty="0" smtClean="0">
                <a:solidFill>
                  <a:schemeClr val="tx1"/>
                </a:solidFill>
                <a:latin typeface="Times New Roman" panose="02020603050405020304" pitchFamily="18" charset="0"/>
                <a:cs typeface="Times New Roman" panose="02020603050405020304" pitchFamily="18" charset="0"/>
              </a:rPr>
              <a:t>(</a:t>
            </a:r>
            <a:r>
              <a:rPr lang="en-US" altLang="zh-CN" sz="2400" dirty="0" smtClean="0">
                <a:solidFill>
                  <a:srgbClr val="0000FF"/>
                </a:solidFill>
                <a:latin typeface="Times New Roman" panose="02020603050405020304" pitchFamily="18" charset="0"/>
                <a:cs typeface="Times New Roman" panose="02020603050405020304" pitchFamily="18" charset="0"/>
              </a:rPr>
              <a:t>NULL</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bwMode="auto">
          <a:xfrm>
            <a:off x="457200" y="549275"/>
            <a:ext cx="8229600" cy="5318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void </a:t>
            </a:r>
            <a:r>
              <a:rPr lang="en-US" altLang="zh-CN" dirty="0" err="1" smtClean="0">
                <a:solidFill>
                  <a:srgbClr val="0000FF"/>
                </a:solidFill>
                <a:latin typeface="Times New Roman" panose="02020603050405020304" pitchFamily="18" charset="0"/>
                <a:cs typeface="Times New Roman" panose="02020603050405020304" pitchFamily="18" charset="0"/>
              </a:rPr>
              <a:t>mykey</a:t>
            </a:r>
            <a:r>
              <a:rPr lang="en-US" altLang="zh-CN" dirty="0" smtClean="0">
                <a:solidFill>
                  <a:schemeClr val="tx1"/>
                </a:solidFill>
                <a:latin typeface="Times New Roman" panose="02020603050405020304" pitchFamily="18" charset="0"/>
                <a:cs typeface="Times New Roman" panose="02020603050405020304" pitchFamily="18" charset="0"/>
              </a:rPr>
              <a:t>(unsigned char key, </a:t>
            </a:r>
            <a:r>
              <a:rPr lang="en-US" altLang="zh-CN" dirty="0" err="1" smtClean="0">
                <a:solidFill>
                  <a:schemeClr val="tx1"/>
                </a:solidFill>
                <a:latin typeface="Times New Roman" panose="02020603050405020304" pitchFamily="18" charset="0"/>
                <a:cs typeface="Times New Roman" panose="02020603050405020304" pitchFamily="18" charset="0"/>
              </a:rPr>
              <a:t>int</a:t>
            </a:r>
            <a:r>
              <a:rPr lang="en-US" altLang="zh-CN" dirty="0" smtClean="0">
                <a:solidFill>
                  <a:schemeClr val="tx1"/>
                </a:solidFill>
                <a:latin typeface="Times New Roman" panose="02020603050405020304" pitchFamily="18" charset="0"/>
                <a:cs typeface="Times New Roman" panose="02020603050405020304" pitchFamily="18" charset="0"/>
              </a:rPr>
              <a:t> x, </a:t>
            </a:r>
            <a:r>
              <a:rPr lang="en-US" altLang="zh-CN" dirty="0" err="1" smtClean="0">
                <a:solidFill>
                  <a:schemeClr val="tx1"/>
                </a:solidFill>
                <a:latin typeface="Times New Roman" panose="02020603050405020304" pitchFamily="18" charset="0"/>
                <a:cs typeface="Times New Roman" panose="02020603050405020304" pitchFamily="18" charset="0"/>
              </a:rPr>
              <a:t>int</a:t>
            </a:r>
            <a:r>
              <a:rPr lang="en-US" altLang="zh-CN" dirty="0" smtClean="0">
                <a:solidFill>
                  <a:schemeClr val="tx1"/>
                </a:solidFill>
                <a:latin typeface="Times New Roman" panose="02020603050405020304" pitchFamily="18" charset="0"/>
                <a:cs typeface="Times New Roman" panose="02020603050405020304" pitchFamily="18" charset="0"/>
              </a:rPr>
              <a:t> y)</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	   if(key=='Q'||key=='q') </a:t>
            </a:r>
          </a:p>
          <a:p>
            <a:pPr eaLnBrk="1" hangingPunct="1">
              <a:lnSpc>
                <a:spcPct val="90000"/>
              </a:lnSpc>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           exit(0);</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void </a:t>
            </a:r>
            <a:r>
              <a:rPr lang="en-US" altLang="zh-CN" dirty="0" err="1" smtClean="0">
                <a:solidFill>
                  <a:srgbClr val="0000FF"/>
                </a:solidFill>
                <a:latin typeface="Times New Roman" panose="02020603050405020304" pitchFamily="18" charset="0"/>
                <a:cs typeface="Times New Roman" panose="02020603050405020304" pitchFamily="18" charset="0"/>
              </a:rPr>
              <a:t>quit_menu</a:t>
            </a:r>
            <a:r>
              <a:rPr lang="en-US" altLang="zh-CN" dirty="0" smtClean="0">
                <a:solidFill>
                  <a:schemeClr val="tx1"/>
                </a:solidFill>
                <a:latin typeface="Times New Roman" panose="02020603050405020304" pitchFamily="18" charset="0"/>
                <a:cs typeface="Times New Roman" panose="02020603050405020304" pitchFamily="18" charset="0"/>
              </a:rPr>
              <a:t>(</a:t>
            </a:r>
            <a:r>
              <a:rPr lang="en-US" altLang="zh-CN" dirty="0" err="1" smtClean="0">
                <a:solidFill>
                  <a:schemeClr val="tx1"/>
                </a:solidFill>
                <a:latin typeface="Times New Roman" panose="02020603050405020304" pitchFamily="18" charset="0"/>
                <a:cs typeface="Times New Roman" panose="02020603050405020304" pitchFamily="18" charset="0"/>
              </a:rPr>
              <a:t>int</a:t>
            </a:r>
            <a:r>
              <a:rPr lang="en-US" altLang="zh-CN" dirty="0" smtClean="0">
                <a:solidFill>
                  <a:schemeClr val="tx1"/>
                </a:solidFill>
                <a:latin typeface="Times New Roman" panose="02020603050405020304" pitchFamily="18" charset="0"/>
                <a:cs typeface="Times New Roman" panose="02020603050405020304" pitchFamily="18" charset="0"/>
              </a:rPr>
              <a:t> id)</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	   if (id==1) </a:t>
            </a:r>
          </a:p>
          <a:p>
            <a:pPr eaLnBrk="1" hangingPunct="1">
              <a:lnSpc>
                <a:spcPct val="90000"/>
              </a:lnSpc>
              <a:buFont typeface="Wingdings" panose="05000000000000000000" pitchFamily="2" charset="2"/>
              <a:buNone/>
            </a:pP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          exit(0);</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cs typeface="Times New Roman" panose="02020603050405020304" pitchFamily="18"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7" name="Picture 4" descr="single_double_win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772816"/>
            <a:ext cx="9144000" cy="494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Grp="1" noChangeArrowheads="1"/>
          </p:cNvSpPr>
          <p:nvPr>
            <p:ph idx="1"/>
          </p:nvPr>
        </p:nvSpPr>
        <p:spPr bwMode="auto">
          <a:xfrm>
            <a:off x="462993" y="1187443"/>
            <a:ext cx="2530624" cy="5760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双窗口</a:t>
            </a:r>
            <a:endPar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2"/>
          <p:cNvSpPr>
            <a:spLocks noGrp="1" noChangeArrowheads="1"/>
          </p:cNvSpPr>
          <p:nvPr>
            <p:ph type="title"/>
          </p:nvPr>
        </p:nvSpPr>
        <p:spPr bwMode="auto">
          <a:xfrm>
            <a:off x="462993" y="288033"/>
            <a:ext cx="82296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演示</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快捷菜单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6.5.8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显示列表</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6.5.10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6.5.11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2411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bwMode="auto">
          <a:xfrm>
            <a:off x="457200" y="476672"/>
            <a:ext cx="8229600" cy="79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列表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Display Lists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371" name="Rectangle 3"/>
          <p:cNvSpPr>
            <a:spLocks noGrp="1" noChangeArrowheads="1"/>
          </p:cNvSpPr>
          <p:nvPr>
            <p:ph idx="1"/>
          </p:nvPr>
        </p:nvSpPr>
        <p:spPr bwMode="auto">
          <a:xfrm>
            <a:off x="611560" y="1456184"/>
            <a:ext cx="80752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显示方式</a:t>
            </a:r>
          </a:p>
          <a:p>
            <a:pPr lvl="1" eaLnBrk="1" hangingPunct="1"/>
            <a:r>
              <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直接模式</a:t>
            </a:r>
          </a:p>
          <a:p>
            <a:pPr lvl="1" eaLnBrk="1" hangingPunct="1"/>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显示列表</a:t>
            </a:r>
          </a:p>
          <a:p>
            <a:pPr lvl="2" eaLnBrk="1" hangingPunct="1">
              <a:buFont typeface="Wingdings" panose="05000000000000000000" pitchFamily="2" charset="2"/>
              <a:buChar char="ü"/>
            </a:pPr>
            <a:r>
              <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提高性能</a:t>
            </a:r>
          </a:p>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显示列表是存储起来用于</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稍后执行</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的一组</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命令</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92891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481013" y="2603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显示列表的步骤</a:t>
            </a:r>
            <a:b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Steps for Display List</a:t>
            </a:r>
            <a:b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419" name="Rectangle 3"/>
          <p:cNvSpPr>
            <a:spLocks noGrp="1" noChangeArrowheads="1"/>
          </p:cNvSpPr>
          <p:nvPr>
            <p:ph idx="1"/>
          </p:nvPr>
        </p:nvSpPr>
        <p:spPr bwMode="auto">
          <a:xfrm>
            <a:off x="481013" y="1772815"/>
            <a:ext cx="8229600" cy="43390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创建</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a:t>
            </a:r>
          </a:p>
          <a:p>
            <a:pPr lvl="1" eaLnBrk="1" hangingPunct="1"/>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glNewList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 </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GLenum</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mode);</a:t>
            </a: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列表的名称</a:t>
            </a:r>
          </a:p>
          <a:p>
            <a:pPr lvl="1" eaLnBrk="1" hangingPunct="1"/>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mode: </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模式</a:t>
            </a:r>
          </a:p>
          <a:p>
            <a:pPr lvl="2"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GL_COMPILE  </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只存储</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，先不执行</a:t>
            </a:r>
          </a:p>
          <a:p>
            <a:pPr lvl="2"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GL_COMPILE_AND_EXECUTE  </a:t>
            </a:r>
          </a:p>
          <a:p>
            <a:pPr marL="914400" lvl="2" indent="0" eaLnBrk="1" hangingPunct="1">
              <a:buNone/>
            </a:pPr>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先</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执行</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此命令再存储</a:t>
            </a:r>
          </a:p>
          <a:p>
            <a:pPr eaLnBrk="1" hangingPunct="1"/>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glNewList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glEndList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成对</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出现</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9813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1258888" y="1989138"/>
            <a:ext cx="6913512" cy="2209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人机交互</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r>
            <a:b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b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Human Computer Interaction</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idx="1"/>
          </p:nvPr>
        </p:nvSpPr>
        <p:spPr bwMode="auto">
          <a:xfrm>
            <a:off x="457200" y="1844824"/>
            <a:ext cx="8229600" cy="428133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执行</a:t>
            </a:r>
          </a:p>
          <a:p>
            <a:pPr lvl="1" eaLnBrk="1" hangingPunct="1"/>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GLint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a:t>
            </a: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名称</a:t>
            </a:r>
          </a:p>
          <a:p>
            <a:pPr lvl="1" eaLnBrk="1" hangingPunct="1"/>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如果</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所标识</a:t>
            </a:r>
            <a:r>
              <a:rPr lang="zh-CN" altLang="en-US"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的显示列表没有定义，则不产生任何操作</a:t>
            </a:r>
          </a:p>
        </p:txBody>
      </p:sp>
      <p:sp>
        <p:nvSpPr>
          <p:cNvPr id="6" name="Rectangle 2"/>
          <p:cNvSpPr>
            <a:spLocks noGrp="1" noChangeArrowheads="1"/>
          </p:cNvSpPr>
          <p:nvPr>
            <p:ph type="title"/>
          </p:nvPr>
        </p:nvSpPr>
        <p:spPr bwMode="auto">
          <a:xfrm>
            <a:off x="481013" y="2603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显示列表的步骤</a:t>
            </a:r>
            <a:b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Steps for Display List</a:t>
            </a:r>
            <a:b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endPar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75339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bwMode="auto">
          <a:xfrm>
            <a:off x="467544" y="952204"/>
            <a:ext cx="8229600" cy="5789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80000"/>
              </a:lnSpc>
              <a:buNone/>
            </a:pPr>
            <a:r>
              <a:rPr lang="en-US" altLang="zh-CN" sz="2000" dirty="0">
                <a:solidFill>
                  <a:srgbClr val="000000"/>
                </a:solidFill>
                <a:latin typeface="Times New Roman" panose="02020603050405020304" pitchFamily="18" charset="0"/>
                <a:cs typeface="Times New Roman" panose="02020603050405020304" pitchFamily="18" charset="0"/>
              </a:rPr>
              <a:t>v</a:t>
            </a:r>
            <a:r>
              <a:rPr lang="en-US" altLang="zh-CN" sz="2000" dirty="0" smtClean="0">
                <a:solidFill>
                  <a:srgbClr val="000000"/>
                </a:solidFill>
                <a:latin typeface="Times New Roman" panose="02020603050405020304" pitchFamily="18" charset="0"/>
                <a:cs typeface="Times New Roman" panose="02020603050405020304" pitchFamily="18" charset="0"/>
              </a:rPr>
              <a:t>oid </a:t>
            </a:r>
            <a:r>
              <a:rPr lang="en-US" altLang="zh-CN" sz="2000" dirty="0" err="1">
                <a:solidFill>
                  <a:srgbClr val="000000"/>
                </a:solidFill>
                <a:latin typeface="Times New Roman" panose="02020603050405020304" pitchFamily="18" charset="0"/>
                <a:cs typeface="Times New Roman" panose="02020603050405020304" pitchFamily="18" charset="0"/>
              </a:rPr>
              <a:t>i</a:t>
            </a:r>
            <a:r>
              <a:rPr lang="en-US" altLang="zh-CN" sz="2000" dirty="0" err="1" smtClean="0">
                <a:solidFill>
                  <a:srgbClr val="000000"/>
                </a:solidFill>
                <a:latin typeface="Times New Roman" panose="02020603050405020304" pitchFamily="18" charset="0"/>
                <a:cs typeface="Times New Roman" panose="02020603050405020304" pitchFamily="18" charset="0"/>
              </a:rPr>
              <a:t>nit</a:t>
            </a:r>
            <a:r>
              <a:rPr lang="en-US" altLang="zh-CN" sz="2000" dirty="0" smtClean="0">
                <a:solidFill>
                  <a:srgbClr val="000000"/>
                </a:solidFill>
                <a:latin typeface="Times New Roman" panose="02020603050405020304" pitchFamily="18" charset="0"/>
                <a:cs typeface="Times New Roman" panose="02020603050405020304" pitchFamily="18" charset="0"/>
              </a:rPr>
              <a:t>(void)</a:t>
            </a:r>
          </a:p>
          <a:p>
            <a:pPr marL="0" indent="0" eaLnBrk="1" hangingPunct="1">
              <a:lnSpc>
                <a:spcPct val="80000"/>
              </a:lnSpc>
              <a:buNone/>
            </a:pPr>
            <a:r>
              <a:rPr lang="en-US" altLang="zh-CN" sz="2000" dirty="0" smtClean="0">
                <a:solidFill>
                  <a:srgbClr val="000000"/>
                </a:solidFill>
                <a:latin typeface="Times New Roman" panose="02020603050405020304" pitchFamily="18" charset="0"/>
                <a:cs typeface="Times New Roman" panose="02020603050405020304" pitchFamily="18" charset="0"/>
              </a:rPr>
              <a:t>{</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gl</a:t>
            </a:r>
            <a:r>
              <a:rPr lang="en-US" altLang="zh-CN" sz="2000" dirty="0" smtClean="0">
                <a:solidFill>
                  <a:srgbClr val="0000FF"/>
                </a:solidFill>
                <a:latin typeface="Times New Roman" panose="02020603050405020304" pitchFamily="18" charset="0"/>
                <a:cs typeface="Times New Roman" panose="02020603050405020304" pitchFamily="18" charset="0"/>
              </a:rPr>
              <a:t>NewList</a:t>
            </a:r>
            <a:r>
              <a:rPr lang="en-US" altLang="zh-CN" sz="2000" dirty="0" smtClean="0">
                <a:solidFill>
                  <a:schemeClr val="tx1"/>
                </a:solidFill>
                <a:latin typeface="Times New Roman" panose="02020603050405020304" pitchFamily="18" charset="0"/>
                <a:cs typeface="Times New Roman" panose="02020603050405020304" pitchFamily="18" charset="0"/>
              </a:rPr>
              <a:t>(CIRCLE_LIST, GL_COMPILE);</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glBegin</a:t>
            </a:r>
            <a:r>
              <a:rPr lang="en-US" altLang="zh-CN" sz="2000" dirty="0" smtClean="0">
                <a:solidFill>
                  <a:schemeClr val="tx1"/>
                </a:solidFill>
                <a:latin typeface="Times New Roman" panose="02020603050405020304" pitchFamily="18" charset="0"/>
                <a:cs typeface="Times New Roman" panose="02020603050405020304" pitchFamily="18" charset="0"/>
              </a:rPr>
              <a:t>(GL_POLYGON);</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for(</a:t>
            </a:r>
            <a:r>
              <a:rPr lang="en-US" altLang="zh-CN" sz="2000" dirty="0" err="1" smtClean="0">
                <a:solidFill>
                  <a:schemeClr val="tx1"/>
                </a:solidFill>
                <a:latin typeface="Times New Roman" panose="02020603050405020304" pitchFamily="18" charset="0"/>
                <a:cs typeface="Times New Roman" panose="02020603050405020304" pitchFamily="18" charset="0"/>
              </a:rPr>
              <a:t>i</a:t>
            </a:r>
            <a:r>
              <a:rPr lang="en-US" altLang="zh-CN" sz="2000" dirty="0" smtClean="0">
                <a:solidFill>
                  <a:schemeClr val="tx1"/>
                </a:solidFill>
                <a:latin typeface="Times New Roman" panose="02020603050405020304" pitchFamily="18" charset="0"/>
                <a:cs typeface="Times New Roman" panose="02020603050405020304" pitchFamily="18" charset="0"/>
              </a:rPr>
              <a:t>=0;i&lt;100;i++)</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GLfloat</a:t>
            </a:r>
            <a:r>
              <a:rPr lang="en-US" altLang="zh-CN" sz="2000" dirty="0" smtClean="0">
                <a:solidFill>
                  <a:schemeClr val="tx1"/>
                </a:solidFill>
                <a:latin typeface="Times New Roman" panose="02020603050405020304" pitchFamily="18" charset="0"/>
                <a:cs typeface="Times New Roman" panose="02020603050405020304" pitchFamily="18" charset="0"/>
              </a:rPr>
              <a:t> cosine=cos(</a:t>
            </a:r>
            <a:r>
              <a:rPr lang="en-US" altLang="zh-CN" sz="2000" dirty="0" err="1" smtClean="0">
                <a:solidFill>
                  <a:schemeClr val="tx1"/>
                </a:solidFill>
                <a:latin typeface="Times New Roman" panose="02020603050405020304" pitchFamily="18" charset="0"/>
                <a:cs typeface="Times New Roman" panose="02020603050405020304" pitchFamily="18" charset="0"/>
              </a:rPr>
              <a:t>i</a:t>
            </a:r>
            <a:r>
              <a:rPr lang="en-US" altLang="zh-CN" sz="2000" dirty="0" smtClean="0">
                <a:solidFill>
                  <a:schemeClr val="tx1"/>
                </a:solidFill>
                <a:latin typeface="Times New Roman" panose="02020603050405020304" pitchFamily="18" charset="0"/>
                <a:cs typeface="Times New Roman" panose="02020603050405020304" pitchFamily="18" charset="0"/>
              </a:rPr>
              <a:t>*2*PI/100.0);</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GLfloat</a:t>
            </a:r>
            <a:r>
              <a:rPr lang="en-US" altLang="zh-CN" sz="2000" dirty="0" smtClean="0">
                <a:solidFill>
                  <a:schemeClr val="tx1"/>
                </a:solidFill>
                <a:latin typeface="Times New Roman" panose="02020603050405020304" pitchFamily="18" charset="0"/>
                <a:cs typeface="Times New Roman" panose="02020603050405020304" pitchFamily="18" charset="0"/>
              </a:rPr>
              <a:t> sine=sin(</a:t>
            </a:r>
            <a:r>
              <a:rPr lang="en-US" altLang="zh-CN" sz="2000" dirty="0" err="1" smtClean="0">
                <a:solidFill>
                  <a:schemeClr val="tx1"/>
                </a:solidFill>
                <a:latin typeface="Times New Roman" panose="02020603050405020304" pitchFamily="18" charset="0"/>
                <a:cs typeface="Times New Roman" panose="02020603050405020304" pitchFamily="18" charset="0"/>
              </a:rPr>
              <a:t>i</a:t>
            </a:r>
            <a:r>
              <a:rPr lang="en-US" altLang="zh-CN" sz="2000" dirty="0" smtClean="0">
                <a:solidFill>
                  <a:schemeClr val="tx1"/>
                </a:solidFill>
                <a:latin typeface="Times New Roman" panose="02020603050405020304" pitchFamily="18" charset="0"/>
                <a:cs typeface="Times New Roman" panose="02020603050405020304" pitchFamily="18" charset="0"/>
              </a:rPr>
              <a:t>*2*PI/100.0);</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glVertex2f(cosine, sine);</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p>
          <a:p>
            <a:pPr indent="109538"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glEnd</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indent="109538"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a:t>
            </a:r>
            <a:r>
              <a:rPr lang="en-US" altLang="zh-CN" sz="2000" dirty="0" err="1" smtClean="0">
                <a:solidFill>
                  <a:srgbClr val="0000FF"/>
                </a:solidFill>
                <a:latin typeface="Times New Roman" panose="02020603050405020304" pitchFamily="18" charset="0"/>
                <a:cs typeface="Times New Roman" panose="02020603050405020304" pitchFamily="18" charset="0"/>
              </a:rPr>
              <a:t>EndList</a:t>
            </a:r>
            <a:r>
              <a:rPr lang="en-US" altLang="zh-CN" sz="20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solidFill>
                  <a:schemeClr val="tx1"/>
                </a:solidFill>
                <a:latin typeface="Times New Roman" panose="02020603050405020304" pitchFamily="18" charset="0"/>
                <a:cs typeface="Times New Roman" panose="02020603050405020304" pitchFamily="18" charset="0"/>
              </a:rPr>
              <a:t>}</a:t>
            </a: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2000" dirty="0">
                <a:latin typeface="Times New Roman" panose="02020603050405020304" pitchFamily="18" charset="0"/>
                <a:cs typeface="Times New Roman" panose="02020603050405020304" pitchFamily="18" charset="0"/>
              </a:rPr>
              <a:t>void display(void)</a:t>
            </a:r>
          </a:p>
          <a:p>
            <a:pPr marL="0" indent="0">
              <a:buNone/>
            </a:pPr>
            <a:r>
              <a:rPr lang="en-US" altLang="zh-CN" sz="2000" dirty="0" smtClean="0">
                <a:latin typeface="Times New Roman" panose="02020603050405020304" pitchFamily="18" charset="0"/>
                <a:cs typeface="Times New Roman" panose="02020603050405020304" pitchFamily="18" charset="0"/>
              </a:rPr>
              <a:t>{</a:t>
            </a:r>
          </a:p>
          <a:p>
            <a:pPr marL="452438" indent="0">
              <a:buNone/>
            </a:pPr>
            <a:r>
              <a:rPr lang="en-US" altLang="zh-CN" sz="2000" dirty="0" err="1" smtClean="0">
                <a:solidFill>
                  <a:srgbClr val="0000FF"/>
                </a:solidFill>
                <a:latin typeface="Times New Roman" panose="02020603050405020304" pitchFamily="18" charset="0"/>
                <a:cs typeface="Times New Roman" panose="02020603050405020304" pitchFamily="18" charset="0"/>
              </a:rPr>
              <a:t>glCallList</a:t>
            </a:r>
            <a:r>
              <a:rPr lang="en-US" altLang="zh-CN" sz="2000" dirty="0" smtClean="0">
                <a:solidFill>
                  <a:schemeClr val="tx1"/>
                </a:solidFill>
                <a:latin typeface="Times New Roman" panose="02020603050405020304" pitchFamily="18" charset="0"/>
                <a:cs typeface="Times New Roman" panose="02020603050405020304" pitchFamily="18" charset="0"/>
              </a:rPr>
              <a:t>(CIRCLE_LIST);</a:t>
            </a:r>
          </a:p>
          <a:p>
            <a:pPr marL="452438" indent="0"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glFlush</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a:t>
            </a:r>
          </a:p>
        </p:txBody>
      </p:sp>
      <p:sp>
        <p:nvSpPr>
          <p:cNvPr id="3" name="Rectangle 2"/>
          <p:cNvSpPr>
            <a:spLocks noGrp="1" noChangeArrowheads="1"/>
          </p:cNvSpPr>
          <p:nvPr>
            <p:ph type="title"/>
          </p:nvPr>
        </p:nvSpPr>
        <p:spPr bwMode="auto">
          <a:xfrm>
            <a:off x="539552" y="116632"/>
            <a:ext cx="8229600" cy="922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示例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285882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611560" y="332656"/>
            <a:ext cx="8229600" cy="9941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多显示</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列表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Multiple Display Lists</a:t>
            </a:r>
            <a:endPar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563" name="Rectangle 3"/>
          <p:cNvSpPr>
            <a:spLocks noGrp="1" noChangeArrowheads="1"/>
          </p:cNvSpPr>
          <p:nvPr>
            <p:ph idx="1"/>
          </p:nvPr>
        </p:nvSpPr>
        <p:spPr bwMode="auto">
          <a:xfrm>
            <a:off x="503548" y="1196752"/>
            <a:ext cx="8445624" cy="534258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glCallLists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GLsizei</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n,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GLenum</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type, </a:t>
            </a:r>
          </a:p>
          <a:p>
            <a:pPr marL="0" indent="0" eaLnBrk="1" hangingPunct="1">
              <a:lnSpc>
                <a:spcPct val="80000"/>
              </a:lnSpc>
              <a:buNone/>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GLvoid</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lists);</a:t>
            </a:r>
          </a:p>
          <a:p>
            <a:pPr lvl="1" eaLnBrk="1" hangingPunct="1">
              <a:lnSpc>
                <a:spcPct val="8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指定要执行的显示列表的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数目</a:t>
            </a:r>
          </a:p>
          <a:p>
            <a:pPr lvl="1" eaLnBrk="1" hangingPunct="1">
              <a:lnSpc>
                <a:spcPct val="8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lists</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数据类型</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，可以是    </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GL_BYTE,</a:t>
            </a: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GL_UNSIGNED_BYTE,GL_SHORT</a:t>
            </a: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GL_UNSIGNED_SHORT,GL_INT</a:t>
            </a: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GL_UNSIGNED_INT,GL_FLOAT</a:t>
            </a: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GL_2_BYTES,GL_3_BYTES</a:t>
            </a:r>
          </a:p>
          <a:p>
            <a:pPr lvl="1" eaLnBrk="1" hangingPunct="1">
              <a:lnSpc>
                <a:spcPct val="80000"/>
              </a:lnSpc>
              <a:buFont typeface="Wingdings" panose="05000000000000000000" pitchFamily="2" charset="2"/>
              <a:buChar char="ü"/>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GL_4_BYTES</a:t>
            </a:r>
          </a:p>
          <a:p>
            <a:pPr lvl="1" eaLnBrk="1" hangingPunct="1">
              <a:lnSpc>
                <a:spcPct val="8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指定含有显示列表偏移</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量的</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数组地址 </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pP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32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glListBase</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base)</a:t>
            </a:r>
          </a:p>
          <a:p>
            <a:pPr lvl="1" eaLnBrk="1" hangingPunct="1">
              <a:lnSpc>
                <a:spcPct val="8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为函数</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glCallLists</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设置</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基值</a:t>
            </a:r>
          </a:p>
          <a:p>
            <a:pPr eaLnBrk="1" hangingPunct="1">
              <a:lnSpc>
                <a:spcPct val="80000"/>
              </a:lnSpc>
            </a:pPr>
            <a:endPar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309690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456871" y="404664"/>
            <a:ext cx="8229600" cy="922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示例</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611" name="Rectangle 3"/>
          <p:cNvSpPr>
            <a:spLocks noGrp="1" noChangeArrowheads="1"/>
          </p:cNvSpPr>
          <p:nvPr>
            <p:ph idx="1"/>
          </p:nvPr>
        </p:nvSpPr>
        <p:spPr bwMode="auto">
          <a:xfrm>
            <a:off x="755576" y="1437068"/>
            <a:ext cx="7925667" cy="4687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BYTE list[]={1</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glListBase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(1000);</a:t>
            </a:r>
          </a:p>
          <a:p>
            <a:pPr eaLnBrk="1" hangingPunct="1">
              <a:lnSpc>
                <a:spcPct val="8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glCallLists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(4, GL_BYTE, lists);</a:t>
            </a:r>
          </a:p>
          <a:p>
            <a:pPr eaLnBrk="1" hangingPunct="1">
              <a:lnSpc>
                <a:spcPct val="80000"/>
              </a:lnSpc>
              <a:buFont typeface="Wingdings" panose="05000000000000000000" pitchFamily="2" charset="2"/>
              <a:buNone/>
            </a:pP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80000"/>
              </a:lnSpc>
              <a:buFont typeface="Wingdings" panose="05000000000000000000" pitchFamily="2" charset="2"/>
              <a:buNone/>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最后一个语句</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等价于</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(1001);</a:t>
            </a:r>
          </a:p>
          <a:p>
            <a:pPr eaLnBrk="1" hangingPunct="1">
              <a:lnSpc>
                <a:spcPct val="80000"/>
              </a:lnSpc>
              <a:buFont typeface="Wingdings" panose="05000000000000000000" pitchFamily="2" charset="2"/>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(1003);</a:t>
            </a:r>
          </a:p>
          <a:p>
            <a:pPr eaLnBrk="1" hangingPunct="1">
              <a:lnSpc>
                <a:spcPct val="80000"/>
              </a:lnSpc>
              <a:buFont typeface="Wingdings" panose="05000000000000000000" pitchFamily="2" charset="2"/>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(1005);</a:t>
            </a:r>
          </a:p>
          <a:p>
            <a:pPr eaLnBrk="1" hangingPunct="1">
              <a:lnSpc>
                <a:spcPct val="80000"/>
              </a:lnSpc>
              <a:buFont typeface="Wingdings" panose="05000000000000000000" pitchFamily="2" charset="2"/>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(1007);</a:t>
            </a:r>
          </a:p>
        </p:txBody>
      </p:sp>
    </p:spTree>
    <p:extLst>
      <p:ext uri="{BB962C8B-B14F-4D97-AF65-F5344CB8AC3E}">
        <p14:creationId xmlns:p14="http://schemas.microsoft.com/office/powerpoint/2010/main" val="15315412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251520" y="179217"/>
            <a:ext cx="8676456" cy="8015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连续显示列表</a:t>
            </a: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Ranged Display Lists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59" name="Rectangle 3"/>
          <p:cNvSpPr>
            <a:spLocks noGrp="1" noChangeArrowheads="1"/>
          </p:cNvSpPr>
          <p:nvPr>
            <p:ph idx="1"/>
          </p:nvPr>
        </p:nvSpPr>
        <p:spPr bwMode="auto">
          <a:xfrm>
            <a:off x="323528" y="980728"/>
            <a:ext cx="8709183"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glGenLists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GLsizei</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range);</a:t>
            </a:r>
          </a:p>
          <a:p>
            <a:pPr lvl="1" eaLnBrk="1" hangingPunct="1">
              <a:lnSpc>
                <a:spcPct val="90000"/>
              </a:lnSpc>
            </a:pP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建立一组</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连续的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空显示列表。</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range: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指定要产生的连续的空显示</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列表的数目。</a:t>
            </a:r>
          </a:p>
          <a:p>
            <a:pPr lvl="1"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该函数将</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整数</a:t>
            </a: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这样</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名为</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n,n+1,…,n+range-1</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range</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个连续空显示列表将被建立。如出现错误，则返回</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GLboolean</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glIsList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a:t>
            </a:r>
          </a:p>
          <a:p>
            <a:pPr lvl="1" eaLnBrk="1" hangingPunct="1">
              <a:lnSpc>
                <a:spcPct val="90000"/>
              </a:lnSpc>
            </a:pP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确定</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一个名称是否对应</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一个显示列表</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指定一个可能的显示列表名称。</a:t>
            </a:r>
          </a:p>
          <a:p>
            <a:pPr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oid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glDeleteLists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GLsizei</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range);</a:t>
            </a:r>
          </a:p>
          <a:p>
            <a:pPr lvl="1" eaLnBrk="1" hangingPunct="1">
              <a:lnSpc>
                <a:spcPct val="90000"/>
              </a:lnSpc>
            </a:pP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删除一组</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连续的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显示列表</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指定要删除的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第一个显示列表</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整型名称</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range</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指定要删除的显示列表的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数目</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9255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list=</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glGenLists</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(1);</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 (list!=0)</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p>
          <a:p>
            <a:pPr indent="20638"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glNewList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 GL_COMPILE);</a:t>
            </a:r>
          </a:p>
          <a:p>
            <a:pPr indent="20638"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编写 显示列表 的内容</a:t>
            </a:r>
          </a:p>
          <a:p>
            <a:pPr indent="20638" eaLnBrk="1" hangingPunct="1">
              <a:lnSpc>
                <a:spcPct val="90000"/>
              </a:lnSpc>
              <a:buFont typeface="Wingdings" panose="05000000000000000000" pitchFamily="2" charset="2"/>
              <a:buNone/>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glEndList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Rectangle 2"/>
          <p:cNvSpPr>
            <a:spLocks noGrp="1" noChangeArrowheads="1"/>
          </p:cNvSpPr>
          <p:nvPr>
            <p:ph type="title"/>
          </p:nvPr>
        </p:nvSpPr>
        <p:spPr bwMode="auto">
          <a:xfrm>
            <a:off x="456871" y="404664"/>
            <a:ext cx="8229600" cy="922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示例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286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15000" y="116632"/>
            <a:ext cx="9001248" cy="9087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宋体" panose="02010600030101010101" pitchFamily="2" charset="-122"/>
                <a:ea typeface="宋体" panose="02010600030101010101" pitchFamily="2" charset="-122"/>
                <a:cs typeface="Times New Roman" panose="02020603050405020304" pitchFamily="18" charset="0"/>
              </a:rPr>
              <a:t>嵌套的显示</a:t>
            </a:r>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列表</a:t>
            </a:r>
            <a:r>
              <a:rPr lang="en-US" altLang="zh-CN" dirty="0" smtClean="0">
                <a:solidFill>
                  <a:schemeClr val="tx1"/>
                </a:solidFill>
                <a:latin typeface="Times New Roman" panose="02020603050405020304" pitchFamily="18" charset="0"/>
                <a:cs typeface="Times New Roman" panose="02020603050405020304" pitchFamily="18" charset="0"/>
              </a:rPr>
              <a:t>Nesting Display Lists</a:t>
            </a:r>
            <a:endPar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74755" name="Rectangle 3"/>
          <p:cNvSpPr>
            <a:spLocks noGrp="1" noChangeArrowheads="1"/>
          </p:cNvSpPr>
          <p:nvPr>
            <p:ph idx="1"/>
          </p:nvPr>
        </p:nvSpPr>
        <p:spPr bwMode="auto">
          <a:xfrm>
            <a:off x="611560" y="908720"/>
            <a:ext cx="8229600" cy="49684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smtClean="0">
                <a:solidFill>
                  <a:srgbClr val="0000FF"/>
                </a:solidFill>
                <a:latin typeface="Times New Roman" panose="02020603050405020304" pitchFamily="18" charset="0"/>
                <a:cs typeface="Times New Roman" panose="02020603050405020304" pitchFamily="18" charset="0"/>
              </a:rPr>
              <a:t>glNewList</a:t>
            </a:r>
            <a:r>
              <a:rPr lang="en-US" altLang="zh-CN" sz="2000" dirty="0" smtClean="0">
                <a:solidFill>
                  <a:schemeClr val="tx1"/>
                </a:solidFill>
                <a:latin typeface="Times New Roman" panose="02020603050405020304" pitchFamily="18" charset="0"/>
                <a:cs typeface="Times New Roman" panose="02020603050405020304" pitchFamily="18" charset="0"/>
              </a:rPr>
              <a:t>(1, GL_COMPILE);   // 1st display list</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glVertex3f(v1);</a:t>
            </a:r>
          </a:p>
          <a:p>
            <a:pPr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glEndList</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err="1" smtClean="0">
                <a:solidFill>
                  <a:srgbClr val="0000FF"/>
                </a:solidFill>
                <a:latin typeface="Times New Roman" panose="02020603050405020304" pitchFamily="18" charset="0"/>
                <a:cs typeface="Times New Roman" panose="02020603050405020304" pitchFamily="18" charset="0"/>
              </a:rPr>
              <a:t>glNewList</a:t>
            </a:r>
            <a:r>
              <a:rPr lang="en-US" altLang="zh-CN" sz="2000" dirty="0" smtClean="0">
                <a:solidFill>
                  <a:schemeClr val="tx1"/>
                </a:solidFill>
                <a:latin typeface="Times New Roman" panose="02020603050405020304" pitchFamily="18" charset="0"/>
                <a:cs typeface="Times New Roman" panose="02020603050405020304" pitchFamily="18" charset="0"/>
              </a:rPr>
              <a:t>(2, GL_COMPILE);     // 2st display list</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glVertex3f(v2);</a:t>
            </a:r>
          </a:p>
          <a:p>
            <a:pPr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glEndList</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solidFill>
                  <a:srgbClr val="0000FF"/>
                </a:solidFill>
                <a:latin typeface="Times New Roman" panose="02020603050405020304" pitchFamily="18" charset="0"/>
                <a:cs typeface="Times New Roman" panose="02020603050405020304" pitchFamily="18" charset="0"/>
              </a:rPr>
              <a:t>glNewList</a:t>
            </a:r>
            <a:r>
              <a:rPr lang="en-US" altLang="zh-CN" sz="2000" dirty="0" smtClean="0">
                <a:solidFill>
                  <a:schemeClr val="tx1"/>
                </a:solidFill>
                <a:latin typeface="Times New Roman" panose="02020603050405020304" pitchFamily="18" charset="0"/>
                <a:cs typeface="Times New Roman" panose="02020603050405020304" pitchFamily="18" charset="0"/>
              </a:rPr>
              <a:t>(3, GL_COMPILE);      // 3st display list</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glVertex3f(v3);</a:t>
            </a:r>
          </a:p>
          <a:p>
            <a:pPr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glEndList</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20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smtClean="0">
                <a:solidFill>
                  <a:srgbClr val="0000FF"/>
                </a:solidFill>
                <a:latin typeface="Times New Roman" panose="02020603050405020304" pitchFamily="18" charset="0"/>
                <a:cs typeface="Times New Roman" panose="02020603050405020304" pitchFamily="18" charset="0"/>
              </a:rPr>
              <a:t>glNewList</a:t>
            </a:r>
            <a:r>
              <a:rPr lang="en-US" altLang="zh-CN" sz="2000" dirty="0" smtClean="0">
                <a:solidFill>
                  <a:schemeClr val="tx1"/>
                </a:solidFill>
                <a:latin typeface="Times New Roman" panose="02020603050405020304" pitchFamily="18" charset="0"/>
                <a:cs typeface="Times New Roman" panose="02020603050405020304" pitchFamily="18" charset="0"/>
              </a:rPr>
              <a:t>(4,  GL_COMPILE);     // 4st display list</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glBegin</a:t>
            </a:r>
            <a:r>
              <a:rPr lang="en-US" altLang="zh-CN" sz="2000" dirty="0" smtClean="0">
                <a:solidFill>
                  <a:schemeClr val="tx1"/>
                </a:solidFill>
                <a:latin typeface="Times New Roman" panose="02020603050405020304" pitchFamily="18" charset="0"/>
                <a:cs typeface="Times New Roman" panose="02020603050405020304" pitchFamily="18" charset="0"/>
              </a:rPr>
              <a:t>(GL_POLYGON);</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rgbClr val="0000FF"/>
                </a:solidFill>
                <a:latin typeface="Times New Roman" panose="02020603050405020304" pitchFamily="18" charset="0"/>
                <a:cs typeface="Times New Roman" panose="02020603050405020304" pitchFamily="18" charset="0"/>
              </a:rPr>
              <a:t>glCallList</a:t>
            </a:r>
            <a:r>
              <a:rPr lang="en-US" altLang="zh-CN" sz="2000" dirty="0" smtClean="0">
                <a:solidFill>
                  <a:srgbClr val="0000FF"/>
                </a:solidFill>
                <a:latin typeface="Times New Roman" panose="02020603050405020304" pitchFamily="18" charset="0"/>
                <a:cs typeface="Times New Roman" panose="02020603050405020304" pitchFamily="18" charset="0"/>
              </a:rPr>
              <a:t>(1);</a:t>
            </a:r>
          </a:p>
          <a:p>
            <a:pPr eaLnBrk="1" hangingPunct="1">
              <a:lnSpc>
                <a:spcPct val="80000"/>
              </a:lnSpc>
              <a:buFont typeface="Wingdings" panose="05000000000000000000" pitchFamily="2" charset="2"/>
              <a:buNone/>
            </a:pP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err="1" smtClean="0">
                <a:solidFill>
                  <a:srgbClr val="0000FF"/>
                </a:solidFill>
                <a:latin typeface="Times New Roman" panose="02020603050405020304" pitchFamily="18" charset="0"/>
                <a:cs typeface="Times New Roman" panose="02020603050405020304" pitchFamily="18" charset="0"/>
              </a:rPr>
              <a:t>glCallList</a:t>
            </a:r>
            <a:r>
              <a:rPr lang="en-US" altLang="zh-CN" sz="2000" dirty="0" smtClean="0">
                <a:solidFill>
                  <a:srgbClr val="0000FF"/>
                </a:solidFill>
                <a:latin typeface="Times New Roman" panose="02020603050405020304" pitchFamily="18" charset="0"/>
                <a:cs typeface="Times New Roman" panose="02020603050405020304" pitchFamily="18" charset="0"/>
              </a:rPr>
              <a:t>(2);</a:t>
            </a:r>
          </a:p>
          <a:p>
            <a:pPr eaLnBrk="1" hangingPunct="1">
              <a:lnSpc>
                <a:spcPct val="80000"/>
              </a:lnSpc>
              <a:buFont typeface="Wingdings" panose="05000000000000000000" pitchFamily="2" charset="2"/>
              <a:buNone/>
            </a:pPr>
            <a:r>
              <a:rPr lang="en-US" altLang="zh-CN" sz="2000" dirty="0" smtClean="0">
                <a:solidFill>
                  <a:srgbClr val="0000FF"/>
                </a:solidFill>
                <a:latin typeface="Times New Roman" panose="02020603050405020304" pitchFamily="18" charset="0"/>
                <a:cs typeface="Times New Roman" panose="02020603050405020304" pitchFamily="18" charset="0"/>
              </a:rPr>
              <a:t>        </a:t>
            </a:r>
            <a:r>
              <a:rPr lang="en-US" altLang="zh-CN" sz="2000" dirty="0" err="1" smtClean="0">
                <a:solidFill>
                  <a:srgbClr val="0000FF"/>
                </a:solidFill>
                <a:latin typeface="Times New Roman" panose="02020603050405020304" pitchFamily="18" charset="0"/>
                <a:cs typeface="Times New Roman" panose="02020603050405020304" pitchFamily="18" charset="0"/>
              </a:rPr>
              <a:t>glCallList</a:t>
            </a:r>
            <a:r>
              <a:rPr lang="en-US" altLang="zh-CN" sz="2000" dirty="0" smtClean="0">
                <a:solidFill>
                  <a:srgbClr val="0000FF"/>
                </a:solidFill>
                <a:latin typeface="Times New Roman" panose="02020603050405020304" pitchFamily="18" charset="0"/>
                <a:cs typeface="Times New Roman" panose="02020603050405020304" pitchFamily="18" charset="0"/>
              </a:rPr>
              <a:t>(3);</a:t>
            </a:r>
          </a:p>
          <a:p>
            <a:pPr eaLnBrk="1" hangingPunct="1">
              <a:lnSpc>
                <a:spcPct val="80000"/>
              </a:lnSpc>
              <a:buFont typeface="Wingdings" panose="05000000000000000000" pitchFamily="2" charset="2"/>
              <a:buNone/>
            </a:pPr>
            <a:r>
              <a:rPr lang="en-US" altLang="zh-CN" sz="2000" dirty="0" smtClean="0">
                <a:solidFill>
                  <a:schemeClr val="tx1"/>
                </a:solidFill>
                <a:latin typeface="Times New Roman" panose="02020603050405020304" pitchFamily="18" charset="0"/>
                <a:cs typeface="Times New Roman" panose="02020603050405020304" pitchFamily="18" charset="0"/>
              </a:rPr>
              <a:t>    </a:t>
            </a:r>
            <a:r>
              <a:rPr lang="en-US" altLang="zh-CN" sz="2000" dirty="0" err="1" smtClean="0">
                <a:solidFill>
                  <a:schemeClr val="tx1"/>
                </a:solidFill>
                <a:latin typeface="Times New Roman" panose="02020603050405020304" pitchFamily="18" charset="0"/>
                <a:cs typeface="Times New Roman" panose="02020603050405020304" pitchFamily="18" charset="0"/>
              </a:rPr>
              <a:t>glEnd</a:t>
            </a:r>
            <a:r>
              <a:rPr lang="en-US" altLang="zh-CN" sz="20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err="1" smtClean="0">
                <a:solidFill>
                  <a:schemeClr val="tx1"/>
                </a:solidFill>
                <a:latin typeface="Times New Roman" panose="02020603050405020304" pitchFamily="18" charset="0"/>
                <a:cs typeface="Times New Roman" panose="02020603050405020304" pitchFamily="18" charset="0"/>
              </a:rPr>
              <a:t>glEndList</a:t>
            </a:r>
            <a:r>
              <a:rPr lang="en-US" altLang="zh-CN" sz="2000" dirty="0" smtClean="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50315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bwMode="auto">
          <a:xfrm>
            <a:off x="475387" y="188640"/>
            <a:ext cx="82296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示例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803" name="Rectangle 3"/>
          <p:cNvSpPr>
            <a:spLocks noGrp="1" noChangeArrowheads="1"/>
          </p:cNvSpPr>
          <p:nvPr>
            <p:ph idx="1"/>
          </p:nvPr>
        </p:nvSpPr>
        <p:spPr bwMode="auto">
          <a:xfrm>
            <a:off x="475387" y="1124744"/>
            <a:ext cx="8229600" cy="525693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创建显示列表</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init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80000"/>
              </a:lnSpc>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listName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glGenLists</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glNewList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listName</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GL_COMPILE);</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glColor3f(1.0,0,0);</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glBegin</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(GL_TRIANGLES);</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glVertex2f(0,0);</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glVertex2f(1,0);</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glVertex2f(0,1);</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glEnd</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glTranslatef</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(1.5,0,0);</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glEndList</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latin typeface="Times New Roman" panose="02020603050405020304" pitchFamily="18" charset="0"/>
                <a:ea typeface="宋体" panose="02010600030101010101" pitchFamily="2" charset="-122"/>
                <a:cs typeface="Times New Roman" panose="02020603050405020304" pitchFamily="18" charset="0"/>
              </a:rPr>
              <a:t>glShadeModel</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(GL_FLAT);</a:t>
            </a:r>
          </a:p>
          <a:p>
            <a:pPr eaLnBrk="1" hangingPunct="1">
              <a:lnSpc>
                <a:spcPct val="80000"/>
              </a:lnSpc>
              <a:buFont typeface="Wingdings" panose="05000000000000000000" pitchFamily="2" charset="2"/>
              <a:buNone/>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65702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bwMode="auto">
          <a:xfrm>
            <a:off x="457200" y="1052736"/>
            <a:ext cx="8229600" cy="53998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图形绘制</a:t>
            </a:r>
          </a:p>
          <a:p>
            <a:pPr eaLnBrk="1" hangingPunct="1">
              <a:lnSpc>
                <a:spcPct val="90000"/>
              </a:lnSpc>
              <a:buFont typeface="Wingdings" panose="05000000000000000000" pitchFamily="2" charset="2"/>
              <a:buNone/>
            </a:pPr>
            <a:r>
              <a:rPr lang="zh-CN" altLang="en-US"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display()</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glClear</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(GL_COLOR_BUFFER_BIT);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glColor3f(0,1,0);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glBegin</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(GL_LINES);</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glVertex2f(-5,0);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glVertex2f(20,0);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glEnd</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=0;i&lt;10;i++)</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glCallList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listName</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glFlush</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3" name="Rectangle 2"/>
          <p:cNvSpPr>
            <a:spLocks noGrp="1" noChangeArrowheads="1"/>
          </p:cNvSpPr>
          <p:nvPr>
            <p:ph type="title"/>
          </p:nvPr>
        </p:nvSpPr>
        <p:spPr bwMode="auto">
          <a:xfrm>
            <a:off x="475387" y="188640"/>
            <a:ext cx="82296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示例</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75016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8089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80900" name="灯片编号占位符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0E5FD46-B4F5-448A-88D1-E6CF0E43F83B}" type="slidenum">
              <a:rPr lang="en-US" altLang="zh-CN"/>
              <a:pPr eaLnBrk="1" hangingPunct="1"/>
              <a:t>29</a:t>
            </a:fld>
            <a:endParaRPr lang="en-US" altLang="zh-CN"/>
          </a:p>
        </p:txBody>
      </p:sp>
      <p:pic>
        <p:nvPicPr>
          <p:cNvPr id="80901" name="Picture 4" descr="display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753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快捷菜单</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6.5.8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显示列表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6.5.10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6.5.11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03064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bwMode="auto">
          <a:xfrm>
            <a:off x="457200" y="1052737"/>
            <a:ext cx="5554960" cy="57606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6-86-</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三角形</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&amp;</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直线</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显示列表</a:t>
            </a:r>
            <a:endPar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2"/>
          <p:cNvSpPr>
            <a:spLocks noGrp="1" noChangeArrowheads="1"/>
          </p:cNvSpPr>
          <p:nvPr>
            <p:ph type="title"/>
          </p:nvPr>
        </p:nvSpPr>
        <p:spPr bwMode="auto">
          <a:xfrm>
            <a:off x="475387" y="188640"/>
            <a:ext cx="82296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演示</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691680" y="1728194"/>
            <a:ext cx="6264696" cy="4972062"/>
          </a:xfrm>
          <a:prstGeom prst="rect">
            <a:avLst/>
          </a:prstGeom>
        </p:spPr>
      </p:pic>
    </p:spTree>
    <p:extLst>
      <p:ext uri="{BB962C8B-B14F-4D97-AF65-F5344CB8AC3E}">
        <p14:creationId xmlns:p14="http://schemas.microsoft.com/office/powerpoint/2010/main" val="23211812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快捷菜单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6.5.8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显示列表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6.5.10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6.5.11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5777820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35843"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t="3125" b="3125"/>
          <a:stretch>
            <a:fillRect/>
          </a:stretch>
        </p:blipFill>
        <p:spPr bwMode="auto">
          <a:xfrm>
            <a:off x="-304800" y="0"/>
            <a:ext cx="97536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67544" y="11663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对象</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选择</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Selecting Objects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67" name="Rectangle 3"/>
          <p:cNvSpPr>
            <a:spLocks noGrp="1" noChangeArrowheads="1"/>
          </p:cNvSpPr>
          <p:nvPr>
            <p:ph idx="1"/>
          </p:nvPr>
        </p:nvSpPr>
        <p:spPr bwMode="auto">
          <a:xfrm>
            <a:off x="1043608" y="908720"/>
            <a:ext cx="7859216"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eaLnBrk="1" hangingPunct="1">
              <a:buFont typeface="+mj-lt"/>
              <a:buAutoNum type="arabicPeriod"/>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名字堆栈</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初始化</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图形</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绘制</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用户用鼠标</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选择</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对象</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进入</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选择模式</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设置</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拾取缓冲区</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根据鼠标位置</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拾取区域</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为每个图元指定名字</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并</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虚拟绘制</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（信息</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进入选择</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缓冲区）</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切换回</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渲染模式</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514350" indent="-514350" eaLnBrk="1" hangingPunct="1">
              <a:buFont typeface="+mj-lt"/>
              <a:buAutoNum type="arabicPeriod"/>
            </a:pP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分析</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选择缓冲区中的</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数据</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auto">
          <a:xfrm>
            <a:off x="457200" y="11663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名字堆栈操作</a:t>
            </a:r>
            <a:endPar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3" name="Rectangle 3"/>
          <p:cNvSpPr>
            <a:spLocks noGrp="1" noChangeArrowheads="1"/>
          </p:cNvSpPr>
          <p:nvPr>
            <p:ph idx="1"/>
          </p:nvPr>
        </p:nvSpPr>
        <p:spPr bwMode="auto">
          <a:xfrm>
            <a:off x="251520" y="980728"/>
            <a:ext cx="8795320" cy="55586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glInitNam</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初始化名字堆栈</a:t>
            </a:r>
          </a:p>
          <a:p>
            <a:pPr lvl="1"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oid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glInitName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a:t>
            </a:r>
          </a:p>
          <a:p>
            <a:pPr lvl="1"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名字堆栈是区别绘图命令集中的命令的唯一标志</a:t>
            </a:r>
          </a:p>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glPushName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函数将物体的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名称</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压入名字堆栈中</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PushName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name);</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name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指定一个将</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被压入名字堆栈顶部</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名字</a:t>
            </a:r>
          </a:p>
          <a:p>
            <a:pPr lvl="1"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名字堆栈的深度至少能容纳</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 </a:t>
            </a:r>
          </a:p>
          <a:p>
            <a:pPr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glLoadName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name)</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将指定</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名称</a:t>
            </a:r>
            <a:r>
              <a:rPr lang="zh-CN" altLang="en-US"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加载到</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栈顶</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替换栈顶</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glPopName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弹出</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位于栈顶的名称</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457200" y="47667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拾取缓冲区设置</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915" name="Rectangle 3"/>
          <p:cNvSpPr>
            <a:spLocks noGrp="1" noChangeArrowheads="1"/>
          </p:cNvSpPr>
          <p:nvPr>
            <p:ph idx="1"/>
          </p:nvPr>
        </p:nvSpPr>
        <p:spPr bwMode="auto">
          <a:xfrm>
            <a:off x="174340" y="1700808"/>
            <a:ext cx="8795320" cy="35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首先调用</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glSelectBuffer</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指定</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存放返回命令</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中记录的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数组</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glSelectBuffer</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GLsizei</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size, Glint * buffer);</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Size: buffer</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的大小，数组的最大个数</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Buffer: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指向数组的指针</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bwMode="auto">
          <a:xfrm>
            <a:off x="395536" y="1700808"/>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glRenderMode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(GL_SELECT)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函数进入选择模式</a:t>
            </a:r>
          </a:p>
          <a:p>
            <a:pPr lvl="1" eaLnBrk="1" hangingPunct="1">
              <a:lnSpc>
                <a:spcPct val="90000"/>
              </a:lnSpc>
            </a:pP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GLint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glRenderMode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GLenum</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mode);</a:t>
            </a:r>
          </a:p>
          <a:p>
            <a:pPr lvl="1"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Mode</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的取值：</a:t>
            </a:r>
          </a:p>
          <a:p>
            <a:pPr lvl="2" eaLnBrk="1" hangingPunct="1">
              <a:lnSpc>
                <a:spcPct val="90000"/>
              </a:lnSpc>
              <a:buFont typeface="Wingdings" panose="05000000000000000000" pitchFamily="2" charset="2"/>
              <a:buChar char="ü"/>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GL_RENDER  </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绘图模式</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，返回选择缓冲的</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命中记录数目</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2" eaLnBrk="1" hangingPunct="1">
              <a:lnSpc>
                <a:spcPct val="90000"/>
              </a:lnSpc>
              <a:buFont typeface="Wingdings" panose="05000000000000000000" pitchFamily="2" charset="2"/>
              <a:buChar char="ü"/>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GL_SELECT  </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选择模式</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2" eaLnBrk="1" hangingPunct="1">
              <a:lnSpc>
                <a:spcPct val="90000"/>
              </a:lnSpc>
              <a:buFont typeface="Wingdings" panose="05000000000000000000" pitchFamily="2" charset="2"/>
              <a:buChar char="ü"/>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GL_FEEDBACK   </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反馈模式</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返回反馈缓冲区值的</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个数</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bwMode="auto">
          <a:xfrm>
            <a:off x="395536" y="332656"/>
            <a:ext cx="8229600" cy="8640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进入选择模式</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467544" y="332656"/>
            <a:ext cx="8229600" cy="99412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对象</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拾取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Picking Objects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059" name="Rectangle 3"/>
          <p:cNvSpPr>
            <a:spLocks noGrp="1" noChangeArrowheads="1"/>
          </p:cNvSpPr>
          <p:nvPr>
            <p:ph idx="1"/>
          </p:nvPr>
        </p:nvSpPr>
        <p:spPr bwMode="auto">
          <a:xfrm>
            <a:off x="0" y="1412776"/>
            <a:ext cx="901134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gluPickMatrix</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x,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y,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delX</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GLdouble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delY</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viewport);</a:t>
            </a:r>
          </a:p>
          <a:p>
            <a:pPr lvl="1" eaLnBrk="1" hangingPunct="1">
              <a:lnSpc>
                <a:spcPct val="90000"/>
              </a:lnSpc>
            </a:pP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（根据</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鼠标</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位置）</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一个拾取</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区域</a:t>
            </a:r>
          </a:p>
          <a:p>
            <a:pPr lvl="1" eaLnBrk="1" hangingPunct="1">
              <a:lnSpc>
                <a:spcPct val="90000"/>
              </a:lnSpc>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如果某物体与该拾取区域有相交，则</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被选中</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x, y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指定拾取区域的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中心</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点</a:t>
            </a:r>
          </a:p>
          <a:p>
            <a:pPr lvl="1" eaLnBrk="1" hangingPunct="1">
              <a:lnSpc>
                <a:spcPct val="90000"/>
              </a:lnSpc>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delX</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delY</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分别指定拾取区域的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宽度</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和</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高度</a:t>
            </a:r>
          </a:p>
          <a:p>
            <a:pPr lvl="1" eaLnBrk="1" hangingPunct="1">
              <a:lnSpc>
                <a:spcPct val="90000"/>
              </a:lnSpc>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viewport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指定当前</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视区的参数</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视景体</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90000"/>
              </a:lnSpc>
            </a:pP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虚拟绘制</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bwMode="auto">
          <a:xfrm>
            <a:off x="457200" y="1628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glRenderMode</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(GL_RENDER)</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函数退出选择模式重新</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回到</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一般</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绘图模式</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，处理</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命中记录数组</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中的数据。</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返回值为进入命中记录数组中的命中记录个数。</a:t>
            </a:r>
          </a:p>
        </p:txBody>
      </p:sp>
      <p:sp>
        <p:nvSpPr>
          <p:cNvPr id="5" name="Rectangle 2"/>
          <p:cNvSpPr>
            <a:spLocks noGrp="1" noChangeArrowheads="1"/>
          </p:cNvSpPr>
          <p:nvPr>
            <p:ph type="title"/>
          </p:nvPr>
        </p:nvSpPr>
        <p:spPr bwMode="auto">
          <a:xfrm>
            <a:off x="457200" y="548680"/>
            <a:ext cx="8229600" cy="8640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返回绘图模式</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306948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457200" y="274638"/>
            <a:ext cx="8229600" cy="8501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演示</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059" name="Rectangle 3"/>
          <p:cNvSpPr>
            <a:spLocks noGrp="1" noChangeArrowheads="1"/>
          </p:cNvSpPr>
          <p:nvPr>
            <p:ph idx="1"/>
          </p:nvPr>
        </p:nvSpPr>
        <p:spPr bwMode="auto">
          <a:xfrm>
            <a:off x="179512" y="1052736"/>
            <a:ext cx="3419872" cy="7200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6-89-</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星球选取</a:t>
            </a:r>
            <a:endPar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619672" y="1717244"/>
            <a:ext cx="6203271" cy="4880108"/>
          </a:xfrm>
          <a:prstGeom prst="rect">
            <a:avLst/>
          </a:prstGeom>
        </p:spPr>
      </p:pic>
    </p:spTree>
    <p:extLst>
      <p:ext uri="{BB962C8B-B14F-4D97-AF65-F5344CB8AC3E}">
        <p14:creationId xmlns:p14="http://schemas.microsoft.com/office/powerpoint/2010/main" val="38188753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457200" y="4572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菜单</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Menus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267" name="Rectangle 3"/>
          <p:cNvSpPr>
            <a:spLocks noGrp="1" noChangeArrowheads="1"/>
          </p:cNvSpPr>
          <p:nvPr>
            <p:ph idx="1"/>
          </p:nvPr>
        </p:nvSpPr>
        <p:spPr bwMode="auto">
          <a:xfrm>
            <a:off x="1115616" y="1600200"/>
            <a:ext cx="7571184"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Menu: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glutCreateMenu</a:t>
            </a:r>
            <a:endPar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注册</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菜单回调函数</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Create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subMenu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glutAddSubMenu</a:t>
            </a:r>
            <a:endPar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生成子菜单</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 Menu Entry: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glutAddMenuEntry</a:t>
            </a:r>
            <a:endPar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加入菜单条目</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Attach Menu: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glutAttachMenu</a:t>
            </a:r>
            <a:endPar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关联</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菜单给某个鼠标键</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宋体" panose="02010600030101010101" pitchFamily="2" charset="-122"/>
                <a:ea typeface="宋体" panose="02010600030101010101" pitchFamily="2" charset="-122"/>
              </a:rPr>
              <a:t>反馈</a:t>
            </a:r>
            <a:endParaRPr lang="zh-CN" altLang="zh-CN" b="1" dirty="0" smtClean="0">
              <a:latin typeface="宋体" panose="02010600030101010101" pitchFamily="2" charset="-122"/>
              <a:ea typeface="宋体" panose="02010600030101010101" pitchFamily="2" charset="-122"/>
            </a:endParaRPr>
          </a:p>
        </p:txBody>
      </p:sp>
      <p:pic>
        <p:nvPicPr>
          <p:cNvPr id="47109" name="Picture 4" descr="select sphe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124744"/>
            <a:ext cx="7231526"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457200" y="404664"/>
            <a:ext cx="8229600" cy="922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信息反馈</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Info Feedback</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idx="1"/>
          </p:nvPr>
        </p:nvSpPr>
        <p:spPr bwMode="auto">
          <a:xfrm>
            <a:off x="430386" y="1297141"/>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反馈模式类似于选择模式，将</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绘图信息反馈给应用程序</a:t>
            </a:r>
            <a:endParaRPr lang="en-US" altLang="zh-CN"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绘制图形、用户用鼠标选择对象、进入选择模型、设置选择区域</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、虚拟绘制、返回显示模式，然后：</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971550" lvl="1" indent="-514350" eaLnBrk="1" hangingPunct="1">
              <a:buFont typeface="+mj-lt"/>
              <a:buAutoNum type="arabicPeriod"/>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定义</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存放反馈信息的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数组</a:t>
            </a:r>
          </a:p>
          <a:p>
            <a:pPr marL="971550" lvl="1" indent="-514350" eaLnBrk="1" hangingPunct="1">
              <a:buFont typeface="+mj-lt"/>
              <a:buAutoNum type="arabicPeriod"/>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进入</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模式</a:t>
            </a:r>
          </a:p>
          <a:p>
            <a:pPr marL="971550" lvl="1" indent="-514350" eaLnBrk="1" hangingPunct="1">
              <a:buFont typeface="+mj-lt"/>
              <a:buAutoNum type="arabicPeriod"/>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虚拟绘制</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图元，并插入标记</a:t>
            </a:r>
          </a:p>
          <a:p>
            <a:pPr marL="971550" lvl="1" indent="-514350" eaLnBrk="1" hangingPunct="1">
              <a:buFont typeface="+mj-lt"/>
              <a:buAutoNum type="arabicPeriod"/>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退出</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模式</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，返回反馈信息</a:t>
            </a:r>
          </a:p>
          <a:p>
            <a:pPr marL="971550" lvl="1" indent="-514350" eaLnBrk="1" hangingPunct="1">
              <a:buFont typeface="+mj-lt"/>
              <a:buAutoNum type="arabicPeriod"/>
            </a:pP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分析</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信息</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xfrm>
            <a:off x="457200" y="548680"/>
            <a:ext cx="8229600" cy="9221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指定反馈信息数组</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03" name="Rectangle 3"/>
          <p:cNvSpPr>
            <a:spLocks noGrp="1" noChangeArrowheads="1"/>
          </p:cNvSpPr>
          <p:nvPr>
            <p:ph idx="1"/>
          </p:nvPr>
        </p:nvSpPr>
        <p:spPr bwMode="auto">
          <a:xfrm>
            <a:off x="174340" y="1628800"/>
            <a:ext cx="879532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glFeedbackBuffer</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指定</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保存反馈信息的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数组</a:t>
            </a: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glFeedbackBuffer</a:t>
            </a:r>
          </a:p>
          <a:p>
            <a:pPr marL="457200" lvl="1" indent="0" eaLnBrk="1" hangingPunct="1">
              <a:buNone/>
            </a:pPr>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GLsizei</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size, </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GLenum</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type</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GLfloat</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buffer);</a:t>
            </a:r>
          </a:p>
          <a:p>
            <a:pPr lvl="1" eaLnBrk="1" hangingPunct="1"/>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ize:</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指定可以写入</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buffer</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中的数值的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最大数目</a:t>
            </a: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buffer: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要返回的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反馈数据</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指针 </a:t>
            </a:r>
            <a:endPar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   </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顶点信息类型</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49"/>
          <p:cNvSpPr>
            <a:spLocks noGrp="1" noChangeArrowheads="1"/>
          </p:cNvSpPr>
          <p:nvPr>
            <p:ph type="title"/>
          </p:nvPr>
        </p:nvSpPr>
        <p:spPr bwMode="auto">
          <a:xfrm>
            <a:off x="323528" y="1052736"/>
            <a:ext cx="8496944" cy="106409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en-US" altLang="zh-CN" sz="32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Type</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：指定一个符号常量，用来描述</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给每个顶点的</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信息类型</a:t>
            </a:r>
          </a:p>
        </p:txBody>
      </p:sp>
      <p:graphicFrame>
        <p:nvGraphicFramePr>
          <p:cNvPr id="106575" name="Group 79"/>
          <p:cNvGraphicFramePr>
            <a:graphicFrameLocks noGrp="1"/>
          </p:cNvGraphicFramePr>
          <p:nvPr>
            <p:ph sz="half" idx="2"/>
            <p:extLst>
              <p:ext uri="{D42A27DB-BD31-4B8C-83A1-F6EECF244321}">
                <p14:modId xmlns:p14="http://schemas.microsoft.com/office/powerpoint/2010/main" val="3230926151"/>
              </p:ext>
            </p:extLst>
          </p:nvPr>
        </p:nvGraphicFramePr>
        <p:xfrm>
          <a:off x="323850" y="2205038"/>
          <a:ext cx="8424863" cy="4373561"/>
        </p:xfrm>
        <a:graphic>
          <a:graphicData uri="http://schemas.openxmlformats.org/drawingml/2006/table">
            <a:tbl>
              <a:tblPr/>
              <a:tblGrid>
                <a:gridCol w="3960813"/>
                <a:gridCol w="1511300"/>
                <a:gridCol w="936625"/>
                <a:gridCol w="935037"/>
                <a:gridCol w="1081088"/>
              </a:tblGrid>
              <a:tr h="6967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顶点坐标</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颜色</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纹理</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总值</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589">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GL_2D</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y</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7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GL_3D</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y, z</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676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GL_3D_COLOR</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y, z</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3+C</a:t>
                      </a: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589">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GL_3D_COLOR_TEXTURE</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y, z</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7+C</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6093">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GL_3D_COLOR_TEXTURE</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x, y, z, w</a:t>
                      </a: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8+C</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2"/>
          <p:cNvSpPr txBox="1">
            <a:spLocks noChangeArrowheads="1"/>
          </p:cNvSpPr>
          <p:nvPr/>
        </p:nvSpPr>
        <p:spPr bwMode="auto">
          <a:xfrm>
            <a:off x="567712" y="18864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cs typeface="Arial" pitchFamily="34"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0" fontAlgn="base">
              <a:spcBef>
                <a:spcPct val="0"/>
              </a:spcBef>
              <a:spcAft>
                <a:spcPct val="0"/>
              </a:spcAft>
              <a:defRPr sz="4400">
                <a:solidFill>
                  <a:schemeClr val="tx2"/>
                </a:solidFill>
                <a:latin typeface="Arial" pitchFamily="34" charset="0"/>
                <a:cs typeface="Arial" pitchFamily="34" charset="0"/>
              </a:defRPr>
            </a:lvl6pPr>
            <a:lvl7pPr marL="914400" algn="ctr" rtl="0" fontAlgn="base">
              <a:spcBef>
                <a:spcPct val="0"/>
              </a:spcBef>
              <a:spcAft>
                <a:spcPct val="0"/>
              </a:spcAft>
              <a:defRPr sz="4400">
                <a:solidFill>
                  <a:schemeClr val="tx2"/>
                </a:solidFill>
                <a:latin typeface="Arial" pitchFamily="34" charset="0"/>
                <a:cs typeface="Arial" pitchFamily="34" charset="0"/>
              </a:defRPr>
            </a:lvl7pPr>
            <a:lvl8pPr marL="1371600" algn="ctr" rtl="0" fontAlgn="base">
              <a:spcBef>
                <a:spcPct val="0"/>
              </a:spcBef>
              <a:spcAft>
                <a:spcPct val="0"/>
              </a:spcAft>
              <a:defRPr sz="4400">
                <a:solidFill>
                  <a:schemeClr val="tx2"/>
                </a:solidFill>
                <a:latin typeface="Arial" pitchFamily="34" charset="0"/>
                <a:cs typeface="Arial" pitchFamily="34" charset="0"/>
              </a:defRPr>
            </a:lvl8pPr>
            <a:lvl9pPr marL="1828800" algn="ctr" rtl="0" fontAlgn="base">
              <a:spcBef>
                <a:spcPct val="0"/>
              </a:spcBef>
              <a:spcAft>
                <a:spcPct val="0"/>
              </a:spcAft>
              <a:defRPr sz="4400">
                <a:solidFill>
                  <a:schemeClr val="tx2"/>
                </a:solidFill>
                <a:latin typeface="Arial" pitchFamily="34" charset="0"/>
                <a:cs typeface="Arial" pitchFamily="34" charset="0"/>
              </a:defRPr>
            </a:lvl9pPr>
          </a:lstStyle>
          <a:p>
            <a:pPr eaLnBrk="1" hangingPunct="1"/>
            <a:r>
              <a:rPr lang="zh-CN" altLang="en-US" b="1"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顶点信息类型</a:t>
            </a:r>
            <a:r>
              <a:rPr lang="en-US" altLang="zh-CN" b="1"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Vertex Info</a:t>
            </a:r>
            <a:r>
              <a:rPr lang="en-US" altLang="zh-CN" b="1"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Type</a:t>
            </a:r>
            <a:endParaRPr lang="en-US" altLang="zh-CN" b="1" kern="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bwMode="auto">
          <a:xfrm>
            <a:off x="457200" y="908720"/>
            <a:ext cx="8579296"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glRenderMode</a:t>
            </a:r>
            <a:r>
              <a:rPr lang="en-US" altLang="zh-CN" sz="280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函数，设置参数为</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GL_FEEDBACK</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进入</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反馈模式</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。在此之后直到退出反馈模式之前，所有绘制的</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图元</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都</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不会被绘制</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到屏幕，帧缓存区中的内容也不会</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改变，绘图信息进入反馈数组。</a:t>
            </a:r>
          </a:p>
          <a:p>
            <a:pPr eaLnBrk="1" hangingPunct="1">
              <a:lnSpc>
                <a:spcPct val="90000"/>
              </a:lnSpc>
            </a:pP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虚拟绘制图元</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49263" indent="0" eaLnBrk="1" hangingPunct="1">
              <a:lnSpc>
                <a:spcPct val="90000"/>
              </a:lnSpc>
              <a:buNone/>
            </a:pP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可使用</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glPassThrough</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函数将</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标记插入</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到反馈数组，方便后续数据分析</a:t>
            </a:r>
          </a:p>
          <a:p>
            <a:pPr lvl="1" eaLnBrk="1" hangingPunct="1">
              <a:lnSpc>
                <a:spcPct val="90000"/>
              </a:lnSpc>
            </a:pPr>
            <a:r>
              <a:rPr lang="zh-CN" altLang="en-US"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glPassThrough</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GLfloat</a:t>
            </a: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token); </a:t>
            </a:r>
          </a:p>
          <a:p>
            <a:pPr lvl="1" eaLnBrk="1" hangingPunct="1">
              <a:lnSpc>
                <a:spcPct val="90000"/>
              </a:lnSpc>
            </a:pPr>
            <a:r>
              <a:rPr lang="en-US" altLang="zh-CN"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token</a:t>
            </a:r>
            <a:r>
              <a:rPr lang="zh-CN" altLang="en-US" sz="24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指定一个插入</a:t>
            </a:r>
            <a:r>
              <a:rPr lang="zh-CN" altLang="en-US" sz="24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反馈缓冲区的标记值</a:t>
            </a:r>
          </a:p>
          <a:p>
            <a:pPr eaLnBrk="1" hangingPunct="1">
              <a:lnSpc>
                <a:spcPct val="90000"/>
              </a:lnSpc>
            </a:pP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glRenderMode</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GL_RENDER</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一般</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绘图</a:t>
            </a:r>
            <a:r>
              <a:rPr lang="zh-CN" altLang="en-US" sz="2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模式</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，该函数的</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返回值</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是反馈数组中信息</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组的数目</a:t>
            </a:r>
          </a:p>
          <a:p>
            <a:pPr eaLnBrk="1" hangingPunct="1">
              <a:lnSpc>
                <a:spcPct val="90000"/>
              </a:lnSpc>
            </a:pP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分析</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处理反馈数组的</a:t>
            </a:r>
            <a:r>
              <a:rPr lang="zh-CN" altLang="en-US"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数据</a:t>
            </a:r>
            <a:r>
              <a:rPr lang="en-US" altLang="zh-CN" sz="28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反馈数组的结构布局参见下表</a:t>
            </a:r>
            <a:endPar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2"/>
          <p:cNvSpPr>
            <a:spLocks noGrp="1" noChangeArrowheads="1"/>
          </p:cNvSpPr>
          <p:nvPr>
            <p:ph type="title"/>
          </p:nvPr>
        </p:nvSpPr>
        <p:spPr bwMode="auto">
          <a:xfrm>
            <a:off x="457200" y="11663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模式选择函数</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标题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solidFill>
                  <a:schemeClr val="tx1"/>
                </a:solidFill>
                <a:latin typeface="宋体" panose="02010600030101010101" pitchFamily="2" charset="-122"/>
                <a:ea typeface="宋体" panose="02010600030101010101" pitchFamily="2" charset="-122"/>
              </a:rPr>
              <a:t>反馈缓冲区标记</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1683820462"/>
              </p:ext>
            </p:extLst>
          </p:nvPr>
        </p:nvGraphicFramePr>
        <p:xfrm>
          <a:off x="457200" y="1340768"/>
          <a:ext cx="8435280" cy="5120750"/>
        </p:xfrm>
        <a:graphic>
          <a:graphicData uri="http://schemas.openxmlformats.org/drawingml/2006/table">
            <a:tbl>
              <a:tblPr firstRow="1" bandRow="1">
                <a:tableStyleId>{5C22544A-7EE6-4342-B048-85BDC9FD1C3A}</a:tableStyleId>
              </a:tblPr>
              <a:tblGrid>
                <a:gridCol w="5770984"/>
                <a:gridCol w="2664296"/>
              </a:tblGrid>
              <a:tr h="370871">
                <a:tc>
                  <a:txBody>
                    <a:bodyPr/>
                    <a:lstStyle/>
                    <a:p>
                      <a:r>
                        <a:rPr lang="zh-CN" altLang="en-US"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标记</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endParaRPr lang="zh-CN" altLang="en-US" sz="280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370871">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GL_POINT_TOKEN</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POINT</a:t>
                      </a:r>
                      <a:endPar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370871">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GL_LINE_TOKEN</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LINE</a:t>
                      </a:r>
                      <a:endPar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370871">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GL_LINE_RESET_TOKEN</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zh-CN" altLang="en-US" sz="2800" dirty="0" smtClean="0">
                          <a:latin typeface="Times New Roman" panose="02020603050405020304" pitchFamily="18" charset="0"/>
                          <a:ea typeface="宋体" panose="02010600030101010101" pitchFamily="2" charset="-122"/>
                          <a:cs typeface="Times New Roman" panose="02020603050405020304" pitchFamily="18" charset="0"/>
                        </a:rPr>
                        <a:t>点画线</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370871">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GL_POLYGON_TOKEN</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POLYGON</a:t>
                      </a:r>
                      <a:endPar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370871">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GL_BITMAP_TOKEN </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BITMAP</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640134">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GL_DRAW(COPY)_PIXEL_TOKEN</a:t>
                      </a:r>
                      <a:r>
                        <a:rPr lang="en-US" altLang="zh-CN" sz="2800" baseline="0"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rPr>
                        <a:t>PIXEL MATRIX</a:t>
                      </a:r>
                      <a:endParaRPr lang="zh-CN" altLang="en-US" sz="2800" dirty="0">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r h="914477">
                <a:tc>
                  <a:txBody>
                    <a:bodyPr/>
                    <a:lstStyle/>
                    <a:p>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GL_PASS_THROUGH_TOKEN</a:t>
                      </a:r>
                      <a:endPar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c>
                  <a:txBody>
                    <a:bodyPr/>
                    <a:lstStyle/>
                    <a:p>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TOKEN defined by user</a:t>
                      </a:r>
                      <a:r>
                        <a:rPr lang="zh-CN" altLang="en-US"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Name added back</a:t>
                      </a:r>
                      <a:endParaRPr lang="zh-CN" altLang="en-US" sz="28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txBody>
                  <a:tcPr marT="45724" marB="45724"/>
                </a:tc>
              </a:tr>
            </a:tbl>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标题 1"/>
          <p:cNvSpPr>
            <a:spLocks noGrp="1"/>
          </p:cNvSpPr>
          <p:nvPr>
            <p:ph type="title"/>
          </p:nvPr>
        </p:nvSpPr>
        <p:spPr bwMode="auto">
          <a:xfrm>
            <a:off x="539552" y="260648"/>
            <a:ext cx="8229600" cy="7775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反馈数组的布局示例</a:t>
            </a:r>
          </a:p>
        </p:txBody>
      </p:sp>
      <p:graphicFrame>
        <p:nvGraphicFramePr>
          <p:cNvPr id="32829" name="Group 61"/>
          <p:cNvGraphicFramePr>
            <a:graphicFrameLocks noGrp="1"/>
          </p:cNvGraphicFramePr>
          <p:nvPr>
            <p:ph idx="1"/>
            <p:extLst>
              <p:ext uri="{D42A27DB-BD31-4B8C-83A1-F6EECF244321}">
                <p14:modId xmlns:p14="http://schemas.microsoft.com/office/powerpoint/2010/main" val="3336090221"/>
              </p:ext>
            </p:extLst>
          </p:nvPr>
        </p:nvGraphicFramePr>
        <p:xfrm>
          <a:off x="323528" y="1052736"/>
          <a:ext cx="5472832" cy="5732927"/>
        </p:xfrm>
        <a:graphic>
          <a:graphicData uri="http://schemas.openxmlformats.org/drawingml/2006/table">
            <a:tbl>
              <a:tblPr/>
              <a:tblGrid>
                <a:gridCol w="1800200"/>
                <a:gridCol w="3672632"/>
              </a:tblGrid>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下标</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说明</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GL_POINT_TOKEN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368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67816">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GL_LINE_TOKEN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vertex1.x</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vertex1.y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vertex2.Z</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GL_PASS_TROUGH_TOKEN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SPHERE</a:t>
                      </a:r>
                      <a:endParaRPr kumimoji="0" lang="zh-CN" altLang="en-US" sz="16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3688">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600" b="0"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r h="368447">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GL_PASS_TROUGH_TOKEN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r>
              <a:tr h="292100">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endParaRPr kumimoji="0" lang="zh-CN" altLang="en-US"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lvl1pPr eaLnBrk="0" hangingPunct="0">
                        <a:spcBef>
                          <a:spcPct val="20000"/>
                        </a:spcBef>
                        <a:defRPr sz="28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defRPr sz="24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TORUS</a:t>
                      </a:r>
                      <a:endParaRPr kumimoji="0" lang="zh-CN" altLang="en-US" sz="1600" b="0" i="0" u="none" strike="noStrike" kern="1200" cap="none" normalizeH="0" baseline="0" dirty="0" smtClean="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r>
            </a:tbl>
          </a:graphicData>
        </a:graphic>
      </p:graphicFrame>
      <p:pic>
        <p:nvPicPr>
          <p:cNvPr id="2" name="图片 1"/>
          <p:cNvPicPr>
            <a:picLocks noChangeAspect="1"/>
          </p:cNvPicPr>
          <p:nvPr/>
        </p:nvPicPr>
        <p:blipFill>
          <a:blip r:embed="rId4"/>
          <a:stretch>
            <a:fillRect/>
          </a:stretch>
        </p:blipFill>
        <p:spPr>
          <a:xfrm>
            <a:off x="6012160" y="3068960"/>
            <a:ext cx="2988840" cy="1988460"/>
          </a:xfrm>
          <a:prstGeom prst="rect">
            <a:avLst/>
          </a:prstGeom>
        </p:spPr>
      </p:pic>
      <p:sp>
        <p:nvSpPr>
          <p:cNvPr id="3" name="矩形 2"/>
          <p:cNvSpPr/>
          <p:nvPr/>
        </p:nvSpPr>
        <p:spPr>
          <a:xfrm>
            <a:off x="5904656" y="1268760"/>
            <a:ext cx="3096344" cy="1569660"/>
          </a:xfrm>
          <a:prstGeom prst="rect">
            <a:avLst/>
          </a:prstGeom>
        </p:spPr>
        <p:txBody>
          <a:bodyPr wrap="square">
            <a:spAutoFit/>
          </a:bodyPr>
          <a:lstStyle/>
          <a:p>
            <a:r>
              <a:rPr lang="zh-CN" altLang="en-US" sz="3200" dirty="0">
                <a:latin typeface="Times New Roman" panose="02020603050405020304" pitchFamily="18" charset="0"/>
                <a:cs typeface="Times New Roman" panose="02020603050405020304" pitchFamily="18" charset="0"/>
              </a:rPr>
              <a:t>下面是</a:t>
            </a:r>
            <a:r>
              <a:rPr lang="en-US" altLang="zh-CN" sz="3200" dirty="0">
                <a:latin typeface="Times New Roman" panose="02020603050405020304" pitchFamily="18" charset="0"/>
                <a:cs typeface="Times New Roman" panose="02020603050405020304" pitchFamily="18" charset="0"/>
              </a:rPr>
              <a:t>GL_3D</a:t>
            </a:r>
            <a:r>
              <a:rPr lang="zh-CN" altLang="en-US" sz="3200" dirty="0">
                <a:latin typeface="Times New Roman" panose="02020603050405020304" pitchFamily="18" charset="0"/>
                <a:cs typeface="Times New Roman" panose="02020603050405020304" pitchFamily="18" charset="0"/>
              </a:rPr>
              <a:t>类型的反馈缓冲区示例：</a:t>
            </a:r>
          </a:p>
        </p:txBody>
      </p:sp>
      <p:sp>
        <p:nvSpPr>
          <p:cNvPr id="4" name="右大括号 3"/>
          <p:cNvSpPr/>
          <p:nvPr/>
        </p:nvSpPr>
        <p:spPr>
          <a:xfrm>
            <a:off x="5086400" y="1498664"/>
            <a:ext cx="144016" cy="1224136"/>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右大括号 6"/>
          <p:cNvSpPr/>
          <p:nvPr/>
        </p:nvSpPr>
        <p:spPr>
          <a:xfrm>
            <a:off x="5076056" y="2924944"/>
            <a:ext cx="154360" cy="1382032"/>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5076056" y="4509120"/>
            <a:ext cx="154360" cy="1512168"/>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演示</a:t>
            </a:r>
            <a:endParaRPr lang="zh-CN" altLang="zh-CN" dirty="0" smtClean="0"/>
          </a:p>
        </p:txBody>
      </p:sp>
      <p:sp>
        <p:nvSpPr>
          <p:cNvPr id="47107" name="Rectangle 3"/>
          <p:cNvSpPr>
            <a:spLocks noGrp="1" noChangeArrowheads="1"/>
          </p:cNvSpPr>
          <p:nvPr>
            <p:ph idx="1"/>
          </p:nvPr>
        </p:nvSpPr>
        <p:spPr bwMode="auto">
          <a:xfrm>
            <a:off x="395536" y="1196752"/>
            <a:ext cx="4042792" cy="6766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latin typeface="宋体" panose="02010600030101010101" pitchFamily="2" charset="-122"/>
                <a:ea typeface="宋体" panose="02010600030101010101" pitchFamily="2" charset="-122"/>
                <a:cs typeface="Times New Roman" panose="02020603050405020304" pitchFamily="18" charset="0"/>
              </a:rPr>
              <a:t>6-</a:t>
            </a:r>
            <a:r>
              <a:rPr lang="zh-CN" altLang="en-US" dirty="0">
                <a:latin typeface="宋体" panose="02010600030101010101" pitchFamily="2" charset="-122"/>
                <a:ea typeface="宋体" panose="02010600030101010101" pitchFamily="2" charset="-122"/>
                <a:cs typeface="Times New Roman" panose="02020603050405020304" pitchFamily="18" charset="0"/>
              </a:rPr>
              <a:t>圆环与球的选取</a:t>
            </a:r>
            <a:endParaRPr lang="zh-CN" altLang="zh-CN" dirty="0" smtClean="0">
              <a:latin typeface="宋体" panose="02010600030101010101" pitchFamily="2" charset="-122"/>
              <a:ea typeface="宋体" panose="02010600030101010101" pitchFamily="2" charset="-122"/>
              <a:cs typeface="Times New Roman" panose="02020603050405020304" pitchFamily="18" charset="0"/>
            </a:endParaRPr>
          </a:p>
        </p:txBody>
      </p:sp>
      <p:pic>
        <p:nvPicPr>
          <p:cNvPr id="47109" name="Picture 4" descr="select sp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873424"/>
            <a:ext cx="6337369" cy="479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9479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快捷菜单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6.5.8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与多</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显示列表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6.5.10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6.5.11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1093310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457200" y="4572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等级</a:t>
            </a:r>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模型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Hierarchical Models</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294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很多实例中，模型的一部分依赖于它的另一部分。</a:t>
            </a:r>
          </a:p>
          <a:p>
            <a:pPr lvl="1" eaLnBrk="1" hangingPunct="1">
              <a:buFont typeface="Wingdings" panose="05000000000000000000" pitchFamily="2" charset="2"/>
              <a:buChar char="ü"/>
            </a:pP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根结点</a:t>
            </a:r>
          </a:p>
          <a:p>
            <a:pPr lvl="1" eaLnBrk="1" hangingPunct="1">
              <a:buFont typeface="Wingdings" panose="05000000000000000000" pitchFamily="2" charset="2"/>
              <a:buChar char="ü"/>
            </a:pP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父结点</a:t>
            </a:r>
          </a:p>
          <a:p>
            <a:pPr lvl="1" eaLnBrk="1" hangingPunct="1">
              <a:buFont typeface="Wingdings" panose="05000000000000000000" pitchFamily="2" charset="2"/>
              <a:buChar char="ü"/>
            </a:pP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子结点</a:t>
            </a:r>
          </a:p>
          <a:p>
            <a:pPr lvl="1" eaLnBrk="1" hangingPunct="1">
              <a:buFont typeface="Wingdings" panose="05000000000000000000" pitchFamily="2" charset="2"/>
              <a:buChar char="ü"/>
            </a:pP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叶结点</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467544" y="404664"/>
            <a:ext cx="8229600" cy="85010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菜单</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Menus</a:t>
            </a:r>
          </a:p>
        </p:txBody>
      </p:sp>
      <p:sp>
        <p:nvSpPr>
          <p:cNvPr id="13315" name="Rectangle 3"/>
          <p:cNvSpPr>
            <a:spLocks noGrp="1" noChangeArrowheads="1"/>
          </p:cNvSpPr>
          <p:nvPr>
            <p:ph idx="1"/>
          </p:nvPr>
        </p:nvSpPr>
        <p:spPr bwMode="auto">
          <a:xfrm>
            <a:off x="316124" y="1484784"/>
            <a:ext cx="853244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(*f)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value))</a:t>
            </a: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创造</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一级菜单的回调函数</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create a top-level menu that uses the callback f()</a:t>
            </a: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主程序中调用</a:t>
            </a:r>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，调用后返回一个唯一的菜单标识号</a:t>
            </a:r>
          </a:p>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创建后，该菜单即变为</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当前菜单</a:t>
            </a:r>
          </a:p>
          <a:p>
            <a:pPr eaLnBrk="1" hangingPunct="1"/>
            <a:r>
              <a:rPr lang="zh-CN" altLang="en-US"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改变当前菜单：</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glutSetMenu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机器人</a:t>
            </a:r>
            <a:r>
              <a:rPr lang="zh-CN" altLang="en-US" b="1" dirty="0">
                <a:solidFill>
                  <a:schemeClr val="tx1"/>
                </a:solidFill>
                <a:latin typeface="宋体" panose="02010600030101010101" pitchFamily="2" charset="-122"/>
                <a:ea typeface="宋体" panose="02010600030101010101" pitchFamily="2" charset="-122"/>
                <a:cs typeface="Times New Roman" panose="02020603050405020304" pitchFamily="18" charset="0"/>
              </a:rPr>
              <a:t>手臂</a:t>
            </a:r>
            <a: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t/>
            </a:r>
            <a:br>
              <a:rPr lang="en-US" altLang="zh-CN" b="1" dirty="0">
                <a:solidFill>
                  <a:schemeClr val="tx1"/>
                </a:solidFill>
                <a:latin typeface="宋体" panose="02010600030101010101" pitchFamily="2" charset="-122"/>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cs typeface="Times New Roman" panose="02020603050405020304" pitchFamily="18" charset="0"/>
              </a:rPr>
              <a:t>A Simple </a:t>
            </a:r>
            <a:r>
              <a:rPr lang="en-US" altLang="zh-CN" dirty="0">
                <a:solidFill>
                  <a:schemeClr val="tx1"/>
                </a:solidFill>
                <a:latin typeface="Times New Roman" panose="02020603050405020304" pitchFamily="18" charset="0"/>
                <a:cs typeface="Times New Roman" panose="02020603050405020304" pitchFamily="18" charset="0"/>
              </a:rPr>
              <a:t>R</a:t>
            </a:r>
            <a:r>
              <a:rPr lang="en-US" altLang="zh-CN" dirty="0" smtClean="0">
                <a:solidFill>
                  <a:schemeClr val="tx1"/>
                </a:solidFill>
                <a:latin typeface="Times New Roman" panose="02020603050405020304" pitchFamily="18" charset="0"/>
                <a:cs typeface="Times New Roman" panose="02020603050405020304" pitchFamily="18" charset="0"/>
              </a:rPr>
              <a:t>obot Arm </a:t>
            </a:r>
            <a:br>
              <a:rPr lang="en-US" altLang="zh-CN" dirty="0" smtClean="0">
                <a:solidFill>
                  <a:schemeClr val="tx1"/>
                </a:solidFill>
                <a:latin typeface="Times New Roman" panose="02020603050405020304" pitchFamily="18" charset="0"/>
                <a:cs typeface="Times New Roman" panose="02020603050405020304" pitchFamily="18" charset="0"/>
              </a:rPr>
            </a:br>
            <a:endPar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84996" name="灯片编号占位符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BBECD2-1A07-4131-B7AE-6BF24319C827}" type="slidenum">
              <a:rPr lang="en-US" altLang="zh-CN">
                <a:latin typeface="Times New Roman" panose="02020603050405020304" pitchFamily="18" charset="0"/>
                <a:cs typeface="Times New Roman" panose="02020603050405020304" pitchFamily="18" charset="0"/>
              </a:rPr>
              <a:pPr eaLnBrk="1" hangingPunct="1"/>
              <a:t>50</a:t>
            </a:fld>
            <a:endParaRPr lang="en-US" altLang="zh-CN">
              <a:latin typeface="Times New Roman" panose="02020603050405020304" pitchFamily="18" charset="0"/>
              <a:cs typeface="Times New Roman" panose="02020603050405020304" pitchFamily="18" charset="0"/>
            </a:endParaRPr>
          </a:p>
        </p:txBody>
      </p:sp>
      <p:pic>
        <p:nvPicPr>
          <p:cNvPr id="84997" name="Picture 4" descr="robot a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2" y="1760538"/>
            <a:ext cx="6696075"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427984" y="2204864"/>
            <a:ext cx="1116459" cy="3539430"/>
          </a:xfrm>
          <a:prstGeom prst="rect">
            <a:avLst/>
          </a:prstGeom>
          <a:noFill/>
        </p:spPr>
        <p:txBody>
          <a:bodyPr wrap="square" rtlCol="0">
            <a:spAutoFit/>
          </a:bodyPr>
          <a:lstStyle/>
          <a:p>
            <a:r>
              <a:rPr lang="zh-CN" altLang="en-US" sz="3200" dirty="0" smtClean="0"/>
              <a:t>躯干</a:t>
            </a:r>
            <a:endParaRPr lang="en-US" altLang="zh-CN" sz="3200" dirty="0" smtClean="0"/>
          </a:p>
          <a:p>
            <a:endParaRPr lang="en-US" altLang="zh-CN" sz="3200" dirty="0"/>
          </a:p>
          <a:p>
            <a:endParaRPr lang="en-US" altLang="zh-CN" sz="3200" dirty="0" smtClean="0"/>
          </a:p>
          <a:p>
            <a:r>
              <a:rPr lang="zh-CN" altLang="en-US" sz="3200" dirty="0" smtClean="0"/>
              <a:t>上臂</a:t>
            </a:r>
            <a:endParaRPr lang="en-US" altLang="zh-CN" sz="3200" dirty="0" smtClean="0"/>
          </a:p>
          <a:p>
            <a:endParaRPr lang="en-US" altLang="zh-CN" sz="3200" dirty="0"/>
          </a:p>
          <a:p>
            <a:endParaRPr lang="en-US" altLang="zh-CN" sz="3200" dirty="0" smtClean="0"/>
          </a:p>
          <a:p>
            <a:r>
              <a:rPr lang="zh-CN" altLang="en-US" sz="3200" dirty="0" smtClean="0"/>
              <a:t>下臂</a:t>
            </a:r>
            <a:endParaRPr lang="zh-CN" altLang="en-US" sz="32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宋体" panose="02010600030101010101" pitchFamily="2" charset="-122"/>
                <a:ea typeface="宋体" panose="02010600030101010101" pitchFamily="2" charset="-122"/>
              </a:rPr>
              <a:t>手臂的组成</a:t>
            </a:r>
            <a:endParaRPr lang="zh-CN" altLang="zh-CN" b="1" dirty="0" smtClean="0">
              <a:latin typeface="宋体" panose="02010600030101010101" pitchFamily="2" charset="-122"/>
              <a:ea typeface="宋体" panose="02010600030101010101" pitchFamily="2" charset="-122"/>
            </a:endParaRPr>
          </a:p>
        </p:txBody>
      </p:sp>
      <p:pic>
        <p:nvPicPr>
          <p:cNvPr id="87045" name="Picture 4" descr="robot par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2" y="2986123"/>
            <a:ext cx="9144000" cy="38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robot ar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980728"/>
            <a:ext cx="3373640"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3"/>
          <p:cNvSpPr>
            <a:spLocks noGrp="1" noChangeArrowheads="1"/>
          </p:cNvSpPr>
          <p:nvPr>
            <p:ph idx="1"/>
          </p:nvPr>
        </p:nvSpPr>
        <p:spPr bwMode="auto">
          <a:xfrm>
            <a:off x="107504" y="19074"/>
            <a:ext cx="9036496" cy="645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void base()</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glPushMatrix</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glRotatef</a:t>
            </a:r>
            <a:r>
              <a:rPr lang="en-US" altLang="zh-CN" sz="1800" dirty="0" smtClean="0">
                <a:solidFill>
                  <a:schemeClr val="tx1"/>
                </a:solidFill>
                <a:latin typeface="Times New Roman" panose="02020603050405020304" pitchFamily="18" charset="0"/>
                <a:cs typeface="Times New Roman" panose="02020603050405020304" pitchFamily="18" charset="0"/>
              </a:rPr>
              <a:t>(-90.0, 1, 0, 0};          </a:t>
            </a:r>
          </a:p>
          <a:p>
            <a:pPr eaLnBrk="1" hangingPunct="1">
              <a:lnSpc>
                <a:spcPct val="80000"/>
              </a:lnSpc>
              <a:buFont typeface="Wingdings" panose="05000000000000000000" pitchFamily="2" charset="2"/>
              <a:buNone/>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rgbClr val="0000FF"/>
                </a:solidFill>
                <a:latin typeface="Times New Roman" panose="02020603050405020304" pitchFamily="18" charset="0"/>
                <a:cs typeface="Times New Roman" panose="02020603050405020304" pitchFamily="18" charset="0"/>
              </a:rPr>
              <a:t>gluCylinder</a:t>
            </a:r>
            <a:r>
              <a:rPr lang="en-US" altLang="zh-CN" sz="1800" dirty="0" smtClean="0">
                <a:solidFill>
                  <a:schemeClr val="tx1"/>
                </a:solidFill>
                <a:latin typeface="Times New Roman" panose="02020603050405020304" pitchFamily="18" charset="0"/>
                <a:cs typeface="Times New Roman" panose="02020603050405020304" pitchFamily="18" charset="0"/>
              </a:rPr>
              <a:t>(p,BASE_RADIUS,BASE_RADIUS,BASE_HEIGHT,5,5);</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glPopMatrix</a:t>
            </a:r>
            <a:r>
              <a:rPr lang="en-US" altLang="zh-CN" sz="18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18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void </a:t>
            </a:r>
            <a:r>
              <a:rPr lang="en-US" altLang="zh-CN" sz="1800" dirty="0" err="1" smtClean="0">
                <a:solidFill>
                  <a:schemeClr val="tx1"/>
                </a:solidFill>
                <a:latin typeface="Times New Roman" panose="02020603050405020304" pitchFamily="18" charset="0"/>
                <a:cs typeface="Times New Roman" panose="02020603050405020304" pitchFamily="18" charset="0"/>
              </a:rPr>
              <a:t>upper_arm</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glPushMatrix</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glTranslatef</a:t>
            </a:r>
            <a:r>
              <a:rPr lang="en-US" altLang="zh-CN" sz="1800" dirty="0" smtClean="0">
                <a:solidFill>
                  <a:schemeClr val="tx1"/>
                </a:solidFill>
                <a:latin typeface="Times New Roman" panose="02020603050405020304" pitchFamily="18" charset="0"/>
                <a:cs typeface="Times New Roman" panose="02020603050405020304" pitchFamily="18" charset="0"/>
              </a:rPr>
              <a:t>(0,0.5*UPPER_ARM_HEIGHT,0.0)</a:t>
            </a:r>
            <a:r>
              <a:rPr lang="en-US" altLang="zh-CN" sz="1800" dirty="0">
                <a:solidFill>
                  <a:schemeClr val="tx1"/>
                </a:solidFill>
                <a:latin typeface="Times New Roman" panose="02020603050405020304" pitchFamily="18" charset="0"/>
                <a:cs typeface="Times New Roman" panose="02020603050405020304" pitchFamily="18" charset="0"/>
              </a:rPr>
              <a:t>;</a:t>
            </a:r>
            <a:endParaRPr lang="en-US" altLang="zh-CN" sz="18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glScalef</a:t>
            </a:r>
            <a:r>
              <a:rPr lang="en-US" altLang="zh-CN" sz="1800" dirty="0" smtClean="0">
                <a:solidFill>
                  <a:schemeClr val="tx1"/>
                </a:solidFill>
                <a:latin typeface="Times New Roman" panose="02020603050405020304" pitchFamily="18" charset="0"/>
                <a:cs typeface="Times New Roman" panose="02020603050405020304" pitchFamily="18" charset="0"/>
              </a:rPr>
              <a:t>(UPPER_ARM_WIDTH,UPPER_ARM_HEIGHT,UPPER_ARM_WIDTH);</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rgbClr val="0000FF"/>
                </a:solidFill>
                <a:latin typeface="Times New Roman" panose="02020603050405020304" pitchFamily="18" charset="0"/>
                <a:cs typeface="Times New Roman" panose="02020603050405020304" pitchFamily="18" charset="0"/>
              </a:rPr>
              <a:t>glutWireCube</a:t>
            </a:r>
            <a:r>
              <a:rPr lang="en-US" altLang="zh-CN" sz="1800" dirty="0" smtClean="0">
                <a:solidFill>
                  <a:schemeClr val="tx1"/>
                </a:solidFill>
                <a:latin typeface="Times New Roman" panose="02020603050405020304" pitchFamily="18" charset="0"/>
                <a:cs typeface="Times New Roman" panose="02020603050405020304" pitchFamily="18" charset="0"/>
              </a:rPr>
              <a:t>(1.0);</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glPopMatrix</a:t>
            </a:r>
            <a:r>
              <a:rPr lang="en-US" altLang="zh-CN" sz="18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1800" dirty="0" smtClean="0">
              <a:solidFill>
                <a:schemeClr val="tx1"/>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void </a:t>
            </a:r>
            <a:r>
              <a:rPr lang="en-US" altLang="zh-CN" sz="1800" dirty="0" err="1" smtClean="0">
                <a:solidFill>
                  <a:schemeClr val="tx1"/>
                </a:solidFill>
                <a:latin typeface="Times New Roman" panose="02020603050405020304" pitchFamily="18" charset="0"/>
                <a:cs typeface="Times New Roman" panose="02020603050405020304" pitchFamily="18" charset="0"/>
              </a:rPr>
              <a:t>lower_arm</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glPushMatrix</a:t>
            </a:r>
            <a:r>
              <a:rPr lang="en-US" altLang="zh-CN" sz="18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glTranslatef</a:t>
            </a:r>
            <a:r>
              <a:rPr lang="en-US" altLang="zh-CN" sz="1800" dirty="0" smtClean="0">
                <a:solidFill>
                  <a:schemeClr val="tx1"/>
                </a:solidFill>
                <a:latin typeface="Times New Roman" panose="02020603050405020304" pitchFamily="18" charset="0"/>
                <a:cs typeface="Times New Roman" panose="02020603050405020304" pitchFamily="18" charset="0"/>
              </a:rPr>
              <a:t>(0,0.5*LOWER_ARM_HEIGHT,0.0);</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glScalef</a:t>
            </a:r>
            <a:r>
              <a:rPr lang="en-US" altLang="zh-CN" sz="1800" dirty="0" smtClean="0">
                <a:solidFill>
                  <a:schemeClr val="tx1"/>
                </a:solidFill>
                <a:latin typeface="Times New Roman" panose="02020603050405020304" pitchFamily="18" charset="0"/>
                <a:cs typeface="Times New Roman" panose="02020603050405020304" pitchFamily="18" charset="0"/>
              </a:rPr>
              <a:t>(LOWER_ARM_WIDTH,LOWER_ARM_HEIGHT,LOWER_ARM_WIDTH);</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rgbClr val="0000FF"/>
                </a:solidFill>
                <a:latin typeface="Times New Roman" panose="02020603050405020304" pitchFamily="18" charset="0"/>
                <a:cs typeface="Times New Roman" panose="02020603050405020304" pitchFamily="18" charset="0"/>
              </a:rPr>
              <a:t>glutWireCube</a:t>
            </a:r>
            <a:r>
              <a:rPr lang="en-US" altLang="zh-CN" sz="1800" dirty="0" smtClean="0">
                <a:solidFill>
                  <a:schemeClr val="tx1"/>
                </a:solidFill>
                <a:latin typeface="Times New Roman" panose="02020603050405020304" pitchFamily="18" charset="0"/>
                <a:cs typeface="Times New Roman" panose="02020603050405020304" pitchFamily="18" charset="0"/>
              </a:rPr>
              <a:t>(1.0);</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r>
              <a:rPr lang="en-US" altLang="zh-CN" sz="1800" dirty="0" err="1" smtClean="0">
                <a:solidFill>
                  <a:schemeClr val="tx1"/>
                </a:solidFill>
                <a:latin typeface="Times New Roman" panose="02020603050405020304" pitchFamily="18" charset="0"/>
                <a:cs typeface="Times New Roman" panose="02020603050405020304" pitchFamily="18" charset="0"/>
              </a:rPr>
              <a:t>glPopMatrix</a:t>
            </a:r>
            <a:r>
              <a:rPr lang="en-US" altLang="zh-CN" sz="18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80000"/>
              </a:lnSpc>
              <a:buFont typeface="Wingdings" panose="05000000000000000000" pitchFamily="2" charset="2"/>
              <a:buNone/>
            </a:pPr>
            <a:r>
              <a:rPr lang="en-US" altLang="zh-CN" sz="1800" dirty="0" smtClean="0">
                <a:solidFill>
                  <a:schemeClr val="tx1"/>
                </a:solidFill>
                <a:latin typeface="Times New Roman" panose="02020603050405020304" pitchFamily="18" charset="0"/>
                <a:cs typeface="Times New Roman" panose="02020603050405020304" pitchFamily="18" charset="0"/>
              </a:rPr>
              <a:t> }</a:t>
            </a:r>
          </a:p>
        </p:txBody>
      </p:sp>
      <p:grpSp>
        <p:nvGrpSpPr>
          <p:cNvPr id="16" name="组合 15"/>
          <p:cNvGrpSpPr/>
          <p:nvPr/>
        </p:nvGrpSpPr>
        <p:grpSpPr>
          <a:xfrm>
            <a:off x="3923928" y="548680"/>
            <a:ext cx="3600400" cy="540060"/>
            <a:chOff x="3203848" y="548680"/>
            <a:chExt cx="3600400" cy="540060"/>
          </a:xfrm>
        </p:grpSpPr>
        <p:sp>
          <p:nvSpPr>
            <p:cNvPr id="2" name="流程图: 直接访问存储器 1"/>
            <p:cNvSpPr/>
            <p:nvPr/>
          </p:nvSpPr>
          <p:spPr>
            <a:xfrm>
              <a:off x="4860032" y="548680"/>
              <a:ext cx="576064" cy="50405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立方体 2"/>
            <p:cNvSpPr/>
            <p:nvPr/>
          </p:nvSpPr>
          <p:spPr>
            <a:xfrm>
              <a:off x="5292080" y="692696"/>
              <a:ext cx="792088"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立方体 3"/>
            <p:cNvSpPr/>
            <p:nvPr/>
          </p:nvSpPr>
          <p:spPr>
            <a:xfrm>
              <a:off x="6084168" y="764704"/>
              <a:ext cx="720080" cy="7200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柱形 4"/>
            <p:cNvSpPr/>
            <p:nvPr/>
          </p:nvSpPr>
          <p:spPr>
            <a:xfrm>
              <a:off x="3203848" y="584684"/>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4139952" y="548680"/>
              <a:ext cx="540060"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3"/>
          <p:cNvSpPr>
            <a:spLocks noGrp="1" noChangeArrowheads="1"/>
          </p:cNvSpPr>
          <p:nvPr>
            <p:ph idx="1"/>
          </p:nvPr>
        </p:nvSpPr>
        <p:spPr bwMode="auto">
          <a:xfrm>
            <a:off x="395536" y="260648"/>
            <a:ext cx="8229600" cy="612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void display(void)</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glClear</a:t>
            </a:r>
            <a:r>
              <a:rPr lang="en-US" altLang="zh-CN" sz="2400" dirty="0" smtClean="0">
                <a:solidFill>
                  <a:schemeClr val="tx1"/>
                </a:solidFill>
                <a:latin typeface="Times New Roman" panose="02020603050405020304" pitchFamily="18" charset="0"/>
                <a:cs typeface="Times New Roman" panose="02020603050405020304" pitchFamily="18" charset="0"/>
              </a:rPr>
              <a:t>(GL_COLOR_BUFFER_BIT);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glMatrixMode</a:t>
            </a:r>
            <a:r>
              <a:rPr lang="en-US" altLang="zh-CN" sz="2400" dirty="0" smtClean="0">
                <a:solidFill>
                  <a:schemeClr val="tx1"/>
                </a:solidFill>
                <a:latin typeface="Times New Roman" panose="02020603050405020304" pitchFamily="18" charset="0"/>
                <a:cs typeface="Times New Roman" panose="02020603050405020304" pitchFamily="18" charset="0"/>
              </a:rPr>
              <a:t>(GL_MODELVIEW);</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glLoadIdentity</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glColor3f(1,0,0);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glRotatef</a:t>
            </a:r>
            <a:r>
              <a:rPr lang="en-US" altLang="zh-CN" sz="2400" dirty="0" smtClean="0">
                <a:solidFill>
                  <a:schemeClr val="tx1"/>
                </a:solidFill>
                <a:latin typeface="Times New Roman" panose="02020603050405020304" pitchFamily="18" charset="0"/>
                <a:cs typeface="Times New Roman" panose="02020603050405020304" pitchFamily="18" charset="0"/>
              </a:rPr>
              <a:t>(theta[0], 0, 1, 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smtClean="0">
                <a:solidFill>
                  <a:srgbClr val="0000FF"/>
                </a:solidFill>
                <a:latin typeface="Times New Roman" panose="02020603050405020304" pitchFamily="18" charset="0"/>
                <a:cs typeface="Times New Roman" panose="02020603050405020304" pitchFamily="18" charset="0"/>
              </a:rPr>
              <a:t>base();</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glTranslatef</a:t>
            </a:r>
            <a:r>
              <a:rPr lang="en-US" altLang="zh-CN" sz="2400" dirty="0" smtClean="0">
                <a:solidFill>
                  <a:schemeClr val="tx1"/>
                </a:solidFill>
                <a:latin typeface="Times New Roman" panose="02020603050405020304" pitchFamily="18" charset="0"/>
                <a:cs typeface="Times New Roman" panose="02020603050405020304" pitchFamily="18" charset="0"/>
              </a:rPr>
              <a:t>(0,BASE_HEIGHT,0);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glRotatef</a:t>
            </a:r>
            <a:r>
              <a:rPr lang="en-US" altLang="zh-CN" sz="2400" dirty="0" smtClean="0">
                <a:solidFill>
                  <a:schemeClr val="tx1"/>
                </a:solidFill>
                <a:latin typeface="Times New Roman" panose="02020603050405020304" pitchFamily="18" charset="0"/>
                <a:cs typeface="Times New Roman" panose="02020603050405020304" pitchFamily="18" charset="0"/>
              </a:rPr>
              <a:t>(theta[1], 0, 0, 1);</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lower_arm</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glTranslatef</a:t>
            </a:r>
            <a:r>
              <a:rPr lang="en-US" altLang="zh-CN" sz="2400" dirty="0" smtClean="0">
                <a:solidFill>
                  <a:schemeClr val="tx1"/>
                </a:solidFill>
                <a:latin typeface="Times New Roman" panose="02020603050405020304" pitchFamily="18" charset="0"/>
                <a:cs typeface="Times New Roman" panose="02020603050405020304" pitchFamily="18" charset="0"/>
              </a:rPr>
              <a:t>(0,LOWER_ARM_HEIGHT,0);</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glRotatef</a:t>
            </a:r>
            <a:r>
              <a:rPr lang="en-US" altLang="zh-CN" sz="2400" dirty="0" smtClean="0">
                <a:solidFill>
                  <a:schemeClr val="tx1"/>
                </a:solidFill>
                <a:latin typeface="Times New Roman" panose="02020603050405020304" pitchFamily="18" charset="0"/>
                <a:cs typeface="Times New Roman" panose="02020603050405020304" pitchFamily="18" charset="0"/>
              </a:rPr>
              <a:t>(theta[2],  0,  0,  1);</a:t>
            </a:r>
          </a:p>
          <a:p>
            <a:pPr eaLnBrk="1" hangingPunct="1">
              <a:lnSpc>
                <a:spcPct val="90000"/>
              </a:lnSpc>
              <a:buFont typeface="Wingdings" panose="05000000000000000000" pitchFamily="2" charset="2"/>
              <a:buNone/>
            </a:pPr>
            <a:r>
              <a:rPr lang="en-US" altLang="zh-CN" sz="2400" dirty="0" smtClean="0">
                <a:solidFill>
                  <a:srgbClr val="0000FF"/>
                </a:solidFill>
                <a:latin typeface="Times New Roman" panose="02020603050405020304" pitchFamily="18" charset="0"/>
                <a:cs typeface="Times New Roman" panose="02020603050405020304" pitchFamily="18" charset="0"/>
              </a:rPr>
              <a:t>       </a:t>
            </a:r>
            <a:r>
              <a:rPr lang="en-US" altLang="zh-CN" sz="2400" dirty="0" err="1" smtClean="0">
                <a:solidFill>
                  <a:srgbClr val="0000FF"/>
                </a:solidFill>
                <a:latin typeface="Times New Roman" panose="02020603050405020304" pitchFamily="18" charset="0"/>
                <a:cs typeface="Times New Roman" panose="02020603050405020304" pitchFamily="18" charset="0"/>
              </a:rPr>
              <a:t>upper_arm</a:t>
            </a:r>
            <a:r>
              <a:rPr lang="en-US" altLang="zh-CN" sz="2400" dirty="0" smtClean="0">
                <a:solidFill>
                  <a:srgbClr val="0000FF"/>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r>
              <a:rPr lang="en-US" altLang="zh-CN" sz="2400" dirty="0" err="1" smtClean="0">
                <a:solidFill>
                  <a:schemeClr val="tx1"/>
                </a:solidFill>
                <a:latin typeface="Times New Roman" panose="02020603050405020304" pitchFamily="18" charset="0"/>
                <a:cs typeface="Times New Roman" panose="02020603050405020304" pitchFamily="18" charset="0"/>
              </a:rPr>
              <a:t>glutSwapBuffers</a:t>
            </a:r>
            <a:r>
              <a:rPr lang="en-US" altLang="zh-CN" sz="2400" dirty="0" smtClean="0">
                <a:solidFill>
                  <a:schemeClr val="tx1"/>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altLang="zh-CN" sz="2400" dirty="0" smtClean="0">
                <a:solidFill>
                  <a:schemeClr val="tx1"/>
                </a:solidFill>
                <a:latin typeface="Times New Roman" panose="02020603050405020304" pitchFamily="18" charset="0"/>
                <a:cs typeface="Times New Roman" panose="02020603050405020304" pitchFamily="18" charset="0"/>
              </a:rPr>
              <a:t>}  </a:t>
            </a:r>
          </a:p>
        </p:txBody>
      </p:sp>
      <p:grpSp>
        <p:nvGrpSpPr>
          <p:cNvPr id="2" name="组合 1"/>
          <p:cNvGrpSpPr/>
          <p:nvPr/>
        </p:nvGrpSpPr>
        <p:grpSpPr>
          <a:xfrm>
            <a:off x="4644008" y="2564904"/>
            <a:ext cx="3600400" cy="540060"/>
            <a:chOff x="3203848" y="548680"/>
            <a:chExt cx="3600400" cy="540060"/>
          </a:xfrm>
        </p:grpSpPr>
        <p:sp>
          <p:nvSpPr>
            <p:cNvPr id="3" name="流程图: 直接访问存储器 2"/>
            <p:cNvSpPr/>
            <p:nvPr/>
          </p:nvSpPr>
          <p:spPr>
            <a:xfrm>
              <a:off x="4860032" y="548680"/>
              <a:ext cx="576064" cy="50405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立方体 3"/>
            <p:cNvSpPr/>
            <p:nvPr/>
          </p:nvSpPr>
          <p:spPr>
            <a:xfrm>
              <a:off x="5292080" y="692696"/>
              <a:ext cx="792088" cy="216024"/>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立方体 4"/>
            <p:cNvSpPr/>
            <p:nvPr/>
          </p:nvSpPr>
          <p:spPr>
            <a:xfrm>
              <a:off x="6084168" y="764704"/>
              <a:ext cx="720080" cy="7200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柱形 5"/>
            <p:cNvSpPr/>
            <p:nvPr/>
          </p:nvSpPr>
          <p:spPr>
            <a:xfrm>
              <a:off x="3203848" y="584684"/>
              <a:ext cx="576064" cy="50405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联系 6"/>
            <p:cNvSpPr/>
            <p:nvPr/>
          </p:nvSpPr>
          <p:spPr>
            <a:xfrm>
              <a:off x="4139952" y="548680"/>
              <a:ext cx="540060" cy="50405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3189" name="Picture 4" descr="rob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836712"/>
            <a:ext cx="4752528" cy="588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475387" y="188640"/>
            <a:ext cx="82296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latin typeface="Times New Roman" panose="02020603050405020304" pitchFamily="18" charset="0"/>
                <a:ea typeface="宋体" panose="02010600030101010101" pitchFamily="2" charset="-122"/>
                <a:cs typeface="Times New Roman" panose="02020603050405020304" pitchFamily="18" charset="0"/>
              </a:rPr>
              <a:t>示例</a:t>
            </a:r>
            <a:r>
              <a:rPr lang="en-US" altLang="zh-CN"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pic>
        <p:nvPicPr>
          <p:cNvPr id="95237" name="Picture 4" descr="robot hierarchic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587252"/>
            <a:ext cx="9144000"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机器人</a:t>
            </a:r>
            <a:r>
              <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t/>
            </a:r>
            <a:br>
              <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rPr>
            </a:br>
            <a:r>
              <a:rPr lang="en-US" altLang="zh-CN" dirty="0" smtClean="0">
                <a:solidFill>
                  <a:schemeClr val="tx1"/>
                </a:solidFill>
                <a:latin typeface="Times New Roman" panose="02020603050405020304" pitchFamily="18" charset="0"/>
                <a:cs typeface="Times New Roman" panose="02020603050405020304" pitchFamily="18" charset="0"/>
              </a:rPr>
              <a:t>A Simple Robot </a:t>
            </a:r>
            <a:br>
              <a:rPr lang="en-US" altLang="zh-CN" dirty="0" smtClean="0">
                <a:solidFill>
                  <a:schemeClr val="tx1"/>
                </a:solidFill>
                <a:latin typeface="Times New Roman" panose="02020603050405020304" pitchFamily="18" charset="0"/>
                <a:cs typeface="Times New Roman" panose="02020603050405020304" pitchFamily="18" charset="0"/>
              </a:rPr>
            </a:br>
            <a:endParaRPr lang="en-US" altLang="zh-CN" b="1" dirty="0" smtClean="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395536" y="245771"/>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a:latin typeface="宋体" panose="02010600030101010101" pitchFamily="2" charset="-122"/>
                <a:ea typeface="宋体" panose="02010600030101010101" pitchFamily="2" charset="-122"/>
              </a:rPr>
              <a:t>演示</a:t>
            </a:r>
            <a:endParaRPr lang="zh-CN" altLang="zh-CN" b="1" dirty="0" smtClean="0">
              <a:latin typeface="宋体" panose="02010600030101010101" pitchFamily="2" charset="-122"/>
              <a:ea typeface="宋体" panose="02010600030101010101" pitchFamily="2" charset="-122"/>
            </a:endParaRPr>
          </a:p>
        </p:txBody>
      </p:sp>
      <p:pic>
        <p:nvPicPr>
          <p:cNvPr id="97285" name="Picture 4" descr="robot anim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681158"/>
            <a:ext cx="6529040" cy="489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7153" y="1096383"/>
            <a:ext cx="2629246" cy="584775"/>
          </a:xfrm>
          <a:prstGeom prst="rect">
            <a:avLst/>
          </a:prstGeom>
        </p:spPr>
        <p:txBody>
          <a:bodyPr wrap="none">
            <a:spAutoFit/>
          </a:bodyPr>
          <a:lstStyle/>
          <a:p>
            <a:pPr marL="457200" indent="-457200">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6-3D-Robot</a:t>
            </a:r>
            <a:endParaRPr lang="zh-CN" altLang="en-US" sz="32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OpenGL</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快捷菜单</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6.5.8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与多</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显示列表</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6.5.10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6.5.11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826708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xfrm>
            <a:off x="495300" y="549275"/>
            <a:ext cx="8229600" cy="676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mtClean="0">
                <a:latin typeface="Times New Roman" panose="02020603050405020304" pitchFamily="18" charset="0"/>
                <a:cs typeface="Times New Roman" panose="02020603050405020304" pitchFamily="18" charset="0"/>
              </a:rPr>
              <a:t>作 业</a:t>
            </a:r>
          </a:p>
        </p:txBody>
      </p:sp>
      <p:sp>
        <p:nvSpPr>
          <p:cNvPr id="39939" name="Rectangle 3"/>
          <p:cNvSpPr>
            <a:spLocks noGrp="1" noChangeArrowheads="1"/>
          </p:cNvSpPr>
          <p:nvPr>
            <p:ph type="body" idx="1"/>
          </p:nvPr>
        </p:nvSpPr>
        <p:spPr bwMode="auto">
          <a:xfrm>
            <a:off x="611188" y="1557338"/>
            <a:ext cx="7950200" cy="3240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14350" indent="-514350">
              <a:buFontTx/>
              <a:buAutoNum type="arabicPeriod"/>
            </a:pPr>
            <a:r>
              <a:rPr lang="zh-CN" altLang="en-US" b="1" dirty="0" smtClean="0">
                <a:latin typeface="Times New Roman" panose="02020603050405020304" pitchFamily="18" charset="0"/>
                <a:cs typeface="Times New Roman" panose="02020603050405020304" pitchFamily="18" charset="0"/>
              </a:rPr>
              <a:t>人机交互用户界面的设计原则有哪些？</a:t>
            </a:r>
            <a:endParaRPr lang="en-US" altLang="zh-CN" b="1" dirty="0" smtClean="0">
              <a:latin typeface="Times New Roman" panose="02020603050405020304" pitchFamily="18" charset="0"/>
              <a:cs typeface="Times New Roman" panose="02020603050405020304" pitchFamily="18" charset="0"/>
            </a:endParaRPr>
          </a:p>
          <a:p>
            <a:pPr marL="514350" indent="-514350">
              <a:buFontTx/>
              <a:buAutoNum type="arabicPeriod"/>
            </a:pPr>
            <a:r>
              <a:rPr lang="zh-CN" altLang="en-US" b="1" dirty="0" smtClean="0">
                <a:latin typeface="Times New Roman" panose="02020603050405020304" pitchFamily="18" charset="0"/>
                <a:cs typeface="Times New Roman" panose="02020603050405020304" pitchFamily="18" charset="0"/>
              </a:rPr>
              <a:t>逻辑输入设备有哪些？</a:t>
            </a:r>
            <a:endParaRPr lang="en-US" altLang="zh-CN" b="1" dirty="0" smtClean="0">
              <a:latin typeface="Times New Roman" panose="02020603050405020304" pitchFamily="18" charset="0"/>
              <a:cs typeface="Times New Roman" panose="02020603050405020304" pitchFamily="18" charset="0"/>
            </a:endParaRPr>
          </a:p>
          <a:p>
            <a:pPr marL="514350" indent="-514350">
              <a:buFontTx/>
              <a:buAutoNum type="arabicPeriod"/>
            </a:pPr>
            <a:r>
              <a:rPr lang="zh-CN" altLang="en-US" b="1" dirty="0" smtClean="0">
                <a:latin typeface="Times New Roman" panose="02020603050405020304" pitchFamily="18" charset="0"/>
                <a:cs typeface="Times New Roman" panose="02020603050405020304" pitchFamily="18" charset="0"/>
              </a:rPr>
              <a:t>基本的绘图技术有哪些？</a:t>
            </a:r>
          </a:p>
        </p:txBody>
      </p:sp>
    </p:spTree>
    <p:extLst>
      <p:ext uri="{BB962C8B-B14F-4D97-AF65-F5344CB8AC3E}">
        <p14:creationId xmlns:p14="http://schemas.microsoft.com/office/powerpoint/2010/main" val="41572722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380803" y="1412875"/>
            <a:ext cx="6583685" cy="201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黑体" pitchFamily="49" charset="-122"/>
                <a:ea typeface="黑体" pitchFamily="49" charset="-122"/>
                <a:cs typeface="+mn-cs"/>
              </a:defRPr>
            </a:lvl1pPr>
            <a:lvl2pPr marL="457200" indent="0" algn="ctr" rtl="0" eaLnBrk="0" fontAlgn="base" hangingPunct="0">
              <a:spcBef>
                <a:spcPct val="20000"/>
              </a:spcBef>
              <a:spcAft>
                <a:spcPct val="0"/>
              </a:spcAft>
              <a:buNone/>
              <a:defRPr sz="2800">
                <a:solidFill>
                  <a:schemeClr val="tx1"/>
                </a:solidFill>
                <a:latin typeface="+mn-lt"/>
                <a:cs typeface="+mn-cs"/>
              </a:defRPr>
            </a:lvl2pPr>
            <a:lvl3pPr marL="914400" indent="0" algn="ctr" rtl="0" eaLnBrk="0" fontAlgn="base" hangingPunct="0">
              <a:spcBef>
                <a:spcPct val="20000"/>
              </a:spcBef>
              <a:spcAft>
                <a:spcPct val="0"/>
              </a:spcAft>
              <a:buNone/>
              <a:defRPr sz="2400">
                <a:solidFill>
                  <a:schemeClr val="tx1"/>
                </a:solidFill>
                <a:latin typeface="+mn-lt"/>
                <a:cs typeface="+mn-cs"/>
              </a:defRPr>
            </a:lvl3pPr>
            <a:lvl4pPr marL="1371600" indent="0" algn="ctr" rtl="0" eaLnBrk="0" fontAlgn="base" hangingPunct="0">
              <a:spcBef>
                <a:spcPct val="20000"/>
              </a:spcBef>
              <a:spcAft>
                <a:spcPct val="0"/>
              </a:spcAft>
              <a:buNone/>
              <a:defRPr sz="2000">
                <a:solidFill>
                  <a:schemeClr val="tx1"/>
                </a:solidFill>
                <a:latin typeface="+mn-lt"/>
                <a:cs typeface="+mn-cs"/>
              </a:defRPr>
            </a:lvl4pPr>
            <a:lvl5pPr marL="1828800" indent="0" algn="ctr" rtl="0" eaLnBrk="0" fontAlgn="base" hangingPunct="0">
              <a:spcBef>
                <a:spcPct val="20000"/>
              </a:spcBef>
              <a:spcAft>
                <a:spcPct val="0"/>
              </a:spcAft>
              <a:buNone/>
              <a:defRPr sz="2000">
                <a:solidFill>
                  <a:schemeClr val="tx1"/>
                </a:solidFill>
                <a:latin typeface="+mn-lt"/>
                <a:cs typeface="+mn-cs"/>
              </a:defRPr>
            </a:lvl5pPr>
            <a:lvl6pPr marL="2286000" indent="0" algn="ctr" rtl="0" fontAlgn="base">
              <a:spcBef>
                <a:spcPct val="20000"/>
              </a:spcBef>
              <a:spcAft>
                <a:spcPct val="0"/>
              </a:spcAft>
              <a:buNone/>
              <a:defRPr sz="2000">
                <a:solidFill>
                  <a:schemeClr val="tx1"/>
                </a:solidFill>
                <a:latin typeface="+mn-lt"/>
                <a:cs typeface="+mn-cs"/>
              </a:defRPr>
            </a:lvl6pPr>
            <a:lvl7pPr marL="2743200" indent="0" algn="ctr" rtl="0" fontAlgn="base">
              <a:spcBef>
                <a:spcPct val="20000"/>
              </a:spcBef>
              <a:spcAft>
                <a:spcPct val="0"/>
              </a:spcAft>
              <a:buNone/>
              <a:defRPr sz="2000">
                <a:solidFill>
                  <a:schemeClr val="tx1"/>
                </a:solidFill>
                <a:latin typeface="+mn-lt"/>
                <a:cs typeface="+mn-cs"/>
              </a:defRPr>
            </a:lvl7pPr>
            <a:lvl8pPr marL="3200400" indent="0" algn="ctr" rtl="0" fontAlgn="base">
              <a:spcBef>
                <a:spcPct val="20000"/>
              </a:spcBef>
              <a:spcAft>
                <a:spcPct val="0"/>
              </a:spcAft>
              <a:buNone/>
              <a:defRPr sz="2000">
                <a:solidFill>
                  <a:schemeClr val="tx1"/>
                </a:solidFill>
                <a:latin typeface="+mn-lt"/>
                <a:cs typeface="+mn-cs"/>
              </a:defRPr>
            </a:lvl8pPr>
            <a:lvl9pPr marL="3657600" indent="0" algn="ctr" rtl="0" fontAlgn="base">
              <a:spcBef>
                <a:spcPct val="20000"/>
              </a:spcBef>
              <a:spcAft>
                <a:spcPct val="0"/>
              </a:spcAft>
              <a:buNone/>
              <a:defRPr sz="2000">
                <a:solidFill>
                  <a:schemeClr val="tx1"/>
                </a:solidFill>
                <a:latin typeface="+mn-lt"/>
                <a:cs typeface="+mn-cs"/>
              </a:defRPr>
            </a:lvl9pPr>
          </a:lstStyle>
          <a:p>
            <a:pPr algn="l" eaLnBrk="1" hangingPunct="1">
              <a:defRPr/>
            </a:pPr>
            <a:r>
              <a:rPr lang="zh-CN" altLang="en-US" sz="4400" b="1"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第六章</a:t>
            </a:r>
          </a:p>
          <a:p>
            <a:pPr algn="l" eaLnBrk="1" hangingPunct="1">
              <a:defRPr/>
            </a:pPr>
            <a:r>
              <a:rPr lang="zh-CN" altLang="en-US" sz="44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图形用户界面与交互技术</a:t>
            </a:r>
            <a:endParaRPr lang="zh-CN" altLang="en-US" sz="4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zh-CN" altLang="en-US" sz="36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zh-CN" altLang="en-US" sz="36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defRPr/>
            </a:pPr>
            <a:endParaRPr lang="en-US" altLang="zh-CN" sz="28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963" name="TextBox 4"/>
          <p:cNvSpPr txBox="1">
            <a:spLocks noChangeArrowheads="1"/>
          </p:cNvSpPr>
          <p:nvPr/>
        </p:nvSpPr>
        <p:spPr bwMode="auto">
          <a:xfrm>
            <a:off x="1835150" y="4149725"/>
            <a:ext cx="52466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b="1">
                <a:solidFill>
                  <a:srgbClr val="000000"/>
                </a:solidFill>
                <a:latin typeface="Times New Roman" panose="02020603050405020304" pitchFamily="18" charset="0"/>
                <a:cs typeface="Times New Roman" panose="02020603050405020304" pitchFamily="18" charset="0"/>
              </a:rPr>
              <a:t>童立靖</a:t>
            </a:r>
            <a:endParaRPr lang="en-US" altLang="zh-CN" sz="3200" b="1">
              <a:solidFill>
                <a:srgbClr val="000000"/>
              </a:solidFill>
              <a:latin typeface="Times New Roman" panose="02020603050405020304" pitchFamily="18" charset="0"/>
              <a:cs typeface="Times New Roman" panose="02020603050405020304" pitchFamily="18" charset="0"/>
            </a:endParaRPr>
          </a:p>
          <a:p>
            <a:pPr algn="ctr"/>
            <a:r>
              <a:rPr lang="zh-CN" altLang="en-US" sz="3200" b="1">
                <a:solidFill>
                  <a:srgbClr val="000000"/>
                </a:solidFill>
                <a:latin typeface="Times New Roman" panose="02020603050405020304" pitchFamily="18" charset="0"/>
                <a:cs typeface="Times New Roman" panose="02020603050405020304" pitchFamily="18" charset="0"/>
              </a:rPr>
              <a:t>北方工业大学计算机学院</a:t>
            </a:r>
            <a:r>
              <a:rPr lang="en-US" altLang="zh-CN" sz="3200">
                <a:solidFill>
                  <a:srgbClr val="000000"/>
                </a:solidFill>
                <a:latin typeface="Times New Roman" panose="02020603050405020304" pitchFamily="18" charset="0"/>
                <a:cs typeface="Times New Roman" panose="02020603050405020304" pitchFamily="18" charset="0"/>
              </a:rPr>
              <a:t>tong_lijing@163.com</a:t>
            </a:r>
            <a:endParaRPr lang="zh-CN" altLang="en-US" sz="3200">
              <a:solidFill>
                <a:srgbClr val="000000"/>
              </a:solidFill>
              <a:latin typeface="Times New Roman" panose="02020603050405020304" pitchFamily="18" charset="0"/>
              <a:cs typeface="Times New Roman" panose="02020603050405020304" pitchFamily="18" charset="0"/>
            </a:endParaRPr>
          </a:p>
        </p:txBody>
      </p:sp>
      <p:pic>
        <p:nvPicPr>
          <p:cNvPr id="40964" name="Picture 3" descr="未定标题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953" y="1412875"/>
            <a:ext cx="164941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240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54113" y="38374"/>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菜单</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Menus</a:t>
            </a:r>
          </a:p>
        </p:txBody>
      </p:sp>
      <p:sp>
        <p:nvSpPr>
          <p:cNvPr id="15363" name="Rectangle 3"/>
          <p:cNvSpPr>
            <a:spLocks noGrp="1" noChangeArrowheads="1"/>
          </p:cNvSpPr>
          <p:nvPr>
            <p:ph idx="1"/>
          </p:nvPr>
        </p:nvSpPr>
        <p:spPr bwMode="auto">
          <a:xfrm>
            <a:off x="454113" y="764704"/>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glutAddMenuEntry</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(char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name,int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value)</a:t>
            </a:r>
          </a:p>
          <a:p>
            <a:pPr lvl="1" eaLnBrk="1" hangingPunct="1"/>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在当前菜单下</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添加菜单条</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取名*</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name</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，并将菜单条的</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value</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值返回给</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menu callback</a:t>
            </a: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glutAttachMenu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button)</a:t>
            </a:r>
          </a:p>
          <a:p>
            <a:pPr lvl="1" eaLnBrk="1" hangingPunct="1"/>
            <a:r>
              <a:rPr lang="zh-CN" altLang="en-US" sz="320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将菜单的出现关联</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给</a:t>
            </a:r>
            <a:r>
              <a:rPr lang="zh-CN" altLang="en-US" sz="3200"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鼠标按钮</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(GLUT_RIGHT_BUTTON,    </a:t>
            </a:r>
          </a:p>
          <a:p>
            <a:pPr marL="457200" lvl="1" indent="0" eaLnBrk="1" hangingPunct="1">
              <a:buNone/>
            </a:pPr>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GLUT_MIDDLE_BUTTON,   </a:t>
            </a:r>
          </a:p>
          <a:p>
            <a:pPr marL="457200" lvl="1" indent="0" eaLnBrk="1" hangingPunct="1">
              <a:buNone/>
            </a:pPr>
            <a:r>
              <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GLUT_LEFT_BUTTON)</a:t>
            </a:r>
          </a:p>
          <a:p>
            <a:pPr eaLnBrk="1" hangingPunct="1"/>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void </a:t>
            </a: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glutAddSubMenu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(char *name, </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value)</a:t>
            </a:r>
          </a:p>
          <a:p>
            <a:pPr lvl="1" eaLnBrk="1" hangingPunct="1"/>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添加子菜单，*</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name: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子菜单名， </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value: </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子菜单</a:t>
            </a:r>
            <a:r>
              <a:rPr lang="en-US" altLang="zh-CN"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ID</a:t>
            </a:r>
            <a:r>
              <a:rPr lang="zh-CN" altLang="en-US" sz="32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号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例子</a:t>
            </a:r>
            <a:r>
              <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Example</a:t>
            </a:r>
            <a:endParaRPr lang="en-US" altLang="zh-CN" b="1"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11" name="Rectangle 3"/>
          <p:cNvSpPr>
            <a:spLocks noGrp="1" noChangeArrowheads="1"/>
          </p:cNvSpPr>
          <p:nvPr>
            <p:ph idx="1"/>
          </p:nvPr>
        </p:nvSpPr>
        <p:spPr bwMode="auto">
          <a:xfrm>
            <a:off x="683568" y="980728"/>
            <a:ext cx="8218488" cy="48244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Main():</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80000"/>
              </a:lnSpc>
              <a:buFont typeface="Wingdings" panose="05000000000000000000" pitchFamily="2" charset="2"/>
              <a:buNone/>
            </a:pP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glutCreateMenu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mymenu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eaLnBrk="1" hangingPunct="1">
              <a:lnSpc>
                <a:spcPct val="80000"/>
              </a:lnSpc>
              <a:buFont typeface="Wingdings" panose="05000000000000000000" pitchFamily="2" charset="2"/>
              <a:buNone/>
            </a:pP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glutAddMenuEntry</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(“Clear Screen”,1);</a:t>
            </a:r>
          </a:p>
          <a:p>
            <a:pPr lvl="1" eaLnBrk="1" hangingPunct="1">
              <a:lnSpc>
                <a:spcPct val="80000"/>
              </a:lnSpc>
              <a:buFont typeface="Wingdings" panose="05000000000000000000" pitchFamily="2" charset="2"/>
              <a:buNone/>
            </a:pPr>
            <a:r>
              <a:rPr lang="en-US" altLang="zh-CN"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glutAddMenuEntry</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(“Exit”,2);</a:t>
            </a:r>
          </a:p>
          <a:p>
            <a:pPr lvl="1" eaLnBrk="1" hangingPunct="1">
              <a:lnSpc>
                <a:spcPct val="80000"/>
              </a:lnSpc>
              <a:buFont typeface="Wingdings" panose="05000000000000000000" pitchFamily="2" charset="2"/>
              <a:buNone/>
            </a:pPr>
            <a:r>
              <a:rPr lang="en-US" altLang="zh-CN"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glutAttachMenu</a:t>
            </a: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(GLUT_RIGHT_BUTTON);</a:t>
            </a:r>
          </a:p>
          <a:p>
            <a:pPr lvl="1" eaLnBrk="1" hangingPunct="1">
              <a:lnSpc>
                <a:spcPct val="80000"/>
              </a:lnSpc>
              <a:buFont typeface="Wingdings" panose="05000000000000000000" pitchFamily="2" charset="2"/>
              <a:buNone/>
            </a:pPr>
            <a:r>
              <a:rPr lang="en-US" altLang="zh-CN"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void </a:t>
            </a:r>
            <a:r>
              <a:rPr lang="en-US" altLang="zh-CN" sz="2800" dirty="0" err="1"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mymenu</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value)</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if(value==1) </a:t>
            </a:r>
            <a:r>
              <a:rPr lang="en-US" altLang="zh-CN" sz="2800" dirty="0" err="1"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glClear</a:t>
            </a: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if(value==2) exit(0);</a:t>
            </a:r>
          </a:p>
          <a:p>
            <a:pPr eaLnBrk="1" hangingPunct="1">
              <a:lnSpc>
                <a:spcPct val="80000"/>
              </a:lnSpc>
              <a:buFont typeface="Wingdings" panose="05000000000000000000" pitchFamily="2" charset="2"/>
              <a:buNone/>
            </a:pPr>
            <a:r>
              <a:rPr lang="en-US" altLang="zh-CN" sz="2800" dirty="0" smtClean="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1945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endParaRPr lang="zh-CN" altLang="zh-CN" smtClean="0"/>
          </a:p>
        </p:txBody>
      </p:sp>
      <p:sp>
        <p:nvSpPr>
          <p:cNvPr id="19460" name="灯片编号占位符 4"/>
          <p:cNvSpPr>
            <a:spLocks noGrp="1"/>
          </p:cNvSpPr>
          <p:nvPr>
            <p:ph type="sldNum" sz="quarter" idx="4294967295"/>
          </p:nvPr>
        </p:nvSpPr>
        <p:spPr bwMode="auto">
          <a:xfrm>
            <a:off x="70104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B2DA61-8AA5-4D42-83FD-8AFF6301CF46}" type="slidenum">
              <a:rPr lang="en-US" altLang="zh-CN"/>
              <a:pPr eaLnBrk="1" hangingPunct="1"/>
              <a:t>8</a:t>
            </a:fld>
            <a:endParaRPr lang="en-US" altLang="zh-CN"/>
          </a:p>
        </p:txBody>
      </p:sp>
      <p:pic>
        <p:nvPicPr>
          <p:cNvPr id="19461" name="Picture 7" descr="opengl men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8600"/>
            <a:ext cx="9753600"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850106"/>
          </a:xfrm>
        </p:spPr>
        <p:txBody>
          <a:bodyPr/>
          <a:lstStyle/>
          <a:p>
            <a:r>
              <a:rPr lang="zh-CN" altLang="en-US"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图形用户界面与交互</a:t>
            </a:r>
            <a:r>
              <a:rPr lang="zh-CN" altLang="en-US" b="1"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技术</a:t>
            </a:r>
            <a:endParaRPr lang="zh-CN" altLang="en-US" dirty="0"/>
          </a:p>
        </p:txBody>
      </p:sp>
      <p:sp>
        <p:nvSpPr>
          <p:cNvPr id="3" name="内容占位符 2"/>
          <p:cNvSpPr>
            <a:spLocks noGrp="1"/>
          </p:cNvSpPr>
          <p:nvPr>
            <p:ph idx="1"/>
          </p:nvPr>
        </p:nvSpPr>
        <p:spPr>
          <a:xfrm>
            <a:off x="1187624" y="1772816"/>
            <a:ext cx="7344816" cy="3556992"/>
          </a:xfrm>
        </p:spPr>
        <p:txBody>
          <a:bodyPr/>
          <a:lstStyle/>
          <a:p>
            <a:pPr marL="0"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OpenGL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交互与动画技术的</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6.5.7</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快捷菜单</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6.5.8  </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子窗口</a:t>
            </a:r>
            <a:r>
              <a:rPr lang="zh-CN" altLang="en-US"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与多</a:t>
            </a:r>
            <a:r>
              <a:rPr lang="zh-CN" altLang="en-US" b="1" dirty="0" smtClean="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窗口</a:t>
            </a:r>
            <a:endParaRPr lang="en-US" altLang="zh-CN"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6.5.9</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 显示列表</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6.5.10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拾取操作</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endParaRPr>
          </a:p>
          <a:p>
            <a:pPr marL="452438" indent="0">
              <a:buNone/>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6.5.11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rPr>
              <a:t>等级模型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786248782"/>
      </p:ext>
    </p:extLst>
  </p:cSld>
  <p:clrMapOvr>
    <a:masterClrMapping/>
  </p:clrMapOvr>
  <p:timing>
    <p:tnLst>
      <p:par>
        <p:cTn id="1" dur="indefinite" restart="never" nodeType="tmRoot"/>
      </p:par>
    </p:tnLst>
  </p:timing>
</p:sld>
</file>

<file path=ppt/theme/theme1.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Modèle par défaut">
  <a:themeElements>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èle par défau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èle par défau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èle par défau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èle par défau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èle par défau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èle par défau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èle par défau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Modèle par défa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3983</TotalTime>
  <Words>2606</Words>
  <Application>Microsoft Office PowerPoint</Application>
  <PresentationFormat>全屏显示(4:3)</PresentationFormat>
  <Paragraphs>608</Paragraphs>
  <Slides>59</Slides>
  <Notes>48</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59</vt:i4>
      </vt:variant>
    </vt:vector>
  </HeadingPairs>
  <TitlesOfParts>
    <vt:vector size="67" baseType="lpstr">
      <vt:lpstr>黑体</vt:lpstr>
      <vt:lpstr>宋体</vt:lpstr>
      <vt:lpstr>Arial</vt:lpstr>
      <vt:lpstr>Times New Roman</vt:lpstr>
      <vt:lpstr>Wingdings</vt:lpstr>
      <vt:lpstr>Modèle par défaut</vt:lpstr>
      <vt:lpstr>1_Modèle par défaut</vt:lpstr>
      <vt:lpstr>2_Modèle par défaut</vt:lpstr>
      <vt:lpstr>PowerPoint 演示文稿</vt:lpstr>
      <vt:lpstr>人机交互 Human Computer Interaction</vt:lpstr>
      <vt:lpstr>图形用户界面与交互技术</vt:lpstr>
      <vt:lpstr>菜单 Menus</vt:lpstr>
      <vt:lpstr>菜单 Menus</vt:lpstr>
      <vt:lpstr>菜单 Menus</vt:lpstr>
      <vt:lpstr>例子 Example</vt:lpstr>
      <vt:lpstr>PowerPoint 演示文稿</vt:lpstr>
      <vt:lpstr>图形用户界面与交互技术</vt:lpstr>
      <vt:lpstr>子窗口与多窗口  Subwindows and Multiple Windows </vt:lpstr>
      <vt:lpstr>PowerPoint 演示文稿</vt:lpstr>
      <vt:lpstr>单缓冲窗口 Single Buffer Window </vt:lpstr>
      <vt:lpstr>双缓冲窗口 Double Buffer Window </vt:lpstr>
      <vt:lpstr>PowerPoint 演示文稿</vt:lpstr>
      <vt:lpstr>PowerPoint 演示文稿</vt:lpstr>
      <vt:lpstr>演示</vt:lpstr>
      <vt:lpstr>图形用户界面与交互技术</vt:lpstr>
      <vt:lpstr>显示列表 Display Lists</vt:lpstr>
      <vt:lpstr>显示列表的步骤 Steps for Display List </vt:lpstr>
      <vt:lpstr>显示列表的步骤 Steps for Display List </vt:lpstr>
      <vt:lpstr>示例 Example</vt:lpstr>
      <vt:lpstr>多显示列表 Multiple Display Lists</vt:lpstr>
      <vt:lpstr>示例 Example</vt:lpstr>
      <vt:lpstr>连续显示列表 Ranged Display Lists</vt:lpstr>
      <vt:lpstr>示例 Example</vt:lpstr>
      <vt:lpstr>嵌套的显示列表Nesting Display Lists</vt:lpstr>
      <vt:lpstr>示例 Example</vt:lpstr>
      <vt:lpstr>示例 Example</vt:lpstr>
      <vt:lpstr>PowerPoint 演示文稿</vt:lpstr>
      <vt:lpstr>演示</vt:lpstr>
      <vt:lpstr>图形用户界面与交互技术</vt:lpstr>
      <vt:lpstr>PowerPoint 演示文稿</vt:lpstr>
      <vt:lpstr>对象选择 Selecting Objects</vt:lpstr>
      <vt:lpstr>名字堆栈操作</vt:lpstr>
      <vt:lpstr>拾取缓冲区设置</vt:lpstr>
      <vt:lpstr>进入选择模式</vt:lpstr>
      <vt:lpstr>对象拾取 Picking Objects</vt:lpstr>
      <vt:lpstr>返回绘图模式</vt:lpstr>
      <vt:lpstr>演示</vt:lpstr>
      <vt:lpstr>反馈</vt:lpstr>
      <vt:lpstr>信息反馈 Info Feedback</vt:lpstr>
      <vt:lpstr>指定反馈信息数组</vt:lpstr>
      <vt:lpstr>Type：指定一个符号常量，用来描述返回给每个顶点的信息类型</vt:lpstr>
      <vt:lpstr>模式选择函数</vt:lpstr>
      <vt:lpstr>反馈缓冲区标记</vt:lpstr>
      <vt:lpstr>反馈数组的布局示例</vt:lpstr>
      <vt:lpstr>演示</vt:lpstr>
      <vt:lpstr>图形用户界面与交互技术</vt:lpstr>
      <vt:lpstr>等级模型 Hierarchical Models</vt:lpstr>
      <vt:lpstr>机器人手臂 A Simple Robot Arm  </vt:lpstr>
      <vt:lpstr>手臂的组成</vt:lpstr>
      <vt:lpstr>PowerPoint 演示文稿</vt:lpstr>
      <vt:lpstr>PowerPoint 演示文稿</vt:lpstr>
      <vt:lpstr>示例 Example</vt:lpstr>
      <vt:lpstr>机器人 A Simple Robot  </vt:lpstr>
      <vt:lpstr>演示</vt:lpstr>
      <vt:lpstr>图形用户界面与交互技术</vt:lpstr>
      <vt:lpstr>作 业</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OpenGL的简单交互性与动画（一）</dc:title>
  <dc:creator>微软用户</dc:creator>
  <cp:lastModifiedBy>Administrator</cp:lastModifiedBy>
  <cp:revision>231</cp:revision>
  <dcterms:created xsi:type="dcterms:W3CDTF">2006-03-07T07:27:55Z</dcterms:created>
  <dcterms:modified xsi:type="dcterms:W3CDTF">2019-10-22T14:47:58Z</dcterms:modified>
</cp:coreProperties>
</file>