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9"/>
  </p:notesMasterIdLst>
  <p:sldIdLst>
    <p:sldId id="375" r:id="rId2"/>
    <p:sldId id="256" r:id="rId3"/>
    <p:sldId id="378" r:id="rId4"/>
    <p:sldId id="374" r:id="rId5"/>
    <p:sldId id="260" r:id="rId6"/>
    <p:sldId id="257" r:id="rId7"/>
    <p:sldId id="379" r:id="rId8"/>
    <p:sldId id="261" r:id="rId9"/>
    <p:sldId id="262" r:id="rId10"/>
    <p:sldId id="380" r:id="rId11"/>
    <p:sldId id="321" r:id="rId12"/>
    <p:sldId id="320" r:id="rId13"/>
    <p:sldId id="322" r:id="rId14"/>
    <p:sldId id="323" r:id="rId15"/>
    <p:sldId id="381" r:id="rId16"/>
    <p:sldId id="266" r:id="rId17"/>
    <p:sldId id="264" r:id="rId18"/>
    <p:sldId id="265" r:id="rId19"/>
    <p:sldId id="267" r:id="rId20"/>
    <p:sldId id="382" r:id="rId21"/>
    <p:sldId id="270" r:id="rId22"/>
    <p:sldId id="275" r:id="rId23"/>
    <p:sldId id="276" r:id="rId24"/>
    <p:sldId id="383" r:id="rId25"/>
    <p:sldId id="278" r:id="rId26"/>
    <p:sldId id="279" r:id="rId27"/>
    <p:sldId id="384" r:id="rId28"/>
    <p:sldId id="280" r:id="rId29"/>
    <p:sldId id="281" r:id="rId30"/>
    <p:sldId id="282" r:id="rId31"/>
    <p:sldId id="283" r:id="rId32"/>
    <p:sldId id="385" r:id="rId33"/>
    <p:sldId id="284" r:id="rId34"/>
    <p:sldId id="285" r:id="rId35"/>
    <p:sldId id="286" r:id="rId36"/>
    <p:sldId id="291" r:id="rId37"/>
    <p:sldId id="292" r:id="rId38"/>
    <p:sldId id="293" r:id="rId39"/>
    <p:sldId id="386" r:id="rId40"/>
    <p:sldId id="287" r:id="rId41"/>
    <p:sldId id="288" r:id="rId42"/>
    <p:sldId id="387" r:id="rId43"/>
    <p:sldId id="289" r:id="rId44"/>
    <p:sldId id="388" r:id="rId45"/>
    <p:sldId id="290" r:id="rId46"/>
    <p:sldId id="389" r:id="rId47"/>
    <p:sldId id="294" r:id="rId48"/>
    <p:sldId id="295" r:id="rId49"/>
    <p:sldId id="268" r:id="rId50"/>
    <p:sldId id="390" r:id="rId51"/>
    <p:sldId id="296" r:id="rId52"/>
    <p:sldId id="308" r:id="rId53"/>
    <p:sldId id="391" r:id="rId54"/>
    <p:sldId id="311" r:id="rId55"/>
    <p:sldId id="312" r:id="rId56"/>
    <p:sldId id="313" r:id="rId57"/>
    <p:sldId id="314" r:id="rId58"/>
    <p:sldId id="316" r:id="rId59"/>
    <p:sldId id="319" r:id="rId60"/>
    <p:sldId id="317" r:id="rId61"/>
    <p:sldId id="392" r:id="rId62"/>
    <p:sldId id="301" r:id="rId63"/>
    <p:sldId id="303" r:id="rId64"/>
    <p:sldId id="302" r:id="rId65"/>
    <p:sldId id="393" r:id="rId66"/>
    <p:sldId id="307" r:id="rId67"/>
    <p:sldId id="394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8" autoAdjust="0"/>
    <p:restoredTop sz="83890" autoAdjust="0"/>
  </p:normalViewPr>
  <p:slideViewPr>
    <p:cSldViewPr>
      <p:cViewPr varScale="1">
        <p:scale>
          <a:sx n="87" d="100"/>
          <a:sy n="87" d="100"/>
        </p:scale>
        <p:origin x="10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E630C-798E-4362-99E6-6AF18F4B0BF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067F2-3CA6-468F-8EF2-43161142C162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平移变换</a:t>
          </a:r>
          <a:r>
            <a:rPr lang="en-US" alt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T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ranslation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591D6AC-BD4F-4398-877B-81BD035C94A9}" type="parTrans" cxnId="{D8F8B232-7B27-4511-8366-FA62650A5A84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2EA42D6-5B53-418B-8612-2CF8B93B4C3C}" type="sibTrans" cxnId="{D8F8B232-7B27-4511-8366-FA62650A5A84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C602159-D81B-4F54-8D92-7E36D5123811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旋转变换</a:t>
          </a:r>
          <a:r>
            <a:rPr lang="en-US" alt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R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otation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6892CBC-A8DB-4109-9D86-3B78B0E25409}" type="parTrans" cxnId="{35514938-6E59-45E0-B917-F2D373F903F2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7D38F74-804E-45F9-ADD2-D0536F9E20D1}" type="sibTrans" cxnId="{35514938-6E59-45E0-B917-F2D373F903F2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621E772-8EC2-4E20-8301-0873C50C4C8F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比例变换</a:t>
          </a:r>
          <a:r>
            <a:rPr lang="en-US" alt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S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caling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32B5155-0D42-4916-A1EE-B8A17F774884}" type="parTrans" cxnId="{F6BF5A75-9DF4-478B-B22B-715C186F771C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E6CBF005-E696-40A9-99FB-303011068D7B}" type="sibTrans" cxnId="{F6BF5A75-9DF4-478B-B22B-715C186F771C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038861B-A053-410A-A700-4200A8D4B5A7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对称变换</a:t>
          </a:r>
          <a:r>
            <a:rPr lang="en-US" alt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R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eflection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6FBEBAA-4C98-4CB2-B2D3-4347B6B5D842}" type="parTrans" cxnId="{23855933-71F7-4F15-92D4-704D2A5707AF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98CECFE-90FB-44AB-A9A7-719C9B6741B6}" type="sibTrans" cxnId="{23855933-71F7-4F15-92D4-704D2A5707AF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F8EF2F69-4DF2-49BC-9B87-C0C5FD46C74A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错切变换</a:t>
          </a:r>
          <a:r>
            <a:rPr lang="en-US" alt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S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hearing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4F7FE5C-3690-487D-B347-53A575F3AB61}" type="parTrans" cxnId="{A5779EFE-C6F7-4EED-A930-D5BCB4EA068D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174FD1C-E5BB-4B76-9AF7-DC0129181252}" type="sibTrans" cxnId="{A5779EFE-C6F7-4EED-A930-D5BCB4EA068D}">
      <dgm:prSet/>
      <dgm:spPr/>
      <dgm:t>
        <a:bodyPr/>
        <a:lstStyle/>
        <a:p>
          <a:endParaRPr lang="zh-CN" altLang="en-US" sz="3200" b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4B04B62-11F9-43D0-8847-DB79C449F72D}" type="pres">
      <dgm:prSet presAssocID="{020E630C-798E-4362-99E6-6AF18F4B0BF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E7BC7B9-3574-4546-B949-8250CB438146}" type="pres">
      <dgm:prSet presAssocID="{0F6067F2-3CA6-468F-8EF2-43161142C162}" presName="horFlow" presStyleCnt="0"/>
      <dgm:spPr/>
    </dgm:pt>
    <dgm:pt modelId="{B0F0167C-353B-4967-8B89-44C8ED419B83}" type="pres">
      <dgm:prSet presAssocID="{0F6067F2-3CA6-468F-8EF2-43161142C162}" presName="bigChev" presStyleLbl="node1" presStyleIdx="0" presStyleCnt="5" custScaleX="269151"/>
      <dgm:spPr/>
      <dgm:t>
        <a:bodyPr/>
        <a:lstStyle/>
        <a:p>
          <a:endParaRPr lang="zh-CN" altLang="en-US"/>
        </a:p>
      </dgm:t>
    </dgm:pt>
    <dgm:pt modelId="{DED3CDF3-FAB5-43F2-A55A-9DDDA5F8B47E}" type="pres">
      <dgm:prSet presAssocID="{0F6067F2-3CA6-468F-8EF2-43161142C162}" presName="vSp" presStyleCnt="0"/>
      <dgm:spPr/>
    </dgm:pt>
    <dgm:pt modelId="{F5EDE157-83A5-4E8A-9232-02976DBA5399}" type="pres">
      <dgm:prSet presAssocID="{7C602159-D81B-4F54-8D92-7E36D5123811}" presName="horFlow" presStyleCnt="0"/>
      <dgm:spPr/>
    </dgm:pt>
    <dgm:pt modelId="{3F33E896-C4BA-4501-908A-0190A8D1956C}" type="pres">
      <dgm:prSet presAssocID="{7C602159-D81B-4F54-8D92-7E36D5123811}" presName="bigChev" presStyleLbl="node1" presStyleIdx="1" presStyleCnt="5" custScaleX="269151"/>
      <dgm:spPr/>
      <dgm:t>
        <a:bodyPr/>
        <a:lstStyle/>
        <a:p>
          <a:endParaRPr lang="zh-CN" altLang="en-US"/>
        </a:p>
      </dgm:t>
    </dgm:pt>
    <dgm:pt modelId="{5454AC5A-F336-47E3-AD48-E4E2BE4AD27F}" type="pres">
      <dgm:prSet presAssocID="{7C602159-D81B-4F54-8D92-7E36D5123811}" presName="vSp" presStyleCnt="0"/>
      <dgm:spPr/>
    </dgm:pt>
    <dgm:pt modelId="{4C70C94D-69B8-49AD-9E34-A0C8C8616E29}" type="pres">
      <dgm:prSet presAssocID="{4621E772-8EC2-4E20-8301-0873C50C4C8F}" presName="horFlow" presStyleCnt="0"/>
      <dgm:spPr/>
    </dgm:pt>
    <dgm:pt modelId="{B7C99D14-1E16-4A1E-8C74-E9543BFCF5AC}" type="pres">
      <dgm:prSet presAssocID="{4621E772-8EC2-4E20-8301-0873C50C4C8F}" presName="bigChev" presStyleLbl="node1" presStyleIdx="2" presStyleCnt="5" custScaleX="269151"/>
      <dgm:spPr/>
      <dgm:t>
        <a:bodyPr/>
        <a:lstStyle/>
        <a:p>
          <a:endParaRPr lang="zh-CN" altLang="en-US"/>
        </a:p>
      </dgm:t>
    </dgm:pt>
    <dgm:pt modelId="{00E482E4-6EAF-4C0F-84DF-DABA248D929C}" type="pres">
      <dgm:prSet presAssocID="{4621E772-8EC2-4E20-8301-0873C50C4C8F}" presName="vSp" presStyleCnt="0"/>
      <dgm:spPr/>
    </dgm:pt>
    <dgm:pt modelId="{4F239815-EF74-4DF7-8223-7B12A3B8D445}" type="pres">
      <dgm:prSet presAssocID="{7038861B-A053-410A-A700-4200A8D4B5A7}" presName="horFlow" presStyleCnt="0"/>
      <dgm:spPr/>
    </dgm:pt>
    <dgm:pt modelId="{22F9EDF5-369E-4D65-8AAF-38A591A1EC87}" type="pres">
      <dgm:prSet presAssocID="{7038861B-A053-410A-A700-4200A8D4B5A7}" presName="bigChev" presStyleLbl="node1" presStyleIdx="3" presStyleCnt="5" custScaleX="269151"/>
      <dgm:spPr/>
      <dgm:t>
        <a:bodyPr/>
        <a:lstStyle/>
        <a:p>
          <a:endParaRPr lang="zh-CN" altLang="en-US"/>
        </a:p>
      </dgm:t>
    </dgm:pt>
    <dgm:pt modelId="{AD1E6EDD-73A8-4ACF-B780-12E4D4905F42}" type="pres">
      <dgm:prSet presAssocID="{7038861B-A053-410A-A700-4200A8D4B5A7}" presName="vSp" presStyleCnt="0"/>
      <dgm:spPr/>
    </dgm:pt>
    <dgm:pt modelId="{C6F6D8FE-4B48-4589-9FDB-A6C1D7B3671E}" type="pres">
      <dgm:prSet presAssocID="{F8EF2F69-4DF2-49BC-9B87-C0C5FD46C74A}" presName="horFlow" presStyleCnt="0"/>
      <dgm:spPr/>
    </dgm:pt>
    <dgm:pt modelId="{2A2C4B80-6CD5-4117-A369-CBC1CE8D708F}" type="pres">
      <dgm:prSet presAssocID="{F8EF2F69-4DF2-49BC-9B87-C0C5FD46C74A}" presName="bigChev" presStyleLbl="node1" presStyleIdx="4" presStyleCnt="5" custScaleX="269151"/>
      <dgm:spPr/>
      <dgm:t>
        <a:bodyPr/>
        <a:lstStyle/>
        <a:p>
          <a:endParaRPr lang="zh-CN" altLang="en-US"/>
        </a:p>
      </dgm:t>
    </dgm:pt>
  </dgm:ptLst>
  <dgm:cxnLst>
    <dgm:cxn modelId="{FE1F6A83-A7F6-4B5D-A27C-BE5A9A593EAB}" type="presOf" srcId="{4621E772-8EC2-4E20-8301-0873C50C4C8F}" destId="{B7C99D14-1E16-4A1E-8C74-E9543BFCF5AC}" srcOrd="0" destOrd="0" presId="urn:microsoft.com/office/officeart/2005/8/layout/lProcess3"/>
    <dgm:cxn modelId="{2BA63C15-33BF-439F-B2D8-0220189AF66C}" type="presOf" srcId="{7038861B-A053-410A-A700-4200A8D4B5A7}" destId="{22F9EDF5-369E-4D65-8AAF-38A591A1EC87}" srcOrd="0" destOrd="0" presId="urn:microsoft.com/office/officeart/2005/8/layout/lProcess3"/>
    <dgm:cxn modelId="{23855933-71F7-4F15-92D4-704D2A5707AF}" srcId="{020E630C-798E-4362-99E6-6AF18F4B0BF8}" destId="{7038861B-A053-410A-A700-4200A8D4B5A7}" srcOrd="3" destOrd="0" parTransId="{46FBEBAA-4C98-4CB2-B2D3-4347B6B5D842}" sibTransId="{498CECFE-90FB-44AB-A9A7-719C9B6741B6}"/>
    <dgm:cxn modelId="{A9B844EB-2504-47E9-8DCD-71CAC7ECB5A1}" type="presOf" srcId="{7C602159-D81B-4F54-8D92-7E36D5123811}" destId="{3F33E896-C4BA-4501-908A-0190A8D1956C}" srcOrd="0" destOrd="0" presId="urn:microsoft.com/office/officeart/2005/8/layout/lProcess3"/>
    <dgm:cxn modelId="{2E14E51F-CDB9-405C-A91F-733DDDABB54B}" type="presOf" srcId="{020E630C-798E-4362-99E6-6AF18F4B0BF8}" destId="{24B04B62-11F9-43D0-8847-DB79C449F72D}" srcOrd="0" destOrd="0" presId="urn:microsoft.com/office/officeart/2005/8/layout/lProcess3"/>
    <dgm:cxn modelId="{3AAB88DC-9C0E-498D-8F32-A5B787A0C450}" type="presOf" srcId="{0F6067F2-3CA6-468F-8EF2-43161142C162}" destId="{B0F0167C-353B-4967-8B89-44C8ED419B83}" srcOrd="0" destOrd="0" presId="urn:microsoft.com/office/officeart/2005/8/layout/lProcess3"/>
    <dgm:cxn modelId="{35514938-6E59-45E0-B917-F2D373F903F2}" srcId="{020E630C-798E-4362-99E6-6AF18F4B0BF8}" destId="{7C602159-D81B-4F54-8D92-7E36D5123811}" srcOrd="1" destOrd="0" parTransId="{06892CBC-A8DB-4109-9D86-3B78B0E25409}" sibTransId="{27D38F74-804E-45F9-ADD2-D0536F9E20D1}"/>
    <dgm:cxn modelId="{49703020-53E8-4474-85DD-DFD091E127AD}" type="presOf" srcId="{F8EF2F69-4DF2-49BC-9B87-C0C5FD46C74A}" destId="{2A2C4B80-6CD5-4117-A369-CBC1CE8D708F}" srcOrd="0" destOrd="0" presId="urn:microsoft.com/office/officeart/2005/8/layout/lProcess3"/>
    <dgm:cxn modelId="{D8F8B232-7B27-4511-8366-FA62650A5A84}" srcId="{020E630C-798E-4362-99E6-6AF18F4B0BF8}" destId="{0F6067F2-3CA6-468F-8EF2-43161142C162}" srcOrd="0" destOrd="0" parTransId="{5591D6AC-BD4F-4398-877B-81BD035C94A9}" sibTransId="{C2EA42D6-5B53-418B-8612-2CF8B93B4C3C}"/>
    <dgm:cxn modelId="{F6BF5A75-9DF4-478B-B22B-715C186F771C}" srcId="{020E630C-798E-4362-99E6-6AF18F4B0BF8}" destId="{4621E772-8EC2-4E20-8301-0873C50C4C8F}" srcOrd="2" destOrd="0" parTransId="{232B5155-0D42-4916-A1EE-B8A17F774884}" sibTransId="{E6CBF005-E696-40A9-99FB-303011068D7B}"/>
    <dgm:cxn modelId="{A5779EFE-C6F7-4EED-A930-D5BCB4EA068D}" srcId="{020E630C-798E-4362-99E6-6AF18F4B0BF8}" destId="{F8EF2F69-4DF2-49BC-9B87-C0C5FD46C74A}" srcOrd="4" destOrd="0" parTransId="{C4F7FE5C-3690-487D-B347-53A575F3AB61}" sibTransId="{B174FD1C-E5BB-4B76-9AF7-DC0129181252}"/>
    <dgm:cxn modelId="{952633B5-E955-4BCA-AF00-2E7C161E68C4}" type="presParOf" srcId="{24B04B62-11F9-43D0-8847-DB79C449F72D}" destId="{7E7BC7B9-3574-4546-B949-8250CB438146}" srcOrd="0" destOrd="0" presId="urn:microsoft.com/office/officeart/2005/8/layout/lProcess3"/>
    <dgm:cxn modelId="{654DEB39-2B73-4329-97A1-1B7EE9C52EE1}" type="presParOf" srcId="{7E7BC7B9-3574-4546-B949-8250CB438146}" destId="{B0F0167C-353B-4967-8B89-44C8ED419B83}" srcOrd="0" destOrd="0" presId="urn:microsoft.com/office/officeart/2005/8/layout/lProcess3"/>
    <dgm:cxn modelId="{0811FB8B-0A10-4095-AB9A-454EF3646AEC}" type="presParOf" srcId="{24B04B62-11F9-43D0-8847-DB79C449F72D}" destId="{DED3CDF3-FAB5-43F2-A55A-9DDDA5F8B47E}" srcOrd="1" destOrd="0" presId="urn:microsoft.com/office/officeart/2005/8/layout/lProcess3"/>
    <dgm:cxn modelId="{4482BE30-4B22-4595-A9B4-0D749C957961}" type="presParOf" srcId="{24B04B62-11F9-43D0-8847-DB79C449F72D}" destId="{F5EDE157-83A5-4E8A-9232-02976DBA5399}" srcOrd="2" destOrd="0" presId="urn:microsoft.com/office/officeart/2005/8/layout/lProcess3"/>
    <dgm:cxn modelId="{715AC2A8-5F57-4D83-821E-D81592127B20}" type="presParOf" srcId="{F5EDE157-83A5-4E8A-9232-02976DBA5399}" destId="{3F33E896-C4BA-4501-908A-0190A8D1956C}" srcOrd="0" destOrd="0" presId="urn:microsoft.com/office/officeart/2005/8/layout/lProcess3"/>
    <dgm:cxn modelId="{43EB54B8-413A-436F-93DE-11281B1652C0}" type="presParOf" srcId="{24B04B62-11F9-43D0-8847-DB79C449F72D}" destId="{5454AC5A-F336-47E3-AD48-E4E2BE4AD27F}" srcOrd="3" destOrd="0" presId="urn:microsoft.com/office/officeart/2005/8/layout/lProcess3"/>
    <dgm:cxn modelId="{1169A020-1C04-472D-931E-DB10133CF217}" type="presParOf" srcId="{24B04B62-11F9-43D0-8847-DB79C449F72D}" destId="{4C70C94D-69B8-49AD-9E34-A0C8C8616E29}" srcOrd="4" destOrd="0" presId="urn:microsoft.com/office/officeart/2005/8/layout/lProcess3"/>
    <dgm:cxn modelId="{B1578287-3DA7-494C-AFD1-044FCB73F9A0}" type="presParOf" srcId="{4C70C94D-69B8-49AD-9E34-A0C8C8616E29}" destId="{B7C99D14-1E16-4A1E-8C74-E9543BFCF5AC}" srcOrd="0" destOrd="0" presId="urn:microsoft.com/office/officeart/2005/8/layout/lProcess3"/>
    <dgm:cxn modelId="{455697B9-1616-44EF-8FC9-632508A1D833}" type="presParOf" srcId="{24B04B62-11F9-43D0-8847-DB79C449F72D}" destId="{00E482E4-6EAF-4C0F-84DF-DABA248D929C}" srcOrd="5" destOrd="0" presId="urn:microsoft.com/office/officeart/2005/8/layout/lProcess3"/>
    <dgm:cxn modelId="{B0ED4DA7-26B9-4D94-A48E-B1942547D068}" type="presParOf" srcId="{24B04B62-11F9-43D0-8847-DB79C449F72D}" destId="{4F239815-EF74-4DF7-8223-7B12A3B8D445}" srcOrd="6" destOrd="0" presId="urn:microsoft.com/office/officeart/2005/8/layout/lProcess3"/>
    <dgm:cxn modelId="{1955043E-7DE5-4C46-BB04-C41583AD2EDB}" type="presParOf" srcId="{4F239815-EF74-4DF7-8223-7B12A3B8D445}" destId="{22F9EDF5-369E-4D65-8AAF-38A591A1EC87}" srcOrd="0" destOrd="0" presId="urn:microsoft.com/office/officeart/2005/8/layout/lProcess3"/>
    <dgm:cxn modelId="{2D541D3E-27BC-48D3-A685-6ACBCB35A855}" type="presParOf" srcId="{24B04B62-11F9-43D0-8847-DB79C449F72D}" destId="{AD1E6EDD-73A8-4ACF-B780-12E4D4905F42}" srcOrd="7" destOrd="0" presId="urn:microsoft.com/office/officeart/2005/8/layout/lProcess3"/>
    <dgm:cxn modelId="{CA2087E8-E7D0-43B0-B7BF-1A71B629084D}" type="presParOf" srcId="{24B04B62-11F9-43D0-8847-DB79C449F72D}" destId="{C6F6D8FE-4B48-4589-9FDB-A6C1D7B3671E}" srcOrd="8" destOrd="0" presId="urn:microsoft.com/office/officeart/2005/8/layout/lProcess3"/>
    <dgm:cxn modelId="{4AC74D95-E528-447E-B8BB-CCE20DB25A61}" type="presParOf" srcId="{C6F6D8FE-4B48-4589-9FDB-A6C1D7B3671E}" destId="{2A2C4B80-6CD5-4117-A369-CBC1CE8D708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3.wmf"/><Relationship Id="rId1" Type="http://schemas.openxmlformats.org/officeDocument/2006/relationships/image" Target="NULL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F1F9F2F-59B9-4A2C-8096-AE17174805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7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1291B8-2D55-4158-A2F0-D56DC99ABC2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1051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88BB7A-6379-4176-B48A-AA678DC39667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161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152E95-38FB-44A9-A6D0-A2BF7270136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418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3BC32-4C72-4915-9C03-7FB0E31F705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591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ACE815-1120-467C-8CF8-4EA1E24274E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832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4CDEDB-75E5-4909-BDE8-4C9211E2942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868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CFD5B7-DDB6-4D82-BDE1-B4D8DB71155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02094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4DE717-E5F6-4DEA-84BC-B1764FBEB68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7071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AE3B8C-DA8F-4D39-BEAC-340D5A6B17D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6496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66EFFA-5621-40FE-88FE-98121B58793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diagonal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 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di·ag·o·nal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||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daɪ'ægənl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对角线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斜列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斜线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adj.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对角线的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斜纹的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斜的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393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C52C97-F322-4A19-A320-F332604C826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619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1F9F2F-59B9-4A2C-8096-AE17174805A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091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D963ED-AE99-41BD-9FAB-4F3B79D72AE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6978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9F689D-E816-4E0C-8E60-7C885865309E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2887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468058-DF2A-45A9-AB85-083FAB58849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9584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E34DAB-A9A6-4E72-8D52-B92D6F47F0D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homogeneous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 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ho·mo·ge·ne·ous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|| 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həʊməʊ'dʒiːnɪəs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67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925EAB-44E3-4337-AF2B-1EAC5EF548E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4942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1F9F2F-59B9-4A2C-8096-AE17174805A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949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7949E0-8E73-4B35-84CC-654AC120038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2716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E82C4-2164-4ADB-ADA7-24C1DC4E17C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54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64E10D-CBF6-4399-829E-AE1F3A47F58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5886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E02EE5-2E7E-44B8-B400-10B0D77E585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117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97B61A-7F52-4E41-9FA4-53350214C30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1783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A283D0-3B53-435D-B107-44DC22A6692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2389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543C50-F148-4932-B7A9-C9E767C8BA0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0499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7A37A8-01D0-46B5-A3FA-267D1E060F6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concatenation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 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con·cat·e·na·tion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||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kɒn‚kætɪ'neɪʃn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连锁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连续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串联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4680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11A96D-FEE4-449F-8256-DF75BD5D97FE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0772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29733D-CBD3-45DA-B2C4-9E6AB0ACED4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23905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66940-C798-48C3-95C7-46439B060F5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86235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53CAB1-01F2-4DAB-B900-04B6E31520F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pivot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piv·ot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||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pɪvət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枢轴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中心点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支点</a:t>
            </a:r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v.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装枢轴于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在枢轴上转动</a:t>
            </a: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pivot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[ˈ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pɪvət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[ˈ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pɪvət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2372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EB0413-4B15-453E-B9F7-231A7D6FA55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9131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485FEE-BB0C-4CF5-8453-C101C30D3F4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1634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0D7168-9714-465F-961E-A3D60DCA61B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911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572923-F536-45AD-94C8-C015FB5F6F7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3890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6A8676-9A65-473A-BE65-12E90358A90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0645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76A6D8-9633-449A-9CBA-80578CA9739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84890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9470C3-7A5C-4AE1-B72E-9DA9AA2CDBB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5402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89D2AD-1710-41EB-A2F1-78D25233681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6043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99D9ED-FB8D-4565-93B1-9E288E269AE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5281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211BD9-4C4B-4C41-8672-F877FAB214A7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48520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FAEF76-A464-46DF-A11B-51D10ED8883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56813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2E521D-22CA-44F7-B0C9-FBE6EACD7F0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9176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A19439-3BAD-4729-9215-7BC3E4A2290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1264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7DD3F5-F76E-41A8-B284-B88A0C50F5C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71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264D12-BBD7-4C8D-8D48-3694D7F7743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1755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56F3BC-037A-4E1A-B262-2CDC5CFD8C5E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89017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A03ACF-9585-4F16-B5F9-9268E6C4CF7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084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2A8A90-D44B-405B-8056-73FB18298BB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924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4BCE22-C692-47DF-8F38-C82AEEBBAAA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0751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2AF99F-0E5F-45EB-BC38-00415F9CEECE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629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DB52CF-5966-4B04-93EC-923EBACC63E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326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8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83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4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8A2AC4C-1BA4-4BC7-BE1F-284FC079F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7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FF4F495-869C-4C13-B300-79FEF7BE6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2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9B7760A-683F-40A7-8536-A764C96C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3052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174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8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7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5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32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52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fr-FR" altLang="zh-CN" b="1" smtClean="0">
                <a:solidFill>
                  <a:srgbClr val="5EC902"/>
                </a:solidFill>
              </a:rPr>
              <a:t>Page </a:t>
            </a:r>
            <a:fld id="{FE071B47-38D8-419E-8EA5-4F2096A31E97}" type="slidenum">
              <a:rPr lang="fr-FR" altLang="zh-CN" b="1" smtClean="0">
                <a:solidFill>
                  <a:srgbClr val="5EC902"/>
                </a:solidFill>
              </a:rPr>
              <a:pPr eaLnBrk="1" hangingPunct="1">
                <a:defRPr/>
              </a:pPr>
              <a:t>‹#›</a:t>
            </a:fld>
            <a:endParaRPr lang="fr-FR" altLang="zh-CN" b="1" smtClean="0">
              <a:solidFill>
                <a:srgbClr val="5EC90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7.bin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wmf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jpeg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8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2.jpeg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4.jpeg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6.xml"/><Relationship Id="rId9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1.bin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4.bin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6.bin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8.bin"/><Relationship Id="rId2" Type="http://schemas.openxmlformats.org/officeDocument/2006/relationships/vmlDrawing" Target="../drawings/vmlDrawing18.v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0.bin"/><Relationship Id="rId2" Type="http://schemas.openxmlformats.org/officeDocument/2006/relationships/vmlDrawing" Target="../drawings/vmlDrawing19.vml"/><Relationship Id="rId1" Type="http://schemas.openxmlformats.org/officeDocument/2006/relationships/themeOverride" Target="../theme/themeOverride35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38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9.wmf"/><Relationship Id="rId2" Type="http://schemas.openxmlformats.org/officeDocument/2006/relationships/vmlDrawing" Target="../drawings/vmlDrawing21.vml"/><Relationship Id="rId1" Type="http://schemas.openxmlformats.org/officeDocument/2006/relationships/themeOverride" Target="../theme/themeOverride39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0.jpeg"/><Relationship Id="rId4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1.wmf"/><Relationship Id="rId2" Type="http://schemas.openxmlformats.org/officeDocument/2006/relationships/vmlDrawing" Target="../drawings/vmlDrawing22.vml"/><Relationship Id="rId1" Type="http://schemas.openxmlformats.org/officeDocument/2006/relationships/themeOverride" Target="../theme/themeOverride40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0.jpeg"/><Relationship Id="rId4" Type="http://schemas.openxmlformats.org/officeDocument/2006/relationships/notesSlide" Target="../notesSlides/notesSlide42.xml"/><Relationship Id="rId9" Type="http://schemas.openxmlformats.org/officeDocument/2006/relationships/image" Target="../media/image4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36.bin"/><Relationship Id="rId2" Type="http://schemas.openxmlformats.org/officeDocument/2006/relationships/vmlDrawing" Target="../drawings/vmlDrawing23.vml"/><Relationship Id="rId1" Type="http://schemas.openxmlformats.org/officeDocument/2006/relationships/themeOverride" Target="../theme/themeOverride41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4.jpeg"/><Relationship Id="rId10" Type="http://schemas.openxmlformats.org/officeDocument/2006/relationships/image" Target="../media/image42.wmf"/><Relationship Id="rId4" Type="http://schemas.openxmlformats.org/officeDocument/2006/relationships/notesSlide" Target="../notesSlides/notesSlide43.xml"/><Relationship Id="rId9" Type="http://schemas.openxmlformats.org/officeDocument/2006/relationships/oleObject" Target="../embeddings/oleObject3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5.wmf"/><Relationship Id="rId2" Type="http://schemas.openxmlformats.org/officeDocument/2006/relationships/vmlDrawing" Target="../drawings/vmlDrawing24.vml"/><Relationship Id="rId1" Type="http://schemas.openxmlformats.org/officeDocument/2006/relationships/themeOverride" Target="../theme/themeOverride4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jpeg"/><Relationship Id="rId4" Type="http://schemas.openxmlformats.org/officeDocument/2006/relationships/notesSlide" Target="../notesSlides/notesSlide44.xml"/><Relationship Id="rId9" Type="http://schemas.openxmlformats.org/officeDocument/2006/relationships/image" Target="../media/image4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6.wmf"/><Relationship Id="rId2" Type="http://schemas.openxmlformats.org/officeDocument/2006/relationships/vmlDrawing" Target="../drawings/vmlDrawing25.vml"/><Relationship Id="rId1" Type="http://schemas.openxmlformats.org/officeDocument/2006/relationships/themeOverride" Target="../theme/themeOverride43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jpeg"/><Relationship Id="rId4" Type="http://schemas.openxmlformats.org/officeDocument/2006/relationships/notesSlide" Target="../notesSlides/notesSlide45.xml"/><Relationship Id="rId9" Type="http://schemas.openxmlformats.org/officeDocument/2006/relationships/image" Target="../media/image4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7.wmf"/><Relationship Id="rId2" Type="http://schemas.openxmlformats.org/officeDocument/2006/relationships/vmlDrawing" Target="../drawings/vmlDrawing26.vml"/><Relationship Id="rId1" Type="http://schemas.openxmlformats.org/officeDocument/2006/relationships/themeOverride" Target="../theme/themeOverride44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0.jpeg"/><Relationship Id="rId4" Type="http://schemas.openxmlformats.org/officeDocument/2006/relationships/notesSlide" Target="../notesSlides/notesSlide46.xml"/><Relationship Id="rId9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jpeg"/><Relationship Id="rId2" Type="http://schemas.openxmlformats.org/officeDocument/2006/relationships/vmlDrawing" Target="../drawings/vmlDrawing27.vml"/><Relationship Id="rId1" Type="http://schemas.openxmlformats.org/officeDocument/2006/relationships/themeOverride" Target="../theme/themeOverride45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4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46.bin"/><Relationship Id="rId2" Type="http://schemas.openxmlformats.org/officeDocument/2006/relationships/vmlDrawing" Target="../drawings/vmlDrawing28.vml"/><Relationship Id="rId1" Type="http://schemas.openxmlformats.org/officeDocument/2006/relationships/themeOverride" Target="../theme/themeOverride46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notesSlide" Target="../notesSlides/notesSlide4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7.bin"/><Relationship Id="rId2" Type="http://schemas.openxmlformats.org/officeDocument/2006/relationships/vmlDrawing" Target="../drawings/vmlDrawing29.vml"/><Relationship Id="rId1" Type="http://schemas.openxmlformats.org/officeDocument/2006/relationships/themeOverride" Target="../theme/themeOverride47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notesSlide" Target="../notesSlides/notesSlide4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4" descr="fig5-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6"/>
          <a:stretch>
            <a:fillRect/>
          </a:stretch>
        </p:blipFill>
        <p:spPr bwMode="auto">
          <a:xfrm>
            <a:off x="1135381" y="1268760"/>
            <a:ext cx="6873238" cy="519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Scaling Transformation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Scaling Transformation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6792"/>
            <a:ext cx="8229600" cy="461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尺寸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假定物体的比例变换是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相对于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</a:t>
            </a:r>
            <a:r>
              <a:rPr lang="en-US" altLang="zh-TW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sz="36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sz="36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        </a:t>
            </a:r>
            <a:r>
              <a:rPr lang="en-US" altLang="zh-TW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y’ = y </a:t>
            </a:r>
            <a:r>
              <a:rPr lang="en-US" altLang="zh-TW" sz="3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sz="36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TW" sz="3600" i="1" baseline="-25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比例因子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比例因子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 descr="fig5-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6"/>
          <a:stretch>
            <a:fillRect/>
          </a:stretch>
        </p:blipFill>
        <p:spPr bwMode="auto">
          <a:xfrm>
            <a:off x="5468157" y="3738790"/>
            <a:ext cx="3640348" cy="275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808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比例变换矩阵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Transformation Matrix S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288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P’ = SP</a:t>
            </a:r>
            <a:endParaRPr lang="en-US" altLang="zh-CN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55223"/>
              </p:ext>
            </p:extLst>
          </p:nvPr>
        </p:nvGraphicFramePr>
        <p:xfrm>
          <a:off x="1043608" y="3234256"/>
          <a:ext cx="3312368" cy="134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公式" r:id="rId5" imgW="1193800" imgH="482600" progId="Equation.3">
                  <p:embed/>
                </p:oleObj>
              </mc:Choice>
              <mc:Fallback>
                <p:oleObj name="公式" r:id="rId5" imgW="1193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34256"/>
                        <a:ext cx="3312368" cy="1340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43608" y="2311652"/>
            <a:ext cx="385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 = 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= y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TW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fig5-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6"/>
          <a:stretch>
            <a:fillRect/>
          </a:stretch>
        </p:blipFill>
        <p:spPr bwMode="auto">
          <a:xfrm>
            <a:off x="4860032" y="3654110"/>
            <a:ext cx="3640348" cy="275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558" y="4766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事项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 Tips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4558" y="1700808"/>
            <a:ext cx="8229600" cy="501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比例因子是一个正数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ositive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umber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比例因子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，物体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变小，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靠近原点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比例因子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，物体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变大，物体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远离原点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比例变换不是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刚体变换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相等时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均匀变换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(Uniform)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不等时，称为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不等比变换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物体经过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后，改变了物体比例，同时每个点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重定位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epositioned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04664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Rotation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552" y="1628800"/>
            <a:ext cx="8229600" cy="432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旋转变换是指物体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沿着某个定点转动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某个角度的重定位过程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(Reposition)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定点也称为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基准点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ivot Point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旋转角（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otation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ngle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正值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表示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逆时针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旋转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ounterclockwise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负值 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顺时针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旋转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lockwise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Transformation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700213"/>
          <a:ext cx="7777162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VISIO" r:id="rId5" imgW="3462568" imgH="1944694" progId="Visio.Drawing.4">
                  <p:embed/>
                </p:oleObj>
              </mc:Choice>
              <mc:Fallback>
                <p:oleObj name="VISIO" r:id="rId5" imgW="3462568" imgH="1944694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7777162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404813"/>
            <a:ext cx="8435975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旋转变换方程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Rotation Transformation Equation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4338" y="1928813"/>
            <a:ext cx="8291512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假定基准点位于原点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cos(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+)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r cos cos - r sin sin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y’ =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sin(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+)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r cos sin + r sin cos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因为  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= r cos     and     y= r sin 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x’ = x cos -  y sin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  y’ = x sin + y cos 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88747"/>
              </p:ext>
            </p:extLst>
          </p:nvPr>
        </p:nvGraphicFramePr>
        <p:xfrm>
          <a:off x="4819685" y="4337898"/>
          <a:ext cx="4278562" cy="24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2" name="VISIO" r:id="rId5" imgW="3462568" imgH="1944694" progId="Visio.Drawing.4">
                  <p:embed/>
                </p:oleObj>
              </mc:Choice>
              <mc:Fallback>
                <p:oleObj name="VISIO" r:id="rId5" imgW="3462568" imgH="1944694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85" y="4337898"/>
                        <a:ext cx="4278562" cy="240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57200"/>
            <a:ext cx="8893175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旋转变换矩阵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b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Rotation Transformation Matrix 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4762500" cy="432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x’ = x cos -  y sin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y</a:t>
            </a:r>
            <a:r>
              <a:rPr lang="en-US" altLang="zh-TW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 = x sin + y cos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方程可表示为矩阵形式</a:t>
            </a:r>
            <a:r>
              <a:rPr lang="en-US" altLang="zh-TW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 = RP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</a:t>
            </a:r>
            <a:r>
              <a:rPr lang="en-US" altLang="zh-TW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5467700"/>
              </p:ext>
            </p:extLst>
          </p:nvPr>
        </p:nvGraphicFramePr>
        <p:xfrm>
          <a:off x="2339752" y="4509120"/>
          <a:ext cx="2664445" cy="11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509120"/>
                        <a:ext cx="2664445" cy="118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52465"/>
              </p:ext>
            </p:extLst>
          </p:nvPr>
        </p:nvGraphicFramePr>
        <p:xfrm>
          <a:off x="4819685" y="4337898"/>
          <a:ext cx="4278562" cy="24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VISIO" r:id="rId7" imgW="3462568" imgH="1944694" progId="Visio.Drawing.4">
                  <p:embed/>
                </p:oleObj>
              </mc:Choice>
              <mc:Fallback>
                <p:oleObj name="VISIO" r:id="rId7" imgW="3462568" imgH="1944694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85" y="4337898"/>
                        <a:ext cx="4278562" cy="240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51520" y="2204864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几何图形变换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Geometric Graphics Transformation</a:t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ig5-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9"/>
          <a:stretch>
            <a:fillRect/>
          </a:stretch>
        </p:blipFill>
        <p:spPr bwMode="auto">
          <a:xfrm>
            <a:off x="4572000" y="2317080"/>
            <a:ext cx="42384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507413" cy="8502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Reflection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11560" y="908720"/>
            <a:ext cx="4680768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对称变换也称反射变换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的对称变换</a:t>
            </a:r>
          </a:p>
          <a:p>
            <a:pPr marL="457200" lvl="1" indent="0" eaLnBrk="1" hangingPunct="1">
              <a:buNone/>
            </a:pPr>
            <a:r>
              <a:rPr lang="en-US" altLang="zh-TW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   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y’ =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</a:p>
          <a:p>
            <a:pPr marL="457200" lvl="1" indent="0" eaLnBrk="1" hangingPunct="1">
              <a:buNone/>
            </a:pP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zh-CN" sz="32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的对称变换</a:t>
            </a:r>
          </a:p>
          <a:p>
            <a:pPr marL="457200" lvl="1" indent="0" eaLnBrk="1" hangingPunct="1">
              <a:buNone/>
            </a:pPr>
            <a:r>
              <a:rPr lang="en-US" altLang="zh-TW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TW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     </a:t>
            </a:r>
            <a:r>
              <a:rPr lang="en-US" altLang="zh-TW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y’ = y </a:t>
            </a:r>
            <a:endParaRPr lang="en-US" altLang="zh-CN" sz="32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4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9060153"/>
              </p:ext>
            </p:extLst>
          </p:nvPr>
        </p:nvGraphicFramePr>
        <p:xfrm>
          <a:off x="971600" y="2780928"/>
          <a:ext cx="2565626" cy="104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公式" r:id="rId6" imgW="1180588" imgH="482391" progId="Equation.3">
                  <p:embed/>
                </p:oleObj>
              </mc:Choice>
              <mc:Fallback>
                <p:oleObj name="公式" r:id="rId6" imgW="1180588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80928"/>
                        <a:ext cx="2565626" cy="104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62317576"/>
              </p:ext>
            </p:extLst>
          </p:nvPr>
        </p:nvGraphicFramePr>
        <p:xfrm>
          <a:off x="1115616" y="5085184"/>
          <a:ext cx="264345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公式" r:id="rId8" imgW="1180800" imgH="482400" progId="Equation.3">
                  <p:embed/>
                </p:oleObj>
              </mc:Choice>
              <mc:Fallback>
                <p:oleObj name="公式" r:id="rId8" imgW="11808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085184"/>
                        <a:ext cx="2643451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关于坐标原点的对称变换</a:t>
            </a:r>
          </a:p>
        </p:txBody>
      </p:sp>
      <p:graphicFrame>
        <p:nvGraphicFramePr>
          <p:cNvPr id="3993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3396"/>
              </p:ext>
            </p:extLst>
          </p:nvPr>
        </p:nvGraphicFramePr>
        <p:xfrm>
          <a:off x="6156175" y="3356992"/>
          <a:ext cx="284172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公式" r:id="rId5" imgW="1269449" imgH="482391" progId="Equation.3">
                  <p:embed/>
                </p:oleObj>
              </mc:Choice>
              <mc:Fallback>
                <p:oleObj name="公式" r:id="rId5" imgW="1269449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5" y="3356992"/>
                        <a:ext cx="2841729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1" name="Picture 6" descr="fig5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3"/>
          <a:stretch>
            <a:fillRect/>
          </a:stretch>
        </p:blipFill>
        <p:spPr bwMode="auto">
          <a:xfrm>
            <a:off x="0" y="1628775"/>
            <a:ext cx="60118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ig5-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0"/>
          <a:stretch>
            <a:fillRect/>
          </a:stretch>
        </p:blipFill>
        <p:spPr bwMode="auto">
          <a:xfrm>
            <a:off x="3635896" y="1916832"/>
            <a:ext cx="549042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53"/>
            <a:ext cx="8229600" cy="8708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关于对角线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(Diagonal)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的对称变换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900965"/>
            <a:ext cx="403860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对角线 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x’ = 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x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对角线 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-x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x’ = -y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-x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88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09495372"/>
              </p:ext>
            </p:extLst>
          </p:nvPr>
        </p:nvGraphicFramePr>
        <p:xfrm>
          <a:off x="755576" y="2420888"/>
          <a:ext cx="2688764" cy="11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3" name="公式" r:id="rId6" imgW="1091726" imgH="482391" progId="Equation.3">
                  <p:embed/>
                </p:oleObj>
              </mc:Choice>
              <mc:Fallback>
                <p:oleObj name="公式" r:id="rId6" imgW="1091726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2688764" cy="1188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4346977"/>
              </p:ext>
            </p:extLst>
          </p:nvPr>
        </p:nvGraphicFramePr>
        <p:xfrm>
          <a:off x="611560" y="5229200"/>
          <a:ext cx="341083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name="公式" r:id="rId8" imgW="1269449" imgH="482391" progId="Equation.3">
                  <p:embed/>
                </p:oleObj>
              </mc:Choice>
              <mc:Fallback>
                <p:oleObj name="公式" r:id="rId8" imgW="1269449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229200"/>
                        <a:ext cx="3410839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错切变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59987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错切变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Shear Transformation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的错切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 + cy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y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0856374"/>
              </p:ext>
            </p:extLst>
          </p:nvPr>
        </p:nvGraphicFramePr>
        <p:xfrm>
          <a:off x="4067944" y="2060848"/>
          <a:ext cx="3038003" cy="134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公式" r:id="rId5" imgW="1091726" imgH="482391" progId="Equation.3">
                  <p:embed/>
                </p:oleObj>
              </mc:Choice>
              <mc:Fallback>
                <p:oleObj name="公式" r:id="rId5" imgW="1091726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060848"/>
                        <a:ext cx="3038003" cy="1342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6" name="Picture 6" descr="fig5-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6"/>
          <a:stretch>
            <a:fillRect/>
          </a:stretch>
        </p:blipFill>
        <p:spPr bwMode="auto">
          <a:xfrm>
            <a:off x="684213" y="3644900"/>
            <a:ext cx="7848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错切变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Shear Transformation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的错切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</a:t>
            </a:r>
            <a:r>
              <a:rPr lang="en-US" altLang="zh-CN" sz="32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y</a:t>
            </a: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48685"/>
              </p:ext>
            </p:extLst>
          </p:nvPr>
        </p:nvGraphicFramePr>
        <p:xfrm>
          <a:off x="3995739" y="2060576"/>
          <a:ext cx="2736502" cy="1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公式" r:id="rId5" imgW="1091726" imgH="482391" progId="Equation.3">
                  <p:embed/>
                </p:oleObj>
              </mc:Choice>
              <mc:Fallback>
                <p:oleObj name="公式" r:id="rId5" imgW="1091726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9" y="2060576"/>
                        <a:ext cx="2736502" cy="1209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6" descr="fig5-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2"/>
          <a:stretch>
            <a:fillRect/>
          </a:stretch>
        </p:blipFill>
        <p:spPr bwMode="auto">
          <a:xfrm>
            <a:off x="971550" y="3573463"/>
            <a:ext cx="64087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齐次坐标的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7727" y="404664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矩阵表示与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Representation and Homogeneous Coordinates</a:t>
            </a:r>
            <a:b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2276872"/>
            <a:ext cx="8229600" cy="3680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问题的提出</a:t>
            </a:r>
          </a:p>
          <a:p>
            <a:pPr lvl="1" eaLnBrk="1" hangingPunct="1"/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很多应用包含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多个几何变换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，如先平移，再进行旋转变换、比例变换等</a:t>
            </a:r>
          </a:p>
          <a:p>
            <a:pPr lvl="1" eaLnBrk="1" hangingPunct="1"/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矩阵如何表示才能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有效处理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多个变换？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矩阵表示和齐次坐标</a:t>
            </a:r>
            <a: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and Homogeneous Coordinates</a:t>
            </a:r>
            <a:b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916832"/>
            <a:ext cx="9385424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变换可表示成一般矩阵形式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 = M</a:t>
            </a:r>
            <a:r>
              <a:rPr lang="en-US" altLang="zh-TW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+ M</a:t>
            </a:r>
            <a:r>
              <a:rPr lang="en-US" altLang="zh-TW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2X2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矩阵，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包含旋转、比例等多个变换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2X1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矩阵，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包含平移变量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使用这个表达式，我们必须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每步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455" y="260648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二维基本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6332" y="18864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矩阵表示和齐次坐标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Representation and Homogeneous Coordinates</a:t>
            </a:r>
            <a:b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2226916"/>
            <a:ext cx="8064698" cy="43704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一个更有效的方法是将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这些变换矩阵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个变换矩阵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最后根据初始坐标和这个变换矩阵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直接计算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最终坐标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为了达到这个目标，必须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重新规整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上述方程，消除平移矩阵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TW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变换矩阵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2X2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模式扩展成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3*3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模式可解决上述问题，所有变换矩阵可转换成矩阵连乘形式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49275"/>
            <a:ext cx="8964612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Homogeneous Coordinates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388" y="1700808"/>
            <a:ext cx="9001000" cy="461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将每个笛卡尔坐标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 y)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的坐标形式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h),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其中二者之间的关系满足：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h,   y =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h</a:t>
            </a:r>
            <a:endParaRPr lang="en-US" altLang="zh-CN" i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我们把它称为齐次坐标，也可表示为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hx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几何变换，可把齐次参数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设为任意非零值。最常用的是设置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1,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则每个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坐标可表示成齐次坐标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TW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齐次坐标可使得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所有几何变换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矩阵连乘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二维齐次坐标变换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1325" y="42922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平移坐标变换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86660" y="2360012"/>
            <a:ext cx="8182049" cy="32169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或表示成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b="1" i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TW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逆变换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用负位移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TW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-t</a:t>
            </a:r>
            <a:r>
              <a:rPr lang="en-US" altLang="zh-TW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i="1" baseline="-25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44270"/>
              </p:ext>
            </p:extLst>
          </p:nvPr>
        </p:nvGraphicFramePr>
        <p:xfrm>
          <a:off x="1198018" y="1790873"/>
          <a:ext cx="367188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" name="公式" r:id="rId5" imgW="1333500" imgH="711200" progId="Equation.3">
                  <p:embed/>
                </p:oleObj>
              </mc:Choice>
              <mc:Fallback>
                <p:oleObj name="公式" r:id="rId5" imgW="1333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18" y="1790873"/>
                        <a:ext cx="3671888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13066"/>
              </p:ext>
            </p:extLst>
          </p:nvPr>
        </p:nvGraphicFramePr>
        <p:xfrm>
          <a:off x="4556125" y="2548111"/>
          <a:ext cx="2651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2548111"/>
                        <a:ext cx="2651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77389"/>
              </p:ext>
            </p:extLst>
          </p:nvPr>
        </p:nvGraphicFramePr>
        <p:xfrm>
          <a:off x="5975350" y="2527474"/>
          <a:ext cx="257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8"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527474"/>
                        <a:ext cx="257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04664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齐次旋转坐标变换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27584" y="2492896"/>
            <a:ext cx="7427913" cy="1889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)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TW" b="1" i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逆变换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-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值代入</a:t>
            </a:r>
            <a:r>
              <a:rPr lang="en-US" altLang="zh-TW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0498003"/>
              </p:ext>
            </p:extLst>
          </p:nvPr>
        </p:nvGraphicFramePr>
        <p:xfrm>
          <a:off x="1259632" y="1700808"/>
          <a:ext cx="5256584" cy="201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公式" r:id="rId5" imgW="1854200" imgH="711200" progId="Equation.3">
                  <p:embed/>
                </p:oleObj>
              </mc:Choice>
              <mc:Fallback>
                <p:oleObj name="公式" r:id="rId5" imgW="1854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5256584" cy="2016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640370"/>
            <a:ext cx="82296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齐次比例坐标变换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99592" y="2420888"/>
            <a:ext cx="8064500" cy="1889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,S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TW" b="1" i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逆变换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,1/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值代入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24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90528"/>
              </p:ext>
            </p:extLst>
          </p:nvPr>
        </p:nvGraphicFramePr>
        <p:xfrm>
          <a:off x="1259632" y="1700808"/>
          <a:ext cx="4141932" cy="201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公式" r:id="rId5" imgW="1459866" imgH="710891" progId="Equation.3">
                  <p:embed/>
                </p:oleObj>
              </mc:Choice>
              <mc:Fallback>
                <p:oleObj name="公式" r:id="rId5" imgW="1459866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4141932" cy="201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9379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齐次对称坐标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71600" y="1556792"/>
            <a:ext cx="403860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y’ = -y</a:t>
            </a:r>
          </a:p>
          <a:p>
            <a:pPr lvl="1" eaLnBrk="1" hangingPunct="1"/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-x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y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94254278"/>
              </p:ext>
            </p:extLst>
          </p:nvPr>
        </p:nvGraphicFramePr>
        <p:xfrm>
          <a:off x="4140199" y="1844675"/>
          <a:ext cx="3504127" cy="180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9" name="公式" r:id="rId5" imgW="1384300" imgH="711200" progId="Equation.3">
                  <p:embed/>
                </p:oleObj>
              </mc:Choice>
              <mc:Fallback>
                <p:oleObj name="公式" r:id="rId5" imgW="13843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199" y="1844675"/>
                        <a:ext cx="3504127" cy="180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5470070"/>
              </p:ext>
            </p:extLst>
          </p:nvPr>
        </p:nvGraphicFramePr>
        <p:xfrm>
          <a:off x="4140200" y="3933825"/>
          <a:ext cx="3528144" cy="181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0" name="公式" r:id="rId7" imgW="1384300" imgH="711200" progId="Equation.3">
                  <p:embed/>
                </p:oleObj>
              </mc:Choice>
              <mc:Fallback>
                <p:oleObj name="公式" r:id="rId7" imgW="1384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933825"/>
                        <a:ext cx="3528144" cy="1812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齐次对称坐标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94159" y="1268760"/>
            <a:ext cx="3322638" cy="432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-x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-y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x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-x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-y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-x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5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42286"/>
              </p:ext>
            </p:extLst>
          </p:nvPr>
        </p:nvGraphicFramePr>
        <p:xfrm>
          <a:off x="4190255" y="1414337"/>
          <a:ext cx="3694113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公式" r:id="rId5" imgW="1549400" imgH="2133600" progId="Equation.3">
                  <p:embed/>
                </p:oleObj>
              </mc:Choice>
              <mc:Fallback>
                <p:oleObj name="公式" r:id="rId5" imgW="1549400" imgH="213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255" y="1414337"/>
                        <a:ext cx="3694113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齐次错切坐标变换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 + cy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y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y’ = </a:t>
            </a:r>
            <a:r>
              <a:rPr lang="en-US" altLang="zh-CN" sz="32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y</a:t>
            </a:r>
          </a:p>
        </p:txBody>
      </p:sp>
      <p:graphicFrame>
        <p:nvGraphicFramePr>
          <p:cNvPr id="686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88097"/>
              </p:ext>
            </p:extLst>
          </p:nvPr>
        </p:nvGraphicFramePr>
        <p:xfrm>
          <a:off x="4249739" y="1844675"/>
          <a:ext cx="3418606" cy="185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name="公式" r:id="rId5" imgW="1307880" imgH="711000" progId="Equation.3">
                  <p:embed/>
                </p:oleObj>
              </mc:Choice>
              <mc:Fallback>
                <p:oleObj name="公式" r:id="rId5" imgW="13078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9" y="1844675"/>
                        <a:ext cx="3418606" cy="1858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39269"/>
              </p:ext>
            </p:extLst>
          </p:nvPr>
        </p:nvGraphicFramePr>
        <p:xfrm>
          <a:off x="4249739" y="4288576"/>
          <a:ext cx="3443161" cy="187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公式" r:id="rId7" imgW="1308100" imgH="711200" progId="Equation.3">
                  <p:embed/>
                </p:oleObj>
              </mc:Choice>
              <mc:Fallback>
                <p:oleObj name="公式" r:id="rId7" imgW="13081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9" y="4288576"/>
                        <a:ext cx="3443161" cy="1871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2ADE16-5F10-420B-8618-9C9C959F1602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pic>
        <p:nvPicPr>
          <p:cNvPr id="9221" name="Picture 4" descr="2D transfor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255" y="476672"/>
            <a:ext cx="901065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Composite Transformations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CC00FF"/>
              </a:buClr>
              <a:buFont typeface="Wingdings" panose="05000000000000000000" pitchFamily="2" charset="2"/>
              <a:buChar char="F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使用齐次坐标表示后，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的组合可以表示成多个变换矩阵的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连积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单个复合矩阵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来表示。这个过程称矩阵串联或矩阵复合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oncatenation or Composition of Matrix.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CC00FF"/>
              </a:buClr>
              <a:buFont typeface="Wingdings" panose="05000000000000000000" pitchFamily="2" charset="2"/>
              <a:buChar char="F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如果点坐标采用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列向量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，复合矩阵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由右到左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顺序连乘排列，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也就是说，后续变换左乘前续变换。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CC00FF"/>
              </a:buClr>
              <a:buFont typeface="Wingdings" panose="05000000000000000000" pitchFamily="2" charset="2"/>
              <a:buChar char="F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如果是行向量，则右乘。</a:t>
            </a:r>
            <a:endParaRPr lang="zh-TW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588" y="371237"/>
            <a:ext cx="8229600" cy="8985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组合平移</a:t>
            </a:r>
          </a:p>
        </p:txBody>
      </p:sp>
      <p:sp>
        <p:nvSpPr>
          <p:cNvPr id="72707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446161" y="1557338"/>
            <a:ext cx="7772400" cy="151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先平移（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TW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），然后再平移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{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727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88326"/>
              </p:ext>
            </p:extLst>
          </p:nvPr>
        </p:nvGraphicFramePr>
        <p:xfrm>
          <a:off x="755576" y="3340893"/>
          <a:ext cx="79216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2" name="公式" r:id="rId5" imgW="2654280" imgH="711000" progId="Equation.3">
                  <p:embed/>
                </p:oleObj>
              </mc:Choice>
              <mc:Fallback>
                <p:oleObj name="公式" r:id="rId5" imgW="265428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40893"/>
                        <a:ext cx="79216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89997"/>
              </p:ext>
            </p:extLst>
          </p:nvPr>
        </p:nvGraphicFramePr>
        <p:xfrm>
          <a:off x="3941836" y="4887913"/>
          <a:ext cx="2174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3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836" y="4887913"/>
                        <a:ext cx="217488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12"/>
          <p:cNvSpPr>
            <a:spLocks noChangeArrowheads="1"/>
          </p:cNvSpPr>
          <p:nvPr/>
        </p:nvSpPr>
        <p:spPr bwMode="auto">
          <a:xfrm>
            <a:off x="519186" y="5229225"/>
            <a:ext cx="79200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976" y="332656"/>
            <a:ext cx="822960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组合旋转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7882" y="1412776"/>
            <a:ext cx="8713787" cy="432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先旋转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，再旋转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，相当于一次旋转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i="1" baseline="-25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{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b="1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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eaLnBrk="1" hangingPunct="1"/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124744"/>
            <a:ext cx="8362950" cy="24566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先缩放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再缩放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，相当于一次缩放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Sx2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x2,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{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x1,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baseline="-25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539750" y="5949950"/>
            <a:ext cx="77771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6806" name="Object 5"/>
          <p:cNvGraphicFramePr>
            <a:graphicFrameLocks noChangeAspect="1"/>
          </p:cNvGraphicFramePr>
          <p:nvPr/>
        </p:nvGraphicFramePr>
        <p:xfrm>
          <a:off x="611188" y="3644900"/>
          <a:ext cx="7848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8" name="公式" r:id="rId5" imgW="3035300" imgH="711200" progId="Equation.3">
                  <p:embed/>
                </p:oleObj>
              </mc:Choice>
              <mc:Fallback>
                <p:oleObj name="公式" r:id="rId5" imgW="30353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7848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6"/>
          <p:cNvGraphicFramePr>
            <a:graphicFrameLocks noChangeAspect="1"/>
          </p:cNvGraphicFramePr>
          <p:nvPr/>
        </p:nvGraphicFramePr>
        <p:xfrm>
          <a:off x="3983038" y="3944938"/>
          <a:ext cx="212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9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3944938"/>
                        <a:ext cx="212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 Pivot-Point Rotation</a:t>
            </a:r>
            <a:b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2133600"/>
            <a:ext cx="82296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平面图形绕任意固定点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ivot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oint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的旋转可由通过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操作来实现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平移物体及固定点，使得固定点移到原点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围绕原点旋转物体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再将物体及固定点平移回原来位置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319381"/>
            <a:ext cx="8229600" cy="1008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,y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的旋转矩阵</a:t>
            </a:r>
          </a:p>
        </p:txBody>
      </p:sp>
      <p:graphicFrame>
        <p:nvGraphicFramePr>
          <p:cNvPr id="80900" name="Object 11"/>
          <p:cNvGraphicFramePr>
            <a:graphicFrameLocks noChangeAspect="1"/>
          </p:cNvGraphicFramePr>
          <p:nvPr/>
        </p:nvGraphicFramePr>
        <p:xfrm>
          <a:off x="1835150" y="1412875"/>
          <a:ext cx="542607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4" name="公式" r:id="rId5" imgW="2768600" imgH="711200" progId="Equation.3">
                  <p:embed/>
                </p:oleObj>
              </mc:Choice>
              <mc:Fallback>
                <p:oleObj name="公式" r:id="rId5" imgW="2768600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12875"/>
                        <a:ext cx="5426075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03318"/>
              </p:ext>
            </p:extLst>
          </p:nvPr>
        </p:nvGraphicFramePr>
        <p:xfrm>
          <a:off x="1908176" y="2924176"/>
          <a:ext cx="5353050" cy="171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5" name="公式" r:id="rId7" imgW="2476500" imgH="711200" progId="Equation.3">
                  <p:embed/>
                </p:oleObj>
              </mc:Choice>
              <mc:Fallback>
                <p:oleObj name="公式" r:id="rId7" imgW="24765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6" y="2924176"/>
                        <a:ext cx="5353050" cy="171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15"/>
          <p:cNvSpPr>
            <a:spLocks noChangeArrowheads="1"/>
          </p:cNvSpPr>
          <p:nvPr/>
        </p:nvSpPr>
        <p:spPr bwMode="auto">
          <a:xfrm>
            <a:off x="1403350" y="3573463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80903" name="Rectangle 16"/>
          <p:cNvSpPr>
            <a:spLocks noChangeArrowheads="1"/>
          </p:cNvSpPr>
          <p:nvPr/>
        </p:nvSpPr>
        <p:spPr bwMode="auto">
          <a:xfrm>
            <a:off x="539750" y="4724400"/>
            <a:ext cx="5761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可以表示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4" name="Rectangle 17"/>
          <p:cNvSpPr>
            <a:spLocks noChangeArrowheads="1"/>
          </p:cNvSpPr>
          <p:nvPr/>
        </p:nvSpPr>
        <p:spPr bwMode="auto">
          <a:xfrm>
            <a:off x="539750" y="5229225"/>
            <a:ext cx="763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l-GR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TW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TW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l-GR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TW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(- </a:t>
            </a:r>
            <a:r>
              <a:rPr kumimoji="1"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kumimoji="1" lang="en-US" altLang="zh-TW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l-GR" altLang="zh-TW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5" name="Rectangle 19"/>
          <p:cNvSpPr>
            <a:spLocks noChangeArrowheads="1"/>
          </p:cNvSpPr>
          <p:nvPr/>
        </p:nvSpPr>
        <p:spPr bwMode="auto">
          <a:xfrm>
            <a:off x="1120619" y="2047230"/>
            <a:ext cx="639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080" y="476672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</a:t>
            </a:r>
            <a:r>
              <a:rPr lang="en-US" altLang="zh-CN" sz="4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4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4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,y</a:t>
            </a:r>
            <a:r>
              <a:rPr lang="en-US" altLang="zh-CN" sz="4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4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的旋转方程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439863"/>
            <a:ext cx="8425184" cy="447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表示为：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TW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 –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cos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- (y –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sin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y’ =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 –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sin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+ (y –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cos</a:t>
            </a:r>
            <a:endParaRPr lang="en-US" altLang="zh-CN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为固定点的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坐标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任一固定点的旋转可以看作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先平移到原点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旋转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后再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平移回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原来位置。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基本几何变换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Geometric Transformation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8396" y="1844824"/>
            <a:ext cx="7787208" cy="4209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是通过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来完成的。</a:t>
            </a: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基本几何变换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相对于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 Fixed-Point Scaling</a:t>
            </a:r>
            <a:b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844675"/>
            <a:ext cx="8302625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基于任一固定点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的比例缩放也可通过三个步骤实现：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物体，使得固定点与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位置相符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再使物体做相对于原点的比例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再使用步骤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的逆操作，使物体和固定点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回到原来位置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76672"/>
            <a:ext cx="82296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对任一固定点缩放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0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339593"/>
              </p:ext>
            </p:extLst>
          </p:nvPr>
        </p:nvGraphicFramePr>
        <p:xfrm>
          <a:off x="1258888" y="1844675"/>
          <a:ext cx="5833392" cy="349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公式" r:id="rId5" imgW="2374900" imgH="1422400" progId="Equation.3">
                  <p:embed/>
                </p:oleObj>
              </mc:Choice>
              <mc:Fallback>
                <p:oleObj name="公式" r:id="rId5" imgW="23749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5833392" cy="349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Rectangle 8"/>
          <p:cNvSpPr>
            <a:spLocks noChangeArrowheads="1"/>
          </p:cNvSpPr>
          <p:nvPr/>
        </p:nvSpPr>
        <p:spPr bwMode="auto">
          <a:xfrm>
            <a:off x="611560" y="5445855"/>
            <a:ext cx="7272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1"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TW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TW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TW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TW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kumimoji="1" lang="en-US" altLang="zh-TW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TW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kumimoji="1" lang="en-US" altLang="zh-TW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TW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TW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对任一固定轴对称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4" name="Picture 6" descr="fig 5-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3865763" y="2996952"/>
            <a:ext cx="5159095" cy="378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22021" y="1090613"/>
            <a:ext cx="8218488" cy="166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设任意直线的方程为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Ax+By+C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直线在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轴上的截距分别为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-C/A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-C/B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，直线与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轴的夹角为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如何变换？</a:t>
            </a:r>
            <a:endParaRPr lang="zh-CN" altLang="el-GR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1515495"/>
              </p:ext>
            </p:extLst>
          </p:nvPr>
        </p:nvGraphicFramePr>
        <p:xfrm>
          <a:off x="899592" y="2531654"/>
          <a:ext cx="3816424" cy="58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4" name="公式" r:id="rId6" imgW="1333500" imgH="203200" progId="Equation.3">
                  <p:embed/>
                </p:oleObj>
              </mc:Choice>
              <mc:Fallback>
                <p:oleObj name="公式" r:id="rId6" imgW="1333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31654"/>
                        <a:ext cx="3816424" cy="582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 5-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4860032" y="3727199"/>
            <a:ext cx="4164826" cy="305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4071"/>
            <a:ext cx="8229600" cy="8469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对任意直线作对称变换步骤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11560" y="1772816"/>
            <a:ext cx="7283450" cy="65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轴方向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，使直线通过原点</a:t>
            </a:r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61212"/>
              </p:ext>
            </p:extLst>
          </p:nvPr>
        </p:nvGraphicFramePr>
        <p:xfrm>
          <a:off x="1043608" y="2564904"/>
          <a:ext cx="4176464" cy="203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0" name="公式" r:id="rId6" imgW="1459866" imgH="710891" progId="Equation.3">
                  <p:embed/>
                </p:oleObj>
              </mc:Choice>
              <mc:Fallback>
                <p:oleObj name="公式" r:id="rId6" imgW="1459866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4176464" cy="203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40084"/>
              </p:ext>
            </p:extLst>
          </p:nvPr>
        </p:nvGraphicFramePr>
        <p:xfrm>
          <a:off x="611560" y="4852915"/>
          <a:ext cx="4903346" cy="4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1" name="公式" r:id="rId8" imgW="2590800" imgH="228600" progId="Equation.3">
                  <p:embed/>
                </p:oleObj>
              </mc:Choice>
              <mc:Fallback>
                <p:oleObj name="公式" r:id="rId8" imgW="259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52915"/>
                        <a:ext cx="4903346" cy="43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5220072" y="4149080"/>
            <a:ext cx="2376264" cy="21602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fig 5-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5148064" y="3993254"/>
            <a:ext cx="3885312" cy="285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对任意直线作对称变换步骤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45770" y="1340768"/>
            <a:ext cx="7715250" cy="65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绕原点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角度，使直线与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轴相重合</a:t>
            </a:r>
          </a:p>
        </p:txBody>
      </p:sp>
      <p:graphicFrame>
        <p:nvGraphicFramePr>
          <p:cNvPr id="93188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667500" y="26955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8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6955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80751163"/>
              </p:ext>
            </p:extLst>
          </p:nvPr>
        </p:nvGraphicFramePr>
        <p:xfrm>
          <a:off x="971600" y="2083996"/>
          <a:ext cx="4752528" cy="184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9" name="公式" r:id="rId7" imgW="1828800" imgH="711200" progId="Equation.3">
                  <p:embed/>
                </p:oleObj>
              </mc:Choice>
              <mc:Fallback>
                <p:oleObj name="公式" r:id="rId7" imgW="1828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83996"/>
                        <a:ext cx="4752528" cy="1848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95058"/>
              </p:ext>
            </p:extLst>
          </p:nvPr>
        </p:nvGraphicFramePr>
        <p:xfrm>
          <a:off x="611560" y="4852915"/>
          <a:ext cx="4903346" cy="4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0" name="公式" r:id="rId9" imgW="2590800" imgH="228600" progId="Equation.3">
                  <p:embed/>
                </p:oleObj>
              </mc:Choice>
              <mc:Fallback>
                <p:oleObj name="公式" r:id="rId9" imgW="259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52915"/>
                        <a:ext cx="4903346" cy="43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5292080" y="4437112"/>
            <a:ext cx="2376264" cy="21602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932040" y="5949280"/>
            <a:ext cx="2880320" cy="720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 5-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4352254" y="3284984"/>
            <a:ext cx="4684242" cy="344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对任意直线作对称变换步骤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33451" y="1268760"/>
            <a:ext cx="4038600" cy="820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对称变换</a:t>
            </a:r>
          </a:p>
        </p:txBody>
      </p:sp>
      <p:graphicFrame>
        <p:nvGraphicFramePr>
          <p:cNvPr id="952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5423793"/>
              </p:ext>
            </p:extLst>
          </p:nvPr>
        </p:nvGraphicFramePr>
        <p:xfrm>
          <a:off x="755576" y="2089448"/>
          <a:ext cx="4038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6" name="公式" r:id="rId6" imgW="1727200" imgH="711200" progId="Equation.3">
                  <p:embed/>
                </p:oleObj>
              </mc:Choice>
              <mc:Fallback>
                <p:oleObj name="公式" r:id="rId6" imgW="1727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89448"/>
                        <a:ext cx="4038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49264"/>
              </p:ext>
            </p:extLst>
          </p:nvPr>
        </p:nvGraphicFramePr>
        <p:xfrm>
          <a:off x="415195" y="4806603"/>
          <a:ext cx="4903346" cy="4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7" name="公式" r:id="rId8" imgW="2590800" imgH="228600" progId="Equation.3">
                  <p:embed/>
                </p:oleObj>
              </mc:Choice>
              <mc:Fallback>
                <p:oleObj name="公式" r:id="rId8" imgW="259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5" y="4806603"/>
                        <a:ext cx="4903346" cy="43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644008" y="5589240"/>
            <a:ext cx="2952328" cy="720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 5-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4788024" y="3605038"/>
            <a:ext cx="4248472" cy="31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对任意直线作对称变换步骤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51382" y="1268760"/>
            <a:ext cx="829200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绕原点旋转角度，使直线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转回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原来的角度</a:t>
            </a:r>
          </a:p>
          <a:p>
            <a:pPr marL="609600" indent="-609600" eaLnBrk="1" hangingPunct="1"/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5044371"/>
              </p:ext>
            </p:extLst>
          </p:nvPr>
        </p:nvGraphicFramePr>
        <p:xfrm>
          <a:off x="827585" y="2046455"/>
          <a:ext cx="4536504" cy="185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4" name="公式" r:id="rId6" imgW="1739900" imgH="711200" progId="Equation.3">
                  <p:embed/>
                </p:oleObj>
              </mc:Choice>
              <mc:Fallback>
                <p:oleObj name="公式" r:id="rId6" imgW="1739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2046455"/>
                        <a:ext cx="4536504" cy="185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95058"/>
              </p:ext>
            </p:extLst>
          </p:nvPr>
        </p:nvGraphicFramePr>
        <p:xfrm>
          <a:off x="611560" y="4852915"/>
          <a:ext cx="4903346" cy="4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5" name="公式" r:id="rId8" imgW="2590800" imgH="228600" progId="Equation.3">
                  <p:embed/>
                </p:oleObj>
              </mc:Choice>
              <mc:Fallback>
                <p:oleObj name="公式" r:id="rId8" imgW="259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52915"/>
                        <a:ext cx="4903346" cy="43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5004048" y="4293096"/>
            <a:ext cx="2304256" cy="21602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88024" y="5733256"/>
            <a:ext cx="2880320" cy="720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 5-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4094256" y="2996952"/>
            <a:ext cx="5018888" cy="368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对任意直线作对称变换步骤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32562" y="1417638"/>
            <a:ext cx="7283450" cy="65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X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平移回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原来的位置</a:t>
            </a:r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2774292"/>
              </p:ext>
            </p:extLst>
          </p:nvPr>
        </p:nvGraphicFramePr>
        <p:xfrm>
          <a:off x="755576" y="2103130"/>
          <a:ext cx="3672507" cy="175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2" name="公式" r:id="rId6" imgW="1485900" imgH="711200" progId="Equation.3">
                  <p:embed/>
                </p:oleObj>
              </mc:Choice>
              <mc:Fallback>
                <p:oleObj name="公式" r:id="rId6" imgW="1485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03130"/>
                        <a:ext cx="3672507" cy="175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82918"/>
              </p:ext>
            </p:extLst>
          </p:nvPr>
        </p:nvGraphicFramePr>
        <p:xfrm>
          <a:off x="251520" y="4760261"/>
          <a:ext cx="4903346" cy="4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3" name="公式" r:id="rId8" imgW="2590800" imgH="228600" progId="Equation.3">
                  <p:embed/>
                </p:oleObj>
              </mc:Choice>
              <mc:Fallback>
                <p:oleObj name="公式" r:id="rId8" imgW="259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0261"/>
                        <a:ext cx="4903346" cy="43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H="1">
            <a:off x="4499992" y="3573016"/>
            <a:ext cx="2808312" cy="25922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578850" cy="130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几何变换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Geometric Transformation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5920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对任意直线作对称变换复合矩阵</a:t>
            </a:r>
          </a:p>
        </p:txBody>
      </p:sp>
      <p:graphicFrame>
        <p:nvGraphicFramePr>
          <p:cNvPr id="10137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433455"/>
              </p:ext>
            </p:extLst>
          </p:nvPr>
        </p:nvGraphicFramePr>
        <p:xfrm>
          <a:off x="266700" y="1340768"/>
          <a:ext cx="8420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0" name="公式" r:id="rId5" imgW="2590800" imgH="228600" progId="Equation.3">
                  <p:embed/>
                </p:oleObj>
              </mc:Choice>
              <mc:Fallback>
                <p:oleObj name="公式" r:id="rId5" imgW="2590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340768"/>
                        <a:ext cx="8420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6" descr="fig 5-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4"/>
          <a:stretch>
            <a:fillRect/>
          </a:stretch>
        </p:blipFill>
        <p:spPr bwMode="auto">
          <a:xfrm>
            <a:off x="2825521" y="2132856"/>
            <a:ext cx="6138967" cy="450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矩阵合并特性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648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矩阵合并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Concatenation Properties</a:t>
            </a:r>
            <a:b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991072"/>
            <a:ext cx="4968875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矩阵相乘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满足结合律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不满足交换律</a:t>
            </a: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04083870"/>
              </p:ext>
            </p:extLst>
          </p:nvPr>
        </p:nvGraphicFramePr>
        <p:xfrm>
          <a:off x="840398" y="2639293"/>
          <a:ext cx="82819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9" name="公式" r:id="rId5" imgW="2819400" imgH="228600" progId="Equation.3">
                  <p:embed/>
                </p:oleObj>
              </mc:Choice>
              <mc:Fallback>
                <p:oleObj name="公式" r:id="rId5" imgW="2819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398" y="2639293"/>
                        <a:ext cx="82819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90846167"/>
              </p:ext>
            </p:extLst>
          </p:nvPr>
        </p:nvGraphicFramePr>
        <p:xfrm>
          <a:off x="840398" y="4386064"/>
          <a:ext cx="3600623" cy="68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0" name="公式" r:id="rId7" imgW="1143000" imgH="215640" progId="Equation.3">
                  <p:embed/>
                </p:oleObj>
              </mc:Choice>
              <mc:Fallback>
                <p:oleObj name="公式" r:id="rId7" imgW="11430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398" y="4386064"/>
                        <a:ext cx="3600623" cy="680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内容占位符 5" descr="图7-8 a)矩阵位置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03" y="4041233"/>
            <a:ext cx="4422362" cy="24444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图片 6" descr="图7-8 b)矩阵位置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30" y="1412776"/>
            <a:ext cx="4565273" cy="23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907704" y="373966"/>
            <a:ext cx="57879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zh-CN" altLang="en-US" sz="4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矩阵一般不满足交换律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78771"/>
              </p:ext>
            </p:extLst>
          </p:nvPr>
        </p:nvGraphicFramePr>
        <p:xfrm>
          <a:off x="899592" y="3644269"/>
          <a:ext cx="3600623" cy="68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公式" r:id="rId7" imgW="1143000" imgH="215640" progId="Equation.3">
                  <p:embed/>
                </p:oleObj>
              </mc:Choice>
              <mc:Fallback>
                <p:oleObj name="公式" r:id="rId7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644269"/>
                        <a:ext cx="3600623" cy="680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412746" y="3861048"/>
            <a:ext cx="4320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下弧形箭头 6"/>
          <p:cNvSpPr/>
          <p:nvPr/>
        </p:nvSpPr>
        <p:spPr>
          <a:xfrm>
            <a:off x="5004048" y="3068960"/>
            <a:ext cx="122413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4644008" y="6485719"/>
            <a:ext cx="1440160" cy="18364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几何变换中满足交换律的矩阵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99592" y="1268760"/>
            <a:ext cx="7787208" cy="4543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连续平移</a:t>
            </a:r>
          </a:p>
          <a:p>
            <a:pPr marL="457200" lvl="1" indent="0" eaLnBrk="1" hangingPunct="1">
              <a:buNone/>
            </a:pP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*T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=T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*T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 eaLnBrk="1" hangingPunct="1"/>
            <a:endParaRPr lang="en-US" altLang="zh-CN" baseline="-25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连续旋转</a:t>
            </a:r>
          </a:p>
          <a:p>
            <a:pPr marL="457200" lvl="1" indent="0" eaLnBrk="1" hangingPunct="1">
              <a:buNone/>
            </a:pP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*R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=R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*R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 eaLnBrk="1" hangingPunct="1"/>
            <a:endParaRPr lang="en-US" altLang="zh-CN" baseline="-25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连续缩放</a:t>
            </a:r>
          </a:p>
          <a:p>
            <a:pPr marL="457200" lvl="1" indent="0" eaLnBrk="1" hangingPunct="1">
              <a:buNone/>
            </a:pP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*S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=S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*S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二维基本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错切变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二维齐次坐标变换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矩阵合并特性</a:t>
            </a:r>
            <a:endParaRPr lang="en-US" altLang="zh-CN" sz="16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672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37010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平移、旋转、比例、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的概念和目的</a:t>
            </a:r>
          </a:p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复合变换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，对任意点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直线的变换可转换为基本几何变换问题来处理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排列规则</a:t>
            </a: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运算规则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59" y="1124744"/>
            <a:ext cx="8107125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二维基本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7.1.1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7.1.5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错切变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齐次坐标的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7.2.2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二维齐次坐标变换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组合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7.3.5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对任一固定点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对任一固定轴对称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7.3.7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矩阵合并特性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390148"/>
            <a:ext cx="8229600" cy="922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Translation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365" name="Picture 4" descr="fig 5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2"/>
          <a:stretch>
            <a:fillRect/>
          </a:stretch>
        </p:blipFill>
        <p:spPr bwMode="auto">
          <a:xfrm>
            <a:off x="107504" y="1556792"/>
            <a:ext cx="62642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5436096" y="2492896"/>
            <a:ext cx="35798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平移距离</a:t>
            </a:r>
          </a:p>
          <a:p>
            <a:pPr eaLnBrk="1" hangingPunct="1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ranslation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istance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平移矩阵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Translation Matrix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i="1" baseline="-250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06355775"/>
              </p:ext>
            </p:extLst>
          </p:nvPr>
        </p:nvGraphicFramePr>
        <p:xfrm>
          <a:off x="5313145" y="1655433"/>
          <a:ext cx="1594939" cy="406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公式" r:id="rId5" imgW="647700" imgH="1651000" progId="Equation.3">
                  <p:embed/>
                </p:oleObj>
              </mc:Choice>
              <mc:Fallback>
                <p:oleObj name="公式" r:id="rId5" imgW="6477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145" y="1655433"/>
                        <a:ext cx="1594939" cy="4064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57734709"/>
              </p:ext>
            </p:extLst>
          </p:nvPr>
        </p:nvGraphicFramePr>
        <p:xfrm>
          <a:off x="1609316" y="1655433"/>
          <a:ext cx="238698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公式" r:id="rId7" imgW="736280" imgH="533169" progId="Equation.3">
                  <p:embed/>
                </p:oleObj>
              </mc:Choice>
              <mc:Fallback>
                <p:oleObj name="公式" r:id="rId7" imgW="736280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316" y="1655433"/>
                        <a:ext cx="2386985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fig 5-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2"/>
          <a:stretch>
            <a:fillRect/>
          </a:stretch>
        </p:blipFill>
        <p:spPr bwMode="auto">
          <a:xfrm>
            <a:off x="1187624" y="3531918"/>
            <a:ext cx="3599979" cy="26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1590</Words>
  <Application>Microsoft Office PowerPoint</Application>
  <PresentationFormat>全屏显示(4:3)</PresentationFormat>
  <Paragraphs>602</Paragraphs>
  <Slides>67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黑体</vt:lpstr>
      <vt:lpstr>宋体</vt:lpstr>
      <vt:lpstr>Arial</vt:lpstr>
      <vt:lpstr>Symbol</vt:lpstr>
      <vt:lpstr>Times New Roman</vt:lpstr>
      <vt:lpstr>Wingdings</vt:lpstr>
      <vt:lpstr>Modèle par défaut</vt:lpstr>
      <vt:lpstr>公式</vt:lpstr>
      <vt:lpstr>VISIO</vt:lpstr>
      <vt:lpstr>Equation</vt:lpstr>
      <vt:lpstr>PowerPoint 演示文稿</vt:lpstr>
      <vt:lpstr>几何图形变换 Geometric Graphics Transformation </vt:lpstr>
      <vt:lpstr>图形变换 </vt:lpstr>
      <vt:lpstr>PowerPoint 演示文稿</vt:lpstr>
      <vt:lpstr>基本几何变换 Basic Geometric Transformation </vt:lpstr>
      <vt:lpstr>基本几何变换 Basic Geometric Transformation  </vt:lpstr>
      <vt:lpstr>图形变换 </vt:lpstr>
      <vt:lpstr>平移 Translation</vt:lpstr>
      <vt:lpstr>平移矩阵 Translation Matrix</vt:lpstr>
      <vt:lpstr>图形变换 </vt:lpstr>
      <vt:lpstr>比例变换 Scaling Transformation</vt:lpstr>
      <vt:lpstr>比例变换 Scaling Transformation</vt:lpstr>
      <vt:lpstr>比例变换矩阵 Scaling Transformation Matrix S </vt:lpstr>
      <vt:lpstr>注意事项 Some Tips</vt:lpstr>
      <vt:lpstr>图形变换 </vt:lpstr>
      <vt:lpstr>旋转变换 Rotation Transformation</vt:lpstr>
      <vt:lpstr>旋转变换  Rotation Transformation</vt:lpstr>
      <vt:lpstr>旋转变换方程 Rotation Transformation Equation </vt:lpstr>
      <vt:lpstr>旋转变换矩阵R Rotation Transformation Matrix R </vt:lpstr>
      <vt:lpstr>图形变换 </vt:lpstr>
      <vt:lpstr>对称变换 Reflection Transformation</vt:lpstr>
      <vt:lpstr>关于坐标原点的对称变换</vt:lpstr>
      <vt:lpstr>关于对角线(Diagonal)的对称变换</vt:lpstr>
      <vt:lpstr>图形变换 </vt:lpstr>
      <vt:lpstr>错切变换 Shear Transformation</vt:lpstr>
      <vt:lpstr>错切变换 Shear Transformation</vt:lpstr>
      <vt:lpstr>图形变换 </vt:lpstr>
      <vt:lpstr>矩阵表示与齐次坐标 Matrix Representation and Homogeneous Coordinates  </vt:lpstr>
      <vt:lpstr>矩阵表示和齐次坐标 Matrix Representation and Homogeneous Coordinates </vt:lpstr>
      <vt:lpstr>矩阵表示和齐次坐标 Matrix Representation and Homogeneous Coordinates </vt:lpstr>
      <vt:lpstr>齐次坐标 Homogeneous Coordinates</vt:lpstr>
      <vt:lpstr>图形变换 </vt:lpstr>
      <vt:lpstr>齐次平移坐标变换</vt:lpstr>
      <vt:lpstr>齐次旋转坐标变换</vt:lpstr>
      <vt:lpstr>齐次比例坐标变换</vt:lpstr>
      <vt:lpstr>齐次对称坐标变换</vt:lpstr>
      <vt:lpstr>齐次对称坐标变换</vt:lpstr>
      <vt:lpstr>齐次错切坐标变换</vt:lpstr>
      <vt:lpstr>图形变换 </vt:lpstr>
      <vt:lpstr>组合变换 Composite Transformations</vt:lpstr>
      <vt:lpstr>组合平移</vt:lpstr>
      <vt:lpstr>图形变换 </vt:lpstr>
      <vt:lpstr>组合旋转</vt:lpstr>
      <vt:lpstr>图形变换 </vt:lpstr>
      <vt:lpstr>组合缩放</vt:lpstr>
      <vt:lpstr>图形变换 </vt:lpstr>
      <vt:lpstr>对任一固定点旋转 General Pivot-Point Rotation  </vt:lpstr>
      <vt:lpstr>对任一固定点(xr,yr)的旋转矩阵</vt:lpstr>
      <vt:lpstr>对任一固定点(xr,yr)的旋转方程</vt:lpstr>
      <vt:lpstr>图形变换 </vt:lpstr>
      <vt:lpstr>对任一固定点缩放 General Fixed-Point Scaling  </vt:lpstr>
      <vt:lpstr>对任一固定点缩放</vt:lpstr>
      <vt:lpstr>图形变换 </vt:lpstr>
      <vt:lpstr>对任意直线对称变换</vt:lpstr>
      <vt:lpstr>对任意直线作对称变换步骤</vt:lpstr>
      <vt:lpstr>对任意直线作对称变换步骤</vt:lpstr>
      <vt:lpstr>对任意直线作对称变换步骤</vt:lpstr>
      <vt:lpstr>对任意直线作对称变换步骤</vt:lpstr>
      <vt:lpstr>对任意直线作对称变换步骤</vt:lpstr>
      <vt:lpstr>对任意直线作对称变换复合矩阵</vt:lpstr>
      <vt:lpstr>图形变换 </vt:lpstr>
      <vt:lpstr>矩阵合并特性 Concatenation Properties  </vt:lpstr>
      <vt:lpstr>PowerPoint 演示文稿</vt:lpstr>
      <vt:lpstr>几何变换中满足交换律的矩阵</vt:lpstr>
      <vt:lpstr>图形变换 </vt:lpstr>
      <vt:lpstr>总结 Summary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图形变换</dc:title>
  <dc:creator>微软用户</dc:creator>
  <cp:lastModifiedBy>Administrator</cp:lastModifiedBy>
  <cp:revision>196</cp:revision>
  <dcterms:created xsi:type="dcterms:W3CDTF">2006-03-06T13:57:24Z</dcterms:created>
  <dcterms:modified xsi:type="dcterms:W3CDTF">2019-10-29T11:59:23Z</dcterms:modified>
</cp:coreProperties>
</file>