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2"/>
  </p:notesMasterIdLst>
  <p:sldIdLst>
    <p:sldId id="359" r:id="rId2"/>
    <p:sldId id="256" r:id="rId3"/>
    <p:sldId id="353" r:id="rId4"/>
    <p:sldId id="340" r:id="rId5"/>
    <p:sldId id="339" r:id="rId6"/>
    <p:sldId id="354" r:id="rId7"/>
    <p:sldId id="258" r:id="rId8"/>
    <p:sldId id="288" r:id="rId9"/>
    <p:sldId id="289" r:id="rId10"/>
    <p:sldId id="345" r:id="rId11"/>
    <p:sldId id="346" r:id="rId12"/>
    <p:sldId id="347" r:id="rId13"/>
    <p:sldId id="348" r:id="rId14"/>
    <p:sldId id="349" r:id="rId15"/>
    <p:sldId id="263" r:id="rId16"/>
    <p:sldId id="264" r:id="rId17"/>
    <p:sldId id="266" r:id="rId18"/>
    <p:sldId id="297" r:id="rId19"/>
    <p:sldId id="270" r:id="rId20"/>
    <p:sldId id="360" r:id="rId21"/>
    <p:sldId id="355" r:id="rId22"/>
    <p:sldId id="269" r:id="rId23"/>
    <p:sldId id="271" r:id="rId24"/>
    <p:sldId id="257" r:id="rId25"/>
    <p:sldId id="277" r:id="rId26"/>
    <p:sldId id="273" r:id="rId27"/>
    <p:sldId id="279" r:id="rId28"/>
    <p:sldId id="278" r:id="rId29"/>
    <p:sldId id="280" r:id="rId30"/>
    <p:sldId id="276" r:id="rId31"/>
    <p:sldId id="281" r:id="rId32"/>
    <p:sldId id="282" r:id="rId33"/>
    <p:sldId id="356" r:id="rId34"/>
    <p:sldId id="306" r:id="rId35"/>
    <p:sldId id="311" r:id="rId36"/>
    <p:sldId id="338" r:id="rId37"/>
    <p:sldId id="322" r:id="rId38"/>
    <p:sldId id="357" r:id="rId39"/>
    <p:sldId id="323" r:id="rId40"/>
    <p:sldId id="358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8000"/>
    <a:srgbClr val="33CC33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84975" autoAdjust="0"/>
  </p:normalViewPr>
  <p:slideViewPr>
    <p:cSldViewPr>
      <p:cViewPr varScale="1">
        <p:scale>
          <a:sx n="89" d="100"/>
          <a:sy n="89" d="100"/>
        </p:scale>
        <p:origin x="14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5" Type="http://schemas.openxmlformats.org/officeDocument/2006/relationships/slide" Target="slides/slide14.xml"/><Relationship Id="rId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86EA7-94C0-482F-BD47-7150DAF3DE7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57C725C-6646-48A4-A660-9E909DA5046B}">
      <dgm:prSet custT="1"/>
      <dgm:spPr/>
      <dgm:t>
        <a:bodyPr/>
        <a:lstStyle/>
        <a:p>
          <a:pPr rtl="0"/>
          <a:r>
            <a:rPr lang="zh-CN" altLang="en-US" sz="3200" dirty="0" smtClean="0">
              <a:latin typeface="宋体" panose="02010600030101010101" pitchFamily="2" charset="-122"/>
              <a:ea typeface="宋体" panose="02010600030101010101" pitchFamily="2" charset="-122"/>
            </a:rPr>
            <a:t>建模坐标系</a:t>
          </a:r>
          <a:endParaRPr lang="zh-CN" altLang="en-US" sz="32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6BA190B-BB7A-4EA6-B0B4-473A58DA7CC0}" type="parTrans" cxnId="{F2B6F474-30D9-4941-B620-AFF44F9A699A}">
      <dgm:prSet/>
      <dgm:spPr/>
      <dgm:t>
        <a:bodyPr/>
        <a:lstStyle/>
        <a:p>
          <a:endParaRPr lang="zh-CN" altLang="en-US" sz="3200">
            <a:latin typeface="黑体" pitchFamily="49" charset="-122"/>
            <a:ea typeface="黑体" pitchFamily="49" charset="-122"/>
          </a:endParaRPr>
        </a:p>
      </dgm:t>
    </dgm:pt>
    <dgm:pt modelId="{832AB3B9-9E85-4CBE-9577-69CE82E80781}" type="sibTrans" cxnId="{F2B6F474-30D9-4941-B620-AFF44F9A699A}">
      <dgm:prSet/>
      <dgm:spPr/>
      <dgm:t>
        <a:bodyPr/>
        <a:lstStyle/>
        <a:p>
          <a:endParaRPr lang="zh-CN" altLang="en-US" sz="3200">
            <a:latin typeface="黑体" pitchFamily="49" charset="-122"/>
            <a:ea typeface="黑体" pitchFamily="49" charset="-122"/>
          </a:endParaRPr>
        </a:p>
      </dgm:t>
    </dgm:pt>
    <dgm:pt modelId="{C3C141BF-46F4-41C7-90E2-16D280B112C8}">
      <dgm:prSet custT="1"/>
      <dgm:spPr/>
      <dgm:t>
        <a:bodyPr/>
        <a:lstStyle/>
        <a:p>
          <a:pPr rtl="0"/>
          <a:r>
            <a:rPr lang="zh-CN" altLang="en-US" sz="3200" dirty="0" smtClean="0">
              <a:latin typeface="宋体" panose="02010600030101010101" pitchFamily="2" charset="-122"/>
              <a:ea typeface="宋体" panose="02010600030101010101" pitchFamily="2" charset="-122"/>
            </a:rPr>
            <a:t>世界坐标系</a:t>
          </a:r>
          <a:endParaRPr lang="zh-CN" altLang="en-US" sz="32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94F3576-99AD-42B5-ADAA-9F8971365F2E}" type="parTrans" cxnId="{2C1D3E55-E143-4419-B54A-886D25231EB2}">
      <dgm:prSet/>
      <dgm:spPr/>
      <dgm:t>
        <a:bodyPr/>
        <a:lstStyle/>
        <a:p>
          <a:endParaRPr lang="zh-CN" altLang="en-US" sz="3200">
            <a:latin typeface="黑体" pitchFamily="49" charset="-122"/>
            <a:ea typeface="黑体" pitchFamily="49" charset="-122"/>
          </a:endParaRPr>
        </a:p>
      </dgm:t>
    </dgm:pt>
    <dgm:pt modelId="{D0F67BF4-61E4-47AE-BD40-7DA634E00ADF}" type="sibTrans" cxnId="{2C1D3E55-E143-4419-B54A-886D25231EB2}">
      <dgm:prSet/>
      <dgm:spPr/>
      <dgm:t>
        <a:bodyPr/>
        <a:lstStyle/>
        <a:p>
          <a:endParaRPr lang="zh-CN" altLang="en-US" sz="3200">
            <a:latin typeface="黑体" pitchFamily="49" charset="-122"/>
            <a:ea typeface="黑体" pitchFamily="49" charset="-122"/>
          </a:endParaRPr>
        </a:p>
      </dgm:t>
    </dgm:pt>
    <dgm:pt modelId="{00E45D15-BDDA-4CA7-B0F5-84CCAB415F73}">
      <dgm:prSet custT="1"/>
      <dgm:spPr/>
      <dgm:t>
        <a:bodyPr/>
        <a:lstStyle/>
        <a:p>
          <a:pPr rtl="0"/>
          <a:r>
            <a:rPr lang="zh-CN" altLang="en-US" sz="3200" dirty="0" smtClean="0">
              <a:latin typeface="宋体" panose="02010600030101010101" pitchFamily="2" charset="-122"/>
              <a:ea typeface="宋体" panose="02010600030101010101" pitchFamily="2" charset="-122"/>
            </a:rPr>
            <a:t>观察坐标系</a:t>
          </a:r>
          <a:endParaRPr lang="zh-CN" altLang="en-US" sz="32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A5C7485-6A0B-4A2F-AD9E-9140B5FDEF78}" type="parTrans" cxnId="{5795D268-B432-4F09-9B5E-CB9C3A319344}">
      <dgm:prSet/>
      <dgm:spPr/>
      <dgm:t>
        <a:bodyPr/>
        <a:lstStyle/>
        <a:p>
          <a:endParaRPr lang="zh-CN" altLang="en-US" sz="3200">
            <a:latin typeface="黑体" pitchFamily="49" charset="-122"/>
            <a:ea typeface="黑体" pitchFamily="49" charset="-122"/>
          </a:endParaRPr>
        </a:p>
      </dgm:t>
    </dgm:pt>
    <dgm:pt modelId="{0F9CC36C-F715-4342-A1AE-3F2A1348AC70}" type="sibTrans" cxnId="{5795D268-B432-4F09-9B5E-CB9C3A319344}">
      <dgm:prSet/>
      <dgm:spPr/>
      <dgm:t>
        <a:bodyPr/>
        <a:lstStyle/>
        <a:p>
          <a:endParaRPr lang="zh-CN" altLang="en-US" sz="3200">
            <a:latin typeface="黑体" pitchFamily="49" charset="-122"/>
            <a:ea typeface="黑体" pitchFamily="49" charset="-122"/>
          </a:endParaRPr>
        </a:p>
      </dgm:t>
    </dgm:pt>
    <dgm:pt modelId="{FA392B9B-FD03-4B10-B505-B94C174A6105}">
      <dgm:prSet custT="1"/>
      <dgm:spPr/>
      <dgm:t>
        <a:bodyPr/>
        <a:lstStyle/>
        <a:p>
          <a:pPr rtl="0"/>
          <a:r>
            <a:rPr lang="zh-CN" altLang="en-US" sz="3200" dirty="0" smtClean="0">
              <a:latin typeface="宋体" panose="02010600030101010101" pitchFamily="2" charset="-122"/>
              <a:ea typeface="宋体" panose="02010600030101010101" pitchFamily="2" charset="-122"/>
            </a:rPr>
            <a:t>规格化坐标系</a:t>
          </a:r>
          <a:endParaRPr lang="zh-CN" altLang="en-US" sz="32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D73B7D7-2B14-4597-AA32-8173C13A9C30}" type="parTrans" cxnId="{FB611BDC-7059-4C9A-B63D-88FA7EBDE56B}">
      <dgm:prSet/>
      <dgm:spPr/>
      <dgm:t>
        <a:bodyPr/>
        <a:lstStyle/>
        <a:p>
          <a:endParaRPr lang="zh-CN" altLang="en-US" sz="3200">
            <a:latin typeface="黑体" pitchFamily="49" charset="-122"/>
            <a:ea typeface="黑体" pitchFamily="49" charset="-122"/>
          </a:endParaRPr>
        </a:p>
      </dgm:t>
    </dgm:pt>
    <dgm:pt modelId="{838C6785-5C08-4E3F-A996-7203F4EB7B38}" type="sibTrans" cxnId="{FB611BDC-7059-4C9A-B63D-88FA7EBDE56B}">
      <dgm:prSet/>
      <dgm:spPr/>
      <dgm:t>
        <a:bodyPr/>
        <a:lstStyle/>
        <a:p>
          <a:endParaRPr lang="zh-CN" altLang="en-US" sz="3200">
            <a:latin typeface="黑体" pitchFamily="49" charset="-122"/>
            <a:ea typeface="黑体" pitchFamily="49" charset="-122"/>
          </a:endParaRPr>
        </a:p>
      </dgm:t>
    </dgm:pt>
    <dgm:pt modelId="{5D197625-983B-485B-962F-4A48133EFA32}">
      <dgm:prSet custT="1"/>
      <dgm:spPr/>
      <dgm:t>
        <a:bodyPr/>
        <a:lstStyle/>
        <a:p>
          <a:pPr rtl="0"/>
          <a:r>
            <a:rPr lang="zh-CN" altLang="en-US" sz="3200" dirty="0" smtClean="0">
              <a:latin typeface="宋体" panose="02010600030101010101" pitchFamily="2" charset="-122"/>
              <a:ea typeface="宋体" panose="02010600030101010101" pitchFamily="2" charset="-122"/>
            </a:rPr>
            <a:t>设备坐标系</a:t>
          </a:r>
          <a:endParaRPr lang="zh-CN" altLang="en-US" sz="32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D5964AC-8D0E-4E39-97F3-9C1065C054DE}" type="parTrans" cxnId="{462DDABD-88EC-49A9-9C0D-3E17D0E83395}">
      <dgm:prSet/>
      <dgm:spPr/>
      <dgm:t>
        <a:bodyPr/>
        <a:lstStyle/>
        <a:p>
          <a:endParaRPr lang="zh-CN" altLang="en-US" sz="3200">
            <a:latin typeface="黑体" pitchFamily="49" charset="-122"/>
            <a:ea typeface="黑体" pitchFamily="49" charset="-122"/>
          </a:endParaRPr>
        </a:p>
      </dgm:t>
    </dgm:pt>
    <dgm:pt modelId="{AA0AE2B1-48CE-4B11-BB9A-C1C5E0085435}" type="sibTrans" cxnId="{462DDABD-88EC-49A9-9C0D-3E17D0E83395}">
      <dgm:prSet/>
      <dgm:spPr/>
      <dgm:t>
        <a:bodyPr/>
        <a:lstStyle/>
        <a:p>
          <a:endParaRPr lang="zh-CN" altLang="en-US" sz="3200">
            <a:latin typeface="黑体" pitchFamily="49" charset="-122"/>
            <a:ea typeface="黑体" pitchFamily="49" charset="-122"/>
          </a:endParaRPr>
        </a:p>
      </dgm:t>
    </dgm:pt>
    <dgm:pt modelId="{982D5239-BF57-4EE7-AEBC-A95F778860C1}" type="pres">
      <dgm:prSet presAssocID="{6C586EA7-94C0-482F-BD47-7150DAF3DE71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4CBA0A8-D29D-4406-8ADE-C13C6D36E4B2}" type="pres">
      <dgm:prSet presAssocID="{6C586EA7-94C0-482F-BD47-7150DAF3DE71}" presName="pyramid" presStyleLbl="node1" presStyleIdx="0" presStyleCnt="1"/>
      <dgm:spPr/>
    </dgm:pt>
    <dgm:pt modelId="{191F6D20-E18B-499C-A05F-C5D3CC7F2568}" type="pres">
      <dgm:prSet presAssocID="{6C586EA7-94C0-482F-BD47-7150DAF3DE71}" presName="theList" presStyleCnt="0"/>
      <dgm:spPr/>
    </dgm:pt>
    <dgm:pt modelId="{12E296FA-7BED-4898-85F6-75B3855BBED3}" type="pres">
      <dgm:prSet presAssocID="{E57C725C-6646-48A4-A660-9E909DA5046B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8037AA-1224-477D-BCF5-F5839087F565}" type="pres">
      <dgm:prSet presAssocID="{E57C725C-6646-48A4-A660-9E909DA5046B}" presName="aSpace" presStyleCnt="0"/>
      <dgm:spPr/>
    </dgm:pt>
    <dgm:pt modelId="{E3FCDAD7-9A83-40CF-BE19-10F6932842F5}" type="pres">
      <dgm:prSet presAssocID="{C3C141BF-46F4-41C7-90E2-16D280B112C8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D4E337-2577-4AAC-9103-FAD41C704022}" type="pres">
      <dgm:prSet presAssocID="{C3C141BF-46F4-41C7-90E2-16D280B112C8}" presName="aSpace" presStyleCnt="0"/>
      <dgm:spPr/>
    </dgm:pt>
    <dgm:pt modelId="{EC0424AE-51FB-4CFF-873B-31C4E1C85FCD}" type="pres">
      <dgm:prSet presAssocID="{00E45D15-BDDA-4CA7-B0F5-84CCAB415F73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C0C150-A1C6-48D0-9D63-B231A0262F59}" type="pres">
      <dgm:prSet presAssocID="{00E45D15-BDDA-4CA7-B0F5-84CCAB415F73}" presName="aSpace" presStyleCnt="0"/>
      <dgm:spPr/>
    </dgm:pt>
    <dgm:pt modelId="{72889156-573A-4B73-AB15-73098AF7CB1E}" type="pres">
      <dgm:prSet presAssocID="{FA392B9B-FD03-4B10-B505-B94C174A6105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992C15-87AC-4D12-AAF9-629B409E9D75}" type="pres">
      <dgm:prSet presAssocID="{FA392B9B-FD03-4B10-B505-B94C174A6105}" presName="aSpace" presStyleCnt="0"/>
      <dgm:spPr/>
    </dgm:pt>
    <dgm:pt modelId="{DC57493A-FFBC-4879-AD15-94B2B4705ACF}" type="pres">
      <dgm:prSet presAssocID="{5D197625-983B-485B-962F-4A48133EFA32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FBD6D-1981-4E7B-8D4D-C60FB0C12E25}" type="pres">
      <dgm:prSet presAssocID="{5D197625-983B-485B-962F-4A48133EFA32}" presName="aSpace" presStyleCnt="0"/>
      <dgm:spPr/>
    </dgm:pt>
  </dgm:ptLst>
  <dgm:cxnLst>
    <dgm:cxn modelId="{462DDABD-88EC-49A9-9C0D-3E17D0E83395}" srcId="{6C586EA7-94C0-482F-BD47-7150DAF3DE71}" destId="{5D197625-983B-485B-962F-4A48133EFA32}" srcOrd="4" destOrd="0" parTransId="{5D5964AC-8D0E-4E39-97F3-9C1065C054DE}" sibTransId="{AA0AE2B1-48CE-4B11-BB9A-C1C5E0085435}"/>
    <dgm:cxn modelId="{99719D0D-8B95-426E-9C8F-E8EA049F7EB0}" type="presOf" srcId="{FA392B9B-FD03-4B10-B505-B94C174A6105}" destId="{72889156-573A-4B73-AB15-73098AF7CB1E}" srcOrd="0" destOrd="0" presId="urn:microsoft.com/office/officeart/2005/8/layout/pyramid2"/>
    <dgm:cxn modelId="{E96BC74E-63AE-4895-84A8-91B3E72DB2AE}" type="presOf" srcId="{E57C725C-6646-48A4-A660-9E909DA5046B}" destId="{12E296FA-7BED-4898-85F6-75B3855BBED3}" srcOrd="0" destOrd="0" presId="urn:microsoft.com/office/officeart/2005/8/layout/pyramid2"/>
    <dgm:cxn modelId="{6517E754-CF72-4FA8-BA8F-EDF8F8A656B6}" type="presOf" srcId="{C3C141BF-46F4-41C7-90E2-16D280B112C8}" destId="{E3FCDAD7-9A83-40CF-BE19-10F6932842F5}" srcOrd="0" destOrd="0" presId="urn:microsoft.com/office/officeart/2005/8/layout/pyramid2"/>
    <dgm:cxn modelId="{2C1D3E55-E143-4419-B54A-886D25231EB2}" srcId="{6C586EA7-94C0-482F-BD47-7150DAF3DE71}" destId="{C3C141BF-46F4-41C7-90E2-16D280B112C8}" srcOrd="1" destOrd="0" parTransId="{494F3576-99AD-42B5-ADAA-9F8971365F2E}" sibTransId="{D0F67BF4-61E4-47AE-BD40-7DA634E00ADF}"/>
    <dgm:cxn modelId="{FB611BDC-7059-4C9A-B63D-88FA7EBDE56B}" srcId="{6C586EA7-94C0-482F-BD47-7150DAF3DE71}" destId="{FA392B9B-FD03-4B10-B505-B94C174A6105}" srcOrd="3" destOrd="0" parTransId="{3D73B7D7-2B14-4597-AA32-8173C13A9C30}" sibTransId="{838C6785-5C08-4E3F-A996-7203F4EB7B38}"/>
    <dgm:cxn modelId="{A4D8038E-BA6F-43C0-B262-A1C15A98E0B3}" type="presOf" srcId="{5D197625-983B-485B-962F-4A48133EFA32}" destId="{DC57493A-FFBC-4879-AD15-94B2B4705ACF}" srcOrd="0" destOrd="0" presId="urn:microsoft.com/office/officeart/2005/8/layout/pyramid2"/>
    <dgm:cxn modelId="{F2B6F474-30D9-4941-B620-AFF44F9A699A}" srcId="{6C586EA7-94C0-482F-BD47-7150DAF3DE71}" destId="{E57C725C-6646-48A4-A660-9E909DA5046B}" srcOrd="0" destOrd="0" parTransId="{B6BA190B-BB7A-4EA6-B0B4-473A58DA7CC0}" sibTransId="{832AB3B9-9E85-4CBE-9577-69CE82E80781}"/>
    <dgm:cxn modelId="{098E9FC0-0156-4413-890B-EF43BCC7E880}" type="presOf" srcId="{00E45D15-BDDA-4CA7-B0F5-84CCAB415F73}" destId="{EC0424AE-51FB-4CFF-873B-31C4E1C85FCD}" srcOrd="0" destOrd="0" presId="urn:microsoft.com/office/officeart/2005/8/layout/pyramid2"/>
    <dgm:cxn modelId="{5795D268-B432-4F09-9B5E-CB9C3A319344}" srcId="{6C586EA7-94C0-482F-BD47-7150DAF3DE71}" destId="{00E45D15-BDDA-4CA7-B0F5-84CCAB415F73}" srcOrd="2" destOrd="0" parTransId="{6A5C7485-6A0B-4A2F-AD9E-9140B5FDEF78}" sibTransId="{0F9CC36C-F715-4342-A1AE-3F2A1348AC70}"/>
    <dgm:cxn modelId="{728CCBBD-E0E6-40E1-B76B-C0B16B759D06}" type="presOf" srcId="{6C586EA7-94C0-482F-BD47-7150DAF3DE71}" destId="{982D5239-BF57-4EE7-AEBC-A95F778860C1}" srcOrd="0" destOrd="0" presId="urn:microsoft.com/office/officeart/2005/8/layout/pyramid2"/>
    <dgm:cxn modelId="{F4330372-24C0-44E5-916F-DF0941F40F00}" type="presParOf" srcId="{982D5239-BF57-4EE7-AEBC-A95F778860C1}" destId="{A4CBA0A8-D29D-4406-8ADE-C13C6D36E4B2}" srcOrd="0" destOrd="0" presId="urn:microsoft.com/office/officeart/2005/8/layout/pyramid2"/>
    <dgm:cxn modelId="{13C57601-C09B-429E-90F7-0D5E7AD468C7}" type="presParOf" srcId="{982D5239-BF57-4EE7-AEBC-A95F778860C1}" destId="{191F6D20-E18B-499C-A05F-C5D3CC7F2568}" srcOrd="1" destOrd="0" presId="urn:microsoft.com/office/officeart/2005/8/layout/pyramid2"/>
    <dgm:cxn modelId="{FCDC4F32-89F0-4978-9307-9124ADFD9D35}" type="presParOf" srcId="{191F6D20-E18B-499C-A05F-C5D3CC7F2568}" destId="{12E296FA-7BED-4898-85F6-75B3855BBED3}" srcOrd="0" destOrd="0" presId="urn:microsoft.com/office/officeart/2005/8/layout/pyramid2"/>
    <dgm:cxn modelId="{CFF4821D-A8AA-4043-8CAE-EEA80E8D25C5}" type="presParOf" srcId="{191F6D20-E18B-499C-A05F-C5D3CC7F2568}" destId="{FE8037AA-1224-477D-BCF5-F5839087F565}" srcOrd="1" destOrd="0" presId="urn:microsoft.com/office/officeart/2005/8/layout/pyramid2"/>
    <dgm:cxn modelId="{ADD369BD-0DF9-4AA5-B016-A0E10A937B7B}" type="presParOf" srcId="{191F6D20-E18B-499C-A05F-C5D3CC7F2568}" destId="{E3FCDAD7-9A83-40CF-BE19-10F6932842F5}" srcOrd="2" destOrd="0" presId="urn:microsoft.com/office/officeart/2005/8/layout/pyramid2"/>
    <dgm:cxn modelId="{A55873FB-4471-4E33-AD8D-C34217B6100C}" type="presParOf" srcId="{191F6D20-E18B-499C-A05F-C5D3CC7F2568}" destId="{1CD4E337-2577-4AAC-9103-FAD41C704022}" srcOrd="3" destOrd="0" presId="urn:microsoft.com/office/officeart/2005/8/layout/pyramid2"/>
    <dgm:cxn modelId="{FBCA30E7-821A-42F8-92CD-E08AA39E1DD0}" type="presParOf" srcId="{191F6D20-E18B-499C-A05F-C5D3CC7F2568}" destId="{EC0424AE-51FB-4CFF-873B-31C4E1C85FCD}" srcOrd="4" destOrd="0" presId="urn:microsoft.com/office/officeart/2005/8/layout/pyramid2"/>
    <dgm:cxn modelId="{6643C3FA-8FE2-478C-AF8D-42B2EC9C0891}" type="presParOf" srcId="{191F6D20-E18B-499C-A05F-C5D3CC7F2568}" destId="{CAC0C150-A1C6-48D0-9D63-B231A0262F59}" srcOrd="5" destOrd="0" presId="urn:microsoft.com/office/officeart/2005/8/layout/pyramid2"/>
    <dgm:cxn modelId="{D8D47CCC-D128-4428-81BB-11E510E670C8}" type="presParOf" srcId="{191F6D20-E18B-499C-A05F-C5D3CC7F2568}" destId="{72889156-573A-4B73-AB15-73098AF7CB1E}" srcOrd="6" destOrd="0" presId="urn:microsoft.com/office/officeart/2005/8/layout/pyramid2"/>
    <dgm:cxn modelId="{5A977A8D-ABA3-4BB0-B42C-93B18C64CFE2}" type="presParOf" srcId="{191F6D20-E18B-499C-A05F-C5D3CC7F2568}" destId="{84992C15-87AC-4D12-AAF9-629B409E9D75}" srcOrd="7" destOrd="0" presId="urn:microsoft.com/office/officeart/2005/8/layout/pyramid2"/>
    <dgm:cxn modelId="{36F922BC-588A-43A1-8ECD-33016BB20055}" type="presParOf" srcId="{191F6D20-E18B-499C-A05F-C5D3CC7F2568}" destId="{DC57493A-FFBC-4879-AD15-94B2B4705ACF}" srcOrd="8" destOrd="0" presId="urn:microsoft.com/office/officeart/2005/8/layout/pyramid2"/>
    <dgm:cxn modelId="{0ED47CD4-4E00-4C7B-8B63-8E1B1F2E873E}" type="presParOf" srcId="{191F6D20-E18B-499C-A05F-C5D3CC7F2568}" destId="{398FBD6D-1981-4E7B-8D4D-C60FB0C12E25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BA0A8-D29D-4406-8ADE-C13C6D36E4B2}">
      <dsp:nvSpPr>
        <dsp:cNvPr id="0" name=""/>
        <dsp:cNvSpPr/>
      </dsp:nvSpPr>
      <dsp:spPr>
        <a:xfrm>
          <a:off x="1715082" y="0"/>
          <a:ext cx="4968552" cy="496855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96FA-7BED-4898-85F6-75B3855BBED3}">
      <dsp:nvSpPr>
        <dsp:cNvPr id="0" name=""/>
        <dsp:cNvSpPr/>
      </dsp:nvSpPr>
      <dsp:spPr>
        <a:xfrm>
          <a:off x="4199358" y="497340"/>
          <a:ext cx="3229558" cy="7064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建模坐标系</a:t>
          </a:r>
          <a:endParaRPr lang="zh-CN" altLang="en-US" sz="3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233845" y="531827"/>
        <a:ext cx="3160584" cy="637491"/>
      </dsp:txXfrm>
    </dsp:sp>
    <dsp:sp modelId="{E3FCDAD7-9A83-40CF-BE19-10F6932842F5}">
      <dsp:nvSpPr>
        <dsp:cNvPr id="0" name=""/>
        <dsp:cNvSpPr/>
      </dsp:nvSpPr>
      <dsp:spPr>
        <a:xfrm>
          <a:off x="4199358" y="1292114"/>
          <a:ext cx="3229558" cy="7064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世界坐标系</a:t>
          </a:r>
          <a:endParaRPr lang="zh-CN" altLang="en-US" sz="3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233845" y="1326601"/>
        <a:ext cx="3160584" cy="637491"/>
      </dsp:txXfrm>
    </dsp:sp>
    <dsp:sp modelId="{EC0424AE-51FB-4CFF-873B-31C4E1C85FCD}">
      <dsp:nvSpPr>
        <dsp:cNvPr id="0" name=""/>
        <dsp:cNvSpPr/>
      </dsp:nvSpPr>
      <dsp:spPr>
        <a:xfrm>
          <a:off x="4199358" y="2086888"/>
          <a:ext cx="3229558" cy="7064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观察坐标系</a:t>
          </a:r>
          <a:endParaRPr lang="zh-CN" altLang="en-US" sz="3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233845" y="2121375"/>
        <a:ext cx="3160584" cy="637491"/>
      </dsp:txXfrm>
    </dsp:sp>
    <dsp:sp modelId="{72889156-573A-4B73-AB15-73098AF7CB1E}">
      <dsp:nvSpPr>
        <dsp:cNvPr id="0" name=""/>
        <dsp:cNvSpPr/>
      </dsp:nvSpPr>
      <dsp:spPr>
        <a:xfrm>
          <a:off x="4199358" y="2881663"/>
          <a:ext cx="3229558" cy="7064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规格化坐标系</a:t>
          </a:r>
          <a:endParaRPr lang="zh-CN" altLang="en-US" sz="3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233845" y="2916150"/>
        <a:ext cx="3160584" cy="637491"/>
      </dsp:txXfrm>
    </dsp:sp>
    <dsp:sp modelId="{DC57493A-FFBC-4879-AD15-94B2B4705ACF}">
      <dsp:nvSpPr>
        <dsp:cNvPr id="0" name=""/>
        <dsp:cNvSpPr/>
      </dsp:nvSpPr>
      <dsp:spPr>
        <a:xfrm>
          <a:off x="4199358" y="3676437"/>
          <a:ext cx="3229558" cy="7064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设备坐标系</a:t>
          </a:r>
          <a:endParaRPr lang="zh-CN" altLang="en-US" sz="3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233845" y="3710924"/>
        <a:ext cx="3160584" cy="637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8.wmf"/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CFC90C-3590-413B-8FBB-A0F7B466FD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469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CE18D5-9A77-4C24-A07B-B030A54810DF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7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121E9D-D483-43A1-A50A-390622BD86D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94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61D18C-E79C-4826-9FD2-2F6F425B3BAC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1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6519A6-78C4-452A-8C59-10EE327AD73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57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9880BA-535E-4313-B1AD-EE0A47FBEEF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剪裁是应该</a:t>
            </a:r>
            <a:r>
              <a:rPr lang="zh-CN" altLang="en-US" dirty="0" smtClean="0">
                <a:latin typeface="Arial" panose="020B0604020202020204" pitchFamily="34" charset="0"/>
              </a:rPr>
              <a:t>是</a:t>
            </a:r>
            <a:r>
              <a:rPr lang="en-US" altLang="zh-CN" dirty="0" smtClean="0">
                <a:latin typeface="Arial" panose="020B0604020202020204" pitchFamily="34" charset="0"/>
              </a:rPr>
              <a:t>-1~+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这里是为了统一设备情况，不同点。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5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50AFCF-1381-4793-B46E-6D4A1AF5A90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0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8753FF-B8D9-4344-838B-67D5B980C51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42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2478B7-792A-42A1-A290-021A6958D4B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64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DED819-26BF-450D-90D1-5E9D4B0D7C1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95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D00144-7DC0-4C1B-82FA-A32D762AF07C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31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442FF8-A0C2-4D56-AC0F-958DCE0351F5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B0C69F-4F53-41DB-B847-6BB2E600D5EE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22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3B1FDE-F8DB-42B6-A26F-E270144F890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29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CECBED-DDCD-41CF-A832-AD65AE871095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6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09E2F9-EF76-45AF-BED7-9C8A0C61CA6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99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7CEA20-187B-45F9-9A5A-308E578BDD9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10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AD2415-62CC-4942-8EA9-6DF2AFC1896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9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47F8C5-09EF-44AD-B573-05A1855BD4C2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6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22FA76-BC84-405B-B202-F82D187FDC1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3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EC2005-CC29-45A2-AE87-163C36459A3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hodgepodge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 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hodge·podge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||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hɑdʒpɑdʒ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/'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hɒdʒpɒdʒ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]</a:t>
            </a:r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n.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混煮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混淆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杂菜</a:t>
            </a:r>
          </a:p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20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402194-31D1-4CA2-B3F9-72D3D00D34AF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5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FC90C-3590-413B-8FBB-A0F7B466FDF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48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AD1BF6-C57B-47B4-B819-0F8A33F96485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949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6D3ABA-C0C0-4950-A21F-FFFD5DFE1EA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4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28D9E3-5EB3-4E41-8AA1-85475A80F3A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7B3F59-5303-4095-9BD6-33229F86D49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7B3346-4DDD-4181-9222-6C596333F79C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83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67CEEB-37E2-439C-86C7-ABB406FA740E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6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C8BBF4-D967-4A40-8CED-234BB8BB315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0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CDFAF6-4D32-46DB-A6B2-11D626A016B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7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92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86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62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DB78D79-84D4-44C7-801C-F225CBA83E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97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EA64B18-0391-4268-9E02-BE505AD30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31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62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7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1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0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897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685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tytr, ghnedy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fr-FR" altLang="zh-CN" b="1" smtClean="0">
                <a:solidFill>
                  <a:srgbClr val="5EC902"/>
                </a:solidFill>
              </a:rPr>
              <a:t>Page </a:t>
            </a:r>
            <a:fld id="{C1124CCD-61F4-4F39-9E7D-1017B52D4643}" type="slidenum">
              <a:rPr lang="fr-FR" altLang="zh-CN" b="1" smtClean="0">
                <a:solidFill>
                  <a:srgbClr val="5EC902"/>
                </a:solidFill>
              </a:rPr>
              <a:pPr eaLnBrk="1" hangingPunct="1">
                <a:defRPr/>
              </a:pPr>
              <a:t>‹#›</a:t>
            </a:fld>
            <a:endParaRPr lang="fr-FR" altLang="zh-CN" b="1" smtClean="0">
              <a:solidFill>
                <a:srgbClr val="5EC90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7.bin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8.wmf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16.x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notesSlide" Target="../notesSlides/notesSlide14.xml"/><Relationship Id="rId9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2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65104" y="1371600"/>
            <a:ext cx="2727176" cy="16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第七章</a:t>
            </a:r>
          </a:p>
          <a:p>
            <a:pPr algn="l" eaLnBrk="1" hangingPunct="1">
              <a:defRPr/>
            </a:pP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  <a:endParaRPr lang="zh-CN" altLang="en-US" sz="3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28813" y="4149725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童立靖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北方工业大学计算机学院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369236"/>
            <a:ext cx="1853902" cy="169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2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712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开窗变换</a:t>
            </a: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0"/>
            <a:ext cx="9144000" cy="2665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5472" y="476672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窗口与视区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1768" y="1412776"/>
            <a:ext cx="845700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窗口与视区的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形状相似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即二者的长与宽之比相同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变换后在视区产生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均匀缩小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或均匀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放大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的图形。</a:t>
            </a:r>
          </a:p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窗口与视区的形状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不相似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即二者的长与宽之比不相等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变换后在视区产生畸变的图形。 图形将沿水平及垂直方向以不同比例发生变化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畸变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斜置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即窗口绕坐标原点旋转一个角度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变换后视区的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也相应地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一个角度。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6206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窗口与视区形状相似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0" y="2205038"/>
          <a:ext cx="9144000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VISIO" r:id="rId5" imgW="4602380" imgH="1385477" progId="Visio.Drawing.4">
                  <p:embed/>
                </p:oleObj>
              </mc:Choice>
              <mc:Fallback>
                <p:oleObj name="VISIO" r:id="rId5" imgW="4602380" imgH="1385477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5038"/>
                        <a:ext cx="9144000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476672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窗口与视区形状不相似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0" y="1916113"/>
          <a:ext cx="914400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VISIO" r:id="rId5" imgW="4328960" imgH="2065839" progId="Visio.Drawing.4">
                  <p:embed/>
                </p:oleObj>
              </mc:Choice>
              <mc:Fallback>
                <p:oleObj name="VISIO" r:id="rId5" imgW="4328960" imgH="2065839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16113"/>
                        <a:ext cx="914400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窗口斜置</a:t>
            </a: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40778"/>
              </p:ext>
            </p:extLst>
          </p:nvPr>
        </p:nvGraphicFramePr>
        <p:xfrm>
          <a:off x="82352" y="2204864"/>
          <a:ext cx="91440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VISIO" r:id="rId5" imgW="3370678" imgH="1455614" progId="Visio.Drawing.4">
                  <p:embed/>
                </p:oleObj>
              </mc:Choice>
              <mc:Fallback>
                <p:oleObj name="VISIO" r:id="rId5" imgW="3370678" imgH="1455614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2" y="2204864"/>
                        <a:ext cx="9144000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上弧形箭头 1"/>
          <p:cNvSpPr/>
          <p:nvPr/>
        </p:nvSpPr>
        <p:spPr>
          <a:xfrm>
            <a:off x="1259632" y="1341066"/>
            <a:ext cx="5400600" cy="8637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图片 7" descr="图7-15 窗口-视图变换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678"/>
            <a:ext cx="8993187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566694"/>
            <a:ext cx="8229600" cy="8544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窗口到视区的变换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557338"/>
            <a:ext cx="82296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Transformation from clipping window to viewport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418654"/>
            <a:ext cx="8229600" cy="922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窗口到视区的变换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254631"/>
              </p:ext>
            </p:extLst>
          </p:nvPr>
        </p:nvGraphicFramePr>
        <p:xfrm>
          <a:off x="1098464" y="1340768"/>
          <a:ext cx="4824536" cy="227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公式" r:id="rId5" imgW="1828800" imgH="863600" progId="Equation.3">
                  <p:embed/>
                </p:oleObj>
              </mc:Choice>
              <mc:Fallback>
                <p:oleObj name="公式" r:id="rId5" imgW="1828800" imgH="86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464" y="1340768"/>
                        <a:ext cx="4824536" cy="2278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92063"/>
              </p:ext>
            </p:extLst>
          </p:nvPr>
        </p:nvGraphicFramePr>
        <p:xfrm>
          <a:off x="1115616" y="3933056"/>
          <a:ext cx="5785308" cy="266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公式" r:id="rId7" imgW="2374560" imgH="1091880" progId="Equation.3">
                  <p:embed/>
                </p:oleObj>
              </mc:Choice>
              <mc:Fallback>
                <p:oleObj name="公式" r:id="rId7" imgW="237456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5785308" cy="2660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3563888" y="1340768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707904" y="2492896"/>
            <a:ext cx="432048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7" descr="图7-15 窗口-视图变换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000" y="1482664"/>
            <a:ext cx="3181664" cy="144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259632" y="1196752"/>
            <a:ext cx="432048" cy="28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71600" y="2348880"/>
            <a:ext cx="57606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下箭头 1"/>
          <p:cNvSpPr/>
          <p:nvPr/>
        </p:nvSpPr>
        <p:spPr>
          <a:xfrm>
            <a:off x="3563888" y="3619265"/>
            <a:ext cx="288032" cy="457807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389204"/>
            <a:ext cx="8229600" cy="8469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窗口到视区的变换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4494" y="1240679"/>
            <a:ext cx="8281962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若令：                 则：</a:t>
            </a:r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0155596"/>
              </p:ext>
            </p:extLst>
          </p:nvPr>
        </p:nvGraphicFramePr>
        <p:xfrm>
          <a:off x="601886" y="2348880"/>
          <a:ext cx="4329112" cy="41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2" name="公式" r:id="rId5" imgW="1866900" imgH="1778000" progId="Equation.3">
                  <p:embed/>
                </p:oleObj>
              </mc:Choice>
              <mc:Fallback>
                <p:oleObj name="公式" r:id="rId5" imgW="1866900" imgH="177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86" y="2348880"/>
                        <a:ext cx="4329112" cy="41227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076434"/>
              </p:ext>
            </p:extLst>
          </p:nvPr>
        </p:nvGraphicFramePr>
        <p:xfrm>
          <a:off x="5548374" y="1772816"/>
          <a:ext cx="2592388" cy="137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3" name="公式" r:id="rId7" imgW="863225" imgH="457002" progId="Equation.3">
                  <p:embed/>
                </p:oleObj>
              </mc:Choice>
              <mc:Fallback>
                <p:oleObj name="公式" r:id="rId7" imgW="86322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74" y="1772816"/>
                        <a:ext cx="2592388" cy="137244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919400"/>
              </p:ext>
            </p:extLst>
          </p:nvPr>
        </p:nvGraphicFramePr>
        <p:xfrm>
          <a:off x="5493696" y="3391541"/>
          <a:ext cx="3451151" cy="155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4" name="公式" r:id="rId9" imgW="1574800" imgH="711200" progId="Equation.3">
                  <p:embed/>
                </p:oleObj>
              </mc:Choice>
              <mc:Fallback>
                <p:oleObj name="公式" r:id="rId9" imgW="1574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696" y="3391541"/>
                        <a:ext cx="3451151" cy="1558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8542" y="5093171"/>
            <a:ext cx="374545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窗口到视区的变换是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比例</a:t>
            </a:r>
            <a:r>
              <a:rPr lang="zh-CN" altLang="en-US" sz="3200" dirty="0">
                <a:latin typeface="宋体" panose="02010600030101010101" pitchFamily="2" charset="-122"/>
              </a:rPr>
              <a:t>变换和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平移</a:t>
            </a:r>
            <a:r>
              <a:rPr lang="zh-CN" altLang="en-US" sz="3200" dirty="0">
                <a:latin typeface="宋体" panose="02010600030101010101" pitchFamily="2" charset="-122"/>
              </a:rPr>
              <a:t>变换的复合变换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127048"/>
              </p:ext>
            </p:extLst>
          </p:nvPr>
        </p:nvGraphicFramePr>
        <p:xfrm>
          <a:off x="3357650" y="1236135"/>
          <a:ext cx="2040892" cy="9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5" name="公式" r:id="rId11" imgW="2374560" imgH="1091880" progId="Equation.3">
                  <p:embed/>
                </p:oleObj>
              </mc:Choice>
              <mc:Fallback>
                <p:oleObj name="公式" r:id="rId11" imgW="237456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650" y="1236135"/>
                        <a:ext cx="2040892" cy="93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>
          <a:xfrm>
            <a:off x="5035159" y="2469369"/>
            <a:ext cx="489648" cy="364329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6844568" y="3145257"/>
            <a:ext cx="319720" cy="35035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404664"/>
            <a:ext cx="8686800" cy="95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窗口到规范化设备坐标系转换</a:t>
            </a: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1243013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36513" y="404813"/>
            <a:ext cx="8929688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窗口到规范化设备坐标系转换</a:t>
            </a:r>
            <a:endParaRPr lang="zh-CN" altLang="en-US" sz="4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41988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6667500" y="26955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6955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66221924"/>
              </p:ext>
            </p:extLst>
          </p:nvPr>
        </p:nvGraphicFramePr>
        <p:xfrm>
          <a:off x="251520" y="2238234"/>
          <a:ext cx="7153275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9" name="公式" r:id="rId6" imgW="3314700" imgH="2006600" progId="Equation.3">
                  <p:embed/>
                </p:oleObj>
              </mc:Choice>
              <mc:Fallback>
                <p:oleObj name="公式" r:id="rId6" imgW="3314700" imgH="200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38234"/>
                        <a:ext cx="7153275" cy="43307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99" y="1571624"/>
            <a:ext cx="4096030" cy="243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374893"/>
              </p:ext>
            </p:extLst>
          </p:nvPr>
        </p:nvGraphicFramePr>
        <p:xfrm>
          <a:off x="5508104" y="1301712"/>
          <a:ext cx="1768985" cy="93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0" name="公式" r:id="rId9" imgW="863225" imgH="457002" progId="Equation.3">
                  <p:embed/>
                </p:oleObj>
              </mc:Choice>
              <mc:Fallback>
                <p:oleObj name="公式" r:id="rId9" imgW="86322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301712"/>
                        <a:ext cx="1768985" cy="93652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>
          <a:xfrm rot="20732220">
            <a:off x="3821831" y="1685085"/>
            <a:ext cx="1505736" cy="37099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182688" y="1844675"/>
            <a:ext cx="6867525" cy="2209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 Viewing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03605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124744"/>
            <a:ext cx="4546848" cy="792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7-115-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三角形双视区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738631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550" y="404664"/>
            <a:ext cx="8229600" cy="850106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</a:t>
            </a:r>
            <a:r>
              <a:rPr lang="zh-CN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二维观察流程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7.4.2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窗口到视区的变换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7.4.3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二维图形变换及其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7.4.4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二维直线裁剪算法及其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其他二维图形裁剪算法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54868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2D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Clipping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4036" name="Picture 4" descr="2D clipp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9144000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880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2D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Clipping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裁剪窗口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Clip Window: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物体被裁剪的区域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裁剪算法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Clipping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Algorithm: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用于确定物体哪部分位于裁剪窗口内，哪部分位于裁剪窗口外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下面讨论裁剪窗口为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与坐标轴平行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的矩形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47296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点的裁剪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  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 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</a:t>
            </a:r>
            <a:endParaRPr lang="en-US" altLang="zh-CN" i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yb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 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 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</a:t>
            </a:r>
            <a:endParaRPr lang="en-US" altLang="zh-CN" i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8133" name="Picture 6" descr="fig 5-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57"/>
          <a:stretch>
            <a:fillRect/>
          </a:stretch>
        </p:blipFill>
        <p:spPr bwMode="auto">
          <a:xfrm>
            <a:off x="3163008" y="1412776"/>
            <a:ext cx="5523792" cy="463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7363" y="5445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线段的裁剪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zh-CN" altLang="en-US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0181" name="Picture 4" descr="fig clipp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1687513"/>
            <a:ext cx="91440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26064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线段裁剪的四种情况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9552" y="1124744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直线段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两个端点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完全位于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窗口之外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直线段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两个端点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完全位于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窗口之内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直线段与窗口的一条边相交，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一个端点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窗口之内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，一个端点位于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窗口之外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直线段贯穿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，直线段的两个端点都位于窗口之外，中间一段位于窗口之内</a:t>
            </a: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4" descr="fig 5-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8"/>
          <a:stretch>
            <a:fillRect/>
          </a:stretch>
        </p:blipFill>
        <p:spPr bwMode="auto">
          <a:xfrm rot="21442186">
            <a:off x="5286596" y="4364198"/>
            <a:ext cx="3816999" cy="241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编码裁剪法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Cohen-Sutherland</a:t>
            </a:r>
            <a:r>
              <a:rPr lang="zh-CN" altLang="en-US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585913"/>
            <a:ext cx="8291512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每个线段端点都被赋一个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位编码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，称为区域码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区域码中的每一位表明该端点相对于剪裁窗口的相对位置</a:t>
            </a:r>
            <a:r>
              <a:rPr lang="zh-CN" altLang="en-US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b="1" kern="1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上下右</a:t>
            </a:r>
            <a:r>
              <a:rPr lang="zh-CN" altLang="en-US" b="1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</a:t>
            </a:r>
            <a:r>
              <a:rPr lang="zh-CN" altLang="en-US" kern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kern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6" descr="fig 5-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610071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457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编码裁剪法编码判断规则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两端点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编码均为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，则该线段完全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位于窗口内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，完全可见。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线段两端点编码在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相同的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，表明该线段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完全位于窗外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，完全不可见。</a:t>
            </a:r>
            <a:endParaRPr lang="zh-TW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端点编码的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逻辑“与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操作可用于测试线段是否被完全裁剪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如果结果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&lt;&gt;0,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则线段完全位于窗口之外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编码裁剪法编码判断规则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如果线段不是完全位于窗内或窗外，则可通过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与窗口的边界求交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检测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线段的裁剪性。</a:t>
            </a:r>
            <a:endParaRPr lang="en-US" altLang="zh-TW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裁剪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过程：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窗口外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端点到窗口边界的交点需要被裁剪。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假定窗口边界的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处理次序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：左、右、下、上。</a:t>
            </a:r>
            <a:endParaRPr lang="en-US" altLang="zh-TW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50106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二维观察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7.4.1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窗口到视区的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7.4.3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二维图形变换及其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二维直线裁剪算法及其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其他二维图形裁剪算法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3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855" y="6206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编码裁剪法编程思路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981200"/>
            <a:ext cx="8229600" cy="440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线段两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端点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p1,p2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及剪裁窗口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边界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winMin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winMax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循环依次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线段与剪裁窗口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的区域可见性，可见就画，不可见不画，直到所有区域判断完毕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编码裁剪法编程步骤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首先求线段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端点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p1,p2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code1,code2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如果线段完全在剪裁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窗口内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，画线退出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如果线段完全在剪裁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窗口外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，退出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在窗口内，则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及其编码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始终使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在窗口内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斜率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p1p2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是否与剪裁窗口的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条边相交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如果相交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交点替换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返回步骤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，继续判断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545612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编码裁剪法编程函数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1560" y="1417638"/>
            <a:ext cx="8229600" cy="432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求端点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encode(p,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winMin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winMax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swapPts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(p1, p2);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交换编码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swapCodes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(code1,code2)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在剪裁窗口内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inside(code);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完全在剪裁窗口内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accept(code1,code2);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返回布尔值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完全在剪裁窗口外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reject(code1,code2);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返回布尔值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550" y="404664"/>
            <a:ext cx="8229600" cy="850106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</a:t>
            </a:r>
            <a:r>
              <a:rPr lang="zh-CN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二维观察流程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7.4.2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窗口到视区的变换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7.4.3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二维图形变换及其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二维直线裁剪算法及其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7.4.5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其他二维图形裁剪算法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831"/>
            <a:ext cx="8229600" cy="792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Polygon Clipping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5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线段裁剪法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被剪裁的多边形边界将显示为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一系列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不连接的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多边形裁剪算法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我们要求算法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能产生封闭区域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。多边形裁剪后的输出结果应是一个或多个裁剪后的填充区边界的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封闭多边形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7" descr="图7-24 直线裁剪多边形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5" y="4880122"/>
            <a:ext cx="4159922" cy="1296144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  <a:extLst/>
        </p:spPr>
      </p:pic>
      <p:pic>
        <p:nvPicPr>
          <p:cNvPr id="7" name="图片 6" descr="图7-25 多边形裁剪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22" y="4681296"/>
            <a:ext cx="4440927" cy="148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3347864" y="5157192"/>
            <a:ext cx="144016" cy="14401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285129" y="5744218"/>
            <a:ext cx="123449" cy="14401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572000" y="4545124"/>
            <a:ext cx="45122" cy="21962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2576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Sutherland- Hodgeman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多边形裁剪算法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TW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Sutherland- Hodgeman Polygon Clipping</a:t>
            </a:r>
            <a:br>
              <a:rPr lang="en-US" altLang="zh-TW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36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97049" y="1268760"/>
            <a:ext cx="8568952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已知多边形未裁剪前的顶点集合序列。首先用裁剪窗口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左边界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，从而产生一个新的顶点集合序列。</a:t>
            </a:r>
          </a:p>
          <a:p>
            <a:pPr marL="609600" indent="-609600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继续用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右边界、底边界、顶边界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，逐次产生新的顶点集合序列。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保持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填充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区作为一个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整体。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/>
            <a:endParaRPr lang="zh-TW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/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6" descr="图7-26 窗口边界依次裁剪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721981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282" y="44577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曲线的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Curve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Clipping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曲线的裁剪比较复杂，可借助曲线的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外接矩形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来进行判断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外接矩形完全位于裁剪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窗口内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，曲线可见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外接矩形完全位于裁剪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窗口外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，曲线不可见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反之，需要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求交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进一步处理。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692696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文字的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 Clipping</a:t>
            </a:r>
          </a:p>
        </p:txBody>
      </p:sp>
      <p:pic>
        <p:nvPicPr>
          <p:cNvPr id="81924" name="Picture 4" descr="fig 5-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00"/>
          <a:stretch>
            <a:fillRect/>
          </a:stretch>
        </p:blipFill>
        <p:spPr bwMode="auto">
          <a:xfrm>
            <a:off x="12700" y="2276474"/>
            <a:ext cx="913130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323528" y="4433600"/>
            <a:ext cx="89289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原文字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文字串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裁剪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裁剪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矢量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裁剪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550" y="404664"/>
            <a:ext cx="8229600" cy="850106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</a:t>
            </a:r>
            <a:r>
              <a:rPr lang="zh-CN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7.4.1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二维观察流程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7.4.2</a:t>
            </a:r>
            <a:r>
              <a:rPr lang="zh-CN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窗口到视区的变换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7.4.3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二维图形变换及其实例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7.4.4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二维直线裁剪算法及其实现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7.4.5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其他二维图形裁剪算法介绍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Summary</a:t>
            </a:r>
            <a:endParaRPr lang="zh-CN" altLang="en-US" sz="4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3568" y="1700807"/>
            <a:ext cx="7776864" cy="39604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窗口与视区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比较，窗口到视区的变换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剪裁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的裁剪</a:t>
            </a:r>
          </a:p>
          <a:p>
            <a:pPr lvl="1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的裁剪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编码裁剪法思路及编程</a:t>
            </a:r>
          </a:p>
          <a:p>
            <a:pPr lvl="1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的裁剪</a:t>
            </a:r>
          </a:p>
          <a:p>
            <a:pPr lvl="1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文字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的裁剪</a:t>
            </a:r>
          </a:p>
          <a:p>
            <a:pPr lvl="1">
              <a:lnSpc>
                <a:spcPct val="90000"/>
              </a:lnSpc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187" y="6206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二维观察流程</a:t>
            </a:r>
            <a:endParaRPr lang="zh-CN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9197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65104" y="1371600"/>
            <a:ext cx="2727176" cy="16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第七章</a:t>
            </a:r>
          </a:p>
          <a:p>
            <a:pPr algn="l" eaLnBrk="1" hangingPunct="1">
              <a:defRPr/>
            </a:pP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  <a:endParaRPr lang="zh-CN" altLang="en-US" sz="3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28813" y="4149725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童立靖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北方工业大学计算机学院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69236"/>
            <a:ext cx="1925911" cy="176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4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476672"/>
            <a:ext cx="82296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坐标系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91453"/>
              </p:ext>
            </p:extLst>
          </p:nvPr>
        </p:nvGraphicFramePr>
        <p:xfrm>
          <a:off x="0" y="1484784"/>
          <a:ext cx="91440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550" y="404664"/>
            <a:ext cx="8229600" cy="850106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</a:t>
            </a:r>
            <a:r>
              <a:rPr lang="zh-CN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二维观察流程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7.4.2</a:t>
            </a:r>
            <a:r>
              <a:rPr lang="zh-CN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窗口到视区的变换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7.4.3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二维图形变换及其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二维直线裁剪算法及其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其他二维图形裁剪算法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裁剪窗口与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视区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Clipping Window &amp; Viewport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269" name="Picture 5" descr="fig 5-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91440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82612" y="476672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窗口与视区示意图 </a:t>
            </a:r>
            <a:r>
              <a:rPr kumimoji="1"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1"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1" lang="zh-CN" altLang="en-US" sz="4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63177"/>
              </p:ext>
            </p:extLst>
          </p:nvPr>
        </p:nvGraphicFramePr>
        <p:xfrm>
          <a:off x="215329" y="1752600"/>
          <a:ext cx="8893175" cy="341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VISIO" r:id="rId5" imgW="3393557" imgH="1303714" progId="Visio.Drawing.4">
                  <p:embed/>
                </p:oleObj>
              </mc:Choice>
              <mc:Fallback>
                <p:oleObj name="VISIO" r:id="rId5" imgW="3393557" imgH="1303714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29" y="1752600"/>
                        <a:ext cx="8893175" cy="341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边与坐标轴不平行的窗口及其视区</a:t>
            </a:r>
          </a:p>
        </p:txBody>
      </p:sp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0" y="1676400"/>
          <a:ext cx="9144000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VISIO" r:id="rId5" imgW="3340673" imgH="1339720" progId="Visio.Drawing.4">
                  <p:embed/>
                </p:oleObj>
              </mc:Choice>
              <mc:Fallback>
                <p:oleObj name="VISIO" r:id="rId5" imgW="3340673" imgH="1339720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9144000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2339752" y="335699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7524328" y="3048000"/>
            <a:ext cx="504056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5231</TotalTime>
  <Words>1033</Words>
  <Application>Microsoft Office PowerPoint</Application>
  <PresentationFormat>全屏显示(4:3)</PresentationFormat>
  <Paragraphs>178</Paragraphs>
  <Slides>40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黑体</vt:lpstr>
      <vt:lpstr>宋体</vt:lpstr>
      <vt:lpstr>Arial</vt:lpstr>
      <vt:lpstr>Times New Roman</vt:lpstr>
      <vt:lpstr>Wingdings</vt:lpstr>
      <vt:lpstr>Modèle par défaut</vt:lpstr>
      <vt:lpstr>VISIO</vt:lpstr>
      <vt:lpstr>公式</vt:lpstr>
      <vt:lpstr>PowerPoint 演示文稿</vt:lpstr>
      <vt:lpstr>二维观察 2D Viewing</vt:lpstr>
      <vt:lpstr>图形变换</vt:lpstr>
      <vt:lpstr>二维观察流程</vt:lpstr>
      <vt:lpstr>坐标系</vt:lpstr>
      <vt:lpstr>图形变换</vt:lpstr>
      <vt:lpstr>裁剪窗口与视区 Clipping Window &amp; Viewport  </vt:lpstr>
      <vt:lpstr>窗口与视区示意图  </vt:lpstr>
      <vt:lpstr>边与坐标轴不平行的窗口及其视区</vt:lpstr>
      <vt:lpstr>开窗变换</vt:lpstr>
      <vt:lpstr>窗口与视区</vt:lpstr>
      <vt:lpstr>窗口与视区形状相似</vt:lpstr>
      <vt:lpstr>窗口与视区形状不相似</vt:lpstr>
      <vt:lpstr>窗口斜置</vt:lpstr>
      <vt:lpstr>窗口到视区的变换</vt:lpstr>
      <vt:lpstr>窗口到视区的变换</vt:lpstr>
      <vt:lpstr>窗口到视区的变换</vt:lpstr>
      <vt:lpstr>窗口到规范化设备坐标系转换</vt:lpstr>
      <vt:lpstr>窗口到规范化设备坐标系转换</vt:lpstr>
      <vt:lpstr>演示</vt:lpstr>
      <vt:lpstr>图形变换</vt:lpstr>
      <vt:lpstr>二维裁剪 2D Clipping</vt:lpstr>
      <vt:lpstr>二维裁剪 2D Clipping</vt:lpstr>
      <vt:lpstr>点的裁剪</vt:lpstr>
      <vt:lpstr>线段的裁剪结果</vt:lpstr>
      <vt:lpstr>线段裁剪的四种情况</vt:lpstr>
      <vt:lpstr>编码裁剪法Cohen-Sutherland算法</vt:lpstr>
      <vt:lpstr>编码裁剪法编码判断规则</vt:lpstr>
      <vt:lpstr>编码裁剪法编码判断规则</vt:lpstr>
      <vt:lpstr>编码裁剪法编程思路</vt:lpstr>
      <vt:lpstr>编码裁剪法编程步骤</vt:lpstr>
      <vt:lpstr>编码裁剪法编程函数</vt:lpstr>
      <vt:lpstr>图形变换</vt:lpstr>
      <vt:lpstr>多边形裁剪 Polygon Clipping</vt:lpstr>
      <vt:lpstr>Sutherland- Hodgeman多边形裁剪算法 Sutherland- Hodgeman Polygon Clipping </vt:lpstr>
      <vt:lpstr>曲线的裁剪 Curve Clipping</vt:lpstr>
      <vt:lpstr>文字的裁剪 Text Clipping</vt:lpstr>
      <vt:lpstr>图形变换</vt:lpstr>
      <vt:lpstr>总结 Summary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图形变换</dc:title>
  <dc:creator>微软用户</dc:creator>
  <cp:lastModifiedBy>Administrator</cp:lastModifiedBy>
  <cp:revision>241</cp:revision>
  <dcterms:created xsi:type="dcterms:W3CDTF">2006-03-06T13:57:24Z</dcterms:created>
  <dcterms:modified xsi:type="dcterms:W3CDTF">2019-10-30T04:06:35Z</dcterms:modified>
</cp:coreProperties>
</file>