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75" r:id="rId2"/>
    <p:sldId id="277" r:id="rId3"/>
    <p:sldId id="266" r:id="rId4"/>
    <p:sldId id="267" r:id="rId5"/>
    <p:sldId id="268" r:id="rId6"/>
    <p:sldId id="265" r:id="rId7"/>
    <p:sldId id="257" r:id="rId8"/>
    <p:sldId id="258" r:id="rId9"/>
    <p:sldId id="261" r:id="rId10"/>
    <p:sldId id="284" r:id="rId11"/>
    <p:sldId id="259" r:id="rId12"/>
    <p:sldId id="260" r:id="rId13"/>
    <p:sldId id="285" r:id="rId14"/>
    <p:sldId id="262" r:id="rId15"/>
    <p:sldId id="282" r:id="rId16"/>
    <p:sldId id="264" r:id="rId17"/>
    <p:sldId id="283" r:id="rId18"/>
    <p:sldId id="278" r:id="rId19"/>
    <p:sldId id="263" r:id="rId20"/>
    <p:sldId id="276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86811" autoAdjust="0"/>
  </p:normalViewPr>
  <p:slideViewPr>
    <p:cSldViewPr>
      <p:cViewPr varScale="1">
        <p:scale>
          <a:sx n="62" d="100"/>
          <a:sy n="62" d="100"/>
        </p:scale>
        <p:origin x="11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054F0-0F85-4DC8-8C23-0945138CD1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1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959D04-463E-4C35-9401-879E8BCC160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00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483577-6584-44EC-B48D-FE0EAC7BE1E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对变换函数后面的绘图语句产生影响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7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6976B-C8A7-4040-82D0-73C877337D1C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7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66D8A3-50B0-47F8-9AF7-7A9FA9175B00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2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7F625D-DAB9-416F-BF22-38E5FB76120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6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45B05C-65BE-438D-8C1B-7402A82D342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8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D2470E-295D-4285-8A09-E25A70158440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20DCBF-D0F2-4897-B9C5-10951921174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3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CB9CD7-4559-40F6-9010-FC26B6E21AE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左边正确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69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CB9CD7-4559-40F6-9010-FC26B6E21AE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左边正确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9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9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5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46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E227A09-AE88-4C40-8E95-5CF9110903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68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6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57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17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65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98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391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47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tytr, ghnedy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fr-FR" altLang="zh-CN" b="1" smtClean="0">
                <a:solidFill>
                  <a:srgbClr val="5EC902"/>
                </a:solidFill>
              </a:rPr>
              <a:t>Page </a:t>
            </a:r>
            <a:fld id="{AF23CA85-3014-4669-970C-825BF69A6BD1}" type="slidenum">
              <a:rPr lang="fr-FR" altLang="zh-CN" b="1" smtClean="0">
                <a:solidFill>
                  <a:srgbClr val="5EC902"/>
                </a:solidFill>
              </a:rPr>
              <a:pPr eaLnBrk="1" hangingPunct="1">
                <a:defRPr/>
              </a:pPr>
              <a:t>‹#›</a:t>
            </a:fld>
            <a:endParaRPr lang="fr-FR" altLang="zh-CN" b="1" smtClean="0">
              <a:solidFill>
                <a:srgbClr val="5EC90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65104" y="1371600"/>
            <a:ext cx="2727176" cy="16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第七章</a:t>
            </a:r>
          </a:p>
          <a:p>
            <a:pPr algn="l" eaLnBrk="1" hangingPunct="1">
              <a:defRPr/>
            </a:pP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sz="3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28813" y="4149725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童立靖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北方工业大学计算机学院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369236"/>
            <a:ext cx="1853902" cy="169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7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03605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124744"/>
            <a:ext cx="4546848" cy="792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7-116-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移动的圆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00808"/>
            <a:ext cx="4774483" cy="48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旋转函数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Rotation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unction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844824"/>
            <a:ext cx="9505056" cy="28803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glRotated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angle,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glRotatef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angle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  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z);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angle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分逆时针方向旋转的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角度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，范围是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0-360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（不是弧度！）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点（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y, z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）与原点相连产生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旋转轴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图形，只能在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平面内旋转，可取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x=0, y=0, z=1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缩放函数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Scaling Function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988840"/>
            <a:ext cx="8496944" cy="26642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glScaled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z);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glScalef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z);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x, y, z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分别表示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y, z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轴方向上的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比例因子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y, z &gt; 0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时，比例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y, z &lt; 0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03605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124744"/>
            <a:ext cx="4546848" cy="792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7-118-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缩放的六边形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37" y="1772816"/>
            <a:ext cx="4778277" cy="50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03605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变换组合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 Combination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81200"/>
            <a:ext cx="8507413" cy="31039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如先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r>
              <a:rPr lang="en-US" altLang="zh-CN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然后绕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3978069"/>
            <a:ext cx="4572000" cy="1766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>
              <a:spcBef>
                <a:spcPct val="20000"/>
              </a:spcBef>
            </a:pP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glTranslatef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ty, 0);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glRotatef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(Q, 0, </a:t>
            </a:r>
            <a:r>
              <a:rPr lang="en-US" altLang="zh-CN" sz="32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1);</a:t>
            </a:r>
            <a:endParaRPr lang="en-US" altLang="zh-CN" sz="3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>
              <a:spcBef>
                <a:spcPct val="20000"/>
              </a:spcBef>
            </a:pP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glTranslatef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0, 0);</a:t>
            </a:r>
          </a:p>
        </p:txBody>
      </p:sp>
      <p:sp>
        <p:nvSpPr>
          <p:cNvPr id="5" name="矩形 4"/>
          <p:cNvSpPr/>
          <p:nvPr/>
        </p:nvSpPr>
        <p:spPr>
          <a:xfrm>
            <a:off x="4211960" y="3978069"/>
            <a:ext cx="4572000" cy="23575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>
              <a:spcBef>
                <a:spcPct val="20000"/>
              </a:spcBef>
            </a:pP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glTranslatef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0, 0);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32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glRotatef</a:t>
            </a:r>
            <a:r>
              <a:rPr lang="en-US" altLang="zh-CN" sz="32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sz="32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1);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glTranslatef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ty, 0);</a:t>
            </a:r>
          </a:p>
          <a:p>
            <a:pPr marL="400050" lvl="1">
              <a:spcBef>
                <a:spcPct val="20000"/>
              </a:spcBef>
            </a:pPr>
            <a:endParaRPr lang="en-US" altLang="zh-CN" sz="3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03605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变换组合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 Combination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81200"/>
            <a:ext cx="8507413" cy="31039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如先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r>
              <a:rPr lang="en-US" altLang="zh-CN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然后绕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3978069"/>
            <a:ext cx="4572000" cy="1766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>
              <a:spcBef>
                <a:spcPct val="20000"/>
              </a:spcBef>
            </a:pP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glTranslatef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ty, 0);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glRotatef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(Q, 0, </a:t>
            </a:r>
            <a:r>
              <a:rPr lang="en-US" altLang="zh-CN" sz="32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1);</a:t>
            </a:r>
            <a:endParaRPr lang="en-US" altLang="zh-CN" sz="3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>
              <a:spcBef>
                <a:spcPct val="20000"/>
              </a:spcBef>
            </a:pP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glTranslatef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0, 0);</a:t>
            </a:r>
          </a:p>
        </p:txBody>
      </p:sp>
    </p:spTree>
    <p:extLst>
      <p:ext uri="{BB962C8B-B14F-4D97-AF65-F5344CB8AC3E}">
        <p14:creationId xmlns:p14="http://schemas.microsoft.com/office/powerpoint/2010/main" val="40169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0360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变换组合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Combination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5576" y="1916832"/>
            <a:ext cx="7931224" cy="4209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CY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ALPHA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???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???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???</a:t>
            </a: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0360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变换组合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Combination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5576" y="1916832"/>
            <a:ext cx="7931224" cy="4209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CY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ALPHA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glTranslatef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(cx, cy, 0);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glRotatef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(ALPHA, 0, 0, 1);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glTranslatef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(-cx, -cy, 0);</a:t>
            </a:r>
          </a:p>
        </p:txBody>
      </p:sp>
    </p:spTree>
    <p:extLst>
      <p:ext uri="{BB962C8B-B14F-4D97-AF65-F5344CB8AC3E}">
        <p14:creationId xmlns:p14="http://schemas.microsoft.com/office/powerpoint/2010/main" val="46213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50" y="404664"/>
            <a:ext cx="8229600" cy="850106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</a:t>
            </a:r>
            <a:r>
              <a:rPr lang="zh-CN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二维观察流程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窗口到视区的变换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7.4.3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二维图形变换及其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二维直线裁剪算法及其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其他二维图形裁剪算法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332656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重点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Important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基本图形变换函数的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作用范围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程序中哪些图形对象受影响？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基本图形变换函数的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和逻辑变换步骤的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二者的顺序相反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通过举例说明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50" y="404664"/>
            <a:ext cx="8229600" cy="850106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</a:t>
            </a:r>
            <a:r>
              <a:rPr lang="zh-CN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二维观察流程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窗口到视区的变换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7.4.3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二维图形变换及其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二维直线裁剪算法及其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7.4.5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其他二维图形裁剪算法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65104" y="1371600"/>
            <a:ext cx="2727176" cy="16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第七章</a:t>
            </a:r>
          </a:p>
          <a:p>
            <a:pPr algn="l" eaLnBrk="1" hangingPunct="1">
              <a:defRPr/>
            </a:pP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sz="3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28813" y="4149725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童立靖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北方工业大学计算机学院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369236"/>
            <a:ext cx="1853902" cy="169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2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60350"/>
            <a:ext cx="912653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矩阵和转换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 and Transformation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-11360" y="1772816"/>
            <a:ext cx="915536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矩阵的操作函数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 operation function </a:t>
            </a:r>
          </a:p>
          <a:p>
            <a:pPr lvl="1"/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glLoadIdentity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457200" lvl="1" indent="0"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将当前矩阵设置为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单位矩阵</a:t>
            </a:r>
          </a:p>
          <a:p>
            <a:pPr lvl="1"/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glLoadMatrix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TYPE *m);</a:t>
            </a:r>
          </a:p>
          <a:p>
            <a:pPr marL="457200" lvl="1" indent="0"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设置任意矩阵</a:t>
            </a:r>
            <a:r>
              <a:rPr lang="en-US" altLang="zh-CN" sz="3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当前矩阵</a:t>
            </a:r>
          </a:p>
          <a:p>
            <a:pPr lvl="1"/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glMultMatrix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TYPE *m);</a:t>
            </a:r>
          </a:p>
          <a:p>
            <a:pPr marL="457200" lvl="1" indent="0"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将当前矩阵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乘以矩阵</a:t>
            </a:r>
            <a:r>
              <a:rPr lang="en-US" altLang="zh-CN" sz="32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并把结果设为当前矩阵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76672"/>
            <a:ext cx="8229600" cy="778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堆栈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 Stack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556792"/>
            <a:ext cx="8686800" cy="461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堆栈是一种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先进后出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的计算机数据结构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当前矩阵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位于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的矩阵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模型变换等函数都是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用当前矩阵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去处理模型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堆栈操作命令包括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入栈</a:t>
            </a:r>
          </a:p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提供至少深度为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的建模观察栈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堆栈深度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检测函数：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glGet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(GL_MAX_MODELVIEW_STACK_DEPTH);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glGet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(GL_MAX_PROJECTION_STACK_DEPTH);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52936"/>
            <a:ext cx="3991495" cy="266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0589"/>
            <a:ext cx="8229600" cy="6721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堆栈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 Stack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5491" y="800708"/>
            <a:ext cx="5988678" cy="27363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glPushMatrix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(void)</a:t>
            </a:r>
          </a:p>
          <a:p>
            <a:pPr marL="817563" indent="-457200">
              <a:buFont typeface="Times New Roman" panose="02020603050405020304" pitchFamily="18" charset="0"/>
              <a:buChar char="−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功能：把当前操作矩阵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压入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矩阵堆栈，记住当前所在的位置。 </a:t>
            </a:r>
          </a:p>
          <a:p>
            <a:pPr marL="817563" indent="-457200">
              <a:buFont typeface="Times New Roman" panose="02020603050405020304" pitchFamily="18" charset="0"/>
              <a:buChar char="−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复制活动栈顶的当前矩阵并将其存入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第二个栈位置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5491" y="3128833"/>
            <a:ext cx="5844662" cy="32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glPopMatrix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(void)</a:t>
            </a:r>
          </a:p>
          <a:p>
            <a:pPr marL="817562" indent="-457200">
              <a:buFont typeface="Times New Roman" panose="02020603050405020304" pitchFamily="18" charset="0"/>
              <a:buChar char="−"/>
            </a:pPr>
            <a:r>
              <a:rPr lang="zh-CN" alt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功能：当前操作矩阵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出栈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，它下面的矩阵作为当前矩阵，返回到以前所在的位置。</a:t>
            </a:r>
          </a:p>
          <a:p>
            <a:pPr marL="817562" indent="-457200">
              <a:buFont typeface="Times New Roman" panose="02020603050405020304" pitchFamily="18" charset="0"/>
              <a:buChar char="−"/>
            </a:pPr>
            <a:r>
              <a:rPr lang="zh-CN" alt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破坏栈顶矩阵，栈的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第二个矩阵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成为当前矩阵。如果要弹出栈顶，栈内至少要有</a:t>
            </a:r>
            <a:r>
              <a:rPr lang="en-US" altLang="zh-CN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个矩阵，否则就会出错。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glMatrixMode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Glenum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mode)</a:t>
            </a:r>
          </a:p>
          <a:p>
            <a:pPr lvl="1"/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指定当前操作矩阵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 mode</a:t>
            </a:r>
          </a:p>
          <a:p>
            <a:pPr lvl="1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GL_MODELVIEW</a:t>
            </a:r>
          </a:p>
          <a:p>
            <a:pPr lvl="1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GL_PROJECTION</a:t>
            </a:r>
          </a:p>
          <a:p>
            <a:pPr lvl="1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GL_TEXTURE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矩阵变换前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先指定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变换类型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476672"/>
            <a:ext cx="8229600" cy="9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zh-CN" altLang="en-US" b="1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r>
              <a:rPr lang="en-US" altLang="zh-CN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 Mode</a:t>
            </a:r>
            <a:endParaRPr lang="en-US" altLang="zh-CN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也称为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模型变换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变换前，矩阵模式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至模型变换模式：</a:t>
            </a:r>
          </a:p>
          <a:p>
            <a:pPr lvl="1"/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glMatrixMode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(GL_MODELVIEW)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然后将当前矩阵设置为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单位矩阵</a:t>
            </a:r>
          </a:p>
          <a:p>
            <a:pPr lvl="1"/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glLoadIdentity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不设置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为单位矩阵，表示在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当前矩阵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基础上继续进行几何变换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454" y="436861"/>
            <a:ext cx="871309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 Command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平移函数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 Translation Function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1520" y="2060849"/>
            <a:ext cx="8939336" cy="23762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glTranslated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z);</a:t>
            </a:r>
          </a:p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glTranslatef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x,   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y,    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   );</a:t>
            </a:r>
          </a:p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y, z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分别表示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y, z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轴方向上的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平移量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变换来说，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z=0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5576" y="1600200"/>
            <a:ext cx="79312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glMatrixMode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(GL_MODELVIEW);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glLoadIdentity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glLineStipple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0xF00F);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glTranslatef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 window_height-400, 0);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DrawPolygon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 250, 200);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glDisable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(GL_LINE_STIPPLE);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Words>749</Words>
  <Application>Microsoft Office PowerPoint</Application>
  <PresentationFormat>全屏显示(4:3)</PresentationFormat>
  <Paragraphs>135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宋体</vt:lpstr>
      <vt:lpstr>Arial</vt:lpstr>
      <vt:lpstr>Times New Roman</vt:lpstr>
      <vt:lpstr>Wingdings</vt:lpstr>
      <vt:lpstr>Modèle par défaut</vt:lpstr>
      <vt:lpstr>PowerPoint 演示文稿</vt:lpstr>
      <vt:lpstr>图形变换</vt:lpstr>
      <vt:lpstr>矩阵和转换 Matrix and Transformation </vt:lpstr>
      <vt:lpstr>矩阵堆栈 Matrix Stack</vt:lpstr>
      <vt:lpstr>矩阵堆栈 Matrix Stack</vt:lpstr>
      <vt:lpstr>PowerPoint 演示文稿</vt:lpstr>
      <vt:lpstr>变换语句 Transformation Command</vt:lpstr>
      <vt:lpstr>OpenGL平移函数 OpenGL Translation Function </vt:lpstr>
      <vt:lpstr>示例 Example</vt:lpstr>
      <vt:lpstr>演示</vt:lpstr>
      <vt:lpstr>OpenGL旋转函数 OpenGL  Rotation Function </vt:lpstr>
      <vt:lpstr>OpenGL缩放函数 OpenGL  Scaling Function </vt:lpstr>
      <vt:lpstr>演示</vt:lpstr>
      <vt:lpstr>变换组合 Transformation Combination </vt:lpstr>
      <vt:lpstr>变换组合 Transformation Combination </vt:lpstr>
      <vt:lpstr>变换组合 Transformation Combination </vt:lpstr>
      <vt:lpstr>变换组合 Transformation Combination </vt:lpstr>
      <vt:lpstr>图形变换</vt:lpstr>
      <vt:lpstr>重点 Important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图形变换</dc:title>
  <dc:creator>微软用户</dc:creator>
  <cp:lastModifiedBy>Administrator</cp:lastModifiedBy>
  <cp:revision>121</cp:revision>
  <dcterms:created xsi:type="dcterms:W3CDTF">2006-03-06T13:57:24Z</dcterms:created>
  <dcterms:modified xsi:type="dcterms:W3CDTF">2017-11-01T14:41:47Z</dcterms:modified>
</cp:coreProperties>
</file>