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7"/>
  </p:notesMasterIdLst>
  <p:sldIdLst>
    <p:sldId id="384" r:id="rId2"/>
    <p:sldId id="324" r:id="rId3"/>
    <p:sldId id="386" r:id="rId4"/>
    <p:sldId id="325" r:id="rId5"/>
    <p:sldId id="326" r:id="rId6"/>
    <p:sldId id="387" r:id="rId7"/>
    <p:sldId id="327" r:id="rId8"/>
    <p:sldId id="369" r:id="rId9"/>
    <p:sldId id="371" r:id="rId10"/>
    <p:sldId id="329" r:id="rId11"/>
    <p:sldId id="380" r:id="rId12"/>
    <p:sldId id="332" r:id="rId13"/>
    <p:sldId id="334" r:id="rId14"/>
    <p:sldId id="335" r:id="rId15"/>
    <p:sldId id="337" r:id="rId16"/>
    <p:sldId id="343" r:id="rId17"/>
    <p:sldId id="344" r:id="rId18"/>
    <p:sldId id="345" r:id="rId19"/>
    <p:sldId id="347" r:id="rId20"/>
    <p:sldId id="348" r:id="rId21"/>
    <p:sldId id="349" r:id="rId22"/>
    <p:sldId id="350" r:id="rId23"/>
    <p:sldId id="352" r:id="rId24"/>
    <p:sldId id="353" r:id="rId25"/>
    <p:sldId id="388" r:id="rId26"/>
    <p:sldId id="354" r:id="rId27"/>
    <p:sldId id="355" r:id="rId28"/>
    <p:sldId id="392" r:id="rId29"/>
    <p:sldId id="393" r:id="rId30"/>
    <p:sldId id="358" r:id="rId31"/>
    <p:sldId id="362" r:id="rId32"/>
    <p:sldId id="363" r:id="rId33"/>
    <p:sldId id="364" r:id="rId34"/>
    <p:sldId id="365" r:id="rId35"/>
    <p:sldId id="366" r:id="rId36"/>
    <p:sldId id="367" r:id="rId37"/>
    <p:sldId id="381" r:id="rId38"/>
    <p:sldId id="382" r:id="rId39"/>
    <p:sldId id="383" r:id="rId40"/>
    <p:sldId id="389" r:id="rId41"/>
    <p:sldId id="391" r:id="rId42"/>
    <p:sldId id="390" r:id="rId43"/>
    <p:sldId id="368" r:id="rId44"/>
    <p:sldId id="378" r:id="rId45"/>
    <p:sldId id="385" r:id="rId4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6" autoAdjust="0"/>
    <p:restoredTop sz="84010" autoAdjust="0"/>
  </p:normalViewPr>
  <p:slideViewPr>
    <p:cSldViewPr>
      <p:cViewPr varScale="1">
        <p:scale>
          <a:sx n="87" d="100"/>
          <a:sy n="87" d="100"/>
        </p:scale>
        <p:origin x="134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6.wmf"/><Relationship Id="rId1" Type="http://schemas.openxmlformats.org/officeDocument/2006/relationships/image" Target="../media/image5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ED7EC37-6C9C-41B2-914A-A25DEC8596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6399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7B77CA0-1D82-40F9-AB6D-37CC067F07D8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42356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892DCE7-4A4C-47EA-891B-67C9A4D8C46A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157993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EA6AC78-D107-43A8-B05D-DE709FCF6B66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525333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D0F3948-E86B-4284-8ED9-49E3879544BD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44255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F1957DE-7B84-44C2-B37F-6D959707F904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13675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E6E6312-075B-4E8F-9BBF-4BA4E40EB6DA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51432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D4B77EE-3627-4B58-B17C-B1FCD3BCA5B9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57356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9426937-0F5E-41D2-92DB-CEBB67D400D7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00938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CC93EAF-359C-43DE-ADC0-F1EF33DC7DDA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2348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66BB75C-A70D-4787-A5D4-C43BE4955027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03703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7E4852-00A7-4D84-8531-D6E87B41E92B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28533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29EC2EA-EDDE-4C66-8A29-A8DF84EB6485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618864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4641ED8-78D6-48CA-8B1F-2117FA934E5D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817262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5818B6C-BCD6-43D7-B8E1-1CEB39026F2D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9668332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C40E942-6AB5-4161-AF2A-9FDA30593281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089211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C62B668-7549-43E6-90D6-C596B58661BB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88865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D270990-BA73-4B17-9024-F59327DE82FB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58406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6BABD64-554A-4FF8-93F3-F15CEC8786D6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161341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3F2E10E-8FD2-4B8E-94D8-FC98D12AF124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845056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61B15F3-169C-4BFC-AC0E-00494C19A173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070790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0751B8C-C6CE-411F-8ACC-392573FBA5DD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862571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27C1AA9-1DC2-43FE-B750-C84FBC8478B0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842761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BFB36D5-B9CF-4475-BED8-543A12D4DEDF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084598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4A4CAD2-477D-4003-8498-144CE51387E3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1197681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73E8DAE-C469-43E8-8D88-387B2E5147ED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507871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1D5E700-0757-498E-8FFD-CBF3D1178599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798110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53CE959-2197-4B0C-BEE5-A580E18D42F5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3201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048702F-C69E-4F4A-BD70-C392F704A44D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939394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7D7C775-BF02-47FD-B996-A6E12E91BFBB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382046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glViewport(0,0,8,12) </a:t>
            </a:r>
            <a:r>
              <a:rPr lang="zh-CN" alt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需要变化，不要用 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D7EC37-6C9C-41B2-914A-A25DEC859639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7628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C933EF-40DC-49FF-BB81-9023C830DB49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1585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433AC6C-98FE-48DB-AA1D-649615842A23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935618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925C89C-E072-4CFE-8636-597ABE241557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799181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FD78027-6AC5-4F62-9104-9185B70245ED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828956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CA92D58-ECBA-406F-B6A1-BC42FDE4F4DD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22292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6731657-7C2F-476E-BDD8-89A50D795184}" type="slidenum">
              <a:rPr lang="en-US" altLang="zh-CN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zh-CN" smtClean="0">
              <a:cs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22516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66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498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  <a:lvl2pPr>
              <a:defRPr>
                <a:latin typeface="黑体" pitchFamily="49" charset="-122"/>
                <a:ea typeface="黑体" pitchFamily="49" charset="-122"/>
              </a:defRPr>
            </a:lvl2pPr>
            <a:lvl3pPr>
              <a:defRPr>
                <a:latin typeface="黑体" pitchFamily="49" charset="-122"/>
                <a:ea typeface="黑体" pitchFamily="49" charset="-122"/>
              </a:defRPr>
            </a:lvl3pPr>
            <a:lvl4pPr>
              <a:defRPr>
                <a:latin typeface="黑体" pitchFamily="49" charset="-122"/>
                <a:ea typeface="黑体" pitchFamily="49" charset="-122"/>
              </a:defRPr>
            </a:lvl4pPr>
            <a:lvl5pPr>
              <a:defRPr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0378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20F52E9C-80FC-4874-A6ED-BF36088BAD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153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2BA5DAB-A737-406C-9065-B48FCA65C9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446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E3663B1B-8BD2-4743-BEAE-9DF697AC68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521221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300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300"/>
                </a:solidFill>
                <a:latin typeface="黑体" pitchFamily="49" charset="-122"/>
                <a:ea typeface="黑体" pitchFamily="49" charset="-122"/>
              </a:defRPr>
            </a:lvl1pPr>
            <a:lvl2pPr>
              <a:defRPr>
                <a:solidFill>
                  <a:srgbClr val="003300"/>
                </a:solidFill>
                <a:latin typeface="黑体" pitchFamily="49" charset="-122"/>
                <a:ea typeface="黑体" pitchFamily="49" charset="-122"/>
              </a:defRPr>
            </a:lvl2pPr>
            <a:lvl3pPr>
              <a:defRPr>
                <a:solidFill>
                  <a:srgbClr val="003300"/>
                </a:solidFill>
                <a:latin typeface="黑体" pitchFamily="49" charset="-122"/>
                <a:ea typeface="黑体" pitchFamily="49" charset="-122"/>
              </a:defRPr>
            </a:lvl3pPr>
            <a:lvl4pPr>
              <a:defRPr>
                <a:solidFill>
                  <a:srgbClr val="003300"/>
                </a:solidFill>
                <a:latin typeface="黑体" pitchFamily="49" charset="-122"/>
                <a:ea typeface="黑体" pitchFamily="49" charset="-122"/>
              </a:defRPr>
            </a:lvl4pPr>
            <a:lvl5pPr>
              <a:defRPr>
                <a:solidFill>
                  <a:srgbClr val="003300"/>
                </a:solidFill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95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6290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黑体" pitchFamily="49" charset="-122"/>
                <a:ea typeface="黑体" pitchFamily="49" charset="-122"/>
              </a:defRPr>
            </a:lvl1pPr>
            <a:lvl2pPr>
              <a:defRPr sz="2400">
                <a:latin typeface="黑体" pitchFamily="49" charset="-122"/>
                <a:ea typeface="黑体" pitchFamily="49" charset="-122"/>
              </a:defRPr>
            </a:lvl2pPr>
            <a:lvl3pPr>
              <a:defRPr sz="2000">
                <a:latin typeface="黑体" pitchFamily="49" charset="-122"/>
                <a:ea typeface="黑体" pitchFamily="49" charset="-122"/>
              </a:defRPr>
            </a:lvl3pPr>
            <a:lvl4pPr>
              <a:defRPr sz="1800">
                <a:latin typeface="黑体" pitchFamily="49" charset="-122"/>
                <a:ea typeface="黑体" pitchFamily="49" charset="-122"/>
              </a:defRPr>
            </a:lvl4pPr>
            <a:lvl5pPr>
              <a:defRPr sz="1800">
                <a:latin typeface="黑体" pitchFamily="49" charset="-122"/>
                <a:ea typeface="黑体" pitchFamily="49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154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10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98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654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黑体" pitchFamily="49" charset="-122"/>
                <a:ea typeface="黑体" pitchFamily="49" charset="-122"/>
              </a:defRPr>
            </a:lvl1pPr>
            <a:lvl2pPr>
              <a:defRPr sz="2800">
                <a:latin typeface="黑体" pitchFamily="49" charset="-122"/>
                <a:ea typeface="黑体" pitchFamily="49" charset="-122"/>
              </a:defRPr>
            </a:lvl2pPr>
            <a:lvl3pPr>
              <a:defRPr sz="2400">
                <a:latin typeface="黑体" pitchFamily="49" charset="-122"/>
                <a:ea typeface="黑体" pitchFamily="49" charset="-122"/>
              </a:defRPr>
            </a:lvl3pPr>
            <a:lvl4pPr>
              <a:defRPr sz="2000">
                <a:latin typeface="黑体" pitchFamily="49" charset="-122"/>
                <a:ea typeface="黑体" pitchFamily="49" charset="-122"/>
              </a:defRPr>
            </a:lvl4pPr>
            <a:lvl5pPr>
              <a:defRPr sz="2000">
                <a:latin typeface="黑体" pitchFamily="49" charset="-122"/>
                <a:ea typeface="黑体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23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黑体" pitchFamily="49" charset="-122"/>
                <a:ea typeface="黑体" pitchFamily="49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5096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tytr, ghnedyer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7962900" y="6375400"/>
            <a:ext cx="107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fr-FR" altLang="zh-CN" b="1" smtClean="0">
                <a:solidFill>
                  <a:srgbClr val="5EC902"/>
                </a:solidFill>
              </a:rPr>
              <a:t>Page </a:t>
            </a:r>
            <a:fld id="{C2988C35-2345-4BC4-909F-D249EC25C8C2}" type="slidenum">
              <a:rPr lang="fr-FR" altLang="zh-CN" b="1" smtClean="0">
                <a:solidFill>
                  <a:srgbClr val="5EC902"/>
                </a:solidFill>
              </a:rPr>
              <a:pPr eaLnBrk="1" hangingPunct="1">
                <a:defRPr/>
              </a:pPr>
              <a:t>‹#›</a:t>
            </a:fld>
            <a:endParaRPr lang="fr-FR" altLang="zh-CN" b="1" smtClean="0">
              <a:solidFill>
                <a:srgbClr val="5EC90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.wmf"/><Relationship Id="rId2" Type="http://schemas.openxmlformats.org/officeDocument/2006/relationships/vmlDrawing" Target="../drawings/vmlDrawing4.vml"/><Relationship Id="rId1" Type="http://schemas.openxmlformats.org/officeDocument/2006/relationships/themeOverride" Target="../theme/themeOverride8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4.jpeg"/><Relationship Id="rId4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mlDrawing" Target="../drawings/vmlDrawing5.v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mlDrawing" Target="../drawings/vmlDrawing6.v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slideLayout" Target="../slideLayouts/slideLayout13.xml"/><Relationship Id="rId7" Type="http://schemas.openxmlformats.org/officeDocument/2006/relationships/oleObject" Target="../embeddings/oleObject9.bin"/><Relationship Id="rId2" Type="http://schemas.openxmlformats.org/officeDocument/2006/relationships/vmlDrawing" Target="../drawings/vmlDrawing7.v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3.xml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1.bin"/><Relationship Id="rId2" Type="http://schemas.openxmlformats.org/officeDocument/2006/relationships/vmlDrawing" Target="../drawings/vmlDrawing8.v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14.xml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3.bin"/><Relationship Id="rId2" Type="http://schemas.openxmlformats.org/officeDocument/2006/relationships/vmlDrawing" Target="../drawings/vmlDrawing9.v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15.xml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5.bin"/><Relationship Id="rId2" Type="http://schemas.openxmlformats.org/officeDocument/2006/relationships/vmlDrawing" Target="../drawings/vmlDrawing10.v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7.bin"/><Relationship Id="rId2" Type="http://schemas.openxmlformats.org/officeDocument/2006/relationships/vmlDrawing" Target="../drawings/vmlDrawing11.vml"/><Relationship Id="rId1" Type="http://schemas.openxmlformats.org/officeDocument/2006/relationships/themeOverride" Target="../theme/themeOverride16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6.bin"/><Relationship Id="rId4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9.bin"/><Relationship Id="rId2" Type="http://schemas.openxmlformats.org/officeDocument/2006/relationships/vmlDrawing" Target="../drawings/vmlDrawing12.vml"/><Relationship Id="rId1" Type="http://schemas.openxmlformats.org/officeDocument/2006/relationships/themeOverride" Target="../theme/themeOverride17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8.bin"/><Relationship Id="rId4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0.wmf"/><Relationship Id="rId2" Type="http://schemas.openxmlformats.org/officeDocument/2006/relationships/vmlDrawing" Target="../drawings/vmlDrawing13.vml"/><Relationship Id="rId1" Type="http://schemas.openxmlformats.org/officeDocument/2006/relationships/themeOverride" Target="../theme/themeOverride18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2.jpeg"/><Relationship Id="rId4" Type="http://schemas.openxmlformats.org/officeDocument/2006/relationships/notesSlide" Target="../notesSlides/notesSlide19.xml"/><Relationship Id="rId9" Type="http://schemas.openxmlformats.org/officeDocument/2006/relationships/image" Target="../media/image3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3.wmf"/><Relationship Id="rId2" Type="http://schemas.openxmlformats.org/officeDocument/2006/relationships/vmlDrawing" Target="../drawings/vmlDrawing14.vml"/><Relationship Id="rId1" Type="http://schemas.openxmlformats.org/officeDocument/2006/relationships/themeOverride" Target="../theme/themeOverride19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35.jpeg"/><Relationship Id="rId4" Type="http://schemas.openxmlformats.org/officeDocument/2006/relationships/notesSlide" Target="../notesSlides/notesSlide20.xml"/><Relationship Id="rId9" Type="http://schemas.openxmlformats.org/officeDocument/2006/relationships/image" Target="../media/image3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5.bin"/><Relationship Id="rId2" Type="http://schemas.openxmlformats.org/officeDocument/2006/relationships/vmlDrawing" Target="../drawings/vmlDrawing15.vml"/><Relationship Id="rId1" Type="http://schemas.openxmlformats.org/officeDocument/2006/relationships/themeOverride" Target="../theme/themeOverride20.x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4.bin"/><Relationship Id="rId4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mlDrawing" Target="../drawings/vmlDrawing16.vml"/><Relationship Id="rId1" Type="http://schemas.openxmlformats.org/officeDocument/2006/relationships/themeOverride" Target="../theme/themeOverride22.x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6.bin"/><Relationship Id="rId4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3.xml"/><Relationship Id="rId4" Type="http://schemas.openxmlformats.org/officeDocument/2006/relationships/image" Target="../media/image41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42.wmf"/><Relationship Id="rId2" Type="http://schemas.openxmlformats.org/officeDocument/2006/relationships/vmlDrawing" Target="../drawings/vmlDrawing17.vml"/><Relationship Id="rId1" Type="http://schemas.openxmlformats.org/officeDocument/2006/relationships/themeOverride" Target="../theme/themeOverride24.x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41.jpeg"/><Relationship Id="rId4" Type="http://schemas.openxmlformats.org/officeDocument/2006/relationships/notesSlide" Target="../notesSlides/notesSlide26.xml"/><Relationship Id="rId9" Type="http://schemas.openxmlformats.org/officeDocument/2006/relationships/image" Target="../media/image43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4.wmf"/><Relationship Id="rId2" Type="http://schemas.openxmlformats.org/officeDocument/2006/relationships/vmlDrawing" Target="../drawings/vmlDrawing18.vml"/><Relationship Id="rId1" Type="http://schemas.openxmlformats.org/officeDocument/2006/relationships/themeOverride" Target="../theme/themeOverride25.x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41.jpeg"/><Relationship Id="rId4" Type="http://schemas.openxmlformats.org/officeDocument/2006/relationships/notesSlide" Target="../notesSlides/notesSlide27.xml"/><Relationship Id="rId9" Type="http://schemas.openxmlformats.org/officeDocument/2006/relationships/image" Target="../media/image45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6.wmf"/><Relationship Id="rId2" Type="http://schemas.openxmlformats.org/officeDocument/2006/relationships/vmlDrawing" Target="../drawings/vmlDrawing19.vml"/><Relationship Id="rId1" Type="http://schemas.openxmlformats.org/officeDocument/2006/relationships/themeOverride" Target="../theme/themeOverride26.x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41.jpeg"/><Relationship Id="rId4" Type="http://schemas.openxmlformats.org/officeDocument/2006/relationships/notesSlide" Target="../notesSlides/notesSlide28.xml"/><Relationship Id="rId9" Type="http://schemas.openxmlformats.org/officeDocument/2006/relationships/image" Target="../media/image47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34.bin"/><Relationship Id="rId2" Type="http://schemas.openxmlformats.org/officeDocument/2006/relationships/vmlDrawing" Target="../drawings/vmlDrawing20.vml"/><Relationship Id="rId1" Type="http://schemas.openxmlformats.org/officeDocument/2006/relationships/themeOverride" Target="../theme/themeOverride27.x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33.bin"/><Relationship Id="rId4" Type="http://schemas.openxmlformats.org/officeDocument/2006/relationships/notesSlide" Target="../notesSlides/notesSlide29.xml"/><Relationship Id="rId9" Type="http://schemas.openxmlformats.org/officeDocument/2006/relationships/image" Target="../media/image50.jpe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36.bin"/><Relationship Id="rId2" Type="http://schemas.openxmlformats.org/officeDocument/2006/relationships/vmlDrawing" Target="../drawings/vmlDrawing21.vml"/><Relationship Id="rId1" Type="http://schemas.openxmlformats.org/officeDocument/2006/relationships/themeOverride" Target="../theme/themeOverride28.x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35.bin"/><Relationship Id="rId4" Type="http://schemas.openxmlformats.org/officeDocument/2006/relationships/notesSlide" Target="../notesSlides/notesSlide30.xml"/><Relationship Id="rId9" Type="http://schemas.openxmlformats.org/officeDocument/2006/relationships/image" Target="../media/image50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0.jpeg"/><Relationship Id="rId2" Type="http://schemas.openxmlformats.org/officeDocument/2006/relationships/vmlDrawing" Target="../drawings/vmlDrawing22.vml"/><Relationship Id="rId1" Type="http://schemas.openxmlformats.org/officeDocument/2006/relationships/themeOverride" Target="../theme/themeOverride29.x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37.bin"/><Relationship Id="rId4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57.wmf"/><Relationship Id="rId5" Type="http://schemas.openxmlformats.org/officeDocument/2006/relationships/image" Target="../media/image54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56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59.wmf"/><Relationship Id="rId4" Type="http://schemas.openxmlformats.org/officeDocument/2006/relationships/image" Target="../media/image41.jpeg"/><Relationship Id="rId9" Type="http://schemas.openxmlformats.org/officeDocument/2006/relationships/oleObject" Target="../embeddings/oleObject44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.bin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mlDrawing" Target="../drawings/vmlDrawing3.v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365104" y="1371600"/>
            <a:ext cx="2727176" cy="169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l" eaLnBrk="1" hangingPunct="1">
              <a:defRPr/>
            </a:pPr>
            <a:r>
              <a:rPr lang="zh-CN" altLang="en-US" sz="4800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第七章</a:t>
            </a:r>
          </a:p>
          <a:p>
            <a:pPr algn="l" eaLnBrk="1" hangingPunct="1">
              <a:defRPr/>
            </a:pPr>
            <a:r>
              <a:rPr lang="zh-CN" altLang="en-US" sz="4800" b="1" kern="0" dirty="0">
                <a:latin typeface="宋体" panose="02010600030101010101" pitchFamily="2" charset="-122"/>
                <a:ea typeface="宋体" panose="02010600030101010101" pitchFamily="2" charset="-122"/>
              </a:rPr>
              <a:t>图形</a:t>
            </a:r>
            <a:r>
              <a:rPr lang="zh-CN" altLang="en-US" sz="4800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变换</a:t>
            </a:r>
            <a:endParaRPr lang="zh-CN" altLang="en-US" sz="36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sz="28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1928813" y="4149725"/>
            <a:ext cx="52466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latin typeface="宋体" panose="02010600030101010101" pitchFamily="2" charset="-122"/>
              </a:rPr>
              <a:t>童立靖</a:t>
            </a:r>
            <a:endParaRPr lang="en-US" altLang="zh-CN" sz="3200" b="1">
              <a:latin typeface="宋体" panose="02010600030101010101" pitchFamily="2" charset="-122"/>
            </a:endParaRPr>
          </a:p>
          <a:p>
            <a:pPr algn="ctr"/>
            <a:r>
              <a:rPr lang="zh-CN" altLang="en-US" sz="3200" b="1">
                <a:latin typeface="宋体" panose="02010600030101010101" pitchFamily="2" charset="-122"/>
              </a:rPr>
              <a:t>北方工业大学计算机学院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tong_lijing@163.com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8" name="Picture 3" descr="未定标题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1369236"/>
            <a:ext cx="1853902" cy="1699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75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351885"/>
            <a:ext cx="8229600" cy="9221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3D 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23528" y="1417602"/>
            <a:ext cx="8565558" cy="164768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3D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旋转可以是绕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3D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空间中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任意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一条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直线旋转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TW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2D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一样，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绕坐标轴逆时针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方向旋转为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角，假定我们从坐标轴的正向朝着原点观看。</a:t>
            </a:r>
          </a:p>
          <a:p>
            <a:pPr eaLnBrk="1" hangingPunct="1"/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 descr="fig 5-36-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08891"/>
            <a:ext cx="7707773" cy="3460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620688"/>
            <a:ext cx="8229600" cy="85010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旋转变换示例</a:t>
            </a: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9138"/>
            <a:ext cx="9144000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fig 5-37-e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724" y="1417638"/>
            <a:ext cx="3177517" cy="2243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绕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轴旋转</a:t>
            </a:r>
          </a:p>
        </p:txBody>
      </p:sp>
      <p:graphicFrame>
        <p:nvGraphicFramePr>
          <p:cNvPr id="33795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2314748"/>
              </p:ext>
            </p:extLst>
          </p:nvPr>
        </p:nvGraphicFramePr>
        <p:xfrm>
          <a:off x="683568" y="3147865"/>
          <a:ext cx="4841930" cy="2138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4" name="公式" r:id="rId6" imgW="2070100" imgH="914400" progId="Equation.3">
                  <p:embed/>
                </p:oleObj>
              </mc:Choice>
              <mc:Fallback>
                <p:oleObj name="公式" r:id="rId6" imgW="20701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147865"/>
                        <a:ext cx="4841930" cy="2138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683568" y="5517232"/>
            <a:ext cx="6769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or, </a:t>
            </a:r>
            <a:r>
              <a:rPr kumimoji="1" lang="en-US" altLang="zh-TW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</a:t>
            </a:r>
            <a:r>
              <a:rPr kumimoji="1"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1" lang="en-US" altLang="zh-TW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zh-TW" sz="32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1"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1"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) </a:t>
            </a:r>
            <a:r>
              <a:rPr kumimoji="1" lang="en-US" altLang="zh-TW" sz="3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 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kumimoji="1" lang="zh-CN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旋转角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83129" y="1373813"/>
            <a:ext cx="4104456" cy="1573786"/>
            <a:chOff x="539552" y="1301778"/>
            <a:chExt cx="4402832" cy="1828800"/>
          </a:xfrm>
        </p:grpSpPr>
        <p:sp>
          <p:nvSpPr>
            <p:cNvPr id="6" name="Rectangle 3"/>
            <p:cNvSpPr txBox="1">
              <a:spLocks noChangeArrowheads="1"/>
            </p:cNvSpPr>
            <p:nvPr/>
          </p:nvSpPr>
          <p:spPr bwMode="auto">
            <a:xfrm>
              <a:off x="539552" y="1301778"/>
              <a:ext cx="4402832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rgbClr val="003300"/>
                  </a:solidFill>
                  <a:latin typeface="黑体" pitchFamily="49" charset="-122"/>
                  <a:ea typeface="黑体" pitchFamily="49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rgbClr val="003300"/>
                  </a:solidFill>
                  <a:latin typeface="黑体" pitchFamily="49" charset="-122"/>
                  <a:ea typeface="黑体" pitchFamily="49" charset="-122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rgbClr val="003300"/>
                  </a:solidFill>
                  <a:latin typeface="黑体" pitchFamily="49" charset="-122"/>
                  <a:ea typeface="黑体" pitchFamily="49" charset="-122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3300"/>
                  </a:solidFill>
                  <a:latin typeface="黑体" pitchFamily="49" charset="-122"/>
                  <a:ea typeface="黑体" pitchFamily="49" charset="-122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3300"/>
                  </a:solidFill>
                  <a:latin typeface="黑体" pitchFamily="49" charset="-122"/>
                  <a:ea typeface="黑体" pitchFamily="49" charset="-122"/>
                  <a:cs typeface="+mn-cs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i="1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en-US" altLang="zh-TW" i="1" kern="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x’ = </a:t>
              </a:r>
              <a:r>
                <a:rPr lang="en-US" altLang="zh-TW" i="1" kern="0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xcos</a:t>
              </a:r>
              <a:r>
                <a:rPr lang="en-US" altLang="zh-TW" i="1" kern="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TW" i="1" kern="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altLang="zh-TW" i="1" kern="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- </a:t>
              </a:r>
              <a:r>
                <a:rPr lang="en-US" altLang="zh-TW" i="1" kern="0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ysin</a:t>
              </a:r>
              <a:r>
                <a:rPr lang="en-US" altLang="zh-TW" i="1" kern="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TW" i="1" kern="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endParaRPr lang="en-US" altLang="zh-TW" i="1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TW" i="1" kern="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	y’ = </a:t>
              </a:r>
              <a:r>
                <a:rPr lang="en-US" altLang="zh-TW" i="1" kern="0" dirty="0" err="1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xsin</a:t>
              </a:r>
              <a:r>
                <a:rPr lang="en-US" altLang="zh-TW" i="1" kern="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TW" i="1" kern="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lang="en-US" altLang="zh-TW" i="1" kern="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+ y sin </a:t>
              </a:r>
              <a:r>
                <a:rPr lang="en-US" altLang="zh-TW" i="1" kern="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endParaRPr lang="en-US" altLang="zh-TW" i="1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TW" i="1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z’ = z</a:t>
              </a:r>
            </a:p>
            <a:p>
              <a:pPr eaLnBrk="1" hangingPunct="1"/>
              <a:endParaRPr lang="en-US" altLang="zh-CN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" name="左大括号 1"/>
            <p:cNvSpPr/>
            <p:nvPr/>
          </p:nvSpPr>
          <p:spPr>
            <a:xfrm>
              <a:off x="539552" y="1496098"/>
              <a:ext cx="288032" cy="144016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332656"/>
            <a:ext cx="8229600" cy="8877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绕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轴旋转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892200" y="1193224"/>
            <a:ext cx="3679800" cy="1512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TW" sz="2800" i="1" dirty="0" smtClean="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y’ = y cos </a:t>
            </a:r>
            <a:r>
              <a:rPr lang="en-US" altLang="zh-TW" sz="2800" i="1" dirty="0" smtClean="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TW" sz="2800" i="1" dirty="0" smtClean="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 z sin </a:t>
            </a:r>
            <a:r>
              <a:rPr lang="en-US" altLang="zh-TW" sz="2800" i="1" dirty="0" smtClean="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endParaRPr lang="en-US" altLang="zh-TW" sz="2800" i="1" dirty="0" smtClean="0">
              <a:solidFill>
                <a:srgbClr val="CC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i="1" dirty="0" smtClean="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TW" sz="2800" i="1" dirty="0" smtClean="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z’ = y sin </a:t>
            </a:r>
            <a:r>
              <a:rPr lang="en-US" altLang="zh-TW" sz="2800" i="1" dirty="0" smtClean="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altLang="zh-TW" sz="2800" i="1" dirty="0" smtClean="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z cos </a:t>
            </a:r>
            <a:r>
              <a:rPr lang="en-US" altLang="zh-TW" sz="2800" i="1" dirty="0" smtClean="0">
                <a:solidFill>
                  <a:srgbClr val="CC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endParaRPr lang="en-US" altLang="zh-TW" sz="2800" i="1" dirty="0" smtClean="0">
              <a:solidFill>
                <a:srgbClr val="CC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TW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x’ = x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7892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03800195"/>
              </p:ext>
            </p:extLst>
          </p:nvPr>
        </p:nvGraphicFramePr>
        <p:xfrm>
          <a:off x="892200" y="2877367"/>
          <a:ext cx="4464174" cy="1972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1" name="公式" r:id="rId5" imgW="2070100" imgH="914400" progId="Equation.3">
                  <p:embed/>
                </p:oleObj>
              </mc:Choice>
              <mc:Fallback>
                <p:oleObj name="公式" r:id="rId5" imgW="20701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200" y="2877367"/>
                        <a:ext cx="4464174" cy="19722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859349" y="5301208"/>
            <a:ext cx="32400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32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) </a:t>
            </a:r>
            <a:r>
              <a:rPr lang="en-US" altLang="zh-TW" sz="3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endParaRPr lang="en-US" altLang="zh-CN" sz="3200" b="1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左大括号 1"/>
          <p:cNvSpPr/>
          <p:nvPr/>
        </p:nvSpPr>
        <p:spPr>
          <a:xfrm>
            <a:off x="892200" y="1268760"/>
            <a:ext cx="151408" cy="129614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576" y="380815"/>
            <a:ext cx="8229600" cy="86649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绕</a:t>
            </a:r>
            <a:r>
              <a:rPr lang="en-US" altLang="zh-CN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轴旋转</a:t>
            </a:r>
          </a:p>
        </p:txBody>
      </p:sp>
      <p:graphicFrame>
        <p:nvGraphicFramePr>
          <p:cNvPr id="39939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74388"/>
              </p:ext>
            </p:extLst>
          </p:nvPr>
        </p:nvGraphicFramePr>
        <p:xfrm>
          <a:off x="1187624" y="3264183"/>
          <a:ext cx="5181451" cy="2288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9" name="公式" r:id="rId5" imgW="2070100" imgH="914400" progId="Equation.3">
                  <p:embed/>
                </p:oleObj>
              </mc:Choice>
              <mc:Fallback>
                <p:oleObj name="公式" r:id="rId5" imgW="20701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264183"/>
                        <a:ext cx="5181451" cy="2288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1187624" y="5721254"/>
            <a:ext cx="32400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TW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2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) </a:t>
            </a:r>
            <a:r>
              <a:rPr lang="en-US" altLang="zh-TW" sz="3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endParaRPr lang="en-US" altLang="zh-CN" sz="3200" b="1" i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87624" y="1417638"/>
            <a:ext cx="4764878" cy="1678084"/>
            <a:chOff x="827584" y="1160366"/>
            <a:chExt cx="4764878" cy="1678084"/>
          </a:xfrm>
        </p:grpSpPr>
        <p:sp>
          <p:nvSpPr>
            <p:cNvPr id="39941" name="Rectangle 4"/>
            <p:cNvSpPr>
              <a:spLocks noChangeArrowheads="1"/>
            </p:cNvSpPr>
            <p:nvPr/>
          </p:nvSpPr>
          <p:spPr bwMode="auto">
            <a:xfrm>
              <a:off x="1020462" y="1160366"/>
              <a:ext cx="4572000" cy="1570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TW" sz="32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z’ = z cos </a:t>
              </a:r>
              <a:r>
                <a:rPr kumimoji="1" lang="en-US" altLang="zh-TW" sz="32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kumimoji="1" lang="en-US" altLang="zh-TW" sz="32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- x sin </a:t>
              </a:r>
              <a:r>
                <a:rPr kumimoji="1" lang="en-US" altLang="zh-TW" sz="32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endParaRPr kumimoji="1" lang="en-US" altLang="zh-CN" sz="3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kumimoji="1" lang="en-US" altLang="zh-TW" sz="32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x’ = z sin </a:t>
              </a:r>
              <a:r>
                <a:rPr kumimoji="1" lang="en-US" altLang="zh-TW" sz="32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r>
                <a:rPr kumimoji="1" lang="en-US" altLang="zh-TW" sz="32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+ x cos </a:t>
              </a:r>
              <a:r>
                <a:rPr kumimoji="1" lang="en-US" altLang="zh-TW" sz="32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endParaRPr kumimoji="1" lang="en-US" altLang="zh-TW" sz="3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/>
              <a:r>
                <a:rPr kumimoji="1" lang="en-US" altLang="zh-TW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y’ = y</a:t>
              </a:r>
            </a:p>
          </p:txBody>
        </p:sp>
        <p:sp>
          <p:nvSpPr>
            <p:cNvPr id="2" name="左大括号 1"/>
            <p:cNvSpPr/>
            <p:nvPr/>
          </p:nvSpPr>
          <p:spPr>
            <a:xfrm>
              <a:off x="827584" y="1268760"/>
              <a:ext cx="189735" cy="156969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441227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逆旋转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1"/>
            <a:ext cx="8229600" cy="32689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逆旋转用</a:t>
            </a:r>
            <a:r>
              <a:rPr lang="en-US" altLang="zh-CN" i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TW" i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TW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替换</a:t>
            </a:r>
            <a:r>
              <a:rPr lang="en-US" altLang="zh-TW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TW" i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</a:p>
          <a:p>
            <a:pPr eaLnBrk="1" hangingPunct="1"/>
            <a:endParaRPr lang="zh-CN" altLang="en-US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替换后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，有逆旋转变换矩阵就是旋转变换矩阵的转置矩阵：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        </a:t>
            </a:r>
            <a:r>
              <a:rPr lang="en-US" altLang="zh-TW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lang="en-US" altLang="zh-TW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i="1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TW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TW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TW" i="1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</a:p>
          <a:p>
            <a:pPr eaLnBrk="1" hangingPunct="1"/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27470" y="90869"/>
            <a:ext cx="8229600" cy="8469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3D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对称变换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51520" y="1628800"/>
            <a:ext cx="4038600" cy="51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关于</a:t>
            </a:r>
            <a:r>
              <a:rPr lang="en-US" altLang="zh-CN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XOY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平面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对称</a:t>
            </a:r>
          </a:p>
        </p:txBody>
      </p:sp>
      <p:graphicFrame>
        <p:nvGraphicFramePr>
          <p:cNvPr id="46084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294944995"/>
              </p:ext>
            </p:extLst>
          </p:nvPr>
        </p:nvGraphicFramePr>
        <p:xfrm>
          <a:off x="2627784" y="3678823"/>
          <a:ext cx="5184775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2" name="公式" r:id="rId5" imgW="1600200" imgH="914400" progId="Equation.3">
                  <p:embed/>
                </p:oleObj>
              </mc:Choice>
              <mc:Fallback>
                <p:oleObj name="公式" r:id="rId5" imgW="16002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678823"/>
                        <a:ext cx="5184775" cy="296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644495915"/>
              </p:ext>
            </p:extLst>
          </p:nvPr>
        </p:nvGraphicFramePr>
        <p:xfrm>
          <a:off x="727470" y="2996952"/>
          <a:ext cx="13335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03" name="公式" r:id="rId7" imgW="444307" imgH="622030" progId="Equation.3">
                  <p:embed/>
                </p:oleObj>
              </mc:Choice>
              <mc:Fallback>
                <p:oleObj name="公式" r:id="rId7" imgW="444307" imgH="62203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470" y="2996952"/>
                        <a:ext cx="1333500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1" y="1093731"/>
            <a:ext cx="6032308" cy="2429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3D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对称变换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23528" y="1162050"/>
            <a:ext cx="4038600" cy="51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关于</a:t>
            </a:r>
            <a:r>
              <a:rPr lang="en-US" altLang="zh-CN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YOZ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平面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对称</a:t>
            </a: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090498"/>
              </p:ext>
            </p:extLst>
          </p:nvPr>
        </p:nvGraphicFramePr>
        <p:xfrm>
          <a:off x="2342828" y="3832605"/>
          <a:ext cx="5184775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0" name="公式" r:id="rId5" imgW="1600200" imgH="914400" progId="Equation.3">
                  <p:embed/>
                </p:oleObj>
              </mc:Choice>
              <mc:Fallback>
                <p:oleObj name="公式" r:id="rId5" imgW="16002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2828" y="3832605"/>
                        <a:ext cx="5184775" cy="296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882510"/>
              </p:ext>
            </p:extLst>
          </p:nvPr>
        </p:nvGraphicFramePr>
        <p:xfrm>
          <a:off x="683568" y="2204864"/>
          <a:ext cx="13716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51" name="公式" r:id="rId7" imgW="457200" imgH="622300" progId="Equation.3">
                  <p:embed/>
                </p:oleObj>
              </mc:Choice>
              <mc:Fallback>
                <p:oleObj name="公式" r:id="rId7" imgW="457200" imgH="622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204864"/>
                        <a:ext cx="1371600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901" y="1268760"/>
            <a:ext cx="6074100" cy="2445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126641"/>
            <a:ext cx="8229600" cy="9276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3D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对称变换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9992" y="1054285"/>
            <a:ext cx="4038600" cy="51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关于</a:t>
            </a:r>
            <a:r>
              <a:rPr lang="en-US" altLang="zh-CN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XOZ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平面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对称</a:t>
            </a: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460182"/>
              </p:ext>
            </p:extLst>
          </p:nvPr>
        </p:nvGraphicFramePr>
        <p:xfrm>
          <a:off x="2771800" y="3862449"/>
          <a:ext cx="5184775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8" name="公式" r:id="rId5" imgW="1600200" imgH="914400" progId="Equation.3">
                  <p:embed/>
                </p:oleObj>
              </mc:Choice>
              <mc:Fallback>
                <p:oleObj name="公式" r:id="rId5" imgW="16002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862449"/>
                        <a:ext cx="5184775" cy="296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061190"/>
              </p:ext>
            </p:extLst>
          </p:nvPr>
        </p:nvGraphicFramePr>
        <p:xfrm>
          <a:off x="735442" y="2294255"/>
          <a:ext cx="14097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9" name="公式" r:id="rId7" imgW="469696" imgH="622030" progId="Equation.3">
                  <p:embed/>
                </p:oleObj>
              </mc:Choice>
              <mc:Fallback>
                <p:oleObj name="公式" r:id="rId7" imgW="469696" imgH="62203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442" y="2294255"/>
                        <a:ext cx="1409700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900" y="1343050"/>
            <a:ext cx="6074100" cy="2445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3D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对称变换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588293"/>
            <a:ext cx="4038600" cy="51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关于</a:t>
            </a:r>
            <a:r>
              <a:rPr lang="en-US" altLang="zh-CN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对称</a:t>
            </a:r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034516"/>
              </p:ext>
            </p:extLst>
          </p:nvPr>
        </p:nvGraphicFramePr>
        <p:xfrm>
          <a:off x="3214687" y="3501008"/>
          <a:ext cx="5472113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4" name="公式" r:id="rId5" imgW="1688760" imgH="914400" progId="Equation.3">
                  <p:embed/>
                </p:oleObj>
              </mc:Choice>
              <mc:Fallback>
                <p:oleObj name="公式" r:id="rId5" imgW="168876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7" y="3501008"/>
                        <a:ext cx="5472113" cy="296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699759"/>
              </p:ext>
            </p:extLst>
          </p:nvPr>
        </p:nvGraphicFramePr>
        <p:xfrm>
          <a:off x="827584" y="2395537"/>
          <a:ext cx="14097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5" name="公式" r:id="rId7" imgW="469696" imgH="622030" progId="Equation.3">
                  <p:embed/>
                </p:oleObj>
              </mc:Choice>
              <mc:Fallback>
                <p:oleObj name="公式" r:id="rId7" imgW="469696" imgH="62203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395537"/>
                        <a:ext cx="1409700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827584" y="2060848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3D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图形变换</a:t>
            </a:r>
            <a:b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3D Transformation </a:t>
            </a:r>
            <a:b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zh-CN" altLang="en-US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560" y="414357"/>
            <a:ext cx="8229600" cy="9221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3D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对称变换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27584" y="1484784"/>
            <a:ext cx="4038600" cy="51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关于</a:t>
            </a:r>
            <a:r>
              <a:rPr lang="en-US" altLang="zh-CN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对称</a:t>
            </a: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912029"/>
              </p:ext>
            </p:extLst>
          </p:nvPr>
        </p:nvGraphicFramePr>
        <p:xfrm>
          <a:off x="3214687" y="3645024"/>
          <a:ext cx="5472113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2" name="公式" r:id="rId5" imgW="1689100" imgH="914400" progId="Equation.3">
                  <p:embed/>
                </p:oleObj>
              </mc:Choice>
              <mc:Fallback>
                <p:oleObj name="公式" r:id="rId5" imgW="16891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7" y="3645024"/>
                        <a:ext cx="5472113" cy="296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679032"/>
              </p:ext>
            </p:extLst>
          </p:nvPr>
        </p:nvGraphicFramePr>
        <p:xfrm>
          <a:off x="1187624" y="2140931"/>
          <a:ext cx="13716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3" name="公式" r:id="rId7" imgW="457200" imgH="622300" progId="Equation.3">
                  <p:embed/>
                </p:oleObj>
              </mc:Choice>
              <mc:Fallback>
                <p:oleObj name="公式" r:id="rId7" imgW="457200" imgH="622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140931"/>
                        <a:ext cx="1371600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404664"/>
            <a:ext cx="8229600" cy="77809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3D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对称变换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17550" y="1588293"/>
            <a:ext cx="4038600" cy="51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关于</a:t>
            </a:r>
            <a:r>
              <a:rPr lang="en-US" altLang="zh-CN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对称</a:t>
            </a:r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441801"/>
              </p:ext>
            </p:extLst>
          </p:nvPr>
        </p:nvGraphicFramePr>
        <p:xfrm>
          <a:off x="3347864" y="3501008"/>
          <a:ext cx="5472113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90" name="公式" r:id="rId5" imgW="1689100" imgH="914400" progId="Equation.3">
                  <p:embed/>
                </p:oleObj>
              </mc:Choice>
              <mc:Fallback>
                <p:oleObj name="公式" r:id="rId5" imgW="16891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3501008"/>
                        <a:ext cx="5472113" cy="296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330413"/>
              </p:ext>
            </p:extLst>
          </p:nvPr>
        </p:nvGraphicFramePr>
        <p:xfrm>
          <a:off x="1115616" y="2395537"/>
          <a:ext cx="14097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91" name="公式" r:id="rId7" imgW="469696" imgH="622030" progId="Equation.3">
                  <p:embed/>
                </p:oleObj>
              </mc:Choice>
              <mc:Fallback>
                <p:oleObj name="公式" r:id="rId7" imgW="469696" imgH="62203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395537"/>
                        <a:ext cx="1409700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fig 8-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01"/>
          <a:stretch>
            <a:fillRect/>
          </a:stretch>
        </p:blipFill>
        <p:spPr bwMode="auto">
          <a:xfrm>
            <a:off x="3635197" y="780952"/>
            <a:ext cx="5508804" cy="321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5360" y="129542"/>
            <a:ext cx="8229600" cy="887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3D 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错切变换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11560" y="1220068"/>
            <a:ext cx="4038600" cy="51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沿</a:t>
            </a:r>
            <a:r>
              <a:rPr lang="en-US" altLang="zh-CN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错切</a:t>
            </a:r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491548"/>
              </p:ext>
            </p:extLst>
          </p:nvPr>
        </p:nvGraphicFramePr>
        <p:xfrm>
          <a:off x="979208" y="3991552"/>
          <a:ext cx="4555306" cy="2667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6" name="公式" r:id="rId6" imgW="1562100" imgH="914400" progId="Equation.3">
                  <p:embed/>
                </p:oleObj>
              </mc:Choice>
              <mc:Fallback>
                <p:oleObj name="公式" r:id="rId6" imgW="15621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208" y="3991552"/>
                        <a:ext cx="4555306" cy="2667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807892"/>
              </p:ext>
            </p:extLst>
          </p:nvPr>
        </p:nvGraphicFramePr>
        <p:xfrm>
          <a:off x="966629" y="1941236"/>
          <a:ext cx="28194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7" name="公式" r:id="rId8" imgW="939392" imgH="622030" progId="Equation.3">
                  <p:embed/>
                </p:oleObj>
              </mc:Choice>
              <mc:Fallback>
                <p:oleObj name="公式" r:id="rId8" imgW="939392" imgH="62203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629" y="1941236"/>
                        <a:ext cx="2819400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fig 8-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01"/>
          <a:stretch>
            <a:fillRect/>
          </a:stretch>
        </p:blipFill>
        <p:spPr bwMode="auto">
          <a:xfrm>
            <a:off x="3791829" y="973748"/>
            <a:ext cx="5062926" cy="295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3D </a:t>
            </a:r>
            <a:r>
              <a:rPr lang="zh-CN" altLang="en-US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错切变换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23528" y="1182857"/>
            <a:ext cx="4038600" cy="51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沿</a:t>
            </a:r>
            <a:r>
              <a:rPr lang="en-US" altLang="zh-CN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错切</a:t>
            </a:r>
          </a:p>
        </p:txBody>
      </p:sp>
      <p:graphicFrame>
        <p:nvGraphicFramePr>
          <p:cNvPr id="64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803046"/>
              </p:ext>
            </p:extLst>
          </p:nvPr>
        </p:nvGraphicFramePr>
        <p:xfrm>
          <a:off x="782400" y="3933056"/>
          <a:ext cx="4217045" cy="2530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32" name="公式" r:id="rId6" imgW="1524000" imgH="914400" progId="Equation.3">
                  <p:embed/>
                </p:oleObj>
              </mc:Choice>
              <mc:Fallback>
                <p:oleObj name="公式" r:id="rId6" imgW="15240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00" y="3933056"/>
                        <a:ext cx="4217045" cy="2530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036763"/>
              </p:ext>
            </p:extLst>
          </p:nvPr>
        </p:nvGraphicFramePr>
        <p:xfrm>
          <a:off x="755576" y="1772082"/>
          <a:ext cx="28194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33" name="公式" r:id="rId8" imgW="939392" imgH="622030" progId="Equation.3">
                  <p:embed/>
                </p:oleObj>
              </mc:Choice>
              <mc:Fallback>
                <p:oleObj name="公式" r:id="rId8" imgW="939392" imgH="62203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772082"/>
                        <a:ext cx="2819400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2183" y="340519"/>
            <a:ext cx="8229600" cy="85010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3D 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错切变换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48383" y="1300464"/>
            <a:ext cx="4038600" cy="51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沿</a:t>
            </a:r>
            <a:r>
              <a:rPr lang="en-US" altLang="zh-CN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错切</a:t>
            </a:r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455027"/>
              </p:ext>
            </p:extLst>
          </p:nvPr>
        </p:nvGraphicFramePr>
        <p:xfrm>
          <a:off x="827584" y="4038224"/>
          <a:ext cx="4258940" cy="2513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80" name="公式" r:id="rId5" imgW="1549400" imgH="914400" progId="Equation.3">
                  <p:embed/>
                </p:oleObj>
              </mc:Choice>
              <mc:Fallback>
                <p:oleObj name="公式" r:id="rId5" imgW="15494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038224"/>
                        <a:ext cx="4258940" cy="2513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373037"/>
              </p:ext>
            </p:extLst>
          </p:nvPr>
        </p:nvGraphicFramePr>
        <p:xfrm>
          <a:off x="827584" y="1837345"/>
          <a:ext cx="27432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81" name="公式" r:id="rId7" imgW="914400" imgH="660400" progId="Equation.3">
                  <p:embed/>
                </p:oleObj>
              </mc:Choice>
              <mc:Fallback>
                <p:oleObj name="公式" r:id="rId7" imgW="914400" imgH="660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837345"/>
                        <a:ext cx="27432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229600" cy="85010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图形变换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556792"/>
            <a:ext cx="6779096" cy="26208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7.5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几何变换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7.5.1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三维基本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几何变换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7.5.2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三维组合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7.5.3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OpenGL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三维图形变换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及其实例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14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三维组合变换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1" hangingPunct="1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与二维图形的组合变换一样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三维立体图形也可通过三维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基本变换矩阵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按一定顺序依次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相乘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而得到一个组合矩阵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称级联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),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完成组合变换。 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/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同样</a:t>
            </a: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三维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组合平移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组合旋转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组合比例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变换与二维组合平移、组合旋转和组合比例变换具有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类似的规律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1085" y="692696"/>
            <a:ext cx="8229600" cy="77492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相对于空间任意一点的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3D</a:t>
            </a:r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变换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894556" y="1981200"/>
            <a:ext cx="7206457" cy="1735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）先将物体连同参考点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平移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回原点</a:t>
            </a:r>
          </a:p>
          <a:p>
            <a:pPr marL="0" indent="0" eaLnBrk="1" hangingPunct="1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）相对于原点作几何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变换</a:t>
            </a:r>
          </a:p>
          <a:p>
            <a:pPr marL="0" indent="0" eaLnBrk="1" hangingPunct="1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）再进行平移逆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变换</a:t>
            </a:r>
          </a:p>
          <a:p>
            <a:pPr eaLnBrk="1" hangingPunct="1"/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066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35897473"/>
              </p:ext>
            </p:extLst>
          </p:nvPr>
        </p:nvGraphicFramePr>
        <p:xfrm>
          <a:off x="894556" y="3915352"/>
          <a:ext cx="775652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1" name="公式" r:id="rId5" imgW="2451100" imgH="241300" progId="Equation.3">
                  <p:embed/>
                </p:oleObj>
              </mc:Choice>
              <mc:Fallback>
                <p:oleObj name="公式" r:id="rId5" imgW="24511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556" y="3915352"/>
                        <a:ext cx="775652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866397" y="5013176"/>
            <a:ext cx="79259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dirty="0" smtClean="0">
                <a:latin typeface="宋体" panose="02010600030101010101" pitchFamily="2" charset="-122"/>
              </a:rPr>
              <a:t>* </a:t>
            </a:r>
            <a:r>
              <a:rPr lang="zh-CN" altLang="en-US" sz="3200" dirty="0" smtClean="0">
                <a:latin typeface="宋体" panose="02010600030101010101" pitchFamily="2" charset="-122"/>
              </a:rPr>
              <a:t>图形</a:t>
            </a:r>
            <a:r>
              <a:rPr lang="zh-CN" altLang="en-US" sz="3200" dirty="0">
                <a:latin typeface="宋体" panose="02010600030101010101" pitchFamily="2" charset="-122"/>
              </a:rPr>
              <a:t>变换矩阵</a:t>
            </a:r>
            <a:r>
              <a:rPr lang="en-US" altLang="zh-CN" sz="3200" dirty="0">
                <a:latin typeface="宋体" panose="02010600030101010101" pitchFamily="2" charset="-122"/>
              </a:rPr>
              <a:t>S</a:t>
            </a:r>
            <a:r>
              <a:rPr lang="zh-CN" altLang="en-US" sz="3200" dirty="0">
                <a:latin typeface="宋体" panose="02010600030101010101" pitchFamily="2" charset="-122"/>
              </a:rPr>
              <a:t>可以是旋转、比例等变换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476672"/>
            <a:ext cx="6216171" cy="6238612"/>
          </a:xfrm>
          <a:prstGeom prst="rect">
            <a:avLst/>
          </a:prstGeom>
        </p:spPr>
      </p:pic>
      <p:sp>
        <p:nvSpPr>
          <p:cNvPr id="72706" name="标题 5"/>
          <p:cNvSpPr>
            <a:spLocks noGrp="1"/>
          </p:cNvSpPr>
          <p:nvPr>
            <p:ph type="title"/>
          </p:nvPr>
        </p:nvSpPr>
        <p:spPr bwMode="auto">
          <a:xfrm>
            <a:off x="755576" y="188640"/>
            <a:ext cx="822960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绕空间任意轴线旋转？</a:t>
            </a:r>
          </a:p>
        </p:txBody>
      </p:sp>
    </p:spTree>
    <p:extLst>
      <p:ext uri="{BB962C8B-B14F-4D97-AF65-F5344CB8AC3E}">
        <p14:creationId xmlns:p14="http://schemas.microsoft.com/office/powerpoint/2010/main" val="173810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560" y="188640"/>
            <a:ext cx="8229600" cy="99412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绕空间任意轴线旋转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32974" y="994122"/>
            <a:ext cx="4320480" cy="461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可由以下步骤实现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en-US" sz="28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平移物体使得旋转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轴通过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坐标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原点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旋转物体使得旋转轴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和坐标轴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吻合</a:t>
            </a:r>
            <a:endParaRPr lang="en-US" altLang="zh-TW" sz="2400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再围绕相吻合的坐标轴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相应的角度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逆旋转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回原来的方向角度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逆平移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回原来的位置</a:t>
            </a:r>
            <a:endParaRPr lang="en-US" altLang="zh-TW" sz="24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我们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将旋转轴变换到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个坐标轴的任意一个。但直观上看，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变换到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，和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2D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情况相似，容易被接受。</a:t>
            </a:r>
          </a:p>
        </p:txBody>
      </p:sp>
      <p:pic>
        <p:nvPicPr>
          <p:cNvPr id="4" name="图片 3" descr="图7-36 绕空间任意轴旋转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454" y="2060848"/>
            <a:ext cx="4507735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右箭头 1"/>
          <p:cNvSpPr/>
          <p:nvPr/>
        </p:nvSpPr>
        <p:spPr>
          <a:xfrm>
            <a:off x="7308304" y="2348880"/>
            <a:ext cx="504056" cy="144016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27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229600" cy="85010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图形变换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556792"/>
            <a:ext cx="6779096" cy="26208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7.5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三维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几何变换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7.5.1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三维基本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几何变换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7.5.2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三维组合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7.5.3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OpenGL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三维图形变换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及其实例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9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333375"/>
            <a:ext cx="822960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绕过原点的直线</a:t>
            </a:r>
            <a:r>
              <a:rPr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</a:t>
            </a:r>
            <a:r>
              <a:rPr lang="zh-CN" altLang="en-US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旋转</a:t>
            </a:r>
          </a:p>
        </p:txBody>
      </p:sp>
      <p:pic>
        <p:nvPicPr>
          <p:cNvPr id="77827" name="Picture 3" descr="fig 8-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96"/>
          <a:stretch>
            <a:fillRect/>
          </a:stretch>
        </p:blipFill>
        <p:spPr bwMode="auto">
          <a:xfrm>
            <a:off x="899592" y="1268227"/>
            <a:ext cx="7885113" cy="432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下弧形箭头 1"/>
          <p:cNvSpPr/>
          <p:nvPr/>
        </p:nvSpPr>
        <p:spPr>
          <a:xfrm>
            <a:off x="2555776" y="5589240"/>
            <a:ext cx="4536504" cy="720080"/>
          </a:xfrm>
          <a:prstGeom prst="curvedUp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195736" y="1916832"/>
            <a:ext cx="0" cy="1944216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fig 8-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96"/>
          <a:stretch>
            <a:fillRect/>
          </a:stretch>
        </p:blipFill>
        <p:spPr bwMode="auto">
          <a:xfrm>
            <a:off x="179512" y="3311989"/>
            <a:ext cx="6120680" cy="336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6021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526701247"/>
              </p:ext>
            </p:extLst>
          </p:nvPr>
        </p:nvGraphicFramePr>
        <p:xfrm>
          <a:off x="3779912" y="1482796"/>
          <a:ext cx="5157499" cy="2306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40" name="公式" r:id="rId6" imgW="2044700" imgH="914400" progId="Equation.3">
                  <p:embed/>
                </p:oleObj>
              </mc:Choice>
              <mc:Fallback>
                <p:oleObj name="公式" r:id="rId6" imgW="20447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1482796"/>
                        <a:ext cx="5157499" cy="23062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绕过原点的直线旋转变换矩阵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232401"/>
            <a:ext cx="4038600" cy="8926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绕</a:t>
            </a:r>
            <a:r>
              <a:rPr lang="en-US" altLang="zh-CN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轴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旋转</a:t>
            </a:r>
          </a:p>
        </p:txBody>
      </p:sp>
      <p:graphicFrame>
        <p:nvGraphicFramePr>
          <p:cNvPr id="86020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043809103"/>
              </p:ext>
            </p:extLst>
          </p:nvPr>
        </p:nvGraphicFramePr>
        <p:xfrm>
          <a:off x="3995936" y="1337841"/>
          <a:ext cx="7905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41" name="公式" r:id="rId8" imgW="253890" imgH="139639" progId="Equation.3">
                  <p:embed/>
                </p:oleObj>
              </mc:Choice>
              <mc:Fallback>
                <p:oleObj name="公式" r:id="rId8" imgW="253890" imgH="13963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1337841"/>
                        <a:ext cx="7905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fig 8-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96"/>
          <a:stretch>
            <a:fillRect/>
          </a:stretch>
        </p:blipFill>
        <p:spPr bwMode="auto">
          <a:xfrm>
            <a:off x="179512" y="3311989"/>
            <a:ext cx="6120680" cy="336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绕过原点的直线旋转变换矩阵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22519" y="1181496"/>
            <a:ext cx="4038600" cy="5183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再使其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绕</a:t>
            </a:r>
            <a:r>
              <a:rPr lang="en-US" altLang="zh-CN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轴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旋转</a:t>
            </a:r>
          </a:p>
        </p:txBody>
      </p:sp>
      <p:graphicFrame>
        <p:nvGraphicFramePr>
          <p:cNvPr id="88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254334"/>
              </p:ext>
            </p:extLst>
          </p:nvPr>
        </p:nvGraphicFramePr>
        <p:xfrm>
          <a:off x="4156075" y="1212122"/>
          <a:ext cx="6794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88" name="公式" r:id="rId6" imgW="266400" imgH="203040" progId="Equation.3">
                  <p:embed/>
                </p:oleObj>
              </mc:Choice>
              <mc:Fallback>
                <p:oleObj name="公式" r:id="rId6" imgW="26640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075" y="1212122"/>
                        <a:ext cx="6794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72502"/>
              </p:ext>
            </p:extLst>
          </p:nvPr>
        </p:nvGraphicFramePr>
        <p:xfrm>
          <a:off x="4122635" y="1452278"/>
          <a:ext cx="4696012" cy="208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89" name="公式" r:id="rId8" imgW="2057400" imgH="914400" progId="Equation.3">
                  <p:embed/>
                </p:oleObj>
              </mc:Choice>
              <mc:Fallback>
                <p:oleObj name="公式" r:id="rId8" imgW="20574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2635" y="1452278"/>
                        <a:ext cx="4696012" cy="20882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fig 8-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96"/>
          <a:stretch>
            <a:fillRect/>
          </a:stretch>
        </p:blipFill>
        <p:spPr bwMode="auto">
          <a:xfrm>
            <a:off x="179512" y="3311989"/>
            <a:ext cx="6120680" cy="336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绕过原点的直线旋转变换矩阵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2511" y="1187451"/>
            <a:ext cx="5915025" cy="727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将要变换的图形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绕</a:t>
            </a:r>
            <a:r>
              <a:rPr lang="en-US" altLang="zh-CN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轴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旋转</a:t>
            </a:r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007518"/>
              </p:ext>
            </p:extLst>
          </p:nvPr>
        </p:nvGraphicFramePr>
        <p:xfrm>
          <a:off x="5827346" y="1269207"/>
          <a:ext cx="3238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34" name="公式" r:id="rId6" imgW="126725" imgH="177415" progId="Equation.3">
                  <p:embed/>
                </p:oleObj>
              </mc:Choice>
              <mc:Fallback>
                <p:oleObj name="公式" r:id="rId6" imgW="126725" imgH="17741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7346" y="1269207"/>
                        <a:ext cx="32385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246351"/>
              </p:ext>
            </p:extLst>
          </p:nvPr>
        </p:nvGraphicFramePr>
        <p:xfrm>
          <a:off x="4211960" y="1721644"/>
          <a:ext cx="4801647" cy="2305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35" name="公式" r:id="rId8" imgW="1905000" imgH="914400" progId="Equation.3">
                  <p:embed/>
                </p:oleObj>
              </mc:Choice>
              <mc:Fallback>
                <p:oleObj name="公式" r:id="rId8" imgW="19050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1721644"/>
                        <a:ext cx="4801647" cy="2305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绕过原点的直线旋转变换矩阵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75548" y="1158876"/>
            <a:ext cx="4038600" cy="800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绕</a:t>
            </a:r>
            <a:r>
              <a:rPr lang="en-US" altLang="zh-CN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轴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旋转</a:t>
            </a:r>
          </a:p>
        </p:txBody>
      </p:sp>
      <p:graphicFrame>
        <p:nvGraphicFramePr>
          <p:cNvPr id="921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093615"/>
              </p:ext>
            </p:extLst>
          </p:nvPr>
        </p:nvGraphicFramePr>
        <p:xfrm>
          <a:off x="3131840" y="1158875"/>
          <a:ext cx="38893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2" name="公式" r:id="rId5" imgW="152268" imgH="203024" progId="Equation.3">
                  <p:embed/>
                </p:oleObj>
              </mc:Choice>
              <mc:Fallback>
                <p:oleObj name="公式" r:id="rId5" imgW="152268" imgH="2030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158875"/>
                        <a:ext cx="38893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491199"/>
              </p:ext>
            </p:extLst>
          </p:nvPr>
        </p:nvGraphicFramePr>
        <p:xfrm>
          <a:off x="4211968" y="1158875"/>
          <a:ext cx="4777012" cy="2220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3" name="公式" r:id="rId7" imgW="1968500" imgH="914400" progId="Equation.3">
                  <p:embed/>
                </p:oleObj>
              </mc:Choice>
              <mc:Fallback>
                <p:oleObj name="公式" r:id="rId7" imgW="19685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8" y="1158875"/>
                        <a:ext cx="4777012" cy="22203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3" descr="fig 8-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96"/>
          <a:stretch>
            <a:fillRect/>
          </a:stretch>
        </p:blipFill>
        <p:spPr bwMode="auto">
          <a:xfrm>
            <a:off x="220356" y="3365648"/>
            <a:ext cx="5755117" cy="3159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绕过原点的直线旋转变换矩阵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95536" y="1124744"/>
            <a:ext cx="4038600" cy="67230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绕</a:t>
            </a:r>
            <a:r>
              <a:rPr lang="en-US" altLang="zh-CN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轴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旋转</a:t>
            </a:r>
          </a:p>
        </p:txBody>
      </p:sp>
      <p:graphicFrame>
        <p:nvGraphicFramePr>
          <p:cNvPr id="942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140870"/>
              </p:ext>
            </p:extLst>
          </p:nvPr>
        </p:nvGraphicFramePr>
        <p:xfrm>
          <a:off x="2915816" y="1243409"/>
          <a:ext cx="47466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2" name="公式" r:id="rId5" imgW="152334" imgH="139639" progId="Equation.3">
                  <p:embed/>
                </p:oleObj>
              </mc:Choice>
              <mc:Fallback>
                <p:oleObj name="公式" r:id="rId5" imgW="152334" imgH="13963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1243409"/>
                        <a:ext cx="47466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858977"/>
              </p:ext>
            </p:extLst>
          </p:nvPr>
        </p:nvGraphicFramePr>
        <p:xfrm>
          <a:off x="3821047" y="1353492"/>
          <a:ext cx="4863630" cy="2275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3" name="公式" r:id="rId7" imgW="1955800" imgH="914400" progId="Equation.3">
                  <p:embed/>
                </p:oleObj>
              </mc:Choice>
              <mc:Fallback>
                <p:oleObj name="公式" r:id="rId7" imgW="19558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047" y="1353492"/>
                        <a:ext cx="4863630" cy="2275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3" descr="fig 8-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96"/>
          <a:stretch>
            <a:fillRect/>
          </a:stretch>
        </p:blipFill>
        <p:spPr bwMode="auto">
          <a:xfrm>
            <a:off x="474942" y="3517955"/>
            <a:ext cx="5740016" cy="3151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1512" y="548680"/>
            <a:ext cx="8229600" cy="85010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绕过原点的直线旋转变换矩阵</a:t>
            </a:r>
          </a:p>
        </p:txBody>
      </p:sp>
      <p:graphicFrame>
        <p:nvGraphicFramePr>
          <p:cNvPr id="96259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541827"/>
              </p:ext>
            </p:extLst>
          </p:nvPr>
        </p:nvGraphicFramePr>
        <p:xfrm>
          <a:off x="476176" y="2060848"/>
          <a:ext cx="8424936" cy="817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8" name="公式" r:id="rId5" imgW="2095500" imgH="203200" progId="Equation.3">
                  <p:embed/>
                </p:oleObj>
              </mc:Choice>
              <mc:Fallback>
                <p:oleObj name="公式" r:id="rId5" imgW="20955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176" y="2060848"/>
                        <a:ext cx="8424936" cy="8170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" descr="fig 8-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96"/>
          <a:stretch>
            <a:fillRect/>
          </a:stretch>
        </p:blipFill>
        <p:spPr bwMode="auto">
          <a:xfrm>
            <a:off x="1475656" y="3068960"/>
            <a:ext cx="5976664" cy="3281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564226"/>
            <a:ext cx="8229600" cy="10001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如何求取   与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760536" y="3789040"/>
            <a:ext cx="8136135" cy="942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单位矢量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为：</a:t>
            </a:r>
          </a:p>
          <a:p>
            <a:pPr eaLnBrk="1" hangingPunct="1"/>
            <a:endParaRPr lang="zh-CN" altLang="en-US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9876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207128639"/>
              </p:ext>
            </p:extLst>
          </p:nvPr>
        </p:nvGraphicFramePr>
        <p:xfrm>
          <a:off x="3328641" y="4536277"/>
          <a:ext cx="2508944" cy="692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10" name="公式" r:id="rId4" imgW="736600" imgH="203200" progId="Equation.3">
                  <p:embed/>
                </p:oleObj>
              </mc:Choice>
              <mc:Fallback>
                <p:oleObj name="公式" r:id="rId4" imgW="736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641" y="4536277"/>
                        <a:ext cx="2508944" cy="6921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875257019"/>
              </p:ext>
            </p:extLst>
          </p:nvPr>
        </p:nvGraphicFramePr>
        <p:xfrm>
          <a:off x="3344195" y="2317320"/>
          <a:ext cx="2365623" cy="1333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11" name="公式" r:id="rId6" imgW="698197" imgH="393529" progId="Equation.3">
                  <p:embed/>
                </p:oleObj>
              </mc:Choice>
              <mc:Fallback>
                <p:oleObj name="公式" r:id="rId6" imgW="69819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195" y="2317320"/>
                        <a:ext cx="2365623" cy="1333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760536" y="1676790"/>
            <a:ext cx="8114720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32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为过原点的任意直线，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该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直线的方程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为：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744805"/>
              </p:ext>
            </p:extLst>
          </p:nvPr>
        </p:nvGraphicFramePr>
        <p:xfrm>
          <a:off x="6156176" y="630239"/>
          <a:ext cx="496888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12" name="公式" r:id="rId8" imgW="152268" imgH="203024" progId="Equation.3">
                  <p:embed/>
                </p:oleObj>
              </mc:Choice>
              <mc:Fallback>
                <p:oleObj name="公式" r:id="rId8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630239"/>
                        <a:ext cx="496888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189977"/>
              </p:ext>
            </p:extLst>
          </p:nvPr>
        </p:nvGraphicFramePr>
        <p:xfrm>
          <a:off x="5220072" y="730252"/>
          <a:ext cx="503237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13" name="公式" r:id="rId10" imgW="152280" imgH="139680" progId="Equation.3">
                  <p:embed/>
                </p:oleObj>
              </mc:Choice>
              <mc:Fallback>
                <p:oleObj name="公式" r:id="rId10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730252"/>
                        <a:ext cx="503237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133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fig 8-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96"/>
          <a:stretch>
            <a:fillRect/>
          </a:stretch>
        </p:blipFill>
        <p:spPr bwMode="auto">
          <a:xfrm>
            <a:off x="4119047" y="3717032"/>
            <a:ext cx="4989458" cy="2739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4"/>
            <a:ext cx="8229600" cy="920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i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轴上的单位</a:t>
            </a:r>
            <a:r>
              <a:rPr lang="zh-CN" altLang="en-US" b="1" dirty="0" smtClean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矢量的旋转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7200" y="1198564"/>
            <a:ext cx="5410200" cy="3886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轴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上的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单位矢量</a:t>
            </a:r>
          </a:p>
          <a:p>
            <a:pPr eaLnBrk="1" hangingPunct="1">
              <a:lnSpc>
                <a:spcPct val="90000"/>
              </a:lnSpc>
            </a:pPr>
            <a:endParaRPr lang="zh-CN" altLang="en-US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先将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绕</a:t>
            </a: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轴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旋转   角，</a:t>
            </a:r>
          </a:p>
          <a:p>
            <a:pPr marL="400050" lvl="1" indent="0" eaLnBrk="1" hangingPunct="1">
              <a:lnSpc>
                <a:spcPct val="90000"/>
              </a:lnSpc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再使其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绕</a:t>
            </a:r>
            <a:r>
              <a:rPr lang="en-US" altLang="zh-CN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轴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旋转    角，</a:t>
            </a:r>
          </a:p>
          <a:p>
            <a:pPr marL="400050" lvl="1" indent="0" eaLnBrk="1" hangingPunct="1">
              <a:lnSpc>
                <a:spcPct val="90000"/>
              </a:lnSpc>
              <a:buNone/>
            </a:pP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则可使其与直线</a:t>
            </a:r>
            <a:r>
              <a:rPr lang="en-US" altLang="zh-CN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重合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graphicFrame>
        <p:nvGraphicFramePr>
          <p:cNvPr id="81924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807915514"/>
              </p:ext>
            </p:extLst>
          </p:nvPr>
        </p:nvGraphicFramePr>
        <p:xfrm>
          <a:off x="3710135" y="1211612"/>
          <a:ext cx="1385887" cy="237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10" name="公式" r:id="rId5" imgW="533400" imgH="914400" progId="Equation.3">
                  <p:embed/>
                </p:oleObj>
              </mc:Choice>
              <mc:Fallback>
                <p:oleObj name="公式" r:id="rId5" imgW="5334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0135" y="1211612"/>
                        <a:ext cx="1385887" cy="237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299739046"/>
              </p:ext>
            </p:extLst>
          </p:nvPr>
        </p:nvGraphicFramePr>
        <p:xfrm>
          <a:off x="3441921" y="3487547"/>
          <a:ext cx="496888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11" name="公式" r:id="rId7" imgW="152268" imgH="203024" progId="Equation.3">
                  <p:embed/>
                </p:oleObj>
              </mc:Choice>
              <mc:Fallback>
                <p:oleObj name="公式" r:id="rId7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921" y="3487547"/>
                        <a:ext cx="496888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901367"/>
              </p:ext>
            </p:extLst>
          </p:nvPr>
        </p:nvGraphicFramePr>
        <p:xfrm>
          <a:off x="3773968" y="4036943"/>
          <a:ext cx="503237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12" name="公式" r:id="rId9" imgW="152334" imgH="139639" progId="Equation.3">
                  <p:embed/>
                </p:oleObj>
              </mc:Choice>
              <mc:Fallback>
                <p:oleObj name="公式" r:id="rId9" imgW="152334" imgH="1396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968" y="4036943"/>
                        <a:ext cx="503237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544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 8-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96"/>
          <a:stretch>
            <a:fillRect/>
          </a:stretch>
        </p:blipFill>
        <p:spPr bwMode="auto">
          <a:xfrm>
            <a:off x="3181862" y="3573016"/>
            <a:ext cx="5776396" cy="3171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i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轴上的单位矢量的旋转</a:t>
            </a:r>
            <a:endParaRPr lang="zh-CN" altLang="en-US" b="1" dirty="0" smtClean="0">
              <a:solidFill>
                <a:schemeClr val="bg1">
                  <a:lumMod val="8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3971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2407268"/>
              </p:ext>
            </p:extLst>
          </p:nvPr>
        </p:nvGraphicFramePr>
        <p:xfrm>
          <a:off x="197644" y="1268760"/>
          <a:ext cx="8748712" cy="457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4" name="公式" r:id="rId5" imgW="3543120" imgH="1854000" progId="Equation.3">
                  <p:embed/>
                </p:oleObj>
              </mc:Choice>
              <mc:Fallback>
                <p:oleObj name="公式" r:id="rId5" imgW="3543120" imgH="18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4" y="1268760"/>
                        <a:ext cx="8748712" cy="457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512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813"/>
            <a:ext cx="9144000" cy="274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254375"/>
            <a:ext cx="7489825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229600" cy="85010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图形变换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556792"/>
            <a:ext cx="6779096" cy="26208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7.5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几何变换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7.5.1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三维基本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几何变换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7.5.2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三维组合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7.5.3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OpenGL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三维图形变换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及其实例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00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5010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演示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41284"/>
            <a:ext cx="4392488" cy="706155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7-136-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太阳地球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月亮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700808"/>
            <a:ext cx="4769816" cy="49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229600" cy="85010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图形变换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556792"/>
            <a:ext cx="6779096" cy="26208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7.5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几何变换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7.5.1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三维基本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几何变换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7.5.2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三维组合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7.5.3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OpenGL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三维图形变换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及其实例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41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7238" y="332656"/>
            <a:ext cx="8229600" cy="9221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总结</a:t>
            </a:r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Summary</a:t>
            </a:r>
            <a:endParaRPr lang="zh-CN" altLang="en-US" b="1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21948" y="1412776"/>
            <a:ext cx="7859216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三维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几何变换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旋转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三维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复合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变换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相对于任意点的三维变换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相对于绕任意轴的复合旋转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188640"/>
            <a:ext cx="8229600" cy="676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作 业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4176" y="980728"/>
            <a:ext cx="8396336" cy="3240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buFontTx/>
              <a:buAutoNum type="arabicPeriod"/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2D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齐次坐标系中，写出下列图形变换矩阵表达式：保持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=5, 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=10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图形点固定，在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轴方向放大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倍，在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轴方向放大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倍。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buFontTx/>
              <a:buAutoNum type="arabicPeriod"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已知顶点的世界坐标为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(7,9)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，用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OpenGL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画图时，设置窗口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window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和视区的位置如下：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glutInitWindowSize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(12,16)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gluOrtho2D(2,12,2,16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glViewport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(5,10,8,12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，试求顶点在视区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Viewport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中的位置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vx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vy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，写出计算依据、步骤和结果，并画图表示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buFontTx/>
              <a:buAutoNum type="arabicPeriod"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小球位于点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P(4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，求小球绕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y= -8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面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做对称变换的图形变换矩阵，要求写出计算依据和步骤。</a:t>
            </a:r>
            <a:endParaRPr lang="zh-CN" altLang="en-US" sz="28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365104" y="1371600"/>
            <a:ext cx="2727176" cy="169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l" eaLnBrk="1" hangingPunct="1">
              <a:defRPr/>
            </a:pPr>
            <a:r>
              <a:rPr lang="zh-CN" altLang="en-US" sz="4800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第七章</a:t>
            </a:r>
          </a:p>
          <a:p>
            <a:pPr algn="l" eaLnBrk="1" hangingPunct="1">
              <a:defRPr/>
            </a:pPr>
            <a:r>
              <a:rPr lang="zh-CN" altLang="en-US" sz="4800" b="1" kern="0" dirty="0">
                <a:latin typeface="宋体" panose="02010600030101010101" pitchFamily="2" charset="-122"/>
                <a:ea typeface="宋体" panose="02010600030101010101" pitchFamily="2" charset="-122"/>
              </a:rPr>
              <a:t>图形</a:t>
            </a:r>
            <a:r>
              <a:rPr lang="zh-CN" altLang="en-US" sz="4800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变换</a:t>
            </a:r>
            <a:endParaRPr lang="zh-CN" altLang="en-US" sz="36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sz="2800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1928813" y="4149725"/>
            <a:ext cx="524668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>
                <a:latin typeface="宋体" panose="02010600030101010101" pitchFamily="2" charset="-122"/>
              </a:rPr>
              <a:t>童立靖</a:t>
            </a:r>
            <a:endParaRPr lang="en-US" altLang="zh-CN" sz="3200" b="1">
              <a:latin typeface="宋体" panose="02010600030101010101" pitchFamily="2" charset="-122"/>
            </a:endParaRPr>
          </a:p>
          <a:p>
            <a:pPr algn="ctr"/>
            <a:r>
              <a:rPr lang="zh-CN" altLang="en-US" sz="3200" b="1">
                <a:latin typeface="宋体" panose="02010600030101010101" pitchFamily="2" charset="-122"/>
              </a:rPr>
              <a:t>北方工业大学计算机学院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tong_lijing@163.com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8" name="Picture 3" descr="未定标题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1369236"/>
            <a:ext cx="1853902" cy="1699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536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64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3D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几何变换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3D Geometric Transformation</a:t>
            </a:r>
            <a:b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75535" y="1700808"/>
            <a:ext cx="843528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3D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几何变换可由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2D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几何变换扩展而来，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包括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3D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平移</a:t>
            </a:r>
            <a:endParaRPr lang="en-US" altLang="zh-TW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3D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</a:t>
            </a:r>
            <a:endParaRPr lang="en-US" altLang="zh-TW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3D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比例缩放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3D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对称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3D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错切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同样，我们用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齐次坐标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来表示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3D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几何变换矩阵。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229600" cy="85010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图形变换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556792"/>
            <a:ext cx="6779096" cy="26208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7.5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几何变换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7.5.1</a:t>
            </a:r>
            <a:r>
              <a:rPr lang="zh-CN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三维基本</a:t>
            </a:r>
            <a:r>
              <a:rPr lang="zh-CN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几何变换</a:t>
            </a:r>
            <a:endParaRPr lang="en-US" altLang="zh-CN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7.5.2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三维组合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00050" lvl="1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7.5.3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OpenGL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三维图形变换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及其实例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80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3550" y="26035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3D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平移变换</a:t>
            </a:r>
            <a:endParaRPr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315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8666270"/>
              </p:ext>
            </p:extLst>
          </p:nvPr>
        </p:nvGraphicFramePr>
        <p:xfrm>
          <a:off x="683568" y="1403350"/>
          <a:ext cx="4142482" cy="2424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7" name="公式" r:id="rId5" imgW="1562100" imgH="914400" progId="Equation.3">
                  <p:embed/>
                </p:oleObj>
              </mc:Choice>
              <mc:Fallback>
                <p:oleObj name="公式" r:id="rId5" imgW="15621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403350"/>
                        <a:ext cx="4142482" cy="2424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4931653" y="1340768"/>
            <a:ext cx="3672408" cy="4360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平移</a:t>
            </a:r>
            <a:r>
              <a:rPr kumimoji="1"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距离</a:t>
            </a:r>
            <a:r>
              <a:rPr kumimoji="1"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ranslation 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endParaRPr kumimoji="1"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TW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TW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TW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TW" sz="3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kumimoji="1" lang="en-US" altLang="zh-CN" sz="3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CN" sz="3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kumimoji="1" lang="en-US" altLang="zh-CN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kumimoji="1" lang="en-US" altLang="zh-CN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x’=</a:t>
            </a:r>
            <a:r>
              <a:rPr kumimoji="1"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x+t</a:t>
            </a:r>
            <a:r>
              <a:rPr kumimoji="1" lang="en-US" altLang="zh-CN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en-US" altLang="zh-CN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kumimoji="1" lang="en-US" altLang="zh-CN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y’=</a:t>
            </a:r>
            <a:r>
              <a:rPr kumimoji="1"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y+t</a:t>
            </a:r>
            <a:r>
              <a:rPr kumimoji="1" lang="en-US" altLang="zh-CN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en-US" altLang="zh-CN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kumimoji="1" lang="en-US" altLang="zh-CN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z’=</a:t>
            </a:r>
            <a:r>
              <a:rPr kumimoji="1"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z+t</a:t>
            </a:r>
            <a:r>
              <a:rPr kumimoji="1" lang="en-US" altLang="zh-CN" sz="3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kumimoji="1" lang="en-US" altLang="zh-CN" sz="32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kumimoji="1" lang="en-US" altLang="zh-CN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683568" y="4221088"/>
            <a:ext cx="316835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   </a:t>
            </a:r>
            <a:r>
              <a:rPr kumimoji="1" lang="en-US" altLang="zh-TW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= </a:t>
            </a:r>
            <a:r>
              <a:rPr kumimoji="1" lang="en-US" altLang="zh-TW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1" lang="en-US" altLang="zh-TW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367838"/>
              </p:ext>
            </p:extLst>
          </p:nvPr>
        </p:nvGraphicFramePr>
        <p:xfrm>
          <a:off x="6129966" y="4365104"/>
          <a:ext cx="2779645" cy="2304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8" name="VISIO" r:id="rId7" imgW="1941318" imgH="1609389" progId="Visio.Drawing.4">
                  <p:embed/>
                </p:oleObj>
              </mc:Choice>
              <mc:Fallback>
                <p:oleObj name="VISIO" r:id="rId7" imgW="1941318" imgH="1609389" progId="Visio.Drawing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9966" y="4365104"/>
                        <a:ext cx="2779645" cy="23046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525572" y="5700936"/>
            <a:ext cx="3604394" cy="77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330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l" eaLnBrk="1" hangingPunct="1"/>
            <a:r>
              <a:rPr lang="zh-CN" altLang="en-US" sz="3200" kern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一个三棱锥的</a:t>
            </a:r>
            <a:r>
              <a:rPr lang="zh-CN" altLang="en-US" sz="3200" b="1" kern="0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平移</a:t>
            </a:r>
            <a:r>
              <a:rPr lang="zh-CN" altLang="en-US" sz="3200" kern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7544" y="188640"/>
            <a:ext cx="8229600" cy="86409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3D</a:t>
            </a:r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比例变换</a:t>
            </a:r>
          </a:p>
        </p:txBody>
      </p:sp>
      <p:graphicFrame>
        <p:nvGraphicFramePr>
          <p:cNvPr id="17411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058674"/>
              </p:ext>
            </p:extLst>
          </p:nvPr>
        </p:nvGraphicFramePr>
        <p:xfrm>
          <a:off x="827584" y="980728"/>
          <a:ext cx="3888854" cy="2043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0" name="公式" r:id="rId5" imgW="1739900" imgH="914400" progId="Equation.3">
                  <p:embed/>
                </p:oleObj>
              </mc:Choice>
              <mc:Fallback>
                <p:oleObj name="公式" r:id="rId5" imgW="17399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980728"/>
                        <a:ext cx="3888854" cy="20438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5781959" y="1235376"/>
            <a:ext cx="156004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TW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P’ = S P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55576" y="3068960"/>
            <a:ext cx="8229600" cy="276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3300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3300"/>
                </a:solidFill>
                <a:latin typeface="黑体" pitchFamily="49" charset="-122"/>
                <a:ea typeface="黑体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3300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3300"/>
                </a:solidFill>
                <a:latin typeface="黑体" pitchFamily="49" charset="-122"/>
                <a:ea typeface="黑体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3300"/>
                </a:solidFill>
                <a:latin typeface="黑体" pitchFamily="49" charset="-122"/>
                <a:ea typeface="黑体" pitchFamily="49" charset="-122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zh-CN" altLang="en-US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kern="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sx</a:t>
            </a:r>
            <a:r>
              <a:rPr lang="en-US" altLang="zh-CN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</a:t>
            </a:r>
            <a:r>
              <a:rPr lang="en-US" altLang="zh-CN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sz</a:t>
            </a:r>
            <a:r>
              <a:rPr lang="en-US" altLang="zh-CN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&gt; 1 </a:t>
            </a:r>
            <a:r>
              <a:rPr lang="zh-CN" altLang="en-US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时：</a:t>
            </a:r>
            <a:endParaRPr lang="en-US" altLang="zh-CN" kern="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图形相对于原点作</a:t>
            </a:r>
            <a:r>
              <a:rPr lang="zh-CN" altLang="en-US" b="1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等比例放大</a:t>
            </a:r>
            <a:r>
              <a:rPr lang="zh-CN" altLang="en-US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eaLnBrk="1" hangingPunct="1"/>
            <a:r>
              <a:rPr lang="zh-CN" altLang="en-US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kern="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sx</a:t>
            </a:r>
            <a:r>
              <a:rPr lang="en-US" altLang="zh-CN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</a:t>
            </a:r>
            <a:r>
              <a:rPr lang="en-US" altLang="zh-CN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kern="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sz</a:t>
            </a:r>
            <a:r>
              <a:rPr lang="en-US" altLang="zh-CN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 1 </a:t>
            </a:r>
            <a:r>
              <a:rPr lang="zh-CN" altLang="en-US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</a:t>
            </a:r>
            <a:endParaRPr lang="en-US" altLang="zh-CN" kern="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图形相对于原点作</a:t>
            </a:r>
            <a:r>
              <a:rPr lang="zh-CN" altLang="en-US" b="1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等比例缩小</a:t>
            </a:r>
            <a:r>
              <a:rPr lang="zh-CN" altLang="en-US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eaLnBrk="1" hangingPunct="1"/>
            <a:r>
              <a:rPr lang="zh-CN" altLang="en-US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kern="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sx</a:t>
            </a:r>
            <a:r>
              <a:rPr lang="en-US" altLang="zh-CN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&lt;&gt; </a:t>
            </a:r>
            <a:r>
              <a:rPr lang="en-US" altLang="zh-CN" kern="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</a:t>
            </a:r>
            <a:r>
              <a:rPr lang="en-US" altLang="zh-CN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&lt;&gt; </a:t>
            </a:r>
            <a:r>
              <a:rPr lang="en-US" altLang="zh-CN" kern="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sz</a:t>
            </a:r>
            <a:r>
              <a:rPr lang="en-US" altLang="zh-CN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时：</a:t>
            </a:r>
            <a:endParaRPr lang="en-US" altLang="zh-CN" kern="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图形作</a:t>
            </a:r>
            <a:r>
              <a:rPr lang="zh-CN" altLang="en-US" b="1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非等比例变换</a:t>
            </a:r>
            <a:r>
              <a:rPr lang="zh-CN" altLang="en-US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eaLnBrk="1" hangingPunct="1"/>
            <a:endParaRPr lang="zh-CN" altLang="en-US" kern="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en-US" altLang="zh-CN" kern="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820574"/>
            <a:ext cx="2578508" cy="2148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980" y="4442001"/>
            <a:ext cx="2298750" cy="23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全比例变换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52949" y="1417638"/>
            <a:ext cx="7210425" cy="655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2800" i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sx</a:t>
            </a: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800" i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</a:t>
            </a: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800" i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sz</a:t>
            </a:r>
            <a:r>
              <a:rPr lang="en-US" altLang="zh-CN" sz="28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时也称全比例变换</a:t>
            </a:r>
          </a:p>
        </p:txBody>
      </p:sp>
      <p:graphicFrame>
        <p:nvGraphicFramePr>
          <p:cNvPr id="21508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3656369"/>
              </p:ext>
            </p:extLst>
          </p:nvPr>
        </p:nvGraphicFramePr>
        <p:xfrm>
          <a:off x="899592" y="2204864"/>
          <a:ext cx="4321012" cy="25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7" name="公式" r:id="rId5" imgW="1524000" imgH="914400" progId="Equation.3">
                  <p:embed/>
                </p:oleObj>
              </mc:Choice>
              <mc:Fallback>
                <p:oleObj name="公式" r:id="rId5" imgW="15240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204864"/>
                        <a:ext cx="4321012" cy="25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683568" y="4846589"/>
            <a:ext cx="590465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32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物体等比例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放大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3200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3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物体等比例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缩小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1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2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3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4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5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6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7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8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9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0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1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2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3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4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5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6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7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8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9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0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Modèle par défau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3210</TotalTime>
  <Words>991</Words>
  <Application>Microsoft Office PowerPoint</Application>
  <PresentationFormat>全屏显示(4:3)</PresentationFormat>
  <Paragraphs>205</Paragraphs>
  <Slides>45</Slides>
  <Notes>36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54" baseType="lpstr">
      <vt:lpstr>黑体</vt:lpstr>
      <vt:lpstr>宋体</vt:lpstr>
      <vt:lpstr>Arial</vt:lpstr>
      <vt:lpstr>Symbol</vt:lpstr>
      <vt:lpstr>Times New Roman</vt:lpstr>
      <vt:lpstr>Wingdings</vt:lpstr>
      <vt:lpstr>Modèle par défaut</vt:lpstr>
      <vt:lpstr>公式</vt:lpstr>
      <vt:lpstr>VISIO</vt:lpstr>
      <vt:lpstr>PowerPoint 演示文稿</vt:lpstr>
      <vt:lpstr>3D图形变换 3D Transformation  </vt:lpstr>
      <vt:lpstr>图形变换</vt:lpstr>
      <vt:lpstr>PowerPoint 演示文稿</vt:lpstr>
      <vt:lpstr>3D几何变换 3D Geometric Transformation  </vt:lpstr>
      <vt:lpstr>图形变换</vt:lpstr>
      <vt:lpstr>3D平移变换</vt:lpstr>
      <vt:lpstr>3D比例变换</vt:lpstr>
      <vt:lpstr>全比例变换</vt:lpstr>
      <vt:lpstr>3D 旋转</vt:lpstr>
      <vt:lpstr>旋转变换示例</vt:lpstr>
      <vt:lpstr>绕Z轴旋转</vt:lpstr>
      <vt:lpstr>绕X轴旋转</vt:lpstr>
      <vt:lpstr>绕Y轴旋转</vt:lpstr>
      <vt:lpstr>逆旋转</vt:lpstr>
      <vt:lpstr>3D对称变换</vt:lpstr>
      <vt:lpstr>3D对称变换</vt:lpstr>
      <vt:lpstr>3D对称变换</vt:lpstr>
      <vt:lpstr>3D对称变换</vt:lpstr>
      <vt:lpstr>3D对称变换</vt:lpstr>
      <vt:lpstr>3D对称变换</vt:lpstr>
      <vt:lpstr>3D 错切变换</vt:lpstr>
      <vt:lpstr>3D 错切变换</vt:lpstr>
      <vt:lpstr>3D 错切变换</vt:lpstr>
      <vt:lpstr>图形变换</vt:lpstr>
      <vt:lpstr>三维组合变换</vt:lpstr>
      <vt:lpstr>相对于空间任意一点的3D变换</vt:lpstr>
      <vt:lpstr>绕空间任意轴线旋转？</vt:lpstr>
      <vt:lpstr>绕空间任意轴线旋转</vt:lpstr>
      <vt:lpstr>绕过原点的直线ON的旋转</vt:lpstr>
      <vt:lpstr>绕过原点的直线旋转变换矩阵</vt:lpstr>
      <vt:lpstr>绕过原点的直线旋转变换矩阵</vt:lpstr>
      <vt:lpstr>绕过原点的直线旋转变换矩阵</vt:lpstr>
      <vt:lpstr>绕过原点的直线旋转变换矩阵</vt:lpstr>
      <vt:lpstr>绕过原点的直线旋转变换矩阵</vt:lpstr>
      <vt:lpstr>绕过原点的直线旋转变换矩阵</vt:lpstr>
      <vt:lpstr>如何求取   与</vt:lpstr>
      <vt:lpstr>Z轴上的单位矢量的旋转</vt:lpstr>
      <vt:lpstr>Z轴上的单位矢量的旋转</vt:lpstr>
      <vt:lpstr>图形变换</vt:lpstr>
      <vt:lpstr>演示</vt:lpstr>
      <vt:lpstr>图形变换</vt:lpstr>
      <vt:lpstr>总结 Summary</vt:lpstr>
      <vt:lpstr>作 业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Transformation 图形变换</dc:title>
  <dc:creator>微软用户</dc:creator>
  <cp:lastModifiedBy>Administrator</cp:lastModifiedBy>
  <cp:revision>183</cp:revision>
  <dcterms:created xsi:type="dcterms:W3CDTF">2006-03-06T13:57:24Z</dcterms:created>
  <dcterms:modified xsi:type="dcterms:W3CDTF">2019-10-29T12:39:10Z</dcterms:modified>
</cp:coreProperties>
</file>