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9"/>
  </p:notesMasterIdLst>
  <p:sldIdLst>
    <p:sldId id="360" r:id="rId2"/>
    <p:sldId id="365" r:id="rId3"/>
    <p:sldId id="348" r:id="rId4"/>
    <p:sldId id="350" r:id="rId5"/>
    <p:sldId id="366" r:id="rId6"/>
    <p:sldId id="351" r:id="rId7"/>
    <p:sldId id="353" r:id="rId8"/>
    <p:sldId id="367" r:id="rId9"/>
    <p:sldId id="356" r:id="rId10"/>
    <p:sldId id="357" r:id="rId11"/>
    <p:sldId id="368" r:id="rId12"/>
    <p:sldId id="256" r:id="rId13"/>
    <p:sldId id="258" r:id="rId14"/>
    <p:sldId id="257" r:id="rId15"/>
    <p:sldId id="364" r:id="rId16"/>
    <p:sldId id="369" r:id="rId17"/>
    <p:sldId id="259" r:id="rId18"/>
    <p:sldId id="335" r:id="rId19"/>
    <p:sldId id="263" r:id="rId20"/>
    <p:sldId id="376" r:id="rId21"/>
    <p:sldId id="278" r:id="rId22"/>
    <p:sldId id="277" r:id="rId23"/>
    <p:sldId id="281" r:id="rId24"/>
    <p:sldId id="370" r:id="rId25"/>
    <p:sldId id="284" r:id="rId26"/>
    <p:sldId id="295" r:id="rId27"/>
    <p:sldId id="363" r:id="rId28"/>
    <p:sldId id="286" r:id="rId29"/>
    <p:sldId id="371" r:id="rId30"/>
    <p:sldId id="313" r:id="rId31"/>
    <p:sldId id="315" r:id="rId32"/>
    <p:sldId id="317" r:id="rId33"/>
    <p:sldId id="343" r:id="rId34"/>
    <p:sldId id="345" r:id="rId35"/>
    <p:sldId id="372" r:id="rId36"/>
    <p:sldId id="325" r:id="rId37"/>
    <p:sldId id="373" r:id="rId38"/>
    <p:sldId id="377" r:id="rId39"/>
    <p:sldId id="326" r:id="rId40"/>
    <p:sldId id="374" r:id="rId41"/>
    <p:sldId id="329" r:id="rId42"/>
    <p:sldId id="330" r:id="rId43"/>
    <p:sldId id="331" r:id="rId44"/>
    <p:sldId id="332" r:id="rId45"/>
    <p:sldId id="375" r:id="rId46"/>
    <p:sldId id="334" r:id="rId47"/>
    <p:sldId id="362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8" autoAdjust="0"/>
    <p:restoredTop sz="77685" autoAdjust="0"/>
  </p:normalViewPr>
  <p:slideViewPr>
    <p:cSldViewPr>
      <p:cViewPr varScale="1">
        <p:scale>
          <a:sx n="81" d="100"/>
          <a:sy n="81" d="100"/>
        </p:scale>
        <p:origin x="14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3AA5D-C5DD-4B0F-BDF1-BCECABD174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4FCB22-0D6A-48AE-9EEE-58D9D682F083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正平行投影 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Orthogonal projection 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1BB5D1D-12CD-428E-BC8F-DE1551A916A6}" type="parTrans" cxnId="{6AC448D6-8B34-4DB6-980E-D7DABA338143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AC7013F9-6E9C-42E0-8FDA-25B2165CA8C6}" type="sibTrans" cxnId="{6AC448D6-8B34-4DB6-980E-D7DABA338143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E2E4515F-09B0-4A86-9968-34D639CECF4A}">
      <dgm:prSet custT="1"/>
      <dgm:spPr/>
      <dgm:t>
        <a:bodyPr/>
        <a:lstStyle/>
        <a:p>
          <a:pPr rtl="0"/>
          <a:r>
            <a:rPr lang="zh-CN" altLang="en-US" sz="32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rPr>
            <a:t>投影方向</a:t>
          </a:r>
          <a:r>
            <a:rPr lang="zh-CN" altLang="en-US" sz="32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rPr>
            <a:t>垂直投影平面</a:t>
          </a:r>
          <a:endParaRPr lang="zh-CN" altLang="en-US" sz="3200" b="1" dirty="0">
            <a:solidFill>
              <a:srgbClr val="0000FF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7ED72EF-C8C7-4899-BC58-B494F5D99A07}" type="parTrans" cxnId="{D292BE08-9332-4314-94E6-34C965D1A07F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5BDDD693-486A-4D88-A128-5563CB84806B}" type="sibTrans" cxnId="{D292BE08-9332-4314-94E6-34C965D1A07F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C08C3BE3-BBA5-4655-983D-834A2944ED8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斜平行投影 </a:t>
          </a:r>
          <a:r>
            <a:rPr lang="en-US" sz="3200" b="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Oblique parallel projection</a:t>
          </a:r>
          <a:endParaRPr lang="zh-CN" sz="3200" b="0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98CEB18-E8BA-4FCE-9FE5-3A8DFF6A2ACC}" type="parTrans" cxnId="{D98AE02E-C1C0-4A12-AEFA-474A6034B78B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E0398591-F3ED-45DD-86F7-758069022933}" type="sibTrans" cxnId="{D98AE02E-C1C0-4A12-AEFA-474A6034B78B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B6EABBC9-B547-4582-A6D2-7A0CAFB61A7D}">
      <dgm:prSet custT="1"/>
      <dgm:spPr/>
      <dgm:t>
        <a:bodyPr/>
        <a:lstStyle/>
        <a:p>
          <a:pPr rtl="0"/>
          <a:r>
            <a:rPr lang="zh-CN" altLang="en-US" sz="32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rPr>
            <a:t>投影方向</a:t>
          </a:r>
          <a:r>
            <a:rPr lang="zh-CN" altLang="en-US" sz="32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rPr>
            <a:t>不垂直于投影平面</a:t>
          </a:r>
          <a:endParaRPr lang="zh-CN" altLang="en-US" sz="3200" b="1" dirty="0">
            <a:solidFill>
              <a:srgbClr val="0000FF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24DB436-E593-433C-9FF8-FBE237B6DFAC}" type="parTrans" cxnId="{64895EE6-2CCC-4B41-A0A7-2AE0DA02CE37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F75882F6-E99A-4CA8-9D0D-EB2C67A5A8EA}" type="sibTrans" cxnId="{64895EE6-2CCC-4B41-A0A7-2AE0DA02CE37}">
      <dgm:prSet/>
      <dgm:spPr/>
      <dgm:t>
        <a:bodyPr/>
        <a:lstStyle/>
        <a:p>
          <a:endParaRPr lang="zh-CN" altLang="en-US" b="1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92BF35EF-E085-4CE8-858E-C1FAA16A6582}" type="pres">
      <dgm:prSet presAssocID="{1023AA5D-C5DD-4B0F-BDF1-BCECABD174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63B4A4-5036-449B-9A87-C5635157DED7}" type="pres">
      <dgm:prSet presAssocID="{304FCB22-0D6A-48AE-9EEE-58D9D682F0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D74D4-1C72-42F1-B314-C2111C0C9478}" type="pres">
      <dgm:prSet presAssocID="{304FCB22-0D6A-48AE-9EEE-58D9D682F08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7EB01-23B5-4540-8A71-BF206D737124}" type="pres">
      <dgm:prSet presAssocID="{C08C3BE3-BBA5-4655-983D-834A2944ED80}" presName="parentText" presStyleLbl="node1" presStyleIdx="1" presStyleCnt="2" custLinFactNeighborX="135" custLinFactNeighborY="-427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EFF6E-9ADF-4FC3-8E4F-B8E1B8755AC5}" type="pres">
      <dgm:prSet presAssocID="{C08C3BE3-BBA5-4655-983D-834A2944ED80}" presName="childText" presStyleLbl="revTx" presStyleIdx="1" presStyleCnt="2" custLinFactNeighborX="135" custLinFactNeighborY="-27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C448D6-8B34-4DB6-980E-D7DABA338143}" srcId="{1023AA5D-C5DD-4B0F-BDF1-BCECABD1745B}" destId="{304FCB22-0D6A-48AE-9EEE-58D9D682F083}" srcOrd="0" destOrd="0" parTransId="{51BB5D1D-12CD-428E-BC8F-DE1551A916A6}" sibTransId="{AC7013F9-6E9C-42E0-8FDA-25B2165CA8C6}"/>
    <dgm:cxn modelId="{D79F3967-D197-4089-A964-015418DEDFDA}" type="presOf" srcId="{C08C3BE3-BBA5-4655-983D-834A2944ED80}" destId="{B047EB01-23B5-4540-8A71-BF206D737124}" srcOrd="0" destOrd="0" presId="urn:microsoft.com/office/officeart/2005/8/layout/vList2"/>
    <dgm:cxn modelId="{D292BE08-9332-4314-94E6-34C965D1A07F}" srcId="{304FCB22-0D6A-48AE-9EEE-58D9D682F083}" destId="{E2E4515F-09B0-4A86-9968-34D639CECF4A}" srcOrd="0" destOrd="0" parTransId="{E7ED72EF-C8C7-4899-BC58-B494F5D99A07}" sibTransId="{5BDDD693-486A-4D88-A128-5563CB84806B}"/>
    <dgm:cxn modelId="{03AA8F42-9423-4A48-9F62-DD5D9D5BDF0A}" type="presOf" srcId="{304FCB22-0D6A-48AE-9EEE-58D9D682F083}" destId="{8563B4A4-5036-449B-9A87-C5635157DED7}" srcOrd="0" destOrd="0" presId="urn:microsoft.com/office/officeart/2005/8/layout/vList2"/>
    <dgm:cxn modelId="{8CAC6490-4BBE-4E69-A49C-2A161388F4F6}" type="presOf" srcId="{1023AA5D-C5DD-4B0F-BDF1-BCECABD1745B}" destId="{92BF35EF-E085-4CE8-858E-C1FAA16A6582}" srcOrd="0" destOrd="0" presId="urn:microsoft.com/office/officeart/2005/8/layout/vList2"/>
    <dgm:cxn modelId="{D98AE02E-C1C0-4A12-AEFA-474A6034B78B}" srcId="{1023AA5D-C5DD-4B0F-BDF1-BCECABD1745B}" destId="{C08C3BE3-BBA5-4655-983D-834A2944ED80}" srcOrd="1" destOrd="0" parTransId="{898CEB18-E8BA-4FCE-9FE5-3A8DFF6A2ACC}" sibTransId="{E0398591-F3ED-45DD-86F7-758069022933}"/>
    <dgm:cxn modelId="{64895EE6-2CCC-4B41-A0A7-2AE0DA02CE37}" srcId="{C08C3BE3-BBA5-4655-983D-834A2944ED80}" destId="{B6EABBC9-B547-4582-A6D2-7A0CAFB61A7D}" srcOrd="0" destOrd="0" parTransId="{F24DB436-E593-433C-9FF8-FBE237B6DFAC}" sibTransId="{F75882F6-E99A-4CA8-9D0D-EB2C67A5A8EA}"/>
    <dgm:cxn modelId="{A03A92FE-5843-4507-94DB-433ADA72959D}" type="presOf" srcId="{B6EABBC9-B547-4582-A6D2-7A0CAFB61A7D}" destId="{16FEFF6E-9ADF-4FC3-8E4F-B8E1B8755AC5}" srcOrd="0" destOrd="0" presId="urn:microsoft.com/office/officeart/2005/8/layout/vList2"/>
    <dgm:cxn modelId="{CE35F920-F678-4637-8555-28CB2F563B2A}" type="presOf" srcId="{E2E4515F-09B0-4A86-9968-34D639CECF4A}" destId="{B07D74D4-1C72-42F1-B314-C2111C0C9478}" srcOrd="0" destOrd="0" presId="urn:microsoft.com/office/officeart/2005/8/layout/vList2"/>
    <dgm:cxn modelId="{2D90FC40-BDF5-4D43-88B4-EFADD0B09458}" type="presParOf" srcId="{92BF35EF-E085-4CE8-858E-C1FAA16A6582}" destId="{8563B4A4-5036-449B-9A87-C5635157DED7}" srcOrd="0" destOrd="0" presId="urn:microsoft.com/office/officeart/2005/8/layout/vList2"/>
    <dgm:cxn modelId="{58B77EC9-4A1F-41F5-AADE-169EE47ACF3F}" type="presParOf" srcId="{92BF35EF-E085-4CE8-858E-C1FAA16A6582}" destId="{B07D74D4-1C72-42F1-B314-C2111C0C9478}" srcOrd="1" destOrd="0" presId="urn:microsoft.com/office/officeart/2005/8/layout/vList2"/>
    <dgm:cxn modelId="{4B01103E-ECC1-47C6-9B16-7E9647BE6F90}" type="presParOf" srcId="{92BF35EF-E085-4CE8-858E-C1FAA16A6582}" destId="{B047EB01-23B5-4540-8A71-BF206D737124}" srcOrd="2" destOrd="0" presId="urn:microsoft.com/office/officeart/2005/8/layout/vList2"/>
    <dgm:cxn modelId="{A86539D8-7EBC-4F2C-9A96-8AD2B07B5B71}" type="presParOf" srcId="{92BF35EF-E085-4CE8-858E-C1FAA16A6582}" destId="{16FEFF6E-9ADF-4FC3-8E4F-B8E1B8755AC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8978BE-5986-4762-B788-FE4FB7BA9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99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3A3E8A-EF55-4DAA-8518-E1D8D174AF1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79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BDB682-5D0B-4B6B-933A-8074ECDA51D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A1B131-30B8-4B8F-8BE4-A3D762D83EB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2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978BE-5986-4762-B788-FE4FB7BA9C2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8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DDF231-F26D-4759-A92A-0DE66799D30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2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17B67F-3CC9-4B22-8EA9-8701AF6590C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7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05BEF6-4A1D-4AD1-A071-CB5F5834200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11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414A13-20C2-4D06-9029-15C29BAD3E0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x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y 2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个方向上均有所偏斜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phi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fai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latinLnBrk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斐</a:t>
            </a: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10B765-24AD-45BD-AD0C-2350B901DB2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3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BF78F2-5B06-4CB7-AB21-FA10D6BBB8B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2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D864A6-0D23-449C-93F4-BE0BCF1518A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有多少个不与画面平行的线就可以有多少灭点。</a:t>
            </a:r>
            <a:r>
              <a:rPr lang="en-US" altLang="zh-CN" dirty="0" smtClean="0">
                <a:latin typeface="Arial" panose="020B0604020202020204" pitchFamily="34" charset="0"/>
              </a:rPr>
              <a:t>【</a:t>
            </a:r>
            <a:r>
              <a:rPr lang="zh-CN" altLang="en-US" dirty="0" smtClean="0">
                <a:latin typeface="Arial" panose="020B0604020202020204" pitchFamily="34" charset="0"/>
              </a:rPr>
              <a:t>这些线不平行</a:t>
            </a:r>
            <a:r>
              <a:rPr lang="en-US" altLang="zh-CN" dirty="0" smtClean="0">
                <a:latin typeface="Arial" panose="020B0604020202020204" pitchFamily="34" charset="0"/>
              </a:rPr>
              <a:t>.】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6D08F4-8256-496B-9241-0EA40298D28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0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7425E6-FFDE-45E4-BEDB-8144CBBD726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9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AD1190-5E07-446E-B755-8AA00D0FF6C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47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136E4D-2242-4CD9-A193-70D4D392C27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05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B0D9C6-CC5F-48D8-857B-C7A892E6738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30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032304-11F3-49C8-A855-EBD095F33E2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投影变换是一种很关键的图形变换，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OpenGL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中只提供了两种投影方式，一种是正射投影，另一种是透视投影。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2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EC4752-C148-4420-A714-EA3C718CC50C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1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ADBC1E-C647-4562-A86B-0723C9FB2BF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3B1FDE-F8DB-42B6-A26F-E270144F890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94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1CCAE3-BF69-4767-8459-9BD3A28944C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6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E062C6-4139-45A6-8E50-67A0B308BF6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111661-9E07-4F55-9EFE-8940AA93D9F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8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2786D-07DD-49D9-AC52-446175A3CD8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4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CD3F29-D533-4293-8EED-5E958745FFD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6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3F5F3-B5ED-4284-BD60-4C0A753527D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06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FD0C9A-5CA5-4F63-99E8-485E98EE895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98A90F-9E23-4DAA-BF67-98E939DC641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742E35-91C4-4334-9229-7FB0C8BBB7F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5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75F75E-0833-4282-95B3-D1E03B12F74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2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CAC87-78B9-4A1C-95A6-390D18D1560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23A4A5-0D2E-4839-8CF7-E676C1CF562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EE436C-E81E-4441-8A27-826ABE9F7E5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4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7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14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696593-2714-4122-B63A-D48EECA13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8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CE108B-293F-44BA-AD98-75BF0F62D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23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D8F110E-B339-434A-8CB8-3D17C3DD0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354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3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7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18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85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50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fr-FR" altLang="zh-CN" b="1" smtClean="0">
                <a:solidFill>
                  <a:srgbClr val="5EC902"/>
                </a:solidFill>
              </a:rPr>
              <a:t>Page </a:t>
            </a:r>
            <a:fld id="{9B8B551E-6FFE-4AE6-8EDB-D6333852BEDE}" type="slidenum">
              <a:rPr lang="fr-FR" altLang="zh-CN" b="1" smtClean="0">
                <a:solidFill>
                  <a:srgbClr val="5EC902"/>
                </a:solidFill>
              </a:rPr>
              <a:pPr eaLnBrk="1" hangingPunct="1">
                <a:defRPr/>
              </a:pPr>
              <a:t>‹#›</a:t>
            </a:fld>
            <a:endParaRPr lang="fr-FR" altLang="zh-CN" b="1" smtClean="0">
              <a:solidFill>
                <a:srgbClr val="5EC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jpe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9.wmf"/><Relationship Id="rId5" Type="http://schemas.openxmlformats.org/officeDocument/2006/relationships/image" Target="../media/image30.jpeg"/><Relationship Id="rId10" Type="http://schemas.openxmlformats.org/officeDocument/2006/relationships/oleObject" Target="../embeddings/oleObject10.bin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w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5.jpe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9.jpeg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16.bin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5.wmf"/><Relationship Id="rId4" Type="http://schemas.openxmlformats.org/officeDocument/2006/relationships/notesSlide" Target="../notesSlides/notesSlide32.xml"/><Relationship Id="rId9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84710" y="1412776"/>
            <a:ext cx="5775722" cy="20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八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三维观察与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投影变换</a:t>
            </a:r>
            <a:endParaRPr lang="en-US" altLang="zh-CN" sz="48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2" y="1482737"/>
            <a:ext cx="1808645" cy="165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874" y="144534"/>
            <a:ext cx="8785225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从世界坐标系到观察坐标系的变换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528" y="919162"/>
            <a:ext cx="7570788" cy="1087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设观察点在世界坐标系的坐标为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P(x0,y0,z0)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平移变换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矩阵为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1683760"/>
              </p:ext>
            </p:extLst>
          </p:nvPr>
        </p:nvGraphicFramePr>
        <p:xfrm>
          <a:off x="756915" y="1997033"/>
          <a:ext cx="604837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公式" r:id="rId5" imgW="2197100" imgH="914400" progId="Equation.3">
                  <p:embed/>
                </p:oleObj>
              </mc:Choice>
              <mc:Fallback>
                <p:oleObj name="公式" r:id="rId5" imgW="2197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15" y="1997033"/>
                        <a:ext cx="604837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3887" y="4365104"/>
            <a:ext cx="4038600" cy="21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复合变换</a:t>
            </a:r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51877"/>
              </p:ext>
            </p:extLst>
          </p:nvPr>
        </p:nvGraphicFramePr>
        <p:xfrm>
          <a:off x="889352" y="5085628"/>
          <a:ext cx="78422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公式" r:id="rId7" imgW="2844800" imgH="241300" progId="Equation.3">
                  <p:embed/>
                </p:oleObj>
              </mc:Choice>
              <mc:Fallback>
                <p:oleObj name="公式" r:id="rId7" imgW="284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52" y="5085628"/>
                        <a:ext cx="78422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56291"/>
              </p:ext>
            </p:extLst>
          </p:nvPr>
        </p:nvGraphicFramePr>
        <p:xfrm>
          <a:off x="899592" y="5833189"/>
          <a:ext cx="2881511" cy="75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" name="公式" r:id="rId9" imgW="927100" imgH="241300" progId="Equation.3">
                  <p:embed/>
                </p:oleObj>
              </mc:Choice>
              <mc:Fallback>
                <p:oleObj name="公式" r:id="rId9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33189"/>
                        <a:ext cx="2881511" cy="750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755650" y="21336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Projection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52536" y="188640"/>
            <a:ext cx="9936534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平行投影和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Parallel (Perspective) Projection</a:t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4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23" name="图片 7" descr="图8-6 透视投影和平行投影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平行投影和透视投影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3568" y="1196752"/>
            <a:ext cx="8229600" cy="461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parallel projection</a:t>
            </a: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投影线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相互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</a:t>
            </a: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物体的大小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比例不变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，精确反映物体的实际尺寸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 projection</a:t>
            </a: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投影线汇聚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成一点：投影中心</a:t>
            </a:r>
          </a:p>
          <a:p>
            <a:pPr lvl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离投影面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物体生成的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图像大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，真实感强</a:t>
            </a:r>
          </a:p>
          <a:p>
            <a:pPr lvl="1"/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投影变换分类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153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3275856" cy="2456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0072" y="3645024"/>
            <a:ext cx="151216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8-8 正投影和斜投影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77748"/>
            <a:ext cx="4418819" cy="268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188640"/>
            <a:ext cx="8229600" cy="83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294650"/>
              </p:ext>
            </p:extLst>
          </p:nvPr>
        </p:nvGraphicFramePr>
        <p:xfrm>
          <a:off x="600426" y="980728"/>
          <a:ext cx="822960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内容占位符 7" descr="图8-9  物体的三视图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5" y="119062"/>
            <a:ext cx="8675688" cy="661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CBEA50-98D9-4BF1-8647-E5BFB8887817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96136" y="188640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考虑</a:t>
            </a:r>
            <a:r>
              <a:rPr lang="zh-CN" altLang="en-US" sz="3200" dirty="0" smtClean="0"/>
              <a:t>主轴与</a:t>
            </a:r>
            <a:endParaRPr lang="en-US" altLang="zh-CN" sz="3200" dirty="0" smtClean="0"/>
          </a:p>
          <a:p>
            <a:r>
              <a:rPr lang="zh-CN" altLang="en-US" sz="3200" dirty="0" smtClean="0"/>
              <a:t>世界坐标</a:t>
            </a:r>
            <a:r>
              <a:rPr lang="zh-CN" altLang="en-US" sz="3200" dirty="0"/>
              <a:t>系的情况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26703"/>
            <a:ext cx="8229600" cy="9941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正平行投影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三视图变换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201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79388" y="5445125"/>
            <a:ext cx="8964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三面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投影   </a:t>
            </a:r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三面投影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展开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三面投影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平移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剖视图变换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4" y="1124744"/>
            <a:ext cx="5910966" cy="55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44016"/>
            <a:ext cx="8229600" cy="83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工程制图中的正轴侧投影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36713"/>
            <a:ext cx="8712968" cy="30963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工程制图中得到正轴测投影图的投影过程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对下图所示的立方体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就得到图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若将立方体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正向旋转一个角度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再向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面投影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就得到图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若将其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再绕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旋转一个角度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然后再向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面投影就可得到图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这个平面图形就是正轴测投影图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55093"/>
              </p:ext>
            </p:extLst>
          </p:nvPr>
        </p:nvGraphicFramePr>
        <p:xfrm>
          <a:off x="539552" y="3212976"/>
          <a:ext cx="8964612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9" name="VISIO" r:id="rId5" imgW="3434813" imgH="1205073" progId="Visio.Drawing.4">
                  <p:embed/>
                </p:oleObj>
              </mc:Choice>
              <mc:Fallback>
                <p:oleObj name="VISIO" r:id="rId5" imgW="3434813" imgH="1205073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12976"/>
                        <a:ext cx="8964612" cy="314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5589240"/>
            <a:ext cx="873365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正轴测投影图的生成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面投影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旋转后的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面投影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正轴测投影</a:t>
            </a:r>
          </a:p>
        </p:txBody>
      </p:sp>
      <p:sp>
        <p:nvSpPr>
          <p:cNvPr id="6" name="矩形 5"/>
          <p:cNvSpPr/>
          <p:nvPr/>
        </p:nvSpPr>
        <p:spPr>
          <a:xfrm>
            <a:off x="7524328" y="5583436"/>
            <a:ext cx="1748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考虑</a:t>
            </a:r>
            <a:r>
              <a:rPr lang="zh-CN" altLang="en-US" sz="1400" dirty="0" smtClean="0"/>
              <a:t>主轴与</a:t>
            </a:r>
            <a:endParaRPr lang="en-US" altLang="zh-CN" sz="1400" dirty="0" smtClean="0"/>
          </a:p>
          <a:p>
            <a:r>
              <a:rPr lang="zh-CN" altLang="en-US" sz="1400" dirty="0" smtClean="0"/>
              <a:t>世界坐标</a:t>
            </a:r>
            <a:r>
              <a:rPr lang="zh-CN" altLang="en-US" sz="1400" dirty="0"/>
              <a:t>系的情况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斜平行投影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4340" y="980728"/>
            <a:ext cx="8795320" cy="2880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投影方向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不垂直于投影面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的平行投影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斜轴侧投影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在斜平行投影中，一般取坐标平面为投影平面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已知投影方向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投影平面为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，点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投影后变成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P’(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,y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5" descr="图8-11   斜平行投影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41" y="3212976"/>
            <a:ext cx="4470568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图8-11   斜平行投影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6632"/>
            <a:ext cx="4201664" cy="33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斜平行投影</a:t>
            </a:r>
          </a:p>
        </p:txBody>
      </p:sp>
      <p:graphicFrame>
        <p:nvGraphicFramePr>
          <p:cNvPr id="5017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6959529"/>
              </p:ext>
            </p:extLst>
          </p:nvPr>
        </p:nvGraphicFramePr>
        <p:xfrm>
          <a:off x="683568" y="1820135"/>
          <a:ext cx="3625905" cy="453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1" name="公式" r:id="rId6" imgW="1524000" imgH="1905000" progId="Equation.3">
                  <p:embed/>
                </p:oleObj>
              </mc:Choice>
              <mc:Fallback>
                <p:oleObj name="公式" r:id="rId6" imgW="15240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20135"/>
                        <a:ext cx="3625905" cy="4531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61788"/>
              </p:ext>
            </p:extLst>
          </p:nvPr>
        </p:nvGraphicFramePr>
        <p:xfrm>
          <a:off x="5059337" y="3717032"/>
          <a:ext cx="3735423" cy="297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2" name="公式" r:id="rId8" imgW="1752600" imgH="1397000" progId="Equation.3">
                  <p:embed/>
                </p:oleObj>
              </mc:Choice>
              <mc:Fallback>
                <p:oleObj name="公式" r:id="rId8" imgW="17526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37" y="3717032"/>
                        <a:ext cx="3735423" cy="297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08304" y="182013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0871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Projection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4340" y="940441"/>
            <a:ext cx="8795320" cy="32806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中，物体投影的大小与物体距投影面的距离无关，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与人的视觉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成像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。而透视投影采用中心投影法，与人观察物的情况比较相似。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投影中心又称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，相当于观察者的眼睛，也是相机位置处。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位于视点与物体之间。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投影线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：视点与物体上的点的连线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投影线与投影平面的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即为投影变换后的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Picture 4" descr="perspective proj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2232"/>
            <a:ext cx="2557652" cy="254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图8-13  透视投影实例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2232"/>
            <a:ext cx="3312368" cy="253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8-13  透视投影实例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58728"/>
            <a:ext cx="2448272" cy="187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内容占位符 3" descr="图8-12 透视投影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83" y="4593320"/>
            <a:ext cx="2904187" cy="21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16632"/>
            <a:ext cx="8229600" cy="778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透视投影特性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endParaRPr kumimoji="1"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62338" y="980729"/>
            <a:ext cx="8893175" cy="40324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平行于投影面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的一组相互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的直线， 其透视投影也相互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相交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直线的透视投影仍然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相交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空间线段的透视投影随着线段与投影面距离的增大而缩短。（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近大远小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，符合人的视觉系统，深度感更强，看上去更真实）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不能真实反映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物体的精确尺寸和形状。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不平行于投影面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的任何一束平行线， 其透视投影将汇聚于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灭点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透视投影的分类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395288" y="5707063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宋体" panose="02010600030101010101" pitchFamily="2" charset="-122"/>
              </a:rPr>
              <a:t>a</a:t>
            </a:r>
            <a:r>
              <a:rPr kumimoji="1" lang="en-US" altLang="zh-CN" sz="2800">
                <a:latin typeface="宋体" panose="02010600030101010101" pitchFamily="2" charset="-122"/>
              </a:rPr>
              <a:t>) </a:t>
            </a:r>
            <a:r>
              <a:rPr kumimoji="1" lang="zh-CN" altLang="en-US" sz="2800">
                <a:latin typeface="宋体" panose="02010600030101010101" pitchFamily="2" charset="-122"/>
              </a:rPr>
              <a:t>一点透视； </a:t>
            </a:r>
            <a:r>
              <a:rPr kumimoji="1" lang="en-US" altLang="zh-CN" sz="2800">
                <a:latin typeface="宋体" panose="02010600030101010101" pitchFamily="2" charset="-122"/>
              </a:rPr>
              <a:t>(b) </a:t>
            </a:r>
            <a:r>
              <a:rPr kumimoji="1" lang="zh-CN" altLang="en-US" sz="2800">
                <a:latin typeface="宋体" panose="02010600030101010101" pitchFamily="2" charset="-122"/>
              </a:rPr>
              <a:t>二点透视； </a:t>
            </a:r>
            <a:r>
              <a:rPr kumimoji="1" lang="en-US" altLang="zh-CN" sz="2800">
                <a:latin typeface="宋体" panose="02010600030101010101" pitchFamily="2" charset="-122"/>
              </a:rPr>
              <a:t>(c) </a:t>
            </a:r>
            <a:r>
              <a:rPr kumimoji="1" lang="zh-CN" altLang="en-US" sz="2800">
                <a:latin typeface="宋体" panose="02010600030101010101" pitchFamily="2" charset="-122"/>
              </a:rPr>
              <a:t>三点透视</a:t>
            </a:r>
          </a:p>
        </p:txBody>
      </p:sp>
      <p:graphicFrame>
        <p:nvGraphicFramePr>
          <p:cNvPr id="68612" name="Object 5"/>
          <p:cNvGraphicFramePr>
            <a:graphicFrameLocks noChangeAspect="1"/>
          </p:cNvGraphicFramePr>
          <p:nvPr/>
        </p:nvGraphicFramePr>
        <p:xfrm>
          <a:off x="0" y="2349500"/>
          <a:ext cx="914400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7" name="VISIO" r:id="rId4" imgW="3827128" imgH="1334844" progId="Visio.Drawing.4">
                  <p:embed/>
                </p:oleObj>
              </mc:Choice>
              <mc:Fallback>
                <p:oleObj name="VISIO" r:id="rId4" imgW="3827128" imgH="1334844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9144000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323528" y="1272282"/>
            <a:ext cx="84249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灭点：任何一束不平行于投影平面的平行线的透视变换将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汇聚为一点</a:t>
            </a:r>
          </a:p>
        </p:txBody>
      </p:sp>
    </p:spTree>
    <p:extLst>
      <p:ext uri="{BB962C8B-B14F-4D97-AF65-F5344CB8AC3E}">
        <p14:creationId xmlns:p14="http://schemas.microsoft.com/office/powerpoint/2010/main" val="3240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059832" y="695536"/>
            <a:ext cx="6012160" cy="4317639"/>
            <a:chOff x="3059832" y="695536"/>
            <a:chExt cx="6012160" cy="4317639"/>
          </a:xfrm>
        </p:grpSpPr>
        <p:pic>
          <p:nvPicPr>
            <p:cNvPr id="62468" name="图片 7" descr="图8-14  点的透视投影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695536"/>
              <a:ext cx="6012160" cy="4317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/>
            <p:cNvCxnSpPr>
              <a:endCxn id="21" idx="0"/>
            </p:cNvCxnSpPr>
            <p:nvPr/>
          </p:nvCxnSpPr>
          <p:spPr>
            <a:xfrm>
              <a:off x="5401655" y="1521668"/>
              <a:ext cx="22330" cy="1140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3663710" y="2636912"/>
              <a:ext cx="1844394" cy="768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663710" y="1353784"/>
              <a:ext cx="1338955" cy="205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5002665" y="1361555"/>
              <a:ext cx="411102" cy="160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979191" y="1327543"/>
              <a:ext cx="52203" cy="8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23985" y="2618262"/>
              <a:ext cx="65823" cy="88233"/>
            </a:xfrm>
            <a:custGeom>
              <a:avLst/>
              <a:gdLst>
                <a:gd name="connsiteX0" fmla="*/ 0 w 45719"/>
                <a:gd name="connsiteY0" fmla="*/ 34310 h 68619"/>
                <a:gd name="connsiteX1" fmla="*/ 22860 w 45719"/>
                <a:gd name="connsiteY1" fmla="*/ 0 h 68619"/>
                <a:gd name="connsiteX2" fmla="*/ 45720 w 45719"/>
                <a:gd name="connsiteY2" fmla="*/ 34310 h 68619"/>
                <a:gd name="connsiteX3" fmla="*/ 22860 w 45719"/>
                <a:gd name="connsiteY3" fmla="*/ 68620 h 68619"/>
                <a:gd name="connsiteX4" fmla="*/ 0 w 45719"/>
                <a:gd name="connsiteY4" fmla="*/ 34310 h 68619"/>
                <a:gd name="connsiteX0" fmla="*/ 0 w 57647"/>
                <a:gd name="connsiteY0" fmla="*/ 34696 h 69161"/>
                <a:gd name="connsiteX1" fmla="*/ 22860 w 57647"/>
                <a:gd name="connsiteY1" fmla="*/ 386 h 69161"/>
                <a:gd name="connsiteX2" fmla="*/ 57647 w 57647"/>
                <a:gd name="connsiteY2" fmla="*/ 22769 h 69161"/>
                <a:gd name="connsiteX3" fmla="*/ 22860 w 57647"/>
                <a:gd name="connsiteY3" fmla="*/ 69006 h 69161"/>
                <a:gd name="connsiteX4" fmla="*/ 0 w 57647"/>
                <a:gd name="connsiteY4" fmla="*/ 34696 h 6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7" h="69161">
                  <a:moveTo>
                    <a:pt x="0" y="34696"/>
                  </a:moveTo>
                  <a:cubicBezTo>
                    <a:pt x="0" y="15747"/>
                    <a:pt x="13252" y="2374"/>
                    <a:pt x="22860" y="386"/>
                  </a:cubicBezTo>
                  <a:cubicBezTo>
                    <a:pt x="32468" y="-1602"/>
                    <a:pt x="57647" y="3820"/>
                    <a:pt x="57647" y="22769"/>
                  </a:cubicBezTo>
                  <a:cubicBezTo>
                    <a:pt x="57647" y="41718"/>
                    <a:pt x="32468" y="67018"/>
                    <a:pt x="22860" y="69006"/>
                  </a:cubicBezTo>
                  <a:cubicBezTo>
                    <a:pt x="13252" y="70994"/>
                    <a:pt x="0" y="53645"/>
                    <a:pt x="0" y="3469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4541014" y="2407561"/>
              <a:ext cx="468191" cy="349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7" idx="1"/>
            </p:cNvCxnSpPr>
            <p:nvPr/>
          </p:nvCxnSpPr>
          <p:spPr>
            <a:xfrm>
              <a:off x="4986836" y="1340363"/>
              <a:ext cx="14725" cy="1054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1"/>
            </p:cNvCxnSpPr>
            <p:nvPr/>
          </p:nvCxnSpPr>
          <p:spPr>
            <a:xfrm flipH="1" flipV="1">
              <a:off x="4989451" y="2406912"/>
              <a:ext cx="460636" cy="211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309" y="180724"/>
            <a:ext cx="8229600" cy="778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点的透视变换</a:t>
            </a:r>
          </a:p>
        </p:txBody>
      </p:sp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467544" y="804710"/>
            <a:ext cx="28020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视点在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投影面为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</a:p>
        </p:txBody>
      </p:sp>
      <p:graphicFrame>
        <p:nvGraphicFramePr>
          <p:cNvPr id="5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21706"/>
              </p:ext>
            </p:extLst>
          </p:nvPr>
        </p:nvGraphicFramePr>
        <p:xfrm>
          <a:off x="505305" y="1856551"/>
          <a:ext cx="27701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6" name="公式" r:id="rId6" imgW="1384200" imgH="939600" progId="Equation.3">
                  <p:embed/>
                </p:oleObj>
              </mc:Choice>
              <mc:Fallback>
                <p:oleObj name="公式" r:id="rId6" imgW="1384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5" y="1856551"/>
                        <a:ext cx="2770187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27348"/>
              </p:ext>
            </p:extLst>
          </p:nvPr>
        </p:nvGraphicFramePr>
        <p:xfrm>
          <a:off x="467543" y="3717032"/>
          <a:ext cx="3939922" cy="307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7" name="公式" r:id="rId8" imgW="2019300" imgH="1574800" progId="Equation.3">
                  <p:embed/>
                </p:oleObj>
              </mc:Choice>
              <mc:Fallback>
                <p:oleObj name="公式" r:id="rId8" imgW="20193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717032"/>
                        <a:ext cx="3939922" cy="3072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61914"/>
              </p:ext>
            </p:extLst>
          </p:nvPr>
        </p:nvGraphicFramePr>
        <p:xfrm>
          <a:off x="5350893" y="5047187"/>
          <a:ext cx="2660402" cy="169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8" name="公式" r:id="rId10" imgW="1473200" imgH="939800" progId="Equation.3">
                  <p:embed/>
                </p:oleObj>
              </mc:Choice>
              <mc:Fallback>
                <p:oleObj name="公式" r:id="rId10" imgW="1473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893" y="5047187"/>
                        <a:ext cx="2660402" cy="1697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椭圆 20"/>
          <p:cNvSpPr/>
          <p:nvPr/>
        </p:nvSpPr>
        <p:spPr>
          <a:xfrm>
            <a:off x="4932040" y="2404663"/>
            <a:ext cx="65823" cy="88233"/>
          </a:xfrm>
          <a:custGeom>
            <a:avLst/>
            <a:gdLst>
              <a:gd name="connsiteX0" fmla="*/ 0 w 45719"/>
              <a:gd name="connsiteY0" fmla="*/ 34310 h 68619"/>
              <a:gd name="connsiteX1" fmla="*/ 22860 w 45719"/>
              <a:gd name="connsiteY1" fmla="*/ 0 h 68619"/>
              <a:gd name="connsiteX2" fmla="*/ 45720 w 45719"/>
              <a:gd name="connsiteY2" fmla="*/ 34310 h 68619"/>
              <a:gd name="connsiteX3" fmla="*/ 22860 w 45719"/>
              <a:gd name="connsiteY3" fmla="*/ 68620 h 68619"/>
              <a:gd name="connsiteX4" fmla="*/ 0 w 45719"/>
              <a:gd name="connsiteY4" fmla="*/ 34310 h 68619"/>
              <a:gd name="connsiteX0" fmla="*/ 0 w 57647"/>
              <a:gd name="connsiteY0" fmla="*/ 34696 h 69161"/>
              <a:gd name="connsiteX1" fmla="*/ 22860 w 57647"/>
              <a:gd name="connsiteY1" fmla="*/ 386 h 69161"/>
              <a:gd name="connsiteX2" fmla="*/ 57647 w 57647"/>
              <a:gd name="connsiteY2" fmla="*/ 22769 h 69161"/>
              <a:gd name="connsiteX3" fmla="*/ 22860 w 57647"/>
              <a:gd name="connsiteY3" fmla="*/ 69006 h 69161"/>
              <a:gd name="connsiteX4" fmla="*/ 0 w 57647"/>
              <a:gd name="connsiteY4" fmla="*/ 34696 h 6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47" h="69161">
                <a:moveTo>
                  <a:pt x="0" y="34696"/>
                </a:moveTo>
                <a:cubicBezTo>
                  <a:pt x="0" y="15747"/>
                  <a:pt x="13252" y="2374"/>
                  <a:pt x="22860" y="386"/>
                </a:cubicBezTo>
                <a:cubicBezTo>
                  <a:pt x="32468" y="-1602"/>
                  <a:pt x="57647" y="3820"/>
                  <a:pt x="57647" y="22769"/>
                </a:cubicBezTo>
                <a:cubicBezTo>
                  <a:pt x="57647" y="41718"/>
                  <a:pt x="32468" y="67018"/>
                  <a:pt x="22860" y="69006"/>
                </a:cubicBezTo>
                <a:cubicBezTo>
                  <a:pt x="13252" y="70994"/>
                  <a:pt x="0" y="53645"/>
                  <a:pt x="0" y="3469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5576" y="1772816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Viewing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8-16 无限投影观察体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59" y="4365104"/>
            <a:ext cx="5206741" cy="240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观察平面与观察空间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96752"/>
            <a:ext cx="8229600" cy="36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观察平面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也称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投影平面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，即观察空间投影到观察平面上的区域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平行投影的观察空间：</a:t>
            </a:r>
          </a:p>
          <a:p>
            <a:pPr lvl="1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无限长的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长方体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管道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透视投影的观察空间</a:t>
            </a:r>
          </a:p>
          <a:p>
            <a:pPr lvl="1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无限长的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棱锥体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8-17 有限观察体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9396"/>
            <a:ext cx="5891420" cy="231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图形学里的观察空间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5861" y="1124744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我们可以通过在</a:t>
            </a:r>
            <a:r>
              <a:rPr lang="en-US" altLang="zh-CN" i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i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方向限制观察空间的大小，而得到一个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有限的观察体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，可使我们丢掉观察景物之前和之后的部分，挑出想要观察的景物部分。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正投影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六面体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透视投影</a:t>
            </a:r>
          </a:p>
          <a:p>
            <a:pPr lvl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有限棱台体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>
            <a:fillRect/>
          </a:stretch>
        </p:blipFill>
        <p:spPr bwMode="auto">
          <a:xfrm>
            <a:off x="148345" y="2092993"/>
            <a:ext cx="7020272" cy="392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4036" y="11513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规范化投影空间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正投影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0364" y="949993"/>
            <a:ext cx="836327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正投影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的规范化变换，将正六面体的观察空间映射为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规范化的观察体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(Normalized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iew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olume)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98976"/>
              </p:ext>
            </p:extLst>
          </p:nvPr>
        </p:nvGraphicFramePr>
        <p:xfrm>
          <a:off x="5724128" y="2092993"/>
          <a:ext cx="3177621" cy="71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3" name="公式" r:id="rId6" imgW="2019300" imgH="457200" progId="Equation.3">
                  <p:embed/>
                </p:oleObj>
              </mc:Choice>
              <mc:Fallback>
                <p:oleObj name="公式" r:id="rId6" imgW="2019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092993"/>
                        <a:ext cx="3177621" cy="719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39561"/>
              </p:ext>
            </p:extLst>
          </p:nvPr>
        </p:nvGraphicFramePr>
        <p:xfrm>
          <a:off x="2874940" y="5013176"/>
          <a:ext cx="522814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4" name="公式" r:id="rId8" imgW="4457700" imgH="1473200" progId="Equation.3">
                  <p:embed/>
                </p:oleObj>
              </mc:Choice>
              <mc:Fallback>
                <p:oleObj name="公式" r:id="rId8" imgW="44577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40" y="5013176"/>
                        <a:ext cx="5228144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65" y="12807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规范化投影空间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斜平行投影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3214" y="1034873"/>
            <a:ext cx="836327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对于斜平行投影，其观察空间为一斜四棱柱，给观察空间的表示带来不便，对下一步的裁剪及求交运算效率不高。因此，要对其进行规范化变换，将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斜四棱柱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规范为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正四棱柱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，再转换为规范化的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正六面体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柱。</a:t>
            </a:r>
          </a:p>
        </p:txBody>
      </p:sp>
      <p:pic>
        <p:nvPicPr>
          <p:cNvPr id="4" name="图片 6" descr="图8-19   斜投影观察体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16" y="3645024"/>
            <a:ext cx="5918045" cy="31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624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规范化投影空间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透视投影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536" y="836712"/>
            <a:ext cx="85072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当透视投影的观察空间为斜四棱台时，同样给观察空间的表示带来不便，对下一步的裁剪及求交运算效率不高。因此，要对其进行规范化变换，将斜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四棱台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转换成为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正四棱柱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，再转换为规范化的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正六面体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图片 6" descr="图8-20   透视投影观察体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10187"/>
            <a:ext cx="4138265" cy="337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88640"/>
            <a:ext cx="8229600" cy="8275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Clipping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528" y="1268760"/>
            <a:ext cx="6707188" cy="871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规范化的观察体为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对称立方体</a:t>
            </a:r>
          </a:p>
          <a:p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4240872"/>
              </p:ext>
            </p:extLst>
          </p:nvPr>
        </p:nvGraphicFramePr>
        <p:xfrm>
          <a:off x="694185" y="2060848"/>
          <a:ext cx="3517775" cy="186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9" name="公式" r:id="rId5" imgW="1295400" imgH="685800" progId="Equation.3">
                  <p:embed/>
                </p:oleObj>
              </mc:Choice>
              <mc:Fallback>
                <p:oleObj name="公式" r:id="rId5" imgW="1295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85" y="2060848"/>
                        <a:ext cx="3517775" cy="186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6" descr="图8-21a)  三维区域码空间及其编码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46" y="3429000"/>
            <a:ext cx="4405727" cy="287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Cohen-Sutherland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复习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585913"/>
            <a:ext cx="8291512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每个线段端点都被赋一个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位编码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，称为区域码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区域码中的每一位表明该端点相对于剪裁窗口的相对位置</a:t>
            </a:r>
            <a:r>
              <a:rPr lang="zh-CN" altLang="en-US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kern="1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上下右</a:t>
            </a:r>
            <a:r>
              <a:rPr lang="zh-CN" altLang="en-US" b="1" kern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</a:t>
            </a:r>
            <a:r>
              <a:rPr lang="zh-CN" altLang="en-US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6" descr="fig 5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610071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3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8-21a)  三维区域码空间及其编码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17" y="332366"/>
            <a:ext cx="3744694" cy="244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三维编码规则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5709" y="1229197"/>
            <a:ext cx="4114800" cy="31249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：左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x&lt;-1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：右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x&gt;1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：下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y&lt;-1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：上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y&gt;1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：近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z&lt;-1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第六位为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：远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z&gt;1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574044"/>
              </p:ext>
            </p:extLst>
          </p:nvPr>
        </p:nvGraphicFramePr>
        <p:xfrm>
          <a:off x="5724128" y="3063079"/>
          <a:ext cx="2603004" cy="1008114"/>
        </p:xfrm>
        <a:graphic>
          <a:graphicData uri="http://schemas.openxmlformats.org/drawingml/2006/table">
            <a:tbl>
              <a:tblPr/>
              <a:tblGrid>
                <a:gridCol w="867350"/>
                <a:gridCol w="868304"/>
                <a:gridCol w="867350"/>
              </a:tblGrid>
              <a:tr h="33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011001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011000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011010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010101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010110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424403"/>
              </p:ext>
            </p:extLst>
          </p:nvPr>
        </p:nvGraphicFramePr>
        <p:xfrm>
          <a:off x="5724128" y="4149080"/>
          <a:ext cx="2592287" cy="1152126"/>
        </p:xfrm>
        <a:graphic>
          <a:graphicData uri="http://schemas.openxmlformats.org/drawingml/2006/table">
            <a:tbl>
              <a:tblPr/>
              <a:tblGrid>
                <a:gridCol w="864096"/>
                <a:gridCol w="864095"/>
                <a:gridCol w="864096"/>
              </a:tblGrid>
              <a:tr h="384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001001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001000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001010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000101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000110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958667"/>
              </p:ext>
            </p:extLst>
          </p:nvPr>
        </p:nvGraphicFramePr>
        <p:xfrm>
          <a:off x="5724128" y="5445224"/>
          <a:ext cx="2592289" cy="1158189"/>
        </p:xfrm>
        <a:graphic>
          <a:graphicData uri="http://schemas.openxmlformats.org/drawingml/2006/table">
            <a:tbl>
              <a:tblPr/>
              <a:tblGrid>
                <a:gridCol w="863784"/>
                <a:gridCol w="864721"/>
                <a:gridCol w="863784"/>
              </a:tblGrid>
              <a:tr h="38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101001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101000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101010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100001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100010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100101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100110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1273215" y="4829535"/>
            <a:ext cx="344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远平面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之前的区域码</a:t>
            </a: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259681" y="5352755"/>
            <a:ext cx="4176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近和远平面之前的区域码</a:t>
            </a: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1259681" y="5875975"/>
            <a:ext cx="3455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之后的区域码</a:t>
            </a:r>
          </a:p>
        </p:txBody>
      </p:sp>
      <p:cxnSp>
        <p:nvCxnSpPr>
          <p:cNvPr id="3" name="直接箭头连接符 2"/>
          <p:cNvCxnSpPr>
            <a:stCxn id="8" idx="3"/>
          </p:cNvCxnSpPr>
          <p:nvPr/>
        </p:nvCxnSpPr>
        <p:spPr>
          <a:xfrm flipV="1">
            <a:off x="4716363" y="3717033"/>
            <a:ext cx="791741" cy="137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92080" y="4927309"/>
            <a:ext cx="360040" cy="687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664092" y="6014178"/>
            <a:ext cx="896281" cy="17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697498" y="4306315"/>
            <a:ext cx="344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共分为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68144" y="2924944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64288" y="2564904"/>
            <a:ext cx="137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低位在右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三维观察流水线</a:t>
            </a:r>
          </a:p>
        </p:txBody>
      </p:sp>
      <p:pic>
        <p:nvPicPr>
          <p:cNvPr id="10243" name="图片 6" descr="图8-2  一般三维观察流水线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0630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三维编码裁剪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三维编码裁剪法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1439" y="1340768"/>
            <a:ext cx="8681122" cy="4320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三维编码裁剪法与二维编码裁剪法相类似，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如果线段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两端点的六位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二进制编码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都为零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，则该线段完全落在裁剪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的空间之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kumimoji="1"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两端点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的编码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逐位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”后为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非零</a:t>
            </a:r>
            <a:r>
              <a:rPr kumimoji="1"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有一位即可</a:t>
            </a:r>
            <a:r>
              <a:rPr kumimoji="1"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，则该线段完全落在裁剪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空间之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否则，该线段一定与裁剪空间的某个面相交。</a:t>
            </a:r>
            <a:endParaRPr kumimoji="1"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这时，需要对该线段作分段处理，进行线段与裁剪空间某个面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交点的计算</a:t>
            </a:r>
            <a:r>
              <a:rPr kumimoji="1"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，并取有效交点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空间线段与裁剪面的求交运算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435280" cy="4525963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裁剪空间六个平面的</a:t>
            </a:r>
            <a:r>
              <a:rPr kumimoji="1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平面方程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一般表示为</a:t>
            </a:r>
          </a:p>
          <a:p>
            <a:pPr marL="0" indent="0">
              <a:buNone/>
            </a:pP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ax 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cz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</a:p>
          <a:p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设三维</a:t>
            </a:r>
            <a:r>
              <a:rPr kumimoji="1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的两端点分别为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x1, y1, z1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kumimoji="1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参数方程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1"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P=P1+(P2-P1)t</a:t>
            </a:r>
          </a:p>
          <a:p>
            <a:pPr marL="914400" lvl="2" indent="0">
              <a:buNone/>
            </a:pP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1"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         t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［０，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］ </a:t>
            </a:r>
          </a:p>
          <a:p>
            <a:pPr marL="914400" lvl="2" indent="0">
              <a:buNone/>
            </a:pP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r·t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7624" y="4674232"/>
            <a:ext cx="216024" cy="1440160"/>
          </a:xfrm>
          <a:prstGeom prst="leftBrace">
            <a:avLst>
              <a:gd name="adj1" fmla="val 8333"/>
              <a:gd name="adj2" fmla="val 5109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32656"/>
            <a:ext cx="8229600" cy="8636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空间线段与裁剪面的求交运算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743064" y="1353114"/>
            <a:ext cx="46085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则空间直线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与裁剪空间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六个面的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交点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572" name="Group 3"/>
          <p:cNvGrpSpPr>
            <a:grpSpLocks/>
          </p:cNvGrpSpPr>
          <p:nvPr/>
        </p:nvGrpSpPr>
        <p:grpSpPr bwMode="auto">
          <a:xfrm>
            <a:off x="5793968" y="955598"/>
            <a:ext cx="2674045" cy="2802859"/>
            <a:chOff x="2130" y="816"/>
            <a:chExt cx="1503" cy="1622"/>
          </a:xfrm>
          <a:noFill/>
        </p:grpSpPr>
        <p:sp>
          <p:nvSpPr>
            <p:cNvPr id="109576" name="Text Box 4"/>
            <p:cNvSpPr txBox="1">
              <a:spLocks noChangeArrowheads="1"/>
            </p:cNvSpPr>
            <p:nvPr/>
          </p:nvSpPr>
          <p:spPr bwMode="auto">
            <a:xfrm>
              <a:off x="2256" y="816"/>
              <a:ext cx="1377" cy="16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x=x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p·t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y=y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q·t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z=z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r·t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 err="1">
                  <a:latin typeface="宋体" panose="02010600030101010101" pitchFamily="2" charset="-122"/>
                </a:rPr>
                <a:t>ax+by+cz+d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=0 </a:t>
              </a:r>
            </a:p>
          </p:txBody>
        </p:sp>
        <p:sp>
          <p:nvSpPr>
            <p:cNvPr id="109577" name="AutoShape 5"/>
            <p:cNvSpPr>
              <a:spLocks/>
            </p:cNvSpPr>
            <p:nvPr/>
          </p:nvSpPr>
          <p:spPr bwMode="auto">
            <a:xfrm>
              <a:off x="2130" y="1074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09573" name="Text Box 6"/>
          <p:cNvSpPr txBox="1">
            <a:spLocks noChangeArrowheads="1"/>
          </p:cNvSpPr>
          <p:nvPr/>
        </p:nvSpPr>
        <p:spPr bwMode="auto">
          <a:xfrm>
            <a:off x="806896" y="3464629"/>
            <a:ext cx="32624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latin typeface="宋体" panose="02010600030101010101" pitchFamily="2" charset="-122"/>
              </a:rPr>
              <a:t>由</a:t>
            </a:r>
            <a:r>
              <a:rPr kumimoji="1" lang="zh-CN" altLang="en-US" sz="3200" dirty="0">
                <a:latin typeface="宋体" panose="02010600030101010101" pitchFamily="2" charset="-122"/>
              </a:rPr>
              <a:t>上式可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得</a:t>
            </a:r>
            <a:r>
              <a:rPr kumimoji="1" lang="zh-CN" altLang="en-US" sz="3200" dirty="0" smtClean="0">
                <a:latin typeface="宋体" panose="02010600030101010101" pitchFamily="2" charset="-122"/>
              </a:rPr>
              <a:t>： </a:t>
            </a:r>
            <a:endParaRPr kumimoji="1" lang="zh-CN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1095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79906"/>
              </p:ext>
            </p:extLst>
          </p:nvPr>
        </p:nvGraphicFramePr>
        <p:xfrm>
          <a:off x="4572000" y="3824346"/>
          <a:ext cx="3464824" cy="101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公式" r:id="rId5" imgW="1422400" imgH="419100" progId="Equation.3">
                  <p:embed/>
                </p:oleObj>
              </mc:Choice>
              <mc:Fallback>
                <p:oleObj name="公式" r:id="rId5" imgW="14224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24346"/>
                        <a:ext cx="3464824" cy="101975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9"/>
          <p:cNvSpPr txBox="1">
            <a:spLocks noChangeArrowheads="1"/>
          </p:cNvSpPr>
          <p:nvPr/>
        </p:nvSpPr>
        <p:spPr bwMode="auto">
          <a:xfrm>
            <a:off x="806896" y="5000912"/>
            <a:ext cx="57610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与裁剪平面有交点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73480"/>
            <a:ext cx="8229600" cy="8857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空间线段与裁剪面的求交运算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981200"/>
            <a:ext cx="7921625" cy="3463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用规范化裁剪体的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右平面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方程：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代入上述公式，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可解出：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 0 &lt;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1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解出与右裁剪平面的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交点：</a:t>
            </a:r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14096574"/>
              </p:ext>
            </p:extLst>
          </p:nvPr>
        </p:nvGraphicFramePr>
        <p:xfrm>
          <a:off x="2267744" y="3830637"/>
          <a:ext cx="14414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8" name="公式" r:id="rId5" imgW="571252" imgH="418918" progId="Equation.3">
                  <p:embed/>
                </p:oleObj>
              </mc:Choice>
              <mc:Fallback>
                <p:oleObj name="公式" r:id="rId5" imgW="571252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30637"/>
                        <a:ext cx="14414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93471087"/>
              </p:ext>
            </p:extLst>
          </p:nvPr>
        </p:nvGraphicFramePr>
        <p:xfrm>
          <a:off x="2232500" y="2555876"/>
          <a:ext cx="17272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9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00" y="2555876"/>
                        <a:ext cx="17272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26510"/>
              </p:ext>
            </p:extLst>
          </p:nvPr>
        </p:nvGraphicFramePr>
        <p:xfrm>
          <a:off x="4582344" y="4146550"/>
          <a:ext cx="29527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0" name="公式" r:id="rId9" imgW="1054080" imgH="1346040" progId="Equation.3">
                  <p:embed/>
                </p:oleObj>
              </mc:Choice>
              <mc:Fallback>
                <p:oleObj name="公式" r:id="rId9" imgW="1054080" imgH="1346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44" y="4146550"/>
                        <a:ext cx="295275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353863" y="1031643"/>
            <a:ext cx="2530029" cy="2524822"/>
            <a:chOff x="2130" y="816"/>
            <a:chExt cx="1503" cy="1622"/>
          </a:xfrm>
          <a:solidFill>
            <a:srgbClr val="FFFF00"/>
          </a:solidFill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56" y="816"/>
              <a:ext cx="1377" cy="16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x=x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p·t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y=y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q·t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>
                  <a:latin typeface="宋体" panose="02010600030101010101" pitchFamily="2" charset="-122"/>
                </a:rPr>
                <a:t>z=z</a:t>
              </a:r>
              <a:r>
                <a:rPr kumimoji="1" lang="en-US" altLang="zh-CN" sz="2400" baseline="-25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+</a:t>
              </a:r>
              <a:r>
                <a:rPr kumimoji="1" lang="en-US" altLang="zh-CN" sz="2400" i="1" dirty="0">
                  <a:latin typeface="宋体" panose="02010600030101010101" pitchFamily="2" charset="-122"/>
                </a:rPr>
                <a:t>r·t</a:t>
              </a:r>
              <a:endParaRPr kumimoji="1" lang="en-US" altLang="zh-CN" sz="24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68000"/>
                </a:lnSpc>
              </a:pPr>
              <a:r>
                <a:rPr kumimoji="1" lang="en-US" altLang="zh-CN" sz="2400" i="1" dirty="0" err="1">
                  <a:latin typeface="宋体" panose="02010600030101010101" pitchFamily="2" charset="-122"/>
                </a:rPr>
                <a:t>ax+by+cz+d</a:t>
              </a:r>
              <a:r>
                <a:rPr kumimoji="1" lang="en-US" altLang="zh-CN" sz="2400" dirty="0">
                  <a:latin typeface="宋体" panose="02010600030101010101" pitchFamily="2" charset="-122"/>
                </a:rPr>
                <a:t>=0 </a:t>
              </a:r>
            </a:p>
          </p:txBody>
        </p:sp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2130" y="1074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4211960" y="2924944"/>
            <a:ext cx="2448272" cy="37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从世界坐标系到观察坐标系的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三维编码裁剪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观察流程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观察坐标系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世界坐标系与观察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观察空间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的概念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规范观察空间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三维编码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裁剪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法的思路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84710" y="1412776"/>
            <a:ext cx="5775722" cy="20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八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三维观察与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投影变换</a:t>
            </a:r>
            <a:endParaRPr lang="en-US" altLang="zh-CN" sz="48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2" y="1482737"/>
            <a:ext cx="1808645" cy="165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3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从世界坐标系到观察坐标系的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5052227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9112" y="188640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三维观察坐标系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64319" y="922114"/>
            <a:ext cx="873918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观察点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point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：观察坐标系的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，也称视点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eye position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或相机位置处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camera position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观察点和目标参考点构成视线方向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即为观察坐标系的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观察平面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(View Plane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投影平面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轴垂直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观察向上方向：一般选择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三维观察坐标系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7544" y="980728"/>
            <a:ext cx="8229600" cy="3340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观察向上方向：一般选择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观察向上向量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轴垂直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一般精确地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的方向比较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困难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，选取任意的观察向上向量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，只要不平行于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对其作投影变换，使得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。一般先取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V=(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0,1,0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世界坐标系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fig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2937272" cy="252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04" y="58614"/>
            <a:ext cx="8229600" cy="77809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三维观察与投影变换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088" y="836712"/>
            <a:ext cx="7859216" cy="5796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三维观察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8.1.3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从世界坐标系到观察坐标系的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空间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8.4.2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三维编码裁剪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137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从世界坐标系到观察坐标系的变换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24744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观察点到世界坐标系的原点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变换，使得观察坐标轴与世界坐标轴重合：</a:t>
            </a:r>
          </a:p>
          <a:p>
            <a:pPr marL="990600" lvl="1" indent="-533400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轴旋转，使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转到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(XOZ)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 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90600" lvl="1" indent="-533400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轴旋转，使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轴重合</a:t>
            </a:r>
          </a:p>
          <a:p>
            <a:pPr marL="990600" lvl="1" indent="-533400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轴旋转，使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重合 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fig 8-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0"/>
          <a:stretch>
            <a:fillRect/>
          </a:stretch>
        </p:blipFill>
        <p:spPr bwMode="auto">
          <a:xfrm>
            <a:off x="3923928" y="4293097"/>
            <a:ext cx="50864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1647</Words>
  <Application>Microsoft Office PowerPoint</Application>
  <PresentationFormat>全屏显示(4:3)</PresentationFormat>
  <Paragraphs>362</Paragraphs>
  <Slides>47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黑体</vt:lpstr>
      <vt:lpstr>宋体</vt:lpstr>
      <vt:lpstr>Arial</vt:lpstr>
      <vt:lpstr>Times New Roman</vt:lpstr>
      <vt:lpstr>Wingdings</vt:lpstr>
      <vt:lpstr>Modèle par défaut</vt:lpstr>
      <vt:lpstr>公式</vt:lpstr>
      <vt:lpstr>VISIO</vt:lpstr>
      <vt:lpstr>PowerPoint 演示文稿</vt:lpstr>
      <vt:lpstr>三维观察与投影变换 </vt:lpstr>
      <vt:lpstr> 三维观察 3D Viewing</vt:lpstr>
      <vt:lpstr>三维观察流水线</vt:lpstr>
      <vt:lpstr>三维观察与投影变换 </vt:lpstr>
      <vt:lpstr>三维观察坐标系</vt:lpstr>
      <vt:lpstr>三维观察坐标系</vt:lpstr>
      <vt:lpstr>三维观察与投影变换 </vt:lpstr>
      <vt:lpstr>从世界坐标系到观察坐标系的变换</vt:lpstr>
      <vt:lpstr>从世界坐标系到观察坐标系的变换</vt:lpstr>
      <vt:lpstr>三维观察与投影变换 </vt:lpstr>
      <vt:lpstr>投影变换 3D Projection </vt:lpstr>
      <vt:lpstr>平行投影和透视投影 Parallel (Perspective) Projection   </vt:lpstr>
      <vt:lpstr>平行投影和透视投影</vt:lpstr>
      <vt:lpstr>投影变换分类</vt:lpstr>
      <vt:lpstr>三维观察与投影变换 </vt:lpstr>
      <vt:lpstr>平行投影</vt:lpstr>
      <vt:lpstr>PowerPoint 演示文稿</vt:lpstr>
      <vt:lpstr>正平行投影--三视图变换</vt:lpstr>
      <vt:lpstr>剖视图变换</vt:lpstr>
      <vt:lpstr>工程制图中的正轴侧投影</vt:lpstr>
      <vt:lpstr>斜平行投影</vt:lpstr>
      <vt:lpstr>斜平行投影</vt:lpstr>
      <vt:lpstr>三维观察与投影变换 </vt:lpstr>
      <vt:lpstr>透视投影Perspective Projection</vt:lpstr>
      <vt:lpstr>透视投影特性Properties</vt:lpstr>
      <vt:lpstr>透视投影的分类</vt:lpstr>
      <vt:lpstr>点的透视变换</vt:lpstr>
      <vt:lpstr>三维观察与投影变换 </vt:lpstr>
      <vt:lpstr>观察平面与观察空间</vt:lpstr>
      <vt:lpstr>图形学里的观察空间</vt:lpstr>
      <vt:lpstr>规范化投影空间-正投影</vt:lpstr>
      <vt:lpstr>规范化投影空间-斜平行投影</vt:lpstr>
      <vt:lpstr>规范化投影空间-透视投影</vt:lpstr>
      <vt:lpstr>三维观察与投影变换 </vt:lpstr>
      <vt:lpstr>3D Clipping 三维裁剪</vt:lpstr>
      <vt:lpstr>三维观察与投影变换 </vt:lpstr>
      <vt:lpstr>Cohen-Sutherland算法(复习)</vt:lpstr>
      <vt:lpstr>三维编码规则</vt:lpstr>
      <vt:lpstr>三维观察与投影变换 </vt:lpstr>
      <vt:lpstr>三维编码裁剪法</vt:lpstr>
      <vt:lpstr>空间线段与裁剪面的求交运算</vt:lpstr>
      <vt:lpstr>空间线段与裁剪面的求交运算</vt:lpstr>
      <vt:lpstr>空间线段与裁剪面的求交运算</vt:lpstr>
      <vt:lpstr>三维观察与投影变换 </vt:lpstr>
      <vt:lpstr>总结Summary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图形变换</dc:title>
  <dc:creator>微软用户</dc:creator>
  <cp:lastModifiedBy>Administrator</cp:lastModifiedBy>
  <cp:revision>330</cp:revision>
  <dcterms:created xsi:type="dcterms:W3CDTF">2006-03-06T13:57:24Z</dcterms:created>
  <dcterms:modified xsi:type="dcterms:W3CDTF">2018-11-02T02:26:06Z</dcterms:modified>
</cp:coreProperties>
</file>