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8"/>
  </p:notesMasterIdLst>
  <p:handoutMasterIdLst>
    <p:handoutMasterId r:id="rId169"/>
  </p:handoutMasterIdLst>
  <p:sldIdLst>
    <p:sldId id="414" r:id="rId2"/>
    <p:sldId id="415" r:id="rId3"/>
    <p:sldId id="416" r:id="rId4"/>
    <p:sldId id="422" r:id="rId5"/>
    <p:sldId id="41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95" r:id="rId91"/>
    <p:sldId id="396" r:id="rId92"/>
    <p:sldId id="397" r:id="rId93"/>
    <p:sldId id="398" r:id="rId94"/>
    <p:sldId id="399" r:id="rId95"/>
    <p:sldId id="400" r:id="rId96"/>
    <p:sldId id="401" r:id="rId97"/>
    <p:sldId id="402" r:id="rId98"/>
    <p:sldId id="403" r:id="rId99"/>
    <p:sldId id="404" r:id="rId100"/>
    <p:sldId id="405" r:id="rId101"/>
    <p:sldId id="406" r:id="rId102"/>
    <p:sldId id="407" r:id="rId103"/>
    <p:sldId id="408" r:id="rId104"/>
    <p:sldId id="409" r:id="rId105"/>
    <p:sldId id="410" r:id="rId106"/>
    <p:sldId id="411" r:id="rId107"/>
    <p:sldId id="412" r:id="rId108"/>
    <p:sldId id="413" r:id="rId109"/>
    <p:sldId id="341" r:id="rId110"/>
    <p:sldId id="342" r:id="rId111"/>
    <p:sldId id="343" r:id="rId112"/>
    <p:sldId id="344" r:id="rId113"/>
    <p:sldId id="345" r:id="rId114"/>
    <p:sldId id="346" r:id="rId115"/>
    <p:sldId id="347" r:id="rId116"/>
    <p:sldId id="348" r:id="rId117"/>
    <p:sldId id="349" r:id="rId118"/>
    <p:sldId id="350" r:id="rId119"/>
    <p:sldId id="351" r:id="rId120"/>
    <p:sldId id="352" r:id="rId121"/>
    <p:sldId id="353" r:id="rId122"/>
    <p:sldId id="354" r:id="rId123"/>
    <p:sldId id="355" r:id="rId124"/>
    <p:sldId id="356" r:id="rId125"/>
    <p:sldId id="357" r:id="rId126"/>
    <p:sldId id="358" r:id="rId127"/>
    <p:sldId id="359" r:id="rId128"/>
    <p:sldId id="360" r:id="rId129"/>
    <p:sldId id="361" r:id="rId130"/>
    <p:sldId id="362" r:id="rId131"/>
    <p:sldId id="363" r:id="rId132"/>
    <p:sldId id="364" r:id="rId133"/>
    <p:sldId id="365" r:id="rId134"/>
    <p:sldId id="366" r:id="rId135"/>
    <p:sldId id="367" r:id="rId136"/>
    <p:sldId id="368" r:id="rId137"/>
    <p:sldId id="369" r:id="rId138"/>
    <p:sldId id="370" r:id="rId139"/>
    <p:sldId id="371" r:id="rId140"/>
    <p:sldId id="372" r:id="rId141"/>
    <p:sldId id="373" r:id="rId142"/>
    <p:sldId id="374" r:id="rId143"/>
    <p:sldId id="375" r:id="rId144"/>
    <p:sldId id="376" r:id="rId145"/>
    <p:sldId id="377" r:id="rId146"/>
    <p:sldId id="378" r:id="rId147"/>
    <p:sldId id="379" r:id="rId148"/>
    <p:sldId id="380" r:id="rId149"/>
    <p:sldId id="381" r:id="rId150"/>
    <p:sldId id="382" r:id="rId151"/>
    <p:sldId id="383" r:id="rId152"/>
    <p:sldId id="384" r:id="rId153"/>
    <p:sldId id="385" r:id="rId154"/>
    <p:sldId id="386" r:id="rId155"/>
    <p:sldId id="387" r:id="rId156"/>
    <p:sldId id="388" r:id="rId157"/>
    <p:sldId id="389" r:id="rId158"/>
    <p:sldId id="390" r:id="rId159"/>
    <p:sldId id="391" r:id="rId160"/>
    <p:sldId id="392" r:id="rId161"/>
    <p:sldId id="393" r:id="rId162"/>
    <p:sldId id="394" r:id="rId163"/>
    <p:sldId id="418" r:id="rId164"/>
    <p:sldId id="420" r:id="rId165"/>
    <p:sldId id="421" r:id="rId166"/>
    <p:sldId id="419" r:id="rId167"/>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FF"/>
    <a:srgbClr val="66FF66"/>
    <a:srgbClr val="0000CC"/>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p:scale>
          <a:sx n="100" d="100"/>
          <a:sy n="100" d="100"/>
        </p:scale>
        <p:origin x="-1620" y="-72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17</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33</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138</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139</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140</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141</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142</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143</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144</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145</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146</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147</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34</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148</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150</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151</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152</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153</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154</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155</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156</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157</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158</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35</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160</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161</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162</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36</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37</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39</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40</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43</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22</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44</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45</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46</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47</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48</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49</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50</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53</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23</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54</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55</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56</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57</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58</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59</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60</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61</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62</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63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26</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64</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67</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68</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69</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70</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71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72</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73</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27</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74</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75</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76</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77</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83</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84</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85</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86</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87</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88</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28</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89</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92</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93</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94</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95</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98</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101</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102</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103</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29</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105</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106</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107</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108</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110</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111</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112</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113</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114</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115</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30</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116</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119</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120</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121</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122</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123</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124</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125</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126</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127</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32</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128</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129</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130</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131</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132</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133</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134</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135</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136</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137</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wmf"/><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052736"/>
            <a:ext cx="9066212" cy="1440160"/>
          </a:xfrm>
        </p:spPr>
        <p:txBody>
          <a:bodyPr/>
          <a:lstStyle/>
          <a:p>
            <a:pPr algn="ctr"/>
            <a:r>
              <a:rPr lang="zh-CN" altLang="en-US" sz="7200" dirty="0"/>
              <a:t>计算机网络</a:t>
            </a:r>
          </a:p>
        </p:txBody>
      </p:sp>
      <p:sp>
        <p:nvSpPr>
          <p:cNvPr id="3" name="内容占位符 2"/>
          <p:cNvSpPr>
            <a:spLocks noGrp="1"/>
          </p:cNvSpPr>
          <p:nvPr>
            <p:ph idx="1"/>
          </p:nvPr>
        </p:nvSpPr>
        <p:spPr>
          <a:xfrm>
            <a:off x="495300" y="3103339"/>
            <a:ext cx="9066212" cy="2773933"/>
          </a:xfrm>
        </p:spPr>
        <p:txBody>
          <a:bodyPr/>
          <a:lstStyle/>
          <a:p>
            <a:pPr algn="ctr"/>
            <a:r>
              <a:rPr lang="zh-CN" altLang="en-US" sz="4400" dirty="0"/>
              <a:t>苏志同</a:t>
            </a:r>
            <a:endParaRPr lang="en-US" altLang="zh-CN" sz="4400" dirty="0"/>
          </a:p>
          <a:p>
            <a:pPr algn="ctr"/>
            <a:r>
              <a:rPr lang="en-US" altLang="zh-CN" sz="4400" dirty="0">
                <a:solidFill>
                  <a:schemeClr val="tx2"/>
                </a:solidFill>
                <a:latin typeface="华文新魏" pitchFamily="2" charset="-122"/>
                <a:ea typeface="华文新魏" pitchFamily="2" charset="-122"/>
              </a:rPr>
              <a:t>E-mail: suzhitong@ncut.edu.cn</a:t>
            </a:r>
          </a:p>
          <a:p>
            <a:pPr algn="ctr"/>
            <a:r>
              <a:rPr lang="en-US" altLang="zh-CN" sz="4400" dirty="0">
                <a:latin typeface="华文新魏" pitchFamily="2" charset="-122"/>
                <a:ea typeface="华文新魏" pitchFamily="2" charset="-122"/>
              </a:rPr>
              <a:t>Mobile: </a:t>
            </a:r>
            <a:r>
              <a:rPr lang="en-US" altLang="zh-CN" sz="4400" dirty="0" smtClean="0">
                <a:latin typeface="华文新魏" pitchFamily="2" charset="-122"/>
                <a:ea typeface="华文新魏" pitchFamily="2" charset="-122"/>
              </a:rPr>
              <a:t>13910400101</a:t>
            </a:r>
            <a:endParaRPr lang="zh-CN" altLang="en-US" sz="4400" dirty="0">
              <a:latin typeface="华文新魏" pitchFamily="2" charset="-122"/>
              <a:ea typeface="华文新魏" pitchFamily="2" charset="-122"/>
            </a:endParaRPr>
          </a:p>
        </p:txBody>
      </p:sp>
    </p:spTree>
    <p:extLst>
      <p:ext uri="{BB962C8B-B14F-4D97-AF65-F5344CB8AC3E}">
        <p14:creationId xmlns:p14="http://schemas.microsoft.com/office/powerpoint/2010/main" val="3699286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latin typeface="华文楷体" panose="02010600040101010101" pitchFamily="2" charset="-122"/>
                <a:ea typeface="华文楷体" panose="02010600040101010101" pitchFamily="2" charset="-122"/>
              </a:rPr>
              <a:t>因特网</a:t>
            </a:r>
            <a:r>
              <a:rPr lang="zh-CN" altLang="zh-CN" dirty="0">
                <a:solidFill>
                  <a:srgbClr val="FF0000"/>
                </a:solidFill>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这个译名是全国科学技术名词审定委员会推荐的</a:t>
            </a:r>
            <a:r>
              <a:rPr lang="zh-CN" altLang="en-US" dirty="0">
                <a:latin typeface="华文楷体" panose="02010600040101010101" pitchFamily="2" charset="-122"/>
                <a:ea typeface="华文楷体" panose="02010600040101010101" pitchFamily="2" charset="-122"/>
              </a:rPr>
              <a:t>，</a:t>
            </a:r>
            <a:r>
              <a:rPr lang="zh-CN" altLang="zh-CN" dirty="0">
                <a:solidFill>
                  <a:srgbClr val="0000FF"/>
                </a:solidFill>
                <a:latin typeface="华文楷体" panose="02010600040101010101" pitchFamily="2" charset="-122"/>
                <a:ea typeface="华文楷体" panose="02010600040101010101" pitchFamily="2" charset="-122"/>
              </a:rPr>
              <a:t>但却长期未得到推广</a:t>
            </a:r>
            <a:r>
              <a:rPr lang="zh-CN" altLang="en-US" dirty="0">
                <a:solidFill>
                  <a:srgbClr val="0000FF"/>
                </a:solidFill>
                <a:latin typeface="华文楷体" panose="02010600040101010101" pitchFamily="2" charset="-122"/>
                <a:ea typeface="华文楷体" panose="02010600040101010101" pitchFamily="2" charset="-122"/>
              </a:rPr>
              <a:t>；</a:t>
            </a:r>
            <a:endParaRPr lang="en-US" altLang="zh-CN" dirty="0">
              <a:solidFill>
                <a:srgbClr val="0000FF"/>
              </a:solidFill>
              <a:latin typeface="华文楷体" panose="02010600040101010101" pitchFamily="2" charset="-122"/>
              <a:ea typeface="华文楷体" panose="02010600040101010101" pitchFamily="2" charset="-122"/>
            </a:endParaRPr>
          </a:p>
          <a:p>
            <a:pPr lvl="1"/>
            <a:r>
              <a:rPr lang="zh-CN" altLang="zh-CN" dirty="0">
                <a:solidFill>
                  <a:srgbClr val="FF0000"/>
                </a:solidFill>
                <a:latin typeface="华文楷体" panose="02010600040101010101" pitchFamily="2" charset="-122"/>
                <a:ea typeface="华文楷体" panose="02010600040101010101" pitchFamily="2" charset="-122"/>
              </a:rPr>
              <a:t>互联网，</a:t>
            </a:r>
            <a:r>
              <a:rPr lang="zh-CN" altLang="zh-CN" dirty="0">
                <a:solidFill>
                  <a:srgbClr val="0000FF"/>
                </a:solidFill>
                <a:latin typeface="华文楷体" panose="02010600040101010101" pitchFamily="2" charset="-122"/>
                <a:ea typeface="华文楷体" panose="02010600040101010101" pitchFamily="2" charset="-122"/>
              </a:rPr>
              <a:t>这是目前流行最广的、事实上的标准译名。</a:t>
            </a:r>
            <a:r>
              <a:rPr lang="zh-CN" altLang="zh-CN" dirty="0">
                <a:latin typeface="华文楷体" panose="02010600040101010101" pitchFamily="2" charset="-122"/>
                <a:ea typeface="华文楷体" panose="02010600040101010101" pitchFamily="2" charset="-122"/>
              </a:rPr>
              <a:t>现在我国的各种报刊杂志、政府文件以及电视节目中都毫无例外地使用这个译名。</a:t>
            </a:r>
            <a:endParaRPr lang="zh-CN" altLang="en-US" dirty="0">
              <a:latin typeface="华文楷体" panose="02010600040101010101" pitchFamily="2" charset="-122"/>
              <a:ea typeface="华文楷体" panose="02010600040101010101" pitchFamily="2" charset="-122"/>
            </a:endParaRPr>
          </a:p>
        </p:txBody>
      </p:sp>
      <p:sp>
        <p:nvSpPr>
          <p:cNvPr id="4" name="矩形 3"/>
          <p:cNvSpPr/>
          <p:nvPr/>
        </p:nvSpPr>
        <p:spPr>
          <a:xfrm>
            <a:off x="560512" y="4995173"/>
            <a:ext cx="8928992"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776864"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920552" y="3493027"/>
            <a:ext cx="8424936"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601075" y="5355213"/>
            <a:ext cx="7528390"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321"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latin typeface="华文楷体" panose="02010600040101010101" pitchFamily="2" charset="-122"/>
                <a:ea typeface="华文楷体" panose="02010600040101010101" pitchFamily="2" charset="-122"/>
              </a:rPr>
              <a:t>费用</a:t>
            </a:r>
            <a:endParaRPr lang="zh-CN" altLang="en-US"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质量</a:t>
            </a:r>
          </a:p>
          <a:p>
            <a:pPr lvl="1"/>
            <a:r>
              <a:rPr lang="zh-CN" altLang="en-US" dirty="0">
                <a:latin typeface="华文楷体" panose="02010600040101010101" pitchFamily="2" charset="-122"/>
                <a:ea typeface="华文楷体" panose="02010600040101010101" pitchFamily="2" charset="-122"/>
              </a:rPr>
              <a:t>标准化</a:t>
            </a:r>
          </a:p>
          <a:p>
            <a:pPr lvl="1"/>
            <a:r>
              <a:rPr lang="zh-CN" altLang="en-US" dirty="0">
                <a:latin typeface="华文楷体" panose="02010600040101010101" pitchFamily="2" charset="-122"/>
                <a:ea typeface="华文楷体" panose="02010600040101010101" pitchFamily="2" charset="-122"/>
              </a:rPr>
              <a:t>可靠性</a:t>
            </a:r>
          </a:p>
          <a:p>
            <a:pPr lvl="1"/>
            <a:r>
              <a:rPr lang="zh-CN" altLang="en-US" dirty="0">
                <a:latin typeface="华文楷体" panose="02010600040101010101" pitchFamily="2" charset="-122"/>
                <a:ea typeface="华文楷体" panose="02010600040101010101" pitchFamily="2" charset="-122"/>
              </a:rPr>
              <a:t>可扩展性和可升级性 </a:t>
            </a:r>
          </a:p>
          <a:p>
            <a:pPr lvl="1"/>
            <a:r>
              <a:rPr lang="zh-CN" altLang="en-US" dirty="0">
                <a:latin typeface="华文楷体" panose="02010600040101010101" pitchFamily="2" charset="-122"/>
                <a:ea typeface="华文楷体" panose="02010600040101010101" pitchFamily="2" charset="-122"/>
              </a:rPr>
              <a:t>易于管理和维护 </a:t>
            </a:r>
          </a:p>
        </p:txBody>
      </p:sp>
    </p:spTree>
    <p:extLst>
      <p:ext uri="{BB962C8B-B14F-4D97-AF65-F5344CB8AC3E}">
        <p14:creationId xmlns:p14="http://schemas.microsoft.com/office/powerpoint/2010/main" val="252171315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a:xfrm>
            <a:off x="495300" y="1196752"/>
            <a:ext cx="8922196" cy="4934173"/>
          </a:xfrm>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848544" y="4996333"/>
            <a:ext cx="8640960"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a:xfrm>
            <a:off x="495300" y="1196752"/>
            <a:ext cx="8850188" cy="4934173"/>
          </a:xfrm>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华文楷体" panose="02010600040101010101" pitchFamily="2" charset="-122"/>
                <a:ea typeface="华文楷体" panose="02010600040101010101" pitchFamily="2" charset="-122"/>
              </a:rPr>
              <a:t>OSI </a:t>
            </a:r>
            <a:r>
              <a:rPr lang="zh-CN" altLang="en-US" dirty="0">
                <a:solidFill>
                  <a:srgbClr val="0000CC"/>
                </a:solidFill>
                <a:latin typeface="华文楷体" panose="02010600040101010101" pitchFamily="2" charset="-122"/>
                <a:ea typeface="华文楷体" panose="02010600040101010101" pitchFamily="2" charset="-122"/>
              </a:rPr>
              <a:t>的专家们在完成 </a:t>
            </a:r>
            <a:r>
              <a:rPr lang="en-US" altLang="zh-CN" dirty="0">
                <a:solidFill>
                  <a:srgbClr val="0000CC"/>
                </a:solidFill>
                <a:latin typeface="华文楷体" panose="02010600040101010101" pitchFamily="2" charset="-122"/>
                <a:ea typeface="华文楷体" panose="02010600040101010101" pitchFamily="2" charset="-122"/>
              </a:rPr>
              <a:t>OSI </a:t>
            </a:r>
            <a:r>
              <a:rPr lang="zh-CN" altLang="en-US" dirty="0">
                <a:solidFill>
                  <a:srgbClr val="0000CC"/>
                </a:solidFill>
                <a:latin typeface="华文楷体" panose="02010600040101010101" pitchFamily="2" charset="-122"/>
                <a:ea typeface="华文楷体" panose="02010600040101010101" pitchFamily="2" charset="-122"/>
              </a:rPr>
              <a:t>标准时没有商业驱动力；</a:t>
            </a:r>
          </a:p>
          <a:p>
            <a:pPr lvl="1"/>
            <a:r>
              <a:rPr lang="en-US" altLang="zh-CN" dirty="0">
                <a:solidFill>
                  <a:srgbClr val="0000CC"/>
                </a:solidFill>
                <a:latin typeface="华文楷体" panose="02010600040101010101" pitchFamily="2" charset="-122"/>
                <a:ea typeface="华文楷体" panose="02010600040101010101" pitchFamily="2" charset="-122"/>
              </a:rPr>
              <a:t>OSI </a:t>
            </a:r>
            <a:r>
              <a:rPr lang="zh-CN" altLang="en-US" dirty="0">
                <a:solidFill>
                  <a:srgbClr val="0000CC"/>
                </a:solidFill>
                <a:latin typeface="华文楷体" panose="02010600040101010101" pitchFamily="2" charset="-122"/>
                <a:ea typeface="华文楷体" panose="02010600040101010101" pitchFamily="2" charset="-122"/>
              </a:rPr>
              <a:t>的协议实现起来过分复杂，且运行效率很低；</a:t>
            </a:r>
          </a:p>
          <a:p>
            <a:pPr lvl="1"/>
            <a:r>
              <a:rPr lang="en-US" altLang="zh-CN" dirty="0">
                <a:solidFill>
                  <a:srgbClr val="0000CC"/>
                </a:solidFill>
                <a:latin typeface="华文楷体" panose="02010600040101010101" pitchFamily="2" charset="-122"/>
                <a:ea typeface="华文楷体" panose="02010600040101010101" pitchFamily="2" charset="-122"/>
              </a:rPr>
              <a:t>OSI </a:t>
            </a:r>
            <a:r>
              <a:rPr lang="zh-CN" altLang="en-US" dirty="0">
                <a:solidFill>
                  <a:srgbClr val="0000CC"/>
                </a:solidFill>
                <a:latin typeface="华文楷体" panose="02010600040101010101" pitchFamily="2" charset="-122"/>
                <a:ea typeface="华文楷体" panose="02010600040101010101" pitchFamily="2" charset="-122"/>
              </a:rPr>
              <a:t>标准的制定周期太长，因而使得按 </a:t>
            </a:r>
            <a:r>
              <a:rPr lang="en-US" altLang="zh-CN" dirty="0">
                <a:solidFill>
                  <a:srgbClr val="0000CC"/>
                </a:solidFill>
                <a:latin typeface="华文楷体" panose="02010600040101010101" pitchFamily="2" charset="-122"/>
                <a:ea typeface="华文楷体" panose="02010600040101010101" pitchFamily="2" charset="-122"/>
              </a:rPr>
              <a:t>OSI </a:t>
            </a:r>
            <a:r>
              <a:rPr lang="zh-CN" altLang="en-US" dirty="0">
                <a:solidFill>
                  <a:srgbClr val="0000CC"/>
                </a:solidFill>
                <a:latin typeface="华文楷体" panose="02010600040101010101" pitchFamily="2" charset="-122"/>
                <a:ea typeface="华文楷体" panose="02010600040101010101" pitchFamily="2" charset="-122"/>
              </a:rPr>
              <a:t>标准生产的设备无法及时进入市场；</a:t>
            </a:r>
          </a:p>
          <a:p>
            <a:pPr lvl="1"/>
            <a:r>
              <a:rPr lang="en-US" altLang="zh-CN" dirty="0">
                <a:solidFill>
                  <a:srgbClr val="0000CC"/>
                </a:solidFill>
                <a:latin typeface="华文楷体" panose="02010600040101010101" pitchFamily="2" charset="-122"/>
                <a:ea typeface="华文楷体" panose="02010600040101010101" pitchFamily="2" charset="-122"/>
              </a:rPr>
              <a:t>OSI </a:t>
            </a:r>
            <a:r>
              <a:rPr lang="zh-CN" altLang="en-US" dirty="0">
                <a:solidFill>
                  <a:srgbClr val="0000CC"/>
                </a:solidFill>
                <a:latin typeface="华文楷体" panose="02010600040101010101" pitchFamily="2" charset="-122"/>
                <a:ea typeface="华文楷体" panose="02010600040101010101" pitchFamily="2" charset="-122"/>
              </a:rPr>
              <a:t>的层次</a:t>
            </a:r>
            <a:r>
              <a:rPr lang="zh-CN" altLang="en-US" dirty="0" smtClean="0">
                <a:solidFill>
                  <a:srgbClr val="0000CC"/>
                </a:solidFill>
                <a:latin typeface="华文楷体" panose="02010600040101010101" pitchFamily="2" charset="-122"/>
                <a:ea typeface="华文楷体" panose="02010600040101010101" pitchFamily="2" charset="-122"/>
              </a:rPr>
              <a:t>划分也</a:t>
            </a:r>
            <a:r>
              <a:rPr lang="zh-CN" altLang="en-US" dirty="0">
                <a:solidFill>
                  <a:srgbClr val="0000CC"/>
                </a:solidFill>
                <a:latin typeface="华文楷体" panose="02010600040101010101" pitchFamily="2" charset="-122"/>
                <a:ea typeface="华文楷体" panose="02010600040101010101" pitchFamily="2" charset="-122"/>
              </a:rPr>
              <a:t>不太合理，有些功能在多个层次中重复出现。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latin typeface="华文楷体" panose="02010600040101010101" pitchFamily="2" charset="-122"/>
                <a:ea typeface="华文楷体" panose="02010600040101010101" pitchFamily="2" charset="-122"/>
              </a:rPr>
              <a:t>第一类工作与传送文件直接有关。</a:t>
            </a:r>
          </a:p>
          <a:p>
            <a:pPr lvl="2"/>
            <a:r>
              <a:rPr lang="zh-CN" altLang="en-US" dirty="0">
                <a:solidFill>
                  <a:srgbClr val="0000CC"/>
                </a:solidFill>
                <a:latin typeface="华文仿宋" panose="02010600040101010101" pitchFamily="2" charset="-122"/>
                <a:ea typeface="华文仿宋" panose="02010600040101010101" pitchFamily="2" charset="-122"/>
              </a:rPr>
              <a:t>确信对方已做好</a:t>
            </a:r>
            <a:r>
              <a:rPr lang="zh-CN" altLang="en-US" dirty="0" smtClean="0">
                <a:solidFill>
                  <a:srgbClr val="0000CC"/>
                </a:solidFill>
                <a:latin typeface="华文仿宋" panose="02010600040101010101" pitchFamily="2" charset="-122"/>
                <a:ea typeface="华文仿宋" panose="02010600040101010101" pitchFamily="2" charset="-122"/>
              </a:rPr>
              <a:t>接收</a:t>
            </a:r>
            <a:r>
              <a:rPr lang="zh-CN" altLang="en-US" dirty="0">
                <a:solidFill>
                  <a:srgbClr val="0000CC"/>
                </a:solidFill>
                <a:latin typeface="华文仿宋" panose="02010600040101010101" pitchFamily="2" charset="-122"/>
                <a:ea typeface="华文仿宋" panose="02010600040101010101" pitchFamily="2" charset="-122"/>
              </a:rPr>
              <a:t>和存储文件的准备。</a:t>
            </a:r>
          </a:p>
          <a:p>
            <a:pPr lvl="2"/>
            <a:r>
              <a:rPr lang="zh-CN" altLang="en-US" dirty="0" smtClean="0">
                <a:solidFill>
                  <a:srgbClr val="0000CC"/>
                </a:solidFill>
                <a:latin typeface="华文仿宋" panose="02010600040101010101" pitchFamily="2" charset="-122"/>
                <a:ea typeface="华文仿宋" panose="02010600040101010101" pitchFamily="2" charset="-122"/>
              </a:rPr>
              <a:t>双方已协调好一致</a:t>
            </a:r>
            <a:r>
              <a:rPr lang="zh-CN" altLang="en-US" dirty="0">
                <a:solidFill>
                  <a:srgbClr val="0000CC"/>
                </a:solidFill>
                <a:latin typeface="华文仿宋" panose="02010600040101010101" pitchFamily="2" charset="-122"/>
                <a:ea typeface="华文仿宋" panose="02010600040101010101" pitchFamily="2" charset="-122"/>
              </a:rPr>
              <a:t>的文件格式。</a:t>
            </a:r>
          </a:p>
          <a:p>
            <a:pPr lvl="1"/>
            <a:r>
              <a:rPr lang="zh-CN" altLang="en-US" dirty="0">
                <a:latin typeface="华文楷体" panose="02010600040101010101" pitchFamily="2" charset="-122"/>
                <a:ea typeface="华文楷体" panose="02010600040101010101" pitchFamily="2" charset="-122"/>
              </a:rPr>
              <a:t>两个主机将</a:t>
            </a:r>
            <a:r>
              <a:rPr lang="zh-CN" altLang="en-US" dirty="0">
                <a:solidFill>
                  <a:srgbClr val="FF0000"/>
                </a:solidFill>
                <a:latin typeface="华文楷体" panose="02010600040101010101" pitchFamily="2" charset="-122"/>
                <a:ea typeface="华文楷体" panose="02010600040101010101" pitchFamily="2" charset="-122"/>
              </a:rPr>
              <a:t>文件传送模块</a:t>
            </a:r>
            <a:r>
              <a:rPr lang="zh-CN" altLang="en-US" dirty="0">
                <a:latin typeface="华文楷体" panose="02010600040101010101" pitchFamily="2" charset="-122"/>
                <a:ea typeface="华文楷体" panose="02010600040101010101" pitchFamily="2" charset="-122"/>
              </a:rPr>
              <a:t>作为最高的一层 </a:t>
            </a:r>
            <a:r>
              <a:rPr lang="zh-CN" altLang="en-US" dirty="0" smtClean="0">
                <a:latin typeface="华文楷体" panose="02010600040101010101" pitchFamily="2" charset="-122"/>
                <a:ea typeface="华文楷体" panose="02010600040101010101" pitchFamily="2" charset="-122"/>
              </a:rPr>
              <a:t>，剩下</a:t>
            </a:r>
            <a:r>
              <a:rPr lang="zh-CN" altLang="en-US" dirty="0">
                <a:latin typeface="华文楷体" panose="02010600040101010101" pitchFamily="2" charset="-122"/>
                <a:ea typeface="华文楷体" panose="02010600040101010101" pitchFamily="2" charset="-122"/>
              </a:rPr>
              <a:t>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a:latin typeface="华文楷体" panose="02010600040101010101" pitchFamily="2" charset="-122"/>
                <a:ea typeface="华文楷体" panose="02010600040101010101" pitchFamily="2" charset="-122"/>
              </a:rPr>
              <a:t>“上网”就是表示使用某个电子设备连接到互联网，而不是连接到其他的网络上。</a:t>
            </a:r>
            <a:endParaRPr lang="en-US" altLang="zh-CN" dirty="0">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网民、网吧、网银（网上银行）、网购（网上购物）等。这里的“网”，一般都不是指电信网或有线电视网，而是指当今世界上最大的计算机网络</a:t>
            </a:r>
            <a:r>
              <a:rPr lang="en-US" altLang="zh-CN" dirty="0">
                <a:latin typeface="华文楷体" panose="02010600040101010101" pitchFamily="2" charset="-122"/>
                <a:ea typeface="华文楷体" panose="02010600040101010101" pitchFamily="2" charset="-122"/>
              </a:rPr>
              <a:t> Internet </a:t>
            </a:r>
            <a:r>
              <a:rPr lang="zh-CN" altLang="zh-CN" dirty="0">
                <a:latin typeface="华文楷体" panose="02010600040101010101" pitchFamily="2" charset="-122"/>
                <a:ea typeface="华文楷体" panose="02010600040101010101" pitchFamily="2" charset="-122"/>
              </a:rPr>
              <a:t>——互联网。</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4891761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45"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latin typeface="华文楷体" panose="02010600040101010101" pitchFamily="2" charset="-122"/>
                <a:ea typeface="华文楷体" panose="02010600040101010101" pitchFamily="2" charset="-122"/>
              </a:rPr>
              <a:t>各层之间是独立的。</a:t>
            </a:r>
          </a:p>
          <a:p>
            <a:r>
              <a:rPr lang="zh-CN" altLang="en-US" dirty="0">
                <a:latin typeface="华文楷体" panose="02010600040101010101" pitchFamily="2" charset="-122"/>
                <a:ea typeface="华文楷体" panose="02010600040101010101" pitchFamily="2" charset="-122"/>
              </a:rPr>
              <a:t>灵活性好。</a:t>
            </a:r>
          </a:p>
          <a:p>
            <a:r>
              <a:rPr lang="zh-CN" altLang="en-US" dirty="0">
                <a:latin typeface="华文楷体" panose="02010600040101010101" pitchFamily="2" charset="-122"/>
                <a:ea typeface="华文楷体" panose="02010600040101010101" pitchFamily="2" charset="-122"/>
              </a:rPr>
              <a:t>结构上可分割开。</a:t>
            </a:r>
          </a:p>
          <a:p>
            <a:r>
              <a:rPr lang="zh-CN" altLang="en-US" dirty="0">
                <a:latin typeface="华文楷体" panose="02010600040101010101" pitchFamily="2" charset="-122"/>
                <a:ea typeface="华文楷体" panose="02010600040101010101" pitchFamily="2" charset="-122"/>
              </a:rPr>
              <a:t>易于实现和维护。</a:t>
            </a:r>
          </a:p>
          <a:p>
            <a:r>
              <a:rPr lang="zh-CN" altLang="en-US" dirty="0">
                <a:latin typeface="华文楷体" panose="02010600040101010101" pitchFamily="2" charset="-122"/>
                <a:ea typeface="华文楷体" panose="02010600040101010101" pitchFamily="2" charset="-122"/>
              </a:rPr>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latin typeface="华文楷体" panose="02010600040101010101" pitchFamily="2" charset="-122"/>
                <a:ea typeface="华文楷体" panose="02010600040101010101" pitchFamily="2" charset="-122"/>
              </a:rPr>
              <a:t>降低效率。</a:t>
            </a:r>
            <a:endParaRPr lang="en-US" altLang="zh-CN" dirty="0" smtClean="0">
              <a:latin typeface="华文楷体" panose="02010600040101010101" pitchFamily="2" charset="-122"/>
              <a:ea typeface="华文楷体" panose="02010600040101010101" pitchFamily="2" charset="-122"/>
            </a:endParaRPr>
          </a:p>
          <a:p>
            <a:r>
              <a:rPr lang="zh-CN" altLang="zh-CN" dirty="0" smtClean="0">
                <a:latin typeface="华文楷体" panose="02010600040101010101" pitchFamily="2" charset="-122"/>
                <a:ea typeface="华文楷体" panose="02010600040101010101" pitchFamily="2" charset="-122"/>
              </a:rPr>
              <a:t>有些</a:t>
            </a:r>
            <a:r>
              <a:rPr lang="zh-CN" altLang="zh-CN" dirty="0">
                <a:latin typeface="华文楷体" panose="02010600040101010101" pitchFamily="2" charset="-122"/>
                <a:ea typeface="华文楷体" panose="02010600040101010101" pitchFamily="2" charset="-122"/>
              </a:rPr>
              <a:t>功能会在不同的层次中重复出现，因而产生了</a:t>
            </a:r>
            <a:r>
              <a:rPr lang="zh-CN" altLang="zh-CN" dirty="0" smtClean="0">
                <a:latin typeface="华文楷体" panose="02010600040101010101" pitchFamily="2" charset="-122"/>
                <a:ea typeface="华文楷体" panose="02010600040101010101" pitchFamily="2" charset="-122"/>
              </a:rPr>
              <a:t>额外开销</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782998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a:latin typeface="华文楷体" panose="02010600040101010101" pitchFamily="2" charset="-122"/>
                <a:ea typeface="华文楷体" panose="02010600040101010101" pitchFamily="2" charset="-122"/>
              </a:rPr>
              <a:t>互联网</a:t>
            </a:r>
            <a:r>
              <a:rPr lang="zh-CN" altLang="zh-CN" dirty="0">
                <a:latin typeface="华文楷体" panose="02010600040101010101" pitchFamily="2" charset="-122"/>
                <a:ea typeface="华文楷体" panose="02010600040101010101" pitchFamily="2" charset="-122"/>
              </a:rPr>
              <a:t>应用</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互联网</a:t>
            </a:r>
            <a:r>
              <a:rPr lang="zh-CN" altLang="zh-CN" dirty="0">
                <a:latin typeface="华文楷体" panose="02010600040101010101" pitchFamily="2" charset="-122"/>
                <a:ea typeface="华文楷体" panose="02010600040101010101" pitchFamily="2" charset="-122"/>
              </a:rPr>
              <a:t>工作原理</a:t>
            </a:r>
            <a:r>
              <a:rPr lang="zh-CN" altLang="en-US" dirty="0">
                <a:latin typeface="华文楷体" panose="02010600040101010101" pitchFamily="2" charset="-122"/>
                <a:ea typeface="华文楷体" panose="02010600040101010101" pitchFamily="2" charset="-122"/>
              </a:rPr>
              <a:t>与特点</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2306222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169669"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241105"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a:xfrm>
            <a:off x="495300" y="1196752"/>
            <a:ext cx="8922196" cy="5184576"/>
          </a:xfrm>
        </p:spPr>
        <p:txBody>
          <a:bodyPr/>
          <a:lstStyle/>
          <a:p>
            <a:pPr algn="just"/>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pPr algn="just"/>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pPr algn="just"/>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4176464"/>
          </a:xfrm>
          <a:ln w="12700">
            <a:solidFill>
              <a:schemeClr val="tx1"/>
            </a:solidFill>
          </a:ln>
        </p:spPr>
        <p:txBody>
          <a:bodyPr/>
          <a:lstStyle/>
          <a:p>
            <a:pPr>
              <a:lnSpc>
                <a:spcPct val="100000"/>
              </a:lnSpc>
            </a:pPr>
            <a:r>
              <a:rPr lang="zh-CN" altLang="zh-CN" dirty="0" smtClean="0">
                <a:solidFill>
                  <a:srgbClr val="0000CC"/>
                </a:solidFill>
                <a:latin typeface="华文楷体" panose="02010600040101010101" pitchFamily="2" charset="-122"/>
                <a:ea typeface="华文楷体" panose="02010600040101010101" pitchFamily="2" charset="-122"/>
              </a:rPr>
              <a:t>连通性</a:t>
            </a:r>
            <a:r>
              <a:rPr lang="en-US" altLang="zh-CN" dirty="0" smtClean="0">
                <a:solidFill>
                  <a:srgbClr val="0000CC"/>
                </a:solidFill>
                <a:latin typeface="华文楷体" panose="02010600040101010101" pitchFamily="2" charset="-122"/>
                <a:ea typeface="华文楷体" panose="02010600040101010101" pitchFamily="2" charset="-122"/>
              </a:rPr>
              <a:t> (</a:t>
            </a:r>
            <a:r>
              <a:rPr lang="en-US" altLang="zh-CN" dirty="0">
                <a:solidFill>
                  <a:srgbClr val="0000CC"/>
                </a:solidFill>
                <a:latin typeface="华文楷体" panose="02010600040101010101" pitchFamily="2" charset="-122"/>
                <a:ea typeface="华文楷体" panose="02010600040101010101" pitchFamily="2" charset="-122"/>
              </a:rPr>
              <a:t>connectivity</a:t>
            </a:r>
            <a:r>
              <a:rPr lang="en-US" altLang="zh-CN" dirty="0" smtClean="0">
                <a:solidFill>
                  <a:srgbClr val="0000CC"/>
                </a:solidFill>
                <a:latin typeface="华文楷体" panose="02010600040101010101" pitchFamily="2" charset="-122"/>
                <a:ea typeface="华文楷体" panose="02010600040101010101" pitchFamily="2" charset="-122"/>
              </a:rPr>
              <a:t>)</a:t>
            </a:r>
          </a:p>
          <a:p>
            <a:pPr lvl="1" algn="just">
              <a:lnSpc>
                <a:spcPct val="100000"/>
              </a:lnSpc>
            </a:pPr>
            <a:r>
              <a:rPr lang="zh-CN" altLang="en-US" dirty="0" smtClean="0">
                <a:latin typeface="华文仿宋" panose="02010600040101010101" pitchFamily="2" charset="-122"/>
                <a:ea typeface="华文仿宋" panose="02010600040101010101" pitchFamily="2" charset="-122"/>
              </a:rPr>
              <a:t>使</a:t>
            </a:r>
            <a:r>
              <a:rPr lang="zh-CN" altLang="en-US" dirty="0">
                <a:latin typeface="华文仿宋" panose="02010600040101010101" pitchFamily="2" charset="-122"/>
                <a:ea typeface="华文仿宋" panose="02010600040101010101" pitchFamily="2" charset="-122"/>
              </a:rPr>
              <a:t>上网用户之间都可以交换</a:t>
            </a:r>
            <a:r>
              <a:rPr lang="zh-CN" altLang="en-US" dirty="0" smtClean="0">
                <a:latin typeface="华文仿宋" panose="02010600040101010101" pitchFamily="2" charset="-122"/>
                <a:ea typeface="华文仿宋" panose="02010600040101010101" pitchFamily="2" charset="-122"/>
              </a:rPr>
              <a:t>信息</a:t>
            </a:r>
            <a:r>
              <a:rPr lang="zh-CN" altLang="zh-CN" dirty="0">
                <a:latin typeface="华文仿宋" panose="02010600040101010101" pitchFamily="2" charset="-122"/>
                <a:ea typeface="华文仿宋" panose="02010600040101010101" pitchFamily="2" charset="-122"/>
              </a:rPr>
              <a:t>（数据，以及各种音频视频） </a:t>
            </a:r>
            <a:r>
              <a:rPr lang="zh-CN" altLang="en-US" dirty="0" smtClean="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好像这些用户的计算机都可以彼此直接连通一样</a:t>
            </a:r>
            <a:r>
              <a:rPr lang="zh-CN" altLang="en-US" dirty="0" smtClean="0">
                <a:latin typeface="华文仿宋" panose="02010600040101010101" pitchFamily="2" charset="-122"/>
                <a:ea typeface="华文仿宋" panose="02010600040101010101" pitchFamily="2" charset="-122"/>
              </a:rPr>
              <a:t>。</a:t>
            </a:r>
            <a:endParaRPr lang="en-US" altLang="zh-CN" dirty="0" smtClean="0">
              <a:latin typeface="华文仿宋" panose="02010600040101010101" pitchFamily="2" charset="-122"/>
              <a:ea typeface="华文仿宋" panose="02010600040101010101" pitchFamily="2" charset="-122"/>
            </a:endParaRPr>
          </a:p>
          <a:p>
            <a:pPr lvl="1" algn="just">
              <a:lnSpc>
                <a:spcPct val="100000"/>
              </a:lnSpc>
            </a:pPr>
            <a:r>
              <a:rPr lang="zh-CN" altLang="zh-CN" dirty="0" smtClean="0">
                <a:solidFill>
                  <a:srgbClr val="FF0000"/>
                </a:solidFill>
                <a:latin typeface="华文仿宋" panose="02010600040101010101" pitchFamily="2" charset="-122"/>
                <a:ea typeface="华文仿宋" panose="02010600040101010101" pitchFamily="2" charset="-122"/>
              </a:rPr>
              <a:t>注意</a:t>
            </a:r>
            <a:r>
              <a:rPr lang="zh-CN" altLang="zh-CN" dirty="0">
                <a:solidFill>
                  <a:srgbClr val="FF0000"/>
                </a:solidFill>
                <a:latin typeface="华文仿宋" panose="02010600040101010101" pitchFamily="2" charset="-122"/>
                <a:ea typeface="华文仿宋" panose="02010600040101010101" pitchFamily="2" charset="-122"/>
              </a:rPr>
              <a:t>，</a:t>
            </a:r>
            <a:r>
              <a:rPr lang="zh-CN" altLang="zh-CN" dirty="0">
                <a:latin typeface="华文仿宋" panose="02010600040101010101" pitchFamily="2" charset="-122"/>
                <a:ea typeface="华文仿宋" panose="02010600040101010101" pitchFamily="2" charset="-122"/>
              </a:rPr>
              <a:t>互联网具有虚拟的</a:t>
            </a:r>
            <a:r>
              <a:rPr lang="zh-CN" altLang="zh-CN" dirty="0" smtClean="0">
                <a:latin typeface="华文仿宋" panose="02010600040101010101" pitchFamily="2" charset="-122"/>
                <a:ea typeface="华文仿宋" panose="02010600040101010101" pitchFamily="2" charset="-122"/>
              </a:rPr>
              <a:t>特点</a:t>
            </a:r>
            <a:r>
              <a:rPr lang="zh-CN" altLang="en-US" dirty="0" smtClean="0">
                <a:latin typeface="华文仿宋" panose="02010600040101010101" pitchFamily="2" charset="-122"/>
                <a:ea typeface="华文仿宋" panose="02010600040101010101" pitchFamily="2" charset="-122"/>
              </a:rPr>
              <a:t>，</a:t>
            </a:r>
            <a:r>
              <a:rPr lang="zh-CN" altLang="zh-CN" dirty="0" smtClean="0">
                <a:latin typeface="华文仿宋" panose="02010600040101010101" pitchFamily="2" charset="-122"/>
                <a:ea typeface="华文仿宋" panose="02010600040101010101" pitchFamily="2" charset="-122"/>
              </a:rPr>
              <a:t>无法</a:t>
            </a:r>
            <a:r>
              <a:rPr lang="zh-CN" altLang="zh-CN" dirty="0">
                <a:latin typeface="华文仿宋" panose="02010600040101010101" pitchFamily="2" charset="-122"/>
                <a:ea typeface="华文仿宋" panose="02010600040101010101" pitchFamily="2" charset="-122"/>
              </a:rPr>
              <a:t>准确知道对方是</a:t>
            </a:r>
            <a:r>
              <a:rPr lang="zh-CN" altLang="zh-CN" dirty="0" smtClean="0">
                <a:latin typeface="华文仿宋" panose="02010600040101010101" pitchFamily="2" charset="-122"/>
                <a:ea typeface="华文仿宋" panose="02010600040101010101" pitchFamily="2" charset="-122"/>
              </a:rPr>
              <a:t>谁，</a:t>
            </a:r>
            <a:r>
              <a:rPr lang="zh-CN" altLang="zh-CN" dirty="0">
                <a:latin typeface="华文仿宋" panose="02010600040101010101" pitchFamily="2" charset="-122"/>
                <a:ea typeface="华文仿宋" panose="02010600040101010101" pitchFamily="2" charset="-122"/>
              </a:rPr>
              <a:t>也无法</a:t>
            </a:r>
            <a:r>
              <a:rPr lang="zh-CN" altLang="zh-CN" dirty="0" smtClean="0">
                <a:latin typeface="华文仿宋" panose="02010600040101010101" pitchFamily="2" charset="-122"/>
                <a:ea typeface="华文仿宋" panose="02010600040101010101" pitchFamily="2" charset="-122"/>
              </a:rPr>
              <a:t>知道</a:t>
            </a:r>
            <a:r>
              <a:rPr lang="zh-CN" altLang="en-US" dirty="0" smtClean="0">
                <a:latin typeface="华文仿宋" panose="02010600040101010101" pitchFamily="2" charset="-122"/>
                <a:ea typeface="华文仿宋" panose="02010600040101010101" pitchFamily="2" charset="-122"/>
              </a:rPr>
              <a:t>对方</a:t>
            </a:r>
            <a:r>
              <a:rPr lang="zh-CN" altLang="zh-CN" dirty="0" smtClean="0">
                <a:latin typeface="华文仿宋" panose="02010600040101010101" pitchFamily="2" charset="-122"/>
                <a:ea typeface="华文仿宋" panose="02010600040101010101" pitchFamily="2" charset="-122"/>
              </a:rPr>
              <a:t>的</a:t>
            </a:r>
            <a:r>
              <a:rPr lang="zh-CN" altLang="en-US" dirty="0" smtClean="0">
                <a:latin typeface="华文仿宋" panose="02010600040101010101" pitchFamily="2" charset="-122"/>
                <a:ea typeface="华文仿宋" panose="02010600040101010101" pitchFamily="2" charset="-122"/>
              </a:rPr>
              <a:t>位置。</a:t>
            </a:r>
            <a:endParaRPr lang="en-US" altLang="zh-CN" dirty="0">
              <a:solidFill>
                <a:srgbClr val="FF0000"/>
              </a:solidFill>
              <a:latin typeface="华文仿宋" panose="02010600040101010101" pitchFamily="2" charset="-122"/>
              <a:ea typeface="华文仿宋" panose="02010600040101010101" pitchFamily="2" charset="-122"/>
            </a:endParaRPr>
          </a:p>
        </p:txBody>
      </p:sp>
      <p:sp>
        <p:nvSpPr>
          <p:cNvPr id="15" name="内容占位符 14"/>
          <p:cNvSpPr>
            <a:spLocks noGrp="1"/>
          </p:cNvSpPr>
          <p:nvPr>
            <p:ph sz="quarter" idx="4"/>
          </p:nvPr>
        </p:nvSpPr>
        <p:spPr>
          <a:xfrm>
            <a:off x="5104383" y="2276872"/>
            <a:ext cx="4457129" cy="4176464"/>
          </a:xfrm>
          <a:ln w="12700">
            <a:solidFill>
              <a:schemeClr val="tx1"/>
            </a:solidFill>
          </a:ln>
        </p:spPr>
        <p:txBody>
          <a:bodyPr/>
          <a:lstStyle/>
          <a:p>
            <a:r>
              <a:rPr lang="zh-CN" altLang="zh-CN" dirty="0">
                <a:solidFill>
                  <a:srgbClr val="0000CC"/>
                </a:solidFill>
                <a:latin typeface="华文楷体" panose="02010600040101010101" pitchFamily="2" charset="-122"/>
                <a:ea typeface="华文楷体" panose="02010600040101010101" pitchFamily="2" charset="-122"/>
              </a:rPr>
              <a:t>共享</a:t>
            </a:r>
            <a:r>
              <a:rPr lang="en-US" altLang="zh-CN" dirty="0">
                <a:solidFill>
                  <a:srgbClr val="0000CC"/>
                </a:solidFill>
                <a:latin typeface="华文楷体" panose="02010600040101010101" pitchFamily="2" charset="-122"/>
                <a:ea typeface="华文楷体" panose="02010600040101010101" pitchFamily="2" charset="-122"/>
              </a:rPr>
              <a:t> (Sharing)</a:t>
            </a:r>
          </a:p>
          <a:p>
            <a:pPr lvl="1">
              <a:lnSpc>
                <a:spcPct val="100000"/>
              </a:lnSpc>
            </a:pPr>
            <a:r>
              <a:rPr lang="zh-CN" altLang="zh-CN" dirty="0">
                <a:latin typeface="华文仿宋" panose="02010600040101010101" pitchFamily="2" charset="-122"/>
                <a:ea typeface="华文仿宋" panose="02010600040101010101" pitchFamily="2" charset="-122"/>
              </a:rPr>
              <a:t>指资源共享。</a:t>
            </a:r>
            <a:endParaRPr lang="en-US" altLang="zh-CN" dirty="0">
              <a:latin typeface="华文仿宋" panose="02010600040101010101" pitchFamily="2" charset="-122"/>
              <a:ea typeface="华文仿宋" panose="02010600040101010101" pitchFamily="2" charset="-122"/>
            </a:endParaRPr>
          </a:p>
          <a:p>
            <a:pPr lvl="1">
              <a:lnSpc>
                <a:spcPct val="100000"/>
              </a:lnSpc>
            </a:pPr>
            <a:r>
              <a:rPr lang="zh-CN" altLang="zh-CN" dirty="0">
                <a:latin typeface="华文仿宋" panose="02010600040101010101" pitchFamily="2" charset="-122"/>
                <a:ea typeface="华文仿宋" panose="02010600040101010101" pitchFamily="2" charset="-122"/>
              </a:rPr>
              <a:t>资源共享的含义是多方面的。可以是信息共享、软件共享，也可以是硬件共享</a:t>
            </a:r>
            <a:r>
              <a:rPr lang="zh-CN" altLang="en-US"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lvl="1">
              <a:lnSpc>
                <a:spcPct val="100000"/>
              </a:lnSpc>
            </a:pPr>
            <a:r>
              <a:rPr lang="zh-CN" altLang="zh-CN" dirty="0">
                <a:latin typeface="华文仿宋" panose="02010600040101010101" pitchFamily="2" charset="-122"/>
                <a:ea typeface="华文仿宋" panose="02010600040101010101" pitchFamily="2" charset="-122"/>
              </a:rPr>
              <a:t>由于网络的存在，这些资源好像就在用户身边一样</a:t>
            </a:r>
            <a:r>
              <a:rPr lang="zh-CN" altLang="en-US" dirty="0">
                <a:latin typeface="华文仿宋" panose="02010600040101010101" pitchFamily="2" charset="-122"/>
                <a:ea typeface="华文仿宋" panose="02010600040101010101" pitchFamily="2" charset="-122"/>
              </a:rPr>
              <a:t>，</a:t>
            </a:r>
            <a:r>
              <a:rPr lang="zh-CN" altLang="zh-CN" dirty="0">
                <a:latin typeface="华文仿宋" panose="02010600040101010101" pitchFamily="2" charset="-122"/>
                <a:ea typeface="华文仿宋" panose="02010600040101010101" pitchFamily="2" charset="-122"/>
              </a:rPr>
              <a:t>方便使用</a:t>
            </a:r>
            <a:r>
              <a:rPr lang="zh-CN" altLang="en-US"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70794303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a:xfrm>
            <a:off x="495300" y="1196752"/>
            <a:ext cx="8778180" cy="4934173"/>
          </a:xfrm>
        </p:spPr>
        <p:txBody>
          <a:bodyPr/>
          <a:lstStyle/>
          <a:p>
            <a:pPr algn="just"/>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pPr algn="just"/>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pPr algn="just"/>
            <a:r>
              <a:rPr lang="zh-CN" altLang="en-US" dirty="0"/>
              <a:t>在协议的控制下，两个对等实体间的通信使得本层能够</a:t>
            </a:r>
            <a:r>
              <a:rPr lang="zh-CN" altLang="en-US" dirty="0">
                <a:solidFill>
                  <a:srgbClr val="FF0000"/>
                </a:solidFill>
              </a:rPr>
              <a:t>向上一层提供服务。</a:t>
            </a:r>
          </a:p>
          <a:p>
            <a:pPr algn="just"/>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a:xfrm>
            <a:off x="495300" y="1196752"/>
            <a:ext cx="9210228" cy="5328592"/>
          </a:xfrm>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a:xfrm>
            <a:off x="495300" y="1196752"/>
            <a:ext cx="8922196" cy="5256584"/>
          </a:xfrm>
        </p:spPr>
        <p:txBody>
          <a:bodyPr/>
          <a:lstStyle/>
          <a:p>
            <a:pPr algn="just"/>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pPr algn="just"/>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pPr algn="just"/>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pPr algn="just"/>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a:xfrm>
            <a:off x="495300" y="1196752"/>
            <a:ext cx="8922196" cy="5472608"/>
          </a:xfrm>
        </p:spPr>
        <p:txBody>
          <a:bodyPr/>
          <a:lstStyle/>
          <a:p>
            <a:pPr algn="just"/>
            <a:r>
              <a:rPr lang="zh-CN" altLang="en-US" sz="2800" dirty="0"/>
              <a:t>占据东、西两个山顶的</a:t>
            </a:r>
            <a:r>
              <a:rPr lang="zh-CN" altLang="en-US" sz="2800" dirty="0" smtClean="0"/>
              <a:t>蓝军 </a:t>
            </a:r>
            <a:r>
              <a:rPr lang="en-US" altLang="zh-CN" sz="2800" dirty="0" smtClean="0"/>
              <a:t>1 </a:t>
            </a:r>
            <a:r>
              <a:rPr lang="zh-CN" altLang="en-US" sz="2800" dirty="0" smtClean="0"/>
              <a:t>和蓝军 </a:t>
            </a:r>
            <a:r>
              <a:rPr lang="en-US" altLang="zh-CN" sz="2800" dirty="0" smtClean="0"/>
              <a:t>2 </a:t>
            </a:r>
            <a:r>
              <a:rPr lang="zh-CN" altLang="en-US" sz="2800" dirty="0" smtClean="0"/>
              <a:t>与</a:t>
            </a:r>
            <a:r>
              <a:rPr lang="zh-CN" altLang="en-US" sz="2800" dirty="0"/>
              <a:t>驻扎在山谷的白军作战。其力量对比是：单独的蓝军</a:t>
            </a:r>
            <a:r>
              <a:rPr lang="en-US" altLang="zh-CN" sz="2800" dirty="0"/>
              <a:t>1</a:t>
            </a:r>
            <a:r>
              <a:rPr lang="zh-CN" altLang="en-US" sz="2800" dirty="0"/>
              <a:t>或蓝军</a:t>
            </a:r>
            <a:r>
              <a:rPr lang="en-US" altLang="zh-CN" sz="2800" dirty="0"/>
              <a:t>2</a:t>
            </a:r>
            <a:r>
              <a:rPr lang="zh-CN" altLang="en-US" sz="2800" dirty="0"/>
              <a:t>打不过白军，但</a:t>
            </a:r>
            <a:r>
              <a:rPr lang="zh-CN" altLang="en-US" sz="2800" dirty="0" smtClean="0"/>
              <a:t>蓝军 </a:t>
            </a:r>
            <a:r>
              <a:rPr lang="en-US" altLang="zh-CN" sz="2800" dirty="0" smtClean="0"/>
              <a:t>1 </a:t>
            </a:r>
            <a:r>
              <a:rPr lang="zh-CN" altLang="en-US" sz="2800" dirty="0" smtClean="0"/>
              <a:t>和蓝军 </a:t>
            </a:r>
            <a:r>
              <a:rPr lang="en-US" altLang="zh-CN" sz="2800" dirty="0" smtClean="0"/>
              <a:t>2 </a:t>
            </a:r>
            <a:r>
              <a:rPr lang="zh-CN" altLang="en-US" sz="2800" dirty="0" smtClean="0"/>
              <a:t>协同</a:t>
            </a:r>
            <a:r>
              <a:rPr lang="zh-CN" altLang="en-US" sz="2800" dirty="0"/>
              <a:t>作战则可战胜白军。现</a:t>
            </a:r>
            <a:r>
              <a:rPr lang="zh-CN" altLang="en-US" sz="2800" dirty="0" smtClean="0"/>
              <a:t>蓝军 </a:t>
            </a:r>
            <a:r>
              <a:rPr lang="en-US" altLang="zh-CN" sz="2800" dirty="0" smtClean="0"/>
              <a:t>1 </a:t>
            </a:r>
            <a:r>
              <a:rPr lang="zh-CN" altLang="en-US" sz="2800" dirty="0" smtClean="0"/>
              <a:t>拟</a:t>
            </a:r>
            <a:r>
              <a:rPr lang="zh-CN" altLang="en-US" sz="2800" dirty="0"/>
              <a:t>于次日正午向白军发起攻击。于是用计算机发送电文给</a:t>
            </a:r>
            <a:r>
              <a:rPr lang="zh-CN" altLang="en-US" sz="2800" dirty="0" smtClean="0"/>
              <a:t>蓝军 </a:t>
            </a:r>
            <a:r>
              <a:rPr lang="en-US" altLang="zh-CN" sz="2800" dirty="0" smtClean="0"/>
              <a:t>2</a:t>
            </a:r>
            <a:r>
              <a:rPr lang="zh-CN" altLang="en-US" sz="2800" dirty="0" smtClean="0"/>
              <a:t>。</a:t>
            </a:r>
            <a:r>
              <a:rPr lang="zh-CN" altLang="en-US" sz="2800" dirty="0"/>
              <a:t>但通信线路很不好，电文出错或丢失的可能性较大（没有电话可使用）。因此要求收到电文的友军必须送回一个确认电文。但此确认电文也可能出错或丢失。</a:t>
            </a:r>
            <a:r>
              <a:rPr lang="zh-CN" altLang="en-US" sz="2800" dirty="0">
                <a:solidFill>
                  <a:srgbClr val="FF0000"/>
                </a:solidFill>
              </a:rPr>
              <a:t>试问能否设计出一种协议使得</a:t>
            </a:r>
            <a:r>
              <a:rPr lang="zh-CN" altLang="en-US" sz="2800" dirty="0" smtClean="0">
                <a:solidFill>
                  <a:srgbClr val="FF0000"/>
                </a:solidFill>
              </a:rPr>
              <a:t>蓝军 </a:t>
            </a:r>
            <a:r>
              <a:rPr lang="en-US" altLang="zh-CN" sz="2800" dirty="0" smtClean="0">
                <a:solidFill>
                  <a:srgbClr val="FF0000"/>
                </a:solidFill>
              </a:rPr>
              <a:t>1 </a:t>
            </a:r>
            <a:r>
              <a:rPr lang="zh-CN" altLang="en-US" sz="2800" dirty="0" smtClean="0">
                <a:solidFill>
                  <a:srgbClr val="FF0000"/>
                </a:solidFill>
              </a:rPr>
              <a:t>和蓝军 </a:t>
            </a:r>
            <a:r>
              <a:rPr lang="en-US" altLang="zh-CN" sz="2800" dirty="0" smtClean="0">
                <a:solidFill>
                  <a:srgbClr val="FF0000"/>
                </a:solidFill>
              </a:rPr>
              <a:t>2 </a:t>
            </a:r>
            <a:r>
              <a:rPr lang="zh-CN" altLang="en-US" sz="2800" dirty="0" smtClean="0">
                <a:solidFill>
                  <a:srgbClr val="FF0000"/>
                </a:solidFill>
              </a:rPr>
              <a:t>能够</a:t>
            </a:r>
            <a:r>
              <a:rPr lang="zh-CN" altLang="en-US" sz="2800" dirty="0">
                <a:solidFill>
                  <a:srgbClr val="FF0000"/>
                </a:solidFill>
              </a:rPr>
              <a:t>实现协同</a:t>
            </a:r>
            <a:r>
              <a:rPr lang="zh-CN" altLang="en-US" sz="2800" dirty="0" smtClean="0">
                <a:solidFill>
                  <a:srgbClr val="FF0000"/>
                </a:solidFill>
              </a:rPr>
              <a:t>作战，因而</a:t>
            </a:r>
            <a:r>
              <a:rPr lang="zh-CN" altLang="en-US" sz="2800" dirty="0">
                <a:solidFill>
                  <a:srgbClr val="FF0000"/>
                </a:solidFill>
              </a:rPr>
              <a:t>一定（</a:t>
            </a:r>
            <a:r>
              <a:rPr lang="zh-CN" altLang="en-US" sz="2800" dirty="0" smtClean="0">
                <a:solidFill>
                  <a:srgbClr val="FF0000"/>
                </a:solidFill>
              </a:rPr>
              <a:t>即 </a:t>
            </a:r>
            <a:r>
              <a:rPr lang="en-US" altLang="zh-CN" sz="2800" dirty="0" smtClean="0">
                <a:solidFill>
                  <a:srgbClr val="FF0000"/>
                </a:solidFill>
              </a:rPr>
              <a:t>100 </a:t>
            </a:r>
            <a:r>
              <a:rPr lang="en-US" altLang="zh-CN" sz="2800" dirty="0">
                <a:solidFill>
                  <a:srgbClr val="FF0000"/>
                </a:solidFill>
              </a:rPr>
              <a:t>%</a:t>
            </a:r>
            <a:r>
              <a:rPr lang="zh-CN" altLang="en-US" sz="2800" dirty="0">
                <a:solidFill>
                  <a:srgbClr val="FF0000"/>
                </a:solidFill>
              </a:rPr>
              <a:t>而</a:t>
            </a:r>
            <a:r>
              <a:rPr lang="zh-CN" altLang="en-US" sz="2800" dirty="0" smtClean="0">
                <a:solidFill>
                  <a:srgbClr val="FF0000"/>
                </a:solidFill>
              </a:rPr>
              <a:t>不是 </a:t>
            </a:r>
            <a:r>
              <a:rPr lang="en-US" altLang="zh-CN" sz="2800" dirty="0" smtClean="0">
                <a:solidFill>
                  <a:srgbClr val="FF0000"/>
                </a:solidFill>
              </a:rPr>
              <a:t>99.999</a:t>
            </a:r>
            <a:r>
              <a:rPr lang="en-US" altLang="zh-CN" sz="2800" dirty="0">
                <a:solidFill>
                  <a:srgbClr val="FF0000"/>
                </a:solidFill>
              </a:rPr>
              <a:t>…%</a:t>
            </a:r>
            <a:r>
              <a:rPr lang="zh-CN" altLang="en-US" sz="28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400"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401"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dirty="0" smtClean="0"/>
              <a:t>实际上</a:t>
            </a:r>
            <a:r>
              <a:rPr lang="zh-CN" altLang="en-US" dirty="0" smtClean="0"/>
              <a:t>，</a:t>
            </a:r>
            <a:r>
              <a:rPr lang="zh-CN" altLang="zh-CN" dirty="0" smtClean="0"/>
              <a:t>现在</a:t>
            </a:r>
            <a:r>
              <a:rPr lang="zh-CN" altLang="zh-CN" dirty="0"/>
              <a:t>的互联网使用</a:t>
            </a:r>
            <a:r>
              <a:rPr lang="zh-CN" altLang="zh-CN" dirty="0" smtClean="0"/>
              <a:t>的</a:t>
            </a:r>
            <a:r>
              <a:rPr lang="en-US" altLang="zh-CN" dirty="0" smtClean="0"/>
              <a:t> TCP/IP </a:t>
            </a:r>
            <a:r>
              <a:rPr lang="zh-CN" altLang="zh-CN" dirty="0" smtClean="0"/>
              <a:t>体系结构</a:t>
            </a:r>
            <a:r>
              <a:rPr lang="zh-CN" altLang="zh-CN" dirty="0"/>
              <a:t>有时</a:t>
            </a:r>
            <a:r>
              <a:rPr lang="zh-CN" altLang="zh-CN" dirty="0" smtClean="0"/>
              <a:t>已经</a:t>
            </a:r>
            <a:r>
              <a:rPr lang="zh-CN" altLang="en-US" dirty="0" smtClean="0"/>
              <a:t>发生了</a:t>
            </a:r>
            <a:r>
              <a:rPr lang="zh-CN" altLang="zh-CN" dirty="0" smtClean="0"/>
              <a:t>演变，</a:t>
            </a:r>
            <a:r>
              <a:rPr lang="zh-CN" altLang="zh-CN" dirty="0"/>
              <a:t>即某些应用程序可以直接</a:t>
            </a:r>
            <a:r>
              <a:rPr lang="zh-CN" altLang="zh-CN" dirty="0" smtClean="0"/>
              <a:t>使用</a:t>
            </a:r>
            <a:r>
              <a:rPr lang="en-US" altLang="zh-CN" dirty="0" smtClean="0"/>
              <a:t> IP </a:t>
            </a:r>
            <a:r>
              <a:rPr lang="zh-CN" altLang="zh-CN" dirty="0" smtClean="0"/>
              <a:t>层</a:t>
            </a:r>
            <a:r>
              <a:rPr lang="zh-CN" altLang="zh-CN" dirty="0"/>
              <a:t>，或甚至直接使用最下面的网络接口层</a:t>
            </a:r>
            <a:r>
              <a:rPr lang="zh-CN" altLang="en-US" dirty="0"/>
              <a:t>。</a:t>
            </a:r>
          </a:p>
          <a:p>
            <a:endParaRPr lang="zh-CN" altLang="en-US" sz="2800" dirty="0"/>
          </a:p>
        </p:txBody>
      </p:sp>
      <p:grpSp>
        <p:nvGrpSpPr>
          <p:cNvPr id="12" name="组合 11"/>
          <p:cNvGrpSpPr/>
          <p:nvPr/>
        </p:nvGrpSpPr>
        <p:grpSpPr>
          <a:xfrm>
            <a:off x="2700338" y="3500983"/>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95300" y="72008"/>
            <a:ext cx="9066212" cy="980728"/>
          </a:xfrm>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93"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0"/>
            <a:ext cx="9066212" cy="1052736"/>
          </a:xfrm>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417"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a:t>
            </a:r>
            <a:r>
              <a:rPr lang="zh-CN" altLang="en-US" dirty="0" smtClean="0"/>
              <a:t>结</a:t>
            </a:r>
            <a:endParaRPr lang="zh-CN" altLang="en-US" dirty="0"/>
          </a:p>
        </p:txBody>
      </p:sp>
      <p:sp>
        <p:nvSpPr>
          <p:cNvPr id="4" name="内容占位符 13"/>
          <p:cNvSpPr txBox="1">
            <a:spLocks/>
          </p:cNvSpPr>
          <p:nvPr/>
        </p:nvSpPr>
        <p:spPr>
          <a:xfrm>
            <a:off x="495300" y="1196752"/>
            <a:ext cx="8778180" cy="5112568"/>
          </a:xfrm>
          <a:prstGeom prst="rect">
            <a:avLst/>
          </a:prstGeom>
        </p:spPr>
        <p:txBody>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dirty="0" smtClean="0">
                <a:latin typeface="华文楷体" pitchFamily="2" charset="-122"/>
                <a:ea typeface="华文楷体" pitchFamily="2" charset="-122"/>
              </a:rPr>
              <a:t>计算机网络把许多计算机连接在一起，而互连网则把许多网络连接在一起，是网络的网络。</a:t>
            </a:r>
            <a:endParaRPr lang="en-US" altLang="zh-CN" dirty="0" smtClean="0">
              <a:latin typeface="华文楷体" pitchFamily="2" charset="-122"/>
              <a:ea typeface="华文楷体" pitchFamily="2" charset="-122"/>
            </a:endParaRPr>
          </a:p>
          <a:p>
            <a:r>
              <a:rPr lang="en-US" altLang="zh-CN" dirty="0" smtClean="0">
                <a:latin typeface="华文楷体" pitchFamily="2" charset="-122"/>
                <a:ea typeface="华文楷体" pitchFamily="2" charset="-122"/>
              </a:rPr>
              <a:t>internet</a:t>
            </a:r>
            <a:r>
              <a:rPr lang="zh-CN" altLang="en-US" dirty="0" smtClean="0">
                <a:latin typeface="华文楷体" pitchFamily="2" charset="-122"/>
                <a:ea typeface="华文楷体" pitchFamily="2" charset="-122"/>
              </a:rPr>
              <a:t>（互连网）是通用名词；</a:t>
            </a:r>
            <a:r>
              <a:rPr lang="en-US" altLang="zh-CN" dirty="0" smtClean="0">
                <a:latin typeface="华文楷体" pitchFamily="2" charset="-122"/>
                <a:ea typeface="华文楷体" pitchFamily="2" charset="-122"/>
              </a:rPr>
              <a:t>Internet</a:t>
            </a:r>
            <a:r>
              <a:rPr lang="zh-CN" altLang="en-US" dirty="0" smtClean="0">
                <a:latin typeface="华文楷体" pitchFamily="2" charset="-122"/>
                <a:ea typeface="华文楷体" pitchFamily="2" charset="-122"/>
              </a:rPr>
              <a:t>（互联网）是专用名词，采用</a:t>
            </a:r>
            <a:r>
              <a:rPr lang="en-US" altLang="zh-CN" dirty="0" smtClean="0">
                <a:latin typeface="华文楷体" pitchFamily="2" charset="-122"/>
                <a:ea typeface="华文楷体" pitchFamily="2" charset="-122"/>
              </a:rPr>
              <a:t>TCP/IP</a:t>
            </a:r>
            <a:r>
              <a:rPr lang="zh-CN" altLang="en-US" dirty="0" smtClean="0">
                <a:latin typeface="华文楷体" pitchFamily="2" charset="-122"/>
                <a:ea typeface="华文楷体" pitchFamily="2" charset="-122"/>
              </a:rPr>
              <a:t>协议族作为通信规则，其前身是美国的</a:t>
            </a:r>
            <a:r>
              <a:rPr lang="en-US" altLang="zh-CN" dirty="0" smtClean="0">
                <a:latin typeface="华文楷体" pitchFamily="2" charset="-122"/>
                <a:ea typeface="华文楷体" pitchFamily="2" charset="-122"/>
              </a:rPr>
              <a:t>ARPANET</a:t>
            </a:r>
            <a:r>
              <a:rPr lang="zh-CN" altLang="en-US"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互联网</a:t>
            </a:r>
            <a:r>
              <a:rPr lang="zh-CN" altLang="en-US" dirty="0">
                <a:latin typeface="华文楷体" pitchFamily="2" charset="-122"/>
                <a:ea typeface="华文楷体" pitchFamily="2" charset="-122"/>
              </a:rPr>
              <a:t>现在采用存储转发的分组交换技术，以及三</a:t>
            </a:r>
            <a:r>
              <a:rPr lang="zh-CN" altLang="en-US" dirty="0" smtClean="0">
                <a:latin typeface="华文楷体" pitchFamily="2" charset="-122"/>
                <a:ea typeface="华文楷体" pitchFamily="2" charset="-122"/>
              </a:rPr>
              <a:t>层</a:t>
            </a:r>
            <a:r>
              <a:rPr lang="en-US" altLang="zh-CN" dirty="0" smtClean="0">
                <a:latin typeface="华文楷体" pitchFamily="2" charset="-122"/>
                <a:ea typeface="华文楷体" pitchFamily="2" charset="-122"/>
              </a:rPr>
              <a:t>ISP</a:t>
            </a:r>
            <a:r>
              <a:rPr lang="zh-CN" altLang="en-US" dirty="0">
                <a:latin typeface="华文楷体" pitchFamily="2" charset="-122"/>
                <a:ea typeface="华文楷体" pitchFamily="2" charset="-122"/>
              </a:rPr>
              <a:t>结构</a:t>
            </a:r>
            <a:r>
              <a:rPr lang="zh-CN" altLang="en-US"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互联网按工作方式可划分为边缘部分和核心部分。</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6256663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13"/>
          <p:cNvSpPr txBox="1">
            <a:spLocks/>
          </p:cNvSpPr>
          <p:nvPr/>
        </p:nvSpPr>
        <p:spPr>
          <a:xfrm>
            <a:off x="495300" y="1196752"/>
            <a:ext cx="8778180" cy="5328592"/>
          </a:xfrm>
          <a:prstGeom prst="rect">
            <a:avLst/>
          </a:prstGeom>
        </p:spPr>
        <p:txBody>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dirty="0" smtClean="0">
                <a:latin typeface="华文楷体" pitchFamily="2" charset="-122"/>
                <a:ea typeface="华文楷体" pitchFamily="2" charset="-122"/>
              </a:rPr>
              <a:t>计算机通信是计算机中的进程之间的通信。计算机网络采用的通信方式是客户</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服务器方式和对等连接（</a:t>
            </a:r>
            <a:r>
              <a:rPr lang="en-US" altLang="zh-CN" dirty="0" smtClean="0">
                <a:latin typeface="华文楷体" pitchFamily="2" charset="-122"/>
                <a:ea typeface="华文楷体" pitchFamily="2" charset="-122"/>
              </a:rPr>
              <a:t>P2P</a:t>
            </a:r>
            <a:r>
              <a:rPr lang="zh-CN" altLang="en-US" dirty="0" smtClean="0">
                <a:latin typeface="华文楷体" pitchFamily="2" charset="-122"/>
                <a:ea typeface="华文楷体" pitchFamily="2" charset="-122"/>
              </a:rPr>
              <a:t>）方式。</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客户</a:t>
            </a:r>
            <a:r>
              <a:rPr lang="zh-CN" altLang="en-US" dirty="0">
                <a:latin typeface="华文楷体" pitchFamily="2" charset="-122"/>
                <a:ea typeface="华文楷体" pitchFamily="2" charset="-122"/>
              </a:rPr>
              <a:t>和服务器都是指通信中所涉及的两个应用进程</a:t>
            </a:r>
            <a:r>
              <a:rPr lang="zh-CN" altLang="en-US" dirty="0" smtClean="0">
                <a:latin typeface="华文楷体" pitchFamily="2" charset="-122"/>
                <a:ea typeface="华文楷体" pitchFamily="2" charset="-122"/>
              </a:rPr>
              <a:t>。客户是服务请求方，服务器是服务提供方。</a:t>
            </a:r>
            <a:endParaRPr lang="en-US" altLang="zh-CN" dirty="0">
              <a:latin typeface="华文楷体" pitchFamily="2" charset="-122"/>
              <a:ea typeface="华文楷体" pitchFamily="2" charset="-122"/>
            </a:endParaRPr>
          </a:p>
          <a:p>
            <a:r>
              <a:rPr lang="zh-CN" altLang="en-US" dirty="0">
                <a:latin typeface="华文楷体" pitchFamily="2" charset="-122"/>
                <a:ea typeface="华文楷体" pitchFamily="2" charset="-122"/>
              </a:rPr>
              <a:t>按作用范围，计算机网络分为广域网</a:t>
            </a:r>
            <a:r>
              <a:rPr lang="en-US" altLang="zh-CN" dirty="0">
                <a:latin typeface="华文楷体" pitchFamily="2" charset="-122"/>
                <a:ea typeface="华文楷体" pitchFamily="2" charset="-122"/>
              </a:rPr>
              <a:t>WAN</a:t>
            </a:r>
            <a:r>
              <a:rPr lang="zh-CN" altLang="en-US" dirty="0">
                <a:latin typeface="华文楷体" pitchFamily="2" charset="-122"/>
                <a:ea typeface="华文楷体" pitchFamily="2" charset="-122"/>
              </a:rPr>
              <a:t>、城域网</a:t>
            </a:r>
            <a:r>
              <a:rPr lang="en-US" altLang="zh-CN" dirty="0">
                <a:latin typeface="华文楷体" pitchFamily="2" charset="-122"/>
                <a:ea typeface="华文楷体" pitchFamily="2" charset="-122"/>
              </a:rPr>
              <a:t>MAN</a:t>
            </a:r>
            <a:r>
              <a:rPr lang="zh-CN" altLang="en-US" dirty="0">
                <a:latin typeface="华文楷体" pitchFamily="2" charset="-122"/>
                <a:ea typeface="华文楷体" pitchFamily="2" charset="-122"/>
              </a:rPr>
              <a:t>、局域网</a:t>
            </a:r>
            <a:r>
              <a:rPr lang="en-US" altLang="zh-CN" dirty="0">
                <a:latin typeface="华文楷体" pitchFamily="2" charset="-122"/>
                <a:ea typeface="华文楷体" pitchFamily="2" charset="-122"/>
              </a:rPr>
              <a:t>LAN</a:t>
            </a:r>
            <a:r>
              <a:rPr lang="zh-CN" altLang="en-US" dirty="0">
                <a:latin typeface="华文楷体" pitchFamily="2" charset="-122"/>
                <a:ea typeface="华文楷体" pitchFamily="2" charset="-122"/>
              </a:rPr>
              <a:t>和个人区域网</a:t>
            </a:r>
            <a:r>
              <a:rPr lang="en-US" altLang="zh-CN" dirty="0">
                <a:latin typeface="华文楷体" pitchFamily="2" charset="-122"/>
                <a:ea typeface="华文楷体" pitchFamily="2" charset="-122"/>
              </a:rPr>
              <a:t>PAN</a:t>
            </a:r>
            <a:r>
              <a:rPr lang="zh-CN" altLang="en-US" dirty="0">
                <a:latin typeface="华文楷体" pitchFamily="2" charset="-122"/>
                <a:ea typeface="华文楷体" pitchFamily="2" charset="-122"/>
              </a:rPr>
              <a:t>。</a:t>
            </a:r>
            <a:endParaRPr lang="en-US" altLang="zh-CN" dirty="0">
              <a:latin typeface="华文楷体" pitchFamily="2" charset="-122"/>
              <a:ea typeface="华文楷体" pitchFamily="2" charset="-122"/>
            </a:endParaRPr>
          </a:p>
          <a:p>
            <a:r>
              <a:rPr lang="zh-CN" altLang="en-US" dirty="0">
                <a:latin typeface="华文楷体" pitchFamily="2" charset="-122"/>
                <a:ea typeface="华文楷体" pitchFamily="2" charset="-122"/>
              </a:rPr>
              <a:t>计算机网络常用的指标：速率、带宽、时延、吞吐量、时延带宽积、往返时间、信道利用率</a:t>
            </a:r>
            <a:r>
              <a:rPr lang="zh-CN" altLang="en-US" dirty="0" smtClean="0">
                <a:latin typeface="华文楷体" pitchFamily="2" charset="-122"/>
                <a:ea typeface="华文楷体" pitchFamily="2" charset="-122"/>
              </a:rPr>
              <a:t>。</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248642245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4" name="内容占位符 13"/>
          <p:cNvSpPr txBox="1">
            <a:spLocks/>
          </p:cNvSpPr>
          <p:nvPr/>
        </p:nvSpPr>
        <p:spPr>
          <a:xfrm>
            <a:off x="495300" y="1196752"/>
            <a:ext cx="8778180" cy="5328592"/>
          </a:xfrm>
          <a:prstGeom prst="rect">
            <a:avLst/>
          </a:prstGeom>
        </p:spPr>
        <p:txBody>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zh-CN" altLang="en-US" dirty="0">
                <a:latin typeface="华文楷体" pitchFamily="2" charset="-122"/>
                <a:ea typeface="华文楷体" pitchFamily="2" charset="-122"/>
              </a:rPr>
              <a:t>网络协议是为进行网络中的数据交换而建立的规则。</a:t>
            </a:r>
            <a:endParaRPr lang="en-US" altLang="zh-CN" dirty="0">
              <a:latin typeface="华文楷体" pitchFamily="2" charset="-122"/>
              <a:ea typeface="华文楷体" pitchFamily="2" charset="-122"/>
            </a:endParaRPr>
          </a:p>
          <a:p>
            <a:r>
              <a:rPr lang="zh-CN" altLang="en-US" dirty="0">
                <a:latin typeface="华文楷体" pitchFamily="2" charset="-122"/>
                <a:ea typeface="华文楷体" pitchFamily="2" charset="-122"/>
              </a:rPr>
              <a:t>计算机网络的各层及其协议集合，称为网络体系结构。</a:t>
            </a:r>
            <a:endParaRPr lang="en-US" altLang="zh-CN" dirty="0">
              <a:latin typeface="华文楷体" pitchFamily="2" charset="-122"/>
              <a:ea typeface="华文楷体" pitchFamily="2" charset="-122"/>
            </a:endParaRPr>
          </a:p>
          <a:p>
            <a:r>
              <a:rPr lang="zh-CN" altLang="en-US" dirty="0">
                <a:latin typeface="华文楷体" pitchFamily="2" charset="-122"/>
                <a:ea typeface="华文楷体" pitchFamily="2" charset="-122"/>
              </a:rPr>
              <a:t>五层协议体系结构包括：应用层、运输层、网络层、数据链路层和物理层。</a:t>
            </a:r>
            <a:endParaRPr lang="en-US" altLang="zh-CN" dirty="0">
              <a:latin typeface="华文楷体" pitchFamily="2" charset="-122"/>
              <a:ea typeface="华文楷体" pitchFamily="2" charset="-122"/>
            </a:endParaRPr>
          </a:p>
          <a:p>
            <a:r>
              <a:rPr lang="zh-CN" altLang="en-US" dirty="0">
                <a:latin typeface="华文楷体" pitchFamily="2" charset="-122"/>
                <a:ea typeface="华文楷体" pitchFamily="2" charset="-122"/>
              </a:rPr>
              <a:t>运输层最重要的协议</a:t>
            </a:r>
            <a:r>
              <a:rPr lang="zh-CN" altLang="en-US" dirty="0" smtClean="0">
                <a:latin typeface="华文楷体" pitchFamily="2" charset="-122"/>
                <a:ea typeface="华文楷体" pitchFamily="2" charset="-122"/>
              </a:rPr>
              <a:t>是传输控制协议</a:t>
            </a:r>
            <a:r>
              <a:rPr lang="en-US" altLang="zh-CN" dirty="0" smtClean="0">
                <a:latin typeface="华文楷体" pitchFamily="2" charset="-122"/>
                <a:ea typeface="华文楷体" pitchFamily="2" charset="-122"/>
              </a:rPr>
              <a:t>TCP</a:t>
            </a:r>
            <a:r>
              <a:rPr lang="zh-CN" altLang="en-US" dirty="0" smtClean="0">
                <a:latin typeface="华文楷体" pitchFamily="2" charset="-122"/>
                <a:ea typeface="华文楷体" pitchFamily="2" charset="-122"/>
              </a:rPr>
              <a:t>和用户数据报协议</a:t>
            </a:r>
            <a:r>
              <a:rPr lang="en-US" altLang="zh-CN" dirty="0" smtClean="0">
                <a:latin typeface="华文楷体" pitchFamily="2" charset="-122"/>
                <a:ea typeface="华文楷体" pitchFamily="2" charset="-122"/>
              </a:rPr>
              <a:t>UDP</a:t>
            </a:r>
            <a:r>
              <a:rPr lang="zh-CN" altLang="en-US" dirty="0" smtClean="0">
                <a:latin typeface="华文楷体" pitchFamily="2" charset="-122"/>
                <a:ea typeface="华文楷体" pitchFamily="2" charset="-122"/>
              </a:rPr>
              <a:t>，</a:t>
            </a:r>
            <a:r>
              <a:rPr lang="zh-CN" altLang="en-US" dirty="0">
                <a:latin typeface="华文楷体" pitchFamily="2" charset="-122"/>
                <a:ea typeface="华文楷体" pitchFamily="2" charset="-122"/>
              </a:rPr>
              <a:t>网络层最重要的协议是网际协议</a:t>
            </a:r>
            <a:r>
              <a:rPr lang="en-US" altLang="zh-CN" dirty="0">
                <a:latin typeface="华文楷体" pitchFamily="2" charset="-122"/>
                <a:ea typeface="华文楷体" pitchFamily="2" charset="-122"/>
              </a:rPr>
              <a:t>IP</a:t>
            </a:r>
            <a:r>
              <a:rPr lang="zh-CN" altLang="en-US" dirty="0">
                <a:latin typeface="华文楷体" pitchFamily="2" charset="-122"/>
                <a:ea typeface="华文楷体" pitchFamily="2" charset="-122"/>
              </a:rPr>
              <a:t>。</a:t>
            </a:r>
          </a:p>
        </p:txBody>
      </p:sp>
    </p:spTree>
    <p:extLst>
      <p:ext uri="{BB962C8B-B14F-4D97-AF65-F5344CB8AC3E}">
        <p14:creationId xmlns:p14="http://schemas.microsoft.com/office/powerpoint/2010/main" val="227751081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13"/>
          <p:cNvSpPr txBox="1">
            <a:spLocks/>
          </p:cNvSpPr>
          <p:nvPr/>
        </p:nvSpPr>
        <p:spPr>
          <a:xfrm>
            <a:off x="495300" y="1196752"/>
            <a:ext cx="8778180" cy="5328592"/>
          </a:xfrm>
          <a:prstGeom prst="rect">
            <a:avLst/>
          </a:prstGeom>
        </p:spPr>
        <p:txBody>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lang="en-US" altLang="zh-CN" dirty="0" smtClean="0">
                <a:latin typeface="华文楷体" pitchFamily="2" charset="-122"/>
                <a:ea typeface="华文楷体" pitchFamily="2" charset="-122"/>
              </a:rPr>
              <a:t>P38</a:t>
            </a:r>
          </a:p>
          <a:p>
            <a:pPr lvl="1"/>
            <a:r>
              <a:rPr lang="en-US" altLang="zh-CN" dirty="0" smtClean="0">
                <a:latin typeface="华文楷体" pitchFamily="2" charset="-122"/>
                <a:ea typeface="华文楷体" pitchFamily="2" charset="-122"/>
              </a:rPr>
              <a:t>1-10</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1-11</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1-17</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1-29</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66152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latin typeface="华文楷体" panose="02010600040101010101" pitchFamily="2" charset="-122"/>
                <a:ea typeface="华文楷体" panose="02010600040101010101" pitchFamily="2" charset="-122"/>
                <a:cs typeface="+mn-cs"/>
              </a:rPr>
              <a:t>利用互联网传播计算机病毒</a:t>
            </a:r>
            <a:endParaRPr lang="en-US" altLang="zh-CN" dirty="0">
              <a:latin typeface="华文楷体" panose="02010600040101010101" pitchFamily="2" charset="-122"/>
              <a:ea typeface="华文楷体" panose="02010600040101010101" pitchFamily="2" charset="-122"/>
              <a:cs typeface="+mn-cs"/>
            </a:endParaRPr>
          </a:p>
          <a:p>
            <a:pPr lvl="1"/>
            <a:r>
              <a:rPr lang="zh-CN" altLang="zh-CN" dirty="0">
                <a:latin typeface="华文楷体" panose="02010600040101010101" pitchFamily="2" charset="-122"/>
                <a:ea typeface="华文楷体" panose="02010600040101010101" pitchFamily="2" charset="-122"/>
                <a:cs typeface="+mn-cs"/>
              </a:rPr>
              <a:t>利用互联网窃取国家机密和盗窃银行或储户的钱财</a:t>
            </a:r>
            <a:endParaRPr lang="en-US" altLang="zh-CN" dirty="0">
              <a:latin typeface="华文楷体" panose="02010600040101010101" pitchFamily="2" charset="-122"/>
              <a:ea typeface="华文楷体" panose="02010600040101010101" pitchFamily="2" charset="-122"/>
              <a:cs typeface="+mn-cs"/>
            </a:endParaRPr>
          </a:p>
          <a:p>
            <a:pPr lvl="1"/>
            <a:r>
              <a:rPr lang="zh-CN" altLang="zh-CN" dirty="0">
                <a:latin typeface="华文楷体" panose="02010600040101010101" pitchFamily="2" charset="-122"/>
                <a:ea typeface="华文楷体" panose="02010600040101010101" pitchFamily="2" charset="-122"/>
                <a:cs typeface="+mn-cs"/>
              </a:rPr>
              <a:t>网上欺诈</a:t>
            </a:r>
            <a:endParaRPr lang="en-US" altLang="zh-CN" dirty="0">
              <a:latin typeface="华文楷体" panose="02010600040101010101" pitchFamily="2" charset="-122"/>
              <a:ea typeface="华文楷体" panose="02010600040101010101" pitchFamily="2" charset="-122"/>
              <a:cs typeface="+mn-cs"/>
            </a:endParaRPr>
          </a:p>
          <a:p>
            <a:pPr lvl="1"/>
            <a:r>
              <a:rPr lang="zh-CN" altLang="zh-CN" dirty="0">
                <a:latin typeface="华文楷体" panose="02010600040101010101" pitchFamily="2" charset="-122"/>
                <a:ea typeface="华文楷体" panose="02010600040101010101" pitchFamily="2" charset="-122"/>
                <a:cs typeface="+mn-cs"/>
              </a:rPr>
              <a:t>在网上肆意散布谣言、不良信息和播放不健康的视频节目</a:t>
            </a:r>
            <a:endParaRPr lang="en-US" altLang="zh-CN" dirty="0">
              <a:latin typeface="华文楷体" panose="02010600040101010101" pitchFamily="2" charset="-122"/>
              <a:ea typeface="华文楷体" panose="02010600040101010101" pitchFamily="2" charset="-122"/>
              <a:cs typeface="+mn-cs"/>
            </a:endParaRPr>
          </a:p>
          <a:p>
            <a:pPr lvl="1"/>
            <a:r>
              <a:rPr lang="zh-CN" altLang="zh-CN" dirty="0">
                <a:latin typeface="华文楷体" panose="02010600040101010101" pitchFamily="2" charset="-122"/>
                <a:ea typeface="华文楷体" panose="02010600040101010101" pitchFamily="2" charset="-122"/>
                <a:cs typeface="+mn-cs"/>
              </a:rPr>
              <a:t>青少年弃学而沉溺于网络游戏</a:t>
            </a:r>
            <a:r>
              <a:rPr lang="zh-CN" altLang="en-US" dirty="0">
                <a:latin typeface="华文楷体" panose="02010600040101010101" pitchFamily="2" charset="-122"/>
                <a:ea typeface="华文楷体" panose="02010600040101010101" pitchFamily="2" charset="-122"/>
                <a:cs typeface="+mn-cs"/>
              </a:rPr>
              <a:t>等</a:t>
            </a:r>
            <a:endParaRPr lang="en-US" altLang="zh-CN" dirty="0">
              <a:latin typeface="华文楷体" panose="02010600040101010101" pitchFamily="2" charset="-122"/>
              <a:ea typeface="华文楷体" panose="02010600040101010101" pitchFamily="2" charset="-122"/>
              <a:cs typeface="+mn-cs"/>
            </a:endParaRPr>
          </a:p>
        </p:txBody>
      </p:sp>
      <p:sp>
        <p:nvSpPr>
          <p:cNvPr id="4" name="矩形 3"/>
          <p:cNvSpPr/>
          <p:nvPr/>
        </p:nvSpPr>
        <p:spPr>
          <a:xfrm>
            <a:off x="704528" y="5230941"/>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教材</a:t>
            </a:r>
          </a:p>
        </p:txBody>
      </p:sp>
      <p:sp>
        <p:nvSpPr>
          <p:cNvPr id="3" name="内容占位符 2"/>
          <p:cNvSpPr>
            <a:spLocks noGrp="1"/>
          </p:cNvSpPr>
          <p:nvPr>
            <p:ph idx="1"/>
          </p:nvPr>
        </p:nvSpPr>
        <p:spPr/>
        <p:txBody>
          <a:bodyPr/>
          <a:lstStyle/>
          <a:p>
            <a:r>
              <a:rPr lang="zh-CN" altLang="en-US" dirty="0"/>
              <a:t>教材</a:t>
            </a:r>
            <a:r>
              <a:rPr lang="en-US" altLang="zh-CN" dirty="0"/>
              <a:t>: </a:t>
            </a:r>
          </a:p>
          <a:p>
            <a:pPr lvl="1"/>
            <a:r>
              <a:rPr lang="zh-CN" altLang="en-US" dirty="0">
                <a:latin typeface="华文楷体" panose="02010600040101010101" pitchFamily="2" charset="-122"/>
                <a:ea typeface="华文楷体" panose="02010600040101010101" pitchFamily="2" charset="-122"/>
              </a:rPr>
              <a:t>计算机网络</a:t>
            </a: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7</a:t>
            </a:r>
            <a:r>
              <a:rPr lang="zh-CN" altLang="en-US" dirty="0" smtClean="0">
                <a:latin typeface="华文楷体" panose="02010600040101010101" pitchFamily="2" charset="-122"/>
                <a:ea typeface="华文楷体" panose="02010600040101010101" pitchFamily="2" charset="-122"/>
              </a:rPr>
              <a:t>版</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谢希仁编著</a:t>
            </a:r>
          </a:p>
          <a:p>
            <a:pPr lvl="1"/>
            <a:r>
              <a:rPr lang="zh-CN" altLang="en-US" dirty="0">
                <a:latin typeface="华文楷体" panose="02010600040101010101" pitchFamily="2" charset="-122"/>
                <a:ea typeface="华文楷体" panose="02010600040101010101" pitchFamily="2" charset="-122"/>
              </a:rPr>
              <a:t>“十二五” 国家级规划教材</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电子工业出版社</a:t>
            </a:r>
          </a:p>
          <a:p>
            <a:r>
              <a:rPr lang="zh-CN" altLang="en-US" dirty="0"/>
              <a:t>参考书</a:t>
            </a:r>
            <a:r>
              <a:rPr lang="en-US" altLang="zh-CN" dirty="0"/>
              <a:t>:</a:t>
            </a:r>
          </a:p>
          <a:p>
            <a:pPr lvl="1"/>
            <a:r>
              <a:rPr lang="zh-CN" altLang="en-US" dirty="0">
                <a:latin typeface="华文楷体" panose="02010600040101010101" pitchFamily="2" charset="-122"/>
                <a:ea typeface="华文楷体" panose="02010600040101010101" pitchFamily="2" charset="-122"/>
              </a:rPr>
              <a:t>计算机网络</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第</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版</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   吴功宜</a:t>
            </a:r>
            <a:r>
              <a:rPr lang="zh-CN" altLang="en-US" dirty="0" smtClean="0">
                <a:latin typeface="华文楷体" panose="02010600040101010101" pitchFamily="2" charset="-122"/>
                <a:ea typeface="华文楷体" panose="02010600040101010101" pitchFamily="2" charset="-122"/>
              </a:rPr>
              <a:t>编著  清华大学出版社</a:t>
            </a:r>
            <a:endParaRPr lang="zh-CN" altLang="en-US"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计算机网络</a:t>
            </a:r>
            <a:r>
              <a:rPr lang="en-US" altLang="zh-CN"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6</a:t>
            </a:r>
            <a:r>
              <a:rPr lang="zh-CN" altLang="en-US" dirty="0" smtClean="0">
                <a:latin typeface="华文楷体" panose="02010600040101010101" pitchFamily="2" charset="-122"/>
                <a:ea typeface="华文楷体" panose="02010600040101010101" pitchFamily="2" charset="-122"/>
              </a:rPr>
              <a:t>版</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谢希仁</a:t>
            </a:r>
            <a:r>
              <a:rPr lang="zh-CN" altLang="en-US" dirty="0" smtClean="0">
                <a:latin typeface="华文楷体" panose="02010600040101010101" pitchFamily="2" charset="-122"/>
                <a:ea typeface="华文楷体" panose="02010600040101010101" pitchFamily="2" charset="-122"/>
              </a:rPr>
              <a:t>编著  电子工业出版社</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40632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a:xfrm>
            <a:off x="495300" y="1196752"/>
            <a:ext cx="9066212" cy="5256584"/>
          </a:xfrm>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a:latin typeface="华文楷体" panose="02010600040101010101" pitchFamily="2" charset="-122"/>
                <a:ea typeface="华文楷体" panose="02010600040101010101" pitchFamily="2" charset="-122"/>
                <a:cs typeface="+mn-cs"/>
              </a:rPr>
              <a:t>特指</a:t>
            </a:r>
            <a:r>
              <a:rPr lang="en-US" altLang="zh-CN" dirty="0">
                <a:latin typeface="华文楷体" panose="02010600040101010101" pitchFamily="2" charset="-122"/>
                <a:ea typeface="华文楷体" panose="02010600040101010101" pitchFamily="2" charset="-122"/>
                <a:cs typeface="+mn-cs"/>
              </a:rPr>
              <a:t>Internet</a:t>
            </a:r>
            <a:r>
              <a:rPr lang="zh-CN" altLang="en-US" dirty="0">
                <a:latin typeface="华文楷体" panose="02010600040101010101" pitchFamily="2" charset="-122"/>
                <a:ea typeface="华文楷体" panose="02010600040101010101" pitchFamily="2" charset="-122"/>
                <a:cs typeface="+mn-cs"/>
              </a:rPr>
              <a:t>，</a:t>
            </a:r>
            <a:r>
              <a:rPr lang="zh-CN" altLang="zh-CN" dirty="0">
                <a:latin typeface="华文楷体" panose="02010600040101010101" pitchFamily="2" charset="-122"/>
                <a:ea typeface="华文楷体" panose="02010600040101010101" pitchFamily="2" charset="-122"/>
                <a:cs typeface="+mn-cs"/>
              </a:rPr>
              <a:t>起源于美国</a:t>
            </a:r>
            <a:r>
              <a:rPr lang="zh-CN" altLang="en-US" dirty="0">
                <a:latin typeface="华文楷体" panose="02010600040101010101" pitchFamily="2" charset="-122"/>
                <a:ea typeface="华文楷体" panose="02010600040101010101" pitchFamily="2" charset="-122"/>
                <a:cs typeface="+mn-cs"/>
              </a:rPr>
              <a:t>，</a:t>
            </a:r>
            <a:r>
              <a:rPr lang="zh-CN" altLang="zh-CN" dirty="0">
                <a:latin typeface="华文楷体" panose="02010600040101010101" pitchFamily="2" charset="-122"/>
                <a:ea typeface="华文楷体" panose="02010600040101010101" pitchFamily="2" charset="-122"/>
                <a:cs typeface="+mn-cs"/>
              </a:rPr>
              <a:t>现已发展成为世界上最大的</a:t>
            </a:r>
            <a:r>
              <a:rPr lang="zh-CN" altLang="en-US" dirty="0">
                <a:latin typeface="华文楷体" panose="02010600040101010101" pitchFamily="2" charset="-122"/>
                <a:ea typeface="华文楷体" panose="02010600040101010101" pitchFamily="2" charset="-122"/>
                <a:cs typeface="+mn-cs"/>
              </a:rPr>
              <a:t>、</a:t>
            </a:r>
            <a:r>
              <a:rPr lang="zh-CN" altLang="zh-CN" dirty="0">
                <a:latin typeface="华文楷体" panose="02010600040101010101" pitchFamily="2" charset="-122"/>
                <a:ea typeface="华文楷体" panose="02010600040101010101" pitchFamily="2" charset="-122"/>
                <a:cs typeface="+mn-cs"/>
              </a:rPr>
              <a:t>覆盖全球的计算机网络</a:t>
            </a:r>
            <a:r>
              <a:rPr lang="zh-CN" altLang="en-US" dirty="0">
                <a:latin typeface="华文楷体" panose="02010600040101010101" pitchFamily="2" charset="-122"/>
                <a:ea typeface="华文楷体" panose="02010600040101010101" pitchFamily="2" charset="-122"/>
                <a:cs typeface="+mn-cs"/>
              </a:rPr>
              <a:t>。</a:t>
            </a:r>
            <a:endParaRPr lang="en-US" altLang="zh-CN" dirty="0">
              <a:latin typeface="华文楷体" panose="02010600040101010101" pitchFamily="2" charset="-122"/>
              <a:ea typeface="华文楷体" panose="02010600040101010101" pitchFamily="2" charset="-122"/>
              <a:cs typeface="+mn-cs"/>
            </a:endParaRPr>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latin typeface="华文楷体" panose="02010600040101010101" pitchFamily="2" charset="-122"/>
                <a:ea typeface="华文楷体" panose="02010600040101010101" pitchFamily="2" charset="-122"/>
                <a:cs typeface="+mn-cs"/>
              </a:rPr>
              <a:t>由若干结点</a:t>
            </a:r>
            <a:r>
              <a:rPr lang="en-US" altLang="zh-CN" dirty="0">
                <a:latin typeface="华文楷体" panose="02010600040101010101" pitchFamily="2" charset="-122"/>
                <a:ea typeface="华文楷体" panose="02010600040101010101" pitchFamily="2" charset="-122"/>
                <a:cs typeface="+mn-cs"/>
              </a:rPr>
              <a:t>(node)</a:t>
            </a:r>
            <a:r>
              <a:rPr lang="zh-CN" altLang="zh-CN" dirty="0">
                <a:latin typeface="华文楷体" panose="02010600040101010101" pitchFamily="2" charset="-122"/>
                <a:ea typeface="华文楷体" panose="02010600040101010101" pitchFamily="2" charset="-122"/>
                <a:cs typeface="+mn-cs"/>
              </a:rPr>
              <a:t>和连接这些结点的链路</a:t>
            </a:r>
            <a:r>
              <a:rPr lang="en-US" altLang="zh-CN" dirty="0">
                <a:latin typeface="华文楷体" panose="02010600040101010101" pitchFamily="2" charset="-122"/>
                <a:ea typeface="华文楷体" panose="02010600040101010101" pitchFamily="2" charset="-122"/>
                <a:cs typeface="+mn-cs"/>
              </a:rPr>
              <a:t>(link)</a:t>
            </a:r>
            <a:r>
              <a:rPr lang="zh-CN" altLang="zh-CN" dirty="0">
                <a:latin typeface="华文楷体" panose="02010600040101010101" pitchFamily="2" charset="-122"/>
                <a:ea typeface="华文楷体" panose="02010600040101010101" pitchFamily="2" charset="-122"/>
                <a:cs typeface="+mn-cs"/>
              </a:rPr>
              <a:t>组成</a:t>
            </a:r>
            <a:r>
              <a:rPr lang="zh-CN" altLang="en-US" dirty="0">
                <a:latin typeface="华文楷体" panose="02010600040101010101" pitchFamily="2" charset="-122"/>
                <a:ea typeface="华文楷体" panose="02010600040101010101" pitchFamily="2" charset="-122"/>
                <a:cs typeface="+mn-cs"/>
              </a:rPr>
              <a:t>。</a:t>
            </a:r>
            <a:endParaRPr lang="en-US" altLang="zh-CN" dirty="0">
              <a:latin typeface="华文楷体" panose="02010600040101010101" pitchFamily="2" charset="-122"/>
              <a:ea typeface="华文楷体" panose="02010600040101010101" pitchFamily="2" charset="-122"/>
              <a:cs typeface="+mn-cs"/>
            </a:endParaRPr>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latin typeface="华文楷体" panose="02010600040101010101" pitchFamily="2" charset="-122"/>
                <a:ea typeface="华文楷体" panose="02010600040101010101" pitchFamily="2" charset="-122"/>
                <a:cs typeface="+mn-cs"/>
              </a:rPr>
              <a:t>可以</a:t>
            </a:r>
            <a:r>
              <a:rPr lang="zh-CN" altLang="zh-CN" dirty="0">
                <a:latin typeface="华文楷体" panose="02010600040101010101" pitchFamily="2" charset="-122"/>
                <a:ea typeface="华文楷体" panose="02010600040101010101" pitchFamily="2" charset="-122"/>
                <a:cs typeface="+mn-cs"/>
              </a:rPr>
              <a:t>通过路由器</a:t>
            </a:r>
            <a:r>
              <a:rPr lang="zh-CN" altLang="en-US" dirty="0">
                <a:latin typeface="华文楷体" panose="02010600040101010101" pitchFamily="2" charset="-122"/>
                <a:ea typeface="华文楷体" panose="02010600040101010101" pitchFamily="2" charset="-122"/>
                <a:cs typeface="+mn-cs"/>
              </a:rPr>
              <a:t>把</a:t>
            </a:r>
            <a:r>
              <a:rPr lang="zh-CN" altLang="zh-CN" dirty="0">
                <a:latin typeface="华文楷体" panose="02010600040101010101" pitchFamily="2" charset="-122"/>
                <a:ea typeface="华文楷体" panose="02010600040101010101" pitchFamily="2" charset="-122"/>
                <a:cs typeface="+mn-cs"/>
              </a:rPr>
              <a:t>网络互连起来，这就构成了一个覆盖范围更大的计算机网络</a:t>
            </a:r>
            <a:r>
              <a:rPr lang="zh-CN" altLang="en-US" dirty="0">
                <a:latin typeface="华文楷体" panose="02010600040101010101" pitchFamily="2" charset="-122"/>
                <a:ea typeface="华文楷体" panose="02010600040101010101" pitchFamily="2" charset="-122"/>
                <a:cs typeface="+mn-cs"/>
              </a:rPr>
              <a:t>，称之为</a:t>
            </a:r>
            <a:r>
              <a:rPr lang="zh-CN" altLang="zh-CN" dirty="0">
                <a:latin typeface="华文楷体" panose="02010600040101010101" pitchFamily="2" charset="-122"/>
                <a:ea typeface="华文楷体" panose="02010600040101010101" pitchFamily="2" charset="-122"/>
                <a:cs typeface="+mn-cs"/>
              </a:rPr>
              <a:t>互连网。</a:t>
            </a:r>
            <a:endParaRPr lang="zh-CN" altLang="en-US" dirty="0">
              <a:latin typeface="华文楷体" panose="02010600040101010101" pitchFamily="2" charset="-122"/>
              <a:ea typeface="华文楷体" panose="02010600040101010101" pitchFamily="2" charset="-122"/>
              <a:cs typeface="+mn-cs"/>
            </a:endParaRPr>
          </a:p>
          <a:p>
            <a:pPr lvl="1"/>
            <a:r>
              <a:rPr lang="zh-CN" altLang="zh-CN" dirty="0">
                <a:latin typeface="华文楷体" panose="02010600040101010101" pitchFamily="2" charset="-122"/>
                <a:ea typeface="华文楷体" panose="02010600040101010101" pitchFamily="2" charset="-122"/>
                <a:cs typeface="+mn-cs"/>
              </a:rPr>
              <a:t>“网络的网络”</a:t>
            </a:r>
            <a:r>
              <a:rPr lang="en-US" altLang="zh-CN" dirty="0">
                <a:latin typeface="华文楷体" panose="02010600040101010101" pitchFamily="2" charset="-122"/>
                <a:ea typeface="华文楷体" panose="02010600040101010101" pitchFamily="2" charset="-122"/>
                <a:cs typeface="+mn-cs"/>
              </a:rPr>
              <a:t>(network of networks)</a:t>
            </a:r>
            <a:r>
              <a:rPr lang="zh-CN" altLang="en-US" dirty="0">
                <a:latin typeface="华文楷体" panose="02010600040101010101" pitchFamily="2" charset="-122"/>
                <a:ea typeface="华文楷体" panose="02010600040101010101" pitchFamily="2" charset="-122"/>
                <a:cs typeface="+mn-cs"/>
              </a:rPr>
              <a:t>。</a:t>
            </a:r>
            <a:endParaRPr lang="en-US" altLang="zh-CN" dirty="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215480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968552"/>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525658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latin typeface="华文楷体" panose="02010600040101010101" pitchFamily="2" charset="-122"/>
                <a:ea typeface="华文楷体" panose="02010600040101010101" pitchFamily="2" charset="-122"/>
              </a:rPr>
              <a:t>云表示的网络已经包含了和网络相连的计算机</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pPr marL="360363" indent="-360363">
              <a:lnSpc>
                <a:spcPct val="100000"/>
              </a:lnSpc>
              <a:buClr>
                <a:srgbClr val="C00000"/>
              </a:buClr>
              <a:buSzPct val="90000"/>
              <a:buFont typeface="+mj-lt"/>
              <a:buAutoNum type="arabicPeriod"/>
            </a:pPr>
            <a:r>
              <a:rPr lang="zh-CN" altLang="zh-CN" sz="2800" dirty="0">
                <a:latin typeface="华文楷体" panose="02010600040101010101" pitchFamily="2" charset="-122"/>
                <a:ea typeface="华文楷体" panose="02010600040101010101" pitchFamily="2" charset="-122"/>
              </a:rPr>
              <a:t>云表示的</a:t>
            </a:r>
            <a:r>
              <a:rPr lang="zh-CN" altLang="en-US" sz="2800" dirty="0">
                <a:latin typeface="华文楷体" panose="02010600040101010101" pitchFamily="2" charset="-122"/>
                <a:ea typeface="华文楷体" panose="02010600040101010101" pitchFamily="2" charset="-122"/>
              </a:rPr>
              <a:t>网络</a:t>
            </a:r>
            <a:r>
              <a:rPr lang="zh-CN" altLang="zh-CN" sz="2800" dirty="0">
                <a:latin typeface="华文楷体" panose="02010600040101010101" pitchFamily="2" charset="-122"/>
                <a:ea typeface="华文楷体" panose="02010600040101010101" pitchFamily="2" charset="-122"/>
              </a:rPr>
              <a:t>里面就只剩下许多路由器和连接这些路由器的链路</a:t>
            </a:r>
            <a:r>
              <a:rPr lang="zh-CN" altLang="en-US"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把有关的计算机画在云的外面</a:t>
            </a:r>
            <a:r>
              <a:rPr lang="zh-CN" altLang="en-US" sz="2800" dirty="0">
                <a:latin typeface="华文楷体" panose="02010600040101010101" pitchFamily="2" charset="-122"/>
                <a:ea typeface="华文楷体" panose="02010600040101010101" pitchFamily="2" charset="-122"/>
              </a:rPr>
              <a:t>。</a:t>
            </a:r>
            <a:r>
              <a:rPr lang="zh-CN" altLang="zh-CN" sz="2800" dirty="0">
                <a:solidFill>
                  <a:srgbClr val="0000FF"/>
                </a:solidFill>
                <a:latin typeface="华文楷体" panose="02010600040101010101" pitchFamily="2" charset="-122"/>
                <a:ea typeface="华文楷体" panose="02010600040101010101" pitchFamily="2" charset="-122"/>
              </a:rPr>
              <a:t>习惯上，与网络相连的计算机常称为</a:t>
            </a:r>
            <a:r>
              <a:rPr lang="zh-CN" altLang="zh-CN" sz="2800" dirty="0">
                <a:solidFill>
                  <a:srgbClr val="FF0000"/>
                </a:solidFill>
                <a:latin typeface="华文楷体" panose="02010600040101010101" pitchFamily="2" charset="-122"/>
                <a:ea typeface="华文楷体" panose="02010600040101010101" pitchFamily="2" charset="-122"/>
              </a:rPr>
              <a:t>主机</a:t>
            </a:r>
            <a:r>
              <a:rPr lang="en-US" altLang="zh-CN" sz="2800" dirty="0">
                <a:solidFill>
                  <a:srgbClr val="0000FF"/>
                </a:solidFill>
                <a:latin typeface="华文楷体" panose="02010600040101010101" pitchFamily="2" charset="-122"/>
                <a:ea typeface="华文楷体" panose="02010600040101010101" pitchFamily="2" charset="-122"/>
              </a:rPr>
              <a:t> (host)</a:t>
            </a:r>
            <a:r>
              <a:rPr lang="zh-CN" altLang="en-US" sz="2800" dirty="0">
                <a:solidFill>
                  <a:srgbClr val="0000FF"/>
                </a:solidFill>
                <a:latin typeface="华文楷体" panose="02010600040101010101" pitchFamily="2" charset="-122"/>
                <a:ea typeface="华文楷体" panose="02010600040101010101" pitchFamily="2" charset="-122"/>
              </a:rPr>
              <a:t>。</a:t>
            </a: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50"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smtClean="0"/>
              <a:t>1983</a:t>
            </a:r>
            <a:r>
              <a:rPr lang="zh-CN" altLang="en-US" dirty="0" smtClean="0"/>
              <a:t>年，</a:t>
            </a:r>
            <a:r>
              <a:rPr lang="en-US" altLang="zh-CN" dirty="0" smtClean="0"/>
              <a:t>TCP/IP </a:t>
            </a:r>
            <a:r>
              <a:rPr lang="zh-CN" altLang="en-US" dirty="0"/>
              <a:t>协议成为 </a:t>
            </a:r>
            <a:r>
              <a:rPr lang="en-US" altLang="zh-CN" dirty="0" smtClean="0"/>
              <a:t>ARPANET</a:t>
            </a:r>
            <a:r>
              <a:rPr lang="zh-CN" altLang="en-US" dirty="0" smtClean="0"/>
              <a:t>上</a:t>
            </a:r>
            <a:r>
              <a:rPr lang="zh-CN" altLang="en-US" dirty="0"/>
              <a:t>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val="3375140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a:xfrm>
            <a:off x="495300" y="1196752"/>
            <a:ext cx="9282236" cy="5328592"/>
          </a:xfrm>
        </p:spPr>
        <p:txBody>
          <a:bodyPr/>
          <a:lstStyle/>
          <a:p>
            <a:r>
              <a:rPr lang="zh-CN" altLang="en-US" dirty="0">
                <a:solidFill>
                  <a:srgbClr val="FF0000"/>
                </a:solidFill>
              </a:rPr>
              <a:t>第三阶段：</a:t>
            </a:r>
            <a:r>
              <a:rPr lang="zh-CN" altLang="en-US" dirty="0"/>
              <a:t>逐渐形成了多层次 </a:t>
            </a:r>
            <a:r>
              <a:rPr lang="en-US" altLang="zh-CN" dirty="0"/>
              <a:t>ISP </a:t>
            </a:r>
            <a:r>
              <a:rPr lang="zh-CN" altLang="en-US" dirty="0"/>
              <a:t>结构的互联网。 </a:t>
            </a:r>
            <a:endParaRPr lang="en-US" altLang="zh-CN" dirty="0"/>
          </a:p>
          <a:p>
            <a:r>
              <a:rPr lang="zh-CN" altLang="en-US" dirty="0"/>
              <a:t>出现</a:t>
            </a:r>
            <a:r>
              <a:rPr lang="zh-CN" altLang="en-US" dirty="0" smtClean="0"/>
              <a:t>了</a:t>
            </a:r>
            <a:r>
              <a:rPr lang="zh-CN" altLang="en-US" dirty="0">
                <a:solidFill>
                  <a:srgbClr val="0000CC"/>
                </a:solidFill>
              </a:rPr>
              <a:t>互联网服务提供者 </a:t>
            </a:r>
            <a:r>
              <a:rPr lang="en-US" altLang="zh-CN" dirty="0">
                <a:solidFill>
                  <a:srgbClr val="0000CC"/>
                </a:solidFill>
              </a:rPr>
              <a:t>ISP</a:t>
            </a:r>
            <a:r>
              <a:rPr lang="en-US" altLang="zh-CN" dirty="0"/>
              <a:t> (Internet Service Provider)</a:t>
            </a:r>
            <a:r>
              <a:rPr lang="zh-CN" altLang="en-US" dirty="0" smtClean="0"/>
              <a:t>。</a:t>
            </a:r>
            <a:endParaRPr lang="en-US" altLang="zh-CN" dirty="0" smtClean="0"/>
          </a:p>
          <a:p>
            <a:r>
              <a:rPr lang="zh-CN" altLang="zh-CN" dirty="0"/>
              <a:t>任何机构和个人只要向</a:t>
            </a:r>
            <a:r>
              <a:rPr lang="zh-CN" altLang="zh-CN" dirty="0" smtClean="0"/>
              <a:t>某个</a:t>
            </a:r>
            <a:r>
              <a:rPr lang="en-US" altLang="zh-CN" dirty="0" smtClean="0"/>
              <a:t>ISP</a:t>
            </a:r>
            <a:r>
              <a:rPr lang="zh-CN" altLang="zh-CN" dirty="0" smtClean="0"/>
              <a:t>交纳</a:t>
            </a:r>
            <a:r>
              <a:rPr lang="zh-CN" altLang="zh-CN" dirty="0"/>
              <a:t>规定的费用，就</a:t>
            </a:r>
            <a:r>
              <a:rPr lang="zh-CN" altLang="zh-CN" dirty="0" smtClean="0"/>
              <a:t>可</a:t>
            </a:r>
            <a:r>
              <a:rPr lang="zh-CN" altLang="en-US" dirty="0" smtClean="0"/>
              <a:t>从</a:t>
            </a:r>
            <a:r>
              <a:rPr lang="zh-CN" altLang="zh-CN" dirty="0" smtClean="0"/>
              <a:t>该</a:t>
            </a:r>
            <a:r>
              <a:rPr lang="en-US" altLang="zh-CN" dirty="0" smtClean="0"/>
              <a:t> ISP</a:t>
            </a:r>
            <a:r>
              <a:rPr lang="zh-CN" altLang="zh-CN" dirty="0" smtClean="0"/>
              <a:t>获取</a:t>
            </a:r>
            <a:r>
              <a:rPr lang="zh-CN" altLang="zh-CN" dirty="0"/>
              <a:t>所</a:t>
            </a:r>
            <a:r>
              <a:rPr lang="zh-CN" altLang="zh-CN" dirty="0" smtClean="0"/>
              <a:t>需</a:t>
            </a:r>
            <a:r>
              <a:rPr lang="en-US" altLang="zh-CN" dirty="0" smtClean="0"/>
              <a:t>IP</a:t>
            </a:r>
            <a:r>
              <a:rPr lang="zh-CN" altLang="zh-CN" dirty="0" smtClean="0"/>
              <a:t>地址</a:t>
            </a:r>
            <a:r>
              <a:rPr lang="zh-CN" altLang="zh-CN" dirty="0"/>
              <a:t>的使用权，并可通过</a:t>
            </a:r>
            <a:r>
              <a:rPr lang="zh-CN" altLang="zh-CN" dirty="0" smtClean="0"/>
              <a:t>该</a:t>
            </a:r>
            <a:r>
              <a:rPr lang="en-US" altLang="zh-CN" dirty="0" smtClean="0"/>
              <a:t>ISP</a:t>
            </a:r>
            <a:r>
              <a:rPr lang="zh-CN" altLang="zh-CN" dirty="0" smtClean="0"/>
              <a:t>接入</a:t>
            </a:r>
            <a:r>
              <a:rPr lang="zh-CN" altLang="zh-CN" dirty="0"/>
              <a:t>到</a:t>
            </a:r>
            <a:r>
              <a:rPr lang="zh-CN" altLang="zh-CN" dirty="0" smtClean="0"/>
              <a:t>互联网</a:t>
            </a:r>
            <a:r>
              <a:rPr lang="zh-CN" altLang="en-US" dirty="0" smtClean="0"/>
              <a:t>。</a:t>
            </a:r>
            <a:endParaRPr lang="en-US" altLang="zh-CN" dirty="0" smtClean="0"/>
          </a:p>
          <a:p>
            <a:r>
              <a:rPr lang="zh-CN" altLang="zh-CN" dirty="0"/>
              <a:t>根据提供服务的覆盖面积大小以及所拥有</a:t>
            </a:r>
            <a:r>
              <a:rPr lang="zh-CN" altLang="zh-CN" dirty="0" smtClean="0"/>
              <a:t>的</a:t>
            </a:r>
            <a:r>
              <a:rPr lang="en-US" altLang="zh-CN" dirty="0" smtClean="0"/>
              <a:t> IP </a:t>
            </a:r>
            <a:r>
              <a:rPr lang="zh-CN" altLang="zh-CN" dirty="0" smtClean="0"/>
              <a:t>地址</a:t>
            </a:r>
            <a:r>
              <a:rPr lang="zh-CN" altLang="zh-CN" dirty="0"/>
              <a:t>数目的不同，</a:t>
            </a:r>
            <a:r>
              <a:rPr lang="en-US" altLang="zh-CN" dirty="0" smtClean="0"/>
              <a:t>ISP</a:t>
            </a:r>
            <a:r>
              <a:rPr lang="zh-CN" altLang="zh-CN" dirty="0" smtClean="0"/>
              <a:t>也</a:t>
            </a:r>
            <a:r>
              <a:rPr lang="zh-CN" altLang="zh-CN" dirty="0"/>
              <a:t>分成为</a:t>
            </a:r>
            <a:r>
              <a:rPr lang="zh-CN" altLang="zh-CN" dirty="0">
                <a:solidFill>
                  <a:srgbClr val="0000CC"/>
                </a:solidFill>
              </a:rPr>
              <a:t>不同层次</a:t>
            </a:r>
            <a:r>
              <a:rPr lang="zh-CN" altLang="zh-CN" dirty="0" smtClean="0">
                <a:solidFill>
                  <a:srgbClr val="0000CC"/>
                </a:solidFill>
              </a:rPr>
              <a:t>的</a:t>
            </a:r>
            <a:r>
              <a:rPr lang="en-US" altLang="zh-CN" dirty="0" smtClean="0">
                <a:solidFill>
                  <a:srgbClr val="0000CC"/>
                </a:solidFill>
              </a:rPr>
              <a:t>ISP</a:t>
            </a:r>
            <a:r>
              <a:rPr lang="zh-CN" altLang="zh-CN" dirty="0"/>
              <a:t>：</a:t>
            </a:r>
            <a:r>
              <a:rPr lang="zh-CN" altLang="zh-CN" dirty="0" smtClean="0">
                <a:solidFill>
                  <a:srgbClr val="FF0000"/>
                </a:solidFill>
              </a:rPr>
              <a:t>主干</a:t>
            </a:r>
            <a:r>
              <a:rPr lang="en-US" altLang="zh-CN" dirty="0" smtClean="0">
                <a:solidFill>
                  <a:srgbClr val="FF0000"/>
                </a:solidFill>
              </a:rPr>
              <a:t> ISP</a:t>
            </a:r>
            <a:r>
              <a:rPr lang="zh-CN" altLang="zh-CN" dirty="0">
                <a:solidFill>
                  <a:srgbClr val="FF0000"/>
                </a:solidFill>
              </a:rPr>
              <a:t>、</a:t>
            </a:r>
            <a:r>
              <a:rPr lang="zh-CN" altLang="zh-CN" dirty="0" smtClean="0">
                <a:solidFill>
                  <a:srgbClr val="FF0000"/>
                </a:solidFill>
              </a:rPr>
              <a:t>地区</a:t>
            </a:r>
            <a:r>
              <a:rPr lang="en-US" altLang="zh-CN" dirty="0" smtClean="0">
                <a:solidFill>
                  <a:srgbClr val="FF0000"/>
                </a:solidFill>
              </a:rPr>
              <a:t> ISP </a:t>
            </a:r>
            <a:r>
              <a:rPr lang="zh-CN" altLang="zh-CN" dirty="0" smtClean="0"/>
              <a:t>和</a:t>
            </a:r>
            <a:r>
              <a:rPr lang="en-US" altLang="zh-CN" dirty="0" smtClean="0"/>
              <a:t> </a:t>
            </a:r>
            <a:r>
              <a:rPr lang="zh-CN" altLang="zh-CN" dirty="0" smtClean="0">
                <a:solidFill>
                  <a:srgbClr val="FF0000"/>
                </a:solidFill>
              </a:rPr>
              <a:t>本地</a:t>
            </a:r>
            <a:r>
              <a:rPr lang="en-US" altLang="zh-CN" dirty="0" smtClean="0">
                <a:solidFill>
                  <a:srgbClr val="FF0000"/>
                </a:solidFill>
              </a:rPr>
              <a:t> ISP</a:t>
            </a:r>
            <a:r>
              <a:rPr lang="zh-CN"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课时安排</a:t>
            </a:r>
          </a:p>
        </p:txBody>
      </p:sp>
      <p:sp>
        <p:nvSpPr>
          <p:cNvPr id="3" name="内容占位符 2"/>
          <p:cNvSpPr>
            <a:spLocks noGrp="1"/>
          </p:cNvSpPr>
          <p:nvPr>
            <p:ph idx="1"/>
          </p:nvPr>
        </p:nvSpPr>
        <p:spPr/>
        <p:txBody>
          <a:bodyPr/>
          <a:lstStyle/>
          <a:p>
            <a:r>
              <a:rPr lang="zh-CN" altLang="en-US" dirty="0"/>
              <a:t>总学时</a:t>
            </a:r>
            <a:r>
              <a:rPr lang="en-US" altLang="zh-CN" dirty="0"/>
              <a:t>: 48</a:t>
            </a:r>
            <a:r>
              <a:rPr lang="zh-CN" altLang="en-US" dirty="0"/>
              <a:t>学时。</a:t>
            </a:r>
          </a:p>
          <a:p>
            <a:pPr lvl="1"/>
            <a:r>
              <a:rPr lang="zh-CN" altLang="en-US" dirty="0">
                <a:latin typeface="华文楷体" panose="02010600040101010101" pitchFamily="2" charset="-122"/>
                <a:ea typeface="华文楷体" panose="02010600040101010101" pitchFamily="2" charset="-122"/>
              </a:rPr>
              <a:t>其中：讲课</a:t>
            </a:r>
            <a:r>
              <a:rPr lang="en-US" altLang="zh-CN" dirty="0">
                <a:latin typeface="华文楷体" panose="02010600040101010101" pitchFamily="2" charset="-122"/>
                <a:ea typeface="华文楷体" panose="02010600040101010101" pitchFamily="2" charset="-122"/>
              </a:rPr>
              <a:t>36</a:t>
            </a:r>
            <a:r>
              <a:rPr lang="zh-CN" altLang="en-US" dirty="0">
                <a:latin typeface="华文楷体" panose="02010600040101010101" pitchFamily="2" charset="-122"/>
                <a:ea typeface="华文楷体" panose="02010600040101010101" pitchFamily="2" charset="-122"/>
              </a:rPr>
              <a:t>学时，实验</a:t>
            </a:r>
            <a:r>
              <a:rPr lang="en-US" altLang="zh-CN" dirty="0">
                <a:latin typeface="华文楷体" panose="02010600040101010101" pitchFamily="2" charset="-122"/>
                <a:ea typeface="华文楷体" panose="02010600040101010101" pitchFamily="2" charset="-122"/>
              </a:rPr>
              <a:t>12</a:t>
            </a:r>
            <a:r>
              <a:rPr lang="zh-CN" altLang="en-US" dirty="0">
                <a:latin typeface="华文楷体" panose="02010600040101010101" pitchFamily="2" charset="-122"/>
                <a:ea typeface="华文楷体" panose="02010600040101010101" pitchFamily="2" charset="-122"/>
              </a:rPr>
              <a:t>学时。</a:t>
            </a:r>
          </a:p>
          <a:p>
            <a:r>
              <a:rPr lang="zh-CN" altLang="en-US" dirty="0"/>
              <a:t>答疑时间：</a:t>
            </a:r>
            <a:r>
              <a:rPr lang="zh-CN" altLang="en-US" dirty="0" smtClean="0"/>
              <a:t>周一</a:t>
            </a:r>
            <a:r>
              <a:rPr lang="en-US" altLang="zh-CN" dirty="0" smtClean="0"/>
              <a:t>3</a:t>
            </a:r>
            <a:r>
              <a:rPr lang="zh-CN" altLang="en-US" dirty="0" smtClean="0"/>
              <a:t>、</a:t>
            </a:r>
            <a:r>
              <a:rPr lang="en-US" altLang="zh-CN" dirty="0" smtClean="0"/>
              <a:t>4</a:t>
            </a:r>
            <a:r>
              <a:rPr lang="zh-CN" altLang="en-US" dirty="0" smtClean="0"/>
              <a:t>节</a:t>
            </a:r>
            <a:endParaRPr lang="en-US" altLang="zh-CN" dirty="0"/>
          </a:p>
          <a:p>
            <a:r>
              <a:rPr lang="zh-CN" altLang="en-US" dirty="0"/>
              <a:t>答疑地点：翰学楼（五教）</a:t>
            </a:r>
            <a:r>
              <a:rPr lang="en-US" altLang="zh-CN" dirty="0"/>
              <a:t>915</a:t>
            </a:r>
            <a:endParaRPr lang="zh-CN" altLang="en-US" dirty="0"/>
          </a:p>
          <a:p>
            <a:r>
              <a:rPr lang="zh-CN" altLang="en-US" dirty="0"/>
              <a:t>课程成绩：</a:t>
            </a:r>
          </a:p>
          <a:p>
            <a:pPr lvl="1"/>
            <a:r>
              <a:rPr lang="zh-CN" altLang="en-US" dirty="0">
                <a:latin typeface="华文楷体" panose="02010600040101010101" pitchFamily="2" charset="-122"/>
                <a:ea typeface="华文楷体" panose="02010600040101010101" pitchFamily="2" charset="-122"/>
              </a:rPr>
              <a:t>平时占</a:t>
            </a:r>
            <a:r>
              <a:rPr lang="en-US" altLang="zh-CN" dirty="0">
                <a:latin typeface="华文楷体" panose="02010600040101010101" pitchFamily="2" charset="-122"/>
                <a:ea typeface="华文楷体" panose="02010600040101010101" pitchFamily="2" charset="-122"/>
              </a:rPr>
              <a:t>30% </a:t>
            </a:r>
            <a:r>
              <a:rPr lang="zh-CN" altLang="en-US" dirty="0">
                <a:latin typeface="华文楷体" panose="02010600040101010101" pitchFamily="2" charset="-122"/>
                <a:ea typeface="华文楷体" panose="02010600040101010101" pitchFamily="2" charset="-122"/>
              </a:rPr>
              <a:t>（其中作业成绩占</a:t>
            </a:r>
            <a:r>
              <a:rPr lang="en-US" altLang="zh-CN" dirty="0">
                <a:latin typeface="华文楷体" panose="02010600040101010101" pitchFamily="2" charset="-122"/>
                <a:ea typeface="华文楷体" panose="02010600040101010101" pitchFamily="2" charset="-122"/>
              </a:rPr>
              <a:t>10%</a:t>
            </a:r>
            <a:r>
              <a:rPr lang="zh-CN" altLang="en-US" dirty="0">
                <a:latin typeface="华文楷体" panose="02010600040101010101" pitchFamily="2" charset="-122"/>
                <a:ea typeface="华文楷体" panose="02010600040101010101" pitchFamily="2" charset="-122"/>
              </a:rPr>
              <a:t>，实验成绩占</a:t>
            </a:r>
            <a:r>
              <a:rPr lang="en-US" altLang="zh-CN" dirty="0">
                <a:latin typeface="华文楷体" panose="02010600040101010101" pitchFamily="2" charset="-122"/>
                <a:ea typeface="华文楷体" panose="02010600040101010101" pitchFamily="2" charset="-122"/>
              </a:rPr>
              <a:t>20%</a:t>
            </a:r>
            <a:r>
              <a:rPr lang="zh-CN" altLang="en-US" dirty="0">
                <a:latin typeface="华文楷体" panose="02010600040101010101" pitchFamily="2" charset="-122"/>
                <a:ea typeface="华文楷体" panose="02010600040101010101" pitchFamily="2" charset="-122"/>
              </a:rPr>
              <a:t>）</a:t>
            </a:r>
          </a:p>
          <a:p>
            <a:pPr lvl="1"/>
            <a:r>
              <a:rPr lang="zh-CN" altLang="en-US" dirty="0">
                <a:latin typeface="华文楷体" panose="02010600040101010101" pitchFamily="2" charset="-122"/>
                <a:ea typeface="华文楷体" panose="02010600040101010101" pitchFamily="2" charset="-122"/>
              </a:rPr>
              <a:t>期末考试成绩占</a:t>
            </a:r>
            <a:r>
              <a:rPr lang="en-US" altLang="zh-CN" dirty="0">
                <a:latin typeface="华文楷体" panose="02010600040101010101" pitchFamily="2" charset="-122"/>
                <a:ea typeface="华文楷体" panose="02010600040101010101" pitchFamily="2" charset="-122"/>
              </a:rPr>
              <a:t>70%</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4275925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744416" cy="5400600"/>
          </a:xfrm>
        </p:spPr>
        <p:txBody>
          <a:bodyPr/>
          <a:lstStyle/>
          <a:p>
            <a:pPr algn="just">
              <a:lnSpc>
                <a:spcPct val="110000"/>
              </a:lnSpc>
              <a:spcBef>
                <a:spcPts val="600"/>
              </a:spcBef>
            </a:pPr>
            <a:r>
              <a:rPr lang="zh-CN" altLang="zh-CN" dirty="0">
                <a:latin typeface="华文楷体" panose="02010600040101010101" pitchFamily="2" charset="-122"/>
                <a:ea typeface="华文楷体" panose="02010600040101010101" pitchFamily="2" charset="-122"/>
              </a:rPr>
              <a:t>从</a:t>
            </a:r>
            <a:r>
              <a:rPr lang="en-US" altLang="zh-CN" dirty="0">
                <a:latin typeface="华文楷体" panose="02010600040101010101" pitchFamily="2" charset="-122"/>
                <a:ea typeface="华文楷体" panose="02010600040101010101" pitchFamily="2" charset="-122"/>
              </a:rPr>
              <a:t> 1993 </a:t>
            </a:r>
            <a:r>
              <a:rPr lang="zh-CN" altLang="zh-CN" dirty="0">
                <a:latin typeface="华文楷体" panose="02010600040101010101" pitchFamily="2" charset="-122"/>
                <a:ea typeface="华文楷体" panose="02010600040101010101" pitchFamily="2" charset="-122"/>
              </a:rPr>
              <a:t>年至</a:t>
            </a:r>
            <a:r>
              <a:rPr lang="en-US" altLang="zh-CN" dirty="0">
                <a:latin typeface="华文楷体" panose="02010600040101010101" pitchFamily="2" charset="-122"/>
                <a:ea typeface="华文楷体" panose="02010600040101010101" pitchFamily="2" charset="-122"/>
              </a:rPr>
              <a:t> 2016 </a:t>
            </a:r>
            <a:r>
              <a:rPr lang="zh-CN" altLang="zh-CN" dirty="0">
                <a:latin typeface="华文楷体" panose="02010600040101010101" pitchFamily="2" charset="-122"/>
                <a:ea typeface="华文楷体" panose="02010600040101010101" pitchFamily="2" charset="-122"/>
              </a:rPr>
              <a:t>年互联网用户数的增长情况</a:t>
            </a:r>
            <a:r>
              <a:rPr lang="zh-CN" altLang="en-US" dirty="0">
                <a:latin typeface="华文楷体" panose="02010600040101010101" pitchFamily="2" charset="-122"/>
                <a:ea typeface="华文楷体" panose="02010600040101010101" pitchFamily="2" charset="-122"/>
              </a:rPr>
              <a:t>如图所示</a:t>
            </a:r>
            <a:r>
              <a:rPr lang="zh-CN" altLang="zh-CN" dirty="0">
                <a:latin typeface="华文楷体" panose="02010600040101010101" pitchFamily="2" charset="-122"/>
                <a:ea typeface="华文楷体" panose="02010600040101010101" pitchFamily="2" charset="-122"/>
              </a:rPr>
              <a:t>。</a:t>
            </a:r>
            <a:r>
              <a:rPr lang="zh-CN" altLang="zh-CN" dirty="0">
                <a:solidFill>
                  <a:srgbClr val="0000FF"/>
                </a:solidFill>
                <a:latin typeface="华文楷体" panose="02010600040101010101" pitchFamily="2" charset="-122"/>
                <a:ea typeface="华文楷体" panose="02010600040101010101" pitchFamily="2" charset="-122"/>
              </a:rPr>
              <a:t>这里的用户是指在家中上网的人</a:t>
            </a:r>
            <a:r>
              <a:rPr lang="zh-CN" altLang="en-US" dirty="0">
                <a:solidFill>
                  <a:srgbClr val="0000FF"/>
                </a:solidFill>
                <a:latin typeface="华文楷体" panose="02010600040101010101" pitchFamily="2" charset="-122"/>
                <a:ea typeface="华文楷体" panose="02010600040101010101" pitchFamily="2" charset="-122"/>
              </a:rPr>
              <a:t>。</a:t>
            </a:r>
            <a:endParaRPr lang="en-US" altLang="zh-CN" dirty="0">
              <a:solidFill>
                <a:srgbClr val="0000FF"/>
              </a:solidFill>
              <a:latin typeface="华文楷体" panose="02010600040101010101" pitchFamily="2" charset="-122"/>
              <a:ea typeface="华文楷体" panose="02010600040101010101" pitchFamily="2" charset="-122"/>
            </a:endParaRPr>
          </a:p>
          <a:p>
            <a:pPr algn="just">
              <a:lnSpc>
                <a:spcPct val="110000"/>
              </a:lnSpc>
              <a:spcBef>
                <a:spcPts val="600"/>
              </a:spcBef>
            </a:pPr>
            <a:r>
              <a:rPr lang="zh-CN" altLang="zh-CN" dirty="0">
                <a:latin typeface="华文楷体" panose="02010600040101010101" pitchFamily="2" charset="-122"/>
                <a:ea typeface="华文楷体" panose="02010600040101010101" pitchFamily="2" charset="-122"/>
              </a:rPr>
              <a:t>可以看出，在</a:t>
            </a:r>
            <a:r>
              <a:rPr lang="en-US" altLang="zh-CN" dirty="0">
                <a:latin typeface="华文楷体" panose="02010600040101010101" pitchFamily="2" charset="-122"/>
                <a:ea typeface="华文楷体" panose="02010600040101010101" pitchFamily="2" charset="-122"/>
              </a:rPr>
              <a:t> 2005 </a:t>
            </a:r>
            <a:r>
              <a:rPr lang="zh-CN" altLang="zh-CN" dirty="0">
                <a:latin typeface="华文楷体" panose="02010600040101010101" pitchFamily="2" charset="-122"/>
                <a:ea typeface="华文楷体" panose="02010600040101010101" pitchFamily="2" charset="-122"/>
              </a:rPr>
              <a:t>年互联网的用户数超过了</a:t>
            </a:r>
            <a:r>
              <a:rPr lang="en-US" altLang="zh-CN" dirty="0">
                <a:latin typeface="华文楷体" panose="02010600040101010101" pitchFamily="2" charset="-122"/>
                <a:ea typeface="华文楷体" panose="02010600040101010101" pitchFamily="2" charset="-122"/>
              </a:rPr>
              <a:t> 10 </a:t>
            </a:r>
            <a:r>
              <a:rPr lang="zh-CN" altLang="zh-CN" dirty="0">
                <a:latin typeface="华文楷体" panose="02010600040101010101" pitchFamily="2" charset="-122"/>
                <a:ea typeface="华文楷体" panose="02010600040101010101" pitchFamily="2" charset="-122"/>
              </a:rPr>
              <a:t>亿，在</a:t>
            </a:r>
            <a:r>
              <a:rPr lang="en-US" altLang="zh-CN" dirty="0">
                <a:latin typeface="华文楷体" panose="02010600040101010101" pitchFamily="2" charset="-122"/>
                <a:ea typeface="华文楷体" panose="02010600040101010101" pitchFamily="2" charset="-122"/>
              </a:rPr>
              <a:t> 2010 </a:t>
            </a:r>
            <a:r>
              <a:rPr lang="zh-CN" altLang="zh-CN" dirty="0">
                <a:latin typeface="华文楷体" panose="02010600040101010101" pitchFamily="2" charset="-122"/>
                <a:ea typeface="华文楷体" panose="02010600040101010101" pitchFamily="2" charset="-122"/>
              </a:rPr>
              <a:t>年超过了</a:t>
            </a:r>
            <a:r>
              <a:rPr lang="en-US" altLang="zh-CN" dirty="0">
                <a:latin typeface="华文楷体" panose="02010600040101010101" pitchFamily="2" charset="-122"/>
                <a:ea typeface="华文楷体" panose="02010600040101010101" pitchFamily="2" charset="-122"/>
              </a:rPr>
              <a:t> 20 </a:t>
            </a:r>
            <a:r>
              <a:rPr lang="zh-CN" altLang="zh-CN" dirty="0">
                <a:latin typeface="华文楷体" panose="02010600040101010101" pitchFamily="2" charset="-122"/>
                <a:ea typeface="华文楷体" panose="02010600040101010101" pitchFamily="2" charset="-122"/>
              </a:rPr>
              <a:t>亿，而在</a:t>
            </a:r>
            <a:r>
              <a:rPr lang="en-US" altLang="zh-CN" dirty="0">
                <a:latin typeface="华文楷体" panose="02010600040101010101" pitchFamily="2" charset="-122"/>
                <a:ea typeface="华文楷体" panose="02010600040101010101" pitchFamily="2" charset="-122"/>
              </a:rPr>
              <a:t>2014</a:t>
            </a:r>
            <a:r>
              <a:rPr lang="zh-CN" altLang="zh-CN"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已接近了</a:t>
            </a:r>
            <a:r>
              <a:rPr lang="en-US" altLang="zh-CN" dirty="0">
                <a:latin typeface="华文楷体" panose="02010600040101010101" pitchFamily="2" charset="-122"/>
                <a:ea typeface="华文楷体" panose="02010600040101010101" pitchFamily="2" charset="-122"/>
              </a:rPr>
              <a:t> 30</a:t>
            </a:r>
            <a:r>
              <a:rPr lang="zh-CN" altLang="zh-CN" dirty="0">
                <a:latin typeface="华文楷体" panose="02010600040101010101" pitchFamily="2" charset="-122"/>
                <a:ea typeface="华文楷体" panose="02010600040101010101" pitchFamily="2" charset="-122"/>
              </a:rPr>
              <a:t>亿。</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16832"/>
            <a:ext cx="9066212" cy="475252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ts val="4000"/>
              </a:lnSpc>
            </a:pPr>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pPr>
              <a:lnSpc>
                <a:spcPts val="4000"/>
              </a:lnSpc>
            </a:pPr>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pPr>
              <a:lnSpc>
                <a:spcPts val="4000"/>
              </a:lnSpc>
            </a:pPr>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r>
              <a:rPr lang="zh-CN" altLang="zh-CN" dirty="0" smtClean="0"/>
              <a:t>。</a:t>
            </a:r>
            <a:endParaRPr lang="en-US" altLang="zh-CN" dirty="0" smtClean="0"/>
          </a:p>
          <a:p>
            <a:pPr>
              <a:lnSpc>
                <a:spcPts val="4000"/>
              </a:lnSpc>
            </a:pPr>
            <a:r>
              <a:rPr lang="en-US" altLang="zh-CN" dirty="0">
                <a:solidFill>
                  <a:srgbClr val="0000CC"/>
                </a:solidFill>
              </a:rPr>
              <a:t>RFC</a:t>
            </a:r>
            <a:r>
              <a:rPr lang="zh-CN" altLang="en-US" dirty="0">
                <a:solidFill>
                  <a:srgbClr val="0000CC"/>
                </a:solidFill>
              </a:rPr>
              <a:t>文档网站：</a:t>
            </a:r>
            <a:r>
              <a:rPr lang="en-US" altLang="zh-CN" dirty="0">
                <a:latin typeface="华文新魏" pitchFamily="2" charset="-122"/>
                <a:ea typeface="华文新魏" pitchFamily="2" charset="-122"/>
              </a:rPr>
              <a:t>http://</a:t>
            </a:r>
            <a:r>
              <a:rPr lang="en-US" altLang="zh-CN" dirty="0" smtClean="0">
                <a:latin typeface="华文新魏" pitchFamily="2" charset="-122"/>
                <a:ea typeface="华文新魏" pitchFamily="2" charset="-122"/>
              </a:rPr>
              <a:t>www.rfc-editor.org</a:t>
            </a:r>
            <a:endParaRPr lang="zh-CN" altLang="en-US" dirty="0">
              <a:latin typeface="华文新魏" pitchFamily="2" charset="-122"/>
              <a:ea typeface="华文新魏" pitchFamily="2" charset="-122"/>
            </a:endParaRPr>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val="2510065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lgn="just">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lgn="just">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lgn="just">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课程拟达到的教学目标</a:t>
            </a:r>
            <a:endParaRPr lang="zh-CN" altLang="en-US" dirty="0"/>
          </a:p>
        </p:txBody>
      </p:sp>
      <p:sp>
        <p:nvSpPr>
          <p:cNvPr id="3" name="内容占位符 2"/>
          <p:cNvSpPr>
            <a:spLocks noGrp="1"/>
          </p:cNvSpPr>
          <p:nvPr>
            <p:ph idx="1"/>
          </p:nvPr>
        </p:nvSpPr>
        <p:spPr>
          <a:xfrm>
            <a:off x="495300" y="1196752"/>
            <a:ext cx="9138220" cy="4934173"/>
          </a:xfrm>
        </p:spPr>
        <p:txBody>
          <a:bodyPr/>
          <a:lstStyle/>
          <a:p>
            <a:r>
              <a:rPr lang="zh-CN" altLang="zh-CN" sz="2800" dirty="0">
                <a:latin typeface="华文楷体" pitchFamily="2" charset="-122"/>
                <a:ea typeface="华文楷体" pitchFamily="2" charset="-122"/>
              </a:rPr>
              <a:t>掌握计算机网络相关的</a:t>
            </a:r>
            <a:r>
              <a:rPr lang="zh-CN" altLang="zh-CN" sz="2800" dirty="0" smtClean="0">
                <a:latin typeface="华文楷体" pitchFamily="2" charset="-122"/>
                <a:ea typeface="华文楷体" pitchFamily="2" charset="-122"/>
              </a:rPr>
              <a:t>概念</a:t>
            </a:r>
            <a:r>
              <a:rPr lang="zh-CN" altLang="en-US" sz="2800" dirty="0" smtClean="0">
                <a:latin typeface="华文楷体" pitchFamily="2" charset="-122"/>
                <a:ea typeface="华文楷体" pitchFamily="2" charset="-122"/>
              </a:rPr>
              <a:t>和基本理论</a:t>
            </a:r>
            <a:r>
              <a:rPr lang="zh-CN" altLang="zh-CN" sz="2800" dirty="0" smtClean="0">
                <a:latin typeface="华文楷体" pitchFamily="2" charset="-122"/>
                <a:ea typeface="华文楷体" pitchFamily="2" charset="-122"/>
              </a:rPr>
              <a:t>，</a:t>
            </a:r>
            <a:r>
              <a:rPr lang="zh-CN" altLang="zh-CN" sz="2800" dirty="0">
                <a:latin typeface="华文楷体" pitchFamily="2" charset="-122"/>
                <a:ea typeface="华文楷体" pitchFamily="2" charset="-122"/>
              </a:rPr>
              <a:t>对一般的</a:t>
            </a:r>
            <a:r>
              <a:rPr lang="zh-CN" altLang="zh-CN" sz="2800" dirty="0">
                <a:solidFill>
                  <a:srgbClr val="FF0000"/>
                </a:solidFill>
                <a:latin typeface="华文楷体" pitchFamily="2" charset="-122"/>
                <a:ea typeface="华文楷体" pitchFamily="2" charset="-122"/>
              </a:rPr>
              <a:t>计算机网络</a:t>
            </a:r>
            <a:r>
              <a:rPr lang="zh-CN" altLang="zh-CN" sz="2800" dirty="0" smtClean="0">
                <a:solidFill>
                  <a:srgbClr val="FF0000"/>
                </a:solidFill>
                <a:latin typeface="华文楷体" pitchFamily="2" charset="-122"/>
                <a:ea typeface="华文楷体" pitchFamily="2" charset="-122"/>
              </a:rPr>
              <a:t>组成</a:t>
            </a:r>
            <a:r>
              <a:rPr lang="zh-CN" altLang="en-US" sz="2800" dirty="0">
                <a:latin typeface="华文楷体" pitchFamily="2" charset="-122"/>
                <a:ea typeface="华文楷体" pitchFamily="2" charset="-122"/>
              </a:rPr>
              <a:t>（设备）</a:t>
            </a:r>
            <a:r>
              <a:rPr lang="zh-CN" altLang="zh-CN" sz="2800" dirty="0" smtClean="0">
                <a:latin typeface="华文楷体" pitchFamily="2" charset="-122"/>
                <a:ea typeface="华文楷体" pitchFamily="2" charset="-122"/>
              </a:rPr>
              <a:t>有</a:t>
            </a:r>
            <a:r>
              <a:rPr lang="zh-CN" altLang="zh-CN" sz="2800" dirty="0" smtClean="0">
                <a:latin typeface="华文楷体" pitchFamily="2" charset="-122"/>
                <a:ea typeface="华文楷体" pitchFamily="2" charset="-122"/>
              </a:rPr>
              <a:t>较清晰</a:t>
            </a:r>
            <a:r>
              <a:rPr lang="zh-CN" altLang="zh-CN" sz="2800" dirty="0">
                <a:latin typeface="华文楷体" pitchFamily="2" charset="-122"/>
                <a:ea typeface="华文楷体" pitchFamily="2" charset="-122"/>
              </a:rPr>
              <a:t>的</a:t>
            </a:r>
            <a:r>
              <a:rPr lang="zh-CN" altLang="zh-CN" sz="2800" dirty="0" smtClean="0">
                <a:latin typeface="华文楷体" pitchFamily="2" charset="-122"/>
                <a:ea typeface="华文楷体" pitchFamily="2" charset="-122"/>
              </a:rPr>
              <a:t>认识</a:t>
            </a:r>
            <a:r>
              <a:rPr lang="zh-CN" altLang="en-US"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zh-CN" altLang="zh-CN" sz="2800" dirty="0" smtClean="0">
                <a:latin typeface="华文楷体" pitchFamily="2" charset="-122"/>
                <a:ea typeface="华文楷体" pitchFamily="2" charset="-122"/>
              </a:rPr>
              <a:t>理解</a:t>
            </a:r>
            <a:r>
              <a:rPr lang="zh-CN" altLang="zh-CN" sz="2800" dirty="0">
                <a:latin typeface="华文楷体" pitchFamily="2" charset="-122"/>
                <a:ea typeface="华文楷体" pitchFamily="2" charset="-122"/>
              </a:rPr>
              <a:t>计算机网络的</a:t>
            </a:r>
            <a:r>
              <a:rPr lang="zh-CN" altLang="zh-CN" sz="2800" dirty="0">
                <a:solidFill>
                  <a:srgbClr val="FF0000"/>
                </a:solidFill>
                <a:latin typeface="华文楷体" pitchFamily="2" charset="-122"/>
                <a:ea typeface="华文楷体" pitchFamily="2" charset="-122"/>
              </a:rPr>
              <a:t>层次结构</a:t>
            </a:r>
            <a:r>
              <a:rPr lang="zh-CN" altLang="zh-CN" sz="2800" dirty="0">
                <a:latin typeface="华文楷体" pitchFamily="2" charset="-122"/>
                <a:ea typeface="华文楷体" pitchFamily="2" charset="-122"/>
              </a:rPr>
              <a:t>和基本的</a:t>
            </a:r>
            <a:r>
              <a:rPr lang="zh-CN" altLang="zh-CN" sz="2800" dirty="0">
                <a:solidFill>
                  <a:srgbClr val="FF0000"/>
                </a:solidFill>
                <a:latin typeface="华文楷体" pitchFamily="2" charset="-122"/>
                <a:ea typeface="华文楷体" pitchFamily="2" charset="-122"/>
              </a:rPr>
              <a:t>工作</a:t>
            </a:r>
            <a:r>
              <a:rPr lang="zh-CN" altLang="zh-CN" sz="2800" dirty="0" smtClean="0">
                <a:solidFill>
                  <a:srgbClr val="FF0000"/>
                </a:solidFill>
                <a:latin typeface="华文楷体" pitchFamily="2" charset="-122"/>
                <a:ea typeface="华文楷体" pitchFamily="2" charset="-122"/>
              </a:rPr>
              <a:t>原理</a:t>
            </a:r>
            <a:r>
              <a:rPr lang="zh-CN" altLang="en-US" sz="2800" dirty="0">
                <a:latin typeface="华文楷体" pitchFamily="2" charset="-122"/>
                <a:ea typeface="华文楷体" pitchFamily="2" charset="-122"/>
              </a:rPr>
              <a:t>（协议）</a:t>
            </a:r>
            <a:r>
              <a:rPr lang="zh-CN" altLang="en-US"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掌握</a:t>
            </a:r>
            <a:r>
              <a:rPr lang="zh-CN" altLang="zh-CN" sz="2800" dirty="0" smtClean="0">
                <a:latin typeface="华文楷体" pitchFamily="2" charset="-122"/>
                <a:ea typeface="华文楷体" pitchFamily="2" charset="-122"/>
              </a:rPr>
              <a:t>简单</a:t>
            </a:r>
            <a:r>
              <a:rPr lang="zh-CN" altLang="zh-CN" sz="2800" dirty="0">
                <a:latin typeface="华文楷体" pitchFamily="2" charset="-122"/>
                <a:ea typeface="华文楷体" pitchFamily="2" charset="-122"/>
              </a:rPr>
              <a:t>网络的</a:t>
            </a:r>
            <a:r>
              <a:rPr lang="zh-CN" altLang="zh-CN" sz="2800" dirty="0">
                <a:solidFill>
                  <a:srgbClr val="FF0000"/>
                </a:solidFill>
                <a:latin typeface="华文楷体" pitchFamily="2" charset="-122"/>
                <a:ea typeface="华文楷体" pitchFamily="2" charset="-122"/>
              </a:rPr>
              <a:t>组网、规划和设计</a:t>
            </a:r>
            <a:r>
              <a:rPr lang="zh-CN" altLang="zh-CN" sz="2800" dirty="0">
                <a:latin typeface="华文楷体" pitchFamily="2" charset="-122"/>
                <a:ea typeface="华文楷体" pitchFamily="2" charset="-122"/>
              </a:rPr>
              <a:t>选型</a:t>
            </a:r>
            <a:r>
              <a:rPr lang="zh-CN" altLang="zh-CN" sz="2800" dirty="0" smtClean="0">
                <a:latin typeface="华文楷体" pitchFamily="2" charset="-122"/>
                <a:ea typeface="华文楷体" pitchFamily="2" charset="-122"/>
              </a:rPr>
              <a:t>的能力</a:t>
            </a:r>
            <a:r>
              <a:rPr lang="zh-CN" altLang="zh-CN" sz="2800" dirty="0">
                <a:latin typeface="华文楷体" pitchFamily="2" charset="-122"/>
                <a:ea typeface="华文楷体" pitchFamily="2" charset="-122"/>
              </a:rPr>
              <a:t>，对特定的网络</a:t>
            </a:r>
            <a:r>
              <a:rPr lang="zh-CN" altLang="zh-CN" sz="2800" dirty="0" smtClean="0">
                <a:latin typeface="华文楷体" pitchFamily="2" charset="-122"/>
                <a:ea typeface="华文楷体" pitchFamily="2" charset="-122"/>
              </a:rPr>
              <a:t>应用</a:t>
            </a:r>
            <a:r>
              <a:rPr lang="zh-CN" altLang="en-US" sz="2800" dirty="0" smtClean="0">
                <a:latin typeface="华文楷体" pitchFamily="2" charset="-122"/>
                <a:ea typeface="华文楷体" pitchFamily="2" charset="-122"/>
              </a:rPr>
              <a:t>能给</a:t>
            </a:r>
            <a:r>
              <a:rPr lang="zh-CN" altLang="zh-CN" sz="2800" dirty="0" smtClean="0">
                <a:latin typeface="华文楷体" pitchFamily="2" charset="-122"/>
                <a:ea typeface="华文楷体" pitchFamily="2" charset="-122"/>
              </a:rPr>
              <a:t>出</a:t>
            </a:r>
            <a:r>
              <a:rPr lang="zh-CN" altLang="zh-CN" sz="2800" dirty="0">
                <a:latin typeface="华文楷体" pitchFamily="2" charset="-122"/>
                <a:ea typeface="华文楷体" pitchFamily="2" charset="-122"/>
              </a:rPr>
              <a:t>相应的解决</a:t>
            </a:r>
            <a:r>
              <a:rPr lang="zh-CN" altLang="zh-CN" sz="2800" dirty="0" smtClean="0">
                <a:latin typeface="华文楷体" pitchFamily="2" charset="-122"/>
                <a:ea typeface="华文楷体" pitchFamily="2" charset="-122"/>
              </a:rPr>
              <a:t>方案</a:t>
            </a:r>
            <a:r>
              <a:rPr lang="zh-CN" altLang="en-US" sz="2800" dirty="0" smtClean="0">
                <a:latin typeface="华文楷体" pitchFamily="2" charset="-122"/>
                <a:ea typeface="华文楷体" pitchFamily="2" charset="-122"/>
              </a:rPr>
              <a:t>，并</a:t>
            </a:r>
            <a:r>
              <a:rPr lang="zh-CN" altLang="zh-CN" sz="2800" dirty="0" smtClean="0">
                <a:latin typeface="华文楷体" pitchFamily="2" charset="-122"/>
                <a:ea typeface="华文楷体" pitchFamily="2" charset="-122"/>
              </a:rPr>
              <a:t>解决其他</a:t>
            </a:r>
            <a:r>
              <a:rPr lang="zh-CN" altLang="zh-CN" sz="2800" dirty="0">
                <a:latin typeface="华文楷体" pitchFamily="2" charset="-122"/>
                <a:ea typeface="华文楷体" pitchFamily="2" charset="-122"/>
              </a:rPr>
              <a:t>领域的相关问题</a:t>
            </a:r>
            <a:r>
              <a:rPr lang="zh-CN" altLang="en-US"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r>
              <a:rPr lang="zh-CN" altLang="zh-CN" sz="2800" dirty="0">
                <a:latin typeface="华文楷体" pitchFamily="2" charset="-122"/>
                <a:ea typeface="华文楷体" pitchFamily="2" charset="-122"/>
              </a:rPr>
              <a:t>掌握</a:t>
            </a:r>
            <a:r>
              <a:rPr lang="zh-CN" altLang="zh-CN" sz="2800" dirty="0">
                <a:solidFill>
                  <a:srgbClr val="FF0000"/>
                </a:solidFill>
                <a:latin typeface="华文楷体" pitchFamily="2" charset="-122"/>
                <a:ea typeface="华文楷体" pitchFamily="2" charset="-122"/>
              </a:rPr>
              <a:t>网络环境中软件编程</a:t>
            </a:r>
            <a:r>
              <a:rPr lang="zh-CN" altLang="zh-CN" sz="2800" dirty="0">
                <a:latin typeface="华文楷体" pitchFamily="2" charset="-122"/>
                <a:ea typeface="华文楷体" pitchFamily="2" charset="-122"/>
              </a:rPr>
              <a:t>的基本</a:t>
            </a:r>
            <a:r>
              <a:rPr lang="zh-CN" altLang="zh-CN" sz="2800" dirty="0" smtClean="0">
                <a:latin typeface="华文楷体" pitchFamily="2" charset="-122"/>
                <a:ea typeface="华文楷体" pitchFamily="2" charset="-122"/>
              </a:rPr>
              <a:t>方法</a:t>
            </a:r>
            <a:r>
              <a:rPr lang="zh-CN" altLang="en-US" sz="2800" dirty="0" smtClean="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528446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latin typeface="华文楷体" panose="02010600040101010101" pitchFamily="2" charset="-122"/>
                <a:ea typeface="华文楷体" panose="02010600040101010101" pitchFamily="2" charset="-122"/>
              </a:rPr>
              <a:t>小</a:t>
            </a:r>
            <a:r>
              <a:rPr lang="zh-CN" altLang="zh-CN" dirty="0">
                <a:latin typeface="华文楷体" panose="02010600040101010101" pitchFamily="2" charset="-122"/>
                <a:ea typeface="华文楷体" panose="02010600040101010101" pitchFamily="2" charset="-122"/>
              </a:rPr>
              <a:t>的端系统可以是一台普通</a:t>
            </a:r>
            <a:r>
              <a:rPr lang="zh-CN" altLang="zh-CN" dirty="0" smtClean="0">
                <a:latin typeface="华文楷体" panose="02010600040101010101" pitchFamily="2" charset="-122"/>
                <a:ea typeface="华文楷体" panose="02010600040101010101" pitchFamily="2" charset="-122"/>
              </a:rPr>
              <a:t>个人电脑</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具有</a:t>
            </a:r>
            <a:r>
              <a:rPr lang="zh-CN" altLang="zh-CN" dirty="0">
                <a:latin typeface="华文楷体" panose="02010600040101010101" pitchFamily="2" charset="-122"/>
                <a:ea typeface="华文楷体" panose="02010600040101010101" pitchFamily="2" charset="-122"/>
              </a:rPr>
              <a:t>上网功能的智能手机，甚至是一个很小的网络</a:t>
            </a:r>
            <a:r>
              <a:rPr lang="zh-CN" altLang="zh-CN" dirty="0" smtClean="0">
                <a:latin typeface="华文楷体" panose="02010600040101010101" pitchFamily="2" charset="-122"/>
                <a:ea typeface="华文楷体" panose="02010600040101010101" pitchFamily="2" charset="-122"/>
              </a:rPr>
              <a:t>摄像头</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大</a:t>
            </a:r>
            <a:r>
              <a:rPr lang="zh-CN" altLang="zh-CN" dirty="0">
                <a:latin typeface="华文楷体" panose="02010600040101010101" pitchFamily="2" charset="-122"/>
                <a:ea typeface="华文楷体" panose="02010600040101010101" pitchFamily="2" charset="-122"/>
              </a:rPr>
              <a:t>的端系统则可以是一台非常昂贵的大型计算机</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端系统</a:t>
            </a:r>
            <a:r>
              <a:rPr lang="zh-CN" altLang="zh-CN" dirty="0">
                <a:latin typeface="华文楷体" panose="02010600040101010101" pitchFamily="2" charset="-122"/>
                <a:ea typeface="华文楷体" panose="02010600040101010101" pitchFamily="2" charset="-122"/>
              </a:rPr>
              <a:t>的拥有者可以是个人，也可以是单位（如学校、企业、政府机关等），当然也可以是</a:t>
            </a:r>
            <a:r>
              <a:rPr lang="zh-CN" altLang="zh-CN" dirty="0" smtClean="0">
                <a:latin typeface="华文楷体" panose="02010600040101010101" pitchFamily="2" charset="-122"/>
                <a:ea typeface="华文楷体" panose="02010600040101010101" pitchFamily="2" charset="-122"/>
              </a:rPr>
              <a:t>某个</a:t>
            </a:r>
            <a:r>
              <a:rPr lang="en-US" altLang="zh-CN" dirty="0" smtClean="0">
                <a:latin typeface="华文楷体" panose="02010600040101010101" pitchFamily="2" charset="-122"/>
                <a:ea typeface="华文楷体" panose="02010600040101010101" pitchFamily="2" charset="-122"/>
              </a:rPr>
              <a:t> ISP</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88990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776536" y="3143870"/>
            <a:ext cx="8568952" cy="1077218"/>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zh-CN" altLang="zh-CN" dirty="0" smtClean="0"/>
              <a:t>端系统</a:t>
            </a:r>
            <a:r>
              <a:rPr lang="zh-CN" altLang="zh-CN" dirty="0"/>
              <a:t>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smtClean="0">
                <a:sym typeface="Symbol" pitchFamily="18" charset="2"/>
              </a:rPr>
              <a:t></a:t>
            </a:r>
            <a:r>
              <a:rPr lang="en-US" altLang="zh-CN" dirty="0" smtClean="0"/>
              <a:t>to</a:t>
            </a:r>
            <a:r>
              <a:rPr lang="zh-CN" altLang="en-US" dirty="0" smtClean="0">
                <a:sym typeface="Symbol"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smtClean="0"/>
              <a:t>客户</a:t>
            </a:r>
            <a:r>
              <a:rPr lang="zh-CN" altLang="en-US" dirty="0">
                <a:sym typeface="Symbol" pitchFamily="18" charset="2"/>
              </a:rPr>
              <a:t></a:t>
            </a:r>
            <a:r>
              <a:rPr lang="zh-CN" altLang="en-US" dirty="0" smtClean="0"/>
              <a:t>服务器</a:t>
            </a:r>
            <a:r>
              <a:rPr lang="zh-CN" altLang="en-US" dirty="0"/>
              <a:t>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73"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xfrm>
            <a:off x="495300" y="1196752"/>
            <a:ext cx="8850188"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pPr algn="just"/>
            <a:r>
              <a:rPr lang="zh-CN" altLang="en-US" dirty="0"/>
              <a:t>只要两个主机都运行了对等连接</a:t>
            </a:r>
            <a:r>
              <a:rPr lang="zh-CN" altLang="en-US" dirty="0" smtClean="0"/>
              <a:t>软件</a:t>
            </a:r>
            <a:r>
              <a:rPr lang="en-US" altLang="zh-CN" dirty="0" smtClean="0"/>
              <a:t>(P2P</a:t>
            </a:r>
            <a:r>
              <a:rPr lang="zh-CN" altLang="en-US" dirty="0" smtClean="0"/>
              <a:t>软件</a:t>
            </a:r>
            <a:r>
              <a:rPr lang="en-US" altLang="zh-CN" dirty="0" smtClean="0"/>
              <a:t>)</a:t>
            </a:r>
            <a:r>
              <a:rPr lang="zh-CN" altLang="en-US" dirty="0" smtClean="0"/>
              <a:t>，</a:t>
            </a:r>
            <a:r>
              <a:rPr lang="zh-CN" altLang="en-US" dirty="0"/>
              <a:t>它们就可以进行</a:t>
            </a:r>
            <a:r>
              <a:rPr lang="zh-CN" altLang="en-US" dirty="0">
                <a:solidFill>
                  <a:srgbClr val="FF0000"/>
                </a:solidFill>
              </a:rPr>
              <a:t>平等的、对等连接通信。</a:t>
            </a:r>
          </a:p>
          <a:p>
            <a:pPr algn="just"/>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pPr algn="just"/>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pPr algn="just"/>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776536" y="4800054"/>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课程主要内容</a:t>
            </a:r>
          </a:p>
        </p:txBody>
      </p:sp>
      <p:sp>
        <p:nvSpPr>
          <p:cNvPr id="3" name="内容占位符 2"/>
          <p:cNvSpPr>
            <a:spLocks noGrp="1"/>
          </p:cNvSpPr>
          <p:nvPr>
            <p:ph idx="1"/>
          </p:nvPr>
        </p:nvSpPr>
        <p:spPr>
          <a:xfrm>
            <a:off x="495300" y="1196752"/>
            <a:ext cx="9066212" cy="5400600"/>
          </a:xfrm>
        </p:spPr>
        <p:txBody>
          <a:bodyPr/>
          <a:lstStyle/>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章  概述</a:t>
            </a: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2</a:t>
            </a:r>
            <a:r>
              <a:rPr lang="zh-CN" altLang="en-US" dirty="0">
                <a:latin typeface="华文新魏" pitchFamily="2" charset="-122"/>
                <a:ea typeface="华文新魏" pitchFamily="2" charset="-122"/>
              </a:rPr>
              <a:t>章  物理层</a:t>
            </a: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3</a:t>
            </a:r>
            <a:r>
              <a:rPr lang="zh-CN" altLang="en-US" dirty="0">
                <a:latin typeface="华文新魏" pitchFamily="2" charset="-122"/>
                <a:ea typeface="华文新魏" pitchFamily="2" charset="-122"/>
              </a:rPr>
              <a:t>章  数据链路层</a:t>
            </a: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4</a:t>
            </a:r>
            <a:r>
              <a:rPr lang="zh-CN" altLang="en-US" dirty="0">
                <a:latin typeface="华文新魏" pitchFamily="2" charset="-122"/>
                <a:ea typeface="华文新魏" pitchFamily="2" charset="-122"/>
              </a:rPr>
              <a:t>章  网络层</a:t>
            </a:r>
            <a:endParaRPr lang="en-US" altLang="zh-CN" dirty="0">
              <a:latin typeface="华文新魏" pitchFamily="2" charset="-122"/>
              <a:ea typeface="华文新魏" pitchFamily="2" charset="-122"/>
            </a:endParaRP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5</a:t>
            </a:r>
            <a:r>
              <a:rPr lang="zh-CN" altLang="en-US" dirty="0">
                <a:latin typeface="华文新魏" pitchFamily="2" charset="-122"/>
                <a:ea typeface="华文新魏" pitchFamily="2" charset="-122"/>
              </a:rPr>
              <a:t>章  运输层</a:t>
            </a: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6</a:t>
            </a:r>
            <a:r>
              <a:rPr lang="zh-CN" altLang="en-US" dirty="0">
                <a:latin typeface="华文新魏" pitchFamily="2" charset="-122"/>
                <a:ea typeface="华文新魏" pitchFamily="2" charset="-122"/>
              </a:rPr>
              <a:t>章  应用层</a:t>
            </a: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7</a:t>
            </a:r>
            <a:r>
              <a:rPr lang="zh-CN" altLang="en-US" dirty="0">
                <a:latin typeface="华文新魏" pitchFamily="2" charset="-122"/>
                <a:ea typeface="华文新魏" pitchFamily="2" charset="-122"/>
              </a:rPr>
              <a:t>章  网络安全</a:t>
            </a: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8</a:t>
            </a:r>
            <a:r>
              <a:rPr lang="zh-CN" altLang="en-US" dirty="0">
                <a:latin typeface="华文新魏" pitchFamily="2" charset="-122"/>
                <a:ea typeface="华文新魏" pitchFamily="2" charset="-122"/>
              </a:rPr>
              <a:t>章  因特网上的音频</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视频服务</a:t>
            </a:r>
          </a:p>
          <a:p>
            <a:pPr>
              <a:lnSpc>
                <a:spcPts val="3800"/>
              </a:lnSpc>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9</a:t>
            </a:r>
            <a:r>
              <a:rPr lang="zh-CN" altLang="en-US" dirty="0">
                <a:latin typeface="华文新魏" pitchFamily="2" charset="-122"/>
                <a:ea typeface="华文新魏" pitchFamily="2" charset="-122"/>
              </a:rPr>
              <a:t>章  无线网络和移动</a:t>
            </a:r>
            <a:r>
              <a:rPr lang="zh-CN" altLang="en-US" dirty="0" smtClean="0">
                <a:latin typeface="华文新魏" pitchFamily="2" charset="-122"/>
                <a:ea typeface="华文新魏" pitchFamily="2" charset="-122"/>
              </a:rPr>
              <a:t>网络</a:t>
            </a:r>
            <a:endParaRPr lang="en-US" altLang="zh-CN" dirty="0">
              <a:latin typeface="华文新魏" pitchFamily="2" charset="-122"/>
              <a:ea typeface="华文新魏" pitchFamily="2" charset="-122"/>
            </a:endParaRPr>
          </a:p>
        </p:txBody>
      </p:sp>
    </p:spTree>
    <p:extLst>
      <p:ext uri="{BB962C8B-B14F-4D97-AF65-F5344CB8AC3E}">
        <p14:creationId xmlns:p14="http://schemas.microsoft.com/office/powerpoint/2010/main" val="35256136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97"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a:xfrm>
            <a:off x="495300" y="1196752"/>
            <a:ext cx="8778180" cy="4934173"/>
          </a:xfrm>
        </p:spPr>
        <p:txBody>
          <a:bodyPr/>
          <a:lstStyle/>
          <a:p>
            <a:pPr algn="just"/>
            <a:r>
              <a:rPr lang="zh-CN" altLang="en-US" dirty="0"/>
              <a:t>网络核心部分</a:t>
            </a:r>
            <a:r>
              <a:rPr lang="zh-CN" altLang="en-US" dirty="0" smtClean="0"/>
              <a:t>是互联网中</a:t>
            </a:r>
            <a:r>
              <a:rPr lang="zh-CN" altLang="en-US" dirty="0"/>
              <a:t>最复杂的部分。</a:t>
            </a:r>
          </a:p>
          <a:p>
            <a:pPr algn="just"/>
            <a:r>
              <a:rPr lang="zh-CN" altLang="en-US" dirty="0"/>
              <a:t>网络中的核心部分要向网络边缘中的大量主机提供连通性，使边缘部分中的任何一个主机都能够向其他主机通信（即传送或接收各种形式的数据）。</a:t>
            </a:r>
          </a:p>
          <a:p>
            <a:pPr algn="just"/>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val="733406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华文仿宋" panose="02010600040101010101" pitchFamily="2" charset="-122"/>
                <a:ea typeface="华文仿宋" panose="02010600040101010101" pitchFamily="2" charset="-122"/>
              </a:rPr>
              <a:t>每一部电话</a:t>
            </a:r>
            <a:r>
              <a:rPr lang="zh-CN" altLang="zh-CN" sz="2400" b="1" dirty="0" smtClean="0">
                <a:latin typeface="华文仿宋" panose="02010600040101010101" pitchFamily="2" charset="-122"/>
                <a:ea typeface="华文仿宋" panose="02010600040101010101" pitchFamily="2" charset="-122"/>
              </a:rPr>
              <a:t>都</a:t>
            </a:r>
            <a:r>
              <a:rPr lang="zh-CN" altLang="en-US" sz="2400" b="1" dirty="0" smtClean="0">
                <a:latin typeface="华文仿宋" panose="02010600040101010101" pitchFamily="2" charset="-122"/>
                <a:ea typeface="华文仿宋" panose="02010600040101010101" pitchFamily="2" charset="-122"/>
              </a:rPr>
              <a:t>直接</a:t>
            </a:r>
            <a:r>
              <a:rPr lang="zh-CN" altLang="zh-CN" sz="2400" b="1" dirty="0" smtClean="0">
                <a:latin typeface="华文仿宋" panose="02010600040101010101" pitchFamily="2" charset="-122"/>
                <a:ea typeface="华文仿宋" panose="02010600040101010101" pitchFamily="2" charset="-122"/>
              </a:rPr>
              <a:t>连接</a:t>
            </a:r>
            <a:r>
              <a:rPr lang="zh-CN" altLang="zh-CN" sz="2400" b="1" dirty="0">
                <a:latin typeface="华文仿宋" panose="02010600040101010101" pitchFamily="2" charset="-122"/>
                <a:ea typeface="华文仿宋" panose="02010600040101010101" pitchFamily="2" charset="-122"/>
              </a:rPr>
              <a:t>到交换机上，而交换机使用交换的方法，让电话用户彼此之间可以很方便地通信。</a:t>
            </a:r>
            <a:r>
              <a:rPr lang="zh-CN" altLang="en-US" sz="2400" b="1" dirty="0">
                <a:latin typeface="华文仿宋" panose="02010600040101010101" pitchFamily="2" charset="-122"/>
                <a:ea typeface="华文仿宋" panose="02010600040101010101" pitchFamily="2" charset="-122"/>
              </a:rPr>
              <a:t> </a:t>
            </a:r>
            <a:endParaRPr lang="en-US" altLang="zh-CN" sz="2400" b="1" dirty="0" smtClean="0">
              <a:latin typeface="华文仿宋" panose="02010600040101010101" pitchFamily="2" charset="-122"/>
              <a:ea typeface="华文仿宋" panose="02010600040101010101" pitchFamily="2" charset="-122"/>
            </a:endParaRPr>
          </a:p>
          <a:p>
            <a:r>
              <a:rPr lang="zh-CN" altLang="en-US" sz="2400" b="1" dirty="0" smtClean="0">
                <a:latin typeface="华文仿宋" panose="02010600040101010101" pitchFamily="2" charset="-122"/>
                <a:ea typeface="华文仿宋" panose="02010600040101010101" pitchFamily="2" charset="-122"/>
              </a:rPr>
              <a:t>所采用的</a:t>
            </a:r>
            <a:r>
              <a:rPr lang="zh-CN" altLang="zh-CN" sz="2400" b="1" dirty="0" smtClean="0">
                <a:latin typeface="华文仿宋" panose="02010600040101010101" pitchFamily="2" charset="-122"/>
                <a:ea typeface="华文仿宋" panose="02010600040101010101" pitchFamily="2" charset="-122"/>
              </a:rPr>
              <a:t>交换方式</a:t>
            </a:r>
            <a:r>
              <a:rPr lang="zh-CN" altLang="en-US" sz="2400" b="1" dirty="0" smtClean="0">
                <a:latin typeface="华文仿宋" panose="02010600040101010101" pitchFamily="2" charset="-122"/>
                <a:ea typeface="华文仿宋" panose="02010600040101010101" pitchFamily="2" charset="-122"/>
              </a:rPr>
              <a:t>就</a:t>
            </a:r>
            <a:r>
              <a:rPr lang="zh-CN" altLang="zh-CN" sz="2400" b="1" dirty="0" smtClean="0">
                <a:latin typeface="华文仿宋" panose="02010600040101010101" pitchFamily="2" charset="-122"/>
                <a:ea typeface="华文仿宋" panose="02010600040101010101" pitchFamily="2" charset="-122"/>
              </a:rPr>
              <a:t>是</a:t>
            </a:r>
            <a:r>
              <a:rPr lang="zh-CN" altLang="zh-CN" sz="2400" b="1" dirty="0" smtClean="0">
                <a:solidFill>
                  <a:srgbClr val="FF0000"/>
                </a:solidFill>
                <a:latin typeface="华文仿宋" panose="02010600040101010101" pitchFamily="2" charset="-122"/>
                <a:ea typeface="华文仿宋" panose="02010600040101010101" pitchFamily="2" charset="-122"/>
              </a:rPr>
              <a:t>电路交换</a:t>
            </a:r>
            <a:r>
              <a:rPr lang="en-US" altLang="zh-CN" sz="2400" b="1" dirty="0" smtClean="0">
                <a:solidFill>
                  <a:srgbClr val="FF0000"/>
                </a:solidFill>
                <a:latin typeface="华文仿宋" panose="02010600040101010101" pitchFamily="2" charset="-122"/>
                <a:ea typeface="华文仿宋" panose="02010600040101010101" pitchFamily="2" charset="-122"/>
              </a:rPr>
              <a:t> (</a:t>
            </a:r>
            <a:r>
              <a:rPr lang="en-US" altLang="zh-CN" sz="2400" b="1" dirty="0">
                <a:solidFill>
                  <a:srgbClr val="FF0000"/>
                </a:solidFill>
                <a:latin typeface="华文仿宋" panose="02010600040101010101" pitchFamily="2" charset="-122"/>
                <a:ea typeface="华文仿宋" panose="02010600040101010101" pitchFamily="2" charset="-122"/>
              </a:rPr>
              <a:t>circuit switching)</a:t>
            </a:r>
            <a:r>
              <a:rPr lang="zh-CN" altLang="en-US" sz="2400" b="1" dirty="0">
                <a:solidFill>
                  <a:srgbClr val="FF0000"/>
                </a:solidFill>
                <a:latin typeface="华文仿宋" panose="02010600040101010101" pitchFamily="2" charset="-122"/>
                <a:ea typeface="华文仿宋" panose="02010600040101010101"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a:xfrm>
            <a:off x="495300" y="1196752"/>
            <a:ext cx="8706172" cy="4934173"/>
          </a:xfrm>
        </p:spPr>
        <p:txBody>
          <a:bodyPr/>
          <a:lstStyle/>
          <a:p>
            <a:pPr algn="just"/>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pPr algn="just"/>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a:xfrm>
            <a:off x="495300" y="1196752"/>
            <a:ext cx="8850188" cy="4934173"/>
          </a:xfrm>
        </p:spPr>
        <p:txBody>
          <a:bodyPr/>
          <a:lstStyle/>
          <a:p>
            <a:pPr algn="just"/>
            <a:r>
              <a:rPr lang="zh-CN" altLang="en-US" dirty="0"/>
              <a:t>电路交换必定是</a:t>
            </a:r>
            <a:r>
              <a:rPr lang="zh-CN" altLang="en-US" dirty="0">
                <a:solidFill>
                  <a:srgbClr val="FF0000"/>
                </a:solidFill>
              </a:rPr>
              <a:t>面向连接</a:t>
            </a:r>
            <a:r>
              <a:rPr lang="zh-CN" altLang="en-US" dirty="0"/>
              <a:t>的。 </a:t>
            </a:r>
          </a:p>
          <a:p>
            <a:pPr algn="just"/>
            <a:r>
              <a:rPr lang="zh-CN" altLang="en-US" dirty="0" smtClean="0"/>
              <a:t>电路交换分为三</a:t>
            </a:r>
            <a:r>
              <a:rPr lang="zh-CN" altLang="en-US" dirty="0"/>
              <a:t>个阶段：</a:t>
            </a:r>
          </a:p>
          <a:p>
            <a:pPr lvl="1" algn="just"/>
            <a:r>
              <a:rPr lang="zh-CN" altLang="en-US" dirty="0">
                <a:solidFill>
                  <a:srgbClr val="FF0000"/>
                </a:solidFill>
                <a:latin typeface="华文楷体" panose="02010600040101010101" pitchFamily="2" charset="-122"/>
                <a:ea typeface="华文楷体" panose="02010600040101010101" pitchFamily="2" charset="-122"/>
              </a:rPr>
              <a:t>建立</a:t>
            </a:r>
            <a:r>
              <a:rPr lang="zh-CN" altLang="en-US" dirty="0" smtClean="0">
                <a:solidFill>
                  <a:srgbClr val="FF0000"/>
                </a:solidFill>
                <a:latin typeface="华文楷体" panose="02010600040101010101" pitchFamily="2" charset="-122"/>
                <a:ea typeface="华文楷体" panose="02010600040101010101" pitchFamily="2" charset="-122"/>
              </a:rPr>
              <a:t>连接：</a:t>
            </a:r>
            <a:r>
              <a:rPr lang="zh-CN" altLang="en-US" dirty="0" smtClean="0">
                <a:latin typeface="华文楷体" panose="02010600040101010101" pitchFamily="2" charset="-122"/>
                <a:ea typeface="华文楷体" panose="02010600040101010101" pitchFamily="2" charset="-122"/>
              </a:rPr>
              <a:t>建立</a:t>
            </a:r>
            <a:r>
              <a:rPr lang="zh-CN" altLang="zh-CN" dirty="0" smtClean="0">
                <a:latin typeface="华文楷体" panose="02010600040101010101" pitchFamily="2" charset="-122"/>
                <a:ea typeface="华文楷体" panose="02010600040101010101" pitchFamily="2" charset="-122"/>
              </a:rPr>
              <a:t>一</a:t>
            </a:r>
            <a:r>
              <a:rPr lang="zh-CN" altLang="zh-CN" dirty="0">
                <a:latin typeface="华文楷体" panose="02010600040101010101" pitchFamily="2" charset="-122"/>
                <a:ea typeface="华文楷体" panose="02010600040101010101" pitchFamily="2" charset="-122"/>
              </a:rPr>
              <a:t>条专用的物理</a:t>
            </a:r>
            <a:r>
              <a:rPr lang="zh-CN" altLang="zh-CN" dirty="0" smtClean="0">
                <a:latin typeface="华文楷体" panose="02010600040101010101" pitchFamily="2" charset="-122"/>
                <a:ea typeface="华文楷体" panose="02010600040101010101" pitchFamily="2" charset="-122"/>
              </a:rPr>
              <a:t>通路</a:t>
            </a:r>
            <a:r>
              <a:rPr lang="zh-CN" altLang="en-US" dirty="0" smtClean="0">
                <a:latin typeface="华文楷体" panose="02010600040101010101" pitchFamily="2" charset="-122"/>
                <a:ea typeface="华文楷体" panose="02010600040101010101" pitchFamily="2" charset="-122"/>
              </a:rPr>
              <a:t>，以</a:t>
            </a:r>
            <a:r>
              <a:rPr lang="zh-CN" altLang="zh-CN" dirty="0" smtClean="0">
                <a:latin typeface="华文楷体" panose="02010600040101010101" pitchFamily="2" charset="-122"/>
                <a:ea typeface="华文楷体" panose="02010600040101010101" pitchFamily="2" charset="-122"/>
              </a:rPr>
              <a:t>保证双方</a:t>
            </a:r>
            <a:r>
              <a:rPr lang="zh-CN" altLang="zh-CN" dirty="0">
                <a:latin typeface="华文楷体" panose="02010600040101010101" pitchFamily="2" charset="-122"/>
                <a:ea typeface="华文楷体" panose="02010600040101010101" pitchFamily="2" charset="-122"/>
              </a:rPr>
              <a:t>通话时所需的通信</a:t>
            </a:r>
            <a:r>
              <a:rPr lang="zh-CN" altLang="zh-CN" dirty="0" smtClean="0">
                <a:latin typeface="华文楷体" panose="02010600040101010101" pitchFamily="2" charset="-122"/>
                <a:ea typeface="华文楷体" panose="02010600040101010101" pitchFamily="2" charset="-122"/>
              </a:rPr>
              <a:t>资源在通信</a:t>
            </a:r>
            <a:r>
              <a:rPr lang="zh-CN" altLang="zh-CN" dirty="0">
                <a:latin typeface="华文楷体" panose="02010600040101010101" pitchFamily="2" charset="-122"/>
                <a:ea typeface="华文楷体" panose="02010600040101010101" pitchFamily="2" charset="-122"/>
              </a:rPr>
              <a:t>时不会被其他用户</a:t>
            </a:r>
            <a:r>
              <a:rPr lang="zh-CN" altLang="zh-CN" dirty="0" smtClean="0">
                <a:latin typeface="华文楷体" panose="02010600040101010101" pitchFamily="2" charset="-122"/>
                <a:ea typeface="华文楷体" panose="02010600040101010101" pitchFamily="2" charset="-122"/>
              </a:rPr>
              <a:t>占用</a:t>
            </a:r>
            <a:r>
              <a:rPr lang="zh-CN" altLang="en-US" dirty="0" smtClean="0">
                <a:latin typeface="华文楷体" panose="02010600040101010101" pitchFamily="2" charset="-122"/>
                <a:ea typeface="华文楷体" panose="02010600040101010101" pitchFamily="2" charset="-122"/>
              </a:rPr>
              <a:t>；</a:t>
            </a:r>
            <a:endParaRPr lang="zh-CN" altLang="en-US" dirty="0">
              <a:solidFill>
                <a:srgbClr val="0000CC"/>
              </a:solidFill>
              <a:latin typeface="华文楷体" panose="02010600040101010101" pitchFamily="2" charset="-122"/>
              <a:ea typeface="华文楷体" panose="02010600040101010101" pitchFamily="2" charset="-122"/>
            </a:endParaRPr>
          </a:p>
          <a:p>
            <a:pPr lvl="1" algn="just"/>
            <a:r>
              <a:rPr lang="zh-CN" altLang="en-US" dirty="0">
                <a:solidFill>
                  <a:srgbClr val="FF0000"/>
                </a:solidFill>
                <a:latin typeface="华文楷体" panose="02010600040101010101" pitchFamily="2" charset="-122"/>
                <a:ea typeface="华文楷体" panose="02010600040101010101" pitchFamily="2" charset="-122"/>
              </a:rPr>
              <a:t>通信：</a:t>
            </a:r>
            <a:r>
              <a:rPr lang="zh-CN" altLang="zh-CN" dirty="0">
                <a:latin typeface="华文楷体" panose="02010600040101010101" pitchFamily="2" charset="-122"/>
                <a:ea typeface="华文楷体" panose="02010600040101010101" pitchFamily="2" charset="-122"/>
              </a:rPr>
              <a:t>主叫和被叫双方就能互相</a:t>
            </a:r>
            <a:r>
              <a:rPr lang="zh-CN" altLang="zh-CN" dirty="0" smtClean="0">
                <a:latin typeface="华文楷体" panose="02010600040101010101" pitchFamily="2" charset="-122"/>
                <a:ea typeface="华文楷体" panose="02010600040101010101" pitchFamily="2" charset="-122"/>
              </a:rPr>
              <a:t>通电话</a:t>
            </a:r>
            <a:r>
              <a:rPr lang="zh-CN" altLang="en-US" dirty="0" smtClean="0">
                <a:latin typeface="华文楷体" panose="02010600040101010101" pitchFamily="2" charset="-122"/>
                <a:ea typeface="华文楷体" panose="02010600040101010101" pitchFamily="2" charset="-122"/>
              </a:rPr>
              <a:t>；</a:t>
            </a:r>
            <a:endParaRPr lang="zh-CN" altLang="en-US" dirty="0">
              <a:solidFill>
                <a:srgbClr val="0000CC"/>
              </a:solidFill>
              <a:latin typeface="华文楷体" panose="02010600040101010101" pitchFamily="2" charset="-122"/>
              <a:ea typeface="华文楷体" panose="02010600040101010101" pitchFamily="2" charset="-122"/>
            </a:endParaRPr>
          </a:p>
          <a:p>
            <a:pPr lvl="1" algn="just"/>
            <a:r>
              <a:rPr lang="zh-CN" altLang="en-US" dirty="0">
                <a:solidFill>
                  <a:srgbClr val="FF0000"/>
                </a:solidFill>
                <a:latin typeface="华文楷体" panose="02010600040101010101" pitchFamily="2" charset="-122"/>
                <a:ea typeface="华文楷体" panose="02010600040101010101" pitchFamily="2" charset="-122"/>
              </a:rPr>
              <a:t>释放连接：</a:t>
            </a:r>
            <a:r>
              <a:rPr lang="zh-CN" altLang="zh-CN" dirty="0">
                <a:latin typeface="华文楷体" panose="02010600040101010101" pitchFamily="2" charset="-122"/>
                <a:ea typeface="华文楷体" panose="02010600040101010101" pitchFamily="2" charset="-122"/>
              </a:rPr>
              <a:t>释放刚才使用的这条专用的物理通路</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释放</a:t>
            </a:r>
            <a:r>
              <a:rPr lang="zh-CN" altLang="zh-CN" dirty="0" smtClean="0">
                <a:latin typeface="华文楷体" panose="02010600040101010101" pitchFamily="2" charset="-122"/>
                <a:ea typeface="华文楷体" panose="02010600040101010101" pitchFamily="2" charset="-122"/>
              </a:rPr>
              <a:t>刚才</a:t>
            </a:r>
            <a:r>
              <a:rPr lang="zh-CN" altLang="zh-CN" dirty="0">
                <a:latin typeface="华文楷体" panose="02010600040101010101" pitchFamily="2" charset="-122"/>
                <a:ea typeface="华文楷体" panose="02010600040101010101" pitchFamily="2" charset="-122"/>
              </a:rPr>
              <a:t>占用的所有通信</a:t>
            </a:r>
            <a:r>
              <a:rPr lang="zh-CN" altLang="zh-CN" dirty="0" smtClean="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a:t>
            </a:r>
            <a:endParaRPr lang="zh-CN" altLang="en-US" dirty="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88640"/>
            <a:ext cx="8058100" cy="792088"/>
          </a:xfrm>
        </p:spPr>
        <p:txBody>
          <a:bodyPr/>
          <a:lstStyle/>
          <a:p>
            <a:pPr algn="ctr"/>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r>
              <a:rPr lang="zh-CN" altLang="en-US" dirty="0">
                <a:solidFill>
                  <a:srgbClr val="C00000"/>
                </a:solidFill>
              </a:rPr>
              <a:t>（了解</a:t>
            </a:r>
            <a:r>
              <a:rPr lang="zh-CN" altLang="en-US" dirty="0" smtClean="0">
                <a:solidFill>
                  <a:srgbClr val="C00000"/>
                </a:solidFill>
              </a:rPr>
              <a:t>）</a:t>
            </a:r>
            <a:endParaRPr lang="en-US" altLang="zh-CN" dirty="0" smtClean="0"/>
          </a:p>
          <a:p>
            <a:r>
              <a:rPr lang="en-US" altLang="zh-CN" dirty="0"/>
              <a:t>1.2  </a:t>
            </a:r>
            <a:r>
              <a:rPr lang="zh-CN" altLang="zh-CN" dirty="0"/>
              <a:t>互联网</a:t>
            </a:r>
            <a:r>
              <a:rPr lang="zh-CN" altLang="zh-CN" dirty="0" smtClean="0"/>
              <a:t>概述</a:t>
            </a:r>
            <a:r>
              <a:rPr lang="zh-CN" altLang="en-US" dirty="0">
                <a:solidFill>
                  <a:srgbClr val="C00000"/>
                </a:solidFill>
              </a:rPr>
              <a:t>（理解</a:t>
            </a:r>
            <a:r>
              <a:rPr lang="zh-CN" altLang="en-US" dirty="0" smtClean="0">
                <a:solidFill>
                  <a:srgbClr val="C00000"/>
                </a:solidFill>
              </a:rPr>
              <a:t>）</a:t>
            </a:r>
            <a:endParaRPr lang="en-US" altLang="zh-CN" dirty="0" smtClean="0"/>
          </a:p>
          <a:p>
            <a:r>
              <a:rPr lang="en-US" altLang="zh-CN" dirty="0"/>
              <a:t>1.3  </a:t>
            </a:r>
            <a:r>
              <a:rPr lang="zh-CN" altLang="zh-CN" dirty="0"/>
              <a:t>互联网的</a:t>
            </a:r>
            <a:r>
              <a:rPr lang="zh-CN" altLang="zh-CN" dirty="0" smtClean="0"/>
              <a:t>组成</a:t>
            </a:r>
            <a:r>
              <a:rPr lang="zh-CN" altLang="en-US" dirty="0">
                <a:solidFill>
                  <a:srgbClr val="C00000"/>
                </a:solidFill>
              </a:rPr>
              <a:t>（掌握</a:t>
            </a:r>
            <a:r>
              <a:rPr lang="zh-CN" altLang="en-US" dirty="0" smtClean="0">
                <a:solidFill>
                  <a:srgbClr val="C00000"/>
                </a:solidFill>
              </a:rPr>
              <a:t>）</a:t>
            </a:r>
            <a:endParaRPr lang="en-US" altLang="zh-CN" dirty="0" smtClean="0"/>
          </a:p>
          <a:p>
            <a:r>
              <a:rPr lang="en-US" altLang="zh-CN" dirty="0"/>
              <a:t>1.4  </a:t>
            </a:r>
            <a:r>
              <a:rPr lang="zh-CN" altLang="zh-CN" dirty="0"/>
              <a:t>计算机网络在我国的</a:t>
            </a:r>
            <a:r>
              <a:rPr lang="zh-CN" altLang="zh-CN" dirty="0" smtClean="0"/>
              <a:t>发展</a:t>
            </a:r>
            <a:r>
              <a:rPr lang="zh-CN" altLang="en-US" dirty="0">
                <a:solidFill>
                  <a:srgbClr val="C00000"/>
                </a:solidFill>
              </a:rPr>
              <a:t>（了解</a:t>
            </a:r>
            <a:r>
              <a:rPr lang="zh-CN" altLang="en-US" dirty="0" smtClean="0">
                <a:solidFill>
                  <a:srgbClr val="C00000"/>
                </a:solidFill>
              </a:rPr>
              <a:t>）</a:t>
            </a:r>
            <a:endParaRPr lang="zh-CN" altLang="zh-CN" dirty="0"/>
          </a:p>
          <a:p>
            <a:r>
              <a:rPr lang="en-US" altLang="zh-CN" dirty="0"/>
              <a:t>1.5  </a:t>
            </a:r>
            <a:r>
              <a:rPr lang="zh-CN" altLang="zh-CN" dirty="0"/>
              <a:t>计算机网络的</a:t>
            </a:r>
            <a:r>
              <a:rPr lang="zh-CN" altLang="zh-CN" dirty="0" smtClean="0"/>
              <a:t>类别</a:t>
            </a:r>
            <a:r>
              <a:rPr lang="zh-CN" altLang="en-US" dirty="0">
                <a:solidFill>
                  <a:srgbClr val="C00000"/>
                </a:solidFill>
              </a:rPr>
              <a:t>（掌握</a:t>
            </a:r>
            <a:r>
              <a:rPr lang="zh-CN" altLang="en-US" dirty="0" smtClean="0">
                <a:solidFill>
                  <a:srgbClr val="C00000"/>
                </a:solidFill>
              </a:rPr>
              <a:t>）</a:t>
            </a:r>
            <a:endParaRPr lang="en-US" altLang="zh-CN" dirty="0" smtClean="0"/>
          </a:p>
          <a:p>
            <a:r>
              <a:rPr lang="en-US" altLang="zh-CN" dirty="0"/>
              <a:t>1.6  </a:t>
            </a:r>
            <a:r>
              <a:rPr lang="zh-CN" altLang="zh-CN" dirty="0"/>
              <a:t>计算机网络的</a:t>
            </a:r>
            <a:r>
              <a:rPr lang="zh-CN" altLang="zh-CN" dirty="0" smtClean="0"/>
              <a:t>性能</a:t>
            </a:r>
            <a:r>
              <a:rPr lang="zh-CN" altLang="en-US" dirty="0">
                <a:solidFill>
                  <a:srgbClr val="C00000"/>
                </a:solidFill>
              </a:rPr>
              <a:t>（掌握</a:t>
            </a:r>
            <a:r>
              <a:rPr lang="zh-CN" altLang="en-US" dirty="0" smtClean="0">
                <a:solidFill>
                  <a:srgbClr val="C00000"/>
                </a:solidFill>
              </a:rPr>
              <a:t>）</a:t>
            </a:r>
            <a:endParaRPr lang="en-US" altLang="zh-CN" dirty="0" smtClean="0"/>
          </a:p>
          <a:p>
            <a:r>
              <a:rPr lang="en-US" altLang="zh-CN" dirty="0"/>
              <a:t>1.7  </a:t>
            </a:r>
            <a:r>
              <a:rPr lang="zh-CN" altLang="zh-CN" dirty="0"/>
              <a:t>计算机网络的</a:t>
            </a:r>
            <a:r>
              <a:rPr lang="zh-CN" altLang="zh-CN" dirty="0" smtClean="0"/>
              <a:t>体系结构</a:t>
            </a:r>
            <a:r>
              <a:rPr lang="zh-CN" altLang="en-US" dirty="0">
                <a:solidFill>
                  <a:srgbClr val="C00000"/>
                </a:solidFill>
              </a:rPr>
              <a:t>（掌握</a:t>
            </a:r>
            <a:r>
              <a:rPr lang="zh-CN" altLang="en-US" dirty="0" smtClean="0">
                <a:solidFill>
                  <a:srgbClr val="C00000"/>
                </a:solidFill>
              </a:rPr>
              <a:t>）</a:t>
            </a:r>
            <a:endParaRPr lang="en-US" altLang="zh-CN" dirty="0"/>
          </a:p>
        </p:txBody>
      </p:sp>
    </p:spTree>
    <p:extLst>
      <p:ext uri="{BB962C8B-B14F-4D97-AF65-F5344CB8AC3E}">
        <p14:creationId xmlns:p14="http://schemas.microsoft.com/office/powerpoint/2010/main" val="3323019446"/>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a:xfrm>
            <a:off x="495300" y="1196752"/>
            <a:ext cx="9138220" cy="5256584"/>
          </a:xfrm>
        </p:spPr>
        <p:txBody>
          <a:bodyPr/>
          <a:lstStyle/>
          <a:p>
            <a:pPr algn="just"/>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pPr algn="just"/>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pPr algn="just"/>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a:xfrm>
            <a:off x="495300" y="1196752"/>
            <a:ext cx="9066212" cy="5472608"/>
          </a:xfrm>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a:solidFill>
                  <a:srgbClr val="0000FF"/>
                </a:solidFill>
                <a:latin typeface="华文楷体" panose="02010600040101010101" pitchFamily="2" charset="-122"/>
                <a:ea typeface="华文楷体" panose="02010600040101010101" pitchFamily="2" charset="-122"/>
              </a:rPr>
              <a:t>电信网络：</a:t>
            </a:r>
            <a:r>
              <a:rPr lang="zh-CN" altLang="zh-CN" dirty="0">
                <a:latin typeface="华文楷体" panose="02010600040101010101" pitchFamily="2" charset="-122"/>
                <a:ea typeface="华文楷体" panose="02010600040101010101" pitchFamily="2" charset="-122"/>
              </a:rPr>
              <a:t>提供电话、电报及传真等服务</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有线电视网络：</a:t>
            </a:r>
            <a:r>
              <a:rPr lang="zh-CN" altLang="zh-CN" dirty="0">
                <a:latin typeface="华文楷体" panose="02010600040101010101" pitchFamily="2" charset="-122"/>
                <a:ea typeface="华文楷体" panose="02010600040101010101" pitchFamily="2" charset="-122"/>
              </a:rPr>
              <a:t>向用户传送各种电视节目</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r>
              <a:rPr lang="zh-CN" altLang="en-US" dirty="0">
                <a:solidFill>
                  <a:srgbClr val="0000FF"/>
                </a:solidFill>
                <a:latin typeface="华文楷体" panose="02010600040101010101" pitchFamily="2" charset="-122"/>
                <a:ea typeface="华文楷体" panose="02010600040101010101" pitchFamily="2" charset="-122"/>
              </a:rPr>
              <a:t>计算机网络：</a:t>
            </a:r>
            <a:r>
              <a:rPr lang="zh-CN" altLang="zh-CN" dirty="0">
                <a:latin typeface="华文楷体" panose="02010600040101010101" pitchFamily="2" charset="-122"/>
                <a:ea typeface="华文楷体" panose="02010600040101010101" pitchFamily="2" charset="-122"/>
              </a:rPr>
              <a:t>使用户</a:t>
            </a:r>
            <a:r>
              <a:rPr lang="zh-CN" altLang="en-US" dirty="0">
                <a:latin typeface="华文楷体" panose="02010600040101010101" pitchFamily="2" charset="-122"/>
                <a:ea typeface="华文楷体" panose="02010600040101010101" pitchFamily="2" charset="-122"/>
              </a:rPr>
              <a:t>能</a:t>
            </a:r>
            <a:r>
              <a:rPr lang="zh-CN" altLang="zh-CN" dirty="0">
                <a:latin typeface="华文楷体" panose="02010600040101010101" pitchFamily="2" charset="-122"/>
                <a:ea typeface="华文楷体" panose="02010600040101010101" pitchFamily="2" charset="-122"/>
              </a:rPr>
              <a:t>在计算机之间传送数据文件</a:t>
            </a:r>
            <a:r>
              <a:rPr lang="zh-CN" altLang="en-US" dirty="0">
                <a:latin typeface="华文楷体" panose="02010600040101010101" pitchFamily="2" charset="-122"/>
                <a:ea typeface="华文楷体" panose="02010600040101010101" pitchFamily="2" charset="-122"/>
              </a:rPr>
              <a:t>；</a:t>
            </a:r>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latin typeface="华文楷体" panose="02010600040101010101" pitchFamily="2" charset="-122"/>
                <a:ea typeface="华文楷体" panose="02010600040101010101" pitchFamily="2" charset="-122"/>
              </a:rPr>
              <a:t>把收到的分组先</a:t>
            </a:r>
            <a:r>
              <a:rPr lang="zh-CN" altLang="en-US" dirty="0">
                <a:solidFill>
                  <a:srgbClr val="FF0000"/>
                </a:solidFill>
                <a:latin typeface="华文楷体" panose="02010600040101010101" pitchFamily="2" charset="-122"/>
                <a:ea typeface="华文楷体" panose="02010600040101010101" pitchFamily="2" charset="-122"/>
              </a:rPr>
              <a:t>放入缓存（暂时存储）；</a:t>
            </a:r>
          </a:p>
          <a:p>
            <a:pPr lvl="1"/>
            <a:r>
              <a:rPr lang="zh-CN" altLang="en-US" dirty="0">
                <a:solidFill>
                  <a:srgbClr val="FF0000"/>
                </a:solidFill>
                <a:latin typeface="华文楷体" panose="02010600040101010101" pitchFamily="2" charset="-122"/>
                <a:ea typeface="华文楷体" panose="02010600040101010101" pitchFamily="2" charset="-122"/>
              </a:rPr>
              <a:t>查找转发表，</a:t>
            </a:r>
            <a:r>
              <a:rPr lang="zh-CN" altLang="en-US" dirty="0">
                <a:latin typeface="华文楷体" panose="02010600040101010101" pitchFamily="2" charset="-122"/>
                <a:ea typeface="华文楷体" panose="02010600040101010101" pitchFamily="2" charset="-122"/>
              </a:rPr>
              <a:t>找出到某个目的地址应从哪个端口转发；</a:t>
            </a:r>
          </a:p>
          <a:p>
            <a:pPr lvl="1"/>
            <a:r>
              <a:rPr lang="zh-CN" altLang="en-US" dirty="0">
                <a:latin typeface="华文楷体" panose="02010600040101010101" pitchFamily="2" charset="-122"/>
                <a:ea typeface="华文楷体" panose="02010600040101010101" pitchFamily="2" charset="-122"/>
              </a:rPr>
              <a:t>把分组送到适当的端口</a:t>
            </a:r>
            <a:r>
              <a:rPr lang="zh-CN" altLang="en-US" dirty="0">
                <a:solidFill>
                  <a:srgbClr val="FF0000"/>
                </a:solidFill>
                <a:latin typeface="华文楷体" panose="02010600040101010101" pitchFamily="2" charset="-122"/>
                <a:ea typeface="华文楷体" panose="02010600040101010101" pitchFamily="2" charset="-122"/>
              </a:rPr>
              <a:t>转发</a:t>
            </a:r>
            <a:r>
              <a:rPr lang="zh-CN" altLang="en-US" dirty="0">
                <a:latin typeface="华文楷体" panose="02010600040101010101" pitchFamily="2" charset="-122"/>
                <a:ea typeface="华文楷体" panose="02010600040101010101" pitchFamily="2" charset="-122"/>
              </a:rPr>
              <a:t>出去。 </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Tree>
    <p:extLst>
      <p:ext uri="{BB962C8B-B14F-4D97-AF65-F5344CB8AC3E}">
        <p14:creationId xmlns:p14="http://schemas.microsoft.com/office/powerpoint/2010/main" val="44109570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val="16991877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a:xfrm>
            <a:off x="495300" y="1196752"/>
            <a:ext cx="9138220" cy="5472608"/>
          </a:xfrm>
        </p:spPr>
        <p:txBody>
          <a:bodyPr/>
          <a:lstStyle/>
          <a:p>
            <a:pPr algn="just">
              <a:lnSpc>
                <a:spcPct val="100000"/>
              </a:lnSpc>
            </a:pPr>
            <a:r>
              <a:rPr lang="en-US" altLang="zh-CN" dirty="0" smtClean="0"/>
              <a:t>1980</a:t>
            </a:r>
            <a:r>
              <a:rPr lang="zh-CN" altLang="en-US" dirty="0" smtClean="0"/>
              <a:t>年，铁道部开始</a:t>
            </a:r>
            <a:r>
              <a:rPr lang="zh-CN" altLang="en-US" dirty="0"/>
              <a:t>进行计算机联网实验</a:t>
            </a:r>
            <a:r>
              <a:rPr lang="zh-CN" altLang="en-US" dirty="0" smtClean="0"/>
              <a:t>。</a:t>
            </a:r>
            <a:endParaRPr lang="en-US" altLang="zh-CN" dirty="0" smtClean="0"/>
          </a:p>
          <a:p>
            <a:pPr algn="just">
              <a:lnSpc>
                <a:spcPct val="100000"/>
              </a:lnSpc>
            </a:pPr>
            <a:r>
              <a:rPr lang="en-US" altLang="zh-CN" dirty="0" smtClean="0"/>
              <a:t>1989</a:t>
            </a:r>
            <a:r>
              <a:rPr lang="zh-CN" altLang="en-US" dirty="0" smtClean="0"/>
              <a:t>年</a:t>
            </a:r>
            <a:r>
              <a:rPr lang="en-US" altLang="zh-CN" dirty="0" smtClean="0"/>
              <a:t>11</a:t>
            </a:r>
            <a:r>
              <a:rPr lang="zh-CN" altLang="en-US" dirty="0" smtClean="0"/>
              <a:t>月，我国</a:t>
            </a:r>
            <a:r>
              <a:rPr lang="zh-CN" altLang="en-US" dirty="0"/>
              <a:t>第一个公用分组交换网 </a:t>
            </a:r>
            <a:r>
              <a:rPr lang="en-US" altLang="zh-CN" dirty="0"/>
              <a:t>CNPAC </a:t>
            </a:r>
            <a:r>
              <a:rPr lang="zh-CN" altLang="en-US" dirty="0"/>
              <a:t>建成运行。 </a:t>
            </a:r>
            <a:endParaRPr lang="en-US" altLang="zh-CN" dirty="0" smtClean="0"/>
          </a:p>
          <a:p>
            <a:pPr algn="just">
              <a:lnSpc>
                <a:spcPct val="100000"/>
              </a:lnSpc>
            </a:pPr>
            <a:r>
              <a:rPr lang="en-US" altLang="zh-CN" dirty="0" smtClean="0"/>
              <a:t>1994 </a:t>
            </a:r>
            <a:r>
              <a:rPr lang="zh-CN" altLang="en-US" dirty="0" smtClean="0"/>
              <a:t>年</a:t>
            </a:r>
            <a:r>
              <a:rPr lang="en-US" altLang="zh-CN" dirty="0" smtClean="0"/>
              <a:t>4</a:t>
            </a:r>
            <a:r>
              <a:rPr lang="zh-CN" altLang="en-US" dirty="0" smtClean="0"/>
              <a:t>月</a:t>
            </a:r>
            <a:r>
              <a:rPr lang="en-US" altLang="zh-CN" dirty="0" smtClean="0"/>
              <a:t>20</a:t>
            </a:r>
            <a:r>
              <a:rPr lang="zh-CN" altLang="en-US" dirty="0" smtClean="0"/>
              <a:t>日，我国用 </a:t>
            </a:r>
            <a:r>
              <a:rPr lang="en-US" altLang="zh-CN" dirty="0" smtClean="0"/>
              <a:t>64 </a:t>
            </a:r>
            <a:r>
              <a:rPr lang="en-US" altLang="zh-CN" dirty="0" err="1" smtClean="0"/>
              <a:t>kbit</a:t>
            </a:r>
            <a:r>
              <a:rPr lang="en-US" altLang="zh-CN" dirty="0" smtClean="0"/>
              <a:t>/s </a:t>
            </a:r>
            <a:r>
              <a:rPr lang="zh-CN" altLang="en-US" dirty="0" smtClean="0"/>
              <a:t>专线</a:t>
            </a:r>
            <a:r>
              <a:rPr lang="zh-CN" altLang="en-US" dirty="0"/>
              <a:t>正式连</a:t>
            </a:r>
            <a:r>
              <a:rPr lang="zh-CN" altLang="en-US" dirty="0" smtClean="0"/>
              <a:t>入互联网，</a:t>
            </a:r>
            <a:r>
              <a:rPr lang="zh-CN" altLang="zh-CN" dirty="0" smtClean="0"/>
              <a:t>我国</a:t>
            </a:r>
            <a:r>
              <a:rPr lang="zh-CN" altLang="zh-CN" dirty="0"/>
              <a:t>被国际上正式承认为接入互联网的</a:t>
            </a:r>
            <a:r>
              <a:rPr lang="zh-CN" altLang="zh-CN" dirty="0" smtClean="0"/>
              <a:t>国家</a:t>
            </a:r>
            <a:r>
              <a:rPr lang="zh-CN" altLang="en-US" dirty="0" smtClean="0"/>
              <a:t>。</a:t>
            </a:r>
            <a:endParaRPr lang="en-US" altLang="zh-CN" dirty="0" smtClean="0"/>
          </a:p>
          <a:p>
            <a:pPr algn="just">
              <a:lnSpc>
                <a:spcPct val="100000"/>
              </a:lnSpc>
            </a:pPr>
            <a:r>
              <a:rPr lang="en-US" altLang="zh-CN" dirty="0" smtClean="0"/>
              <a:t>1994</a:t>
            </a:r>
            <a:r>
              <a:rPr lang="zh-CN" altLang="en-US" dirty="0" smtClean="0"/>
              <a:t>年</a:t>
            </a:r>
            <a:r>
              <a:rPr lang="en-US" altLang="zh-CN" dirty="0" smtClean="0"/>
              <a:t>5</a:t>
            </a:r>
            <a:r>
              <a:rPr lang="zh-CN" altLang="zh-CN" dirty="0" smtClean="0"/>
              <a:t>月</a:t>
            </a:r>
            <a:r>
              <a:rPr lang="zh-CN" altLang="en-US" dirty="0" smtClean="0"/>
              <a:t>，</a:t>
            </a:r>
            <a:r>
              <a:rPr lang="zh-CN" altLang="zh-CN" dirty="0" smtClean="0"/>
              <a:t>中国科学院高能物理研究所</a:t>
            </a:r>
            <a:r>
              <a:rPr lang="zh-CN" altLang="zh-CN" dirty="0"/>
              <a:t>设立了我国的第一个万维网服务器</a:t>
            </a:r>
            <a:r>
              <a:rPr lang="zh-CN" altLang="zh-CN" dirty="0" smtClean="0"/>
              <a:t>。</a:t>
            </a:r>
            <a:endParaRPr lang="en-US" altLang="zh-CN" dirty="0" smtClean="0"/>
          </a:p>
          <a:p>
            <a:pPr algn="just">
              <a:lnSpc>
                <a:spcPct val="100000"/>
              </a:lnSpc>
            </a:pPr>
            <a:r>
              <a:rPr lang="en-US" altLang="zh-CN" dirty="0" smtClean="0"/>
              <a:t>1994</a:t>
            </a:r>
            <a:r>
              <a:rPr lang="zh-CN" altLang="en-US" dirty="0" smtClean="0"/>
              <a:t>年</a:t>
            </a:r>
            <a:r>
              <a:rPr lang="en-US" altLang="zh-CN" dirty="0" smtClean="0"/>
              <a:t>9</a:t>
            </a:r>
            <a:r>
              <a:rPr lang="zh-CN" altLang="zh-CN" dirty="0" smtClean="0"/>
              <a:t>月</a:t>
            </a:r>
            <a:r>
              <a:rPr lang="zh-CN" altLang="zh-CN" dirty="0"/>
              <a:t>中国公用计算机</a:t>
            </a:r>
            <a:r>
              <a:rPr lang="zh-CN" altLang="zh-CN" dirty="0" smtClean="0"/>
              <a:t>互联网</a:t>
            </a:r>
            <a:r>
              <a:rPr lang="en-US" altLang="zh-CN" dirty="0" smtClean="0"/>
              <a:t>CHINANET </a:t>
            </a:r>
            <a:r>
              <a:rPr lang="zh-CN" altLang="zh-CN" dirty="0" smtClean="0"/>
              <a:t>正式启动</a:t>
            </a:r>
            <a:r>
              <a:rPr lang="zh-CN" altLang="en-US" dirty="0" smtClean="0"/>
              <a:t>。</a:t>
            </a:r>
            <a:endParaRPr lang="en-US" altLang="zh-CN" dirty="0" smtClean="0"/>
          </a:p>
        </p:txBody>
      </p:sp>
    </p:spTree>
    <p:extLst>
      <p:ext uri="{BB962C8B-B14F-4D97-AF65-F5344CB8AC3E}">
        <p14:creationId xmlns:p14="http://schemas.microsoft.com/office/powerpoint/2010/main" val="88212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a:xfrm>
            <a:off x="495300" y="1196752"/>
            <a:ext cx="9066212" cy="5256584"/>
          </a:xfrm>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dirty="0">
                <a:latin typeface="华文楷体" panose="02010600040101010101" pitchFamily="2" charset="-122"/>
                <a:ea typeface="华文楷体" panose="02010600040101010101" pitchFamily="2" charset="-122"/>
              </a:rPr>
              <a:t>电信网络和有线电视网络都逐渐融入了现代计算机网络</a:t>
            </a:r>
            <a:r>
              <a:rPr lang="zh-CN" altLang="en-US" dirty="0">
                <a:latin typeface="华文楷体" panose="02010600040101010101" pitchFamily="2" charset="-122"/>
                <a:ea typeface="华文楷体" panose="02010600040101010101" pitchFamily="2" charset="-122"/>
              </a:rPr>
              <a:t>技术</a:t>
            </a:r>
            <a:r>
              <a:rPr lang="zh-CN" altLang="zh-CN" dirty="0">
                <a:latin typeface="华文楷体" panose="02010600040101010101" pitchFamily="2" charset="-122"/>
                <a:ea typeface="华文楷体" panose="02010600040101010101" pitchFamily="2" charset="-122"/>
              </a:rPr>
              <a:t>，扩大了原有的服务范围</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rPr>
              <a:t>计算机网络也能够向用户提供电话通信、视频通信以及传送视频节目的服务。</a:t>
            </a:r>
            <a:endParaRPr lang="en-US" altLang="zh-CN" dirty="0">
              <a:latin typeface="华文楷体" panose="02010600040101010101" pitchFamily="2" charset="-122"/>
              <a:ea typeface="华文楷体" panose="02010600040101010101" pitchFamily="2" charset="-122"/>
            </a:endParaRPr>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a:xfrm>
            <a:off x="495300" y="1196752"/>
            <a:ext cx="9066212" cy="5184576"/>
          </a:xfrm>
        </p:spPr>
        <p:txBody>
          <a:bodyPr/>
          <a:lstStyle/>
          <a:p>
            <a:r>
              <a:rPr lang="zh-CN" altLang="zh-CN" dirty="0"/>
              <a:t>到目前为止，我国陆续建造了基于互联网技术的并能够和互联网互连的多个全国范围的公用计算机网络，其中规模最大</a:t>
            </a:r>
            <a:r>
              <a:rPr lang="zh-CN" altLang="zh-CN" dirty="0" smtClean="0"/>
              <a:t>的就是</a:t>
            </a:r>
            <a:r>
              <a:rPr lang="zh-CN" altLang="zh-CN" dirty="0"/>
              <a:t>下面这五个：</a:t>
            </a:r>
          </a:p>
          <a:p>
            <a:pPr lvl="1"/>
            <a:r>
              <a:rPr lang="en-US" altLang="zh-CN" dirty="0"/>
              <a:t>(1) </a:t>
            </a:r>
            <a:r>
              <a:rPr lang="zh-CN" altLang="zh-CN" dirty="0"/>
              <a:t>中国电信</a:t>
            </a:r>
            <a:r>
              <a:rPr lang="zh-CN" altLang="zh-CN" dirty="0" smtClean="0"/>
              <a:t>互联网</a:t>
            </a:r>
            <a:r>
              <a:rPr lang="en-US" altLang="zh-CN" dirty="0" smtClean="0"/>
              <a:t> CHINANET</a:t>
            </a:r>
            <a:r>
              <a:rPr lang="zh-CN" altLang="zh-CN" dirty="0"/>
              <a:t>（也就是原来的中国公用计算机互联网）</a:t>
            </a:r>
          </a:p>
          <a:p>
            <a:pPr lvl="1"/>
            <a:r>
              <a:rPr lang="en-US" altLang="zh-CN" dirty="0"/>
              <a:t>(2) </a:t>
            </a:r>
            <a:r>
              <a:rPr lang="zh-CN" altLang="zh-CN" dirty="0"/>
              <a:t>中国联通</a:t>
            </a:r>
            <a:r>
              <a:rPr lang="zh-CN" altLang="zh-CN" dirty="0" smtClean="0"/>
              <a:t>互联网</a:t>
            </a:r>
            <a:r>
              <a:rPr lang="en-US" altLang="zh-CN" dirty="0" smtClean="0"/>
              <a:t> UNINET</a:t>
            </a:r>
            <a:endParaRPr lang="zh-CN" altLang="zh-CN" dirty="0"/>
          </a:p>
          <a:p>
            <a:pPr lvl="1"/>
            <a:r>
              <a:rPr lang="en-US" altLang="zh-CN" dirty="0"/>
              <a:t>(3) </a:t>
            </a:r>
            <a:r>
              <a:rPr lang="zh-CN" altLang="zh-CN" dirty="0"/>
              <a:t>中国移动</a:t>
            </a:r>
            <a:r>
              <a:rPr lang="zh-CN" altLang="zh-CN" dirty="0" smtClean="0"/>
              <a:t>互联网</a:t>
            </a:r>
            <a:r>
              <a:rPr lang="en-US" altLang="zh-CN" dirty="0" smtClean="0"/>
              <a:t> CMNET</a:t>
            </a:r>
            <a:endParaRPr lang="zh-CN" altLang="zh-CN" dirty="0"/>
          </a:p>
          <a:p>
            <a:pPr lvl="1"/>
            <a:r>
              <a:rPr lang="en-US" altLang="zh-CN" dirty="0"/>
              <a:t>(4) </a:t>
            </a:r>
            <a:r>
              <a:rPr lang="zh-CN" altLang="zh-CN" dirty="0"/>
              <a:t>中国教育和科研</a:t>
            </a:r>
            <a:r>
              <a:rPr lang="zh-CN" altLang="zh-CN" dirty="0" smtClean="0"/>
              <a:t>计算机网</a:t>
            </a:r>
            <a:r>
              <a:rPr lang="en-US" altLang="zh-CN" dirty="0" smtClean="0"/>
              <a:t> CERNET</a:t>
            </a:r>
            <a:endParaRPr lang="zh-CN" altLang="zh-CN" dirty="0"/>
          </a:p>
          <a:p>
            <a:pPr lvl="1"/>
            <a:r>
              <a:rPr lang="en-US" altLang="zh-CN" dirty="0"/>
              <a:t>(5) </a:t>
            </a:r>
            <a:r>
              <a:rPr lang="zh-CN" altLang="zh-CN" dirty="0"/>
              <a:t>中国科学技术</a:t>
            </a:r>
            <a:r>
              <a:rPr lang="zh-CN" altLang="zh-CN" dirty="0" smtClean="0"/>
              <a:t>网</a:t>
            </a:r>
            <a:r>
              <a:rPr lang="en-US" altLang="zh-CN" dirty="0" smtClean="0"/>
              <a:t> CSTNET</a:t>
            </a:r>
            <a:endParaRPr lang="zh-CN" altLang="zh-CN" dirty="0"/>
          </a:p>
        </p:txBody>
      </p:sp>
    </p:spTree>
    <p:extLst>
      <p:ext uri="{BB962C8B-B14F-4D97-AF65-F5344CB8AC3E}">
        <p14:creationId xmlns:p14="http://schemas.microsoft.com/office/powerpoint/2010/main" val="37079981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a:xfrm>
            <a:off x="495300" y="1196752"/>
            <a:ext cx="9066212" cy="5256584"/>
          </a:xfrm>
        </p:spPr>
        <p:txBody>
          <a:bodyPr/>
          <a:lstStyle/>
          <a:p>
            <a:pPr algn="just"/>
            <a:r>
              <a:rPr lang="zh-CN" altLang="en-US" dirty="0" smtClean="0"/>
              <a:t>中国</a:t>
            </a:r>
            <a:r>
              <a:rPr lang="zh-CN" altLang="en-US" dirty="0"/>
              <a:t>教育和科研</a:t>
            </a:r>
            <a:r>
              <a:rPr lang="zh-CN" altLang="en-US" dirty="0" smtClean="0"/>
              <a:t>计算机网</a:t>
            </a:r>
            <a:r>
              <a:rPr lang="en-US" altLang="zh-CN" dirty="0" smtClean="0"/>
              <a:t>CERNET(China </a:t>
            </a:r>
            <a:r>
              <a:rPr lang="en-US" altLang="zh-CN" dirty="0"/>
              <a:t>Education and Research </a:t>
            </a:r>
            <a:r>
              <a:rPr lang="en-US" altLang="zh-CN" dirty="0" err="1"/>
              <a:t>NETwork</a:t>
            </a:r>
            <a:r>
              <a:rPr lang="en-US" altLang="zh-CN" dirty="0" smtClean="0"/>
              <a:t>)</a:t>
            </a:r>
            <a:r>
              <a:rPr lang="zh-CN" altLang="en-US" dirty="0" smtClean="0"/>
              <a:t>始建于 </a:t>
            </a:r>
            <a:r>
              <a:rPr lang="en-US" altLang="zh-CN" dirty="0" smtClean="0"/>
              <a:t>1994</a:t>
            </a:r>
            <a:r>
              <a:rPr lang="zh-CN" altLang="en-US" dirty="0" smtClean="0"/>
              <a:t>年，是我国</a:t>
            </a:r>
            <a:r>
              <a:rPr lang="zh-CN" altLang="en-US" dirty="0"/>
              <a:t>第一</a:t>
            </a:r>
            <a:r>
              <a:rPr lang="zh-CN" altLang="en-US" dirty="0" smtClean="0"/>
              <a:t>个 </a:t>
            </a:r>
            <a:r>
              <a:rPr lang="en-US" altLang="zh-CN" dirty="0" smtClean="0"/>
              <a:t>IPv4 </a:t>
            </a:r>
            <a:r>
              <a:rPr lang="zh-CN" altLang="en-US" dirty="0" smtClean="0"/>
              <a:t>互联网</a:t>
            </a:r>
            <a:r>
              <a:rPr lang="zh-CN" altLang="en-US" dirty="0"/>
              <a:t>主干</a:t>
            </a:r>
            <a:r>
              <a:rPr lang="zh-CN" altLang="en-US" dirty="0" smtClean="0"/>
              <a:t>网。</a:t>
            </a:r>
            <a:endParaRPr lang="zh-CN" altLang="en-US" dirty="0"/>
          </a:p>
          <a:p>
            <a:pPr algn="just"/>
            <a:r>
              <a:rPr lang="en-US" altLang="zh-CN" dirty="0" smtClean="0"/>
              <a:t>2004</a:t>
            </a:r>
            <a:r>
              <a:rPr lang="zh-CN" altLang="zh-CN" dirty="0" smtClean="0"/>
              <a:t>年</a:t>
            </a:r>
            <a:r>
              <a:rPr lang="en-US" altLang="zh-CN" dirty="0" smtClean="0"/>
              <a:t>2</a:t>
            </a:r>
            <a:r>
              <a:rPr lang="zh-CN" altLang="zh-CN" dirty="0" smtClean="0"/>
              <a:t>月</a:t>
            </a:r>
            <a:r>
              <a:rPr lang="zh-CN" altLang="zh-CN" dirty="0"/>
              <a:t>，我国的第一个下一代</a:t>
            </a:r>
            <a:r>
              <a:rPr lang="zh-CN" altLang="zh-CN" dirty="0" smtClean="0"/>
              <a:t>互联网</a:t>
            </a:r>
            <a:r>
              <a:rPr lang="en-US" altLang="zh-CN" dirty="0" smtClean="0"/>
              <a:t>CNGI </a:t>
            </a:r>
            <a:r>
              <a:rPr lang="zh-CN" altLang="zh-CN" dirty="0" smtClean="0"/>
              <a:t>的</a:t>
            </a:r>
            <a:r>
              <a:rPr lang="zh-CN" altLang="zh-CN" dirty="0"/>
              <a:t>主干</a:t>
            </a:r>
            <a:r>
              <a:rPr lang="zh-CN" altLang="zh-CN" dirty="0" smtClean="0"/>
              <a:t>网</a:t>
            </a:r>
            <a:r>
              <a:rPr lang="en-US" altLang="zh-CN" dirty="0" smtClean="0"/>
              <a:t>CERNET2 </a:t>
            </a:r>
            <a:r>
              <a:rPr lang="zh-CN" altLang="zh-CN" dirty="0" smtClean="0"/>
              <a:t>试验</a:t>
            </a:r>
            <a:r>
              <a:rPr lang="zh-CN" altLang="zh-CN" dirty="0"/>
              <a:t>网正式开通，并提供服务</a:t>
            </a:r>
            <a:r>
              <a:rPr lang="zh-CN" altLang="zh-CN" dirty="0" smtClean="0"/>
              <a:t>。</a:t>
            </a:r>
            <a:endParaRPr lang="en-US" altLang="zh-CN" dirty="0" smtClean="0"/>
          </a:p>
          <a:p>
            <a:pPr algn="just"/>
            <a:r>
              <a:rPr lang="zh-CN" altLang="en-US" dirty="0" smtClean="0"/>
              <a:t>中国</a:t>
            </a:r>
            <a:r>
              <a:rPr lang="zh-CN" altLang="en-US" dirty="0"/>
              <a:t>互联网络</a:t>
            </a:r>
            <a:r>
              <a:rPr lang="zh-CN" altLang="en-US" dirty="0" smtClean="0"/>
              <a:t>信息中心</a:t>
            </a:r>
            <a:r>
              <a:rPr lang="en-US" altLang="zh-CN" dirty="0" smtClean="0"/>
              <a:t>CNNIC(</a:t>
            </a:r>
            <a:r>
              <a:rPr lang="en-US" altLang="zh-CN" dirty="0" err="1" smtClean="0"/>
              <a:t>ChiNa</a:t>
            </a:r>
            <a:r>
              <a:rPr lang="en-US" altLang="zh-CN" dirty="0" smtClean="0"/>
              <a:t> Network </a:t>
            </a:r>
            <a:r>
              <a:rPr lang="en-US" altLang="zh-CN" dirty="0"/>
              <a:t>Information </a:t>
            </a:r>
            <a:r>
              <a:rPr lang="en-US" altLang="zh-CN" dirty="0" smtClean="0"/>
              <a:t>Center)</a:t>
            </a:r>
            <a:r>
              <a:rPr lang="zh-CN" altLang="en-US" dirty="0" smtClean="0"/>
              <a:t>每年</a:t>
            </a:r>
            <a:r>
              <a:rPr lang="zh-CN" altLang="en-US" dirty="0"/>
              <a:t>两次</a:t>
            </a:r>
            <a:r>
              <a:rPr lang="zh-CN" altLang="en-US" dirty="0" smtClean="0"/>
              <a:t>公布我国互联网的</a:t>
            </a:r>
            <a:r>
              <a:rPr lang="zh-CN" altLang="en-US" dirty="0"/>
              <a:t>发展情况</a:t>
            </a:r>
            <a:r>
              <a:rPr lang="zh-CN" altLang="en-US" dirty="0" smtClean="0"/>
              <a:t>。</a:t>
            </a:r>
            <a:endParaRPr lang="zh-CN" altLang="en-US" dirty="0"/>
          </a:p>
        </p:txBody>
      </p:sp>
    </p:spTree>
    <p:extLst>
      <p:ext uri="{BB962C8B-B14F-4D97-AF65-F5344CB8AC3E}">
        <p14:creationId xmlns:p14="http://schemas.microsoft.com/office/powerpoint/2010/main" val="35744819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 </a:t>
            </a:r>
            <a:r>
              <a:rPr lang="zh-CN" altLang="zh-CN" dirty="0">
                <a:latin typeface="华文楷体" panose="02010600040101010101" pitchFamily="2" charset="-122"/>
                <a:ea typeface="华文楷体" panose="02010600040101010101" pitchFamily="2" charset="-122"/>
              </a:rPr>
              <a:t>计算机网络所连接的硬件，并不限于一般的计算机，而是包括了智能手机</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 </a:t>
            </a:r>
            <a:r>
              <a:rPr lang="zh-CN" altLang="zh-CN" dirty="0">
                <a:latin typeface="华文楷体" panose="02010600040101010101" pitchFamily="2" charset="-122"/>
                <a:ea typeface="华文楷体" panose="02010600040101010101" pitchFamily="2" charset="-122"/>
              </a:rPr>
              <a:t>计算机网络并非专门用来传送数据，而是能够支持很多种的应用（包括今后可能出现的各种应用）</a:t>
            </a:r>
            <a:r>
              <a:rPr lang="zh-CN" altLang="zh-CN" dirty="0" smtClean="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p:txBody>
      </p:sp>
      <p:sp>
        <p:nvSpPr>
          <p:cNvPr id="2" name="矩形 1"/>
          <p:cNvSpPr/>
          <p:nvPr/>
        </p:nvSpPr>
        <p:spPr>
          <a:xfrm>
            <a:off x="1352600" y="4184969"/>
            <a:ext cx="7920880"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latin typeface="华文楷体" panose="02010600040101010101" pitchFamily="2" charset="-122"/>
                <a:ea typeface="华文楷体" panose="02010600040101010101" pitchFamily="2" charset="-122"/>
              </a:rPr>
              <a:t>1</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按照</a:t>
            </a:r>
            <a:r>
              <a:rPr lang="zh-CN" altLang="en-US" dirty="0" smtClean="0">
                <a:latin typeface="华文楷体" panose="02010600040101010101" pitchFamily="2" charset="-122"/>
                <a:ea typeface="华文楷体" panose="02010600040101010101" pitchFamily="2" charset="-122"/>
              </a:rPr>
              <a:t>网络</a:t>
            </a:r>
            <a:r>
              <a:rPr lang="zh-CN" altLang="en-US" dirty="0">
                <a:latin typeface="华文楷体" panose="02010600040101010101" pitchFamily="2" charset="-122"/>
                <a:ea typeface="华文楷体" panose="02010600040101010101" pitchFamily="2" charset="-122"/>
              </a:rPr>
              <a:t>的作用范围进行</a:t>
            </a:r>
            <a:r>
              <a:rPr lang="zh-CN" altLang="en-US" dirty="0" smtClean="0">
                <a:latin typeface="华文楷体" panose="02010600040101010101" pitchFamily="2" charset="-122"/>
                <a:ea typeface="华文楷体" panose="02010600040101010101" pitchFamily="2" charset="-122"/>
              </a:rPr>
              <a:t>分类</a:t>
            </a:r>
            <a:endParaRPr lang="en-US" altLang="zh-CN" dirty="0" smtClean="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2</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按照</a:t>
            </a:r>
            <a:r>
              <a:rPr lang="zh-CN" altLang="zh-CN" dirty="0" smtClean="0">
                <a:latin typeface="华文楷体" panose="02010600040101010101" pitchFamily="2" charset="-122"/>
                <a:ea typeface="华文楷体" panose="02010600040101010101" pitchFamily="2" charset="-122"/>
              </a:rPr>
              <a:t>网络</a:t>
            </a:r>
            <a:r>
              <a:rPr lang="zh-CN" altLang="zh-CN" dirty="0">
                <a:latin typeface="华文楷体" panose="02010600040101010101" pitchFamily="2" charset="-122"/>
                <a:ea typeface="华文楷体" panose="02010600040101010101" pitchFamily="2" charset="-122"/>
              </a:rPr>
              <a:t>的使用者进行分类</a:t>
            </a:r>
          </a:p>
          <a:p>
            <a:pPr lvl="1"/>
            <a:r>
              <a:rPr lang="en-US" altLang="zh-CN" dirty="0">
                <a:latin typeface="华文楷体" panose="02010600040101010101" pitchFamily="2" charset="-122"/>
                <a:ea typeface="华文楷体" panose="02010600040101010101" pitchFamily="2" charset="-122"/>
              </a:rPr>
              <a:t>3. </a:t>
            </a:r>
            <a:r>
              <a:rPr lang="zh-CN" altLang="zh-CN" dirty="0" smtClean="0">
                <a:latin typeface="华文楷体" panose="02010600040101010101" pitchFamily="2" charset="-122"/>
                <a:ea typeface="华文楷体" panose="02010600040101010101" pitchFamily="2" charset="-122"/>
              </a:rPr>
              <a:t>用来</a:t>
            </a:r>
            <a:r>
              <a:rPr lang="zh-CN" altLang="zh-CN" dirty="0">
                <a:latin typeface="华文楷体" panose="02010600040101010101" pitchFamily="2" charset="-122"/>
                <a:ea typeface="华文楷体" panose="02010600040101010101" pitchFamily="2" charset="-122"/>
              </a:rPr>
              <a:t>把用户接入到互联网的</a:t>
            </a:r>
            <a:r>
              <a:rPr lang="zh-CN" altLang="zh-CN" dirty="0" smtClean="0">
                <a:latin typeface="华文楷体" panose="02010600040101010101" pitchFamily="2" charset="-122"/>
                <a:ea typeface="华文楷体" panose="02010600040101010101" pitchFamily="2" charset="-122"/>
              </a:rPr>
              <a:t>网络</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562081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xfrm>
            <a:off x="495300" y="1196752"/>
            <a:ext cx="9066212" cy="525658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dirty="0" smtClean="0"/>
              <a:t>米</a:t>
            </a:r>
            <a:r>
              <a:rPr lang="zh-CN" altLang="zh-CN" sz="2800" dirty="0" smtClean="0"/>
              <a:t>左右</a:t>
            </a:r>
            <a:r>
              <a:rPr lang="zh-CN" altLang="en-US" sz="2800" dirty="0" smtClean="0"/>
              <a:t>。</a:t>
            </a:r>
            <a:endParaRPr lang="en-US" altLang="zh-CN" sz="2800" dirty="0"/>
          </a:p>
        </p:txBody>
      </p:sp>
      <p:sp>
        <p:nvSpPr>
          <p:cNvPr id="2" name="Rectangle 1"/>
          <p:cNvSpPr>
            <a:spLocks noChangeArrowheads="1"/>
          </p:cNvSpPr>
          <p:nvPr/>
        </p:nvSpPr>
        <p:spPr bwMode="auto">
          <a:xfrm>
            <a:off x="416496" y="5229200"/>
            <a:ext cx="9345488" cy="1514261"/>
          </a:xfrm>
          <a:prstGeom prst="rect">
            <a:avLst/>
          </a:prstGeom>
          <a:solidFill>
            <a:srgbClr val="FFFF66"/>
          </a:solidFill>
          <a:ln>
            <a:solidFill>
              <a:schemeClr val="tx1"/>
            </a:solidFill>
          </a:ln>
        </p:spPr>
        <p:txBody>
          <a:bodyPr wrap="square">
            <a:spAutoFit/>
          </a:bodyPr>
          <a:lstStyle/>
          <a:p>
            <a:pPr>
              <a:lnSpc>
                <a:spcPct val="110000"/>
              </a:lnSpc>
            </a:pPr>
            <a:r>
              <a:rPr lang="zh-CN" altLang="en-US" sz="2800" b="1" dirty="0">
                <a:solidFill>
                  <a:srgbClr val="000099"/>
                </a:solidFill>
                <a:latin typeface="华文楷体" panose="02010600040101010101" pitchFamily="2" charset="-122"/>
                <a:ea typeface="华文楷体" panose="02010600040101010101" pitchFamily="2" charset="-122"/>
              </a:rPr>
              <a:t>若中央处理机之间的距离非常近（如仅</a:t>
            </a:r>
            <a:r>
              <a:rPr lang="en-US" altLang="zh-CN" sz="2800" b="1" dirty="0">
                <a:solidFill>
                  <a:srgbClr val="000099"/>
                </a:solidFill>
                <a:latin typeface="华文楷体" panose="02010600040101010101" pitchFamily="2" charset="-122"/>
                <a:ea typeface="华文楷体" panose="02010600040101010101" pitchFamily="2" charset="-122"/>
              </a:rPr>
              <a:t>1</a:t>
            </a:r>
            <a:r>
              <a:rPr lang="zh-CN" altLang="en-US" sz="2800" b="1" dirty="0">
                <a:solidFill>
                  <a:srgbClr val="000099"/>
                </a:solidFill>
                <a:latin typeface="华文楷体" panose="02010600040101010101" pitchFamily="2" charset="-122"/>
                <a:ea typeface="华文楷体" panose="02010600040101010101" pitchFamily="2" charset="-122"/>
              </a:rPr>
              <a:t>米的数量级甚至更小些），则一般就称之为</a:t>
            </a:r>
            <a:r>
              <a:rPr lang="zh-CN" altLang="en-US" sz="2800" b="1" dirty="0" smtClean="0">
                <a:solidFill>
                  <a:srgbClr val="FF0000"/>
                </a:solidFill>
                <a:latin typeface="华文楷体" panose="02010600040101010101" pitchFamily="2" charset="-122"/>
                <a:ea typeface="华文楷体" panose="02010600040101010101" pitchFamily="2" charset="-122"/>
              </a:rPr>
              <a:t>多处理机系统，</a:t>
            </a:r>
            <a:r>
              <a:rPr lang="zh-CN" altLang="en-US" sz="2800" b="1" dirty="0" smtClean="0">
                <a:solidFill>
                  <a:srgbClr val="000099"/>
                </a:solidFill>
                <a:latin typeface="华文楷体" panose="02010600040101010101" pitchFamily="2" charset="-122"/>
                <a:ea typeface="华文楷体" panose="02010600040101010101" pitchFamily="2" charset="-122"/>
              </a:rPr>
              <a:t>而</a:t>
            </a:r>
            <a:r>
              <a:rPr lang="zh-CN" altLang="en-US" sz="2800" b="1" dirty="0">
                <a:solidFill>
                  <a:srgbClr val="000099"/>
                </a:solidFill>
                <a:latin typeface="华文楷体" panose="02010600040101010101" pitchFamily="2" charset="-122"/>
                <a:ea typeface="华文楷体" panose="02010600040101010101" pitchFamily="2" charset="-122"/>
              </a:rPr>
              <a:t>不称它为计算机网络</a:t>
            </a:r>
            <a:r>
              <a:rPr lang="zh-CN" altLang="en-US" sz="2800" b="1" dirty="0" smtClean="0">
                <a:solidFill>
                  <a:srgbClr val="000099"/>
                </a:solidFill>
                <a:latin typeface="华文楷体" panose="02010600040101010101" pitchFamily="2" charset="-122"/>
                <a:ea typeface="华文楷体" panose="02010600040101010101" pitchFamily="2" charset="-122"/>
              </a:rPr>
              <a:t>。</a:t>
            </a:r>
            <a:endParaRPr lang="zh-CN" altLang="en-US" sz="28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758227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latin typeface="华文楷体" panose="02010600040101010101" pitchFamily="2" charset="-122"/>
                <a:ea typeface="华文楷体" panose="02010600040101010101" pitchFamily="2" charset="-122"/>
              </a:rPr>
              <a:t>按</a:t>
            </a:r>
            <a:r>
              <a:rPr lang="zh-CN" altLang="zh-CN" dirty="0" smtClean="0">
                <a:latin typeface="华文楷体" panose="02010600040101010101" pitchFamily="2" charset="-122"/>
                <a:ea typeface="华文楷体" panose="02010600040101010101" pitchFamily="2" charset="-122"/>
              </a:rPr>
              <a:t>规定</a:t>
            </a:r>
            <a:r>
              <a:rPr lang="zh-CN" altLang="zh-CN" dirty="0">
                <a:latin typeface="华文楷体" panose="02010600040101010101" pitchFamily="2" charset="-122"/>
                <a:ea typeface="华文楷体" panose="02010600040101010101" pitchFamily="2" charset="-122"/>
              </a:rPr>
              <a:t>交纳费用的人都</a:t>
            </a:r>
            <a:r>
              <a:rPr lang="zh-CN" altLang="zh-CN" dirty="0" smtClean="0">
                <a:latin typeface="华文楷体" panose="02010600040101010101" pitchFamily="2" charset="-122"/>
                <a:ea typeface="华文楷体" panose="02010600040101010101" pitchFamily="2" charset="-122"/>
              </a:rPr>
              <a:t>可以</a:t>
            </a:r>
            <a:r>
              <a:rPr lang="zh-CN" altLang="en-US" dirty="0" smtClean="0">
                <a:latin typeface="华文楷体" panose="02010600040101010101" pitchFamily="2" charset="-122"/>
                <a:ea typeface="华文楷体" panose="02010600040101010101" pitchFamily="2" charset="-122"/>
              </a:rPr>
              <a:t>使用的</a:t>
            </a:r>
            <a:r>
              <a:rPr lang="zh-CN" altLang="zh-CN" dirty="0" smtClean="0">
                <a:latin typeface="华文楷体" panose="02010600040101010101" pitchFamily="2" charset="-122"/>
                <a:ea typeface="华文楷体" panose="02010600040101010101" pitchFamily="2" charset="-122"/>
              </a:rPr>
              <a:t>网络</a:t>
            </a:r>
            <a:r>
              <a:rPr lang="zh-CN" altLang="zh-CN" dirty="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因此也</a:t>
            </a:r>
            <a:r>
              <a:rPr lang="zh-CN" altLang="zh-CN" dirty="0">
                <a:latin typeface="华文楷体" panose="02010600040101010101" pitchFamily="2" charset="-122"/>
                <a:ea typeface="华文楷体" panose="02010600040101010101" pitchFamily="2" charset="-122"/>
              </a:rPr>
              <a:t>可称为公众网。</a:t>
            </a:r>
            <a:endParaRPr lang="en-US" altLang="zh-CN" dirty="0">
              <a:latin typeface="华文楷体" panose="02010600040101010101" pitchFamily="2" charset="-122"/>
              <a:ea typeface="华文楷体" panose="02010600040101010101" pitchFamily="2" charset="-122"/>
            </a:endParaRPr>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latin typeface="华文楷体" panose="02010600040101010101" pitchFamily="2" charset="-122"/>
                <a:ea typeface="华文楷体" panose="02010600040101010101" pitchFamily="2" charset="-122"/>
              </a:rPr>
              <a:t>为特殊</a:t>
            </a:r>
            <a:r>
              <a:rPr lang="zh-CN" altLang="zh-CN" dirty="0">
                <a:latin typeface="华文楷体" panose="02010600040101010101" pitchFamily="2" charset="-122"/>
                <a:ea typeface="华文楷体" panose="02010600040101010101" pitchFamily="2" charset="-122"/>
              </a:rPr>
              <a:t>业务工作的需要而建造的</a:t>
            </a:r>
            <a:r>
              <a:rPr lang="zh-CN" altLang="zh-CN" dirty="0" smtClean="0">
                <a:latin typeface="华文楷体" panose="02010600040101010101" pitchFamily="2" charset="-122"/>
                <a:ea typeface="华文楷体" panose="02010600040101010101" pitchFamily="2" charset="-122"/>
              </a:rPr>
              <a:t>网络</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a:xfrm>
            <a:off x="495300" y="1196752"/>
            <a:ext cx="9138220" cy="5112568"/>
          </a:xfrm>
        </p:spPr>
        <p:txBody>
          <a:bodyPr/>
          <a:lstStyle/>
          <a:p>
            <a:pPr algn="just"/>
            <a:r>
              <a:rPr lang="zh-CN" altLang="en-US" dirty="0">
                <a:solidFill>
                  <a:srgbClr val="FF0000"/>
                </a:solidFill>
              </a:rPr>
              <a:t>接</a:t>
            </a:r>
            <a:r>
              <a:rPr lang="zh-CN" altLang="en-US" dirty="0" smtClean="0">
                <a:solidFill>
                  <a:srgbClr val="FF0000"/>
                </a:solidFill>
              </a:rPr>
              <a:t>入网</a:t>
            </a:r>
            <a:r>
              <a:rPr lang="en-US" altLang="zh-CN" dirty="0" smtClean="0">
                <a:solidFill>
                  <a:srgbClr val="FF0000"/>
                </a:solidFill>
              </a:rPr>
              <a:t>AN </a:t>
            </a:r>
            <a:r>
              <a:rPr lang="en-US" altLang="zh-CN" dirty="0"/>
              <a:t>(Access Network)</a:t>
            </a:r>
            <a:r>
              <a:rPr lang="zh-CN" altLang="en-US" dirty="0"/>
              <a:t>，它又称为本地接入网或居民接入网。</a:t>
            </a:r>
          </a:p>
          <a:p>
            <a:pPr algn="just"/>
            <a:r>
              <a:rPr lang="zh-CN" altLang="zh-CN" dirty="0"/>
              <a:t>接</a:t>
            </a:r>
            <a:r>
              <a:rPr lang="zh-CN" altLang="zh-CN" dirty="0" smtClean="0"/>
              <a:t>入网</a:t>
            </a:r>
            <a:r>
              <a:rPr lang="zh-CN" altLang="en-US" dirty="0" smtClean="0"/>
              <a:t>是</a:t>
            </a:r>
            <a:r>
              <a:rPr lang="zh-CN" altLang="zh-CN" dirty="0" smtClean="0"/>
              <a:t>一类</a:t>
            </a:r>
            <a:r>
              <a:rPr lang="zh-CN" altLang="zh-CN" dirty="0"/>
              <a:t>比较特殊的</a:t>
            </a:r>
            <a:r>
              <a:rPr lang="zh-CN" altLang="zh-CN" dirty="0" smtClean="0"/>
              <a:t>计算机网络</a:t>
            </a:r>
            <a:r>
              <a:rPr lang="zh-CN" altLang="en-US" dirty="0" smtClean="0"/>
              <a:t>，用于</a:t>
            </a:r>
            <a:r>
              <a:rPr lang="zh-CN" altLang="en-US" dirty="0"/>
              <a:t>将用户接入互联网</a:t>
            </a:r>
            <a:r>
              <a:rPr lang="zh-CN" altLang="en-US" dirty="0" smtClean="0"/>
              <a:t>。</a:t>
            </a:r>
            <a:endParaRPr lang="en-US" altLang="zh-CN" dirty="0" smtClean="0"/>
          </a:p>
          <a:p>
            <a:pPr algn="just"/>
            <a:r>
              <a:rPr lang="zh-CN" altLang="zh-CN" dirty="0"/>
              <a:t>接入网本身既不属于互联网的核心部分，也不属于互联网的边缘部分。</a:t>
            </a:r>
            <a:endParaRPr lang="en-US" altLang="zh-CN" dirty="0"/>
          </a:p>
          <a:p>
            <a:pPr algn="just"/>
            <a:r>
              <a:rPr lang="zh-CN" altLang="zh-CN" dirty="0" smtClean="0">
                <a:solidFill>
                  <a:srgbClr val="FF0000"/>
                </a:solidFill>
              </a:rPr>
              <a:t>接</a:t>
            </a:r>
            <a:r>
              <a:rPr lang="zh-CN" altLang="zh-CN" dirty="0">
                <a:solidFill>
                  <a:srgbClr val="FF0000"/>
                </a:solidFill>
              </a:rPr>
              <a:t>入网是从某个用户端系统到互联网中的第一个路由器（也称为边缘路由器）之间的一种网络。</a:t>
            </a:r>
            <a:endParaRPr lang="en-US" altLang="zh-CN" dirty="0" smtClean="0">
              <a:solidFill>
                <a:srgbClr val="FF0000"/>
              </a:solidFill>
            </a:endParaRPr>
          </a:p>
        </p:txBody>
      </p:sp>
    </p:spTree>
    <p:extLst>
      <p:ext uri="{BB962C8B-B14F-4D97-AF65-F5344CB8AC3E}">
        <p14:creationId xmlns:p14="http://schemas.microsoft.com/office/powerpoint/2010/main" val="9994097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val="2934586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a:t>
            </a:r>
            <a:r>
              <a:rPr lang="zh-CN" altLang="en-US" dirty="0" smtClean="0">
                <a:solidFill>
                  <a:srgbClr val="FF0000"/>
                </a:solidFill>
              </a:rPr>
              <a:t>免费</a:t>
            </a:r>
            <a:r>
              <a:rPr lang="zh-CN" altLang="en-US" dirty="0" smtClean="0"/>
              <a:t>）逐步</a:t>
            </a:r>
            <a:r>
              <a:rPr lang="zh-CN" altLang="en-US" dirty="0"/>
              <a:t>发展成为商业</a:t>
            </a:r>
            <a:r>
              <a:rPr lang="zh-CN" altLang="en-US" dirty="0" smtClean="0"/>
              <a:t>网络（</a:t>
            </a:r>
            <a:r>
              <a:rPr lang="zh-CN" altLang="en-US" dirty="0" smtClean="0">
                <a:solidFill>
                  <a:srgbClr val="FF0000"/>
                </a:solidFill>
              </a:rPr>
              <a:t>有偿使用</a:t>
            </a:r>
            <a:r>
              <a:rPr lang="zh-CN" altLang="en-US" dirty="0" smtClean="0"/>
              <a:t>）。</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xfrm>
            <a:off x="495300" y="1196752"/>
            <a:ext cx="9066212" cy="532859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latin typeface="华文楷体" panose="02010600040101010101" pitchFamily="2" charset="-122"/>
                <a:ea typeface="华文楷体" panose="02010600040101010101" pitchFamily="2" charset="-122"/>
              </a:rPr>
              <a:t>速率</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带宽</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吞吐率</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时延</a:t>
            </a:r>
            <a:endParaRPr lang="en-US" altLang="zh-CN" dirty="0" smtClean="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时延</a:t>
            </a:r>
            <a:r>
              <a:rPr lang="zh-CN" altLang="en-US" dirty="0" smtClean="0">
                <a:latin typeface="华文楷体" panose="02010600040101010101" pitchFamily="2" charset="-122"/>
                <a:ea typeface="华文楷体" panose="02010600040101010101" pitchFamily="2" charset="-122"/>
              </a:rPr>
              <a:t>带宽积</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往返时间 </a:t>
            </a:r>
            <a:r>
              <a:rPr lang="en-US" altLang="zh-CN" dirty="0" smtClean="0">
                <a:latin typeface="华文楷体" panose="02010600040101010101" pitchFamily="2" charset="-122"/>
                <a:ea typeface="华文楷体" panose="02010600040101010101" pitchFamily="2" charset="-122"/>
              </a:rPr>
              <a:t>RTT</a:t>
            </a:r>
          </a:p>
          <a:p>
            <a:pPr lvl="1"/>
            <a:r>
              <a:rPr lang="zh-CN" altLang="en-US" dirty="0">
                <a:latin typeface="华文楷体" panose="02010600040101010101" pitchFamily="2" charset="-122"/>
                <a:ea typeface="华文楷体" panose="02010600040101010101" pitchFamily="2" charset="-122"/>
              </a:rPr>
              <a:t>利用率</a:t>
            </a:r>
          </a:p>
        </p:txBody>
      </p:sp>
    </p:spTree>
    <p:extLst>
      <p:ext uri="{BB962C8B-B14F-4D97-AF65-F5344CB8AC3E}">
        <p14:creationId xmlns:p14="http://schemas.microsoft.com/office/powerpoint/2010/main" val="40553895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xfrm>
            <a:off x="495300" y="1196752"/>
            <a:ext cx="9066212" cy="518457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带宽”</a:t>
            </a:r>
            <a:r>
              <a:rPr lang="en-US" altLang="zh-CN" sz="2800" dirty="0">
                <a:latin typeface="华文楷体" panose="02010600040101010101" pitchFamily="2" charset="-122"/>
                <a:ea typeface="华文楷体" panose="02010600040101010101" pitchFamily="2" charset="-122"/>
              </a:rPr>
              <a:t>(bandwidth</a:t>
            </a:r>
            <a:r>
              <a:rPr lang="en-US" altLang="zh-CN" sz="2800" dirty="0" smtClean="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本来</a:t>
            </a:r>
            <a:r>
              <a:rPr lang="zh-CN" altLang="en-US" sz="2800" dirty="0">
                <a:latin typeface="华文楷体" panose="02010600040101010101" pitchFamily="2" charset="-122"/>
                <a:ea typeface="华文楷体" panose="02010600040101010101" pitchFamily="2" charset="-122"/>
              </a:rPr>
              <a:t>是指信号具有的</a:t>
            </a:r>
            <a:r>
              <a:rPr lang="zh-CN" altLang="en-US" sz="2800" dirty="0">
                <a:solidFill>
                  <a:srgbClr val="FF0000"/>
                </a:solidFill>
                <a:latin typeface="华文楷体" panose="02010600040101010101" pitchFamily="2" charset="-122"/>
                <a:ea typeface="华文楷体" panose="02010600040101010101" pitchFamily="2" charset="-122"/>
              </a:rPr>
              <a:t>频带宽度，</a:t>
            </a:r>
            <a:r>
              <a:rPr lang="zh-CN" altLang="en-US" sz="2800" dirty="0">
                <a:latin typeface="华文楷体" panose="02010600040101010101" pitchFamily="2" charset="-122"/>
                <a:ea typeface="华文楷体" panose="02010600040101010101" pitchFamily="2" charset="-122"/>
              </a:rPr>
              <a:t>其单位是赫（或千赫、兆赫、吉赫等）。</a:t>
            </a:r>
          </a:p>
          <a:p>
            <a:r>
              <a:rPr lang="zh-CN" altLang="zh-CN" sz="2800" dirty="0">
                <a:latin typeface="华文楷体" panose="02010600040101010101" pitchFamily="2" charset="-122"/>
                <a:ea typeface="华文楷体" panose="02010600040101010101" pitchFamily="2" charset="-122"/>
              </a:rPr>
              <a:t>在计算机网络中，带宽用来表示网络中某通道传送数据的能力</a:t>
            </a:r>
            <a:r>
              <a:rPr lang="zh-CN" altLang="en-US"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表示在单位时间内网络中的某信道所能通过的“</a:t>
            </a:r>
            <a:r>
              <a:rPr lang="zh-CN" altLang="zh-CN" sz="2800" dirty="0">
                <a:solidFill>
                  <a:srgbClr val="FF0000"/>
                </a:solidFill>
                <a:latin typeface="华文楷体" panose="02010600040101010101" pitchFamily="2" charset="-122"/>
                <a:ea typeface="华文楷体" panose="02010600040101010101" pitchFamily="2" charset="-122"/>
              </a:rPr>
              <a:t>最高数据率</a:t>
            </a:r>
            <a:r>
              <a:rPr lang="zh-CN"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单位</a:t>
            </a:r>
            <a:r>
              <a:rPr lang="zh-CN" altLang="en-US" sz="2800" dirty="0" smtClean="0">
                <a:latin typeface="华文楷体" panose="02010600040101010101" pitchFamily="2" charset="-122"/>
                <a:ea typeface="华文楷体" panose="02010600040101010101" pitchFamily="2" charset="-122"/>
              </a:rPr>
              <a:t>是 </a:t>
            </a:r>
            <a:r>
              <a:rPr lang="en-US" altLang="zh-CN" sz="2800" dirty="0" smtClean="0">
                <a:latin typeface="华文楷体" panose="02010600040101010101" pitchFamily="2" charset="-122"/>
                <a:ea typeface="华文楷体" panose="02010600040101010101" pitchFamily="2" charset="-122"/>
              </a:rPr>
              <a:t>bit/s </a:t>
            </a:r>
            <a:r>
              <a:rPr lang="zh-CN" altLang="en-US" sz="2800" dirty="0" smtClean="0">
                <a:latin typeface="华文楷体" panose="02010600040101010101" pitchFamily="2" charset="-122"/>
                <a:ea typeface="华文楷体" panose="02010600040101010101" pitchFamily="2" charset="-122"/>
              </a:rPr>
              <a:t>，即</a:t>
            </a:r>
            <a:r>
              <a:rPr lang="en-US" altLang="zh-CN" sz="2800" dirty="0" smtClean="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“比特每秒”。</a:t>
            </a:r>
            <a:endParaRPr lang="zh-CN" altLang="en-US" sz="2800" dirty="0">
              <a:latin typeface="华文楷体" panose="02010600040101010101" pitchFamily="2" charset="-122"/>
              <a:ea typeface="华文楷体" panose="02010600040101010101" pitchFamily="2" charset="-122"/>
            </a:endParaRPr>
          </a:p>
        </p:txBody>
      </p:sp>
      <p:sp>
        <p:nvSpPr>
          <p:cNvPr id="2" name="矩形 1"/>
          <p:cNvSpPr/>
          <p:nvPr/>
        </p:nvSpPr>
        <p:spPr>
          <a:xfrm>
            <a:off x="632520" y="4437112"/>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a:xfrm>
            <a:off x="495300" y="1196752"/>
            <a:ext cx="9066212" cy="5328592"/>
          </a:xfrm>
        </p:spPr>
        <p:txBody>
          <a:bodyPr/>
          <a:lstStyle/>
          <a:p>
            <a:r>
              <a:rPr lang="zh-CN" altLang="zh-CN" dirty="0" smtClean="0"/>
              <a:t>时延</a:t>
            </a:r>
            <a:r>
              <a:rPr lang="en-US" altLang="zh-CN" dirty="0" smtClean="0"/>
              <a:t> (delay</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1) </a:t>
            </a:r>
            <a:r>
              <a:rPr lang="zh-CN" altLang="en-US" dirty="0" smtClean="0">
                <a:latin typeface="华文楷体" panose="02010600040101010101" pitchFamily="2" charset="-122"/>
                <a:ea typeface="华文楷体" panose="02010600040101010101" pitchFamily="2" charset="-122"/>
              </a:rPr>
              <a:t>发送时延</a:t>
            </a:r>
            <a:endParaRPr lang="en-US" altLang="zh-CN" dirty="0" smtClean="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2) </a:t>
            </a:r>
            <a:r>
              <a:rPr lang="zh-CN" altLang="en-US" dirty="0" smtClean="0">
                <a:latin typeface="华文楷体" panose="02010600040101010101" pitchFamily="2" charset="-122"/>
                <a:ea typeface="华文楷体" panose="02010600040101010101" pitchFamily="2" charset="-122"/>
              </a:rPr>
              <a:t>传播时延</a:t>
            </a:r>
            <a:endParaRPr lang="en-US" altLang="zh-CN" dirty="0" smtClean="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3) </a:t>
            </a:r>
            <a:r>
              <a:rPr lang="zh-CN" altLang="en-US" dirty="0" smtClean="0">
                <a:latin typeface="华文楷体" panose="02010600040101010101" pitchFamily="2" charset="-122"/>
                <a:ea typeface="华文楷体" panose="02010600040101010101" pitchFamily="2" charset="-122"/>
              </a:rPr>
              <a:t>处理时延</a:t>
            </a:r>
            <a:endParaRPr lang="en-US" altLang="zh-CN" dirty="0" smtClean="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4) </a:t>
            </a:r>
            <a:r>
              <a:rPr lang="zh-CN" altLang="en-US" dirty="0" smtClean="0">
                <a:latin typeface="华文楷体" panose="02010600040101010101" pitchFamily="2" charset="-122"/>
                <a:ea typeface="华文楷体" panose="02010600040101010101" pitchFamily="2" charset="-122"/>
              </a:rPr>
              <a:t>排队时延</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489251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latin typeface="华文楷体" panose="02010600040101010101" pitchFamily="2" charset="-122"/>
                <a:ea typeface="华文楷体" panose="02010600040101010101" pitchFamily="2" charset="-122"/>
              </a:rPr>
              <a:t>也称为</a:t>
            </a:r>
            <a:r>
              <a:rPr lang="zh-CN" altLang="en-US" dirty="0" smtClean="0">
                <a:solidFill>
                  <a:srgbClr val="FF0000"/>
                </a:solidFill>
                <a:latin typeface="华文楷体" panose="02010600040101010101" pitchFamily="2" charset="-122"/>
                <a:ea typeface="华文楷体" panose="02010600040101010101" pitchFamily="2" charset="-122"/>
              </a:rPr>
              <a:t>传输时延。</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10000"/>
              </a:lnSpc>
              <a:spcBef>
                <a:spcPts val="600"/>
              </a:spcBef>
            </a:pPr>
            <a:r>
              <a:rPr lang="zh-CN" altLang="en-US" dirty="0" smtClean="0">
                <a:latin typeface="华文楷体" panose="02010600040101010101" pitchFamily="2" charset="-122"/>
                <a:ea typeface="华文楷体" panose="02010600040101010101" pitchFamily="2" charset="-122"/>
              </a:rPr>
              <a:t>发送</a:t>
            </a:r>
            <a:r>
              <a:rPr lang="zh-CN" altLang="en-US" dirty="0">
                <a:latin typeface="华文楷体" panose="02010600040101010101" pitchFamily="2" charset="-122"/>
                <a:ea typeface="华文楷体" panose="02010600040101010101" pitchFamily="2" charset="-122"/>
              </a:rPr>
              <a:t>数据时，数据帧从结点进入到传输媒体所需要的时间。</a:t>
            </a:r>
          </a:p>
          <a:p>
            <a:pPr lvl="1">
              <a:lnSpc>
                <a:spcPct val="110000"/>
              </a:lnSpc>
              <a:spcBef>
                <a:spcPts val="600"/>
              </a:spcBef>
            </a:pPr>
            <a:r>
              <a:rPr lang="zh-CN" altLang="en-US" dirty="0">
                <a:latin typeface="华文楷体" panose="02010600040101010101" pitchFamily="2" charset="-122"/>
                <a:ea typeface="华文楷体" panose="02010600040101010101" pitchFamily="2" charset="-122"/>
              </a:rPr>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latin typeface="华文楷体" panose="02010600040101010101" pitchFamily="2" charset="-122"/>
                <a:ea typeface="华文楷体" panose="02010600040101010101" pitchFamily="2" charset="-122"/>
              </a:rPr>
              <a:t>电磁波</a:t>
            </a:r>
            <a:r>
              <a:rPr lang="zh-CN" altLang="en-US" dirty="0">
                <a:latin typeface="华文楷体" panose="02010600040101010101" pitchFamily="2" charset="-122"/>
                <a:ea typeface="华文楷体" panose="02010600040101010101" pitchFamily="2" charset="-122"/>
              </a:rPr>
              <a:t>在信道中需要传播一定的距离而花费的时间。 </a:t>
            </a:r>
          </a:p>
          <a:p>
            <a:pPr lvl="1">
              <a:lnSpc>
                <a:spcPct val="110000"/>
              </a:lnSpc>
              <a:spcBef>
                <a:spcPts val="600"/>
              </a:spcBef>
            </a:pPr>
            <a:r>
              <a:rPr lang="zh-CN" altLang="en-US" dirty="0" smtClean="0">
                <a:solidFill>
                  <a:srgbClr val="FF0000"/>
                </a:solidFill>
                <a:latin typeface="华文楷体" panose="02010600040101010101" pitchFamily="2" charset="-122"/>
                <a:ea typeface="华文楷体" panose="02010600040101010101" pitchFamily="2" charset="-122"/>
              </a:rPr>
              <a:t>发送时延与传播时延</a:t>
            </a:r>
            <a:r>
              <a:rPr lang="zh-CN" altLang="zh-CN" dirty="0">
                <a:solidFill>
                  <a:srgbClr val="FF0000"/>
                </a:solidFill>
                <a:latin typeface="华文楷体" panose="02010600040101010101" pitchFamily="2" charset="-122"/>
                <a:ea typeface="华文楷体" panose="02010600040101010101" pitchFamily="2" charset="-122"/>
              </a:rPr>
              <a:t>有本质上的</a:t>
            </a:r>
            <a:r>
              <a:rPr lang="zh-CN" altLang="zh-CN" dirty="0" smtClean="0">
                <a:solidFill>
                  <a:srgbClr val="FF0000"/>
                </a:solidFill>
                <a:latin typeface="华文楷体" panose="02010600040101010101" pitchFamily="2" charset="-122"/>
                <a:ea typeface="华文楷体" panose="02010600040101010101" pitchFamily="2" charset="-122"/>
              </a:rPr>
              <a:t>不同</a:t>
            </a:r>
            <a:r>
              <a:rPr lang="zh-CN" altLang="en-US" dirty="0" smtClean="0">
                <a:solidFill>
                  <a:srgbClr val="FF0000"/>
                </a:solidFill>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10000"/>
              </a:lnSpc>
              <a:spcBef>
                <a:spcPts val="600"/>
              </a:spcBef>
            </a:pPr>
            <a:r>
              <a:rPr lang="zh-CN" altLang="en-US" dirty="0" smtClean="0">
                <a:latin typeface="华文楷体" panose="02010600040101010101" pitchFamily="2" charset="-122"/>
                <a:ea typeface="华文楷体" panose="02010600040101010101" pitchFamily="2" charset="-122"/>
              </a:rPr>
              <a:t>信号</a:t>
            </a:r>
            <a:r>
              <a:rPr lang="zh-CN" altLang="en-US" dirty="0">
                <a:solidFill>
                  <a:srgbClr val="FF0000"/>
                </a:solidFill>
                <a:latin typeface="华文楷体" panose="02010600040101010101" pitchFamily="2" charset="-122"/>
                <a:ea typeface="华文楷体" panose="02010600040101010101" pitchFamily="2" charset="-122"/>
              </a:rPr>
              <a:t>发送速率</a:t>
            </a:r>
            <a:r>
              <a:rPr lang="zh-CN" altLang="en-US" dirty="0">
                <a:latin typeface="华文楷体" panose="02010600040101010101" pitchFamily="2" charset="-122"/>
                <a:ea typeface="华文楷体" panose="02010600040101010101" pitchFamily="2" charset="-122"/>
              </a:rPr>
              <a:t>和信号在信道上的</a:t>
            </a:r>
            <a:r>
              <a:rPr lang="zh-CN" altLang="en-US" dirty="0">
                <a:solidFill>
                  <a:srgbClr val="FF0000"/>
                </a:solidFill>
                <a:latin typeface="华文楷体" panose="02010600040101010101" pitchFamily="2" charset="-122"/>
                <a:ea typeface="华文楷体" panose="02010600040101010101" pitchFamily="2" charset="-122"/>
              </a:rPr>
              <a:t>传播速率</a:t>
            </a:r>
            <a:r>
              <a:rPr lang="zh-CN" altLang="en-US" dirty="0">
                <a:latin typeface="华文楷体" panose="02010600040101010101" pitchFamily="2" charset="-122"/>
                <a:ea typeface="华文楷体" panose="02010600040101010101" pitchFamily="2" charset="-122"/>
              </a:rPr>
              <a:t>是</a:t>
            </a:r>
            <a:r>
              <a:rPr lang="zh-CN" altLang="en-US" dirty="0">
                <a:solidFill>
                  <a:srgbClr val="FF0000"/>
                </a:solidFill>
                <a:latin typeface="华文楷体" panose="02010600040101010101" pitchFamily="2" charset="-122"/>
                <a:ea typeface="华文楷体" panose="02010600040101010101" pitchFamily="2" charset="-122"/>
              </a:rPr>
              <a:t>完全不同</a:t>
            </a:r>
            <a:r>
              <a:rPr lang="zh-CN" altLang="en-US" dirty="0">
                <a:latin typeface="华文楷体" panose="02010600040101010101" pitchFamily="2" charset="-122"/>
                <a:ea typeface="华文楷体" panose="02010600040101010101" pitchFamily="2" charset="-122"/>
              </a:rPr>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latin typeface="华文楷体" panose="02010600040101010101" pitchFamily="2" charset="-122"/>
                <a:ea typeface="华文楷体" panose="02010600040101010101" pitchFamily="2" charset="-122"/>
              </a:rPr>
              <a:t>主机或</a:t>
            </a:r>
            <a:r>
              <a:rPr lang="zh-CN" altLang="zh-CN" dirty="0" smtClean="0">
                <a:latin typeface="华文楷体" panose="02010600040101010101" pitchFamily="2" charset="-122"/>
                <a:ea typeface="华文楷体" panose="02010600040101010101" pitchFamily="2" charset="-122"/>
              </a:rPr>
              <a:t>路由器</a:t>
            </a:r>
            <a:r>
              <a:rPr lang="zh-CN" altLang="en-US" dirty="0" smtClean="0">
                <a:latin typeface="华文楷体" panose="02010600040101010101" pitchFamily="2" charset="-122"/>
                <a:ea typeface="华文楷体" panose="02010600040101010101" pitchFamily="2" charset="-122"/>
              </a:rPr>
              <a:t>在收到分组时，为处理分组（例如分析</a:t>
            </a:r>
            <a:r>
              <a:rPr lang="zh-CN" altLang="zh-CN" dirty="0" smtClean="0">
                <a:latin typeface="华文楷体" panose="02010600040101010101" pitchFamily="2" charset="-122"/>
                <a:ea typeface="华文楷体" panose="02010600040101010101" pitchFamily="2" charset="-122"/>
              </a:rPr>
              <a:t>首部、提取数据、差错</a:t>
            </a:r>
            <a:r>
              <a:rPr lang="zh-CN" altLang="zh-CN" dirty="0">
                <a:latin typeface="华文楷体" panose="02010600040101010101" pitchFamily="2" charset="-122"/>
                <a:ea typeface="华文楷体" panose="02010600040101010101" pitchFamily="2" charset="-122"/>
              </a:rPr>
              <a:t>检验或</a:t>
            </a:r>
            <a:r>
              <a:rPr lang="zh-CN" altLang="zh-CN" dirty="0" smtClean="0">
                <a:latin typeface="华文楷体" panose="02010600040101010101" pitchFamily="2" charset="-122"/>
                <a:ea typeface="华文楷体" panose="02010600040101010101" pitchFamily="2" charset="-122"/>
              </a:rPr>
              <a:t>查找路由</a:t>
            </a:r>
            <a:r>
              <a:rPr lang="zh-CN" altLang="en-US" dirty="0" smtClean="0">
                <a:latin typeface="华文楷体" panose="02010600040101010101" pitchFamily="2" charset="-122"/>
                <a:ea typeface="华文楷体" panose="02010600040101010101" pitchFamily="2" charset="-122"/>
              </a:rPr>
              <a:t>）所</a:t>
            </a:r>
            <a:r>
              <a:rPr lang="zh-CN" altLang="en-US" dirty="0">
                <a:latin typeface="华文楷体" panose="02010600040101010101" pitchFamily="2" charset="-122"/>
                <a:ea typeface="华文楷体" panose="02010600040101010101" pitchFamily="2" charset="-122"/>
              </a:rPr>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latin typeface="华文楷体" panose="02010600040101010101" pitchFamily="2" charset="-122"/>
                <a:ea typeface="华文楷体" panose="02010600040101010101" pitchFamily="2" charset="-122"/>
              </a:rPr>
              <a:t>分组在路由器</a:t>
            </a:r>
            <a:r>
              <a:rPr lang="zh-CN" altLang="en-US" dirty="0" smtClean="0">
                <a:solidFill>
                  <a:srgbClr val="FF0000"/>
                </a:solidFill>
                <a:latin typeface="华文楷体" panose="02010600040101010101" pitchFamily="2" charset="-122"/>
                <a:ea typeface="华文楷体" panose="02010600040101010101" pitchFamily="2" charset="-122"/>
              </a:rPr>
              <a:t>输入输出</a:t>
            </a:r>
            <a:r>
              <a:rPr lang="zh-CN" altLang="en-US" dirty="0" smtClean="0">
                <a:latin typeface="华文楷体" panose="02010600040101010101" pitchFamily="2" charset="-122"/>
                <a:ea typeface="华文楷体" panose="02010600040101010101" pitchFamily="2" charset="-122"/>
              </a:rPr>
              <a:t>队列中</a:t>
            </a:r>
            <a:r>
              <a:rPr lang="zh-CN" altLang="en-US" dirty="0" smtClean="0">
                <a:solidFill>
                  <a:srgbClr val="FF0000"/>
                </a:solidFill>
                <a:latin typeface="华文楷体" panose="02010600040101010101" pitchFamily="2" charset="-122"/>
                <a:ea typeface="华文楷体" panose="02010600040101010101" pitchFamily="2" charset="-122"/>
              </a:rPr>
              <a:t>排队等待处理</a:t>
            </a:r>
            <a:r>
              <a:rPr lang="zh-CN" altLang="en-US" dirty="0" smtClean="0">
                <a:latin typeface="华文楷体" panose="02010600040101010101" pitchFamily="2" charset="-122"/>
                <a:ea typeface="华文楷体" panose="02010600040101010101" pitchFamily="2" charset="-122"/>
              </a:rPr>
              <a:t>所</a:t>
            </a:r>
            <a:r>
              <a:rPr lang="zh-CN" altLang="en-US" dirty="0">
                <a:latin typeface="华文楷体" panose="02010600040101010101" pitchFamily="2" charset="-122"/>
                <a:ea typeface="华文楷体" panose="02010600040101010101" pitchFamily="2" charset="-122"/>
              </a:rPr>
              <a:t>经历的时延。</a:t>
            </a:r>
          </a:p>
          <a:p>
            <a:pPr lvl="1">
              <a:lnSpc>
                <a:spcPct val="110000"/>
              </a:lnSpc>
              <a:spcBef>
                <a:spcPts val="600"/>
              </a:spcBef>
            </a:pPr>
            <a:r>
              <a:rPr lang="zh-CN" altLang="en-US" dirty="0">
                <a:solidFill>
                  <a:srgbClr val="FF0000"/>
                </a:solidFill>
                <a:latin typeface="华文楷体" panose="02010600040101010101" pitchFamily="2" charset="-122"/>
                <a:ea typeface="华文楷体" panose="02010600040101010101" pitchFamily="2" charset="-122"/>
              </a:rPr>
              <a:t>排队时延的长短往往取决于网络中当时的通信量</a:t>
            </a:r>
            <a:r>
              <a:rPr lang="zh-CN" altLang="en-US" dirty="0" smtClean="0">
                <a:solidFill>
                  <a:srgbClr val="FF0000"/>
                </a:solidFill>
                <a:latin typeface="华文楷体" panose="02010600040101010101" pitchFamily="2" charset="-122"/>
                <a:ea typeface="华文楷体" panose="02010600040101010101" pitchFamily="2" charset="-122"/>
              </a:rPr>
              <a:t>。</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18115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1207</TotalTime>
  <Words>10386</Words>
  <Application>Microsoft Office PowerPoint</Application>
  <PresentationFormat>A4 纸张(210x297 毫米)</PresentationFormat>
  <Paragraphs>1719</Paragraphs>
  <Slides>166</Slides>
  <Notes>122</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166</vt:i4>
      </vt:variant>
    </vt:vector>
  </HeadingPairs>
  <TitlesOfParts>
    <vt:vector size="171" baseType="lpstr">
      <vt:lpstr>Presentation</vt:lpstr>
      <vt:lpstr>Visio</vt:lpstr>
      <vt:lpstr>Microsoft ClipArt Gallery</vt:lpstr>
      <vt:lpstr>公式</vt:lpstr>
      <vt:lpstr>VISIO</vt:lpstr>
      <vt:lpstr>计算机网络</vt:lpstr>
      <vt:lpstr>教材</vt:lpstr>
      <vt:lpstr>课时安排</vt:lpstr>
      <vt:lpstr>课程拟达到的教学目标</vt:lpstr>
      <vt:lpstr>课程主要内容</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lpstr>小结</vt:lpstr>
      <vt:lpstr>小结</vt:lpstr>
      <vt:lpstr>小结</vt:lpstr>
      <vt:lpstr>作业</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su</cp:lastModifiedBy>
  <cp:revision>57</cp:revision>
  <dcterms:created xsi:type="dcterms:W3CDTF">2016-10-01T05:27:09Z</dcterms:created>
  <dcterms:modified xsi:type="dcterms:W3CDTF">2020-01-09T08:16:21Z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