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8"/>
  </p:notesMasterIdLst>
  <p:handoutMasterIdLst>
    <p:handoutMasterId r:id="rId8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2" r:id="rId86"/>
    <p:sldId id="341" r:id="rId8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p:scale>
          <a:sx n="100" d="100"/>
          <a:sy n="100" d="100"/>
        </p:scale>
        <p:origin x="-1644" y="-60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15</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16</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17</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19</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21</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23</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24</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27</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28</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34</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35</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37</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40</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43</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44</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45</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46</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49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55</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56</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59</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60</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61</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6</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62</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67</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68</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69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70</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71</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73</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74</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75</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76</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78</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79</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80</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81</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82</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13</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14</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a:t>
            </a:r>
            <a:r>
              <a:rPr lang="zh-CN" altLang="zh-CN" dirty="0" smtClean="0"/>
              <a:t>概念</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2.2  </a:t>
            </a:r>
            <a:r>
              <a:rPr lang="zh-CN" altLang="zh-CN" dirty="0" smtClean="0"/>
              <a:t>数据通信</a:t>
            </a:r>
            <a:r>
              <a:rPr lang="zh-CN" altLang="zh-CN" dirty="0"/>
              <a:t>的基础</a:t>
            </a:r>
            <a:r>
              <a:rPr lang="zh-CN" altLang="zh-CN" dirty="0" smtClean="0"/>
              <a:t>知识</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2.3  </a:t>
            </a:r>
            <a:r>
              <a:rPr lang="zh-CN" altLang="zh-CN" dirty="0" smtClean="0"/>
              <a:t>物理层</a:t>
            </a:r>
            <a:r>
              <a:rPr lang="zh-CN" altLang="zh-CN" dirty="0"/>
              <a:t>下面的</a:t>
            </a:r>
            <a:r>
              <a:rPr lang="zh-CN" altLang="zh-CN" dirty="0" smtClean="0"/>
              <a:t>传输媒体</a:t>
            </a:r>
            <a:r>
              <a:rPr lang="zh-CN" altLang="en-US" dirty="0">
                <a:solidFill>
                  <a:srgbClr val="C00000"/>
                </a:solidFill>
              </a:rPr>
              <a:t>（理解</a:t>
            </a:r>
            <a:r>
              <a:rPr lang="zh-CN" altLang="en-US" dirty="0" smtClean="0">
                <a:solidFill>
                  <a:srgbClr val="C00000"/>
                </a:solidFill>
              </a:rPr>
              <a:t>）</a:t>
            </a:r>
            <a:endParaRPr lang="zh-CN" altLang="zh-CN" dirty="0"/>
          </a:p>
          <a:p>
            <a:r>
              <a:rPr lang="en-US" altLang="zh-CN" dirty="0" smtClean="0"/>
              <a:t>2.4  </a:t>
            </a:r>
            <a:r>
              <a:rPr lang="zh-CN" altLang="zh-CN" dirty="0" smtClean="0"/>
              <a:t>信道</a:t>
            </a:r>
            <a:r>
              <a:rPr lang="zh-CN" altLang="zh-CN" dirty="0"/>
              <a:t>复用</a:t>
            </a:r>
            <a:r>
              <a:rPr lang="zh-CN" altLang="zh-CN" dirty="0" smtClean="0"/>
              <a:t>技术</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2.5  </a:t>
            </a:r>
            <a:r>
              <a:rPr lang="zh-CN" altLang="zh-CN" dirty="0" smtClean="0"/>
              <a:t>数字传输系统</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2.6  </a:t>
            </a:r>
            <a:r>
              <a:rPr lang="zh-CN" altLang="zh-CN" dirty="0" smtClean="0"/>
              <a:t>宽带</a:t>
            </a:r>
            <a:r>
              <a:rPr lang="zh-CN" altLang="zh-CN" dirty="0"/>
              <a:t>接入</a:t>
            </a:r>
            <a:r>
              <a:rPr lang="zh-CN" altLang="zh-CN" dirty="0" smtClean="0"/>
              <a:t>技术</a:t>
            </a:r>
            <a:r>
              <a:rPr lang="zh-CN" altLang="en-US" dirty="0">
                <a:solidFill>
                  <a:srgbClr val="C00000"/>
                </a:solidFill>
              </a:rPr>
              <a:t>（掌握</a:t>
            </a:r>
            <a:r>
              <a:rPr lang="zh-CN" altLang="en-US" dirty="0" smtClean="0">
                <a:solidFill>
                  <a:srgbClr val="C00000"/>
                </a:solidFill>
              </a:rPr>
              <a:t>）</a:t>
            </a:r>
            <a:endParaRPr lang="zh-CN" altLang="zh-CN" dirty="0"/>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a:t>
            </a:r>
            <a:r>
              <a:rPr lang="zh-CN" altLang="zh-CN" dirty="0" smtClean="0"/>
              <a:t>中心向上</a:t>
            </a:r>
            <a:r>
              <a:rPr lang="zh-CN" altLang="zh-CN" dirty="0"/>
              <a:t>跳变</a:t>
            </a:r>
            <a:r>
              <a:rPr lang="zh-CN" altLang="zh-CN" dirty="0" smtClean="0"/>
              <a:t>代表</a:t>
            </a:r>
            <a:r>
              <a:rPr lang="en-US" altLang="zh-CN" dirty="0" smtClean="0"/>
              <a:t> 0</a:t>
            </a:r>
            <a:r>
              <a:rPr lang="zh-CN" altLang="zh-CN" dirty="0"/>
              <a:t>，位周期</a:t>
            </a:r>
            <a:r>
              <a:rPr lang="zh-CN" altLang="zh-CN" dirty="0" smtClean="0"/>
              <a:t>中心向下</a:t>
            </a:r>
            <a:r>
              <a:rPr lang="zh-CN" altLang="zh-CN" dirty="0"/>
              <a:t>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a:xfrm>
            <a:off x="495300" y="1196752"/>
            <a:ext cx="8778180" cy="4934173"/>
          </a:xfrm>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a:t>
            </a:r>
            <a:r>
              <a:rPr lang="zh-CN" altLang="zh-CN" dirty="0" smtClean="0"/>
              <a:t>本身提取</a:t>
            </a:r>
            <a:r>
              <a:rPr lang="zh-CN" altLang="zh-CN" dirty="0"/>
              <a:t>信号时钟频率</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r>
              <a:rPr lang="zh-CN" altLang="zh-CN" dirty="0" smtClean="0">
                <a:solidFill>
                  <a:srgbClr val="FF0000"/>
                </a:solidFill>
              </a:rPr>
              <a:t>。</a:t>
            </a:r>
            <a:r>
              <a:rPr lang="zh-CN" altLang="en-US" dirty="0">
                <a:solidFill>
                  <a:srgbClr val="0000FF"/>
                </a:solidFill>
              </a:rPr>
              <a:t>且消除了直流分量</a:t>
            </a:r>
            <a:r>
              <a:rPr lang="zh-CN" altLang="en-US" dirty="0" smtClean="0">
                <a:solidFill>
                  <a:srgbClr val="0000FF"/>
                </a:solidFill>
              </a:rPr>
              <a:t>。</a:t>
            </a:r>
            <a:endParaRPr lang="zh-CN" altLang="zh-CN" dirty="0">
              <a:solidFill>
                <a:srgbClr val="0000FF"/>
              </a:solidFill>
            </a:endParaRPr>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华文楷体" panose="02010600040101010101" pitchFamily="2" charset="-122"/>
                <a:ea typeface="华文楷体" panose="02010600040101010101" pitchFamily="2" charset="-122"/>
              </a:rPr>
              <a:t>调幅</a:t>
            </a:r>
            <a:r>
              <a:rPr lang="en-US" altLang="zh-CN" dirty="0">
                <a:solidFill>
                  <a:srgbClr val="FF0000"/>
                </a:solidFill>
                <a:latin typeface="华文楷体" panose="02010600040101010101" pitchFamily="2" charset="-122"/>
                <a:ea typeface="华文楷体" panose="02010600040101010101" pitchFamily="2" charset="-122"/>
              </a:rPr>
              <a:t>(AM)</a:t>
            </a:r>
            <a:r>
              <a:rPr lang="zh-CN" altLang="en-US"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载波的振幅随基带数字信号而变化。 </a:t>
            </a:r>
          </a:p>
          <a:p>
            <a:pPr lvl="1"/>
            <a:r>
              <a:rPr lang="zh-CN" altLang="en-US" dirty="0">
                <a:solidFill>
                  <a:srgbClr val="FF0000"/>
                </a:solidFill>
                <a:latin typeface="华文楷体" panose="02010600040101010101" pitchFamily="2" charset="-122"/>
                <a:ea typeface="华文楷体" panose="02010600040101010101" pitchFamily="2" charset="-122"/>
              </a:rPr>
              <a:t>调频</a:t>
            </a:r>
            <a:r>
              <a:rPr lang="en-US" altLang="zh-CN" dirty="0">
                <a:solidFill>
                  <a:srgbClr val="FF0000"/>
                </a:solidFill>
                <a:latin typeface="华文楷体" panose="02010600040101010101" pitchFamily="2" charset="-122"/>
                <a:ea typeface="华文楷体" panose="02010600040101010101" pitchFamily="2" charset="-122"/>
              </a:rPr>
              <a:t>(FM)</a:t>
            </a:r>
            <a:r>
              <a:rPr lang="zh-CN" altLang="en-US"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载波的频率随基带数字信号而变化。</a:t>
            </a:r>
          </a:p>
          <a:p>
            <a:pPr lvl="1"/>
            <a:r>
              <a:rPr lang="zh-CN" altLang="en-US" dirty="0">
                <a:solidFill>
                  <a:srgbClr val="FF0000"/>
                </a:solidFill>
                <a:latin typeface="华文楷体" panose="02010600040101010101" pitchFamily="2" charset="-122"/>
                <a:ea typeface="华文楷体" panose="02010600040101010101" pitchFamily="2" charset="-122"/>
              </a:rPr>
              <a:t>调相</a:t>
            </a:r>
            <a:r>
              <a:rPr lang="en-US" altLang="zh-CN" dirty="0">
                <a:solidFill>
                  <a:srgbClr val="FF0000"/>
                </a:solidFill>
                <a:latin typeface="华文楷体" panose="02010600040101010101" pitchFamily="2" charset="-122"/>
                <a:ea typeface="华文楷体" panose="02010600040101010101" pitchFamily="2" charset="-122"/>
              </a:rPr>
              <a:t>(PM) </a:t>
            </a:r>
            <a:r>
              <a:rPr lang="zh-CN" altLang="en-US"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载波的初始相位随基带数字信号而变化。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楷体" panose="02010609060101010101" pitchFamily="49" charset="-122"/>
                <a:ea typeface="楷体" panose="02010609060101010101" pitchFamily="49" charset="-122"/>
              </a:rPr>
              <a:t>可</a:t>
            </a:r>
            <a:r>
              <a:rPr lang="zh-CN" altLang="en-US" sz="2000" b="1" dirty="0">
                <a:solidFill>
                  <a:srgbClr val="000099"/>
                </a:solidFill>
                <a:latin typeface="楷体" panose="02010609060101010101" pitchFamily="49" charset="-122"/>
                <a:ea typeface="楷体" panose="02010609060101010101" pitchFamily="49" charset="-122"/>
              </a:rPr>
              <a:t>供选择的相位有 </a:t>
            </a:r>
            <a:r>
              <a:rPr lang="en-US" altLang="zh-CN" sz="2000" b="1" dirty="0">
                <a:solidFill>
                  <a:srgbClr val="000099"/>
                </a:solidFill>
                <a:latin typeface="楷体" panose="02010609060101010101" pitchFamily="49" charset="-122"/>
                <a:ea typeface="楷体" panose="02010609060101010101" pitchFamily="49" charset="-122"/>
              </a:rPr>
              <a:t>12 </a:t>
            </a:r>
            <a:r>
              <a:rPr lang="zh-CN" altLang="en-US" sz="2000" b="1" dirty="0">
                <a:solidFill>
                  <a:srgbClr val="000099"/>
                </a:solidFill>
                <a:latin typeface="楷体" panose="02010609060101010101" pitchFamily="49" charset="-122"/>
                <a:ea typeface="楷体" panose="02010609060101010101" pitchFamily="49" charset="-122"/>
              </a:rPr>
              <a:t>种</a:t>
            </a:r>
            <a:r>
              <a:rPr lang="zh-CN" altLang="en-US" sz="2000" b="1" dirty="0" smtClean="0">
                <a:solidFill>
                  <a:srgbClr val="000099"/>
                </a:solidFill>
                <a:latin typeface="楷体" panose="02010609060101010101" pitchFamily="49" charset="-122"/>
                <a:ea typeface="楷体" panose="02010609060101010101" pitchFamily="49" charset="-122"/>
              </a:rPr>
              <a:t>，而</a:t>
            </a:r>
            <a:r>
              <a:rPr lang="zh-CN" altLang="en-US" sz="2000" b="1" dirty="0">
                <a:solidFill>
                  <a:srgbClr val="000099"/>
                </a:solidFill>
                <a:latin typeface="楷体" panose="02010609060101010101" pitchFamily="49" charset="-122"/>
                <a:ea typeface="楷体" panose="02010609060101010101" pitchFamily="49" charset="-122"/>
              </a:rPr>
              <a:t>对于每一种相位有 </a:t>
            </a:r>
            <a:r>
              <a:rPr lang="en-US" altLang="zh-CN" sz="2000" b="1" dirty="0">
                <a:solidFill>
                  <a:srgbClr val="000099"/>
                </a:solidFill>
                <a:latin typeface="楷体" panose="02010609060101010101" pitchFamily="49" charset="-122"/>
                <a:ea typeface="楷体" panose="02010609060101010101" pitchFamily="49" charset="-122"/>
              </a:rPr>
              <a:t>1 </a:t>
            </a:r>
            <a:r>
              <a:rPr lang="zh-CN" altLang="en-US" sz="2000" b="1" dirty="0" smtClean="0">
                <a:solidFill>
                  <a:srgbClr val="000099"/>
                </a:solidFill>
                <a:latin typeface="楷体" panose="02010609060101010101" pitchFamily="49" charset="-122"/>
                <a:ea typeface="楷体" panose="02010609060101010101" pitchFamily="49" charset="-122"/>
              </a:rPr>
              <a:t>或 </a:t>
            </a:r>
            <a:r>
              <a:rPr lang="en-US" altLang="zh-CN" sz="2000" b="1" dirty="0" smtClean="0">
                <a:solidFill>
                  <a:srgbClr val="000099"/>
                </a:solidFill>
                <a:latin typeface="楷体" panose="02010609060101010101" pitchFamily="49" charset="-122"/>
                <a:ea typeface="楷体" panose="02010609060101010101" pitchFamily="49" charset="-122"/>
              </a:rPr>
              <a:t>2 </a:t>
            </a:r>
            <a:r>
              <a:rPr lang="zh-CN" altLang="en-US" sz="2000" b="1" dirty="0">
                <a:solidFill>
                  <a:srgbClr val="000099"/>
                </a:solidFill>
                <a:latin typeface="楷体" panose="02010609060101010101" pitchFamily="49" charset="-122"/>
                <a:ea typeface="楷体" panose="02010609060101010101" pitchFamily="49" charset="-122"/>
              </a:rPr>
              <a:t>种振幅可供</a:t>
            </a:r>
            <a:r>
              <a:rPr lang="zh-CN" altLang="en-US" sz="2000" b="1" dirty="0" smtClean="0">
                <a:solidFill>
                  <a:srgbClr val="000099"/>
                </a:solidFill>
                <a:latin typeface="楷体" panose="02010609060101010101" pitchFamily="49" charset="-122"/>
                <a:ea typeface="楷体" panose="02010609060101010101" pitchFamily="49" charset="-122"/>
              </a:rPr>
              <a:t>选择，总共有 </a:t>
            </a:r>
            <a:r>
              <a:rPr lang="en-US" altLang="zh-CN" sz="2000" b="1" dirty="0" smtClean="0">
                <a:solidFill>
                  <a:srgbClr val="000099"/>
                </a:solidFill>
                <a:latin typeface="楷体" panose="02010609060101010101" pitchFamily="49" charset="-122"/>
                <a:ea typeface="楷体" panose="02010609060101010101" pitchFamily="49" charset="-122"/>
              </a:rPr>
              <a:t>16 </a:t>
            </a:r>
            <a:r>
              <a:rPr lang="zh-CN" altLang="en-US" sz="2000" b="1" dirty="0" smtClean="0">
                <a:solidFill>
                  <a:srgbClr val="000099"/>
                </a:solidFill>
                <a:latin typeface="楷体" panose="02010609060101010101" pitchFamily="49" charset="-122"/>
                <a:ea typeface="楷体" panose="02010609060101010101" pitchFamily="49" charset="-122"/>
              </a:rPr>
              <a:t>种组合。</a:t>
            </a:r>
            <a:endParaRPr lang="en-US" altLang="zh-CN" sz="2000" b="1" dirty="0" smtClean="0">
              <a:solidFill>
                <a:srgbClr val="000099"/>
              </a:solidFill>
              <a:latin typeface="楷体" panose="02010609060101010101" pitchFamily="49" charset="-122"/>
              <a:ea typeface="楷体" panose="02010609060101010101" pitchFamily="49" charset="-122"/>
            </a:endParaRPr>
          </a:p>
          <a:p>
            <a:pPr marL="342900" indent="-342900">
              <a:buSzPct val="85000"/>
              <a:buFont typeface="Wingdings" pitchFamily="2" charset="2"/>
              <a:buChar char="n"/>
            </a:pPr>
            <a:r>
              <a:rPr lang="zh-CN" altLang="en-US" sz="2000" b="1" dirty="0" smtClean="0">
                <a:solidFill>
                  <a:srgbClr val="000099"/>
                </a:solidFill>
                <a:latin typeface="楷体" panose="02010609060101010101" pitchFamily="49" charset="-122"/>
                <a:ea typeface="楷体" panose="02010609060101010101" pitchFamily="49" charset="-122"/>
              </a:rPr>
              <a:t>由于 </a:t>
            </a:r>
            <a:r>
              <a:rPr lang="en-US" altLang="zh-CN" sz="2000" b="1" dirty="0" smtClean="0">
                <a:solidFill>
                  <a:srgbClr val="000099"/>
                </a:solidFill>
                <a:latin typeface="楷体" panose="02010609060101010101" pitchFamily="49" charset="-122"/>
                <a:ea typeface="楷体" panose="02010609060101010101" pitchFamily="49" charset="-122"/>
              </a:rPr>
              <a:t>4 </a:t>
            </a:r>
            <a:r>
              <a:rPr lang="en-US" altLang="zh-CN" sz="2000" b="1" dirty="0">
                <a:solidFill>
                  <a:srgbClr val="000099"/>
                </a:solidFill>
                <a:latin typeface="楷体" panose="02010609060101010101" pitchFamily="49" charset="-122"/>
                <a:ea typeface="楷体" panose="02010609060101010101" pitchFamily="49" charset="-122"/>
              </a:rPr>
              <a:t>bit </a:t>
            </a:r>
            <a:r>
              <a:rPr lang="zh-CN" altLang="en-US" sz="2000" b="1" dirty="0">
                <a:solidFill>
                  <a:srgbClr val="000099"/>
                </a:solidFill>
                <a:latin typeface="楷体" panose="02010609060101010101" pitchFamily="49" charset="-122"/>
                <a:ea typeface="楷体" panose="02010609060101010101" pitchFamily="49" charset="-122"/>
              </a:rPr>
              <a:t>编码</a:t>
            </a:r>
            <a:r>
              <a:rPr lang="zh-CN" altLang="en-US" sz="2000" b="1" dirty="0" smtClean="0">
                <a:solidFill>
                  <a:srgbClr val="000099"/>
                </a:solidFill>
                <a:latin typeface="楷体" panose="02010609060101010101" pitchFamily="49" charset="-122"/>
                <a:ea typeface="楷体" panose="02010609060101010101" pitchFamily="49" charset="-122"/>
              </a:rPr>
              <a:t>共有 </a:t>
            </a:r>
            <a:r>
              <a:rPr lang="en-US" altLang="zh-CN" sz="2000" b="1" dirty="0" smtClean="0">
                <a:solidFill>
                  <a:srgbClr val="000099"/>
                </a:solidFill>
                <a:latin typeface="楷体" panose="02010609060101010101" pitchFamily="49" charset="-122"/>
                <a:ea typeface="楷体" panose="02010609060101010101" pitchFamily="49" charset="-122"/>
              </a:rPr>
              <a:t>16 </a:t>
            </a:r>
            <a:r>
              <a:rPr lang="zh-CN" altLang="en-US" sz="2000" b="1" dirty="0">
                <a:solidFill>
                  <a:srgbClr val="000099"/>
                </a:solidFill>
                <a:latin typeface="楷体" panose="02010609060101010101" pitchFamily="49" charset="-122"/>
                <a:ea typeface="楷体" panose="02010609060101010101" pitchFamily="49" charset="-122"/>
              </a:rPr>
              <a:t>种不同</a:t>
            </a:r>
            <a:r>
              <a:rPr lang="zh-CN" altLang="en-US" sz="2000" b="1" dirty="0" smtClean="0">
                <a:solidFill>
                  <a:srgbClr val="000099"/>
                </a:solidFill>
                <a:latin typeface="楷体" panose="02010609060101010101" pitchFamily="49" charset="-122"/>
                <a:ea typeface="楷体" panose="02010609060101010101" pitchFamily="49" charset="-122"/>
              </a:rPr>
              <a:t>的组合</a:t>
            </a:r>
            <a:r>
              <a:rPr lang="zh-CN" altLang="en-US" sz="2000" b="1" dirty="0">
                <a:solidFill>
                  <a:srgbClr val="000099"/>
                </a:solidFill>
                <a:latin typeface="楷体" panose="02010609060101010101" pitchFamily="49" charset="-122"/>
                <a:ea typeface="楷体" panose="02010609060101010101" pitchFamily="49" charset="-122"/>
              </a:rPr>
              <a:t>，因此这 </a:t>
            </a:r>
            <a:r>
              <a:rPr lang="en-US" altLang="zh-CN" sz="2000" b="1" dirty="0">
                <a:solidFill>
                  <a:srgbClr val="000099"/>
                </a:solidFill>
                <a:latin typeface="楷体" panose="02010609060101010101" pitchFamily="49" charset="-122"/>
                <a:ea typeface="楷体" panose="02010609060101010101" pitchFamily="49" charset="-122"/>
              </a:rPr>
              <a:t>16 </a:t>
            </a:r>
            <a:r>
              <a:rPr lang="zh-CN" altLang="en-US" sz="2000" b="1" dirty="0">
                <a:solidFill>
                  <a:srgbClr val="000099"/>
                </a:solidFill>
                <a:latin typeface="楷体" panose="02010609060101010101" pitchFamily="49" charset="-122"/>
                <a:ea typeface="楷体" panose="02010609060101010101" pitchFamily="49" charset="-122"/>
              </a:rPr>
              <a:t>个点中的</a:t>
            </a:r>
            <a:r>
              <a:rPr lang="zh-CN" altLang="en-US" sz="2000" b="1" dirty="0" smtClean="0">
                <a:solidFill>
                  <a:srgbClr val="000099"/>
                </a:solidFill>
                <a:latin typeface="楷体" panose="02010609060101010101" pitchFamily="49" charset="-122"/>
                <a:ea typeface="楷体" panose="02010609060101010101" pitchFamily="49" charset="-122"/>
              </a:rPr>
              <a:t>每个点</a:t>
            </a:r>
            <a:r>
              <a:rPr lang="zh-CN" altLang="en-US" sz="2000" b="1" dirty="0">
                <a:solidFill>
                  <a:srgbClr val="000099"/>
                </a:solidFill>
                <a:latin typeface="楷体" panose="02010609060101010101" pitchFamily="49" charset="-122"/>
                <a:ea typeface="楷体" panose="02010609060101010101" pitchFamily="49" charset="-122"/>
              </a:rPr>
              <a:t>可对应于一种 </a:t>
            </a:r>
            <a:r>
              <a:rPr lang="en-US" altLang="zh-CN" sz="2000" b="1" dirty="0" smtClean="0">
                <a:solidFill>
                  <a:srgbClr val="000099"/>
                </a:solidFill>
                <a:latin typeface="楷体" panose="02010609060101010101" pitchFamily="49" charset="-122"/>
                <a:ea typeface="楷体" panose="02010609060101010101" pitchFamily="49" charset="-122"/>
              </a:rPr>
              <a:t>4 </a:t>
            </a:r>
            <a:r>
              <a:rPr lang="en-US" altLang="zh-CN" sz="2000" b="1" dirty="0">
                <a:solidFill>
                  <a:srgbClr val="000099"/>
                </a:solidFill>
                <a:latin typeface="楷体" panose="02010609060101010101" pitchFamily="49" charset="-122"/>
                <a:ea typeface="楷体" panose="02010609060101010101" pitchFamily="49" charset="-122"/>
              </a:rPr>
              <a:t>bit </a:t>
            </a:r>
            <a:r>
              <a:rPr lang="zh-CN" altLang="en-US" sz="2000" b="1" dirty="0">
                <a:solidFill>
                  <a:srgbClr val="000099"/>
                </a:solidFill>
                <a:latin typeface="楷体" panose="02010609060101010101" pitchFamily="49" charset="-122"/>
                <a:ea typeface="楷体" panose="02010609060101010101" pitchFamily="49" charset="-122"/>
              </a:rPr>
              <a:t>的编码</a:t>
            </a:r>
            <a:r>
              <a:rPr lang="zh-CN" altLang="en-US" sz="2000" b="1" dirty="0" smtClean="0">
                <a:solidFill>
                  <a:srgbClr val="000099"/>
                </a:solidFill>
                <a:latin typeface="楷体" panose="02010609060101010101" pitchFamily="49" charset="-122"/>
                <a:ea typeface="楷体" panose="02010609060101010101" pitchFamily="49" charset="-122"/>
              </a:rPr>
              <a:t>。数据传输率可提高 </a:t>
            </a:r>
            <a:r>
              <a:rPr lang="en-US" altLang="zh-CN" sz="2000" b="1" dirty="0" smtClean="0">
                <a:solidFill>
                  <a:srgbClr val="000099"/>
                </a:solidFill>
                <a:latin typeface="楷体" panose="02010609060101010101" pitchFamily="49" charset="-122"/>
                <a:ea typeface="楷体" panose="02010609060101010101" pitchFamily="49" charset="-122"/>
              </a:rPr>
              <a:t>4 </a:t>
            </a:r>
            <a:r>
              <a:rPr lang="zh-CN" altLang="en-US" sz="2000" b="1" dirty="0" smtClean="0">
                <a:solidFill>
                  <a:srgbClr val="000099"/>
                </a:solidFill>
                <a:latin typeface="楷体" panose="02010609060101010101" pitchFamily="49" charset="-122"/>
                <a:ea typeface="楷体" panose="02010609060101010101" pitchFamily="49" charset="-122"/>
              </a:rPr>
              <a:t>倍。 </a:t>
            </a:r>
            <a:endParaRPr lang="zh-CN" altLang="en-US" sz="2000" b="1" dirty="0">
              <a:solidFill>
                <a:srgbClr val="000099"/>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en-US" altLang="zh-CN" dirty="0" smtClean="0"/>
          </a:p>
          <a:p>
            <a:pPr lvl="1">
              <a:defRPr/>
            </a:pPr>
            <a:r>
              <a:rPr lang="en-US" altLang="zh-CN" sz="2400" dirty="0" err="1">
                <a:solidFill>
                  <a:srgbClr val="333399"/>
                </a:solidFill>
                <a:latin typeface="华文楷体" panose="02010600040101010101" pitchFamily="2" charset="-122"/>
                <a:ea typeface="华文楷体" panose="02010600040101010101" pitchFamily="2" charset="-122"/>
              </a:rPr>
              <a:t>R</a:t>
            </a:r>
            <a:r>
              <a:rPr lang="en-US" altLang="zh-CN" sz="2400" baseline="-25000" dirty="0" err="1">
                <a:solidFill>
                  <a:srgbClr val="333399"/>
                </a:solidFill>
                <a:latin typeface="华文楷体" panose="02010600040101010101" pitchFamily="2" charset="-122"/>
                <a:ea typeface="华文楷体" panose="02010600040101010101" pitchFamily="2" charset="-122"/>
              </a:rPr>
              <a:t>max</a:t>
            </a:r>
            <a:r>
              <a:rPr lang="en-US" altLang="zh-CN" sz="2400" dirty="0">
                <a:solidFill>
                  <a:srgbClr val="333399"/>
                </a:solidFill>
                <a:latin typeface="华文楷体" panose="02010600040101010101" pitchFamily="2" charset="-122"/>
                <a:ea typeface="华文楷体" panose="02010600040101010101" pitchFamily="2" charset="-122"/>
              </a:rPr>
              <a:t>=2·B</a:t>
            </a:r>
            <a:r>
              <a:rPr lang="zh-CN" altLang="zh-CN" sz="2400" dirty="0">
                <a:solidFill>
                  <a:srgbClr val="333399"/>
                </a:solidFill>
                <a:latin typeface="华文楷体" panose="02010600040101010101" pitchFamily="2" charset="-122"/>
                <a:ea typeface="华文楷体" panose="02010600040101010101" pitchFamily="2" charset="-122"/>
              </a:rPr>
              <a:t>（</a:t>
            </a:r>
            <a:r>
              <a:rPr lang="en-US" altLang="zh-CN" sz="2400" dirty="0">
                <a:solidFill>
                  <a:srgbClr val="333399"/>
                </a:solidFill>
                <a:latin typeface="华文楷体" panose="02010600040101010101" pitchFamily="2" charset="-122"/>
                <a:ea typeface="华文楷体" panose="02010600040101010101" pitchFamily="2" charset="-122"/>
              </a:rPr>
              <a:t>Baud</a:t>
            </a:r>
            <a:r>
              <a:rPr lang="zh-CN" altLang="zh-CN" sz="2400" dirty="0">
                <a:solidFill>
                  <a:srgbClr val="333399"/>
                </a:solidFill>
                <a:latin typeface="华文楷体" panose="02010600040101010101" pitchFamily="2" charset="-122"/>
                <a:ea typeface="华文楷体" panose="02010600040101010101" pitchFamily="2" charset="-122"/>
              </a:rPr>
              <a:t>）</a:t>
            </a:r>
            <a:r>
              <a:rPr lang="en-US" altLang="zh-CN" sz="2400" dirty="0">
                <a:solidFill>
                  <a:srgbClr val="333399"/>
                </a:solidFill>
                <a:latin typeface="华文楷体" panose="02010600040101010101" pitchFamily="2" charset="-122"/>
                <a:ea typeface="华文楷体" panose="02010600040101010101" pitchFamily="2" charset="-122"/>
              </a:rPr>
              <a:t>=2B*log</a:t>
            </a:r>
            <a:r>
              <a:rPr lang="en-US" altLang="zh-CN" sz="2400" baseline="-25000" dirty="0">
                <a:solidFill>
                  <a:srgbClr val="333399"/>
                </a:solidFill>
                <a:latin typeface="华文楷体" panose="02010600040101010101" pitchFamily="2" charset="-122"/>
                <a:ea typeface="华文楷体" panose="02010600040101010101" pitchFamily="2" charset="-122"/>
              </a:rPr>
              <a:t>2</a:t>
            </a:r>
            <a:r>
              <a:rPr lang="en-US" altLang="zh-CN" sz="2400" dirty="0">
                <a:solidFill>
                  <a:srgbClr val="333399"/>
                </a:solidFill>
                <a:latin typeface="华文楷体" panose="02010600040101010101" pitchFamily="2" charset="-122"/>
                <a:ea typeface="华文楷体" panose="02010600040101010101" pitchFamily="2" charset="-122"/>
              </a:rPr>
              <a:t>V(bps)</a:t>
            </a:r>
            <a:r>
              <a:rPr lang="zh-CN" altLang="zh-CN" sz="2400" dirty="0">
                <a:solidFill>
                  <a:srgbClr val="333399"/>
                </a:solidFill>
                <a:latin typeface="华文楷体" panose="02010600040101010101" pitchFamily="2" charset="-122"/>
                <a:ea typeface="华文楷体" panose="02010600040101010101" pitchFamily="2" charset="-122"/>
              </a:rPr>
              <a:t>。</a:t>
            </a:r>
            <a:endParaRPr lang="en-US" altLang="zh-CN" sz="2400" dirty="0">
              <a:solidFill>
                <a:srgbClr val="333399"/>
              </a:solidFill>
              <a:latin typeface="华文楷体" panose="02010600040101010101" pitchFamily="2" charset="-122"/>
              <a:ea typeface="华文楷体" panose="02010600040101010101" pitchFamily="2" charset="-122"/>
            </a:endParaRPr>
          </a:p>
          <a:p>
            <a:pPr lvl="1">
              <a:defRPr/>
            </a:pPr>
            <a:r>
              <a:rPr lang="en-US" altLang="zh-CN" sz="2400" dirty="0">
                <a:solidFill>
                  <a:srgbClr val="333399"/>
                </a:solidFill>
                <a:latin typeface="华文楷体" panose="02010600040101010101" pitchFamily="2" charset="-122"/>
                <a:ea typeface="华文楷体" panose="02010600040101010101" pitchFamily="2" charset="-122"/>
              </a:rPr>
              <a:t>B</a:t>
            </a:r>
            <a:r>
              <a:rPr lang="zh-CN" altLang="en-US" sz="2400" dirty="0">
                <a:solidFill>
                  <a:srgbClr val="333399"/>
                </a:solidFill>
                <a:latin typeface="华文楷体" panose="02010600040101010101" pitchFamily="2" charset="-122"/>
                <a:ea typeface="华文楷体" panose="02010600040101010101" pitchFamily="2" charset="-122"/>
              </a:rPr>
              <a:t>：</a:t>
            </a:r>
            <a:r>
              <a:rPr lang="zh-CN" altLang="zh-CN" sz="2400" dirty="0">
                <a:solidFill>
                  <a:srgbClr val="333399"/>
                </a:solidFill>
                <a:latin typeface="华文楷体" panose="02010600040101010101" pitchFamily="2" charset="-122"/>
                <a:ea typeface="华文楷体" panose="02010600040101010101" pitchFamily="2" charset="-122"/>
              </a:rPr>
              <a:t>信道带宽（单位</a:t>
            </a:r>
            <a:r>
              <a:rPr lang="en-US" altLang="zh-CN" sz="2400" dirty="0">
                <a:solidFill>
                  <a:srgbClr val="333399"/>
                </a:solidFill>
                <a:latin typeface="华文楷体" panose="02010600040101010101" pitchFamily="2" charset="-122"/>
                <a:ea typeface="华文楷体" panose="02010600040101010101" pitchFamily="2" charset="-122"/>
              </a:rPr>
              <a:t>Hz</a:t>
            </a:r>
            <a:r>
              <a:rPr lang="zh-CN" altLang="zh-CN" sz="2400" dirty="0">
                <a:solidFill>
                  <a:srgbClr val="333399"/>
                </a:solidFill>
                <a:latin typeface="华文楷体" panose="02010600040101010101" pitchFamily="2" charset="-122"/>
                <a:ea typeface="华文楷体" panose="02010600040101010101" pitchFamily="2" charset="-122"/>
              </a:rPr>
              <a:t>）</a:t>
            </a:r>
            <a:r>
              <a:rPr lang="zh-CN" altLang="en-US" sz="2400" dirty="0">
                <a:solidFill>
                  <a:srgbClr val="333399"/>
                </a:solidFill>
                <a:latin typeface="华文楷体" panose="02010600040101010101" pitchFamily="2" charset="-122"/>
                <a:ea typeface="华文楷体" panose="02010600040101010101" pitchFamily="2" charset="-122"/>
              </a:rPr>
              <a:t>，</a:t>
            </a:r>
            <a:r>
              <a:rPr lang="en-US" altLang="zh-CN" sz="2400" dirty="0">
                <a:solidFill>
                  <a:srgbClr val="333399"/>
                </a:solidFill>
                <a:latin typeface="华文楷体" panose="02010600040101010101" pitchFamily="2" charset="-122"/>
                <a:ea typeface="华文楷体" panose="02010600040101010101" pitchFamily="2" charset="-122"/>
              </a:rPr>
              <a:t>V</a:t>
            </a:r>
            <a:r>
              <a:rPr lang="zh-CN" altLang="en-US" sz="2400" dirty="0">
                <a:solidFill>
                  <a:srgbClr val="333399"/>
                </a:solidFill>
                <a:latin typeface="华文楷体" panose="02010600040101010101" pitchFamily="2" charset="-122"/>
                <a:ea typeface="华文楷体" panose="02010600040101010101" pitchFamily="2" charset="-122"/>
              </a:rPr>
              <a:t>是每个信号所取的离散电平数</a:t>
            </a:r>
            <a:r>
              <a:rPr lang="zh-CN" altLang="en-US" sz="2400" dirty="0" smtClean="0">
                <a:solidFill>
                  <a:srgbClr val="333399"/>
                </a:solidFill>
                <a:latin typeface="华文楷体" panose="02010600040101010101" pitchFamily="2" charset="-122"/>
                <a:ea typeface="华文楷体" panose="02010600040101010101" pitchFamily="2" charset="-122"/>
              </a:rPr>
              <a:t>。</a:t>
            </a:r>
            <a:endParaRPr lang="zh-CN" altLang="en-US" sz="2400" dirty="0">
              <a:solidFill>
                <a:srgbClr val="3333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a:xfrm>
            <a:off x="495300" y="1196752"/>
            <a:ext cx="9066212" cy="5256584"/>
          </a:xfrm>
        </p:spPr>
        <p:txBody>
          <a:bodyPr/>
          <a:lstStyle/>
          <a:p>
            <a:r>
              <a:rPr lang="zh-CN" altLang="zh-CN" sz="2800" dirty="0">
                <a:latin typeface="华文楷体" panose="02010600040101010101" pitchFamily="2" charset="-122"/>
                <a:ea typeface="华文楷体" panose="02010600040101010101" pitchFamily="2" charset="-122"/>
              </a:rPr>
              <a:t>噪声存在于所有的电子设备和通信信道中。</a:t>
            </a:r>
            <a:endParaRPr lang="en-US" altLang="zh-CN" sz="28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噪声是随机产生的，它的瞬时值有时会很大。因此噪声会使接收端对码元的判决产生错误</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但噪声的影响是相对的</a:t>
            </a:r>
            <a:r>
              <a:rPr lang="zh-CN" altLang="en-US"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如果信号相对较强，那么噪声的影响就相对较小。</a:t>
            </a:r>
            <a:endParaRPr lang="en-US" altLang="zh-CN" sz="2800" dirty="0">
              <a:latin typeface="华文楷体" panose="02010600040101010101" pitchFamily="2" charset="-122"/>
              <a:ea typeface="华文楷体" panose="02010600040101010101" pitchFamily="2" charset="-122"/>
            </a:endParaRPr>
          </a:p>
          <a:p>
            <a:r>
              <a:rPr lang="zh-CN" altLang="zh-CN" sz="2800" dirty="0">
                <a:solidFill>
                  <a:srgbClr val="FF0000"/>
                </a:solidFill>
                <a:latin typeface="华文楷体" panose="02010600040101010101" pitchFamily="2" charset="-122"/>
                <a:ea typeface="华文楷体" panose="02010600040101010101" pitchFamily="2" charset="-122"/>
              </a:rPr>
              <a:t>信噪比</a:t>
            </a:r>
            <a:r>
              <a:rPr lang="zh-CN" altLang="zh-CN" sz="2800" dirty="0">
                <a:latin typeface="华文楷体" panose="02010600040101010101" pitchFamily="2" charset="-122"/>
                <a:ea typeface="华文楷体" panose="02010600040101010101" pitchFamily="2" charset="-122"/>
              </a:rPr>
              <a:t>就是信号的平均功率和噪声的平均功率之比</a:t>
            </a:r>
            <a:r>
              <a:rPr lang="zh-CN" altLang="en-US"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常记为</a:t>
            </a:r>
            <a:r>
              <a:rPr lang="en-US" altLang="zh-CN" sz="2800" dirty="0">
                <a:latin typeface="华文楷体" panose="02010600040101010101" pitchFamily="2" charset="-122"/>
                <a:ea typeface="华文楷体" panose="02010600040101010101" pitchFamily="2" charset="-122"/>
              </a:rPr>
              <a:t> S/N</a:t>
            </a:r>
            <a:r>
              <a:rPr lang="zh-CN" altLang="zh-CN" sz="2800" dirty="0">
                <a:latin typeface="华文楷体" panose="02010600040101010101" pitchFamily="2" charset="-122"/>
                <a:ea typeface="华文楷体" panose="02010600040101010101" pitchFamily="2" charset="-122"/>
              </a:rPr>
              <a:t>，并用分贝</a:t>
            </a:r>
            <a:r>
              <a:rPr lang="en-US" altLang="zh-CN" sz="2800" dirty="0">
                <a:latin typeface="华文楷体" panose="02010600040101010101" pitchFamily="2" charset="-122"/>
                <a:ea typeface="华文楷体" panose="02010600040101010101" pitchFamily="2" charset="-122"/>
              </a:rPr>
              <a:t> (dB) </a:t>
            </a:r>
            <a:r>
              <a:rPr lang="zh-CN" altLang="zh-CN" sz="2800" dirty="0">
                <a:latin typeface="华文楷体" panose="02010600040101010101" pitchFamily="2" charset="-122"/>
                <a:ea typeface="华文楷体" panose="02010600040101010101" pitchFamily="2" charset="-122"/>
              </a:rPr>
              <a:t>作为度量单位。即：</a:t>
            </a:r>
          </a:p>
          <a:p>
            <a:pPr marL="0" indent="0" latinLnBrk="1">
              <a:buNone/>
            </a:pPr>
            <a:r>
              <a:rPr lang="en-US" altLang="zh-CN" sz="2800" dirty="0" smtClean="0"/>
              <a:t>		</a:t>
            </a:r>
            <a:r>
              <a:rPr lang="zh-CN" altLang="zh-CN" sz="2800" dirty="0" smtClean="0">
                <a:solidFill>
                  <a:srgbClr val="0000CC"/>
                </a:solidFill>
              </a:rPr>
              <a:t>信噪比</a:t>
            </a:r>
            <a:r>
              <a:rPr lang="en-US" altLang="zh-CN" sz="2800" dirty="0">
                <a:solidFill>
                  <a:srgbClr val="0000CC"/>
                </a:solidFill>
              </a:rPr>
              <a:t>(dB) = 10 log</a:t>
            </a:r>
            <a:r>
              <a:rPr lang="en-US" altLang="zh-CN" sz="2800" baseline="-25000" dirty="0">
                <a:solidFill>
                  <a:srgbClr val="0000CC"/>
                </a:solidFill>
              </a:rPr>
              <a:t>10</a:t>
            </a:r>
            <a:r>
              <a:rPr lang="en-US" altLang="zh-CN" sz="2800" dirty="0">
                <a:solidFill>
                  <a:srgbClr val="0000CC"/>
                </a:solidFill>
              </a:rPr>
              <a:t>(</a:t>
            </a:r>
            <a:r>
              <a:rPr lang="en-US" altLang="zh-CN" sz="2800" i="1" dirty="0">
                <a:solidFill>
                  <a:srgbClr val="0000CC"/>
                </a:solidFill>
              </a:rPr>
              <a:t>S</a:t>
            </a:r>
            <a:r>
              <a:rPr lang="en-US" altLang="zh-CN" sz="2800" dirty="0">
                <a:solidFill>
                  <a:srgbClr val="0000CC"/>
                </a:solidFill>
              </a:rPr>
              <a:t>/</a:t>
            </a:r>
            <a:r>
              <a:rPr lang="en-US" altLang="zh-CN" sz="2800" i="1" dirty="0">
                <a:solidFill>
                  <a:srgbClr val="0000CC"/>
                </a:solidFill>
              </a:rPr>
              <a:t>N</a:t>
            </a:r>
            <a:r>
              <a:rPr lang="en-US" altLang="zh-CN" sz="2800" dirty="0">
                <a:solidFill>
                  <a:srgbClr val="0000CC"/>
                </a:solidFill>
              </a:rPr>
              <a:t>) </a:t>
            </a:r>
            <a:r>
              <a:rPr lang="en-US" altLang="zh-CN" sz="2800" dirty="0" smtClean="0">
                <a:solidFill>
                  <a:srgbClr val="0000CC"/>
                </a:solidFill>
              </a:rPr>
              <a:t>   (</a:t>
            </a:r>
            <a:r>
              <a:rPr lang="en-US" altLang="zh-CN" sz="2800" dirty="0">
                <a:solidFill>
                  <a:srgbClr val="0000CC"/>
                </a:solidFill>
              </a:rPr>
              <a:t>dB) </a:t>
            </a:r>
            <a:endParaRPr lang="zh-CN" altLang="zh-CN" sz="2800" dirty="0">
              <a:solidFill>
                <a:srgbClr val="0000CC"/>
              </a:solidFill>
            </a:endParaRPr>
          </a:p>
          <a:p>
            <a:r>
              <a:rPr lang="zh-CN" altLang="zh-CN" sz="2800" dirty="0">
                <a:latin typeface="华文楷体" panose="02010600040101010101" pitchFamily="2" charset="-122"/>
                <a:ea typeface="华文楷体" panose="02010600040101010101" pitchFamily="2" charset="-122"/>
              </a:rPr>
              <a:t>例如，当</a:t>
            </a:r>
            <a:r>
              <a:rPr lang="en-US" altLang="zh-CN" sz="2800" dirty="0">
                <a:latin typeface="华文楷体" panose="02010600040101010101" pitchFamily="2" charset="-122"/>
                <a:ea typeface="华文楷体" panose="02010600040101010101" pitchFamily="2" charset="-122"/>
              </a:rPr>
              <a:t> S/N = 10 </a:t>
            </a:r>
            <a:r>
              <a:rPr lang="zh-CN" altLang="zh-CN" sz="2800" dirty="0">
                <a:latin typeface="华文楷体" panose="02010600040101010101" pitchFamily="2" charset="-122"/>
                <a:ea typeface="华文楷体" panose="02010600040101010101" pitchFamily="2" charset="-122"/>
              </a:rPr>
              <a:t>时，信噪比为</a:t>
            </a:r>
            <a:r>
              <a:rPr lang="en-US" altLang="zh-CN" sz="2800" dirty="0">
                <a:latin typeface="华文楷体" panose="02010600040101010101" pitchFamily="2" charset="-122"/>
                <a:ea typeface="华文楷体" panose="02010600040101010101" pitchFamily="2" charset="-122"/>
              </a:rPr>
              <a:t> 10 dB</a:t>
            </a:r>
            <a:r>
              <a:rPr lang="zh-CN" altLang="zh-CN" sz="2800" dirty="0">
                <a:latin typeface="华文楷体" panose="02010600040101010101" pitchFamily="2" charset="-122"/>
                <a:ea typeface="华文楷体" panose="02010600040101010101" pitchFamily="2" charset="-122"/>
              </a:rPr>
              <a:t>，而当</a:t>
            </a:r>
            <a:r>
              <a:rPr lang="en-US" altLang="zh-CN" sz="2800" dirty="0">
                <a:latin typeface="华文楷体" panose="02010600040101010101" pitchFamily="2" charset="-122"/>
                <a:ea typeface="华文楷体" panose="02010600040101010101" pitchFamily="2" charset="-122"/>
              </a:rPr>
              <a:t> S/N = 1000</a:t>
            </a:r>
            <a:r>
              <a:rPr lang="zh-CN" altLang="zh-CN" sz="2800" dirty="0">
                <a:latin typeface="华文楷体" panose="02010600040101010101" pitchFamily="2" charset="-122"/>
                <a:ea typeface="华文楷体" panose="02010600040101010101" pitchFamily="2" charset="-122"/>
              </a:rPr>
              <a:t>时，信噪比为</a:t>
            </a:r>
            <a:r>
              <a:rPr lang="en-US" altLang="zh-CN" sz="2800" dirty="0">
                <a:latin typeface="华文楷体" panose="02010600040101010101" pitchFamily="2" charset="-122"/>
                <a:ea typeface="华文楷体" panose="02010600040101010101" pitchFamily="2" charset="-122"/>
              </a:rPr>
              <a:t> 30 dB</a:t>
            </a:r>
            <a:r>
              <a:rPr lang="zh-CN"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华文楷体" panose="02010600040101010101" pitchFamily="2" charset="-122"/>
                <a:ea typeface="华文楷体" panose="02010600040101010101" pitchFamily="2" charset="-122"/>
              </a:rPr>
              <a:t>其中：</a:t>
            </a:r>
            <a:r>
              <a:rPr lang="en-US" altLang="zh-CN" dirty="0" smtClean="0">
                <a:solidFill>
                  <a:srgbClr val="000099"/>
                </a:solidFill>
                <a:latin typeface="华文楷体" panose="02010600040101010101" pitchFamily="2" charset="-122"/>
                <a:ea typeface="华文楷体" panose="02010600040101010101" pitchFamily="2" charset="-122"/>
              </a:rPr>
              <a:t>	</a:t>
            </a:r>
            <a:r>
              <a:rPr lang="en-US" altLang="zh-CN" i="1" dirty="0" smtClean="0">
                <a:solidFill>
                  <a:srgbClr val="000099"/>
                </a:solidFill>
                <a:latin typeface="华文楷体" panose="02010600040101010101" pitchFamily="2" charset="-122"/>
                <a:ea typeface="华文楷体" panose="02010600040101010101" pitchFamily="2" charset="-122"/>
              </a:rPr>
              <a:t>W </a:t>
            </a:r>
            <a:r>
              <a:rPr lang="zh-CN" altLang="en-US" dirty="0">
                <a:solidFill>
                  <a:srgbClr val="000099"/>
                </a:solidFill>
                <a:latin typeface="华文楷体" panose="02010600040101010101" pitchFamily="2" charset="-122"/>
                <a:ea typeface="华文楷体" panose="02010600040101010101" pitchFamily="2" charset="-122"/>
              </a:rPr>
              <a:t>为信道的带宽（以 </a:t>
            </a:r>
            <a:r>
              <a:rPr lang="en-US" altLang="zh-CN" dirty="0">
                <a:solidFill>
                  <a:srgbClr val="000099"/>
                </a:solidFill>
                <a:latin typeface="华文楷体" panose="02010600040101010101" pitchFamily="2" charset="-122"/>
                <a:ea typeface="华文楷体" panose="02010600040101010101" pitchFamily="2" charset="-122"/>
              </a:rPr>
              <a:t>Hz </a:t>
            </a:r>
            <a:r>
              <a:rPr lang="zh-CN" altLang="en-US" dirty="0">
                <a:solidFill>
                  <a:srgbClr val="000099"/>
                </a:solidFill>
                <a:latin typeface="华文楷体" panose="02010600040101010101" pitchFamily="2" charset="-122"/>
                <a:ea typeface="华文楷体" panose="02010600040101010101" pitchFamily="2" charset="-122"/>
              </a:rPr>
              <a:t>为单位）；</a:t>
            </a:r>
          </a:p>
          <a:p>
            <a:pPr marL="457200" lvl="1" indent="0">
              <a:buNone/>
            </a:pPr>
            <a:r>
              <a:rPr lang="en-US" altLang="zh-CN" i="1" dirty="0" smtClean="0">
                <a:solidFill>
                  <a:srgbClr val="000099"/>
                </a:solidFill>
                <a:latin typeface="华文楷体" panose="02010600040101010101" pitchFamily="2" charset="-122"/>
                <a:ea typeface="华文楷体" panose="02010600040101010101" pitchFamily="2" charset="-122"/>
              </a:rPr>
              <a:t>		S </a:t>
            </a:r>
            <a:r>
              <a:rPr lang="zh-CN" altLang="en-US" dirty="0">
                <a:solidFill>
                  <a:srgbClr val="000099"/>
                </a:solidFill>
                <a:latin typeface="华文楷体" panose="02010600040101010101" pitchFamily="2" charset="-122"/>
                <a:ea typeface="华文楷体" panose="02010600040101010101" pitchFamily="2" charset="-122"/>
              </a:rPr>
              <a:t>为信道内所传信号的平均功率；</a:t>
            </a:r>
          </a:p>
          <a:p>
            <a:pPr marL="457200" lvl="1" indent="0">
              <a:buNone/>
            </a:pPr>
            <a:r>
              <a:rPr lang="en-US" altLang="zh-CN" i="1" dirty="0" smtClean="0">
                <a:solidFill>
                  <a:srgbClr val="000099"/>
                </a:solidFill>
                <a:latin typeface="华文楷体" panose="02010600040101010101" pitchFamily="2" charset="-122"/>
                <a:ea typeface="华文楷体" panose="02010600040101010101" pitchFamily="2" charset="-122"/>
              </a:rPr>
              <a:t>		N </a:t>
            </a:r>
            <a:r>
              <a:rPr lang="zh-CN" altLang="en-US" dirty="0" smtClean="0">
                <a:solidFill>
                  <a:srgbClr val="000099"/>
                </a:solidFill>
                <a:latin typeface="华文楷体" panose="02010600040101010101" pitchFamily="2" charset="-122"/>
                <a:ea typeface="华文楷体" panose="02010600040101010101" pitchFamily="2" charset="-122"/>
              </a:rPr>
              <a:t>为</a:t>
            </a:r>
            <a:r>
              <a:rPr lang="zh-CN" altLang="en-US" dirty="0">
                <a:solidFill>
                  <a:srgbClr val="000099"/>
                </a:solidFill>
                <a:latin typeface="华文楷体" panose="02010600040101010101" pitchFamily="2" charset="-122"/>
                <a:ea typeface="华文楷体" panose="02010600040101010101" pitchFamily="2" charset="-122"/>
              </a:rPr>
              <a:t>信道内部的高斯噪声功率。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latin typeface="华文楷体" panose="02010600040101010101" pitchFamily="2" charset="-122"/>
                <a:ea typeface="华文楷体" panose="02010600040101010101" pitchFamily="2" charset="-122"/>
              </a:rPr>
              <a:t>信道的带宽或信道中的信噪比越大，则信息的极限传输速率就越高。 </a:t>
            </a:r>
          </a:p>
          <a:p>
            <a:r>
              <a:rPr lang="zh-CN" altLang="en-US" sz="2800" dirty="0">
                <a:solidFill>
                  <a:srgbClr val="0000CC"/>
                </a:solidFill>
                <a:latin typeface="华文楷体" panose="02010600040101010101" pitchFamily="2" charset="-122"/>
                <a:ea typeface="华文楷体" panose="02010600040101010101" pitchFamily="2" charset="-122"/>
              </a:rPr>
              <a:t>只要信息传输速率低于信道的极限信息传输速率，就一定可以找到某种办法来实现无差错的传输。 </a:t>
            </a:r>
          </a:p>
          <a:p>
            <a:r>
              <a:rPr lang="zh-CN" altLang="en-US" sz="2800" dirty="0">
                <a:solidFill>
                  <a:srgbClr val="0000CC"/>
                </a:solidFill>
                <a:latin typeface="华文楷体" panose="02010600040101010101" pitchFamily="2" charset="-122"/>
                <a:ea typeface="华文楷体" panose="02010600040101010101" pitchFamily="2" charset="-122"/>
              </a:rPr>
              <a:t>若信道带宽 </a:t>
            </a:r>
            <a:r>
              <a:rPr lang="en-US" altLang="zh-CN" sz="2800" i="1" dirty="0">
                <a:solidFill>
                  <a:srgbClr val="0000CC"/>
                </a:solidFill>
                <a:latin typeface="华文楷体" panose="02010600040101010101" pitchFamily="2" charset="-122"/>
                <a:ea typeface="华文楷体" panose="02010600040101010101" pitchFamily="2" charset="-122"/>
              </a:rPr>
              <a:t>W</a:t>
            </a:r>
            <a:r>
              <a:rPr lang="en-US" altLang="zh-CN" sz="2800" dirty="0">
                <a:solidFill>
                  <a:srgbClr val="0000CC"/>
                </a:solidFill>
                <a:latin typeface="华文楷体" panose="02010600040101010101" pitchFamily="2" charset="-122"/>
                <a:ea typeface="华文楷体" panose="02010600040101010101" pitchFamily="2" charset="-122"/>
              </a:rPr>
              <a:t> </a:t>
            </a:r>
            <a:r>
              <a:rPr lang="zh-CN" altLang="en-US" sz="2800" dirty="0">
                <a:solidFill>
                  <a:srgbClr val="0000CC"/>
                </a:solidFill>
                <a:latin typeface="华文楷体" panose="02010600040101010101" pitchFamily="2" charset="-122"/>
                <a:ea typeface="华文楷体" panose="02010600040101010101" pitchFamily="2" charset="-122"/>
              </a:rPr>
              <a:t>或信噪比 </a:t>
            </a:r>
            <a:r>
              <a:rPr lang="en-US" altLang="zh-CN" sz="2800" i="1" dirty="0">
                <a:solidFill>
                  <a:srgbClr val="0000CC"/>
                </a:solidFill>
                <a:latin typeface="华文楷体" panose="02010600040101010101" pitchFamily="2" charset="-122"/>
                <a:ea typeface="华文楷体" panose="02010600040101010101" pitchFamily="2" charset="-122"/>
              </a:rPr>
              <a:t>S/N</a:t>
            </a:r>
            <a:r>
              <a:rPr lang="en-US" altLang="zh-CN" sz="2800" dirty="0">
                <a:solidFill>
                  <a:srgbClr val="0000CC"/>
                </a:solidFill>
                <a:latin typeface="华文楷体" panose="02010600040101010101" pitchFamily="2" charset="-122"/>
                <a:ea typeface="华文楷体" panose="02010600040101010101" pitchFamily="2" charset="-122"/>
              </a:rPr>
              <a:t> </a:t>
            </a:r>
            <a:r>
              <a:rPr lang="zh-CN" altLang="en-US" sz="2800" dirty="0">
                <a:solidFill>
                  <a:srgbClr val="0000CC"/>
                </a:solidFill>
                <a:latin typeface="华文楷体" panose="02010600040101010101" pitchFamily="2" charset="-122"/>
                <a:ea typeface="华文楷体" panose="02010600040101010101" pitchFamily="2" charset="-122"/>
              </a:rPr>
              <a:t>没有上限（当然实际信道不可能是这样的），则信道的极限信息传输速率 </a:t>
            </a:r>
            <a:r>
              <a:rPr lang="en-US" altLang="zh-CN" sz="2800" i="1" dirty="0">
                <a:solidFill>
                  <a:srgbClr val="0000CC"/>
                </a:solidFill>
                <a:latin typeface="华文楷体" panose="02010600040101010101" pitchFamily="2" charset="-122"/>
                <a:ea typeface="华文楷体" panose="02010600040101010101" pitchFamily="2" charset="-122"/>
              </a:rPr>
              <a:t>C</a:t>
            </a:r>
            <a:r>
              <a:rPr lang="en-US" altLang="zh-CN" sz="2800" dirty="0">
                <a:solidFill>
                  <a:srgbClr val="0000CC"/>
                </a:solidFill>
                <a:latin typeface="华文楷体" panose="02010600040101010101" pitchFamily="2" charset="-122"/>
                <a:ea typeface="华文楷体" panose="02010600040101010101" pitchFamily="2" charset="-122"/>
              </a:rPr>
              <a:t> </a:t>
            </a:r>
            <a:r>
              <a:rPr lang="zh-CN" altLang="en-US" sz="2800" dirty="0">
                <a:solidFill>
                  <a:srgbClr val="0000CC"/>
                </a:solidFill>
                <a:latin typeface="华文楷体" panose="02010600040101010101" pitchFamily="2" charset="-122"/>
                <a:ea typeface="华文楷体" panose="02010600040101010101" pitchFamily="2" charset="-122"/>
              </a:rPr>
              <a:t>也就没有上限。</a:t>
            </a:r>
          </a:p>
          <a:p>
            <a:r>
              <a:rPr lang="zh-CN" altLang="en-US" sz="2800" dirty="0">
                <a:latin typeface="华文楷体" panose="02010600040101010101" pitchFamily="2" charset="-122"/>
                <a:ea typeface="华文楷体" panose="02010600040101010101" pitchFamily="2" charset="-122"/>
              </a:rPr>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latin typeface="华文楷体" panose="02010600040101010101" pitchFamily="2" charset="-122"/>
                <a:ea typeface="华文楷体" panose="02010600040101010101" pitchFamily="2" charset="-122"/>
              </a:rPr>
              <a:t>最常用的</a:t>
            </a:r>
            <a:r>
              <a:rPr lang="zh-CN" altLang="zh-CN" dirty="0" smtClean="0">
                <a:latin typeface="华文楷体" panose="02010600040101010101" pitchFamily="2" charset="-122"/>
                <a:ea typeface="华文楷体" panose="02010600040101010101" pitchFamily="2" charset="-122"/>
              </a:rPr>
              <a:t>传输媒体</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模拟传输和数字传输都可以使用双绞线，其通信距离一般为几到十几公里。</a:t>
            </a:r>
            <a:endParaRPr lang="zh-CN" altLang="en-US" dirty="0">
              <a:latin typeface="华文楷体" panose="02010600040101010101" pitchFamily="2" charset="-122"/>
              <a:ea typeface="华文楷体" panose="02010600040101010101" pitchFamily="2" charset="-122"/>
            </a:endParaRPr>
          </a:p>
          <a:p>
            <a:pPr lvl="1"/>
            <a:r>
              <a:rPr lang="zh-CN" altLang="en-US" dirty="0">
                <a:solidFill>
                  <a:srgbClr val="FF0000"/>
                </a:solidFill>
                <a:latin typeface="华文楷体" panose="02010600040101010101" pitchFamily="2" charset="-122"/>
                <a:ea typeface="华文楷体" panose="02010600040101010101" pitchFamily="2" charset="-122"/>
              </a:rPr>
              <a:t>屏蔽双绞线 </a:t>
            </a:r>
            <a:r>
              <a:rPr lang="en-US" altLang="zh-CN" dirty="0">
                <a:solidFill>
                  <a:srgbClr val="FF0000"/>
                </a:solidFill>
                <a:latin typeface="华文楷体" panose="02010600040101010101" pitchFamily="2" charset="-122"/>
                <a:ea typeface="华文楷体" panose="02010600040101010101" pitchFamily="2" charset="-122"/>
              </a:rPr>
              <a:t>STP </a:t>
            </a:r>
            <a:r>
              <a:rPr lang="en-US" altLang="zh-CN" dirty="0">
                <a:solidFill>
                  <a:srgbClr val="0000CC"/>
                </a:solidFill>
                <a:latin typeface="华文楷体" panose="02010600040101010101" pitchFamily="2" charset="-122"/>
                <a:ea typeface="华文楷体" panose="02010600040101010101" pitchFamily="2" charset="-122"/>
              </a:rPr>
              <a:t>(Shielded Twisted Pair</a:t>
            </a:r>
            <a:r>
              <a:rPr lang="en-US" altLang="zh-CN" dirty="0" smtClean="0">
                <a:solidFill>
                  <a:srgbClr val="0000CC"/>
                </a:solidFill>
                <a:latin typeface="华文楷体" panose="02010600040101010101" pitchFamily="2" charset="-122"/>
                <a:ea typeface="华文楷体" panose="02010600040101010101" pitchFamily="2" charset="-122"/>
              </a:rPr>
              <a:t>)</a:t>
            </a:r>
          </a:p>
          <a:p>
            <a:pPr lvl="2"/>
            <a:r>
              <a:rPr lang="zh-CN" altLang="en-US" dirty="0" smtClean="0">
                <a:latin typeface="楷体" panose="02010609060101010101" pitchFamily="49" charset="-122"/>
                <a:ea typeface="楷体" panose="02010609060101010101" pitchFamily="49" charset="-122"/>
              </a:rPr>
              <a:t>带金属</a:t>
            </a:r>
            <a:r>
              <a:rPr lang="zh-CN" altLang="zh-CN" dirty="0" smtClean="0">
                <a:latin typeface="楷体" panose="02010609060101010101" pitchFamily="49" charset="-122"/>
                <a:ea typeface="楷体" panose="02010609060101010101" pitchFamily="49" charset="-122"/>
              </a:rPr>
              <a:t>屏蔽</a:t>
            </a:r>
            <a:r>
              <a:rPr lang="zh-CN" altLang="zh-CN" dirty="0">
                <a:latin typeface="楷体" panose="02010609060101010101" pitchFamily="49" charset="-122"/>
                <a:ea typeface="楷体" panose="02010609060101010101" pitchFamily="49" charset="-122"/>
              </a:rPr>
              <a:t>层</a:t>
            </a:r>
            <a:endParaRPr lang="en-US" altLang="zh-CN" dirty="0">
              <a:solidFill>
                <a:srgbClr val="0000CC"/>
              </a:solidFill>
              <a:latin typeface="楷体" panose="02010609060101010101" pitchFamily="49" charset="-122"/>
              <a:ea typeface="楷体" panose="02010609060101010101" pitchFamily="49" charset="-122"/>
            </a:endParaRPr>
          </a:p>
          <a:p>
            <a:pPr lvl="1"/>
            <a:r>
              <a:rPr lang="zh-CN" altLang="en-US" dirty="0">
                <a:solidFill>
                  <a:srgbClr val="FF0000"/>
                </a:solidFill>
                <a:latin typeface="华文楷体" panose="02010600040101010101" pitchFamily="2" charset="-122"/>
                <a:ea typeface="华文楷体" panose="02010600040101010101" pitchFamily="2" charset="-122"/>
              </a:rPr>
              <a:t>无屏蔽双绞线 </a:t>
            </a:r>
            <a:r>
              <a:rPr lang="en-US" altLang="zh-CN" dirty="0">
                <a:solidFill>
                  <a:srgbClr val="FF0000"/>
                </a:solidFill>
                <a:latin typeface="华文楷体" panose="02010600040101010101" pitchFamily="2" charset="-122"/>
                <a:ea typeface="华文楷体" panose="02010600040101010101" pitchFamily="2" charset="-122"/>
              </a:rPr>
              <a:t>UTP </a:t>
            </a:r>
            <a:r>
              <a:rPr lang="en-US" altLang="zh-CN" dirty="0">
                <a:solidFill>
                  <a:srgbClr val="0000CC"/>
                </a:solidFill>
                <a:latin typeface="华文楷体" panose="02010600040101010101" pitchFamily="2" charset="-122"/>
                <a:ea typeface="华文楷体" panose="02010600040101010101" pitchFamily="2" charset="-122"/>
              </a:rPr>
              <a:t>(Unshielded Twisted Pair) </a:t>
            </a:r>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645272" cy="1978772"/>
            <a:chOff x="5484192" y="1710311"/>
            <a:chExt cx="3057599"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953943"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488217"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8850188" cy="4142085"/>
          </a:xfrm>
        </p:spPr>
        <p:txBody>
          <a:bodyPr/>
          <a:lstStyle/>
          <a:p>
            <a:r>
              <a:rPr lang="zh-CN" altLang="en-US" sz="2800" dirty="0">
                <a:solidFill>
                  <a:srgbClr val="FF0000"/>
                </a:solidFill>
                <a:latin typeface="华文楷体" panose="02010600040101010101" pitchFamily="2" charset="-122"/>
                <a:ea typeface="华文楷体" panose="02010600040101010101" pitchFamily="2" charset="-122"/>
              </a:rPr>
              <a:t>机械特性 ：</a:t>
            </a:r>
            <a:r>
              <a:rPr lang="zh-CN" altLang="en-US" sz="2800" dirty="0">
                <a:latin typeface="华文楷体" panose="02010600040101010101" pitchFamily="2" charset="-122"/>
                <a:ea typeface="华文楷体" panose="02010600040101010101" pitchFamily="2" charset="-122"/>
              </a:rPr>
              <a:t>指明接口所用接线器的形状和尺寸、引线数目和排列、固定和锁定装置等。</a:t>
            </a:r>
          </a:p>
          <a:p>
            <a:r>
              <a:rPr lang="zh-CN" altLang="en-US" sz="2800" dirty="0">
                <a:solidFill>
                  <a:srgbClr val="FF0000"/>
                </a:solidFill>
                <a:latin typeface="华文楷体" panose="02010600040101010101" pitchFamily="2" charset="-122"/>
                <a:ea typeface="华文楷体" panose="02010600040101010101" pitchFamily="2" charset="-122"/>
              </a:rPr>
              <a:t>电气特性：</a:t>
            </a:r>
            <a:r>
              <a:rPr lang="zh-CN" altLang="en-US" sz="2800" dirty="0">
                <a:latin typeface="华文楷体" panose="02010600040101010101" pitchFamily="2" charset="-122"/>
                <a:ea typeface="华文楷体" panose="02010600040101010101" pitchFamily="2" charset="-122"/>
              </a:rPr>
              <a:t>指明在接口电缆的各条线上出现的电压的范围。</a:t>
            </a:r>
          </a:p>
          <a:p>
            <a:r>
              <a:rPr lang="zh-CN" altLang="en-US" sz="2800" dirty="0">
                <a:solidFill>
                  <a:srgbClr val="FF0000"/>
                </a:solidFill>
                <a:latin typeface="华文楷体" panose="02010600040101010101" pitchFamily="2" charset="-122"/>
                <a:ea typeface="华文楷体" panose="02010600040101010101" pitchFamily="2" charset="-122"/>
              </a:rPr>
              <a:t>功能特性：</a:t>
            </a:r>
            <a:r>
              <a:rPr lang="zh-CN" altLang="en-US" sz="2800" dirty="0">
                <a:latin typeface="华文楷体" panose="02010600040101010101" pitchFamily="2" charset="-122"/>
                <a:ea typeface="华文楷体" panose="02010600040101010101" pitchFamily="2" charset="-122"/>
              </a:rPr>
              <a:t>指明某条线上出现的某一电平的电压表示何种意义。</a:t>
            </a:r>
          </a:p>
          <a:p>
            <a:r>
              <a:rPr lang="zh-CN" altLang="en-US" sz="2800" dirty="0">
                <a:solidFill>
                  <a:srgbClr val="FF0000"/>
                </a:solidFill>
                <a:latin typeface="华文楷体" panose="02010600040101010101" pitchFamily="2" charset="-122"/>
                <a:ea typeface="华文楷体" panose="02010600040101010101" pitchFamily="2" charset="-122"/>
              </a:rPr>
              <a:t>过程特性 ：</a:t>
            </a:r>
            <a:r>
              <a:rPr lang="zh-CN" altLang="en-US" sz="2800" dirty="0">
                <a:latin typeface="华文楷体" panose="02010600040101010101" pitchFamily="2" charset="-122"/>
                <a:ea typeface="华文楷体" panose="02010600040101010101" pitchFamily="2" charset="-122"/>
              </a:rPr>
              <a:t>指明对于不同功能的各种可能事件的出现顺序。 </a:t>
            </a:r>
          </a:p>
        </p:txBody>
      </p:sp>
      <p:sp>
        <p:nvSpPr>
          <p:cNvPr id="3" name="矩形 2"/>
          <p:cNvSpPr/>
          <p:nvPr/>
        </p:nvSpPr>
        <p:spPr bwMode="auto">
          <a:xfrm>
            <a:off x="632520" y="1196752"/>
            <a:ext cx="8784976"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latin typeface="华文楷体" panose="02010600040101010101" pitchFamily="2" charset="-122"/>
                <a:ea typeface="华文楷体" panose="02010600040101010101" pitchFamily="2" charset="-122"/>
              </a:rPr>
              <a:t>同轴电缆具有很好的抗干扰特性，被广泛用于传输较高速率的</a:t>
            </a:r>
            <a:r>
              <a:rPr lang="zh-CN" altLang="zh-CN" dirty="0" smtClean="0">
                <a:latin typeface="华文楷体" panose="02010600040101010101" pitchFamily="2" charset="-122"/>
                <a:ea typeface="华文楷体" panose="02010600040101010101" pitchFamily="2" charset="-122"/>
              </a:rPr>
              <a:t>数据</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00000"/>
              </a:lnSpc>
            </a:pPr>
            <a:r>
              <a:rPr lang="zh-CN" altLang="zh-CN" dirty="0">
                <a:latin typeface="华文楷体" panose="02010600040101010101" pitchFamily="2" charset="-122"/>
                <a:ea typeface="华文楷体" panose="02010600040101010101" pitchFamily="2" charset="-122"/>
              </a:rPr>
              <a:t>同轴电缆的带宽取决于电缆的</a:t>
            </a:r>
            <a:r>
              <a:rPr lang="zh-CN" altLang="zh-CN" dirty="0" smtClean="0">
                <a:latin typeface="华文楷体" panose="02010600040101010101" pitchFamily="2" charset="-122"/>
                <a:ea typeface="华文楷体" panose="02010600040101010101" pitchFamily="2" charset="-122"/>
              </a:rPr>
              <a:t>质量</a:t>
            </a:r>
            <a:r>
              <a:rPr lang="zh-CN" altLang="en-US" dirty="0" smtClean="0">
                <a:latin typeface="华文楷体" panose="02010600040101010101" pitchFamily="2" charset="-122"/>
                <a:ea typeface="华文楷体" panose="02010600040101010101" pitchFamily="2" charset="-122"/>
              </a:rPr>
              <a:t>。</a:t>
            </a:r>
            <a:endParaRPr lang="en-US" altLang="zh-CN" dirty="0" smtClean="0">
              <a:solidFill>
                <a:srgbClr val="0000CC"/>
              </a:solidFill>
              <a:latin typeface="华文楷体" panose="02010600040101010101" pitchFamily="2" charset="-122"/>
              <a:ea typeface="华文楷体" panose="02010600040101010101" pitchFamily="2" charset="-122"/>
            </a:endParaRPr>
          </a:p>
          <a:p>
            <a:pPr lvl="1">
              <a:lnSpc>
                <a:spcPct val="100000"/>
              </a:lnSpc>
            </a:pPr>
            <a:r>
              <a:rPr lang="en-US" altLang="zh-CN" dirty="0" smtClean="0">
                <a:solidFill>
                  <a:srgbClr val="FF0000"/>
                </a:solidFill>
                <a:latin typeface="华文楷体" panose="02010600040101010101" pitchFamily="2" charset="-122"/>
                <a:ea typeface="华文楷体" panose="02010600040101010101" pitchFamily="2" charset="-122"/>
              </a:rPr>
              <a:t>50</a:t>
            </a:r>
            <a:r>
              <a:rPr lang="en-US" altLang="zh-CN" sz="1600" dirty="0" smtClean="0">
                <a:solidFill>
                  <a:srgbClr val="FF0000"/>
                </a:solidFill>
                <a:latin typeface="华文楷体" panose="02010600040101010101" pitchFamily="2" charset="-122"/>
                <a:ea typeface="华文楷体" panose="02010600040101010101" pitchFamily="2" charset="-122"/>
              </a:rPr>
              <a:t> </a:t>
            </a:r>
            <a:r>
              <a:rPr lang="en-US" altLang="zh-CN" dirty="0">
                <a:solidFill>
                  <a:srgbClr val="FF0000"/>
                </a:solidFill>
                <a:latin typeface="华文楷体" panose="02010600040101010101" pitchFamily="2" charset="-122"/>
                <a:ea typeface="华文楷体" panose="02010600040101010101" pitchFamily="2" charset="-122"/>
                <a:sym typeface="Symbol" pitchFamily="18" charset="2"/>
              </a:rPr>
              <a:t></a:t>
            </a:r>
            <a:r>
              <a:rPr lang="en-US" altLang="zh-CN" sz="1400" dirty="0">
                <a:solidFill>
                  <a:srgbClr val="FF0000"/>
                </a:solidFill>
                <a:latin typeface="华文楷体" panose="02010600040101010101" pitchFamily="2" charset="-122"/>
                <a:ea typeface="华文楷体" panose="02010600040101010101" pitchFamily="2" charset="-122"/>
              </a:rPr>
              <a:t> </a:t>
            </a:r>
            <a:r>
              <a:rPr lang="zh-CN" altLang="en-US" dirty="0" smtClean="0">
                <a:solidFill>
                  <a:srgbClr val="FF0000"/>
                </a:solidFill>
                <a:latin typeface="华文楷体" panose="02010600040101010101" pitchFamily="2" charset="-122"/>
                <a:ea typeface="华文楷体" panose="02010600040101010101" pitchFamily="2" charset="-122"/>
              </a:rPr>
              <a:t>同轴电缆 </a:t>
            </a:r>
            <a:r>
              <a:rPr lang="en-US" altLang="zh-CN" dirty="0" smtClean="0">
                <a:solidFill>
                  <a:srgbClr val="0000CC"/>
                </a:solidFill>
                <a:latin typeface="华文楷体" panose="02010600040101010101" pitchFamily="2" charset="-122"/>
                <a:ea typeface="华文楷体" panose="02010600040101010101" pitchFamily="2" charset="-122"/>
              </a:rPr>
              <a:t>—— LAN / </a:t>
            </a:r>
            <a:r>
              <a:rPr lang="zh-CN" altLang="en-US" dirty="0" smtClean="0">
                <a:solidFill>
                  <a:srgbClr val="0000CC"/>
                </a:solidFill>
                <a:latin typeface="华文楷体" panose="02010600040101010101" pitchFamily="2" charset="-122"/>
                <a:ea typeface="华文楷体" panose="02010600040101010101" pitchFamily="2" charset="-122"/>
              </a:rPr>
              <a:t>数字传输常用</a:t>
            </a:r>
            <a:endParaRPr lang="zh-CN" altLang="en-US" dirty="0">
              <a:solidFill>
                <a:srgbClr val="0000CC"/>
              </a:solidFill>
              <a:latin typeface="华文楷体" panose="02010600040101010101" pitchFamily="2" charset="-122"/>
              <a:ea typeface="华文楷体" panose="02010600040101010101" pitchFamily="2" charset="-122"/>
            </a:endParaRPr>
          </a:p>
          <a:p>
            <a:pPr lvl="1">
              <a:lnSpc>
                <a:spcPct val="100000"/>
              </a:lnSpc>
            </a:pPr>
            <a:r>
              <a:rPr lang="en-US" altLang="zh-CN" dirty="0">
                <a:solidFill>
                  <a:srgbClr val="FF0000"/>
                </a:solidFill>
                <a:latin typeface="华文楷体" panose="02010600040101010101" pitchFamily="2" charset="-122"/>
                <a:ea typeface="华文楷体" panose="02010600040101010101" pitchFamily="2" charset="-122"/>
              </a:rPr>
              <a:t>75</a:t>
            </a:r>
            <a:r>
              <a:rPr lang="en-US" altLang="zh-CN" sz="1600" dirty="0">
                <a:solidFill>
                  <a:srgbClr val="FF0000"/>
                </a:solidFill>
                <a:latin typeface="华文楷体" panose="02010600040101010101" pitchFamily="2" charset="-122"/>
                <a:ea typeface="华文楷体" panose="02010600040101010101" pitchFamily="2" charset="-122"/>
              </a:rPr>
              <a:t> </a:t>
            </a:r>
            <a:r>
              <a:rPr lang="en-US" altLang="zh-CN" dirty="0">
                <a:solidFill>
                  <a:srgbClr val="FF0000"/>
                </a:solidFill>
                <a:latin typeface="华文楷体" panose="02010600040101010101" pitchFamily="2" charset="-122"/>
                <a:ea typeface="华文楷体" panose="02010600040101010101" pitchFamily="2" charset="-122"/>
                <a:sym typeface="Symbol" pitchFamily="18" charset="2"/>
              </a:rPr>
              <a:t></a:t>
            </a:r>
            <a:r>
              <a:rPr lang="en-US" altLang="zh-CN" sz="1400" dirty="0">
                <a:solidFill>
                  <a:srgbClr val="FF0000"/>
                </a:solidFill>
                <a:latin typeface="华文楷体" panose="02010600040101010101" pitchFamily="2" charset="-122"/>
                <a:ea typeface="华文楷体" panose="02010600040101010101" pitchFamily="2" charset="-122"/>
              </a:rPr>
              <a:t> </a:t>
            </a:r>
            <a:r>
              <a:rPr lang="zh-CN" altLang="en-US" dirty="0" smtClean="0">
                <a:solidFill>
                  <a:srgbClr val="FF0000"/>
                </a:solidFill>
                <a:latin typeface="华文楷体" panose="02010600040101010101" pitchFamily="2" charset="-122"/>
                <a:ea typeface="华文楷体" panose="02010600040101010101" pitchFamily="2" charset="-122"/>
              </a:rPr>
              <a:t>同轴电缆 </a:t>
            </a:r>
            <a:r>
              <a:rPr lang="en-US" altLang="zh-CN" dirty="0" smtClean="0">
                <a:solidFill>
                  <a:srgbClr val="0000CC"/>
                </a:solidFill>
                <a:latin typeface="华文楷体" panose="02010600040101010101" pitchFamily="2" charset="-122"/>
                <a:ea typeface="华文楷体" panose="02010600040101010101" pitchFamily="2" charset="-122"/>
              </a:rPr>
              <a:t>—— </a:t>
            </a:r>
            <a:r>
              <a:rPr lang="zh-CN" altLang="en-US" dirty="0" smtClean="0">
                <a:solidFill>
                  <a:srgbClr val="0000CC"/>
                </a:solidFill>
                <a:latin typeface="华文楷体" panose="02010600040101010101" pitchFamily="2" charset="-122"/>
                <a:ea typeface="华文楷体" panose="02010600040101010101" pitchFamily="2" charset="-122"/>
              </a:rPr>
              <a:t>有线电视 </a:t>
            </a:r>
            <a:r>
              <a:rPr lang="en-US" altLang="zh-CN" dirty="0" smtClean="0">
                <a:solidFill>
                  <a:srgbClr val="0000CC"/>
                </a:solidFill>
                <a:latin typeface="华文楷体" panose="02010600040101010101" pitchFamily="2" charset="-122"/>
                <a:ea typeface="华文楷体" panose="02010600040101010101" pitchFamily="2" charset="-122"/>
              </a:rPr>
              <a:t>/ </a:t>
            </a:r>
            <a:r>
              <a:rPr lang="zh-CN" altLang="en-US" dirty="0" smtClean="0">
                <a:solidFill>
                  <a:srgbClr val="0000CC"/>
                </a:solidFill>
                <a:latin typeface="华文楷体" panose="02010600040101010101" pitchFamily="2" charset="-122"/>
                <a:ea typeface="华文楷体" panose="02010600040101010101" pitchFamily="2" charset="-122"/>
              </a:rPr>
              <a:t>模拟传输常用</a:t>
            </a:r>
            <a:endParaRPr lang="zh-CN" altLang="en-US" dirty="0">
              <a:solidFill>
                <a:srgbClr val="0000CC"/>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latin typeface="华文楷体" panose="02010600040101010101" pitchFamily="2" charset="-122"/>
                <a:ea typeface="华文楷体" panose="02010600040101010101" pitchFamily="2" charset="-122"/>
              </a:rPr>
              <a:t>光纤</a:t>
            </a:r>
            <a:r>
              <a:rPr lang="zh-CN" altLang="zh-CN" dirty="0">
                <a:latin typeface="华文楷体" panose="02010600040101010101" pitchFamily="2" charset="-122"/>
                <a:ea typeface="华文楷体" panose="02010600040101010101" pitchFamily="2" charset="-122"/>
              </a:rPr>
              <a:t>是光纤通信的</a:t>
            </a:r>
            <a:r>
              <a:rPr lang="zh-CN" altLang="zh-CN" dirty="0" smtClean="0">
                <a:latin typeface="华文楷体" panose="02010600040101010101" pitchFamily="2" charset="-122"/>
                <a:ea typeface="华文楷体" panose="02010600040101010101" pitchFamily="2" charset="-122"/>
              </a:rPr>
              <a:t>传输媒体</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由于可见光的频率非常</a:t>
            </a:r>
            <a:r>
              <a:rPr lang="zh-CN" altLang="zh-CN" dirty="0" smtClean="0">
                <a:latin typeface="华文楷体" panose="02010600040101010101" pitchFamily="2" charset="-122"/>
                <a:ea typeface="华文楷体" panose="02010600040101010101" pitchFamily="2" charset="-122"/>
              </a:rPr>
              <a:t>高，</a:t>
            </a:r>
            <a:r>
              <a:rPr lang="zh-CN" altLang="zh-CN" dirty="0">
                <a:latin typeface="华文楷体" panose="02010600040101010101" pitchFamily="2" charset="-122"/>
                <a:ea typeface="华文楷体" panose="02010600040101010101" pitchFamily="2" charset="-122"/>
              </a:rPr>
              <a:t>约</a:t>
            </a:r>
            <a:r>
              <a:rPr lang="zh-CN" altLang="zh-CN" dirty="0" smtClean="0">
                <a:latin typeface="华文楷体" panose="02010600040101010101" pitchFamily="2" charset="-122"/>
                <a:ea typeface="华文楷体" panose="02010600040101010101" pitchFamily="2" charset="-122"/>
              </a:rPr>
              <a:t>为</a:t>
            </a:r>
            <a:r>
              <a:rPr lang="en-US" altLang="zh-CN" dirty="0" smtClean="0">
                <a:latin typeface="华文楷体" panose="02010600040101010101" pitchFamily="2" charset="-122"/>
                <a:ea typeface="华文楷体" panose="02010600040101010101" pitchFamily="2" charset="-122"/>
              </a:rPr>
              <a:t> 10</a:t>
            </a:r>
            <a:r>
              <a:rPr lang="en-US" altLang="zh-CN" baseline="30000" dirty="0" smtClean="0">
                <a:latin typeface="华文楷体" panose="02010600040101010101" pitchFamily="2" charset="-122"/>
                <a:ea typeface="华文楷体" panose="02010600040101010101" pitchFamily="2" charset="-122"/>
              </a:rPr>
              <a:t>8</a:t>
            </a:r>
            <a:r>
              <a:rPr lang="en-US" altLang="zh-CN" dirty="0" smtClean="0">
                <a:latin typeface="华文楷体" panose="02010600040101010101" pitchFamily="2" charset="-122"/>
                <a:ea typeface="华文楷体" panose="02010600040101010101" pitchFamily="2" charset="-122"/>
              </a:rPr>
              <a:t> MHz </a:t>
            </a:r>
            <a:r>
              <a:rPr lang="zh-CN" altLang="zh-CN" dirty="0" smtClean="0">
                <a:latin typeface="华文楷体" panose="02010600040101010101" pitchFamily="2" charset="-122"/>
                <a:ea typeface="华文楷体" panose="02010600040101010101" pitchFamily="2" charset="-122"/>
              </a:rPr>
              <a:t>的</a:t>
            </a:r>
            <a:r>
              <a:rPr lang="zh-CN" altLang="zh-CN" dirty="0">
                <a:latin typeface="华文楷体" panose="02010600040101010101" pitchFamily="2" charset="-122"/>
                <a:ea typeface="华文楷体" panose="02010600040101010101" pitchFamily="2" charset="-122"/>
              </a:rPr>
              <a:t>量级，因此一个光纤通信系统的传输带宽远远大于目前其他各种传输媒体的</a:t>
            </a:r>
            <a:r>
              <a:rPr lang="zh-CN" altLang="zh-CN" dirty="0" smtClean="0">
                <a:latin typeface="华文楷体" panose="02010600040101010101" pitchFamily="2" charset="-122"/>
                <a:ea typeface="华文楷体" panose="02010600040101010101" pitchFamily="2" charset="-122"/>
              </a:rPr>
              <a:t>带宽</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。传统微波通信有两种方式： </a:t>
            </a:r>
            <a:endParaRPr lang="zh-CN" altLang="en-US" dirty="0"/>
          </a:p>
          <a:p>
            <a:pPr lvl="1"/>
            <a:r>
              <a:rPr lang="zh-CN" altLang="en-US" dirty="0">
                <a:solidFill>
                  <a:srgbClr val="0000CC"/>
                </a:solidFill>
                <a:latin typeface="华文楷体" panose="02010600040101010101" pitchFamily="2" charset="-122"/>
                <a:ea typeface="华文楷体" panose="02010600040101010101" pitchFamily="2" charset="-122"/>
              </a:rPr>
              <a:t>地面微波接力通信</a:t>
            </a:r>
          </a:p>
          <a:p>
            <a:pPr lvl="1"/>
            <a:r>
              <a:rPr lang="zh-CN" altLang="en-US" dirty="0">
                <a:solidFill>
                  <a:srgbClr val="0000CC"/>
                </a:solidFill>
                <a:latin typeface="华文楷体" panose="02010600040101010101" pitchFamily="2" charset="-122"/>
                <a:ea typeface="华文楷体" panose="02010600040101010101" pitchFamily="2" charset="-122"/>
              </a:rPr>
              <a:t>卫星通信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39" y="1052736"/>
            <a:ext cx="9054173" cy="1569660"/>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（工业、科学、医学使用的频段）。</a:t>
            </a:r>
            <a:r>
              <a:rPr lang="zh-CN" altLang="zh-CN" sz="2400" b="1" dirty="0" smtClean="0">
                <a:solidFill>
                  <a:srgbClr val="000066"/>
                </a:solidFill>
                <a:latin typeface="+mn-lt"/>
                <a:ea typeface="黑体" pitchFamily="2" charset="-122"/>
              </a:rPr>
              <a:t>各国的</a:t>
            </a:r>
            <a:r>
              <a:rPr lang="en-US" altLang="zh-CN" sz="2400" b="1" dirty="0" smtClean="0">
                <a:solidFill>
                  <a:srgbClr val="000066"/>
                </a:solidFill>
                <a:latin typeface="+mn-lt"/>
                <a:ea typeface="黑体" pitchFamily="2" charset="-122"/>
              </a:rPr>
              <a:t> ISM </a:t>
            </a:r>
            <a:r>
              <a:rPr lang="zh-CN" altLang="zh-CN" sz="2400" b="1" dirty="0"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latin typeface="华文楷体" panose="02010600040101010101" pitchFamily="2" charset="-122"/>
                <a:ea typeface="华文楷体" panose="02010600040101010101" pitchFamily="2" charset="-122"/>
              </a:rPr>
              <a:t>将整个带宽分为多份，用户</a:t>
            </a:r>
            <a:r>
              <a:rPr lang="zh-CN" altLang="en-US" sz="2400" dirty="0">
                <a:latin typeface="华文楷体" panose="02010600040101010101" pitchFamily="2" charset="-122"/>
                <a:ea typeface="华文楷体" panose="02010600040101010101" pitchFamily="2" charset="-122"/>
              </a:rPr>
              <a:t>在分配到一定的频带后，在通信过程中自始至终都占用这个频带。</a:t>
            </a:r>
          </a:p>
          <a:p>
            <a:r>
              <a:rPr lang="zh-CN" altLang="en-US" sz="2400" dirty="0">
                <a:solidFill>
                  <a:srgbClr val="FF0000"/>
                </a:solidFill>
                <a:latin typeface="华文楷体" panose="02010600040101010101" pitchFamily="2" charset="-122"/>
                <a:ea typeface="华文楷体" panose="02010600040101010101" pitchFamily="2" charset="-122"/>
              </a:rPr>
              <a:t>频分复用</a:t>
            </a:r>
            <a:r>
              <a:rPr lang="zh-CN" altLang="en-US" sz="2400" dirty="0">
                <a:latin typeface="华文楷体" panose="02010600040101010101" pitchFamily="2" charset="-122"/>
                <a:ea typeface="华文楷体" panose="02010600040101010101" pitchFamily="2" charset="-122"/>
              </a:rPr>
              <a:t>的所有用户在同样的时间</a:t>
            </a:r>
            <a:r>
              <a:rPr lang="zh-CN" altLang="en-US" sz="2400" dirty="0">
                <a:solidFill>
                  <a:srgbClr val="FF0000"/>
                </a:solidFill>
                <a:latin typeface="华文楷体" panose="02010600040101010101" pitchFamily="2" charset="-122"/>
                <a:ea typeface="华文楷体" panose="02010600040101010101" pitchFamily="2" charset="-122"/>
              </a:rPr>
              <a:t>占用不同的带宽资源</a:t>
            </a:r>
            <a:r>
              <a:rPr lang="zh-CN" altLang="en-US" sz="2400" dirty="0">
                <a:latin typeface="华文楷体" panose="02010600040101010101" pitchFamily="2" charset="-122"/>
                <a:ea typeface="华文楷体" panose="02010600040101010101" pitchFamily="2" charset="-122"/>
              </a:rPr>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8850188" cy="4358109"/>
          </a:xfrm>
        </p:spPr>
        <p:txBody>
          <a:bodyPr/>
          <a:lstStyle/>
          <a:p>
            <a:r>
              <a:rPr lang="zh-CN" altLang="en-US" sz="2800" dirty="0">
                <a:solidFill>
                  <a:srgbClr val="FF0000"/>
                </a:solidFill>
                <a:latin typeface="华文楷体" panose="02010600040101010101" pitchFamily="2" charset="-122"/>
                <a:ea typeface="华文楷体" panose="02010600040101010101" pitchFamily="2" charset="-122"/>
              </a:rPr>
              <a:t>时分复用</a:t>
            </a:r>
            <a:r>
              <a:rPr lang="zh-CN" altLang="en-US" sz="2800" dirty="0">
                <a:latin typeface="华文楷体" panose="02010600040101010101" pitchFamily="2" charset="-122"/>
                <a:ea typeface="华文楷体" panose="02010600040101010101" pitchFamily="2" charset="-122"/>
              </a:rPr>
              <a:t>则是将时间划分为一段段等长的</a:t>
            </a:r>
            <a:r>
              <a:rPr lang="zh-CN" altLang="en-US" sz="2800" dirty="0">
                <a:solidFill>
                  <a:srgbClr val="FF0000"/>
                </a:solidFill>
                <a:latin typeface="华文楷体" panose="02010600040101010101" pitchFamily="2" charset="-122"/>
                <a:ea typeface="华文楷体" panose="02010600040101010101" pitchFamily="2" charset="-122"/>
              </a:rPr>
              <a:t>时分复用帧</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TDM </a:t>
            </a:r>
            <a:r>
              <a:rPr lang="zh-CN" altLang="en-US" sz="2800" dirty="0">
                <a:latin typeface="华文楷体" panose="02010600040101010101" pitchFamily="2" charset="-122"/>
                <a:ea typeface="华文楷体" panose="02010600040101010101" pitchFamily="2" charset="-122"/>
              </a:rPr>
              <a:t>帧）。每一个时分复用的用户在每一个 </a:t>
            </a:r>
            <a:r>
              <a:rPr lang="en-US" altLang="zh-CN" sz="2800" dirty="0">
                <a:latin typeface="华文楷体" panose="02010600040101010101" pitchFamily="2" charset="-122"/>
                <a:ea typeface="华文楷体" panose="02010600040101010101" pitchFamily="2" charset="-122"/>
              </a:rPr>
              <a:t>TDM </a:t>
            </a:r>
            <a:r>
              <a:rPr lang="zh-CN" altLang="en-US" sz="2800" dirty="0">
                <a:latin typeface="华文楷体" panose="02010600040101010101" pitchFamily="2" charset="-122"/>
                <a:ea typeface="华文楷体" panose="02010600040101010101" pitchFamily="2" charset="-122"/>
              </a:rPr>
              <a:t>帧中占用固定序号的时隙。</a:t>
            </a:r>
          </a:p>
          <a:p>
            <a:r>
              <a:rPr lang="zh-CN" altLang="en-US" sz="2800" dirty="0">
                <a:latin typeface="华文楷体" panose="02010600040101010101" pitchFamily="2" charset="-122"/>
                <a:ea typeface="华文楷体" panose="02010600040101010101" pitchFamily="2" charset="-122"/>
              </a:rPr>
              <a:t>每一个用户所占用的时隙是</a:t>
            </a:r>
            <a:r>
              <a:rPr lang="zh-CN" altLang="en-US" sz="2800" dirty="0">
                <a:solidFill>
                  <a:srgbClr val="FF0000"/>
                </a:solidFill>
                <a:latin typeface="华文楷体" panose="02010600040101010101" pitchFamily="2" charset="-122"/>
                <a:ea typeface="华文楷体" panose="02010600040101010101" pitchFamily="2" charset="-122"/>
              </a:rPr>
              <a:t>周期性地出现</a:t>
            </a:r>
            <a:r>
              <a:rPr lang="zh-CN" altLang="en-US" sz="2800" dirty="0">
                <a:latin typeface="华文楷体" panose="02010600040101010101" pitchFamily="2" charset="-122"/>
                <a:ea typeface="华文楷体" panose="02010600040101010101" pitchFamily="2" charset="-122"/>
              </a:rPr>
              <a:t>（其周期就是 </a:t>
            </a:r>
            <a:r>
              <a:rPr lang="en-US" altLang="zh-CN" sz="2800" dirty="0">
                <a:latin typeface="华文楷体" panose="02010600040101010101" pitchFamily="2" charset="-122"/>
                <a:ea typeface="华文楷体" panose="02010600040101010101" pitchFamily="2" charset="-122"/>
              </a:rPr>
              <a:t>TDM  </a:t>
            </a:r>
            <a:r>
              <a:rPr lang="zh-CN" altLang="en-US" sz="2800" dirty="0">
                <a:latin typeface="华文楷体" panose="02010600040101010101" pitchFamily="2" charset="-122"/>
                <a:ea typeface="华文楷体" panose="02010600040101010101" pitchFamily="2" charset="-122"/>
              </a:rPr>
              <a:t>帧的长度）。</a:t>
            </a:r>
          </a:p>
          <a:p>
            <a:r>
              <a:rPr lang="en-US" altLang="zh-CN" sz="2800" dirty="0">
                <a:latin typeface="华文楷体" panose="02010600040101010101" pitchFamily="2" charset="-122"/>
                <a:ea typeface="华文楷体" panose="02010600040101010101" pitchFamily="2" charset="-122"/>
              </a:rPr>
              <a:t>TDM </a:t>
            </a:r>
            <a:r>
              <a:rPr lang="zh-CN" altLang="en-US" sz="2800" dirty="0">
                <a:latin typeface="华文楷体" panose="02010600040101010101" pitchFamily="2" charset="-122"/>
                <a:ea typeface="华文楷体" panose="02010600040101010101" pitchFamily="2" charset="-122"/>
              </a:rPr>
              <a:t>信号也称为</a:t>
            </a:r>
            <a:r>
              <a:rPr lang="zh-CN" altLang="en-US" sz="2800" dirty="0">
                <a:solidFill>
                  <a:srgbClr val="FF0000"/>
                </a:solidFill>
                <a:latin typeface="华文楷体" panose="02010600040101010101" pitchFamily="2" charset="-122"/>
                <a:ea typeface="华文楷体" panose="02010600040101010101" pitchFamily="2" charset="-122"/>
              </a:rPr>
              <a:t>等时</a:t>
            </a:r>
            <a:r>
              <a:rPr lang="en-US" altLang="zh-CN" sz="2800" dirty="0">
                <a:latin typeface="华文楷体" panose="02010600040101010101" pitchFamily="2" charset="-122"/>
                <a:ea typeface="华文楷体" panose="02010600040101010101" pitchFamily="2" charset="-122"/>
              </a:rPr>
              <a:t>(isochronous)</a:t>
            </a:r>
            <a:r>
              <a:rPr lang="zh-CN" altLang="en-US" sz="2800" dirty="0">
                <a:latin typeface="华文楷体" panose="02010600040101010101" pitchFamily="2" charset="-122"/>
                <a:ea typeface="华文楷体" panose="02010600040101010101" pitchFamily="2" charset="-122"/>
              </a:rPr>
              <a:t>信号。</a:t>
            </a:r>
          </a:p>
          <a:p>
            <a:r>
              <a:rPr lang="zh-CN" altLang="en-US" sz="2800" dirty="0">
                <a:solidFill>
                  <a:srgbClr val="0000CC"/>
                </a:solidFill>
                <a:latin typeface="华文楷体" panose="02010600040101010101" pitchFamily="2" charset="-122"/>
                <a:ea typeface="华文楷体" panose="02010600040101010101" pitchFamily="2" charset="-122"/>
              </a:rPr>
              <a:t>时分复用的所有用户是</a:t>
            </a:r>
            <a:r>
              <a:rPr lang="zh-CN" altLang="en-US" sz="2800" dirty="0">
                <a:solidFill>
                  <a:srgbClr val="FF0000"/>
                </a:solidFill>
                <a:latin typeface="华文楷体" panose="02010600040101010101" pitchFamily="2" charset="-122"/>
                <a:ea typeface="华文楷体" panose="02010600040101010101" pitchFamily="2" charset="-122"/>
              </a:rPr>
              <a:t>在不同的时间</a:t>
            </a:r>
            <a:r>
              <a:rPr lang="zh-CN" altLang="en-US" sz="2800" dirty="0">
                <a:solidFill>
                  <a:srgbClr val="0000CC"/>
                </a:solidFill>
                <a:latin typeface="华文楷体" panose="02010600040101010101" pitchFamily="2" charset="-122"/>
                <a:ea typeface="华文楷体" panose="02010600040101010101" pitchFamily="2" charset="-122"/>
              </a:rPr>
              <a:t>占用</a:t>
            </a:r>
            <a:r>
              <a:rPr lang="zh-CN" altLang="en-US" sz="2800" dirty="0">
                <a:solidFill>
                  <a:srgbClr val="FF0000"/>
                </a:solidFill>
                <a:latin typeface="华文楷体" panose="02010600040101010101" pitchFamily="2" charset="-122"/>
                <a:ea typeface="华文楷体" panose="02010600040101010101" pitchFamily="2" charset="-122"/>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8778180" cy="4286101"/>
          </a:xfrm>
        </p:spPr>
        <p:txBody>
          <a:bodyPr/>
          <a:lstStyle/>
          <a:p>
            <a:r>
              <a:rPr lang="zh-CN" altLang="en-US" sz="2800" dirty="0">
                <a:latin typeface="华文楷体" panose="02010600040101010101" pitchFamily="2" charset="-122"/>
                <a:ea typeface="华文楷体" panose="02010600040101010101" pitchFamily="2" charset="-122"/>
              </a:rPr>
              <a:t>常用的名词是</a:t>
            </a:r>
            <a:r>
              <a:rPr lang="zh-CN" altLang="en-US" sz="2800" dirty="0">
                <a:solidFill>
                  <a:srgbClr val="FF0000"/>
                </a:solidFill>
                <a:latin typeface="华文楷体" panose="02010600040101010101" pitchFamily="2" charset="-122"/>
                <a:ea typeface="华文楷体" panose="02010600040101010101" pitchFamily="2" charset="-122"/>
              </a:rPr>
              <a:t>码分多址</a:t>
            </a: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CDMA </a:t>
            </a:r>
            <a:r>
              <a:rPr lang="en-US" altLang="zh-CN" sz="2800" dirty="0" smtClean="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(Code Division Multiple Access)</a:t>
            </a:r>
            <a:r>
              <a:rPr lang="zh-CN" altLang="en-US" sz="28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各用户使用经过特殊挑选的不同码型，因此彼此不会造成干扰。</a:t>
            </a:r>
          </a:p>
          <a:p>
            <a:r>
              <a:rPr lang="zh-CN" altLang="en-US" sz="2800" dirty="0">
                <a:latin typeface="华文楷体" panose="02010600040101010101" pitchFamily="2" charset="-122"/>
                <a:ea typeface="华文楷体" panose="02010600040101010101" pitchFamily="2" charset="-122"/>
              </a:rPr>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华文楷体" panose="02010600040101010101" pitchFamily="2" charset="-122"/>
                <a:ea typeface="华文楷体" panose="02010600040101010101" pitchFamily="2" charset="-122"/>
              </a:rPr>
              <a:t>如发送比特 </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，则发送自己的 </a:t>
            </a:r>
            <a:r>
              <a:rPr lang="en-US" altLang="zh-CN" i="1" dirty="0">
                <a:solidFill>
                  <a:srgbClr val="0000CC"/>
                </a:solidFill>
                <a:latin typeface="华文楷体" panose="02010600040101010101" pitchFamily="2" charset="-122"/>
                <a:ea typeface="华文楷体" panose="02010600040101010101" pitchFamily="2" charset="-122"/>
              </a:rPr>
              <a:t>m</a:t>
            </a:r>
            <a:r>
              <a:rPr lang="en-US" altLang="zh-CN" dirty="0">
                <a:solidFill>
                  <a:srgbClr val="0000CC"/>
                </a:solidFill>
                <a:latin typeface="华文楷体" panose="02010600040101010101" pitchFamily="2" charset="-122"/>
                <a:ea typeface="华文楷体" panose="02010600040101010101" pitchFamily="2" charset="-122"/>
              </a:rPr>
              <a:t> bit </a:t>
            </a:r>
            <a:r>
              <a:rPr lang="zh-CN" altLang="en-US" dirty="0">
                <a:solidFill>
                  <a:srgbClr val="0000CC"/>
                </a:solidFill>
                <a:latin typeface="华文楷体" panose="02010600040101010101" pitchFamily="2" charset="-122"/>
                <a:ea typeface="华文楷体" panose="02010600040101010101" pitchFamily="2" charset="-122"/>
              </a:rPr>
              <a:t>码片序列。</a:t>
            </a:r>
          </a:p>
          <a:p>
            <a:pPr lvl="1">
              <a:lnSpc>
                <a:spcPct val="100000"/>
              </a:lnSpc>
            </a:pPr>
            <a:r>
              <a:rPr lang="zh-CN" altLang="en-US" dirty="0">
                <a:solidFill>
                  <a:srgbClr val="0000CC"/>
                </a:solidFill>
                <a:latin typeface="华文楷体" panose="02010600040101010101" pitchFamily="2" charset="-122"/>
                <a:ea typeface="华文楷体" panose="02010600040101010101" pitchFamily="2" charset="-122"/>
              </a:rPr>
              <a:t>如发送比特 </a:t>
            </a: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，则发送该码片序列的二进制反码。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华文楷体" panose="02010600040101010101" pitchFamily="2" charset="-122"/>
                <a:ea typeface="华文楷体" panose="02010600040101010101" pitchFamily="2" charset="-122"/>
              </a:rPr>
              <a:t>发送比特 </a:t>
            </a:r>
            <a:r>
              <a:rPr lang="en-US" altLang="zh-CN" dirty="0">
                <a:solidFill>
                  <a:srgbClr val="0000CC"/>
                </a:solidFill>
                <a:latin typeface="华文楷体" panose="02010600040101010101" pitchFamily="2" charset="-122"/>
                <a:ea typeface="华文楷体" panose="02010600040101010101" pitchFamily="2" charset="-122"/>
              </a:rPr>
              <a:t>1 </a:t>
            </a:r>
            <a:r>
              <a:rPr lang="zh-CN" altLang="en-US" dirty="0">
                <a:solidFill>
                  <a:srgbClr val="0000CC"/>
                </a:solidFill>
                <a:latin typeface="华文楷体" panose="02010600040101010101" pitchFamily="2" charset="-122"/>
                <a:ea typeface="华文楷体" panose="02010600040101010101" pitchFamily="2" charset="-122"/>
              </a:rPr>
              <a:t>时，就发送序列 </a:t>
            </a:r>
            <a:r>
              <a:rPr lang="en-US" altLang="zh-CN" dirty="0">
                <a:solidFill>
                  <a:srgbClr val="0000CC"/>
                </a:solidFill>
                <a:latin typeface="华文楷体" panose="02010600040101010101" pitchFamily="2" charset="-122"/>
                <a:ea typeface="华文楷体" panose="02010600040101010101" pitchFamily="2" charset="-122"/>
              </a:rPr>
              <a:t>00011011</a:t>
            </a:r>
            <a:r>
              <a:rPr lang="zh-CN" altLang="en-US" dirty="0">
                <a:solidFill>
                  <a:srgbClr val="0000CC"/>
                </a:solidFill>
                <a:latin typeface="华文楷体" panose="02010600040101010101" pitchFamily="2" charset="-122"/>
                <a:ea typeface="华文楷体" panose="02010600040101010101" pitchFamily="2" charset="-122"/>
              </a:rPr>
              <a:t>，</a:t>
            </a:r>
          </a:p>
          <a:p>
            <a:pPr lvl="1">
              <a:lnSpc>
                <a:spcPct val="100000"/>
              </a:lnSpc>
            </a:pPr>
            <a:r>
              <a:rPr lang="zh-CN" altLang="en-US" dirty="0">
                <a:solidFill>
                  <a:srgbClr val="0000CC"/>
                </a:solidFill>
                <a:latin typeface="华文楷体" panose="02010600040101010101" pitchFamily="2" charset="-122"/>
                <a:ea typeface="华文楷体" panose="02010600040101010101" pitchFamily="2" charset="-122"/>
              </a:rPr>
              <a:t>发送比特 </a:t>
            </a:r>
            <a:r>
              <a:rPr lang="en-US" altLang="zh-CN" dirty="0">
                <a:solidFill>
                  <a:srgbClr val="0000CC"/>
                </a:solidFill>
                <a:latin typeface="华文楷体" panose="02010600040101010101" pitchFamily="2" charset="-122"/>
                <a:ea typeface="华文楷体" panose="02010600040101010101" pitchFamily="2" charset="-122"/>
              </a:rPr>
              <a:t>0 </a:t>
            </a:r>
            <a:r>
              <a:rPr lang="zh-CN" altLang="en-US" dirty="0">
                <a:solidFill>
                  <a:srgbClr val="0000CC"/>
                </a:solidFill>
                <a:latin typeface="华文楷体" panose="02010600040101010101" pitchFamily="2" charset="-122"/>
                <a:ea typeface="华文楷体" panose="02010600040101010101" pitchFamily="2" charset="-122"/>
              </a:rPr>
              <a:t>时，就发送序列 </a:t>
            </a:r>
            <a:r>
              <a:rPr lang="en-US" altLang="zh-CN" dirty="0">
                <a:solidFill>
                  <a:srgbClr val="0000CC"/>
                </a:solidFill>
                <a:latin typeface="华文楷体" panose="02010600040101010101" pitchFamily="2" charset="-122"/>
                <a:ea typeface="华文楷体" panose="02010600040101010101" pitchFamily="2" charset="-122"/>
              </a:rPr>
              <a:t>11100100</a:t>
            </a:r>
            <a:r>
              <a:rPr lang="zh-CN" altLang="en-US" dirty="0">
                <a:solidFill>
                  <a:srgbClr val="0000CC"/>
                </a:solidFill>
                <a:latin typeface="华文楷体" panose="02010600040101010101" pitchFamily="2" charset="-122"/>
                <a:ea typeface="华文楷体" panose="02010600040101010101"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latin typeface="华文楷体" panose="02010600040101010101" pitchFamily="2" charset="-122"/>
                <a:ea typeface="华文楷体" panose="02010600040101010101" pitchFamily="2" charset="-122"/>
              </a:rPr>
              <a:t>一</a:t>
            </a:r>
            <a:r>
              <a:rPr lang="zh-CN" altLang="zh-CN" sz="2400" dirty="0">
                <a:latin typeface="华文楷体" panose="02010600040101010101" pitchFamily="2" charset="-122"/>
                <a:ea typeface="华文楷体" panose="02010600040101010101" pitchFamily="2" charset="-122"/>
              </a:rPr>
              <a:t>种是</a:t>
            </a:r>
            <a:r>
              <a:rPr lang="zh-CN" altLang="zh-CN" sz="2400" dirty="0">
                <a:solidFill>
                  <a:srgbClr val="FF0000"/>
                </a:solidFill>
                <a:latin typeface="华文楷体" panose="02010600040101010101" pitchFamily="2" charset="-122"/>
                <a:ea typeface="华文楷体" panose="02010600040101010101" pitchFamily="2" charset="-122"/>
              </a:rPr>
              <a:t>直接序列扩频</a:t>
            </a:r>
            <a:r>
              <a:rPr lang="en-US" altLang="zh-CN" sz="2400" dirty="0">
                <a:solidFill>
                  <a:srgbClr val="FF0000"/>
                </a:solidFill>
                <a:latin typeface="华文楷体" panose="02010600040101010101" pitchFamily="2" charset="-122"/>
                <a:ea typeface="华文楷体" panose="02010600040101010101" pitchFamily="2" charset="-122"/>
              </a:rPr>
              <a:t>DSSS </a:t>
            </a:r>
            <a:r>
              <a:rPr lang="en-US" altLang="zh-CN" sz="2400" dirty="0">
                <a:latin typeface="华文楷体" panose="02010600040101010101" pitchFamily="2" charset="-122"/>
                <a:ea typeface="华文楷体" panose="02010600040101010101" pitchFamily="2" charset="-122"/>
              </a:rPr>
              <a:t>(Direct Sequence Spread Spectrum)</a:t>
            </a:r>
            <a:r>
              <a:rPr lang="zh-CN" altLang="zh-CN" sz="2400" dirty="0">
                <a:latin typeface="华文楷体" panose="02010600040101010101" pitchFamily="2" charset="-122"/>
                <a:ea typeface="华文楷体" panose="02010600040101010101" pitchFamily="2" charset="-122"/>
              </a:rPr>
              <a:t>，如上面讲的使用码片序列就是这一类</a:t>
            </a:r>
            <a:r>
              <a:rPr lang="zh-CN" altLang="zh-CN"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zh-CN" sz="2400" dirty="0" smtClean="0">
                <a:latin typeface="华文楷体" panose="02010600040101010101" pitchFamily="2" charset="-122"/>
                <a:ea typeface="华文楷体" panose="02010600040101010101" pitchFamily="2" charset="-122"/>
              </a:rPr>
              <a:t>另</a:t>
            </a:r>
            <a:r>
              <a:rPr lang="zh-CN" altLang="zh-CN" sz="2400" dirty="0">
                <a:latin typeface="华文楷体" panose="02010600040101010101" pitchFamily="2" charset="-122"/>
                <a:ea typeface="华文楷体" panose="02010600040101010101" pitchFamily="2" charset="-122"/>
              </a:rPr>
              <a:t>一种是</a:t>
            </a:r>
            <a:r>
              <a:rPr lang="zh-CN" altLang="zh-CN" sz="2400" dirty="0">
                <a:solidFill>
                  <a:srgbClr val="FF0000"/>
                </a:solidFill>
                <a:latin typeface="华文楷体" panose="02010600040101010101" pitchFamily="2" charset="-122"/>
                <a:ea typeface="华文楷体" panose="02010600040101010101" pitchFamily="2" charset="-122"/>
              </a:rPr>
              <a:t>跳频扩频</a:t>
            </a:r>
            <a:r>
              <a:rPr lang="en-US" altLang="zh-CN" sz="2400" dirty="0">
                <a:solidFill>
                  <a:srgbClr val="FF0000"/>
                </a:solidFill>
                <a:latin typeface="华文楷体" panose="02010600040101010101" pitchFamily="2" charset="-122"/>
                <a:ea typeface="华文楷体" panose="02010600040101010101" pitchFamily="2" charset="-122"/>
              </a:rPr>
              <a:t>FHSS </a:t>
            </a:r>
            <a:r>
              <a:rPr lang="en-US" altLang="zh-CN" sz="2400" dirty="0">
                <a:latin typeface="华文楷体" panose="02010600040101010101" pitchFamily="2" charset="-122"/>
                <a:ea typeface="华文楷体" panose="02010600040101010101" pitchFamily="2" charset="-122"/>
              </a:rPr>
              <a:t>(Frequency Hopping Spread Spectrum)</a:t>
            </a:r>
            <a:r>
              <a:rPr lang="zh-CN"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48"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72" name="公式" r:id="rId4" imgW="2781300" imgH="431800" progId="Equation.3">
                  <p:embed/>
                </p:oleObj>
              </mc:Choice>
              <mc:Fallback>
                <p:oleObj name="公式" r:id="rId4" imgW="2781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a:t>
            </a:r>
            <a:r>
              <a:rPr lang="zh-CN" altLang="en-US" sz="2800" dirty="0" smtClean="0"/>
              <a:t>（</a:t>
            </a:r>
            <a:r>
              <a:rPr lang="zh-CN" altLang="en-US" sz="2800" dirty="0" smtClean="0">
                <a:solidFill>
                  <a:srgbClr val="FF0000"/>
                </a:solidFill>
              </a:rPr>
              <a:t>模拟数据数字化，</a:t>
            </a:r>
            <a:r>
              <a:rPr kumimoji="1" lang="zh-CN" altLang="en-US" sz="2800" dirty="0">
                <a:latin typeface="华文新魏" pitchFamily="2" charset="-122"/>
                <a:ea typeface="华文新魏" pitchFamily="2" charset="-122"/>
              </a:rPr>
              <a:t> 8位×8000/秒 = 64</a:t>
            </a:r>
            <a:r>
              <a:rPr kumimoji="1" lang="en-US" altLang="zh-CN" sz="2800" dirty="0">
                <a:latin typeface="华文新魏" pitchFamily="2" charset="-122"/>
                <a:ea typeface="华文新魏" pitchFamily="2" charset="-122"/>
              </a:rPr>
              <a:t>kb/s </a:t>
            </a:r>
            <a:r>
              <a:rPr lang="zh-CN" altLang="en-US" sz="2800" dirty="0" smtClean="0"/>
              <a:t>）</a:t>
            </a:r>
            <a:r>
              <a:rPr lang="en-US" altLang="zh-CN" sz="2800" dirty="0" smtClean="0"/>
              <a:t>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a:xfrm>
            <a:off x="495300" y="1196752"/>
            <a:ext cx="9066212" cy="5256584"/>
          </a:xfrm>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latin typeface="华文楷体" panose="02010600040101010101" pitchFamily="2" charset="-122"/>
                <a:ea typeface="华文楷体" panose="02010600040101010101" pitchFamily="2" charset="-122"/>
              </a:rPr>
              <a:t>北美</a:t>
            </a:r>
            <a:r>
              <a:rPr lang="zh-CN" altLang="en-US" dirty="0">
                <a:latin typeface="华文楷体" panose="02010600040101010101" pitchFamily="2" charset="-122"/>
                <a:ea typeface="华文楷体" panose="02010600040101010101" pitchFamily="2" charset="-122"/>
              </a:rPr>
              <a:t>的 </a:t>
            </a:r>
            <a:r>
              <a:rPr lang="en-US" altLang="zh-CN" dirty="0">
                <a:latin typeface="华文楷体" panose="02010600040101010101" pitchFamily="2" charset="-122"/>
                <a:ea typeface="华文楷体" panose="02010600040101010101" pitchFamily="2" charset="-122"/>
              </a:rPr>
              <a:t>24 </a:t>
            </a:r>
            <a:r>
              <a:rPr lang="zh-CN" altLang="en-US" dirty="0">
                <a:latin typeface="华文楷体" panose="02010600040101010101" pitchFamily="2" charset="-122"/>
                <a:ea typeface="华文楷体" panose="02010600040101010101" pitchFamily="2" charset="-122"/>
              </a:rPr>
              <a:t>路 </a:t>
            </a:r>
            <a:r>
              <a:rPr lang="en-US" altLang="zh-CN" dirty="0">
                <a:latin typeface="华文楷体" panose="02010600040101010101" pitchFamily="2" charset="-122"/>
                <a:ea typeface="华文楷体" panose="02010600040101010101" pitchFamily="2" charset="-122"/>
              </a:rPr>
              <a:t>PCM</a:t>
            </a:r>
            <a:r>
              <a:rPr lang="zh-CN" altLang="en-US" dirty="0">
                <a:latin typeface="华文楷体" panose="02010600040101010101" pitchFamily="2" charset="-122"/>
                <a:ea typeface="华文楷体" panose="02010600040101010101" pitchFamily="2" charset="-122"/>
              </a:rPr>
              <a:t>（简称为 </a:t>
            </a:r>
            <a:r>
              <a:rPr lang="en-US" altLang="zh-CN" dirty="0">
                <a:latin typeface="华文楷体" panose="02010600040101010101" pitchFamily="2" charset="-122"/>
                <a:ea typeface="华文楷体" panose="02010600040101010101" pitchFamily="2" charset="-122"/>
              </a:rPr>
              <a:t>T1</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欧洲</a:t>
            </a:r>
            <a:r>
              <a:rPr lang="zh-CN" altLang="en-US" dirty="0">
                <a:latin typeface="华文楷体" panose="02010600040101010101" pitchFamily="2" charset="-122"/>
                <a:ea typeface="华文楷体" panose="02010600040101010101" pitchFamily="2" charset="-122"/>
              </a:rPr>
              <a:t>的 </a:t>
            </a:r>
            <a:r>
              <a:rPr lang="en-US" altLang="zh-CN" dirty="0">
                <a:latin typeface="华文楷体" panose="02010600040101010101" pitchFamily="2" charset="-122"/>
                <a:ea typeface="华文楷体" panose="02010600040101010101" pitchFamily="2" charset="-122"/>
              </a:rPr>
              <a:t>30 </a:t>
            </a:r>
            <a:r>
              <a:rPr lang="zh-CN" altLang="en-US" dirty="0">
                <a:latin typeface="华文楷体" panose="02010600040101010101" pitchFamily="2" charset="-122"/>
                <a:ea typeface="华文楷体" panose="02010600040101010101" pitchFamily="2" charset="-122"/>
              </a:rPr>
              <a:t>路 </a:t>
            </a:r>
            <a:r>
              <a:rPr lang="en-US" altLang="zh-CN" dirty="0">
                <a:latin typeface="华文楷体" panose="02010600040101010101" pitchFamily="2" charset="-122"/>
                <a:ea typeface="华文楷体" panose="02010600040101010101" pitchFamily="2" charset="-122"/>
              </a:rPr>
              <a:t>PCM</a:t>
            </a:r>
            <a:r>
              <a:rPr lang="zh-CN" altLang="en-US" dirty="0">
                <a:latin typeface="华文楷体" panose="02010600040101010101" pitchFamily="2" charset="-122"/>
                <a:ea typeface="华文楷体" panose="02010600040101010101" pitchFamily="2" charset="-122"/>
              </a:rPr>
              <a:t>（简称为 </a:t>
            </a:r>
            <a:r>
              <a:rPr lang="en-US" altLang="zh-CN" dirty="0">
                <a:latin typeface="华文楷体" panose="02010600040101010101" pitchFamily="2" charset="-122"/>
                <a:ea typeface="华文楷体" panose="02010600040101010101" pitchFamily="2" charset="-122"/>
              </a:rPr>
              <a:t>E1</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pPr marL="342900" lvl="1" indent="-342900">
              <a:buClr>
                <a:srgbClr val="333399"/>
              </a:buClr>
              <a:buSzPct val="75000"/>
            </a:pPr>
            <a:r>
              <a:rPr lang="en-US" altLang="zh-CN" dirty="0"/>
              <a:t>E1 </a:t>
            </a:r>
            <a:r>
              <a:rPr lang="zh-CN" altLang="en-US" dirty="0"/>
              <a:t>的速率是 </a:t>
            </a:r>
            <a:r>
              <a:rPr lang="en-US" altLang="zh-CN" sz="2400" dirty="0" smtClean="0">
                <a:latin typeface="华文新魏" pitchFamily="2" charset="-122"/>
                <a:ea typeface="华文新魏" pitchFamily="2" charset="-122"/>
              </a:rPr>
              <a:t>((30+2</a:t>
            </a:r>
            <a:r>
              <a:rPr lang="en-US" altLang="zh-CN" sz="2400" dirty="0">
                <a:latin typeface="华文新魏" pitchFamily="2" charset="-122"/>
                <a:ea typeface="华文新魏" pitchFamily="2" charset="-122"/>
              </a:rPr>
              <a:t>)</a:t>
            </a:r>
            <a:r>
              <a:rPr lang="zh-CN" altLang="en-US" sz="2400" dirty="0" smtClean="0">
                <a:latin typeface="华文新魏" pitchFamily="2" charset="-122"/>
                <a:ea typeface="华文新魏" pitchFamily="2" charset="-122"/>
              </a:rPr>
              <a:t>*</a:t>
            </a:r>
            <a:r>
              <a:rPr lang="en-US" altLang="zh-CN" sz="2400" dirty="0" smtClean="0">
                <a:latin typeface="华文新魏" pitchFamily="2" charset="-122"/>
                <a:ea typeface="华文新魏" pitchFamily="2" charset="-122"/>
              </a:rPr>
              <a:t>8/125</a:t>
            </a:r>
            <a:r>
              <a:rPr lang="en-US" altLang="zh-CN" sz="2400" spc="-40" dirty="0" smtClean="0">
                <a:latin typeface="华文新魏" pitchFamily="2" charset="-122"/>
                <a:ea typeface="华文新魏" pitchFamily="2" charset="-122"/>
              </a:rPr>
              <a:t>μs</a:t>
            </a:r>
            <a:r>
              <a:rPr lang="en-US" altLang="zh-CN" sz="2400" dirty="0" smtClean="0">
                <a:latin typeface="华文新魏" pitchFamily="2" charset="-122"/>
                <a:ea typeface="华文新魏" pitchFamily="2" charset="-122"/>
              </a:rPr>
              <a:t>)×</a:t>
            </a:r>
            <a:r>
              <a:rPr lang="en-US" altLang="zh-CN" sz="2400" dirty="0">
                <a:latin typeface="华文新魏" pitchFamily="2" charset="-122"/>
                <a:ea typeface="华文新魏" pitchFamily="2" charset="-122"/>
              </a:rPr>
              <a:t>10</a:t>
            </a:r>
            <a:r>
              <a:rPr lang="en-US" altLang="zh-CN" sz="2400" baseline="30000" dirty="0">
                <a:latin typeface="华文新魏" pitchFamily="2" charset="-122"/>
                <a:ea typeface="华文新魏" pitchFamily="2" charset="-122"/>
              </a:rPr>
              <a:t>6</a:t>
            </a:r>
            <a:r>
              <a:rPr lang="en-US" altLang="zh-CN" sz="2400" dirty="0">
                <a:latin typeface="华文新魏" pitchFamily="2" charset="-122"/>
                <a:ea typeface="华文新魏" pitchFamily="2" charset="-122"/>
              </a:rPr>
              <a:t>=2.048</a:t>
            </a:r>
            <a:r>
              <a:rPr lang="zh-CN" altLang="zh-CN"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Mbps</a:t>
            </a:r>
            <a:r>
              <a:rPr lang="zh-CN" altLang="zh-CN" sz="2400" dirty="0">
                <a:latin typeface="华文新魏" pitchFamily="2" charset="-122"/>
                <a:ea typeface="华文新魏" pitchFamily="2" charset="-122"/>
              </a:rPr>
              <a:t>）</a:t>
            </a:r>
            <a:endParaRPr lang="zh-CN" altLang="en-US" dirty="0">
              <a:latin typeface="华文新魏" pitchFamily="2" charset="-122"/>
              <a:ea typeface="华文新魏" pitchFamily="2" charset="-122"/>
            </a:endParaRPr>
          </a:p>
          <a:p>
            <a:r>
              <a:rPr lang="en-US" altLang="zh-CN" sz="2800" dirty="0"/>
              <a:t>T1 </a:t>
            </a:r>
            <a:r>
              <a:rPr lang="zh-CN" altLang="en-US" sz="2800" dirty="0"/>
              <a:t>的速率是</a:t>
            </a:r>
            <a:r>
              <a:rPr lang="zh-CN" altLang="en-US" sz="2400" dirty="0">
                <a:latin typeface="华文新魏" pitchFamily="2" charset="-122"/>
                <a:ea typeface="华文新魏" pitchFamily="2" charset="-122"/>
              </a:rPr>
              <a:t> </a:t>
            </a:r>
            <a:r>
              <a:rPr lang="en-US" altLang="zh-CN" sz="2400" dirty="0">
                <a:latin typeface="华文新魏" pitchFamily="2" charset="-122"/>
                <a:ea typeface="华文新魏" pitchFamily="2" charset="-122"/>
              </a:rPr>
              <a:t>((24</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8+1)/125μs)×10</a:t>
            </a:r>
            <a:r>
              <a:rPr lang="en-US" altLang="zh-CN" sz="2400" baseline="30000" dirty="0">
                <a:latin typeface="华文新魏" pitchFamily="2" charset="-122"/>
                <a:ea typeface="华文新魏" pitchFamily="2" charset="-122"/>
              </a:rPr>
              <a:t>6</a:t>
            </a:r>
            <a:r>
              <a:rPr lang="en-US" altLang="zh-CN" sz="2400" dirty="0">
                <a:latin typeface="华文新魏" pitchFamily="2" charset="-122"/>
                <a:ea typeface="华文新魏" pitchFamily="2" charset="-122"/>
              </a:rPr>
              <a:t>=1.544</a:t>
            </a:r>
            <a:r>
              <a:rPr lang="zh-CN" altLang="zh-CN"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Mbps</a:t>
            </a:r>
            <a:r>
              <a:rPr lang="zh-CN" altLang="zh-CN" sz="2400" dirty="0">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latin typeface="华文楷体" panose="02010600040101010101" pitchFamily="2" charset="-122"/>
                <a:ea typeface="华文楷体" panose="02010600040101010101" pitchFamily="2" charset="-122"/>
              </a:rPr>
              <a:t>如果不对高次群的数字传输速率进行标准化，国际范围</a:t>
            </a:r>
            <a:r>
              <a:rPr lang="zh-CN" altLang="en-US" dirty="0" smtClean="0">
                <a:latin typeface="华文楷体" panose="02010600040101010101" pitchFamily="2" charset="-122"/>
                <a:ea typeface="华文楷体" panose="02010600040101010101" pitchFamily="2" charset="-122"/>
              </a:rPr>
              <a:t>的</a:t>
            </a:r>
            <a:r>
              <a:rPr lang="zh-CN" altLang="zh-CN" dirty="0">
                <a:solidFill>
                  <a:srgbClr val="0000FF"/>
                </a:solidFill>
                <a:latin typeface="华文楷体" panose="02010600040101010101" pitchFamily="2" charset="-122"/>
                <a:ea typeface="华文楷体" panose="02010600040101010101" pitchFamily="2" charset="-122"/>
              </a:rPr>
              <a:t>基于光纤</a:t>
            </a:r>
            <a:r>
              <a:rPr lang="zh-CN" altLang="en-US" dirty="0">
                <a:solidFill>
                  <a:srgbClr val="0000FF"/>
                </a:solidFill>
                <a:latin typeface="华文楷体" panose="02010600040101010101" pitchFamily="2" charset="-122"/>
                <a:ea typeface="华文楷体" panose="02010600040101010101" pitchFamily="2" charset="-122"/>
              </a:rPr>
              <a:t>高速数据传输就很难实现。 </a:t>
            </a:r>
            <a:endParaRPr lang="en-US" altLang="zh-CN" dirty="0" smtClean="0">
              <a:solidFill>
                <a:srgbClr val="0000FF"/>
              </a:solidFill>
              <a:latin typeface="华文楷体" panose="02010600040101010101" pitchFamily="2" charset="-122"/>
              <a:ea typeface="华文楷体" panose="02010600040101010101" pitchFamily="2" charset="-122"/>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latin typeface="华文楷体" panose="02010600040101010101" pitchFamily="2" charset="-122"/>
                <a:ea typeface="华文楷体" panose="02010600040101010101" pitchFamily="2" charset="-122"/>
              </a:rPr>
              <a:t>在过去相当长的时间，为了节约经费，各国的数字网主要是采用准同步方式。  </a:t>
            </a:r>
            <a:endParaRPr lang="en-US" altLang="zh-CN" dirty="0" smtClean="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当数据传输的速率很高时，</a:t>
            </a:r>
            <a:r>
              <a:rPr lang="zh-CN" altLang="zh-CN" dirty="0">
                <a:solidFill>
                  <a:srgbClr val="0000FF"/>
                </a:solidFill>
                <a:latin typeface="华文楷体" panose="02010600040101010101" pitchFamily="2" charset="-122"/>
                <a:ea typeface="华文楷体" panose="02010600040101010101" pitchFamily="2" charset="-122"/>
              </a:rPr>
              <a:t>收发双方的时钟同步就成为很大的问题。</a:t>
            </a:r>
            <a:r>
              <a:rPr lang="zh-CN" altLang="en-US" dirty="0">
                <a:solidFill>
                  <a:srgbClr val="0000FF"/>
                </a:solidFill>
                <a:latin typeface="华文楷体" panose="02010600040101010101" pitchFamily="2" charset="-122"/>
                <a:ea typeface="华文楷体" panose="02010600040101010101" pitchFamily="2" charset="-122"/>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latin typeface="华文楷体" panose="02010600040101010101" pitchFamily="2" charset="-122"/>
                <a:ea typeface="华文楷体" panose="02010600040101010101" pitchFamily="2" charset="-122"/>
              </a:rPr>
              <a:t>对电信信号称为第 </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级</a:t>
            </a:r>
            <a:r>
              <a:rPr lang="zh-CN" altLang="en-US" sz="2400" dirty="0">
                <a:solidFill>
                  <a:srgbClr val="FF0000"/>
                </a:solidFill>
                <a:latin typeface="华文楷体" panose="02010600040101010101" pitchFamily="2" charset="-122"/>
                <a:ea typeface="华文楷体" panose="02010600040101010101" pitchFamily="2" charset="-122"/>
              </a:rPr>
              <a:t>同步传送信号 </a:t>
            </a:r>
            <a:r>
              <a:rPr lang="en-US" altLang="zh-CN" sz="2400" dirty="0">
                <a:latin typeface="华文楷体" panose="02010600040101010101" pitchFamily="2" charset="-122"/>
                <a:ea typeface="华文楷体" panose="02010600040101010101" pitchFamily="2" charset="-122"/>
              </a:rPr>
              <a:t>STS-1 (Synchronous Transport Signal</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，其传输速率</a:t>
            </a:r>
            <a:r>
              <a:rPr lang="zh-CN" altLang="en-US" sz="2400" dirty="0">
                <a:latin typeface="华文楷体" panose="02010600040101010101" pitchFamily="2" charset="-122"/>
                <a:ea typeface="华文楷体" panose="02010600040101010101" pitchFamily="2" charset="-122"/>
              </a:rPr>
              <a:t>是 </a:t>
            </a:r>
            <a:r>
              <a:rPr lang="en-US" altLang="zh-CN" sz="2400" dirty="0">
                <a:latin typeface="华文楷体" panose="02010600040101010101" pitchFamily="2" charset="-122"/>
                <a:ea typeface="华文楷体" panose="02010600040101010101" pitchFamily="2" charset="-122"/>
              </a:rPr>
              <a:t>51.84 </a:t>
            </a:r>
            <a:r>
              <a:rPr lang="en-US" altLang="zh-CN" sz="2400" dirty="0" smtClean="0">
                <a:latin typeface="华文楷体" panose="02010600040101010101" pitchFamily="2" charset="-122"/>
                <a:ea typeface="华文楷体" panose="02010600040101010101" pitchFamily="2" charset="-122"/>
              </a:rPr>
              <a:t>Mbit/s</a:t>
            </a:r>
            <a:r>
              <a:rPr lang="zh-CN" altLang="en-US" sz="2400" dirty="0">
                <a:latin typeface="华文楷体" panose="02010600040101010101" pitchFamily="2" charset="-122"/>
                <a:ea typeface="华文楷体" panose="02010600040101010101" pitchFamily="2" charset="-122"/>
              </a:rPr>
              <a:t>。</a:t>
            </a:r>
          </a:p>
          <a:p>
            <a:pPr lvl="1"/>
            <a:r>
              <a:rPr lang="zh-CN" altLang="en-US" sz="2400" dirty="0" smtClean="0">
                <a:latin typeface="华文楷体" panose="02010600040101010101" pitchFamily="2" charset="-122"/>
                <a:ea typeface="华文楷体" panose="02010600040101010101" pitchFamily="2" charset="-122"/>
              </a:rPr>
              <a:t>对光信号</a:t>
            </a:r>
            <a:r>
              <a:rPr lang="zh-CN" altLang="en-US" sz="2400" dirty="0">
                <a:latin typeface="华文楷体" panose="02010600040101010101" pitchFamily="2" charset="-122"/>
                <a:ea typeface="华文楷体" panose="02010600040101010101" pitchFamily="2" charset="-122"/>
              </a:rPr>
              <a:t>则称为第 </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级</a:t>
            </a:r>
            <a:r>
              <a:rPr lang="zh-CN" altLang="en-US" sz="2400" dirty="0">
                <a:solidFill>
                  <a:srgbClr val="FF0000"/>
                </a:solidFill>
                <a:latin typeface="华文楷体" panose="02010600040101010101" pitchFamily="2" charset="-122"/>
                <a:ea typeface="华文楷体" panose="02010600040101010101" pitchFamily="2" charset="-122"/>
              </a:rPr>
              <a:t>光载波 </a:t>
            </a:r>
            <a:r>
              <a:rPr lang="en-US" altLang="zh-CN" sz="2400" dirty="0" smtClean="0">
                <a:latin typeface="华文楷体" panose="02010600040101010101" pitchFamily="2" charset="-122"/>
                <a:ea typeface="华文楷体" panose="02010600040101010101" pitchFamily="2" charset="-122"/>
              </a:rPr>
              <a:t>OC-1 (OC </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Optical </a:t>
            </a:r>
            <a:r>
              <a:rPr lang="en-US" altLang="zh-CN" sz="2400" dirty="0" smtClean="0">
                <a:latin typeface="华文楷体" panose="02010600040101010101" pitchFamily="2" charset="-122"/>
                <a:ea typeface="华文楷体" panose="02010600040101010101" pitchFamily="2" charset="-122"/>
              </a:rPr>
              <a:t>Carrier)</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latin typeface="华文楷体" panose="02010600040101010101" pitchFamily="2" charset="-122"/>
                <a:ea typeface="华文楷体" panose="02010600040101010101" pitchFamily="2" charset="-122"/>
              </a:rPr>
              <a:t>有线</a:t>
            </a:r>
            <a:r>
              <a:rPr lang="zh-CN" altLang="zh-CN" dirty="0">
                <a:latin typeface="华文楷体" panose="02010600040101010101" pitchFamily="2" charset="-122"/>
                <a:ea typeface="华文楷体" panose="02010600040101010101" pitchFamily="2" charset="-122"/>
              </a:rPr>
              <a:t>宽带</a:t>
            </a:r>
            <a:r>
              <a:rPr lang="zh-CN" altLang="zh-CN" dirty="0" smtClean="0">
                <a:latin typeface="华文楷体" panose="02010600040101010101" pitchFamily="2" charset="-122"/>
                <a:ea typeface="华文楷体" panose="02010600040101010101" pitchFamily="2" charset="-122"/>
              </a:rPr>
              <a:t>接入</a:t>
            </a:r>
            <a:endParaRPr lang="en-US" altLang="zh-CN" dirty="0" smtClean="0">
              <a:latin typeface="华文楷体" panose="02010600040101010101" pitchFamily="2" charset="-122"/>
              <a:ea typeface="华文楷体" panose="02010600040101010101" pitchFamily="2" charset="-122"/>
            </a:endParaRPr>
          </a:p>
          <a:p>
            <a:pPr lvl="1">
              <a:spcBef>
                <a:spcPts val="1200"/>
              </a:spcBef>
            </a:pPr>
            <a:r>
              <a:rPr lang="zh-CN" altLang="zh-CN" dirty="0" smtClean="0">
                <a:latin typeface="华文楷体" panose="02010600040101010101" pitchFamily="2" charset="-122"/>
                <a:ea typeface="华文楷体" panose="02010600040101010101" pitchFamily="2" charset="-122"/>
              </a:rPr>
              <a:t>无线</a:t>
            </a:r>
            <a:r>
              <a:rPr lang="zh-CN" altLang="zh-CN" dirty="0">
                <a:latin typeface="华文楷体" panose="02010600040101010101" pitchFamily="2" charset="-122"/>
                <a:ea typeface="华文楷体" panose="02010600040101010101" pitchFamily="2" charset="-122"/>
              </a:rPr>
              <a:t>宽带</a:t>
            </a:r>
            <a:r>
              <a:rPr lang="zh-CN" altLang="zh-CN" dirty="0" smtClean="0">
                <a:latin typeface="华文楷体" panose="02010600040101010101" pitchFamily="2" charset="-122"/>
                <a:ea typeface="华文楷体" panose="02010600040101010101" pitchFamily="2" charset="-122"/>
              </a:rPr>
              <a:t>接入</a:t>
            </a:r>
            <a:endParaRPr lang="en-US" altLang="zh-CN" dirty="0" smtClean="0">
              <a:latin typeface="华文楷体" panose="02010600040101010101" pitchFamily="2" charset="-122"/>
              <a:ea typeface="华文楷体" panose="02010600040101010101" pitchFamily="2" charset="-122"/>
            </a:endParaRPr>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a:xfrm>
            <a:off x="495300" y="1196752"/>
            <a:ext cx="9066212" cy="5112568"/>
          </a:xfrm>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a:t>
            </a:r>
            <a:r>
              <a:rPr lang="zh-CN" altLang="en-US" sz="2800" dirty="0" smtClean="0"/>
              <a:t>速率。 </a:t>
            </a:r>
            <a:endParaRPr lang="zh-CN" altLang="en-US" sz="2800" dirty="0"/>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latin typeface="华文楷体" panose="02010600040101010101" pitchFamily="2" charset="-122"/>
                <a:ea typeface="华文楷体" panose="02010600040101010101" pitchFamily="2" charset="-122"/>
              </a:rPr>
              <a:t>0.5 </a:t>
            </a:r>
            <a:r>
              <a:rPr lang="zh-CN" altLang="en-US" sz="2400" dirty="0">
                <a:latin typeface="华文楷体" panose="02010600040101010101" pitchFamily="2" charset="-122"/>
                <a:ea typeface="华文楷体" panose="02010600040101010101" pitchFamily="2" charset="-122"/>
              </a:rPr>
              <a:t>毫米线径的用户线，传输速率为 </a:t>
            </a:r>
            <a:r>
              <a:rPr lang="en-US" altLang="zh-CN" sz="2400" dirty="0">
                <a:latin typeface="华文楷体" panose="02010600040101010101" pitchFamily="2" charset="-122"/>
                <a:ea typeface="华文楷体" panose="02010600040101010101" pitchFamily="2" charset="-122"/>
              </a:rPr>
              <a:t>1.5 ~ 2.0 </a:t>
            </a:r>
            <a:r>
              <a:rPr lang="en-US" altLang="zh-CN" sz="2400" dirty="0" smtClean="0">
                <a:latin typeface="华文楷体" panose="02010600040101010101" pitchFamily="2" charset="-122"/>
                <a:ea typeface="华文楷体" panose="02010600040101010101" pitchFamily="2" charset="-122"/>
              </a:rPr>
              <a:t>Mbit/s </a:t>
            </a:r>
            <a:r>
              <a:rPr lang="zh-CN" altLang="en-US" sz="2400" dirty="0">
                <a:latin typeface="华文楷体" panose="02010600040101010101" pitchFamily="2" charset="-122"/>
                <a:ea typeface="华文楷体" panose="02010600040101010101" pitchFamily="2" charset="-122"/>
              </a:rPr>
              <a:t>时可传送 </a:t>
            </a:r>
            <a:r>
              <a:rPr lang="en-US" altLang="zh-CN" sz="2400" dirty="0">
                <a:latin typeface="华文楷体" panose="02010600040101010101" pitchFamily="2" charset="-122"/>
                <a:ea typeface="华文楷体" panose="02010600040101010101" pitchFamily="2" charset="-122"/>
              </a:rPr>
              <a:t>5.5 </a:t>
            </a:r>
            <a:r>
              <a:rPr lang="zh-CN" altLang="en-US" sz="2400" dirty="0">
                <a:latin typeface="华文楷体" panose="02010600040101010101" pitchFamily="2" charset="-122"/>
                <a:ea typeface="华文楷体" panose="02010600040101010101" pitchFamily="2" charset="-122"/>
              </a:rPr>
              <a:t>公里，但当传输速率提高到 </a:t>
            </a:r>
            <a:r>
              <a:rPr lang="en-US" altLang="zh-CN" sz="2400" dirty="0">
                <a:latin typeface="华文楷体" panose="02010600040101010101" pitchFamily="2" charset="-122"/>
                <a:ea typeface="华文楷体" panose="02010600040101010101" pitchFamily="2" charset="-122"/>
              </a:rPr>
              <a:t>6.1 </a:t>
            </a:r>
            <a:r>
              <a:rPr lang="en-US" altLang="zh-CN" sz="2400" dirty="0" smtClean="0">
                <a:latin typeface="华文楷体" panose="02010600040101010101" pitchFamily="2" charset="-122"/>
                <a:ea typeface="华文楷体" panose="02010600040101010101" pitchFamily="2" charset="-122"/>
              </a:rPr>
              <a:t>Mbit/s </a:t>
            </a:r>
            <a:r>
              <a:rPr lang="zh-CN" altLang="en-US" sz="2400" dirty="0">
                <a:latin typeface="华文楷体" panose="02010600040101010101" pitchFamily="2" charset="-122"/>
                <a:ea typeface="华文楷体" panose="02010600040101010101" pitchFamily="2" charset="-122"/>
              </a:rPr>
              <a:t>时，传输距离就缩短为 </a:t>
            </a:r>
            <a:r>
              <a:rPr lang="en-US" altLang="zh-CN" sz="2400" dirty="0">
                <a:latin typeface="华文楷体" panose="02010600040101010101" pitchFamily="2" charset="-122"/>
                <a:ea typeface="华文楷体" panose="02010600040101010101" pitchFamily="2" charset="-122"/>
              </a:rPr>
              <a:t>3.7 </a:t>
            </a:r>
            <a:r>
              <a:rPr lang="zh-CN" altLang="en-US" sz="2400" dirty="0">
                <a:latin typeface="华文楷体" panose="02010600040101010101" pitchFamily="2" charset="-122"/>
                <a:ea typeface="华文楷体" panose="02010600040101010101" pitchFamily="2" charset="-122"/>
              </a:rPr>
              <a:t>公里。</a:t>
            </a:r>
          </a:p>
          <a:p>
            <a:pPr lvl="1"/>
            <a:r>
              <a:rPr lang="zh-CN" altLang="en-US" sz="2400" dirty="0">
                <a:latin typeface="华文楷体" panose="02010600040101010101" pitchFamily="2" charset="-122"/>
                <a:ea typeface="华文楷体" panose="02010600040101010101" pitchFamily="2" charset="-122"/>
              </a:rPr>
              <a:t>如果把用户线的线径减小</a:t>
            </a:r>
            <a:r>
              <a:rPr lang="zh-CN" altLang="en-US" sz="2400" dirty="0" smtClean="0">
                <a:latin typeface="华文楷体" panose="02010600040101010101" pitchFamily="2" charset="-122"/>
                <a:ea typeface="华文楷体" panose="02010600040101010101" pitchFamily="2" charset="-122"/>
              </a:rPr>
              <a:t>到 </a:t>
            </a:r>
            <a:r>
              <a:rPr lang="en-US" altLang="zh-CN" sz="2400" dirty="0" smtClean="0">
                <a:latin typeface="华文楷体" panose="02010600040101010101" pitchFamily="2" charset="-122"/>
                <a:ea typeface="华文楷体" panose="02010600040101010101" pitchFamily="2" charset="-122"/>
              </a:rPr>
              <a:t>0.4 </a:t>
            </a:r>
            <a:r>
              <a:rPr lang="zh-CN" altLang="en-US" sz="2400" dirty="0" smtClean="0">
                <a:latin typeface="华文楷体" panose="02010600040101010101" pitchFamily="2" charset="-122"/>
                <a:ea typeface="华文楷体" panose="02010600040101010101" pitchFamily="2" charset="-122"/>
              </a:rPr>
              <a:t>毫米</a:t>
            </a:r>
            <a:r>
              <a:rPr lang="zh-CN" altLang="en-US" sz="2400" dirty="0">
                <a:latin typeface="华文楷体" panose="02010600040101010101" pitchFamily="2" charset="-122"/>
                <a:ea typeface="华文楷体" panose="02010600040101010101" pitchFamily="2" charset="-122"/>
              </a:rPr>
              <a:t>，那么</a:t>
            </a:r>
            <a:r>
              <a:rPr lang="zh-CN" altLang="en-US" sz="2400" dirty="0" smtClean="0">
                <a:latin typeface="华文楷体" panose="02010600040101010101" pitchFamily="2" charset="-122"/>
                <a:ea typeface="华文楷体" panose="02010600040101010101" pitchFamily="2" charset="-122"/>
              </a:rPr>
              <a:t>在 </a:t>
            </a:r>
            <a:r>
              <a:rPr lang="en-US" altLang="zh-CN" sz="2400" dirty="0" smtClean="0">
                <a:latin typeface="华文楷体" panose="02010600040101010101" pitchFamily="2" charset="-122"/>
                <a:ea typeface="华文楷体" panose="02010600040101010101" pitchFamily="2" charset="-122"/>
              </a:rPr>
              <a:t>6.1 Mbit/s </a:t>
            </a:r>
            <a:r>
              <a:rPr lang="zh-CN" altLang="en-US" sz="2400" dirty="0" smtClean="0">
                <a:latin typeface="华文楷体" panose="02010600040101010101" pitchFamily="2" charset="-122"/>
                <a:ea typeface="华文楷体" panose="02010600040101010101" pitchFamily="2" charset="-122"/>
              </a:rPr>
              <a:t>的</a:t>
            </a:r>
            <a:r>
              <a:rPr lang="zh-CN" altLang="en-US" sz="2400" dirty="0">
                <a:latin typeface="华文楷体" panose="02010600040101010101" pitchFamily="2" charset="-122"/>
                <a:ea typeface="华文楷体" panose="02010600040101010101" pitchFamily="2" charset="-122"/>
              </a:rPr>
              <a:t>传输速率下就只能</a:t>
            </a:r>
            <a:r>
              <a:rPr lang="zh-CN" altLang="en-US" sz="2400" dirty="0" smtClean="0">
                <a:latin typeface="华文楷体" panose="02010600040101010101" pitchFamily="2" charset="-122"/>
                <a:ea typeface="华文楷体" panose="02010600040101010101" pitchFamily="2" charset="-122"/>
              </a:rPr>
              <a:t>传送 </a:t>
            </a:r>
            <a:r>
              <a:rPr lang="en-US" altLang="zh-CN" sz="2400" dirty="0" smtClean="0">
                <a:latin typeface="华文楷体" panose="02010600040101010101" pitchFamily="2" charset="-122"/>
                <a:ea typeface="华文楷体" panose="02010600040101010101" pitchFamily="2" charset="-122"/>
              </a:rPr>
              <a:t>2.7 </a:t>
            </a:r>
            <a:r>
              <a:rPr lang="zh-CN" altLang="en-US" sz="2400" dirty="0" smtClean="0">
                <a:latin typeface="华文楷体" panose="02010600040101010101" pitchFamily="2" charset="-122"/>
                <a:ea typeface="华文楷体" panose="02010600040101010101" pitchFamily="2" charset="-122"/>
              </a:rPr>
              <a:t>公里。</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latin typeface="华文楷体" panose="02010600040101010101" pitchFamily="2" charset="-122"/>
                <a:ea typeface="华文楷体" panose="02010600040101010101" pitchFamily="2" charset="-122"/>
              </a:rPr>
              <a:t>上行指从用户到 </a:t>
            </a:r>
            <a:r>
              <a:rPr lang="en-US" altLang="zh-CN" dirty="0">
                <a:latin typeface="华文楷体" panose="02010600040101010101" pitchFamily="2" charset="-122"/>
                <a:ea typeface="华文楷体" panose="02010600040101010101" pitchFamily="2" charset="-122"/>
              </a:rPr>
              <a:t>ISP</a:t>
            </a:r>
            <a:r>
              <a:rPr lang="zh-CN" altLang="en-US" dirty="0">
                <a:latin typeface="华文楷体" panose="02010600040101010101" pitchFamily="2" charset="-122"/>
                <a:ea typeface="华文楷体" panose="02010600040101010101" pitchFamily="2" charset="-122"/>
              </a:rPr>
              <a:t>，而下行指从 </a:t>
            </a:r>
            <a:r>
              <a:rPr lang="en-US" altLang="zh-CN" dirty="0">
                <a:latin typeface="华文楷体" panose="02010600040101010101" pitchFamily="2" charset="-122"/>
                <a:ea typeface="华文楷体" panose="02010600040101010101" pitchFamily="2" charset="-122"/>
              </a:rPr>
              <a:t>ISP </a:t>
            </a:r>
            <a:r>
              <a:rPr lang="zh-CN" altLang="en-US" dirty="0">
                <a:latin typeface="华文楷体" panose="02010600040101010101" pitchFamily="2" charset="-122"/>
                <a:ea typeface="华文楷体" panose="02010600040101010101" pitchFamily="2" charset="-122"/>
              </a:rPr>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latin typeface="华文楷体" panose="02010600040101010101" pitchFamily="2" charset="-122"/>
                <a:ea typeface="华文楷体" panose="02010600040101010101" pitchFamily="2" charset="-122"/>
              </a:rPr>
              <a:t>这里</a:t>
            </a:r>
            <a:r>
              <a:rPr lang="zh-CN" altLang="en-US" dirty="0">
                <a:latin typeface="华文楷体" panose="02010600040101010101" pitchFamily="2" charset="-122"/>
                <a:ea typeface="华文楷体" panose="02010600040101010101" pitchFamily="2" charset="-122"/>
              </a:rPr>
              <a:t>的“多音调”就是“</a:t>
            </a:r>
            <a:r>
              <a:rPr lang="zh-CN" altLang="en-US" dirty="0">
                <a:solidFill>
                  <a:srgbClr val="FF0000"/>
                </a:solidFill>
                <a:latin typeface="华文楷体" panose="02010600040101010101" pitchFamily="2" charset="-122"/>
                <a:ea typeface="华文楷体" panose="02010600040101010101" pitchFamily="2" charset="-122"/>
              </a:rPr>
              <a:t>多载波</a:t>
            </a:r>
            <a:r>
              <a:rPr lang="zh-CN" altLang="en-US" dirty="0">
                <a:latin typeface="华文楷体" panose="02010600040101010101" pitchFamily="2" charset="-122"/>
                <a:ea typeface="华文楷体" panose="02010600040101010101" pitchFamily="2" charset="-122"/>
              </a:rPr>
              <a:t>”或“</a:t>
            </a:r>
            <a:r>
              <a:rPr lang="zh-CN" altLang="en-US" dirty="0">
                <a:solidFill>
                  <a:srgbClr val="FF0000"/>
                </a:solidFill>
                <a:latin typeface="华文楷体" panose="02010600040101010101" pitchFamily="2" charset="-122"/>
                <a:ea typeface="华文楷体" panose="02010600040101010101" pitchFamily="2" charset="-122"/>
              </a:rPr>
              <a:t>多子信道</a:t>
            </a:r>
            <a:r>
              <a:rPr lang="zh-CN" altLang="en-US" dirty="0">
                <a:latin typeface="华文楷体" panose="02010600040101010101" pitchFamily="2" charset="-122"/>
                <a:ea typeface="华文楷体" panose="02010600040101010101" pitchFamily="2" charset="-122"/>
              </a:rPr>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57339" y="256490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latin typeface="华文楷体" panose="02010600040101010101" pitchFamily="2" charset="-122"/>
                <a:ea typeface="华文楷体" panose="02010600040101010101" pitchFamily="2" charset="-122"/>
              </a:rPr>
              <a:t>ADSL2 </a:t>
            </a:r>
            <a:r>
              <a:rPr lang="zh-CN" altLang="en-US" sz="2000" dirty="0">
                <a:latin typeface="华文楷体" panose="02010600040101010101" pitchFamily="2" charset="-122"/>
                <a:ea typeface="华文楷体" panose="02010600040101010101" pitchFamily="2" charset="-122"/>
              </a:rPr>
              <a:t>要求至少应支持下行 </a:t>
            </a:r>
            <a:r>
              <a:rPr lang="en-US" altLang="zh-CN" sz="2000" dirty="0">
                <a:latin typeface="华文楷体" panose="02010600040101010101" pitchFamily="2" charset="-122"/>
                <a:ea typeface="华文楷体" panose="02010600040101010101" pitchFamily="2" charset="-122"/>
              </a:rPr>
              <a:t>8 </a:t>
            </a:r>
            <a:r>
              <a:rPr lang="en-US" altLang="zh-CN" sz="2000" dirty="0" smtClean="0">
                <a:latin typeface="华文楷体" panose="02010600040101010101" pitchFamily="2" charset="-122"/>
                <a:ea typeface="华文楷体" panose="02010600040101010101" pitchFamily="2" charset="-122"/>
              </a:rPr>
              <a:t>Mbit/s</a:t>
            </a:r>
            <a:r>
              <a:rPr lang="zh-CN" altLang="en-US" sz="2000" dirty="0">
                <a:latin typeface="华文楷体" panose="02010600040101010101" pitchFamily="2" charset="-122"/>
                <a:ea typeface="华文楷体" panose="02010600040101010101" pitchFamily="2" charset="-122"/>
              </a:rPr>
              <a:t>、上行 </a:t>
            </a:r>
            <a:r>
              <a:rPr lang="en-US" altLang="zh-CN" sz="2000" dirty="0">
                <a:latin typeface="华文楷体" panose="02010600040101010101" pitchFamily="2" charset="-122"/>
                <a:ea typeface="华文楷体" panose="02010600040101010101" pitchFamily="2" charset="-122"/>
              </a:rPr>
              <a:t>800 </a:t>
            </a:r>
            <a:r>
              <a:rPr lang="en-US" altLang="zh-CN" sz="2000" dirty="0" err="1" smtClean="0">
                <a:latin typeface="华文楷体" panose="02010600040101010101" pitchFamily="2" charset="-122"/>
                <a:ea typeface="华文楷体" panose="02010600040101010101" pitchFamily="2" charset="-122"/>
              </a:rPr>
              <a:t>kbit</a:t>
            </a:r>
            <a:r>
              <a:rPr lang="en-US" altLang="zh-CN" sz="2000" dirty="0" smtClean="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的速率</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ADSL2</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则将频谱范围从 </a:t>
            </a:r>
            <a:r>
              <a:rPr lang="en-US" altLang="zh-CN" sz="2000" dirty="0">
                <a:latin typeface="华文楷体" panose="02010600040101010101" pitchFamily="2" charset="-122"/>
                <a:ea typeface="华文楷体" panose="02010600040101010101" pitchFamily="2" charset="-122"/>
              </a:rPr>
              <a:t>1.1 MHz </a:t>
            </a:r>
            <a:r>
              <a:rPr lang="zh-CN" altLang="en-US" sz="2000" dirty="0">
                <a:latin typeface="华文楷体" panose="02010600040101010101" pitchFamily="2" charset="-122"/>
                <a:ea typeface="华文楷体" panose="02010600040101010101" pitchFamily="2" charset="-122"/>
              </a:rPr>
              <a:t>扩展</a:t>
            </a:r>
            <a:r>
              <a:rPr lang="zh-CN" altLang="en-US" sz="2000" dirty="0" smtClean="0">
                <a:latin typeface="华文楷体" panose="02010600040101010101" pitchFamily="2" charset="-122"/>
                <a:ea typeface="华文楷体" panose="02010600040101010101" pitchFamily="2" charset="-122"/>
              </a:rPr>
              <a:t>至 </a:t>
            </a:r>
            <a:r>
              <a:rPr lang="en-US" altLang="zh-CN" sz="2000" dirty="0" smtClean="0">
                <a:latin typeface="华文楷体" panose="02010600040101010101" pitchFamily="2" charset="-122"/>
                <a:ea typeface="华文楷体" panose="02010600040101010101" pitchFamily="2" charset="-122"/>
              </a:rPr>
              <a:t>2.2 </a:t>
            </a:r>
            <a:r>
              <a:rPr lang="en-US" altLang="zh-CN" sz="2000" dirty="0">
                <a:latin typeface="华文楷体" panose="02010600040101010101" pitchFamily="2" charset="-122"/>
                <a:ea typeface="华文楷体" panose="02010600040101010101" pitchFamily="2" charset="-122"/>
              </a:rPr>
              <a:t>MHz</a:t>
            </a:r>
            <a:r>
              <a:rPr lang="zh-CN" altLang="en-US" sz="2000" dirty="0">
                <a:latin typeface="华文楷体" panose="02010600040101010101" pitchFamily="2" charset="-122"/>
                <a:ea typeface="华文楷体" panose="02010600040101010101" pitchFamily="2" charset="-122"/>
              </a:rPr>
              <a:t>，下行速率可达 </a:t>
            </a:r>
            <a:r>
              <a:rPr lang="en-US" altLang="zh-CN" sz="2000" dirty="0">
                <a:latin typeface="华文楷体" panose="02010600040101010101" pitchFamily="2" charset="-122"/>
                <a:ea typeface="华文楷体" panose="02010600040101010101" pitchFamily="2" charset="-122"/>
              </a:rPr>
              <a:t>16 </a:t>
            </a:r>
            <a:r>
              <a:rPr lang="en-US" altLang="zh-CN" sz="2000" dirty="0" smtClean="0">
                <a:latin typeface="华文楷体" panose="02010600040101010101" pitchFamily="2" charset="-122"/>
                <a:ea typeface="华文楷体" panose="02010600040101010101" pitchFamily="2" charset="-122"/>
              </a:rPr>
              <a:t>Mbit/s</a:t>
            </a:r>
            <a:r>
              <a:rPr lang="zh-CN" altLang="en-US" sz="2000" dirty="0">
                <a:latin typeface="华文楷体" panose="02010600040101010101" pitchFamily="2" charset="-122"/>
                <a:ea typeface="华文楷体" panose="02010600040101010101" pitchFamily="2" charset="-122"/>
              </a:rPr>
              <a:t>（最大传输速率可</a:t>
            </a:r>
            <a:r>
              <a:rPr lang="zh-CN" altLang="en-US" sz="2000" dirty="0" smtClean="0">
                <a:latin typeface="华文楷体" panose="02010600040101010101" pitchFamily="2" charset="-122"/>
                <a:ea typeface="华文楷体" panose="02010600040101010101" pitchFamily="2" charset="-122"/>
              </a:rPr>
              <a:t>达 </a:t>
            </a:r>
            <a:r>
              <a:rPr lang="en-US" altLang="zh-CN" sz="2000" dirty="0" smtClean="0">
                <a:latin typeface="华文楷体" panose="02010600040101010101" pitchFamily="2" charset="-122"/>
                <a:ea typeface="华文楷体" panose="02010600040101010101" pitchFamily="2" charset="-122"/>
              </a:rPr>
              <a:t>25 Mbit/s</a:t>
            </a:r>
            <a:r>
              <a:rPr lang="zh-CN" altLang="en-US" sz="2000" dirty="0">
                <a:latin typeface="华文楷体" panose="02010600040101010101" pitchFamily="2" charset="-122"/>
                <a:ea typeface="华文楷体" panose="02010600040101010101" pitchFamily="2" charset="-122"/>
              </a:rPr>
              <a:t>），而上行速率可达 </a:t>
            </a:r>
            <a:r>
              <a:rPr lang="en-US" altLang="zh-CN" sz="2000" dirty="0">
                <a:latin typeface="华文楷体" panose="02010600040101010101" pitchFamily="2" charset="-122"/>
                <a:ea typeface="华文楷体" panose="02010600040101010101" pitchFamily="2" charset="-122"/>
              </a:rPr>
              <a:t>800 </a:t>
            </a:r>
            <a:r>
              <a:rPr lang="en-US" altLang="zh-CN" sz="2000" dirty="0" err="1" smtClean="0">
                <a:latin typeface="华文楷体" panose="02010600040101010101" pitchFamily="2" charset="-122"/>
                <a:ea typeface="华文楷体" panose="02010600040101010101" pitchFamily="2" charset="-122"/>
              </a:rPr>
              <a:t>kbit</a:t>
            </a:r>
            <a:r>
              <a:rPr lang="en-US" altLang="zh-CN" sz="2000" dirty="0" smtClean="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a:t>
            </a:r>
            <a:r>
              <a:rPr lang="zh-CN" altLang="en-US" dirty="0">
                <a:solidFill>
                  <a:srgbClr val="FF0000"/>
                </a:solidFill>
              </a:rPr>
              <a:t>模拟技术的频分复用</a:t>
            </a:r>
            <a:r>
              <a:rPr lang="zh-CN" altLang="en-US" dirty="0"/>
              <a:t>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9701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65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87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华文楷体" panose="02010600040101010101" pitchFamily="2" charset="-122"/>
                <a:ea typeface="华文楷体" panose="02010600040101010101" pitchFamily="2" charset="-122"/>
              </a:rPr>
              <a:t>使用同轴电缆连接到机顶</a:t>
            </a:r>
            <a:r>
              <a:rPr lang="zh-CN" altLang="en-US" dirty="0" smtClean="0">
                <a:latin typeface="华文楷体" panose="02010600040101010101" pitchFamily="2" charset="-122"/>
                <a:ea typeface="华文楷体" panose="02010600040101010101" pitchFamily="2" charset="-122"/>
              </a:rPr>
              <a:t>盒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set-top box)</a:t>
            </a:r>
            <a:r>
              <a:rPr lang="zh-CN" altLang="en-US" dirty="0">
                <a:latin typeface="华文楷体" panose="02010600040101010101" pitchFamily="2" charset="-122"/>
                <a:ea typeface="华文楷体" panose="02010600040101010101" pitchFamily="2" charset="-122"/>
              </a:rPr>
              <a:t>，然后再连接到用户的电视机。</a:t>
            </a:r>
          </a:p>
          <a:p>
            <a:pPr lvl="1">
              <a:spcBef>
                <a:spcPts val="1200"/>
              </a:spcBef>
            </a:pPr>
            <a:r>
              <a:rPr lang="zh-CN" altLang="en-US" dirty="0">
                <a:latin typeface="华文楷体" panose="02010600040101010101" pitchFamily="2" charset="-122"/>
                <a:ea typeface="华文楷体" panose="02010600040101010101" pitchFamily="2" charset="-122"/>
              </a:rPr>
              <a:t>使用双绞线连接到用户的电话机。</a:t>
            </a:r>
          </a:p>
          <a:p>
            <a:pPr lvl="1">
              <a:spcBef>
                <a:spcPts val="1200"/>
              </a:spcBef>
            </a:pPr>
            <a:r>
              <a:rPr lang="zh-CN" altLang="en-US" dirty="0">
                <a:latin typeface="华文楷体" panose="02010600040101010101" pitchFamily="2" charset="-122"/>
                <a:ea typeface="华文楷体" panose="02010600040101010101"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latin typeface="华文楷体" panose="02010600040101010101" pitchFamily="2" charset="-122"/>
                <a:ea typeface="华文楷体" panose="02010600040101010101" pitchFamily="2" charset="-122"/>
              </a:rPr>
              <a:t>下行</a:t>
            </a:r>
            <a:r>
              <a:rPr lang="zh-CN" altLang="en-US" sz="2400" dirty="0">
                <a:latin typeface="华文楷体" panose="02010600040101010101" pitchFamily="2" charset="-122"/>
                <a:ea typeface="华文楷体" panose="02010600040101010101" pitchFamily="2" charset="-122"/>
              </a:rPr>
              <a:t>速率一般在 </a:t>
            </a:r>
            <a:r>
              <a:rPr lang="en-US" altLang="zh-CN" sz="2400" dirty="0" smtClean="0">
                <a:latin typeface="华文楷体" panose="02010600040101010101" pitchFamily="2" charset="-122"/>
                <a:ea typeface="华文楷体" panose="02010600040101010101" pitchFamily="2" charset="-122"/>
              </a:rPr>
              <a:t>3 </a:t>
            </a:r>
            <a:r>
              <a:rPr lang="en-US" altLang="zh-CN" sz="2400" dirty="0" smtClean="0">
                <a:latin typeface="华文楷体" panose="02010600040101010101" pitchFamily="2" charset="-122"/>
                <a:ea typeface="华文楷体" panose="02010600040101010101" pitchFamily="2" charset="-122"/>
                <a:sym typeface="Symbol" pitchFamily="18" charset="2"/>
              </a:rPr>
              <a:t> </a:t>
            </a:r>
            <a:r>
              <a:rPr lang="en-US" altLang="zh-CN" sz="2400" dirty="0" smtClean="0">
                <a:latin typeface="华文楷体" panose="02010600040101010101" pitchFamily="2" charset="-122"/>
                <a:ea typeface="华文楷体" panose="02010600040101010101" pitchFamily="2" charset="-122"/>
              </a:rPr>
              <a:t>10 Mbit/s</a:t>
            </a:r>
            <a:r>
              <a:rPr lang="zh-CN" altLang="en-US" sz="2400" dirty="0">
                <a:latin typeface="华文楷体" panose="02010600040101010101" pitchFamily="2" charset="-122"/>
                <a:ea typeface="华文楷体" panose="02010600040101010101" pitchFamily="2" charset="-122"/>
              </a:rPr>
              <a:t>之间，最高可达 </a:t>
            </a:r>
            <a:r>
              <a:rPr lang="en-US" altLang="zh-CN" sz="2400" dirty="0">
                <a:latin typeface="华文楷体" panose="02010600040101010101" pitchFamily="2" charset="-122"/>
                <a:ea typeface="华文楷体" panose="02010600040101010101" pitchFamily="2" charset="-122"/>
              </a:rPr>
              <a:t>30 </a:t>
            </a:r>
            <a:r>
              <a:rPr lang="en-US" altLang="zh-CN" sz="2400" dirty="0" smtClean="0">
                <a:latin typeface="华文楷体" panose="02010600040101010101" pitchFamily="2" charset="-122"/>
                <a:ea typeface="华文楷体" panose="02010600040101010101" pitchFamily="2" charset="-122"/>
              </a:rPr>
              <a:t>Mbit/s</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en-US" sz="2400" dirty="0" smtClean="0">
                <a:latin typeface="华文楷体" panose="02010600040101010101" pitchFamily="2" charset="-122"/>
                <a:ea typeface="华文楷体" panose="02010600040101010101" pitchFamily="2" charset="-122"/>
              </a:rPr>
              <a:t>上行</a:t>
            </a:r>
            <a:r>
              <a:rPr lang="zh-CN" altLang="en-US" sz="2400" dirty="0">
                <a:latin typeface="华文楷体" panose="02010600040101010101" pitchFamily="2" charset="-122"/>
                <a:ea typeface="华文楷体" panose="02010600040101010101" pitchFamily="2" charset="-122"/>
              </a:rPr>
              <a:t>速率一般为 </a:t>
            </a:r>
            <a:r>
              <a:rPr lang="en-US" altLang="zh-CN" sz="2400" dirty="0" smtClean="0">
                <a:latin typeface="华文楷体" panose="02010600040101010101" pitchFamily="2" charset="-122"/>
                <a:ea typeface="华文楷体" panose="02010600040101010101" pitchFamily="2" charset="-122"/>
              </a:rPr>
              <a:t>0.2 </a:t>
            </a:r>
            <a:r>
              <a:rPr lang="en-US" altLang="zh-CN" sz="2400" dirty="0" smtClean="0">
                <a:latin typeface="华文楷体" panose="02010600040101010101" pitchFamily="2" charset="-122"/>
                <a:ea typeface="华文楷体" panose="02010600040101010101" pitchFamily="2" charset="-122"/>
                <a:sym typeface="Symbol" pitchFamily="18" charset="2"/>
              </a:rPr>
              <a:t> </a:t>
            </a:r>
            <a:r>
              <a:rPr lang="en-US" altLang="zh-CN" sz="2400" dirty="0" smtClean="0">
                <a:latin typeface="华文楷体" panose="02010600040101010101" pitchFamily="2" charset="-122"/>
                <a:ea typeface="华文楷体" panose="02010600040101010101" pitchFamily="2" charset="-122"/>
              </a:rPr>
              <a:t>2 Mbit/s</a:t>
            </a:r>
            <a:r>
              <a:rPr lang="zh-CN" altLang="en-US" sz="2400" dirty="0">
                <a:latin typeface="华文楷体" panose="02010600040101010101" pitchFamily="2" charset="-122"/>
                <a:ea typeface="华文楷体" panose="02010600040101010101" pitchFamily="2" charset="-122"/>
              </a:rPr>
              <a:t>，最高可达 </a:t>
            </a:r>
            <a:r>
              <a:rPr lang="en-US" altLang="zh-CN" sz="2400" dirty="0">
                <a:latin typeface="华文楷体" panose="02010600040101010101" pitchFamily="2" charset="-122"/>
                <a:ea typeface="华文楷体" panose="02010600040101010101" pitchFamily="2" charset="-122"/>
              </a:rPr>
              <a:t>10 </a:t>
            </a:r>
            <a:r>
              <a:rPr lang="en-US" altLang="zh-CN" sz="2400" dirty="0" smtClean="0">
                <a:latin typeface="华文楷体" panose="02010600040101010101" pitchFamily="2" charset="-122"/>
                <a:ea typeface="华文楷体" panose="02010600040101010101" pitchFamily="2" charset="-122"/>
              </a:rPr>
              <a:t>Mbit/s</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a:xfrm>
            <a:off x="495300" y="1196752"/>
            <a:ext cx="8850188" cy="4934173"/>
          </a:xfrm>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latin typeface="华文楷体" panose="02010600040101010101" pitchFamily="2" charset="-122"/>
                <a:ea typeface="华文楷体" panose="02010600040101010101" pitchFamily="2" charset="-122"/>
              </a:rPr>
              <a:t>光纤</a:t>
            </a:r>
            <a:r>
              <a:rPr lang="zh-CN" altLang="en-US" sz="2400" dirty="0">
                <a:solidFill>
                  <a:srgbClr val="0000CC"/>
                </a:solidFill>
                <a:latin typeface="华文楷体" panose="02010600040101010101" pitchFamily="2" charset="-122"/>
                <a:ea typeface="华文楷体" panose="02010600040101010101" pitchFamily="2" charset="-122"/>
              </a:rPr>
              <a:t>到户 </a:t>
            </a:r>
            <a:r>
              <a:rPr lang="en-US" altLang="zh-CN" sz="2400" dirty="0">
                <a:solidFill>
                  <a:srgbClr val="0000CC"/>
                </a:solidFill>
                <a:latin typeface="华文楷体" panose="02010600040101010101" pitchFamily="2" charset="-122"/>
                <a:ea typeface="华文楷体" panose="02010600040101010101" pitchFamily="2" charset="-122"/>
              </a:rPr>
              <a:t>FTTH </a:t>
            </a:r>
            <a:r>
              <a:rPr lang="en-US" altLang="zh-CN" sz="2400" dirty="0">
                <a:latin typeface="华文楷体" panose="02010600040101010101" pitchFamily="2" charset="-122"/>
                <a:ea typeface="华文楷体" panose="02010600040101010101" pitchFamily="2" charset="-122"/>
              </a:rPr>
              <a:t>(Fiber To The Home)</a:t>
            </a:r>
            <a:r>
              <a:rPr lang="zh-CN" altLang="en-US" sz="2400" dirty="0">
                <a:latin typeface="华文楷体" panose="02010600040101010101" pitchFamily="2" charset="-122"/>
                <a:ea typeface="华文楷体" panose="02010600040101010101" pitchFamily="2" charset="-122"/>
              </a:rPr>
              <a:t>：光纤一直铺设到用户</a:t>
            </a:r>
            <a:r>
              <a:rPr lang="zh-CN" altLang="en-US" sz="2400" dirty="0" smtClean="0">
                <a:latin typeface="华文楷体" panose="02010600040101010101" pitchFamily="2" charset="-122"/>
                <a:ea typeface="华文楷体" panose="02010600040101010101" pitchFamily="2" charset="-122"/>
              </a:rPr>
              <a:t>家庭</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可能</a:t>
            </a:r>
            <a:r>
              <a:rPr lang="zh-CN" altLang="en-US" sz="2400" dirty="0">
                <a:latin typeface="华文楷体" panose="02010600040101010101" pitchFamily="2" charset="-122"/>
                <a:ea typeface="华文楷体" panose="02010600040101010101" pitchFamily="2" charset="-122"/>
              </a:rPr>
              <a:t>是居民接入网最后的解决方法。</a:t>
            </a:r>
          </a:p>
          <a:p>
            <a:pPr lvl="1"/>
            <a:r>
              <a:rPr lang="zh-CN" altLang="en-US" sz="2400" dirty="0">
                <a:solidFill>
                  <a:srgbClr val="0000CC"/>
                </a:solidFill>
                <a:latin typeface="华文楷体" panose="02010600040101010101" pitchFamily="2" charset="-122"/>
                <a:ea typeface="华文楷体" panose="02010600040101010101" pitchFamily="2" charset="-122"/>
              </a:rPr>
              <a:t>光纤到大楼 </a:t>
            </a:r>
            <a:r>
              <a:rPr lang="en-US" altLang="zh-CN" sz="2400" dirty="0">
                <a:solidFill>
                  <a:srgbClr val="0000CC"/>
                </a:solidFill>
                <a:latin typeface="华文楷体" panose="02010600040101010101" pitchFamily="2" charset="-122"/>
                <a:ea typeface="华文楷体" panose="02010600040101010101" pitchFamily="2" charset="-122"/>
              </a:rPr>
              <a:t>FTTB </a:t>
            </a:r>
            <a:r>
              <a:rPr lang="en-US" altLang="zh-CN" sz="2400" dirty="0">
                <a:latin typeface="华文楷体" panose="02010600040101010101" pitchFamily="2" charset="-122"/>
                <a:ea typeface="华文楷体" panose="02010600040101010101" pitchFamily="2" charset="-122"/>
              </a:rPr>
              <a:t>(Fiber To The Building)</a:t>
            </a:r>
            <a:r>
              <a:rPr lang="zh-CN" altLang="en-US" sz="2400" dirty="0">
                <a:latin typeface="华文楷体" panose="02010600040101010101" pitchFamily="2" charset="-122"/>
                <a:ea typeface="华文楷体" panose="02010600040101010101" pitchFamily="2" charset="-122"/>
              </a:rPr>
              <a:t>：光纤进入大楼后就转换为电信号，然后用电缆或双绞线分配到各用户。</a:t>
            </a:r>
          </a:p>
          <a:p>
            <a:pPr lvl="1"/>
            <a:r>
              <a:rPr lang="zh-CN" altLang="en-US" sz="2400" dirty="0">
                <a:solidFill>
                  <a:srgbClr val="0000CC"/>
                </a:solidFill>
                <a:latin typeface="华文楷体" panose="02010600040101010101" pitchFamily="2" charset="-122"/>
                <a:ea typeface="华文楷体" panose="02010600040101010101" pitchFamily="2" charset="-122"/>
              </a:rPr>
              <a:t>光纤到路边 </a:t>
            </a:r>
            <a:r>
              <a:rPr lang="en-US" altLang="zh-CN" sz="2400" dirty="0">
                <a:solidFill>
                  <a:srgbClr val="0000CC"/>
                </a:solidFill>
                <a:latin typeface="华文楷体" panose="02010600040101010101" pitchFamily="2" charset="-122"/>
                <a:ea typeface="华文楷体" panose="02010600040101010101" pitchFamily="2" charset="-122"/>
              </a:rPr>
              <a:t>FTTC </a:t>
            </a:r>
            <a:r>
              <a:rPr lang="en-US" altLang="zh-CN" sz="2400" dirty="0">
                <a:latin typeface="华文楷体" panose="02010600040101010101" pitchFamily="2" charset="-122"/>
                <a:ea typeface="华文楷体" panose="02010600040101010101" pitchFamily="2" charset="-122"/>
              </a:rPr>
              <a:t>(Fiber To The Curb)</a:t>
            </a:r>
            <a:r>
              <a:rPr lang="zh-CN" altLang="en-US" sz="2400" dirty="0" smtClean="0">
                <a:latin typeface="华文楷体" panose="02010600040101010101" pitchFamily="2" charset="-122"/>
                <a:ea typeface="华文楷体" panose="02010600040101010101" pitchFamily="2" charset="-122"/>
              </a:rPr>
              <a:t>：光纤铺到路边，从</a:t>
            </a:r>
            <a:r>
              <a:rPr lang="zh-CN" altLang="en-US" sz="2400" dirty="0">
                <a:latin typeface="华文楷体" panose="02010600040101010101" pitchFamily="2" charset="-122"/>
                <a:ea typeface="华文楷体" panose="02010600040101010101" pitchFamily="2" charset="-122"/>
              </a:rPr>
              <a:t>路边到各</a:t>
            </a:r>
            <a:r>
              <a:rPr lang="zh-CN" altLang="en-US" sz="2400" dirty="0" smtClean="0">
                <a:latin typeface="华文楷体" panose="02010600040101010101" pitchFamily="2" charset="-122"/>
                <a:ea typeface="华文楷体" panose="02010600040101010101" pitchFamily="2" charset="-122"/>
              </a:rPr>
              <a:t>用户可</a:t>
            </a:r>
            <a:r>
              <a:rPr lang="zh-CN" altLang="en-US" sz="2400" dirty="0">
                <a:latin typeface="华文楷体" panose="02010600040101010101" pitchFamily="2" charset="-122"/>
                <a:ea typeface="华文楷体" panose="02010600040101010101" pitchFamily="2" charset="-122"/>
              </a:rPr>
              <a:t>使用星形结构双绞线作为传输媒体</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102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95300" y="1196752"/>
            <a:ext cx="8850188" cy="5256584"/>
          </a:xfrm>
        </p:spPr>
        <p:txBody>
          <a:bodyPr/>
          <a:lstStyle/>
          <a:p>
            <a:pPr>
              <a:spcBef>
                <a:spcPct val="0"/>
              </a:spcBef>
            </a:pPr>
            <a:r>
              <a:rPr lang="zh-CN" altLang="en-US" sz="2800" dirty="0">
                <a:latin typeface="华文楷体" pitchFamily="2" charset="-122"/>
                <a:ea typeface="华文楷体" pitchFamily="2" charset="-122"/>
              </a:rPr>
              <a:t>物理层的主要任务是确定与传输媒体的接口有关的一些特性。</a:t>
            </a:r>
            <a:endParaRPr lang="en-US" altLang="zh-CN" sz="2800" dirty="0">
              <a:latin typeface="华文楷体" pitchFamily="2" charset="-122"/>
              <a:ea typeface="华文楷体" pitchFamily="2" charset="-122"/>
            </a:endParaRPr>
          </a:p>
          <a:p>
            <a:pPr>
              <a:spcBef>
                <a:spcPct val="0"/>
              </a:spcBef>
            </a:pPr>
            <a:r>
              <a:rPr lang="zh-CN" altLang="en-US" sz="2800" dirty="0" smtClean="0">
                <a:latin typeface="华文楷体" pitchFamily="2" charset="-122"/>
                <a:ea typeface="华文楷体" pitchFamily="2" charset="-122"/>
              </a:rPr>
              <a:t>一个数据通信系统可划分为三大部分：源系统、传输系统和目的系统。</a:t>
            </a:r>
            <a:endParaRPr lang="en-US" altLang="zh-CN" sz="2800" dirty="0" smtClean="0">
              <a:latin typeface="华文楷体" pitchFamily="2" charset="-122"/>
              <a:ea typeface="华文楷体" pitchFamily="2" charset="-122"/>
            </a:endParaRPr>
          </a:p>
          <a:p>
            <a:pPr>
              <a:spcBef>
                <a:spcPct val="0"/>
              </a:spcBef>
            </a:pPr>
            <a:r>
              <a:rPr lang="zh-CN" altLang="en-US" sz="2800" dirty="0" smtClean="0">
                <a:latin typeface="华文楷体" pitchFamily="2" charset="-122"/>
                <a:ea typeface="华文楷体" pitchFamily="2" charset="-122"/>
              </a:rPr>
              <a:t>通信</a:t>
            </a:r>
            <a:r>
              <a:rPr lang="zh-CN" altLang="en-US" sz="2800" dirty="0">
                <a:latin typeface="华文楷体" pitchFamily="2" charset="-122"/>
                <a:ea typeface="华文楷体" pitchFamily="2" charset="-122"/>
              </a:rPr>
              <a:t>的目的是传送消息，数据是运送消息的实体，信号是数据的电气或电磁的表现。</a:t>
            </a:r>
            <a:endParaRPr lang="en-US" altLang="zh-CN" sz="2800" dirty="0">
              <a:latin typeface="华文楷体" pitchFamily="2" charset="-122"/>
              <a:ea typeface="华文楷体" pitchFamily="2" charset="-122"/>
            </a:endParaRPr>
          </a:p>
          <a:p>
            <a:pPr>
              <a:spcBef>
                <a:spcPct val="0"/>
              </a:spcBef>
            </a:pPr>
            <a:r>
              <a:rPr lang="zh-CN" altLang="en-US" sz="2800" dirty="0">
                <a:latin typeface="华文楷体" pitchFamily="2" charset="-122"/>
                <a:ea typeface="华文楷体" pitchFamily="2" charset="-122"/>
              </a:rPr>
              <a:t>根据信号中代表消息的参数的取值方式不同，信号可分为</a:t>
            </a:r>
            <a:r>
              <a:rPr lang="zh-CN" altLang="en-US" sz="2800" dirty="0" smtClean="0">
                <a:latin typeface="华文楷体" pitchFamily="2" charset="-122"/>
                <a:ea typeface="华文楷体" pitchFamily="2" charset="-122"/>
              </a:rPr>
              <a:t>模拟信号（连续信号）和数字信号（离散信号）。代表数字信号不同离散数值的基本波形称为码元。</a:t>
            </a:r>
            <a:endParaRPr lang="en-US" altLang="zh-CN" sz="2800" dirty="0">
              <a:latin typeface="华文楷体" pitchFamily="2" charset="-122"/>
              <a:ea typeface="华文楷体" pitchFamily="2" charset="-122"/>
            </a:endParaRPr>
          </a:p>
          <a:p>
            <a:pPr>
              <a:spcBef>
                <a:spcPct val="0"/>
              </a:spcBef>
            </a:pPr>
            <a:r>
              <a:rPr lang="zh-CN" altLang="en-US" sz="2800" dirty="0">
                <a:latin typeface="华文楷体" pitchFamily="2" charset="-122"/>
                <a:ea typeface="华文楷体" pitchFamily="2" charset="-122"/>
              </a:rPr>
              <a:t>根据双方信息交互方式的不同，通信可以分为单向通信、双向交替通信和双向同时通信</a:t>
            </a:r>
            <a:r>
              <a:rPr lang="zh-CN" altLang="en-US" sz="2800" dirty="0" smtClean="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9422078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95300" y="1196752"/>
            <a:ext cx="8778180" cy="4934173"/>
          </a:xfrm>
        </p:spPr>
        <p:txBody>
          <a:bodyPr/>
          <a:lstStyle/>
          <a:p>
            <a:pPr>
              <a:spcBef>
                <a:spcPct val="0"/>
              </a:spcBef>
            </a:pPr>
            <a:r>
              <a:rPr lang="zh-CN" altLang="en-US" dirty="0">
                <a:latin typeface="华文楷体" pitchFamily="2" charset="-122"/>
                <a:ea typeface="华文楷体" pitchFamily="2" charset="-122"/>
              </a:rPr>
              <a:t>来自信源的信号叫基带信号，信号在信道上传输需经过调制，调制分基带调制和带通调制。</a:t>
            </a:r>
          </a:p>
          <a:p>
            <a:pPr>
              <a:spcBef>
                <a:spcPct val="0"/>
              </a:spcBef>
            </a:pPr>
            <a:r>
              <a:rPr lang="zh-CN" altLang="en-US" dirty="0" smtClean="0">
                <a:latin typeface="华文楷体" pitchFamily="2" charset="-122"/>
                <a:ea typeface="华文楷体" pitchFamily="2" charset="-122"/>
              </a:rPr>
              <a:t>最</a:t>
            </a:r>
            <a:r>
              <a:rPr lang="zh-CN" altLang="en-US" dirty="0">
                <a:latin typeface="华文楷体" pitchFamily="2" charset="-122"/>
                <a:ea typeface="华文楷体" pitchFamily="2" charset="-122"/>
              </a:rPr>
              <a:t>基本的带通调制方法有调幅、调频和调相。</a:t>
            </a:r>
            <a:endParaRPr lang="en-US" altLang="zh-CN" dirty="0">
              <a:latin typeface="华文楷体" pitchFamily="2" charset="-122"/>
              <a:ea typeface="华文楷体" pitchFamily="2" charset="-122"/>
            </a:endParaRPr>
          </a:p>
          <a:p>
            <a:pPr>
              <a:spcBef>
                <a:spcPct val="0"/>
              </a:spcBef>
            </a:pPr>
            <a:r>
              <a:rPr lang="zh-CN" altLang="en-US" dirty="0">
                <a:latin typeface="华文楷体" pitchFamily="2" charset="-122"/>
                <a:ea typeface="华文楷体" pitchFamily="2" charset="-122"/>
              </a:rPr>
              <a:t>传输媒体可分为两大类：导引型传输媒体和非导引型传输媒体。</a:t>
            </a:r>
            <a:endParaRPr lang="en-US" altLang="zh-CN" dirty="0">
              <a:latin typeface="华文楷体" pitchFamily="2" charset="-122"/>
              <a:ea typeface="华文楷体" pitchFamily="2" charset="-122"/>
            </a:endParaRPr>
          </a:p>
          <a:p>
            <a:pPr>
              <a:spcBef>
                <a:spcPct val="0"/>
              </a:spcBef>
            </a:pPr>
            <a:r>
              <a:rPr lang="zh-CN" altLang="en-US" dirty="0">
                <a:latin typeface="华文楷体" pitchFamily="2" charset="-122"/>
                <a:ea typeface="华文楷体" pitchFamily="2" charset="-122"/>
              </a:rPr>
              <a:t>常用的信道复用技术有频分复用、时分复用、统计时分复用、码分复用和波分复用。</a:t>
            </a:r>
            <a:endParaRPr lang="en-US" altLang="zh-CN" dirty="0">
              <a:latin typeface="华文楷体" pitchFamily="2" charset="-122"/>
              <a:ea typeface="华文楷体" pitchFamily="2" charset="-122"/>
            </a:endParaRPr>
          </a:p>
          <a:p>
            <a:pPr>
              <a:spcBef>
                <a:spcPct val="0"/>
              </a:spcBef>
            </a:pPr>
            <a:r>
              <a:rPr lang="zh-CN" altLang="en-US" dirty="0">
                <a:latin typeface="华文楷体" pitchFamily="2" charset="-122"/>
                <a:ea typeface="华文楷体" pitchFamily="2" charset="-122"/>
              </a:rPr>
              <a:t>用户到因特网的宽带接入技术有非对称数字用户线</a:t>
            </a:r>
            <a:r>
              <a:rPr lang="en-US" altLang="zh-CN" dirty="0">
                <a:latin typeface="华文楷体" pitchFamily="2" charset="-122"/>
                <a:ea typeface="华文楷体" pitchFamily="2" charset="-122"/>
              </a:rPr>
              <a:t>ADSL</a:t>
            </a:r>
            <a:r>
              <a:rPr lang="zh-CN" altLang="en-US" dirty="0">
                <a:latin typeface="华文楷体" pitchFamily="2" charset="-122"/>
                <a:ea typeface="华文楷体" pitchFamily="2" charset="-122"/>
              </a:rPr>
              <a:t>、光纤同轴混合网</a:t>
            </a:r>
            <a:r>
              <a:rPr lang="en-US" altLang="zh-CN" dirty="0">
                <a:latin typeface="华文楷体" pitchFamily="2" charset="-122"/>
                <a:ea typeface="华文楷体" pitchFamily="2" charset="-122"/>
              </a:rPr>
              <a:t>HFC</a:t>
            </a:r>
            <a:r>
              <a:rPr lang="zh-CN" altLang="en-US" dirty="0">
                <a:latin typeface="华文楷体" pitchFamily="2" charset="-122"/>
                <a:ea typeface="华文楷体" pitchFamily="2" charset="-122"/>
              </a:rPr>
              <a:t>和</a:t>
            </a:r>
            <a:r>
              <a:rPr lang="en-US" altLang="zh-CN" dirty="0" err="1">
                <a:latin typeface="华文楷体" pitchFamily="2" charset="-122"/>
                <a:ea typeface="华文楷体" pitchFamily="2" charset="-122"/>
              </a:rPr>
              <a:t>FTTx</a:t>
            </a:r>
            <a:r>
              <a:rPr lang="zh-CN" altLang="en-US" dirty="0" smtClean="0">
                <a:latin typeface="华文楷体" pitchFamily="2" charset="-122"/>
                <a:ea typeface="华文楷体" pitchFamily="2" charset="-122"/>
              </a:rPr>
              <a:t>。</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18658359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P67</a:t>
            </a:r>
          </a:p>
          <a:p>
            <a:pPr lvl="1"/>
            <a:r>
              <a:rPr lang="en-US" altLang="zh-CN" dirty="0" smtClean="0"/>
              <a:t>2-07</a:t>
            </a:r>
            <a:r>
              <a:rPr lang="zh-CN" altLang="en-US" dirty="0" smtClean="0"/>
              <a:t>、</a:t>
            </a:r>
            <a:r>
              <a:rPr lang="en-US" altLang="zh-CN" dirty="0" smtClean="0"/>
              <a:t>2-08</a:t>
            </a:r>
            <a:r>
              <a:rPr lang="zh-CN" altLang="en-US" dirty="0" smtClean="0"/>
              <a:t>、</a:t>
            </a:r>
            <a:r>
              <a:rPr lang="en-US" altLang="zh-CN" dirty="0" smtClean="0"/>
              <a:t>2-09</a:t>
            </a:r>
            <a:r>
              <a:rPr lang="zh-CN" altLang="en-US" dirty="0" smtClean="0"/>
              <a:t>、</a:t>
            </a:r>
            <a:r>
              <a:rPr lang="en-US" altLang="zh-CN" dirty="0" smtClean="0"/>
              <a:t>2-16</a:t>
            </a:r>
            <a:endParaRPr lang="zh-CN" altLang="en-US" dirty="0"/>
          </a:p>
        </p:txBody>
      </p:sp>
    </p:spTree>
    <p:extLst>
      <p:ext uri="{BB962C8B-B14F-4D97-AF65-F5344CB8AC3E}">
        <p14:creationId xmlns:p14="http://schemas.microsoft.com/office/powerpoint/2010/main" val="88353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latin typeface="华文楷体" panose="02010600040101010101" pitchFamily="2" charset="-122"/>
                <a:ea typeface="华文楷体" panose="02010600040101010101" pitchFamily="2" charset="-122"/>
              </a:rPr>
              <a:t>基带调制</a:t>
            </a:r>
            <a:r>
              <a:rPr lang="zh-CN" altLang="en-US" sz="2800" dirty="0">
                <a:solidFill>
                  <a:srgbClr val="FF0000"/>
                </a:solidFill>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仅对基带信号的波形进行变换，使它能够与信道特性相适应。</a:t>
            </a:r>
            <a:r>
              <a:rPr lang="zh-CN" altLang="zh-CN" sz="2800" dirty="0">
                <a:solidFill>
                  <a:srgbClr val="FF0000"/>
                </a:solidFill>
                <a:latin typeface="华文楷体" panose="02010600040101010101" pitchFamily="2" charset="-122"/>
                <a:ea typeface="华文楷体" panose="02010600040101010101" pitchFamily="2" charset="-122"/>
              </a:rPr>
              <a:t>变换后的信号仍然是基带信号</a:t>
            </a:r>
            <a:r>
              <a:rPr lang="zh-CN" altLang="en-US" sz="2800" dirty="0">
                <a:solidFill>
                  <a:srgbClr val="FF0000"/>
                </a:solidFill>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把这种过程称为</a:t>
            </a:r>
            <a:r>
              <a:rPr lang="zh-CN" altLang="zh-CN" sz="2800" dirty="0">
                <a:solidFill>
                  <a:srgbClr val="FF0000"/>
                </a:solidFill>
                <a:latin typeface="华文楷体" panose="02010600040101010101" pitchFamily="2" charset="-122"/>
                <a:ea typeface="华文楷体" panose="02010600040101010101" pitchFamily="2" charset="-122"/>
              </a:rPr>
              <a:t>编码</a:t>
            </a:r>
            <a:r>
              <a:rPr lang="en-US" altLang="zh-CN" sz="2800" dirty="0">
                <a:latin typeface="华文楷体" panose="02010600040101010101" pitchFamily="2" charset="-122"/>
                <a:ea typeface="华文楷体" panose="02010600040101010101" pitchFamily="2" charset="-122"/>
              </a:rPr>
              <a:t> (coding)</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a:spcAft>
                <a:spcPct val="15000"/>
              </a:spcAft>
            </a:pPr>
            <a:r>
              <a:rPr lang="zh-CN" altLang="zh-CN" sz="2800" dirty="0">
                <a:solidFill>
                  <a:srgbClr val="FF0000"/>
                </a:solidFill>
                <a:latin typeface="华文楷体" panose="02010600040101010101" pitchFamily="2" charset="-122"/>
                <a:ea typeface="华文楷体" panose="02010600040101010101" pitchFamily="2" charset="-122"/>
              </a:rPr>
              <a:t>带通调制</a:t>
            </a:r>
            <a:r>
              <a:rPr lang="zh-CN" altLang="en-US" sz="2800" dirty="0">
                <a:solidFill>
                  <a:srgbClr val="FF0000"/>
                </a:solidFill>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使用</a:t>
            </a:r>
            <a:r>
              <a:rPr lang="zh-CN" altLang="zh-CN" sz="2800" dirty="0">
                <a:solidFill>
                  <a:srgbClr val="FF0000"/>
                </a:solidFill>
                <a:latin typeface="华文楷体" panose="02010600040101010101" pitchFamily="2" charset="-122"/>
                <a:ea typeface="华文楷体" panose="02010600040101010101" pitchFamily="2" charset="-122"/>
              </a:rPr>
              <a:t>载波</a:t>
            </a:r>
            <a:r>
              <a:rPr lang="en-US" altLang="zh-CN" sz="2800" dirty="0">
                <a:latin typeface="华文楷体" panose="02010600040101010101" pitchFamily="2" charset="-122"/>
                <a:ea typeface="华文楷体" panose="02010600040101010101" pitchFamily="2" charset="-122"/>
              </a:rPr>
              <a:t> (carrier)</a:t>
            </a:r>
            <a:r>
              <a:rPr lang="zh-CN" altLang="zh-CN" sz="2800" dirty="0">
                <a:latin typeface="华文楷体" panose="02010600040101010101" pitchFamily="2" charset="-122"/>
                <a:ea typeface="华文楷体" panose="02010600040101010101" pitchFamily="2" charset="-122"/>
              </a:rPr>
              <a:t>进行调制，把基带信号的频率范围搬移到较高的频段，并</a:t>
            </a:r>
            <a:r>
              <a:rPr lang="zh-CN" altLang="zh-CN" sz="2800" dirty="0">
                <a:solidFill>
                  <a:srgbClr val="FF0000"/>
                </a:solidFill>
                <a:latin typeface="华文楷体" panose="02010600040101010101" pitchFamily="2" charset="-122"/>
                <a:ea typeface="华文楷体" panose="02010600040101010101" pitchFamily="2" charset="-122"/>
              </a:rPr>
              <a:t>转换为模拟信号</a:t>
            </a:r>
            <a:r>
              <a:rPr lang="zh-CN" altLang="zh-CN" sz="2800" dirty="0">
                <a:latin typeface="华文楷体" panose="02010600040101010101" pitchFamily="2" charset="-122"/>
                <a:ea typeface="华文楷体" panose="02010600040101010101" pitchFamily="2" charset="-122"/>
              </a:rPr>
              <a:t>，这样就能够更好地在模拟信道中传输</a:t>
            </a:r>
            <a:r>
              <a:rPr lang="zh-CN" altLang="en-US" sz="2800" dirty="0">
                <a:latin typeface="华文楷体" panose="02010600040101010101" pitchFamily="2" charset="-122"/>
                <a:ea typeface="华文楷体" panose="02010600040101010101" pitchFamily="2" charset="-122"/>
              </a:rPr>
              <a:t>（即仅在一段频率范围内能够通过信道） 。</a:t>
            </a:r>
            <a:endParaRPr lang="en-US" altLang="zh-CN" sz="2800" dirty="0">
              <a:latin typeface="华文楷体" panose="02010600040101010101" pitchFamily="2" charset="-122"/>
              <a:ea typeface="华文楷体" panose="02010600040101010101" pitchFamily="2" charset="-122"/>
            </a:endParaRPr>
          </a:p>
          <a:p>
            <a:pPr>
              <a:spcAft>
                <a:spcPct val="15000"/>
              </a:spcAft>
            </a:pPr>
            <a:r>
              <a:rPr lang="zh-CN" altLang="en-US" sz="2800" dirty="0">
                <a:solidFill>
                  <a:srgbClr val="FF0000"/>
                </a:solidFill>
                <a:latin typeface="华文楷体" panose="02010600040101010101" pitchFamily="2" charset="-122"/>
                <a:ea typeface="华文楷体" panose="02010600040101010101" pitchFamily="2" charset="-122"/>
              </a:rPr>
              <a:t>带通信号 ：</a:t>
            </a:r>
            <a:r>
              <a:rPr lang="zh-CN" altLang="zh-CN" sz="2800" dirty="0">
                <a:latin typeface="华文楷体" panose="02010600040101010101" pitchFamily="2" charset="-122"/>
                <a:ea typeface="华文楷体" panose="02010600040101010101" pitchFamily="2" charset="-122"/>
              </a:rPr>
              <a:t>经过载波调制后的信号</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979</TotalTime>
  <Words>6232</Words>
  <Application>Microsoft Office PowerPoint</Application>
  <PresentationFormat>A4 纸张(210x297 毫米)</PresentationFormat>
  <Paragraphs>1196</Paragraphs>
  <Slides>86</Slides>
  <Notes>69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CN(myzh)Icon</vt:lpstr>
      <vt:lpstr>公式</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lpstr>小结</vt:lpstr>
      <vt:lpstr>小结</vt:lpstr>
      <vt:lpstr>作业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su</cp:lastModifiedBy>
  <cp:revision>38</cp:revision>
  <dcterms:created xsi:type="dcterms:W3CDTF">2016-10-04T02:36:21Z</dcterms:created>
  <dcterms:modified xsi:type="dcterms:W3CDTF">2018-04-01T06:50:05Z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