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3"/>
  </p:notesMasterIdLst>
  <p:handoutMasterIdLst>
    <p:handoutMasterId r:id="rId15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406" r:id="rId22"/>
    <p:sldId id="407"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5" r:id="rId151"/>
    <p:sldId id="404" r:id="rId15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p:scale>
          <a:sx n="100" d="100"/>
          <a:sy n="100" d="100"/>
        </p:scale>
        <p:origin x="-1620" y="-60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2</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12</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133</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134</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135</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139</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140</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141</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145</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13</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146</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14</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15</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16</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17</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18</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19</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20</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3</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24</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26</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31</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32</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33</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34</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4</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35</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36</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37</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38</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40</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41</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42</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44</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46</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47</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6</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48</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49</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50</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51</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52</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53</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54</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55</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56</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57</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58</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59</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60</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61</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62</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63</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64</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65</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66</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67</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68</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69</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70</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75</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76</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77</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78</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79</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80</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9</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84</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85</a:t>
            </a:fld>
            <a:endParaRPr lang="en-US" altLang="zh-CN"/>
          </a:p>
        </p:txBody>
      </p:sp>
    </p:spTree>
    <p:extLst>
      <p:ext uri="{BB962C8B-B14F-4D97-AF65-F5344CB8AC3E}">
        <p14:creationId xmlns:p14="http://schemas.microsoft.com/office/powerpoint/2010/main" val="13417134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86</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92</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93</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95</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96</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97</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10</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99</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100</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101</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103</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106</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107</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108</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109</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121</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124</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125</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126</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127</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129</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131</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132</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a:t>
            </a:r>
            <a:r>
              <a:rPr lang="zh-CN" altLang="zh-CN" dirty="0" smtClean="0"/>
              <a:t>数据链路层</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3.2  </a:t>
            </a:r>
            <a:r>
              <a:rPr lang="zh-CN" altLang="zh-CN" dirty="0" smtClean="0"/>
              <a:t>点对点协议</a:t>
            </a:r>
            <a:r>
              <a:rPr lang="en-US" altLang="zh-CN" dirty="0" smtClean="0"/>
              <a:t> PPP</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3.3  </a:t>
            </a:r>
            <a:r>
              <a:rPr lang="zh-CN" altLang="zh-CN" dirty="0"/>
              <a:t>使用广播信道的</a:t>
            </a:r>
            <a:r>
              <a:rPr lang="zh-CN" altLang="zh-CN" dirty="0" smtClean="0"/>
              <a:t>数据链路层</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3.4  </a:t>
            </a:r>
            <a:r>
              <a:rPr lang="zh-CN" altLang="zh-CN" dirty="0"/>
              <a:t>扩展的</a:t>
            </a:r>
            <a:r>
              <a:rPr lang="zh-CN" altLang="zh-CN" dirty="0" smtClean="0"/>
              <a:t>以太网</a:t>
            </a:r>
            <a:r>
              <a:rPr lang="zh-CN" altLang="en-US" dirty="0">
                <a:solidFill>
                  <a:srgbClr val="C00000"/>
                </a:solidFill>
              </a:rPr>
              <a:t>（掌握</a:t>
            </a:r>
            <a:r>
              <a:rPr lang="zh-CN" altLang="en-US" dirty="0" smtClean="0">
                <a:solidFill>
                  <a:srgbClr val="C00000"/>
                </a:solidFill>
              </a:rPr>
              <a:t>）</a:t>
            </a:r>
            <a:endParaRPr lang="zh-CN" altLang="zh-CN" dirty="0"/>
          </a:p>
          <a:p>
            <a:r>
              <a:rPr lang="en-US" altLang="zh-CN" dirty="0" smtClean="0"/>
              <a:t>3.5  </a:t>
            </a:r>
            <a:r>
              <a:rPr lang="zh-CN" altLang="zh-CN" dirty="0"/>
              <a:t>高速</a:t>
            </a:r>
            <a:r>
              <a:rPr lang="zh-CN" altLang="zh-CN" dirty="0" smtClean="0"/>
              <a:t>以太网</a:t>
            </a:r>
            <a:r>
              <a:rPr lang="zh-CN" altLang="en-US" dirty="0">
                <a:solidFill>
                  <a:srgbClr val="C00000"/>
                </a:solidFill>
              </a:rPr>
              <a:t>（掌握</a:t>
            </a:r>
            <a:r>
              <a:rPr lang="zh-CN" altLang="en-US" dirty="0" smtClean="0">
                <a:solidFill>
                  <a:srgbClr val="C00000"/>
                </a:solidFill>
              </a:rPr>
              <a:t>）</a:t>
            </a:r>
            <a:endParaRPr lang="zh-CN" altLang="en-US" dirty="0"/>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lvl="1"/>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封装成</a:t>
            </a:r>
            <a:r>
              <a:rPr lang="zh-CN" altLang="en-US" dirty="0" smtClean="0">
                <a:latin typeface="华文楷体" panose="02010600040101010101" pitchFamily="2" charset="-122"/>
                <a:ea typeface="华文楷体" panose="02010600040101010101" pitchFamily="2" charset="-122"/>
              </a:rPr>
              <a:t>帧</a:t>
            </a:r>
            <a:endParaRPr lang="en-US" altLang="zh-CN" dirty="0" smtClean="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透明传输</a:t>
            </a:r>
          </a:p>
          <a:p>
            <a:pPr lvl="1"/>
            <a:r>
              <a:rPr lang="en-US" altLang="zh-CN" dirty="0">
                <a:latin typeface="华文楷体" panose="02010600040101010101" pitchFamily="2" charset="-122"/>
                <a:ea typeface="华文楷体" panose="02010600040101010101" pitchFamily="2" charset="-122"/>
              </a:rPr>
              <a:t>3. </a:t>
            </a:r>
            <a:r>
              <a:rPr lang="zh-CN" altLang="en-US" dirty="0" smtClean="0">
                <a:latin typeface="华文楷体" panose="02010600040101010101" pitchFamily="2" charset="-122"/>
                <a:ea typeface="华文楷体" panose="02010600040101010101" pitchFamily="2" charset="-122"/>
              </a:rPr>
              <a:t>差错控制</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456926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a:xfrm>
            <a:off x="495300" y="1196752"/>
            <a:ext cx="9066212" cy="5256584"/>
          </a:xfrm>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latin typeface="华文楷体" panose="02010600040101010101" pitchFamily="2" charset="-122"/>
                <a:ea typeface="华文楷体" panose="02010600040101010101" pitchFamily="2" charset="-122"/>
              </a:rPr>
              <a:t>当</a:t>
            </a:r>
            <a:r>
              <a:rPr lang="zh-CN" altLang="zh-CN" sz="2400" dirty="0">
                <a:latin typeface="华文楷体" panose="02010600040101010101" pitchFamily="2" charset="-122"/>
                <a:ea typeface="华文楷体" panose="02010600040101010101" pitchFamily="2" charset="-122"/>
              </a:rPr>
              <a:t>这个字段值</a:t>
            </a:r>
            <a:r>
              <a:rPr lang="zh-CN" altLang="zh-CN" sz="2400" dirty="0" smtClean="0">
                <a:latin typeface="华文楷体" panose="02010600040101010101" pitchFamily="2" charset="-122"/>
                <a:ea typeface="华文楷体" panose="02010600040101010101" pitchFamily="2" charset="-122"/>
              </a:rPr>
              <a:t>大于</a:t>
            </a:r>
            <a:r>
              <a:rPr lang="en-US" altLang="zh-CN" sz="2400" dirty="0" smtClean="0">
                <a:latin typeface="华文楷体" panose="02010600040101010101" pitchFamily="2" charset="-122"/>
                <a:ea typeface="华文楷体" panose="02010600040101010101" pitchFamily="2" charset="-122"/>
              </a:rPr>
              <a:t> 0x0600 </a:t>
            </a:r>
            <a:r>
              <a:rPr lang="zh-CN" altLang="zh-CN" sz="2400" dirty="0" smtClean="0">
                <a:latin typeface="华文楷体" panose="02010600040101010101" pitchFamily="2" charset="-122"/>
                <a:ea typeface="华文楷体" panose="02010600040101010101" pitchFamily="2" charset="-122"/>
              </a:rPr>
              <a:t>时</a:t>
            </a:r>
            <a:r>
              <a:rPr lang="zh-CN" altLang="zh-CN" sz="2400" dirty="0">
                <a:latin typeface="华文楷体" panose="02010600040101010101" pitchFamily="2" charset="-122"/>
                <a:ea typeface="华文楷体" panose="02010600040101010101" pitchFamily="2" charset="-122"/>
              </a:rPr>
              <a:t>（相当于十进制</a:t>
            </a:r>
            <a:r>
              <a:rPr lang="zh-CN" altLang="zh-CN" sz="2400" dirty="0" smtClean="0">
                <a:latin typeface="华文楷体" panose="02010600040101010101" pitchFamily="2" charset="-122"/>
                <a:ea typeface="华文楷体" panose="02010600040101010101" pitchFamily="2" charset="-122"/>
              </a:rPr>
              <a:t>的</a:t>
            </a:r>
            <a:r>
              <a:rPr lang="en-US" altLang="zh-CN" sz="2400" dirty="0" smtClean="0">
                <a:latin typeface="华文楷体" panose="02010600040101010101" pitchFamily="2" charset="-122"/>
                <a:ea typeface="华文楷体" panose="02010600040101010101" pitchFamily="2" charset="-122"/>
              </a:rPr>
              <a:t> 1536</a:t>
            </a:r>
            <a:r>
              <a:rPr lang="zh-CN" altLang="zh-CN" sz="2400" dirty="0">
                <a:latin typeface="华文楷体" panose="02010600040101010101" pitchFamily="2" charset="-122"/>
                <a:ea typeface="华文楷体" panose="02010600040101010101" pitchFamily="2" charset="-122"/>
              </a:rPr>
              <a:t>），就表示“类型”。这样的帧和</a:t>
            </a:r>
            <a:r>
              <a:rPr lang="zh-CN" altLang="zh-CN" sz="2400" dirty="0" smtClean="0">
                <a:latin typeface="华文楷体" panose="02010600040101010101" pitchFamily="2" charset="-122"/>
                <a:ea typeface="华文楷体" panose="02010600040101010101" pitchFamily="2" charset="-122"/>
              </a:rPr>
              <a:t>以太网</a:t>
            </a:r>
            <a:r>
              <a:rPr lang="en-US" altLang="zh-CN" sz="2400" dirty="0" smtClean="0">
                <a:latin typeface="华文楷体" panose="02010600040101010101" pitchFamily="2" charset="-122"/>
                <a:ea typeface="华文楷体" panose="02010600040101010101" pitchFamily="2" charset="-122"/>
              </a:rPr>
              <a:t> V2 MAC </a:t>
            </a:r>
            <a:r>
              <a:rPr lang="zh-CN" altLang="zh-CN" sz="2400" dirty="0" smtClean="0">
                <a:latin typeface="华文楷体" panose="02010600040101010101" pitchFamily="2" charset="-122"/>
                <a:ea typeface="华文楷体" panose="02010600040101010101" pitchFamily="2" charset="-122"/>
              </a:rPr>
              <a:t>帧</a:t>
            </a:r>
            <a:r>
              <a:rPr lang="zh-CN" altLang="zh-CN" sz="2400" dirty="0">
                <a:latin typeface="华文楷体" panose="02010600040101010101" pitchFamily="2" charset="-122"/>
                <a:ea typeface="华文楷体" panose="02010600040101010101" pitchFamily="2" charset="-122"/>
              </a:rPr>
              <a:t>完全一样</a:t>
            </a:r>
            <a:r>
              <a:rPr lang="zh-CN" altLang="zh-CN"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r>
              <a:rPr lang="zh-CN" altLang="zh-CN" sz="2400" dirty="0" smtClean="0">
                <a:latin typeface="华文楷体" panose="02010600040101010101" pitchFamily="2" charset="-122"/>
                <a:ea typeface="华文楷体" panose="02010600040101010101" pitchFamily="2" charset="-122"/>
              </a:rPr>
              <a:t>当</a:t>
            </a:r>
            <a:r>
              <a:rPr lang="zh-CN" altLang="zh-CN" sz="2400" dirty="0">
                <a:latin typeface="华文楷体" panose="02010600040101010101" pitchFamily="2" charset="-122"/>
                <a:ea typeface="华文楷体" panose="02010600040101010101" pitchFamily="2" charset="-122"/>
              </a:rPr>
              <a:t>这个字段值</a:t>
            </a:r>
            <a:r>
              <a:rPr lang="zh-CN" altLang="zh-CN" sz="2400" dirty="0" smtClean="0">
                <a:latin typeface="华文楷体" panose="02010600040101010101" pitchFamily="2" charset="-122"/>
                <a:ea typeface="华文楷体" panose="02010600040101010101" pitchFamily="2" charset="-122"/>
              </a:rPr>
              <a:t>小于</a:t>
            </a:r>
            <a:r>
              <a:rPr lang="en-US" altLang="zh-CN" sz="2400" dirty="0" smtClean="0">
                <a:latin typeface="华文楷体" panose="02010600040101010101" pitchFamily="2" charset="-122"/>
                <a:ea typeface="华文楷体" panose="02010600040101010101" pitchFamily="2" charset="-122"/>
              </a:rPr>
              <a:t> 0x0600 </a:t>
            </a:r>
            <a:r>
              <a:rPr lang="zh-CN" altLang="zh-CN" sz="2400" dirty="0" smtClean="0">
                <a:latin typeface="华文楷体" panose="02010600040101010101" pitchFamily="2" charset="-122"/>
                <a:ea typeface="华文楷体" panose="02010600040101010101" pitchFamily="2" charset="-122"/>
              </a:rPr>
              <a:t>时</a:t>
            </a:r>
            <a:r>
              <a:rPr lang="zh-CN" altLang="zh-CN" sz="2400" dirty="0">
                <a:latin typeface="华文楷体" panose="02010600040101010101" pitchFamily="2" charset="-122"/>
                <a:ea typeface="华文楷体" panose="02010600040101010101" pitchFamily="2" charset="-122"/>
              </a:rPr>
              <a:t>才表示</a:t>
            </a:r>
            <a:r>
              <a:rPr lang="zh-CN" altLang="zh-CN" sz="2400" dirty="0" smtClean="0">
                <a:latin typeface="华文楷体" panose="02010600040101010101" pitchFamily="2" charset="-122"/>
                <a:ea typeface="华文楷体" panose="02010600040101010101" pitchFamily="2" charset="-122"/>
              </a:rPr>
              <a:t>“长度”</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298722223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latin typeface="华文楷体" panose="02010600040101010101" pitchFamily="2" charset="-122"/>
                <a:ea typeface="华文楷体" panose="02010600040101010101" pitchFamily="2" charset="-122"/>
              </a:rPr>
              <a:t>主机</a:t>
            </a:r>
            <a:r>
              <a:rPr lang="zh-CN" altLang="en-US" dirty="0">
                <a:latin typeface="华文楷体" panose="02010600040101010101" pitchFamily="2" charset="-122"/>
                <a:ea typeface="华文楷体" panose="02010600040101010101" pitchFamily="2" charset="-122"/>
              </a:rPr>
              <a:t>使用</a:t>
            </a:r>
            <a:r>
              <a:rPr lang="zh-CN" altLang="en-US" dirty="0" smtClean="0">
                <a:latin typeface="华文楷体" panose="02010600040101010101" pitchFamily="2" charset="-122"/>
                <a:ea typeface="华文楷体" panose="02010600040101010101" pitchFamily="2" charset="-122"/>
              </a:rPr>
              <a:t>光纤</a:t>
            </a:r>
            <a:r>
              <a:rPr lang="zh-CN" altLang="zh-CN" dirty="0">
                <a:latin typeface="华文楷体" panose="02010600040101010101" pitchFamily="2" charset="-122"/>
                <a:ea typeface="华文楷体" panose="02010600040101010101" pitchFamily="2" charset="-122"/>
              </a:rPr>
              <a:t>（通常是一对光纤）</a:t>
            </a:r>
            <a:r>
              <a:rPr lang="zh-CN" altLang="en-US" dirty="0" smtClean="0">
                <a:latin typeface="华文楷体" panose="02010600040101010101" pitchFamily="2" charset="-122"/>
                <a:ea typeface="华文楷体" panose="02010600040101010101" pitchFamily="2" charset="-122"/>
              </a:rPr>
              <a:t>和</a:t>
            </a:r>
            <a:r>
              <a:rPr lang="zh-CN" altLang="en-US" dirty="0">
                <a:latin typeface="华文楷体" panose="02010600040101010101" pitchFamily="2" charset="-122"/>
                <a:ea typeface="华文楷体" panose="02010600040101010101" pitchFamily="2" charset="-122"/>
              </a:rPr>
              <a:t>一对光纤调制解调器连接到</a:t>
            </a:r>
            <a:r>
              <a:rPr lang="zh-CN" altLang="en-US" dirty="0" smtClean="0">
                <a:latin typeface="华文楷体" panose="02010600040101010101" pitchFamily="2" charset="-122"/>
                <a:ea typeface="华文楷体" panose="02010600040101010101" pitchFamily="2" charset="-122"/>
              </a:rPr>
              <a:t>集线器。</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很容易使</a:t>
            </a:r>
            <a:r>
              <a:rPr lang="zh-CN" altLang="zh-CN" dirty="0">
                <a:latin typeface="华文楷体" panose="02010600040101010101" pitchFamily="2" charset="-122"/>
                <a:ea typeface="华文楷体" panose="02010600040101010101" pitchFamily="2" charset="-122"/>
              </a:rPr>
              <a:t>主机和几公里以外的集线器相</a:t>
            </a:r>
            <a:r>
              <a:rPr lang="zh-CN" altLang="zh-CN" dirty="0" smtClean="0">
                <a:latin typeface="华文楷体" panose="02010600040101010101" pitchFamily="2" charset="-122"/>
                <a:ea typeface="华文楷体" panose="02010600040101010101" pitchFamily="2" charset="-122"/>
              </a:rPr>
              <a:t>连接</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136576"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6460805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latin typeface="华文楷体" panose="02010600040101010101" pitchFamily="2" charset="-122"/>
                <a:ea typeface="华文楷体" panose="02010600040101010101" pitchFamily="2" charset="-122"/>
              </a:rPr>
              <a:t>使用多</a:t>
            </a:r>
            <a:r>
              <a:rPr lang="zh-CN" altLang="en-US" dirty="0">
                <a:latin typeface="华文楷体" panose="02010600040101010101" pitchFamily="2" charset="-122"/>
                <a:ea typeface="华文楷体" panose="02010600040101010101" pitchFamily="2" charset="-122"/>
              </a:rPr>
              <a:t>个集线器可连成更大</a:t>
            </a:r>
            <a:r>
              <a:rPr lang="zh-CN" altLang="en-US" dirty="0" smtClean="0">
                <a:latin typeface="华文楷体" panose="02010600040101010101" pitchFamily="2" charset="-122"/>
                <a:ea typeface="华文楷体" panose="02010600040101010101" pitchFamily="2" charset="-122"/>
              </a:rPr>
              <a:t>的、</a:t>
            </a:r>
            <a:r>
              <a:rPr lang="zh-CN" altLang="zh-CN" dirty="0" smtClean="0">
                <a:latin typeface="华文楷体" panose="02010600040101010101" pitchFamily="2" charset="-122"/>
                <a:ea typeface="华文楷体" panose="02010600040101010101" pitchFamily="2" charset="-122"/>
              </a:rPr>
              <a:t>多级</a:t>
            </a:r>
            <a:r>
              <a:rPr lang="zh-CN" altLang="en-US" dirty="0" smtClean="0">
                <a:latin typeface="华文楷体" panose="02010600040101010101" pitchFamily="2" charset="-122"/>
                <a:ea typeface="华文楷体" panose="02010600040101010101" pitchFamily="2" charset="-122"/>
              </a:rPr>
              <a:t>星形</a:t>
            </a:r>
            <a:r>
              <a:rPr lang="zh-CN" altLang="zh-CN" dirty="0" smtClean="0">
                <a:latin typeface="华文楷体" panose="02010600040101010101" pitchFamily="2" charset="-122"/>
                <a:ea typeface="华文楷体" panose="02010600040101010101" pitchFamily="2" charset="-122"/>
              </a:rPr>
              <a:t>结构</a:t>
            </a:r>
            <a:r>
              <a:rPr lang="zh-CN" altLang="zh-CN" dirty="0">
                <a:latin typeface="华文楷体" panose="02010600040101010101" pitchFamily="2" charset="-122"/>
                <a:ea typeface="华文楷体" panose="02010600040101010101" pitchFamily="2" charset="-122"/>
              </a:rPr>
              <a:t>的</a:t>
            </a:r>
            <a:r>
              <a:rPr lang="zh-CN" altLang="zh-CN" dirty="0" smtClean="0">
                <a:latin typeface="华文楷体" panose="02010600040101010101" pitchFamily="2" charset="-122"/>
                <a:ea typeface="华文楷体" panose="02010600040101010101" pitchFamily="2" charset="-122"/>
              </a:rPr>
              <a:t>以太网</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例如，一个学院的三个系各有一</a:t>
            </a:r>
            <a:r>
              <a:rPr lang="zh-CN" altLang="zh-CN" dirty="0" smtClean="0">
                <a:latin typeface="华文楷体" panose="02010600040101010101" pitchFamily="2" charset="-122"/>
                <a:ea typeface="华文楷体" panose="02010600040101010101" pitchFamily="2" charset="-122"/>
              </a:rPr>
              <a:t>个</a:t>
            </a:r>
            <a:r>
              <a:rPr lang="en-US" altLang="zh-CN" dirty="0" smtClean="0">
                <a:latin typeface="华文楷体" panose="02010600040101010101" pitchFamily="2" charset="-122"/>
                <a:ea typeface="华文楷体" panose="02010600040101010101" pitchFamily="2" charset="-122"/>
              </a:rPr>
              <a:t> 10BASE-T </a:t>
            </a:r>
            <a:r>
              <a:rPr lang="zh-CN" altLang="zh-CN" dirty="0" smtClean="0">
                <a:latin typeface="华文楷体" panose="02010600040101010101" pitchFamily="2" charset="-122"/>
                <a:ea typeface="华文楷体" panose="02010600040101010101" pitchFamily="2" charset="-122"/>
              </a:rPr>
              <a:t>以太网</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可</a:t>
            </a:r>
            <a:r>
              <a:rPr lang="zh-CN" altLang="zh-CN" dirty="0">
                <a:latin typeface="华文楷体" panose="02010600040101010101" pitchFamily="2" charset="-122"/>
                <a:ea typeface="华文楷体" panose="02010600040101010101" pitchFamily="2" charset="-122"/>
              </a:rPr>
              <a:t>通过一个主干集线器把各系的以太网连接起来，成为一个更大的</a:t>
            </a:r>
            <a:r>
              <a:rPr lang="zh-CN" altLang="zh-CN" dirty="0" smtClean="0">
                <a:latin typeface="华文楷体" panose="02010600040101010101" pitchFamily="2" charset="-122"/>
                <a:ea typeface="华文楷体" panose="02010600040101010101" pitchFamily="2" charset="-122"/>
              </a:rPr>
              <a:t>以太网</a:t>
            </a:r>
            <a:r>
              <a:rPr lang="zh-CN" altLang="en-US" dirty="0" smtClean="0">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240478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latin typeface="华文楷体" panose="02010600040101010101" pitchFamily="2" charset="-122"/>
                <a:ea typeface="华文楷体" panose="02010600040101010101" pitchFamily="2" charset="-122"/>
              </a:rPr>
              <a:t>使原来属于不同碰撞域</a:t>
            </a:r>
            <a:r>
              <a:rPr lang="zh-CN" altLang="en-US" dirty="0" smtClean="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以太网</a:t>
            </a:r>
            <a:r>
              <a:rPr lang="zh-CN" altLang="en-US" dirty="0" smtClean="0">
                <a:latin typeface="华文楷体" panose="02010600040101010101" pitchFamily="2" charset="-122"/>
                <a:ea typeface="华文楷体" panose="02010600040101010101" pitchFamily="2" charset="-122"/>
              </a:rPr>
              <a:t>上</a:t>
            </a:r>
            <a:r>
              <a:rPr lang="zh-CN" altLang="en-US" dirty="0">
                <a:latin typeface="华文楷体" panose="02010600040101010101" pitchFamily="2" charset="-122"/>
                <a:ea typeface="华文楷体" panose="02010600040101010101" pitchFamily="2" charset="-122"/>
              </a:rPr>
              <a:t>的计算机能够进行跨碰撞域的通信。</a:t>
            </a:r>
          </a:p>
          <a:p>
            <a:pPr lvl="1">
              <a:lnSpc>
                <a:spcPct val="110000"/>
              </a:lnSpc>
            </a:pPr>
            <a:r>
              <a:rPr lang="zh-CN" altLang="en-US" dirty="0">
                <a:latin typeface="华文楷体" panose="02010600040101010101" pitchFamily="2" charset="-122"/>
                <a:ea typeface="华文楷体" panose="02010600040101010101" pitchFamily="2" charset="-122"/>
              </a:rPr>
              <a:t>扩大</a:t>
            </a:r>
            <a:r>
              <a:rPr lang="zh-CN" altLang="en-US" dirty="0" smtClean="0">
                <a:latin typeface="华文楷体" panose="02010600040101010101" pitchFamily="2" charset="-122"/>
                <a:ea typeface="华文楷体" panose="02010600040101010101" pitchFamily="2" charset="-122"/>
              </a:rPr>
              <a:t>了</a:t>
            </a:r>
            <a:r>
              <a:rPr lang="zh-CN" altLang="en-US" dirty="0">
                <a:latin typeface="华文楷体" panose="02010600040101010101" pitchFamily="2" charset="-122"/>
                <a:ea typeface="华文楷体" panose="02010600040101010101" pitchFamily="2" charset="-122"/>
              </a:rPr>
              <a:t>以太网覆盖的地理范围。</a:t>
            </a:r>
          </a:p>
          <a:p>
            <a:pPr>
              <a:lnSpc>
                <a:spcPct val="110000"/>
              </a:lnSpc>
            </a:pPr>
            <a:r>
              <a:rPr lang="zh-CN" altLang="en-US" dirty="0">
                <a:solidFill>
                  <a:srgbClr val="0000FF"/>
                </a:solidFill>
              </a:rPr>
              <a:t>缺点</a:t>
            </a:r>
          </a:p>
          <a:p>
            <a:pPr lvl="1">
              <a:lnSpc>
                <a:spcPct val="110000"/>
              </a:lnSpc>
            </a:pPr>
            <a:r>
              <a:rPr lang="zh-CN" altLang="en-US" dirty="0">
                <a:latin typeface="华文楷体" panose="02010600040101010101" pitchFamily="2" charset="-122"/>
                <a:ea typeface="华文楷体" panose="02010600040101010101" pitchFamily="2" charset="-122"/>
              </a:rPr>
              <a:t>碰撞域增大了，但总的吞吐量并未提高。</a:t>
            </a:r>
          </a:p>
          <a:p>
            <a:pPr lvl="1">
              <a:lnSpc>
                <a:spcPct val="110000"/>
              </a:lnSpc>
            </a:pPr>
            <a:r>
              <a:rPr lang="zh-CN" altLang="en-US" dirty="0">
                <a:latin typeface="华文楷体" panose="02010600040101010101" pitchFamily="2" charset="-122"/>
                <a:ea typeface="华文楷体" panose="02010600040101010101" pitchFamily="2" charset="-122"/>
              </a:rPr>
              <a:t>如果不同的碰撞域使用不同的数据率，那么就不能用集线器将它们互连起来</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42662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021288"/>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6477275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latin typeface="华文楷体" panose="02010600040101010101" pitchFamily="2" charset="-122"/>
                <a:ea typeface="华文楷体" panose="02010600040101010101" pitchFamily="2" charset="-122"/>
              </a:rPr>
              <a:t>通常</a:t>
            </a:r>
            <a:r>
              <a:rPr lang="zh-CN" altLang="zh-CN" dirty="0">
                <a:latin typeface="华文楷体" panose="02010600040101010101" pitchFamily="2" charset="-122"/>
                <a:ea typeface="华文楷体" panose="02010600040101010101" pitchFamily="2" charset="-122"/>
              </a:rPr>
              <a:t>都有十几个或更多的</a:t>
            </a:r>
            <a:r>
              <a:rPr lang="zh-CN" altLang="zh-CN" dirty="0" smtClean="0">
                <a:latin typeface="华文楷体" panose="02010600040101010101" pitchFamily="2" charset="-122"/>
                <a:ea typeface="华文楷体" panose="02010600040101010101" pitchFamily="2" charset="-122"/>
              </a:rPr>
              <a:t>接口</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交换机</a:t>
            </a:r>
            <a:r>
              <a:rPr lang="zh-CN" altLang="zh-CN" dirty="0" smtClean="0">
                <a:solidFill>
                  <a:srgbClr val="FF0000"/>
                </a:solidFill>
              </a:rPr>
              <a:t>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latin typeface="华文楷体" panose="02010600040101010101" pitchFamily="2" charset="-122"/>
                <a:ea typeface="华文楷体" panose="02010600040101010101" pitchFamily="2" charset="-122"/>
              </a:rPr>
              <a:t>能</a:t>
            </a:r>
            <a:r>
              <a:rPr lang="zh-CN" altLang="zh-CN" dirty="0">
                <a:latin typeface="华文楷体" panose="02010600040101010101" pitchFamily="2" charset="-122"/>
                <a:ea typeface="华文楷体" panose="02010600040101010101" pitchFamily="2" charset="-122"/>
              </a:rPr>
              <a:t>同时连通多对接口，使多对主机能同时</a:t>
            </a:r>
            <a:r>
              <a:rPr lang="zh-CN" altLang="zh-CN" dirty="0" smtClean="0">
                <a:latin typeface="华文楷体" panose="02010600040101010101" pitchFamily="2" charset="-122"/>
                <a:ea typeface="华文楷体" panose="02010600040101010101" pitchFamily="2" charset="-122"/>
              </a:rPr>
              <a:t>通信</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a:t>
            </a:r>
            <a:r>
              <a:rPr lang="zh-CN" altLang="zh-CN" dirty="0" smtClean="0"/>
              <a:t>把</a:t>
            </a:r>
            <a:r>
              <a:rPr lang="zh-CN" altLang="en-US" dirty="0" smtClean="0"/>
              <a:t>收</a:t>
            </a:r>
            <a:r>
              <a:rPr lang="zh-CN" altLang="zh-CN" dirty="0" smtClean="0"/>
              <a:t>到的</a:t>
            </a:r>
            <a:r>
              <a:rPr lang="zh-CN" altLang="zh-CN" dirty="0"/>
              <a:t>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val="4255625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a:xfrm>
            <a:off x="495300" y="1196752"/>
            <a:ext cx="9066212" cy="5400600"/>
          </a:xfrm>
        </p:spPr>
        <p:txBody>
          <a:bodyPr/>
          <a:lstStyle/>
          <a:p>
            <a:r>
              <a:rPr lang="zh-CN" altLang="en-US" sz="2800" dirty="0" smtClean="0"/>
              <a:t>用户独享带宽，增加了总容量。</a:t>
            </a:r>
            <a:endParaRPr lang="en-US" altLang="zh-CN" sz="2800" dirty="0"/>
          </a:p>
          <a:p>
            <a:pPr lvl="1"/>
            <a:r>
              <a:rPr lang="zh-CN" altLang="en-US" sz="2400" dirty="0" smtClean="0">
                <a:latin typeface="华文楷体" panose="02010600040101010101" pitchFamily="2" charset="-122"/>
                <a:ea typeface="华文楷体" panose="02010600040101010101" pitchFamily="2" charset="-122"/>
              </a:rPr>
              <a:t>对于</a:t>
            </a:r>
            <a:r>
              <a:rPr lang="zh-CN" altLang="en-US" sz="2400" dirty="0">
                <a:latin typeface="华文楷体" panose="02010600040101010101" pitchFamily="2" charset="-122"/>
                <a:ea typeface="华文楷体" panose="02010600040101010101" pitchFamily="2" charset="-122"/>
              </a:rPr>
              <a:t>普通 </a:t>
            </a:r>
            <a:r>
              <a:rPr lang="en-US" altLang="zh-CN" sz="2400" dirty="0">
                <a:latin typeface="华文楷体" panose="02010600040101010101" pitchFamily="2" charset="-122"/>
                <a:ea typeface="华文楷体" panose="02010600040101010101" pitchFamily="2" charset="-122"/>
              </a:rPr>
              <a:t>10 </a:t>
            </a:r>
            <a:r>
              <a:rPr lang="en-US" altLang="zh-CN" sz="2400" dirty="0" err="1" smtClean="0">
                <a:latin typeface="华文楷体" panose="02010600040101010101" pitchFamily="2" charset="-122"/>
                <a:ea typeface="华文楷体" panose="02010600040101010101" pitchFamily="2" charset="-122"/>
              </a:rPr>
              <a:t>Mbit</a:t>
            </a:r>
            <a:r>
              <a:rPr lang="en-US" altLang="zh-CN" sz="2400" dirty="0" smtClean="0">
                <a:latin typeface="华文楷体" panose="02010600040101010101" pitchFamily="2" charset="-122"/>
                <a:ea typeface="华文楷体" panose="02010600040101010101" pitchFamily="2" charset="-122"/>
              </a:rPr>
              <a:t>/s </a:t>
            </a:r>
            <a:r>
              <a:rPr lang="zh-CN" altLang="en-US" sz="2400" dirty="0">
                <a:latin typeface="华文楷体" panose="02010600040101010101" pitchFamily="2" charset="-122"/>
                <a:ea typeface="华文楷体" panose="02010600040101010101" pitchFamily="2" charset="-122"/>
              </a:rPr>
              <a:t>的共享式以太网，若共有 </a:t>
            </a:r>
            <a:r>
              <a:rPr lang="en-US" altLang="zh-CN" sz="2400" i="1" dirty="0">
                <a:latin typeface="华文楷体" panose="02010600040101010101" pitchFamily="2" charset="-122"/>
                <a:ea typeface="华文楷体" panose="02010600040101010101" pitchFamily="2" charset="-122"/>
              </a:rPr>
              <a:t>N </a:t>
            </a:r>
            <a:r>
              <a:rPr lang="zh-CN" altLang="en-US" sz="2400" dirty="0">
                <a:latin typeface="华文楷体" panose="02010600040101010101" pitchFamily="2" charset="-122"/>
                <a:ea typeface="华文楷体" panose="02010600040101010101" pitchFamily="2" charset="-122"/>
              </a:rPr>
              <a:t>个用户，则每个用户占有的平均带宽只有总</a:t>
            </a:r>
            <a:r>
              <a:rPr lang="zh-CN" altLang="en-US" sz="2400" dirty="0" smtClean="0">
                <a:latin typeface="华文楷体" panose="02010600040101010101" pitchFamily="2" charset="-122"/>
                <a:ea typeface="华文楷体" panose="02010600040101010101" pitchFamily="2" charset="-122"/>
              </a:rPr>
              <a:t>带宽 </a:t>
            </a:r>
            <a:r>
              <a:rPr lang="en-US" altLang="zh-CN"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10 </a:t>
            </a:r>
            <a:r>
              <a:rPr lang="en-US" altLang="zh-CN" sz="2400" dirty="0" smtClean="0">
                <a:latin typeface="华文楷体" panose="02010600040101010101" pitchFamily="2" charset="-122"/>
                <a:ea typeface="华文楷体" panose="02010600040101010101" pitchFamily="2" charset="-122"/>
              </a:rPr>
              <a:t>Mbit/s)</a:t>
            </a:r>
            <a:r>
              <a:rPr lang="zh-CN" altLang="en-US" sz="2400" dirty="0" smtClean="0">
                <a:latin typeface="华文楷体" panose="02010600040101010101" pitchFamily="2" charset="-122"/>
                <a:ea typeface="华文楷体" panose="02010600040101010101" pitchFamily="2" charset="-122"/>
              </a:rPr>
              <a:t>的 </a:t>
            </a:r>
            <a:r>
              <a:rPr lang="en-US" altLang="zh-CN" sz="2400" i="1" dirty="0">
                <a:latin typeface="华文楷体" panose="02010600040101010101" pitchFamily="2" charset="-122"/>
                <a:ea typeface="华文楷体" panose="02010600040101010101" pitchFamily="2" charset="-122"/>
              </a:rPr>
              <a:t>N </a:t>
            </a:r>
            <a:r>
              <a:rPr lang="zh-CN" altLang="en-US" sz="2400" dirty="0">
                <a:latin typeface="华文楷体" panose="02010600040101010101" pitchFamily="2" charset="-122"/>
                <a:ea typeface="华文楷体" panose="02010600040101010101" pitchFamily="2" charset="-122"/>
              </a:rPr>
              <a:t>分之一</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r>
              <a:rPr lang="zh-CN" altLang="en-US" sz="2400" dirty="0" smtClean="0">
                <a:latin typeface="华文楷体" panose="02010600040101010101" pitchFamily="2" charset="-122"/>
                <a:ea typeface="华文楷体" panose="02010600040101010101" pitchFamily="2" charset="-122"/>
              </a:rPr>
              <a:t>使用</a:t>
            </a:r>
            <a:r>
              <a:rPr lang="zh-CN" altLang="en-US" sz="2400" dirty="0">
                <a:latin typeface="华文楷体" panose="02010600040101010101" pitchFamily="2" charset="-122"/>
                <a:ea typeface="华文楷体" panose="02010600040101010101" pitchFamily="2" charset="-122"/>
              </a:rPr>
              <a:t>以太网交换机时，虽然在每个接口到主机的带宽还是 </a:t>
            </a:r>
            <a:r>
              <a:rPr lang="en-US" altLang="zh-CN" sz="2400" dirty="0">
                <a:latin typeface="华文楷体" panose="02010600040101010101" pitchFamily="2" charset="-122"/>
                <a:ea typeface="华文楷体" panose="02010600040101010101" pitchFamily="2" charset="-122"/>
              </a:rPr>
              <a:t>10 </a:t>
            </a:r>
            <a:r>
              <a:rPr lang="en-US" altLang="zh-CN" sz="2400" dirty="0" err="1" smtClean="0">
                <a:latin typeface="华文楷体" panose="02010600040101010101" pitchFamily="2" charset="-122"/>
                <a:ea typeface="华文楷体" panose="02010600040101010101" pitchFamily="2" charset="-122"/>
              </a:rPr>
              <a:t>Mbit</a:t>
            </a:r>
            <a:r>
              <a:rPr lang="en-US" altLang="zh-CN" sz="2400" dirty="0" smtClean="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，但由于一个用户在通信时是独占而不是和其他网络用户共享传输媒体的带宽，因此对于拥有 </a:t>
            </a:r>
            <a:r>
              <a:rPr lang="en-US" altLang="zh-CN" sz="2400" i="1" dirty="0" smtClean="0">
                <a:latin typeface="华文楷体" panose="02010600040101010101" pitchFamily="2" charset="-122"/>
                <a:ea typeface="华文楷体" panose="02010600040101010101" pitchFamily="2" charset="-122"/>
              </a:rPr>
              <a:t>N </a:t>
            </a:r>
            <a:r>
              <a:rPr lang="zh-CN" altLang="en-US" sz="2400" dirty="0">
                <a:latin typeface="华文楷体" panose="02010600040101010101" pitchFamily="2" charset="-122"/>
                <a:ea typeface="华文楷体" panose="02010600040101010101" pitchFamily="2" charset="-122"/>
              </a:rPr>
              <a:t>个接</a:t>
            </a:r>
            <a:r>
              <a:rPr lang="zh-CN" altLang="en-US" sz="2400" dirty="0" smtClean="0">
                <a:latin typeface="华文楷体" panose="02010600040101010101" pitchFamily="2" charset="-122"/>
                <a:ea typeface="华文楷体" panose="02010600040101010101" pitchFamily="2" charset="-122"/>
              </a:rPr>
              <a:t>口</a:t>
            </a:r>
            <a:r>
              <a:rPr lang="zh-CN" altLang="en-US" sz="2400" dirty="0">
                <a:latin typeface="华文楷体" panose="02010600040101010101" pitchFamily="2" charset="-122"/>
                <a:ea typeface="华文楷体" panose="02010600040101010101" pitchFamily="2" charset="-122"/>
              </a:rPr>
              <a:t>的交换机的总容量为 </a:t>
            </a:r>
            <a:r>
              <a:rPr lang="en-US" altLang="zh-CN" sz="2400" i="1" dirty="0">
                <a:latin typeface="华文楷体" panose="02010600040101010101" pitchFamily="2" charset="-122"/>
                <a:ea typeface="华文楷体" panose="02010600040101010101" pitchFamily="2" charset="-122"/>
              </a:rPr>
              <a:t>N</a:t>
            </a:r>
            <a:r>
              <a:rPr lang="en-US" altLang="zh-CN" sz="2400" dirty="0">
                <a:latin typeface="华文楷体" panose="02010600040101010101" pitchFamily="2" charset="-122"/>
                <a:ea typeface="华文楷体" panose="02010600040101010101" pitchFamily="2" charset="-122"/>
                <a:sym typeface="Symbol" pitchFamily="18" charset="2"/>
              </a:rPr>
              <a:t></a:t>
            </a:r>
            <a:r>
              <a:rPr lang="en-US" altLang="zh-CN" sz="2400" dirty="0">
                <a:latin typeface="华文楷体" panose="02010600040101010101" pitchFamily="2" charset="-122"/>
                <a:ea typeface="华文楷体" panose="02010600040101010101" pitchFamily="2" charset="-122"/>
              </a:rPr>
              <a:t>10 </a:t>
            </a:r>
            <a:r>
              <a:rPr lang="en-US" altLang="zh-CN" sz="2400" dirty="0" err="1" smtClean="0">
                <a:latin typeface="华文楷体" panose="02010600040101010101" pitchFamily="2" charset="-122"/>
                <a:ea typeface="华文楷体" panose="02010600040101010101" pitchFamily="2" charset="-122"/>
              </a:rPr>
              <a:t>Mbit</a:t>
            </a:r>
            <a:r>
              <a:rPr lang="en-US" altLang="zh-CN" sz="2400" dirty="0" smtClean="0">
                <a:latin typeface="华文楷体" panose="02010600040101010101" pitchFamily="2" charset="-122"/>
                <a:ea typeface="华文楷体" panose="02010600040101010101" pitchFamily="2" charset="-122"/>
              </a:rPr>
              <a:t>/s</a:t>
            </a:r>
            <a:r>
              <a:rPr lang="zh-CN" altLang="en-US" sz="24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r>
              <a:rPr lang="zh-CN" altLang="zh-CN" sz="2800" dirty="0" smtClean="0"/>
              <a:t>。</a:t>
            </a:r>
            <a:endParaRPr lang="zh-CN" altLang="zh-CN" sz="2800" dirty="0"/>
          </a:p>
        </p:txBody>
      </p:sp>
    </p:spTree>
    <p:extLst>
      <p:ext uri="{BB962C8B-B14F-4D97-AF65-F5344CB8AC3E}">
        <p14:creationId xmlns:p14="http://schemas.microsoft.com/office/powerpoint/2010/main" val="34041347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latin typeface="华文楷体" panose="02010600040101010101" pitchFamily="2" charset="-122"/>
                <a:ea typeface="华文楷体" panose="02010600040101010101" pitchFamily="2" charset="-122"/>
              </a:rPr>
              <a:t>把整个数据帧先缓存后再进行</a:t>
            </a:r>
            <a:r>
              <a:rPr lang="zh-CN" altLang="zh-CN" dirty="0" smtClean="0">
                <a:latin typeface="华文楷体" panose="02010600040101010101" pitchFamily="2" charset="-122"/>
                <a:ea typeface="华文楷体" panose="02010600040101010101" pitchFamily="2" charset="-122"/>
              </a:rPr>
              <a:t>处理</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latin typeface="华文楷体" panose="02010600040101010101" pitchFamily="2" charset="-122"/>
                <a:ea typeface="华文楷体" panose="02010600040101010101" pitchFamily="2" charset="-122"/>
              </a:rPr>
              <a:t>接收数据帧的同时就</a:t>
            </a:r>
            <a:r>
              <a:rPr lang="zh-CN" altLang="zh-CN" dirty="0">
                <a:solidFill>
                  <a:srgbClr val="0000FF"/>
                </a:solidFill>
                <a:latin typeface="华文楷体" panose="02010600040101010101" pitchFamily="2" charset="-122"/>
                <a:ea typeface="华文楷体" panose="02010600040101010101" pitchFamily="2" charset="-122"/>
              </a:rPr>
              <a:t>立即按数据帧的</a:t>
            </a:r>
            <a:r>
              <a:rPr lang="zh-CN" altLang="zh-CN" dirty="0" smtClean="0">
                <a:solidFill>
                  <a:srgbClr val="0000FF"/>
                </a:solidFill>
                <a:latin typeface="华文楷体" panose="02010600040101010101" pitchFamily="2" charset="-122"/>
                <a:ea typeface="华文楷体" panose="02010600040101010101" pitchFamily="2" charset="-122"/>
              </a:rPr>
              <a:t>目的</a:t>
            </a:r>
            <a:r>
              <a:rPr lang="en-US" altLang="zh-CN" dirty="0" smtClean="0">
                <a:solidFill>
                  <a:srgbClr val="0000FF"/>
                </a:solidFill>
                <a:latin typeface="华文楷体" panose="02010600040101010101" pitchFamily="2" charset="-122"/>
                <a:ea typeface="华文楷体" panose="02010600040101010101" pitchFamily="2" charset="-122"/>
              </a:rPr>
              <a:t> MAC </a:t>
            </a:r>
            <a:r>
              <a:rPr lang="zh-CN" altLang="zh-CN" dirty="0" smtClean="0">
                <a:solidFill>
                  <a:srgbClr val="0000FF"/>
                </a:solidFill>
                <a:latin typeface="华文楷体" panose="02010600040101010101" pitchFamily="2" charset="-122"/>
                <a:ea typeface="华文楷体" panose="02010600040101010101" pitchFamily="2" charset="-122"/>
              </a:rPr>
              <a:t>地址</a:t>
            </a:r>
            <a:r>
              <a:rPr lang="zh-CN" altLang="zh-CN" dirty="0">
                <a:latin typeface="华文楷体" panose="02010600040101010101" pitchFamily="2" charset="-122"/>
                <a:ea typeface="华文楷体" panose="02010600040101010101" pitchFamily="2" charset="-122"/>
              </a:rPr>
              <a:t>决定该帧的转发接口，因而提高了帧的转发</a:t>
            </a:r>
            <a:r>
              <a:rPr lang="zh-CN" altLang="zh-CN" dirty="0" smtClean="0">
                <a:latin typeface="华文楷体" panose="02010600040101010101" pitchFamily="2" charset="-122"/>
                <a:ea typeface="华文楷体" panose="02010600040101010101" pitchFamily="2" charset="-122"/>
              </a:rPr>
              <a:t>速度</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a:solidFill>
                  <a:srgbClr val="FF0000"/>
                </a:solidFill>
                <a:latin typeface="华文楷体" panose="02010600040101010101" pitchFamily="2" charset="-122"/>
                <a:ea typeface="华文楷体" panose="02010600040101010101" pitchFamily="2" charset="-122"/>
              </a:rPr>
              <a:t>缺点</a:t>
            </a:r>
            <a:r>
              <a:rPr lang="zh-CN" altLang="zh-CN" dirty="0">
                <a:latin typeface="华文楷体" panose="02010600040101010101" pitchFamily="2" charset="-122"/>
                <a:ea typeface="华文楷体" panose="02010600040101010101" pitchFamily="2" charset="-122"/>
              </a:rPr>
              <a:t>是它不检查差错就直接将帧转发出去，因此有可能也将一些无效帧转发给其他的</a:t>
            </a:r>
            <a:r>
              <a:rPr lang="zh-CN" altLang="zh-CN" dirty="0" smtClean="0">
                <a:latin typeface="华文楷体" panose="02010600040101010101" pitchFamily="2" charset="-122"/>
                <a:ea typeface="华文楷体" panose="02010600040101010101" pitchFamily="2" charset="-122"/>
              </a:rPr>
              <a:t>站</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298280068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44016"/>
            <a:ext cx="9066212" cy="980728"/>
          </a:xfrm>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a:xfrm>
            <a:off x="495300" y="1196752"/>
            <a:ext cx="9066212" cy="5184576"/>
          </a:xfrm>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val="333533403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44016"/>
            <a:ext cx="9066212" cy="980728"/>
          </a:xfrm>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a:xfrm>
            <a:off x="495300" y="1196752"/>
            <a:ext cx="9066212" cy="5184576"/>
          </a:xfrm>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val="32103880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44016"/>
            <a:ext cx="9066212" cy="980728"/>
          </a:xfrm>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762332"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1"/>
            <a:ext cx="595511" cy="287052"/>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a:xfrm>
            <a:off x="495300" y="1196752"/>
            <a:ext cx="9066212" cy="5400600"/>
          </a:xfrm>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latin typeface="华文楷体" panose="02010600040101010101" pitchFamily="2" charset="-122"/>
                <a:ea typeface="华文楷体" panose="02010600040101010101" pitchFamily="2" charset="-122"/>
              </a:rPr>
              <a:t>如</a:t>
            </a:r>
            <a:r>
              <a:rPr lang="zh-CN" altLang="en-US" sz="2400" dirty="0">
                <a:latin typeface="华文楷体" panose="02010600040101010101" pitchFamily="2" charset="-122"/>
                <a:ea typeface="华文楷体" panose="02010600040101010101" pitchFamily="2" charset="-122"/>
              </a:rPr>
              <a:t>没有，就</a:t>
            </a:r>
            <a:r>
              <a:rPr lang="zh-CN" altLang="en-US" sz="2400" dirty="0" smtClean="0">
                <a:latin typeface="华文楷体" panose="02010600040101010101" pitchFamily="2" charset="-122"/>
                <a:ea typeface="华文楷体" panose="02010600040101010101" pitchFamily="2" charset="-122"/>
              </a:rPr>
              <a:t>在交换表</a:t>
            </a:r>
            <a:r>
              <a:rPr lang="zh-CN" altLang="en-US" sz="2400" dirty="0">
                <a:latin typeface="华文楷体" panose="02010600040101010101" pitchFamily="2" charset="-122"/>
                <a:ea typeface="华文楷体" panose="02010600040101010101" pitchFamily="2" charset="-122"/>
              </a:rPr>
              <a:t>中增加一个项目（源地址、进入的接口</a:t>
            </a:r>
            <a:r>
              <a:rPr lang="zh-CN" altLang="en-US" sz="2400" dirty="0" smtClean="0">
                <a:latin typeface="华文楷体" panose="02010600040101010101" pitchFamily="2" charset="-122"/>
                <a:ea typeface="华文楷体" panose="02010600040101010101" pitchFamily="2" charset="-122"/>
              </a:rPr>
              <a:t>和有效时间</a:t>
            </a:r>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r>
              <a:rPr lang="zh-CN" altLang="en-US" sz="2400" dirty="0" smtClean="0">
                <a:latin typeface="华文楷体" panose="02010600040101010101" pitchFamily="2" charset="-122"/>
                <a:ea typeface="华文楷体" panose="02010600040101010101" pitchFamily="2" charset="-122"/>
              </a:rPr>
              <a:t>如</a:t>
            </a:r>
            <a:r>
              <a:rPr lang="zh-CN" altLang="en-US" sz="2400" dirty="0">
                <a:latin typeface="华文楷体" panose="02010600040101010101" pitchFamily="2" charset="-122"/>
                <a:ea typeface="华文楷体" panose="02010600040101010101" pitchFamily="2" charset="-122"/>
              </a:rPr>
              <a:t>有，则把原有的项目进行</a:t>
            </a:r>
            <a:r>
              <a:rPr lang="zh-CN" altLang="en-US" sz="2400" dirty="0" smtClean="0">
                <a:latin typeface="华文楷体" panose="02010600040101010101" pitchFamily="2" charset="-122"/>
                <a:ea typeface="华文楷体" panose="02010600040101010101" pitchFamily="2" charset="-122"/>
              </a:rPr>
              <a:t>更新（</a:t>
            </a:r>
            <a:r>
              <a:rPr lang="zh-CN" altLang="en-US" sz="2400" dirty="0">
                <a:latin typeface="华文楷体" panose="02010600040101010101" pitchFamily="2" charset="-122"/>
                <a:ea typeface="华文楷体" panose="02010600040101010101" pitchFamily="2" charset="-122"/>
              </a:rPr>
              <a:t>进入的</a:t>
            </a:r>
            <a:r>
              <a:rPr lang="zh-CN" altLang="en-US" sz="2400" dirty="0" smtClean="0">
                <a:latin typeface="华文楷体" panose="02010600040101010101" pitchFamily="2" charset="-122"/>
                <a:ea typeface="华文楷体" panose="02010600040101010101" pitchFamily="2" charset="-122"/>
              </a:rPr>
              <a:t>接口或有效时间）。</a:t>
            </a:r>
            <a:endParaRPr lang="zh-CN" altLang="en-US" sz="2400" dirty="0">
              <a:latin typeface="华文楷体" panose="02010600040101010101" pitchFamily="2" charset="-122"/>
              <a:ea typeface="华文楷体" panose="02010600040101010101" pitchFamily="2" charset="-122"/>
            </a:endParaRPr>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latin typeface="华文楷体" panose="02010600040101010101" pitchFamily="2" charset="-122"/>
                <a:ea typeface="华文楷体" panose="02010600040101010101" pitchFamily="2" charset="-122"/>
              </a:rPr>
              <a:t>如没有，</a:t>
            </a:r>
            <a:r>
              <a:rPr lang="zh-CN" altLang="en-US" sz="2400" dirty="0" smtClean="0">
                <a:latin typeface="华文楷体" panose="02010600040101010101" pitchFamily="2" charset="-122"/>
                <a:ea typeface="华文楷体" panose="02010600040101010101" pitchFamily="2" charset="-122"/>
              </a:rPr>
              <a:t>则向所有</a:t>
            </a:r>
            <a:r>
              <a:rPr lang="zh-CN" altLang="en-US" sz="2400" dirty="0">
                <a:latin typeface="华文楷体" panose="02010600040101010101" pitchFamily="2" charset="-122"/>
                <a:ea typeface="华文楷体" panose="02010600040101010101" pitchFamily="2" charset="-122"/>
              </a:rPr>
              <a:t>其他接口</a:t>
            </a:r>
            <a:r>
              <a:rPr lang="zh-CN" altLang="en-US" sz="2400" dirty="0" smtClean="0">
                <a:latin typeface="华文楷体" panose="02010600040101010101" pitchFamily="2" charset="-122"/>
                <a:ea typeface="华文楷体" panose="02010600040101010101" pitchFamily="2" charset="-122"/>
              </a:rPr>
              <a:t>（进入的</a:t>
            </a:r>
            <a:r>
              <a:rPr lang="zh-CN" altLang="en-US" sz="2400" dirty="0">
                <a:latin typeface="华文楷体" panose="02010600040101010101" pitchFamily="2" charset="-122"/>
                <a:ea typeface="华文楷体" panose="02010600040101010101" pitchFamily="2" charset="-122"/>
              </a:rPr>
              <a:t>接口除外</a:t>
            </a:r>
            <a:r>
              <a:rPr lang="zh-CN" altLang="en-US" sz="2400" dirty="0" smtClean="0">
                <a:latin typeface="华文楷体" panose="02010600040101010101" pitchFamily="2" charset="-122"/>
                <a:ea typeface="华文楷体" panose="02010600040101010101" pitchFamily="2" charset="-122"/>
              </a:rPr>
              <a:t>）转发</a:t>
            </a:r>
            <a:r>
              <a:rPr lang="zh-CN" altLang="en-US" sz="2400" dirty="0">
                <a:latin typeface="华文楷体" panose="02010600040101010101" pitchFamily="2" charset="-122"/>
                <a:ea typeface="华文楷体" panose="02010600040101010101" pitchFamily="2" charset="-122"/>
              </a:rPr>
              <a:t>。</a:t>
            </a:r>
          </a:p>
          <a:p>
            <a:pPr lvl="1"/>
            <a:r>
              <a:rPr lang="zh-CN" altLang="en-US" sz="2400" dirty="0">
                <a:latin typeface="华文楷体" panose="02010600040101010101" pitchFamily="2" charset="-122"/>
                <a:ea typeface="华文楷体" panose="02010600040101010101" pitchFamily="2" charset="-122"/>
              </a:rPr>
              <a:t>如有，则</a:t>
            </a:r>
            <a:r>
              <a:rPr lang="zh-CN" altLang="en-US" sz="2400" dirty="0" smtClean="0">
                <a:latin typeface="华文楷体" panose="02010600040101010101" pitchFamily="2" charset="-122"/>
                <a:ea typeface="华文楷体" panose="02010600040101010101" pitchFamily="2" charset="-122"/>
              </a:rPr>
              <a:t>按</a:t>
            </a:r>
            <a:r>
              <a:rPr lang="zh-CN" altLang="en-US" sz="2400" dirty="0">
                <a:latin typeface="华文楷体" panose="02010600040101010101" pitchFamily="2" charset="-122"/>
                <a:ea typeface="华文楷体" panose="02010600040101010101" pitchFamily="2" charset="-122"/>
              </a:rPr>
              <a:t>交换</a:t>
            </a:r>
            <a:r>
              <a:rPr lang="zh-CN" altLang="en-US" sz="2400" dirty="0" smtClean="0">
                <a:latin typeface="华文楷体" panose="02010600040101010101" pitchFamily="2" charset="-122"/>
                <a:ea typeface="华文楷体" panose="02010600040101010101" pitchFamily="2" charset="-122"/>
              </a:rPr>
              <a:t>表</a:t>
            </a:r>
            <a:r>
              <a:rPr lang="zh-CN" altLang="en-US" sz="2400" dirty="0">
                <a:latin typeface="华文楷体" panose="02010600040101010101" pitchFamily="2" charset="-122"/>
                <a:ea typeface="华文楷体" panose="02010600040101010101" pitchFamily="2" charset="-122"/>
              </a:rPr>
              <a:t>中给出的接口进行转发。</a:t>
            </a:r>
          </a:p>
          <a:p>
            <a:pPr lvl="1"/>
            <a:r>
              <a:rPr lang="zh-CN" altLang="en-US" sz="2400" dirty="0" smtClean="0">
                <a:latin typeface="华文楷体" panose="02010600040101010101" pitchFamily="2" charset="-122"/>
                <a:ea typeface="华文楷体" panose="02010600040101010101" pitchFamily="2" charset="-122"/>
              </a:rPr>
              <a:t>若交换表</a:t>
            </a:r>
            <a:r>
              <a:rPr lang="zh-CN" altLang="en-US" sz="2400" dirty="0">
                <a:latin typeface="华文楷体" panose="02010600040101010101" pitchFamily="2" charset="-122"/>
                <a:ea typeface="华文楷体" panose="02010600040101010101" pitchFamily="2" charset="-122"/>
              </a:rPr>
              <a:t>中给出的接口就是该帧</a:t>
            </a:r>
            <a:r>
              <a:rPr lang="zh-CN" altLang="en-US" sz="2400" dirty="0" smtClean="0">
                <a:latin typeface="华文楷体" panose="02010600040101010101" pitchFamily="2" charset="-122"/>
                <a:ea typeface="华文楷体" panose="02010600040101010101" pitchFamily="2" charset="-122"/>
              </a:rPr>
              <a:t>进入交换机的</a:t>
            </a:r>
            <a:r>
              <a:rPr lang="zh-CN" altLang="en-US" sz="2400" dirty="0">
                <a:latin typeface="华文楷体" panose="02010600040101010101" pitchFamily="2" charset="-122"/>
                <a:ea typeface="华文楷体" panose="02010600040101010101" pitchFamily="2" charset="-122"/>
              </a:rPr>
              <a:t>接口，则应丢弃这个帧（因为这时不需要</a:t>
            </a:r>
            <a:r>
              <a:rPr lang="zh-CN" altLang="en-US" sz="2400" dirty="0" smtClean="0">
                <a:latin typeface="华文楷体" panose="02010600040101010101" pitchFamily="2" charset="-122"/>
                <a:ea typeface="华文楷体" panose="02010600040101010101" pitchFamily="2" charset="-122"/>
              </a:rPr>
              <a:t>经过交换机进行</a:t>
            </a:r>
            <a:r>
              <a:rPr lang="zh-CN" altLang="en-US" sz="2400" dirty="0">
                <a:latin typeface="华文楷体" panose="02010600040101010101" pitchFamily="2" charset="-122"/>
                <a:ea typeface="华文楷体" panose="02010600040101010101" pitchFamily="2" charset="-122"/>
              </a:rPr>
              <a:t>转发）。</a:t>
            </a:r>
          </a:p>
        </p:txBody>
      </p:sp>
    </p:spTree>
    <p:extLst>
      <p:ext uri="{BB962C8B-B14F-4D97-AF65-F5344CB8AC3E}">
        <p14:creationId xmlns:p14="http://schemas.microsoft.com/office/powerpoint/2010/main" val="5531739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en-US" altLang="zh-CN" sz="2800" dirty="0" smtClean="0"/>
              <a:t>ASCII</a:t>
            </a:r>
            <a:r>
              <a:rPr lang="zh-CN" altLang="zh-CN" sz="2800" dirty="0" smtClean="0"/>
              <a:t>码</a:t>
            </a:r>
            <a:r>
              <a:rPr lang="zh-CN" altLang="en-US" sz="2800" dirty="0" smtClean="0"/>
              <a:t>的</a:t>
            </a:r>
            <a:r>
              <a:rPr lang="zh-CN" altLang="zh-CN" sz="2800" dirty="0" smtClean="0"/>
              <a:t>控制字符</a:t>
            </a:r>
            <a:r>
              <a:rPr lang="en-US" altLang="zh-CN" sz="2800" dirty="0" smtClean="0"/>
              <a:t> SOH </a:t>
            </a:r>
            <a:r>
              <a:rPr lang="en-US" altLang="zh-CN" sz="2800" dirty="0"/>
              <a:t>(Start Of </a:t>
            </a:r>
            <a:r>
              <a:rPr lang="en-US" altLang="zh-CN" sz="2800" dirty="0" smtClean="0"/>
              <a:t>Header</a:t>
            </a:r>
            <a:r>
              <a:rPr lang="zh-CN" altLang="en-US" sz="2800" dirty="0" smtClean="0"/>
              <a:t>，</a:t>
            </a:r>
            <a:r>
              <a:rPr lang="zh-CN" altLang="en-US" sz="2800" dirty="0"/>
              <a:t>十六进制的</a:t>
            </a:r>
            <a:r>
              <a:rPr lang="en-US" altLang="zh-CN" sz="2800" dirty="0"/>
              <a:t>0x01</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a:t>
            </a:r>
            <a:r>
              <a:rPr lang="en-US" altLang="zh-CN" sz="2800" dirty="0" smtClean="0"/>
              <a:t>Transmission</a:t>
            </a:r>
            <a:r>
              <a:rPr lang="zh-CN" altLang="en-US" sz="2800" dirty="0"/>
              <a:t>，十六进制的</a:t>
            </a:r>
            <a:r>
              <a:rPr lang="en-US" altLang="zh-CN" sz="2800" dirty="0"/>
              <a:t>0x04</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913685"/>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913685"/>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829672"/>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594722"/>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548560"/>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4077072"/>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4077072"/>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548560"/>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462960"/>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919663"/>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913685"/>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2506727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val="58739547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a:xfrm>
            <a:off x="495300" y="1196752"/>
            <a:ext cx="8850188" cy="4934173"/>
          </a:xfrm>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377118853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itchFamily="2" charset="-122"/>
                  </a:rPr>
                  <a:t>VLAN </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61312" y="2780928"/>
            <a:ext cx="2016224" cy="1323439"/>
          </a:xfrm>
          <a:prstGeom prst="rect">
            <a:avLst/>
          </a:prstGeom>
          <a:solidFill>
            <a:srgbClr val="FF66FF"/>
          </a:solidFill>
        </p:spPr>
        <p:txBody>
          <a:bodyPr wrap="square" lIns="36000" tIns="36000" rIns="36000" bIns="36000">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1000311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是在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a:t>
            </a:r>
            <a:r>
              <a:rPr lang="zh-CN" altLang="en-US" dirty="0" smtClean="0">
                <a:solidFill>
                  <a:srgbClr val="0000FF"/>
                </a:solidFill>
              </a:rPr>
              <a:t>，一</a:t>
            </a:r>
            <a:r>
              <a:rPr lang="zh-CN" altLang="en-US" dirty="0">
                <a:solidFill>
                  <a:srgbClr val="0000FF"/>
                </a:solidFill>
              </a:rPr>
              <a:t>个网段的最大电缆</a:t>
            </a:r>
            <a:r>
              <a:rPr lang="zh-CN" altLang="en-US" dirty="0" smtClean="0">
                <a:solidFill>
                  <a:srgbClr val="0000FF"/>
                </a:solidFill>
              </a:rPr>
              <a:t>长度是 </a:t>
            </a:r>
            <a:r>
              <a:rPr lang="en-US" altLang="zh-CN" dirty="0">
                <a:solidFill>
                  <a:srgbClr val="0000FF"/>
                </a:solidFill>
              </a:rPr>
              <a:t>100 m</a:t>
            </a:r>
            <a:r>
              <a:rPr lang="zh-CN" altLang="en-US" dirty="0" smtClean="0">
                <a:solidFill>
                  <a:srgbClr val="0000FF"/>
                </a:solidFill>
              </a:rPr>
              <a:t>。</a:t>
            </a:r>
            <a:endParaRPr lang="en-US" altLang="zh-CN" dirty="0" smtClean="0">
              <a:solidFill>
                <a:srgbClr val="0000FF"/>
              </a:solidFill>
            </a:endParaRPr>
          </a:p>
          <a:p>
            <a:r>
              <a:rPr lang="zh-CN" altLang="en-US" dirty="0">
                <a:solidFill>
                  <a:srgbClr val="FF0000"/>
                </a:solidFill>
              </a:rPr>
              <a:t>最</a:t>
            </a:r>
            <a:r>
              <a:rPr lang="zh-CN" altLang="en-US" dirty="0" smtClean="0">
                <a:solidFill>
                  <a:srgbClr val="FF0000"/>
                </a:solidFill>
              </a:rPr>
              <a:t>短帧长仍为</a:t>
            </a:r>
            <a:r>
              <a:rPr lang="en-US" altLang="zh-CN" dirty="0" smtClean="0">
                <a:solidFill>
                  <a:srgbClr val="FF0000"/>
                </a:solidFill>
              </a:rPr>
              <a:t>64</a:t>
            </a:r>
            <a:r>
              <a:rPr lang="zh-CN" altLang="en-US" dirty="0" smtClean="0">
                <a:solidFill>
                  <a:srgbClr val="FF0000"/>
                </a:solidFill>
              </a:rPr>
              <a:t>字节，争用期是</a:t>
            </a:r>
            <a:r>
              <a:rPr lang="en-US" altLang="zh-CN" dirty="0" smtClean="0">
                <a:solidFill>
                  <a:srgbClr val="FF0000"/>
                </a:solidFill>
              </a:rPr>
              <a:t>5.12</a:t>
            </a:r>
            <a:r>
              <a:rPr lang="en-US" altLang="zh-CN" dirty="0">
                <a:solidFill>
                  <a:srgbClr val="FF0000"/>
                </a:solidFill>
                <a:sym typeface="Symbol" pitchFamily="18" charset="2"/>
              </a:rPr>
              <a:t></a:t>
            </a:r>
            <a:r>
              <a:rPr lang="en-US" altLang="zh-CN" dirty="0" smtClean="0">
                <a:solidFill>
                  <a:srgbClr val="FF0000"/>
                </a:solidFill>
              </a:rPr>
              <a:t>s</a:t>
            </a:r>
            <a:r>
              <a:rPr lang="zh-CN" altLang="en-US" dirty="0" smtClean="0">
                <a:solidFill>
                  <a:srgbClr val="FF0000"/>
                </a:solidFill>
              </a:rPr>
              <a:t>。</a:t>
            </a:r>
            <a:endParaRPr lang="zh-CN" altLang="en-US" dirty="0">
              <a:solidFill>
                <a:srgbClr val="FF0000"/>
              </a:solidFill>
            </a:endParaRP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a:xfrm>
            <a:off x="495300" y="1196752"/>
            <a:ext cx="9066212" cy="5256584"/>
          </a:xfrm>
        </p:spPr>
        <p:txBody>
          <a:bodyPr/>
          <a:lstStyle/>
          <a:p>
            <a:r>
              <a:rPr lang="en-US" altLang="zh-CN" dirty="0"/>
              <a:t>100BASE-TX</a:t>
            </a:r>
          </a:p>
          <a:p>
            <a:pPr lvl="1"/>
            <a:r>
              <a:rPr lang="zh-CN" altLang="en-US" dirty="0">
                <a:solidFill>
                  <a:srgbClr val="0000FF"/>
                </a:solidFill>
                <a:latin typeface="华文楷体" panose="02010600040101010101" pitchFamily="2" charset="-122"/>
                <a:ea typeface="华文楷体" panose="02010600040101010101" pitchFamily="2" charset="-122"/>
              </a:rPr>
              <a:t>使用 </a:t>
            </a:r>
            <a:r>
              <a:rPr lang="en-US" altLang="zh-CN" dirty="0">
                <a:solidFill>
                  <a:srgbClr val="0000FF"/>
                </a:solidFill>
                <a:latin typeface="华文楷体" panose="02010600040101010101" pitchFamily="2" charset="-122"/>
                <a:ea typeface="华文楷体" panose="02010600040101010101" pitchFamily="2" charset="-122"/>
              </a:rPr>
              <a:t>2 </a:t>
            </a:r>
            <a:r>
              <a:rPr lang="zh-CN" altLang="en-US" dirty="0">
                <a:solidFill>
                  <a:srgbClr val="0000FF"/>
                </a:solidFill>
                <a:latin typeface="华文楷体" panose="02010600040101010101" pitchFamily="2" charset="-122"/>
                <a:ea typeface="华文楷体" panose="02010600040101010101" pitchFamily="2" charset="-122"/>
              </a:rPr>
              <a:t>对 </a:t>
            </a:r>
            <a:r>
              <a:rPr lang="en-US" altLang="zh-CN" dirty="0">
                <a:solidFill>
                  <a:srgbClr val="0000FF"/>
                </a:solidFill>
                <a:latin typeface="华文楷体" panose="02010600040101010101" pitchFamily="2" charset="-122"/>
                <a:ea typeface="华文楷体" panose="02010600040101010101" pitchFamily="2" charset="-122"/>
              </a:rPr>
              <a:t>UTP 5 </a:t>
            </a:r>
            <a:r>
              <a:rPr lang="zh-CN" altLang="en-US" dirty="0">
                <a:solidFill>
                  <a:srgbClr val="0000FF"/>
                </a:solidFill>
                <a:latin typeface="华文楷体" panose="02010600040101010101" pitchFamily="2" charset="-122"/>
                <a:ea typeface="华文楷体" panose="02010600040101010101" pitchFamily="2" charset="-122"/>
              </a:rPr>
              <a:t>类</a:t>
            </a:r>
            <a:r>
              <a:rPr lang="zh-CN" altLang="en-US" dirty="0" smtClean="0">
                <a:solidFill>
                  <a:srgbClr val="0000FF"/>
                </a:solidFill>
                <a:latin typeface="华文楷体" panose="02010600040101010101" pitchFamily="2" charset="-122"/>
                <a:ea typeface="华文楷体" panose="02010600040101010101" pitchFamily="2" charset="-122"/>
              </a:rPr>
              <a:t>线 或 屏蔽</a:t>
            </a:r>
            <a:r>
              <a:rPr lang="zh-CN" altLang="en-US" dirty="0">
                <a:solidFill>
                  <a:srgbClr val="0000FF"/>
                </a:solidFill>
                <a:latin typeface="华文楷体" panose="02010600040101010101" pitchFamily="2" charset="-122"/>
                <a:ea typeface="华文楷体" panose="02010600040101010101" pitchFamily="2" charset="-122"/>
              </a:rPr>
              <a:t>双绞线 </a:t>
            </a:r>
            <a:r>
              <a:rPr lang="en-US" altLang="zh-CN" dirty="0">
                <a:solidFill>
                  <a:srgbClr val="0000FF"/>
                </a:solidFill>
                <a:latin typeface="华文楷体" panose="02010600040101010101" pitchFamily="2" charset="-122"/>
                <a:ea typeface="华文楷体" panose="02010600040101010101" pitchFamily="2" charset="-122"/>
              </a:rPr>
              <a:t>STP</a:t>
            </a:r>
            <a:r>
              <a:rPr lang="zh-CN" altLang="en-US" dirty="0" smtClean="0">
                <a:solidFill>
                  <a:srgbClr val="0000FF"/>
                </a:solidFill>
                <a:latin typeface="华文楷体" panose="02010600040101010101" pitchFamily="2" charset="-122"/>
                <a:ea typeface="华文楷体" panose="02010600040101010101" pitchFamily="2" charset="-122"/>
              </a:rPr>
              <a:t>。</a:t>
            </a:r>
            <a:endParaRPr lang="en-US" altLang="zh-CN" dirty="0" smtClean="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网</a:t>
            </a:r>
            <a:r>
              <a:rPr lang="zh-CN" altLang="en-US" dirty="0" smtClean="0">
                <a:solidFill>
                  <a:srgbClr val="0000FF"/>
                </a:solidFill>
                <a:latin typeface="华文楷体" panose="02010600040101010101" pitchFamily="2" charset="-122"/>
                <a:ea typeface="华文楷体" panose="02010600040101010101" pitchFamily="2" charset="-122"/>
              </a:rPr>
              <a:t>段最大长度：</a:t>
            </a:r>
            <a:r>
              <a:rPr lang="en-US" altLang="zh-CN" dirty="0" smtClean="0">
                <a:solidFill>
                  <a:srgbClr val="0000FF"/>
                </a:solidFill>
                <a:latin typeface="华文楷体" panose="02010600040101010101" pitchFamily="2" charset="-122"/>
                <a:ea typeface="华文楷体" panose="02010600040101010101" pitchFamily="2" charset="-122"/>
              </a:rPr>
              <a:t>100</a:t>
            </a:r>
            <a:r>
              <a:rPr lang="zh-CN" altLang="en-US" dirty="0" smtClean="0">
                <a:solidFill>
                  <a:srgbClr val="0000FF"/>
                </a:solidFill>
                <a:latin typeface="华文楷体" panose="02010600040101010101" pitchFamily="2" charset="-122"/>
                <a:ea typeface="华文楷体" panose="02010600040101010101" pitchFamily="2" charset="-122"/>
              </a:rPr>
              <a:t>米。</a:t>
            </a:r>
            <a:endParaRPr lang="en-US" altLang="zh-CN" dirty="0" smtClean="0">
              <a:solidFill>
                <a:srgbClr val="0000FF"/>
              </a:solidFill>
              <a:latin typeface="华文楷体" panose="02010600040101010101" pitchFamily="2" charset="-122"/>
              <a:ea typeface="华文楷体" panose="02010600040101010101" pitchFamily="2" charset="-122"/>
            </a:endParaRPr>
          </a:p>
          <a:p>
            <a:r>
              <a:rPr lang="en-US" altLang="zh-CN" dirty="0"/>
              <a:t>100BASE-T4</a:t>
            </a:r>
          </a:p>
          <a:p>
            <a:pPr lvl="1"/>
            <a:r>
              <a:rPr lang="zh-CN" altLang="en-US" dirty="0">
                <a:solidFill>
                  <a:srgbClr val="0000FF"/>
                </a:solidFill>
                <a:latin typeface="华文楷体" panose="02010600040101010101" pitchFamily="2" charset="-122"/>
                <a:ea typeface="华文楷体" panose="02010600040101010101" pitchFamily="2" charset="-122"/>
              </a:rPr>
              <a:t>使用 </a:t>
            </a:r>
            <a:r>
              <a:rPr lang="en-US" altLang="zh-CN" dirty="0">
                <a:solidFill>
                  <a:srgbClr val="0000FF"/>
                </a:solidFill>
                <a:latin typeface="华文楷体" panose="02010600040101010101" pitchFamily="2" charset="-122"/>
                <a:ea typeface="华文楷体" panose="02010600040101010101" pitchFamily="2" charset="-122"/>
              </a:rPr>
              <a:t>4 </a:t>
            </a:r>
            <a:r>
              <a:rPr lang="zh-CN" altLang="en-US" dirty="0">
                <a:solidFill>
                  <a:srgbClr val="0000FF"/>
                </a:solidFill>
                <a:latin typeface="华文楷体" panose="02010600040101010101" pitchFamily="2" charset="-122"/>
                <a:ea typeface="华文楷体" panose="02010600040101010101" pitchFamily="2" charset="-122"/>
              </a:rPr>
              <a:t>对 </a:t>
            </a:r>
            <a:r>
              <a:rPr lang="en-US" altLang="zh-CN" dirty="0">
                <a:solidFill>
                  <a:srgbClr val="0000FF"/>
                </a:solidFill>
                <a:latin typeface="华文楷体" panose="02010600040101010101" pitchFamily="2" charset="-122"/>
                <a:ea typeface="华文楷体" panose="02010600040101010101" pitchFamily="2" charset="-122"/>
              </a:rPr>
              <a:t>UTP 3 </a:t>
            </a:r>
            <a:r>
              <a:rPr lang="zh-CN" altLang="en-US" dirty="0">
                <a:solidFill>
                  <a:srgbClr val="0000FF"/>
                </a:solidFill>
                <a:latin typeface="华文楷体" panose="02010600040101010101" pitchFamily="2" charset="-122"/>
                <a:ea typeface="华文楷体" panose="02010600040101010101" pitchFamily="2" charset="-122"/>
              </a:rPr>
              <a:t>类</a:t>
            </a:r>
            <a:r>
              <a:rPr lang="zh-CN" altLang="en-US" dirty="0" smtClean="0">
                <a:solidFill>
                  <a:srgbClr val="0000FF"/>
                </a:solidFill>
                <a:latin typeface="华文楷体" panose="02010600040101010101" pitchFamily="2" charset="-122"/>
                <a:ea typeface="华文楷体" panose="02010600040101010101" pitchFamily="2" charset="-122"/>
              </a:rPr>
              <a:t>线 或 </a:t>
            </a:r>
            <a:r>
              <a:rPr lang="en-US" altLang="zh-CN" dirty="0" smtClean="0">
                <a:solidFill>
                  <a:srgbClr val="0000FF"/>
                </a:solidFill>
                <a:latin typeface="华文楷体" panose="02010600040101010101" pitchFamily="2" charset="-122"/>
                <a:ea typeface="华文楷体" panose="02010600040101010101" pitchFamily="2" charset="-122"/>
              </a:rPr>
              <a:t>5 </a:t>
            </a:r>
            <a:r>
              <a:rPr lang="zh-CN" altLang="en-US" dirty="0">
                <a:solidFill>
                  <a:srgbClr val="0000FF"/>
                </a:solidFill>
                <a:latin typeface="华文楷体" panose="02010600040101010101" pitchFamily="2" charset="-122"/>
                <a:ea typeface="华文楷体" panose="02010600040101010101" pitchFamily="2" charset="-122"/>
              </a:rPr>
              <a:t>类线</a:t>
            </a:r>
            <a:r>
              <a:rPr lang="zh-CN" altLang="en-US" dirty="0" smtClean="0">
                <a:solidFill>
                  <a:srgbClr val="0000FF"/>
                </a:solidFill>
                <a:latin typeface="华文楷体" panose="02010600040101010101" pitchFamily="2" charset="-122"/>
                <a:ea typeface="华文楷体" panose="02010600040101010101" pitchFamily="2" charset="-122"/>
              </a:rPr>
              <a:t>。</a:t>
            </a:r>
            <a:endParaRPr lang="en-US" altLang="zh-CN" dirty="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网段最大长度</a:t>
            </a:r>
            <a:r>
              <a:rPr lang="zh-CN" altLang="en-US" dirty="0" smtClean="0">
                <a:solidFill>
                  <a:srgbClr val="0000FF"/>
                </a:solidFill>
                <a:latin typeface="华文楷体" panose="02010600040101010101" pitchFamily="2" charset="-122"/>
                <a:ea typeface="华文楷体" panose="02010600040101010101" pitchFamily="2" charset="-122"/>
              </a:rPr>
              <a:t>：</a:t>
            </a:r>
            <a:r>
              <a:rPr lang="en-US" altLang="zh-CN" dirty="0" smtClean="0">
                <a:solidFill>
                  <a:srgbClr val="0000FF"/>
                </a:solidFill>
                <a:latin typeface="华文楷体" panose="02010600040101010101" pitchFamily="2" charset="-122"/>
                <a:ea typeface="华文楷体" panose="02010600040101010101" pitchFamily="2" charset="-122"/>
              </a:rPr>
              <a:t>100</a:t>
            </a:r>
            <a:r>
              <a:rPr lang="zh-CN" altLang="en-US" dirty="0">
                <a:solidFill>
                  <a:srgbClr val="0000FF"/>
                </a:solidFill>
                <a:latin typeface="华文楷体" panose="02010600040101010101" pitchFamily="2" charset="-122"/>
                <a:ea typeface="华文楷体" panose="02010600040101010101" pitchFamily="2" charset="-122"/>
              </a:rPr>
              <a:t>米</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a:p>
            <a:r>
              <a:rPr lang="en-US" altLang="zh-CN" dirty="0"/>
              <a:t>100BASE-FX </a:t>
            </a:r>
          </a:p>
          <a:p>
            <a:pPr lvl="1"/>
            <a:r>
              <a:rPr lang="zh-CN" altLang="en-US" dirty="0">
                <a:solidFill>
                  <a:srgbClr val="0000FF"/>
                </a:solidFill>
                <a:latin typeface="华文楷体" panose="02010600040101010101" pitchFamily="2" charset="-122"/>
                <a:ea typeface="华文楷体" panose="02010600040101010101" pitchFamily="2" charset="-122"/>
              </a:rPr>
              <a:t>使用 </a:t>
            </a:r>
            <a:r>
              <a:rPr lang="en-US" altLang="zh-CN" dirty="0">
                <a:solidFill>
                  <a:srgbClr val="0000FF"/>
                </a:solidFill>
                <a:latin typeface="华文楷体" panose="02010600040101010101" pitchFamily="2" charset="-122"/>
                <a:ea typeface="华文楷体" panose="02010600040101010101" pitchFamily="2" charset="-122"/>
              </a:rPr>
              <a:t>2 </a:t>
            </a:r>
            <a:r>
              <a:rPr lang="zh-CN" altLang="en-US" dirty="0">
                <a:solidFill>
                  <a:srgbClr val="0000FF"/>
                </a:solidFill>
                <a:latin typeface="华文楷体" panose="02010600040101010101" pitchFamily="2" charset="-122"/>
                <a:ea typeface="华文楷体" panose="02010600040101010101" pitchFamily="2" charset="-122"/>
              </a:rPr>
              <a:t>对光纤</a:t>
            </a:r>
            <a:r>
              <a:rPr lang="zh-CN" altLang="en-US" dirty="0" smtClean="0">
                <a:solidFill>
                  <a:srgbClr val="0000FF"/>
                </a:solidFill>
                <a:latin typeface="华文楷体" panose="02010600040101010101" pitchFamily="2" charset="-122"/>
                <a:ea typeface="华文楷体" panose="02010600040101010101" pitchFamily="2" charset="-122"/>
              </a:rPr>
              <a:t>。</a:t>
            </a:r>
            <a:endParaRPr lang="en-US" altLang="zh-CN" dirty="0" smtClean="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网段最大长度</a:t>
            </a:r>
            <a:r>
              <a:rPr lang="zh-CN" altLang="en-US" dirty="0" smtClean="0">
                <a:solidFill>
                  <a:srgbClr val="0000FF"/>
                </a:solidFill>
                <a:latin typeface="华文楷体" panose="02010600040101010101" pitchFamily="2" charset="-122"/>
                <a:ea typeface="华文楷体" panose="02010600040101010101" pitchFamily="2" charset="-122"/>
              </a:rPr>
              <a:t>：</a:t>
            </a:r>
            <a:r>
              <a:rPr lang="en-US" altLang="zh-CN" dirty="0" smtClean="0">
                <a:solidFill>
                  <a:srgbClr val="0000FF"/>
                </a:solidFill>
                <a:latin typeface="华文楷体" panose="02010600040101010101" pitchFamily="2" charset="-122"/>
                <a:ea typeface="华文楷体" panose="02010600040101010101" pitchFamily="2" charset="-122"/>
              </a:rPr>
              <a:t>2000</a:t>
            </a:r>
            <a:r>
              <a:rPr lang="zh-CN" altLang="en-US" dirty="0">
                <a:solidFill>
                  <a:srgbClr val="0000FF"/>
                </a:solidFill>
                <a:latin typeface="华文楷体" panose="02010600040101010101" pitchFamily="2" charset="-122"/>
                <a:ea typeface="华文楷体" panose="02010600040101010101" pitchFamily="2" charset="-122"/>
              </a:rPr>
              <a:t>米</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6948807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a:t>
            </a:r>
            <a:r>
              <a:rPr lang="zh-CN" altLang="zh-CN" sz="2800" b="1" dirty="0" smtClean="0">
                <a:solidFill>
                  <a:srgbClr val="000099"/>
                </a:solidFill>
                <a:latin typeface="+mn-lt"/>
                <a:ea typeface="黑体" pitchFamily="2" charset="-122"/>
              </a:rPr>
              <a:t>可</a:t>
            </a:r>
            <a:r>
              <a:rPr lang="zh-CN" altLang="en-US" sz="2800" b="1" dirty="0" smtClean="0">
                <a:solidFill>
                  <a:srgbClr val="000099"/>
                </a:solidFill>
                <a:latin typeface="+mn-lt"/>
                <a:ea typeface="黑体" pitchFamily="2" charset="-122"/>
              </a:rPr>
              <a:t>用</a:t>
            </a:r>
            <a:r>
              <a:rPr lang="zh-CN" altLang="zh-CN" sz="2800" b="1" dirty="0" smtClean="0">
                <a:solidFill>
                  <a:srgbClr val="000099"/>
                </a:solidFill>
                <a:latin typeface="+mn-lt"/>
                <a:ea typeface="黑体" pitchFamily="2" charset="-122"/>
              </a:rPr>
              <a:t>在</a:t>
            </a:r>
            <a:r>
              <a:rPr lang="zh-CN" altLang="zh-CN" sz="2800" b="1" dirty="0">
                <a:solidFill>
                  <a:srgbClr val="000099"/>
                </a:solidFill>
                <a:latin typeface="+mn-lt"/>
                <a:ea typeface="黑体" pitchFamily="2" charset="-122"/>
              </a:rPr>
              <a:t>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3667644575"/>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2 </a:t>
                      </a:r>
                      <a:r>
                        <a:rPr lang="zh-CN" sz="2000" b="1" dirty="0" smtClean="0">
                          <a:effectLst/>
                          <a:latin typeface="+mn-lt"/>
                          <a:ea typeface="黑体" pitchFamily="2" charset="-122"/>
                        </a:rPr>
                        <a:t>对</a:t>
                      </a:r>
                      <a:r>
                        <a:rPr lang="zh-CN" sz="2000" b="1" dirty="0">
                          <a:effectLst/>
                          <a:latin typeface="+mn-lt"/>
                          <a:ea typeface="黑体" pitchFamily="2" charset="-122"/>
                        </a:rPr>
                        <a:t>屏蔽双绞线</a:t>
                      </a:r>
                      <a:r>
                        <a:rPr lang="zh-CN" sz="2000" b="1" dirty="0" smtClean="0">
                          <a:effectLst/>
                          <a:latin typeface="+mn-lt"/>
                          <a:ea typeface="黑体" pitchFamily="2" charset="-122"/>
                        </a:rPr>
                        <a:t>电缆</a:t>
                      </a:r>
                      <a:r>
                        <a:rPr lang="en-US" altLang="zh-CN" sz="2000" b="1" dirty="0" smtClean="0">
                          <a:effectLst/>
                          <a:latin typeface="+mn-lt"/>
                          <a:ea typeface="黑体" pitchFamily="2" charset="-122"/>
                        </a:rPr>
                        <a:t> </a:t>
                      </a:r>
                      <a:r>
                        <a:rPr lang="en-US" sz="2000" b="1" dirty="0" smtClean="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en-US" sz="2000" b="1" dirty="0" smtClean="0">
                          <a:effectLst/>
                          <a:latin typeface="+mn-lt"/>
                          <a:ea typeface="黑体" pitchFamily="2" charset="-122"/>
                        </a:rPr>
                        <a:t>UTP 5 </a:t>
                      </a:r>
                      <a:r>
                        <a:rPr lang="zh-CN" sz="2000" b="1" dirty="0" smtClean="0">
                          <a:effectLst/>
                          <a:latin typeface="+mn-lt"/>
                          <a:ea typeface="黑体" pitchFamily="2" charset="-122"/>
                        </a:rPr>
                        <a:t>类</a:t>
                      </a:r>
                      <a:r>
                        <a:rPr lang="zh-CN" sz="2000" b="1" dirty="0">
                          <a:effectLst/>
                          <a:latin typeface="+mn-lt"/>
                          <a:ea typeface="黑体" pitchFamily="2" charset="-122"/>
                        </a:rPr>
                        <a:t>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latin typeface="华文楷体" panose="02010600040101010101" pitchFamily="2" charset="-122"/>
                <a:ea typeface="华文楷体" panose="02010600040101010101" pitchFamily="2" charset="-122"/>
              </a:rPr>
              <a:t>载波延伸</a:t>
            </a:r>
            <a:r>
              <a:rPr lang="en-US" altLang="zh-CN" dirty="0" smtClean="0">
                <a:solidFill>
                  <a:srgbClr val="0000FF"/>
                </a:solidFill>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carrier extension</a:t>
            </a:r>
            <a:r>
              <a:rPr lang="en-US" altLang="zh-CN" dirty="0" smtClean="0">
                <a:latin typeface="华文楷体" panose="02010600040101010101" pitchFamily="2" charset="-122"/>
                <a:ea typeface="华文楷体" panose="02010600040101010101" pitchFamily="2" charset="-122"/>
              </a:rPr>
              <a:t>)</a:t>
            </a:r>
          </a:p>
          <a:p>
            <a:pPr lvl="1"/>
            <a:r>
              <a:rPr lang="zh-CN" altLang="zh-CN" dirty="0" smtClean="0">
                <a:solidFill>
                  <a:srgbClr val="FF0000"/>
                </a:solidFill>
                <a:latin typeface="华文楷体" panose="02010600040101010101" pitchFamily="2" charset="-122"/>
                <a:ea typeface="华文楷体" panose="02010600040101010101" pitchFamily="2" charset="-122"/>
              </a:rPr>
              <a:t>分组突发</a:t>
            </a:r>
            <a:r>
              <a:rPr lang="en-US" altLang="zh-CN" dirty="0" smtClean="0">
                <a:solidFill>
                  <a:srgbClr val="FF0000"/>
                </a:solidFill>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packet bursting)</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4154928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 </a:t>
              </a:r>
              <a:r>
                <a:rPr lang="en-US" altLang="zh-CN" sz="2000" b="1" dirty="0" smtClean="0">
                  <a:solidFill>
                    <a:srgbClr val="000099"/>
                  </a:solidFill>
                  <a:latin typeface="+mn-lt"/>
                  <a:ea typeface="黑体" pitchFamily="2" charset="-122"/>
                </a:rPr>
                <a:t>= </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a:t>
            </a:r>
            <a:r>
              <a:rPr lang="zh-CN" altLang="en-US" sz="2800" dirty="0" smtClean="0"/>
              <a:t>形成一</a:t>
            </a:r>
            <a:r>
              <a:rPr lang="zh-CN" altLang="en-US" sz="2800" dirty="0"/>
              <a:t>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val="2704179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2001406"/>
              <a:ext cx="9589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itchFamily="2" charset="-122"/>
                </a:rPr>
                <a:t>吉比特</a:t>
              </a:r>
            </a:p>
            <a:p>
              <a:pPr algn="ctr"/>
              <a:r>
                <a:rPr kumimoji="1" lang="zh-CN" altLang="en-US" sz="2000" b="1" dirty="0" smtClean="0">
                  <a:solidFill>
                    <a:srgbClr val="0000CC"/>
                  </a:solidFill>
                  <a:latin typeface="+mn-lt"/>
                  <a:ea typeface="黑体" pitchFamily="2" charset="-122"/>
                </a:rPr>
                <a:t>交换机</a:t>
              </a:r>
              <a:endParaRPr kumimoji="1" lang="zh-CN" altLang="en-US" sz="2000" b="1" dirty="0">
                <a:solidFill>
                  <a:srgbClr val="0000CC"/>
                </a:solidFill>
                <a:latin typeface="+mn-lt"/>
                <a:ea typeface="黑体" pitchFamily="2" charset="-122"/>
              </a:endParaRP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a:t>
              </a:r>
              <a:r>
                <a:rPr kumimoji="1" lang="zh-CN" altLang="en-US" sz="2000" b="1" dirty="0" smtClean="0">
                  <a:solidFill>
                    <a:srgbClr val="0000CC"/>
                  </a:solidFill>
                  <a:latin typeface="+mn-lt"/>
                  <a:ea typeface="黑体" pitchFamily="2" charset="-122"/>
                </a:rPr>
                <a:t>比特交换机</a:t>
              </a:r>
              <a:endParaRPr kumimoji="1" lang="zh-CN" altLang="en-US" sz="2000" b="1" dirty="0">
                <a:solidFill>
                  <a:srgbClr val="0000CC"/>
                </a:solidFill>
                <a:latin typeface="+mn-lt"/>
                <a:ea typeface="黑体" pitchFamily="2" charset="-122"/>
              </a:endParaRP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latin typeface="华文楷体" panose="02010600040101010101" pitchFamily="2" charset="-122"/>
                <a:ea typeface="华文楷体" panose="02010600040101010101" pitchFamily="2" charset="-122"/>
              </a:rPr>
              <a:t>与 </a:t>
            </a:r>
            <a:r>
              <a:rPr lang="en-US" altLang="zh-CN" dirty="0">
                <a:latin typeface="华文楷体" panose="02010600040101010101" pitchFamily="2" charset="-122"/>
                <a:ea typeface="华文楷体" panose="02010600040101010101" pitchFamily="2" charset="-122"/>
              </a:rPr>
              <a:t>10</a:t>
            </a:r>
            <a:r>
              <a:rPr lang="en-US" altLang="zh-CN" sz="2400"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Mbit</a:t>
            </a:r>
            <a:r>
              <a:rPr lang="en-US" altLang="zh-CN" dirty="0" smtClean="0">
                <a:latin typeface="华文楷体" panose="02010600040101010101" pitchFamily="2" charset="-122"/>
                <a:ea typeface="华文楷体" panose="02010600040101010101" pitchFamily="2" charset="-122"/>
              </a:rPr>
              <a:t>/s</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100</a:t>
            </a:r>
            <a:r>
              <a:rPr lang="en-US" altLang="zh-CN" sz="2400"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Mbit</a:t>
            </a:r>
            <a:r>
              <a:rPr lang="en-US" altLang="zh-CN" dirty="0" smtClean="0">
                <a:latin typeface="华文楷体" panose="02010600040101010101" pitchFamily="2" charset="-122"/>
                <a:ea typeface="华文楷体" panose="02010600040101010101" pitchFamily="2" charset="-122"/>
              </a:rPr>
              <a:t>/s </a:t>
            </a:r>
            <a:r>
              <a:rPr lang="zh-CN" altLang="en-US" dirty="0">
                <a:latin typeface="华文楷体" panose="02010600040101010101" pitchFamily="2" charset="-122"/>
                <a:ea typeface="华文楷体" panose="02010600040101010101" pitchFamily="2" charset="-122"/>
              </a:rPr>
              <a:t>和 </a:t>
            </a:r>
            <a:r>
              <a:rPr lang="en-US" altLang="zh-CN"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Gbit</a:t>
            </a:r>
            <a:r>
              <a:rPr lang="en-US" altLang="zh-CN" dirty="0" smtClean="0">
                <a:latin typeface="华文楷体" panose="02010600040101010101" pitchFamily="2" charset="-122"/>
                <a:ea typeface="华文楷体" panose="02010600040101010101" pitchFamily="2" charset="-122"/>
              </a:rPr>
              <a:t>/s </a:t>
            </a:r>
            <a:r>
              <a:rPr lang="zh-CN" altLang="en-US" dirty="0">
                <a:latin typeface="华文楷体" panose="02010600040101010101" pitchFamily="2" charset="-122"/>
                <a:ea typeface="华文楷体" panose="02010600040101010101" pitchFamily="2" charset="-122"/>
              </a:rPr>
              <a:t>以太网的帧格式完全相同。</a:t>
            </a:r>
          </a:p>
          <a:p>
            <a:pPr lvl="1"/>
            <a:r>
              <a:rPr lang="zh-CN" altLang="en-US" dirty="0" smtClean="0">
                <a:latin typeface="华文楷体" panose="02010600040101010101" pitchFamily="2" charset="-122"/>
                <a:ea typeface="华文楷体" panose="02010600040101010101" pitchFamily="2" charset="-122"/>
              </a:rPr>
              <a:t>保留</a:t>
            </a:r>
            <a:r>
              <a:rPr lang="zh-CN" altLang="en-US" dirty="0">
                <a:latin typeface="华文楷体" panose="02010600040101010101" pitchFamily="2" charset="-122"/>
                <a:ea typeface="华文楷体" panose="02010600040101010101" pitchFamily="2" charset="-122"/>
              </a:rPr>
              <a:t>了 </a:t>
            </a:r>
            <a:r>
              <a:rPr lang="en-US" altLang="zh-CN" dirty="0">
                <a:latin typeface="华文楷体" panose="02010600040101010101" pitchFamily="2" charset="-122"/>
                <a:ea typeface="华文楷体" panose="02010600040101010101" pitchFamily="2" charset="-122"/>
              </a:rPr>
              <a:t>802.3 </a:t>
            </a:r>
            <a:r>
              <a:rPr lang="zh-CN" altLang="en-US" dirty="0">
                <a:latin typeface="华文楷体" panose="02010600040101010101" pitchFamily="2" charset="-122"/>
                <a:ea typeface="华文楷体" panose="02010600040101010101" pitchFamily="2" charset="-122"/>
              </a:rPr>
              <a:t>标准规定的以太网最小和最大帧长，便于升级。</a:t>
            </a:r>
          </a:p>
          <a:p>
            <a:pPr lvl="1"/>
            <a:r>
              <a:rPr lang="zh-CN" altLang="en-US" dirty="0" smtClean="0">
                <a:solidFill>
                  <a:srgbClr val="FF0000"/>
                </a:solidFill>
                <a:latin typeface="华文楷体" panose="02010600040101010101" pitchFamily="2" charset="-122"/>
                <a:ea typeface="华文楷体" panose="02010600040101010101" pitchFamily="2" charset="-122"/>
              </a:rPr>
              <a:t>只</a:t>
            </a:r>
            <a:r>
              <a:rPr lang="zh-CN" altLang="en-US" dirty="0">
                <a:solidFill>
                  <a:srgbClr val="FF0000"/>
                </a:solidFill>
                <a:latin typeface="华文楷体" panose="02010600040101010101" pitchFamily="2" charset="-122"/>
                <a:ea typeface="华文楷体" panose="02010600040101010101" pitchFamily="2" charset="-122"/>
              </a:rPr>
              <a:t>工作在全双工方式，</a:t>
            </a:r>
            <a:r>
              <a:rPr lang="zh-CN" altLang="en-US" dirty="0">
                <a:latin typeface="华文楷体" panose="02010600040101010101" pitchFamily="2" charset="-122"/>
                <a:ea typeface="华文楷体" panose="02010600040101010101" pitchFamily="2" charset="-122"/>
              </a:rPr>
              <a:t>因此没有争用问题，也不使用 </a:t>
            </a:r>
            <a:r>
              <a:rPr lang="en-US" altLang="zh-CN" dirty="0">
                <a:latin typeface="华文楷体" panose="02010600040101010101" pitchFamily="2" charset="-122"/>
                <a:ea typeface="华文楷体" panose="02010600040101010101" pitchFamily="2" charset="-122"/>
              </a:rPr>
              <a:t>CSMA/CD </a:t>
            </a:r>
            <a:r>
              <a:rPr lang="zh-CN" altLang="en-US" dirty="0">
                <a:latin typeface="华文楷体" panose="02010600040101010101" pitchFamily="2" charset="-122"/>
                <a:ea typeface="华文楷体" panose="02010600040101010101" pitchFamily="2" charset="-122"/>
              </a:rPr>
              <a:t>协议</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045760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zh-CN" sz="2000" b="1" dirty="0">
                          <a:effectLst/>
                          <a:latin typeface="+mn-lt"/>
                          <a:ea typeface="黑体" pitchFamily="2" charset="-122"/>
                        </a:rPr>
                        <a:t>双芯</a:t>
                      </a:r>
                      <a:r>
                        <a:rPr lang="zh-CN" sz="2000" b="1" dirty="0" smtClean="0">
                          <a:effectLst/>
                          <a:latin typeface="+mn-lt"/>
                          <a:ea typeface="黑体" pitchFamily="2" charset="-122"/>
                        </a:rPr>
                        <a:t>同轴电缆</a:t>
                      </a:r>
                      <a:r>
                        <a:rPr lang="en-US" altLang="zh-CN" sz="2000" b="1" dirty="0" smtClean="0">
                          <a:effectLst/>
                          <a:latin typeface="+mn-lt"/>
                          <a:ea typeface="黑体" pitchFamily="2" charset="-122"/>
                        </a:rPr>
                        <a:t> </a:t>
                      </a:r>
                      <a:r>
                        <a:rPr lang="pt-BR" sz="2000" b="1" dirty="0" smtClean="0">
                          <a:effectLst/>
                          <a:latin typeface="+mn-lt"/>
                          <a:ea typeface="黑体" pitchFamily="2" charset="-122"/>
                        </a:rPr>
                        <a:t>(</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pt-BR" sz="2000" b="1" dirty="0" smtClean="0">
                          <a:effectLst/>
                          <a:latin typeface="+mn-lt"/>
                          <a:ea typeface="黑体" pitchFamily="2" charset="-122"/>
                        </a:rPr>
                        <a:t>6A </a:t>
                      </a:r>
                      <a:r>
                        <a:rPr lang="zh-CN" sz="2000" b="1" dirty="0" smtClean="0">
                          <a:effectLst/>
                          <a:latin typeface="+mn-lt"/>
                          <a:ea typeface="黑体" pitchFamily="2" charset="-122"/>
                        </a:rPr>
                        <a:t>类</a:t>
                      </a:r>
                      <a:r>
                        <a:rPr lang="en-US" altLang="zh-CN" sz="2000" b="1" dirty="0" smtClean="0">
                          <a:effectLst/>
                          <a:latin typeface="+mn-lt"/>
                          <a:ea typeface="黑体" pitchFamily="2" charset="-122"/>
                        </a:rPr>
                        <a:t> </a:t>
                      </a:r>
                      <a:r>
                        <a:rPr lang="pt-BR" sz="2000" b="1" dirty="0" smtClean="0">
                          <a:effectLst/>
                          <a:latin typeface="+mn-lt"/>
                          <a:ea typeface="黑体" pitchFamily="2" charset="-122"/>
                        </a:rPr>
                        <a:t>UTP </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 </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43698068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extLst>
      <p:ext uri="{BB962C8B-B14F-4D97-AF65-F5344CB8AC3E}">
        <p14:creationId xmlns:p14="http://schemas.microsoft.com/office/powerpoint/2010/main" val="1303234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78953781"/>
              </p:ext>
            </p:extLst>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 </a:t>
                      </a:r>
                      <a:r>
                        <a:rPr lang="en-US" sz="2000" b="1" kern="1200" dirty="0">
                          <a:effectLst/>
                          <a:latin typeface="+mn-lt"/>
                          <a:ea typeface="黑体" pitchFamily="2" charset="-122"/>
                        </a:rPr>
                        <a:t>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在铜缆上传输至少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7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在多模光纤上传输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100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r>
                        <a:rPr lang="zh-CN" altLang="en-US" sz="2000" b="1" dirty="0" smtClean="0">
                          <a:effectLst/>
                          <a:latin typeface="+mn-lt"/>
                          <a:ea typeface="黑体" pitchFamily="2" charset="-122"/>
                        </a:rPr>
                        <a:t>，</a:t>
                      </a:r>
                      <a:endParaRPr lang="en-US" sz="2000" b="1" dirty="0" smtClean="0">
                        <a:effectLst/>
                        <a:latin typeface="+mn-lt"/>
                        <a:ea typeface="黑体" pitchFamily="2" charset="-122"/>
                      </a:endParaRPr>
                    </a:p>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40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40GE/100GE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val="199803516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华文楷体" panose="02010600040101010101" pitchFamily="2" charset="-122"/>
                <a:ea typeface="华文楷体" panose="02010600040101010101" pitchFamily="2" charset="-122"/>
              </a:rPr>
              <a:t>技术成熟；</a:t>
            </a:r>
            <a:endParaRPr lang="zh-CN" altLang="en-US" dirty="0">
              <a:solidFill>
                <a:srgbClr val="0000FF"/>
              </a:solidFill>
              <a:latin typeface="华文楷体" panose="02010600040101010101" pitchFamily="2" charset="-122"/>
              <a:ea typeface="华文楷体" panose="02010600040101010101" pitchFamily="2" charset="-122"/>
            </a:endParaRPr>
          </a:p>
          <a:p>
            <a:pPr lvl="1"/>
            <a:r>
              <a:rPr lang="zh-CN" altLang="en-US" dirty="0" smtClean="0">
                <a:solidFill>
                  <a:srgbClr val="0000FF"/>
                </a:solidFill>
                <a:latin typeface="华文楷体" panose="02010600040101010101" pitchFamily="2" charset="-122"/>
                <a:ea typeface="华文楷体" panose="02010600040101010101" pitchFamily="2" charset="-122"/>
              </a:rPr>
              <a:t>互操作性很好；</a:t>
            </a:r>
            <a:endParaRPr lang="zh-CN" altLang="en-US" dirty="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在广域网中使用以太网时价格</a:t>
            </a:r>
            <a:r>
              <a:rPr lang="zh-CN" altLang="en-US" dirty="0" smtClean="0">
                <a:solidFill>
                  <a:srgbClr val="0000FF"/>
                </a:solidFill>
                <a:latin typeface="华文楷体" panose="02010600040101010101" pitchFamily="2" charset="-122"/>
                <a:ea typeface="华文楷体" panose="02010600040101010101" pitchFamily="2" charset="-122"/>
              </a:rPr>
              <a:t>便宜；</a:t>
            </a:r>
            <a:endParaRPr lang="zh-CN" altLang="en-US" dirty="0">
              <a:solidFill>
                <a:srgbClr val="0000FF"/>
              </a:solidFill>
              <a:latin typeface="华文楷体" panose="02010600040101010101" pitchFamily="2" charset="-122"/>
              <a:ea typeface="华文楷体" panose="02010600040101010101" pitchFamily="2" charset="-122"/>
            </a:endParaRPr>
          </a:p>
          <a:p>
            <a:pPr lvl="1"/>
            <a:r>
              <a:rPr lang="zh-CN" altLang="en-US" dirty="0" smtClean="0">
                <a:solidFill>
                  <a:srgbClr val="0000FF"/>
                </a:solidFill>
                <a:latin typeface="华文楷体" panose="02010600040101010101" pitchFamily="2" charset="-122"/>
                <a:ea typeface="华文楷体" panose="02010600040101010101" pitchFamily="2" charset="-122"/>
              </a:rPr>
              <a:t>采用统一的以太网帧格式，简化</a:t>
            </a:r>
            <a:r>
              <a:rPr lang="zh-CN" altLang="en-US" dirty="0">
                <a:solidFill>
                  <a:srgbClr val="0000FF"/>
                </a:solidFill>
                <a:latin typeface="华文楷体" panose="02010600040101010101" pitchFamily="2" charset="-122"/>
                <a:ea typeface="华文楷体" panose="02010600040101010101" pitchFamily="2" charset="-122"/>
              </a:rPr>
              <a:t>了操作和管理</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3407317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latin typeface="华文楷体" panose="02010600040101010101" pitchFamily="2" charset="-122"/>
                <a:ea typeface="华文楷体" panose="02010600040101010101" pitchFamily="2" charset="-122"/>
              </a:rPr>
              <a:t>可扩展的（从 </a:t>
            </a:r>
            <a:r>
              <a:rPr lang="en-US" altLang="zh-CN" dirty="0">
                <a:solidFill>
                  <a:srgbClr val="0000FF"/>
                </a:solidFill>
                <a:latin typeface="华文楷体" panose="02010600040101010101" pitchFamily="2" charset="-122"/>
                <a:ea typeface="华文楷体" panose="02010600040101010101" pitchFamily="2" charset="-122"/>
              </a:rPr>
              <a:t>10 </a:t>
            </a:r>
            <a:r>
              <a:rPr lang="en-US" altLang="zh-CN" dirty="0" err="1" smtClean="0">
                <a:solidFill>
                  <a:srgbClr val="0000FF"/>
                </a:solidFill>
                <a:latin typeface="华文楷体" panose="02010600040101010101" pitchFamily="2" charset="-122"/>
                <a:ea typeface="华文楷体" panose="02010600040101010101" pitchFamily="2" charset="-122"/>
              </a:rPr>
              <a:t>Mbit</a:t>
            </a:r>
            <a:r>
              <a:rPr lang="en-US" altLang="zh-CN" dirty="0" smtClean="0">
                <a:solidFill>
                  <a:srgbClr val="0000FF"/>
                </a:solidFill>
                <a:latin typeface="华文楷体" panose="02010600040101010101" pitchFamily="2" charset="-122"/>
                <a:ea typeface="华文楷体" panose="02010600040101010101" pitchFamily="2" charset="-122"/>
              </a:rPr>
              <a:t>/s </a:t>
            </a:r>
            <a:r>
              <a:rPr lang="zh-CN" altLang="en-US" dirty="0">
                <a:solidFill>
                  <a:srgbClr val="0000FF"/>
                </a:solidFill>
                <a:latin typeface="华文楷体" panose="02010600040101010101" pitchFamily="2" charset="-122"/>
                <a:ea typeface="华文楷体" panose="02010600040101010101" pitchFamily="2" charset="-122"/>
              </a:rPr>
              <a:t>到 </a:t>
            </a:r>
            <a:r>
              <a:rPr lang="en-US" altLang="zh-CN" dirty="0">
                <a:solidFill>
                  <a:srgbClr val="0000FF"/>
                </a:solidFill>
                <a:latin typeface="华文楷体" panose="02010600040101010101" pitchFamily="2" charset="-122"/>
                <a:ea typeface="华文楷体" panose="02010600040101010101" pitchFamily="2" charset="-122"/>
              </a:rPr>
              <a:t>100 </a:t>
            </a:r>
            <a:r>
              <a:rPr lang="en-US" altLang="zh-CN" dirty="0" err="1" smtClean="0">
                <a:solidFill>
                  <a:srgbClr val="0000FF"/>
                </a:solidFill>
                <a:latin typeface="华文楷体" panose="02010600040101010101" pitchFamily="2" charset="-122"/>
                <a:ea typeface="华文楷体" panose="02010600040101010101" pitchFamily="2" charset="-122"/>
              </a:rPr>
              <a:t>Gbit</a:t>
            </a:r>
            <a:r>
              <a:rPr lang="en-US" altLang="zh-CN" dirty="0" smtClean="0">
                <a:solidFill>
                  <a:srgbClr val="0000FF"/>
                </a:solidFill>
                <a:latin typeface="华文楷体" panose="02010600040101010101" pitchFamily="2" charset="-122"/>
                <a:ea typeface="华文楷体" panose="02010600040101010101" pitchFamily="2" charset="-122"/>
              </a:rPr>
              <a:t>/s</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灵活的（多种传输媒体、全</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半双工、共享</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交换</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易于</a:t>
            </a:r>
            <a:r>
              <a:rPr lang="zh-CN" altLang="en-US" dirty="0" smtClean="0">
                <a:solidFill>
                  <a:srgbClr val="0000FF"/>
                </a:solidFill>
                <a:latin typeface="华文楷体" panose="02010600040101010101" pitchFamily="2" charset="-122"/>
                <a:ea typeface="华文楷体" panose="02010600040101010101" pitchFamily="2" charset="-122"/>
              </a:rPr>
              <a:t>安装；</a:t>
            </a:r>
            <a:endParaRPr lang="zh-CN" altLang="en-US" dirty="0">
              <a:solidFill>
                <a:srgbClr val="0000FF"/>
              </a:solidFill>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稳健性好</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6313023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latin typeface="华文楷体" panose="02010600040101010101" pitchFamily="2" charset="-122"/>
                <a:ea typeface="华文楷体" panose="02010600040101010101" pitchFamily="2" charset="-122"/>
              </a:rPr>
              <a:t>可以</a:t>
            </a:r>
            <a:r>
              <a:rPr lang="zh-CN" altLang="zh-CN" dirty="0">
                <a:latin typeface="华文楷体" panose="02010600040101010101" pitchFamily="2" charset="-122"/>
                <a:ea typeface="华文楷体" panose="02010600040101010101" pitchFamily="2" charset="-122"/>
              </a:rPr>
              <a:t>提供</a:t>
            </a:r>
            <a:r>
              <a:rPr lang="zh-CN" altLang="zh-CN" dirty="0">
                <a:solidFill>
                  <a:srgbClr val="FF0000"/>
                </a:solidFill>
                <a:latin typeface="华文楷体" panose="02010600040101010101" pitchFamily="2" charset="-122"/>
                <a:ea typeface="华文楷体" panose="02010600040101010101" pitchFamily="2" charset="-122"/>
              </a:rPr>
              <a:t>双向</a:t>
            </a:r>
            <a:r>
              <a:rPr lang="zh-CN" altLang="zh-CN" dirty="0">
                <a:latin typeface="华文楷体" panose="02010600040101010101" pitchFamily="2" charset="-122"/>
                <a:ea typeface="华文楷体" panose="02010600040101010101" pitchFamily="2" charset="-122"/>
              </a:rPr>
              <a:t>的宽带</a:t>
            </a:r>
            <a:r>
              <a:rPr lang="zh-CN" altLang="zh-CN" dirty="0" smtClean="0">
                <a:latin typeface="华文楷体" panose="02010600040101010101" pitchFamily="2" charset="-122"/>
                <a:ea typeface="华文楷体" panose="02010600040101010101" pitchFamily="2" charset="-122"/>
              </a:rPr>
              <a:t>通信</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可以根据用户对带宽的需求灵活地进行带宽</a:t>
            </a:r>
            <a:r>
              <a:rPr lang="zh-CN" altLang="zh-CN" dirty="0" smtClean="0">
                <a:solidFill>
                  <a:srgbClr val="FF0000"/>
                </a:solidFill>
                <a:latin typeface="华文楷体" panose="02010600040101010101" pitchFamily="2" charset="-122"/>
                <a:ea typeface="华文楷体" panose="02010600040101010101" pitchFamily="2" charset="-122"/>
              </a:rPr>
              <a:t>升级</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可以实现端到端的以太网传输，中间不</a:t>
            </a:r>
            <a:r>
              <a:rPr lang="zh-CN" altLang="zh-CN" dirty="0">
                <a:solidFill>
                  <a:srgbClr val="FF0000"/>
                </a:solidFill>
                <a:latin typeface="华文楷体" panose="02010600040101010101" pitchFamily="2" charset="-122"/>
                <a:ea typeface="华文楷体" panose="02010600040101010101" pitchFamily="2" charset="-122"/>
              </a:rPr>
              <a:t>需要再进行帧格式的转换。</a:t>
            </a:r>
            <a:r>
              <a:rPr lang="zh-CN" altLang="zh-CN" dirty="0">
                <a:latin typeface="华文楷体" panose="02010600040101010101" pitchFamily="2" charset="-122"/>
                <a:ea typeface="华文楷体" panose="02010600040101010101" pitchFamily="2" charset="-122"/>
              </a:rPr>
              <a:t>这就提高了数据的传输效率且降低了传输的成本</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solidFill>
                  <a:srgbClr val="FF0000"/>
                </a:solidFill>
                <a:latin typeface="华文楷体" panose="02010600040101010101" pitchFamily="2" charset="-122"/>
                <a:ea typeface="华文楷体" panose="02010600040101010101" pitchFamily="2" charset="-122"/>
              </a:rPr>
              <a:t>但是不支持</a:t>
            </a:r>
            <a:r>
              <a:rPr lang="zh-CN" altLang="zh-CN" dirty="0" smtClean="0">
                <a:solidFill>
                  <a:srgbClr val="FF0000"/>
                </a:solidFill>
                <a:latin typeface="华文楷体" panose="02010600040101010101" pitchFamily="2" charset="-122"/>
                <a:ea typeface="华文楷体" panose="02010600040101010101" pitchFamily="2" charset="-122"/>
              </a:rPr>
              <a:t>用户身份鉴别</a:t>
            </a:r>
            <a:r>
              <a:rPr lang="zh-CN" altLang="en-US"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val="346429690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95300" y="1196752"/>
            <a:ext cx="9066212" cy="5256584"/>
          </a:xfrm>
        </p:spPr>
        <p:txBody>
          <a:bodyPr/>
          <a:lstStyle/>
          <a:p>
            <a:r>
              <a:rPr lang="zh-CN" altLang="en-US" sz="2800" dirty="0" smtClean="0">
                <a:latin typeface="华文楷体" pitchFamily="2" charset="-122"/>
                <a:ea typeface="华文楷体" pitchFamily="2" charset="-122"/>
              </a:rPr>
              <a:t>链路是从一个结点到相邻结点的一段物理线路，数据链路则是在链路的基础上增加了一些硬件和软件。</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数据链路层</a:t>
            </a:r>
            <a:r>
              <a:rPr lang="zh-CN" altLang="en-US" sz="2800" dirty="0">
                <a:latin typeface="华文楷体" pitchFamily="2" charset="-122"/>
                <a:ea typeface="华文楷体" pitchFamily="2" charset="-122"/>
              </a:rPr>
              <a:t>使用的信道主要有点对点信道和</a:t>
            </a:r>
            <a:r>
              <a:rPr lang="zh-CN" altLang="en-US" sz="2800" dirty="0" smtClean="0">
                <a:latin typeface="华文楷体" pitchFamily="2" charset="-122"/>
                <a:ea typeface="华文楷体" pitchFamily="2" charset="-122"/>
              </a:rPr>
              <a:t>广播信道。</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数据链路层传送的协议数据单元是帧。需解决的三个基本问题是：封装成帧、透明传输和差错检测。</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循环冗余检验</a:t>
            </a:r>
            <a:r>
              <a:rPr lang="en-US" altLang="zh-CN" sz="2800" dirty="0">
                <a:latin typeface="华文楷体" pitchFamily="2" charset="-122"/>
                <a:ea typeface="华文楷体" pitchFamily="2" charset="-122"/>
              </a:rPr>
              <a:t>CRC</a:t>
            </a:r>
            <a:r>
              <a:rPr lang="zh-CN" altLang="en-US" sz="2800" dirty="0">
                <a:latin typeface="华文楷体" pitchFamily="2" charset="-122"/>
                <a:ea typeface="华文楷体" pitchFamily="2" charset="-122"/>
              </a:rPr>
              <a:t>是一种检错方法，而帧检验序列</a:t>
            </a:r>
            <a:r>
              <a:rPr lang="en-US" altLang="zh-CN" sz="2800" dirty="0">
                <a:latin typeface="华文楷体" pitchFamily="2" charset="-122"/>
                <a:ea typeface="华文楷体" pitchFamily="2" charset="-122"/>
              </a:rPr>
              <a:t>FCS</a:t>
            </a:r>
            <a:r>
              <a:rPr lang="zh-CN" altLang="en-US" sz="2800" dirty="0">
                <a:latin typeface="华文楷体" pitchFamily="2" charset="-122"/>
                <a:ea typeface="华文楷体" pitchFamily="2" charset="-122"/>
              </a:rPr>
              <a:t>是添加在数据后面的冗余码。</a:t>
            </a:r>
            <a:endParaRPr lang="en-US" altLang="zh-CN" sz="2800" dirty="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点对点协议</a:t>
            </a:r>
            <a:r>
              <a:rPr lang="en-US" altLang="zh-CN" sz="2800" dirty="0" smtClean="0">
                <a:latin typeface="华文楷体" pitchFamily="2" charset="-122"/>
                <a:ea typeface="华文楷体" pitchFamily="2" charset="-122"/>
              </a:rPr>
              <a:t>PPP</a:t>
            </a:r>
            <a:r>
              <a:rPr lang="zh-CN" altLang="en-US" sz="2800" dirty="0">
                <a:latin typeface="华文楷体" pitchFamily="2" charset="-122"/>
                <a:ea typeface="华文楷体" pitchFamily="2" charset="-122"/>
              </a:rPr>
              <a:t>是数据链路层使用最多的一种协议，简单、只检测差错、不使用序号、不进行</a:t>
            </a:r>
            <a:r>
              <a:rPr lang="zh-CN" altLang="en-US" sz="2800" dirty="0" smtClean="0">
                <a:latin typeface="华文楷体" pitchFamily="2" charset="-122"/>
                <a:ea typeface="华文楷体" pitchFamily="2" charset="-122"/>
              </a:rPr>
              <a:t>流量控制。</a:t>
            </a: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212194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95300" y="1196752"/>
            <a:ext cx="9066212" cy="5328592"/>
          </a:xfrm>
        </p:spPr>
        <p:txBody>
          <a:bodyPr/>
          <a:lstStyle/>
          <a:p>
            <a:pPr>
              <a:lnSpc>
                <a:spcPts val="3000"/>
              </a:lnSpc>
            </a:pPr>
            <a:r>
              <a:rPr lang="zh-CN" altLang="en-US" sz="2800" dirty="0" smtClean="0">
                <a:latin typeface="华文楷体" pitchFamily="2" charset="-122"/>
                <a:ea typeface="华文楷体" pitchFamily="2" charset="-122"/>
              </a:rPr>
              <a:t>计算机与外界局域网的通信要通过通信适配器（网络适配器、网卡），硬件地址就在网卡的</a:t>
            </a:r>
            <a:r>
              <a:rPr lang="en-US" altLang="zh-CN" sz="2800" dirty="0" smtClean="0">
                <a:latin typeface="华文楷体" pitchFamily="2" charset="-122"/>
                <a:ea typeface="华文楷体" pitchFamily="2" charset="-122"/>
              </a:rPr>
              <a:t>ROM</a:t>
            </a:r>
            <a:r>
              <a:rPr lang="zh-CN" altLang="en-US" sz="2800" dirty="0" smtClean="0">
                <a:latin typeface="华文楷体" pitchFamily="2" charset="-122"/>
                <a:ea typeface="华文楷体" pitchFamily="2" charset="-122"/>
              </a:rPr>
              <a:t>中。</a:t>
            </a:r>
            <a:endParaRPr lang="en-US" altLang="zh-CN" sz="2800" dirty="0" smtClean="0">
              <a:latin typeface="华文楷体" pitchFamily="2" charset="-122"/>
              <a:ea typeface="华文楷体" pitchFamily="2" charset="-122"/>
            </a:endParaRPr>
          </a:p>
          <a:p>
            <a:pPr>
              <a:lnSpc>
                <a:spcPts val="3000"/>
              </a:lnSpc>
            </a:pPr>
            <a:r>
              <a:rPr lang="zh-CN" altLang="en-US" sz="2800" dirty="0" smtClean="0">
                <a:latin typeface="华文楷体" pitchFamily="2" charset="-122"/>
                <a:ea typeface="华文楷体" pitchFamily="2" charset="-122"/>
              </a:rPr>
              <a:t>共享</a:t>
            </a:r>
            <a:r>
              <a:rPr lang="zh-CN" altLang="en-US" sz="2800" dirty="0">
                <a:latin typeface="华文楷体" pitchFamily="2" charset="-122"/>
                <a:ea typeface="华文楷体" pitchFamily="2" charset="-122"/>
              </a:rPr>
              <a:t>通信媒体资源的方法：一是静态划分信道（各种复用技术），二是动态媒体接入控制或多点接入（随机接入或受控接入）。</a:t>
            </a:r>
            <a:endParaRPr lang="en-US" altLang="zh-CN" sz="2800" dirty="0">
              <a:latin typeface="华文楷体" pitchFamily="2" charset="-122"/>
              <a:ea typeface="华文楷体" pitchFamily="2" charset="-122"/>
            </a:endParaRPr>
          </a:p>
          <a:p>
            <a:pPr>
              <a:lnSpc>
                <a:spcPts val="3000"/>
              </a:lnSpc>
            </a:pPr>
            <a:r>
              <a:rPr lang="zh-CN" altLang="en-US" sz="2800" dirty="0">
                <a:latin typeface="华文楷体" pitchFamily="2" charset="-122"/>
                <a:ea typeface="华文楷体" pitchFamily="2" charset="-122"/>
              </a:rPr>
              <a:t>以太网采用无连接的工作方式，对发送的数据帧不进行编号，也不要求对方发回确认。</a:t>
            </a:r>
            <a:endParaRPr lang="en-US" altLang="zh-CN" sz="2800" dirty="0">
              <a:latin typeface="华文楷体" pitchFamily="2" charset="-122"/>
              <a:ea typeface="华文楷体" pitchFamily="2" charset="-122"/>
            </a:endParaRPr>
          </a:p>
          <a:p>
            <a:pPr>
              <a:lnSpc>
                <a:spcPts val="3000"/>
              </a:lnSpc>
            </a:pPr>
            <a:r>
              <a:rPr lang="zh-CN" altLang="en-US" sz="2800" dirty="0">
                <a:latin typeface="华文楷体" pitchFamily="2" charset="-122"/>
                <a:ea typeface="华文楷体" pitchFamily="2" charset="-122"/>
              </a:rPr>
              <a:t>以太网采用的协议是</a:t>
            </a:r>
            <a:r>
              <a:rPr lang="en-US" altLang="zh-CN" sz="2800" dirty="0">
                <a:latin typeface="华文楷体" pitchFamily="2" charset="-122"/>
                <a:ea typeface="华文楷体" pitchFamily="2" charset="-122"/>
              </a:rPr>
              <a:t>CSMA/CD</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a:lnSpc>
                <a:spcPts val="3000"/>
              </a:lnSpc>
            </a:pPr>
            <a:r>
              <a:rPr lang="zh-CN" altLang="en-US" sz="2800" dirty="0">
                <a:latin typeface="华文楷体" pitchFamily="2" charset="-122"/>
                <a:ea typeface="华文楷体" pitchFamily="2" charset="-122"/>
              </a:rPr>
              <a:t>在物理层扩展以太网使用集线器，在数据链路层使用网桥，交换机是一个多接口网桥。</a:t>
            </a:r>
            <a:endParaRPr lang="en-US" altLang="zh-CN" sz="2800" dirty="0">
              <a:latin typeface="华文楷体" pitchFamily="2" charset="-122"/>
              <a:ea typeface="华文楷体" pitchFamily="2" charset="-122"/>
            </a:endParaRPr>
          </a:p>
          <a:p>
            <a:pPr>
              <a:lnSpc>
                <a:spcPts val="3000"/>
              </a:lnSpc>
            </a:pPr>
            <a:r>
              <a:rPr lang="en-US" altLang="zh-CN" sz="2800" dirty="0">
                <a:latin typeface="华文楷体" pitchFamily="2" charset="-122"/>
                <a:ea typeface="华文楷体" pitchFamily="2" charset="-122"/>
              </a:rPr>
              <a:t>100Mb/s</a:t>
            </a:r>
            <a:r>
              <a:rPr lang="zh-CN" altLang="en-US" sz="2800" dirty="0">
                <a:latin typeface="华文楷体" pitchFamily="2" charset="-122"/>
                <a:ea typeface="华文楷体" pitchFamily="2" charset="-122"/>
              </a:rPr>
              <a:t>及以上速率的以太网属于高速以太网，目前也常用于宽带接入</a:t>
            </a:r>
            <a:r>
              <a:rPr lang="zh-CN" altLang="en-US" sz="2800" dirty="0" smtClean="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40408119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P109</a:t>
            </a:r>
          </a:p>
          <a:p>
            <a:pPr lvl="1"/>
            <a:r>
              <a:rPr lang="en-US" altLang="zh-CN" dirty="0" smtClean="0"/>
              <a:t>3-07</a:t>
            </a:r>
            <a:r>
              <a:rPr lang="zh-CN" altLang="en-US" dirty="0" smtClean="0"/>
              <a:t>、</a:t>
            </a:r>
            <a:r>
              <a:rPr lang="en-US" altLang="zh-CN" dirty="0" smtClean="0"/>
              <a:t>3-09</a:t>
            </a:r>
            <a:r>
              <a:rPr lang="zh-CN" altLang="en-US" dirty="0" smtClean="0"/>
              <a:t>、</a:t>
            </a:r>
            <a:r>
              <a:rPr lang="en-US" altLang="zh-CN" dirty="0" smtClean="0"/>
              <a:t>3-10</a:t>
            </a:r>
            <a:r>
              <a:rPr lang="zh-CN" altLang="en-US" dirty="0" smtClean="0"/>
              <a:t>、</a:t>
            </a:r>
            <a:r>
              <a:rPr lang="en-US" altLang="zh-CN" dirty="0" smtClean="0"/>
              <a:t>3-20</a:t>
            </a:r>
            <a:r>
              <a:rPr lang="zh-CN" altLang="en-US" dirty="0" smtClean="0"/>
              <a:t>、</a:t>
            </a:r>
            <a:r>
              <a:rPr lang="en-US" altLang="zh-CN" smtClean="0"/>
              <a:t>3-22</a:t>
            </a:r>
            <a:endParaRPr lang="zh-CN" altLang="en-US" dirty="0"/>
          </a:p>
        </p:txBody>
      </p:sp>
    </p:spTree>
    <p:extLst>
      <p:ext uri="{BB962C8B-B14F-4D97-AF65-F5344CB8AC3E}">
        <p14:creationId xmlns:p14="http://schemas.microsoft.com/office/powerpoint/2010/main" val="299775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smtClean="0"/>
              <a:t>，称为生成多项式（</a:t>
            </a:r>
            <a:r>
              <a:rPr lang="en-US" altLang="zh-CN" sz="2800" dirty="0" smtClean="0"/>
              <a:t>P(x)=x</a:t>
            </a:r>
            <a:r>
              <a:rPr lang="en-US" altLang="zh-CN" sz="2800" baseline="30000" dirty="0" smtClean="0"/>
              <a:t>3</a:t>
            </a:r>
            <a:r>
              <a:rPr lang="en-US" altLang="zh-CN" sz="2800" dirty="0" smtClean="0"/>
              <a:t>+x</a:t>
            </a:r>
            <a:r>
              <a:rPr lang="en-US" altLang="zh-CN" sz="2800" baseline="30000" dirty="0" smtClean="0"/>
              <a:t>2</a:t>
            </a:r>
            <a:r>
              <a:rPr lang="en-US" altLang="zh-CN" sz="2800" dirty="0" smtClean="0"/>
              <a:t>+1</a:t>
            </a:r>
            <a:r>
              <a:rPr lang="zh-CN" altLang="en-US" sz="2800" dirty="0" smtClean="0"/>
              <a:t>）。</a:t>
            </a:r>
            <a:endParaRPr lang="zh-CN" altLang="en-US" sz="2800" dirty="0"/>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val="3952008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110101</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992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346132" cy="792088"/>
          </a:xfrm>
        </p:spPr>
        <p:txBody>
          <a:bodyPr/>
          <a:lstStyle/>
          <a:p>
            <a:pPr algn="ctr"/>
            <a:r>
              <a:rPr lang="zh-CN" altLang="en-US" dirty="0" smtClean="0"/>
              <a:t>几种常用的生成多项式</a:t>
            </a:r>
            <a:r>
              <a:rPr lang="en-US" altLang="zh-CN" dirty="0" smtClean="0"/>
              <a:t>P(X)</a:t>
            </a:r>
            <a:endParaRPr lang="zh-CN" altLang="en-US" dirty="0"/>
          </a:p>
        </p:txBody>
      </p:sp>
      <p:sp>
        <p:nvSpPr>
          <p:cNvPr id="3" name="内容占位符 2"/>
          <p:cNvSpPr>
            <a:spLocks noGrp="1"/>
          </p:cNvSpPr>
          <p:nvPr>
            <p:ph idx="1"/>
          </p:nvPr>
        </p:nvSpPr>
        <p:spPr/>
        <p:txBody>
          <a:bodyPr/>
          <a:lstStyle/>
          <a:p>
            <a:r>
              <a:rPr lang="en-US" altLang="zh-CN" dirty="0"/>
              <a:t>CRC-12</a:t>
            </a:r>
            <a:r>
              <a:rPr lang="en-US" altLang="zh-CN" dirty="0" smtClean="0"/>
              <a:t>= x</a:t>
            </a:r>
            <a:r>
              <a:rPr lang="en-US" altLang="zh-CN" baseline="30000" dirty="0" smtClean="0"/>
              <a:t>12</a:t>
            </a:r>
            <a:r>
              <a:rPr lang="en-US" altLang="zh-CN" dirty="0" smtClean="0"/>
              <a:t>+x</a:t>
            </a:r>
            <a:r>
              <a:rPr lang="en-US" altLang="zh-CN" baseline="30000" dirty="0" smtClean="0"/>
              <a:t>11</a:t>
            </a:r>
            <a:r>
              <a:rPr lang="en-US" altLang="zh-CN" dirty="0" smtClean="0"/>
              <a:t>+x</a:t>
            </a:r>
            <a:r>
              <a:rPr lang="en-US" altLang="zh-CN" baseline="30000" dirty="0" smtClean="0"/>
              <a:t>3</a:t>
            </a:r>
            <a:r>
              <a:rPr lang="en-US" altLang="zh-CN" dirty="0" smtClean="0"/>
              <a:t>+x</a:t>
            </a:r>
            <a:r>
              <a:rPr lang="en-US" altLang="zh-CN" baseline="30000" dirty="0" smtClean="0"/>
              <a:t>2</a:t>
            </a:r>
            <a:r>
              <a:rPr lang="en-US" altLang="zh-CN" dirty="0" smtClean="0"/>
              <a:t>+x+1</a:t>
            </a:r>
          </a:p>
          <a:p>
            <a:r>
              <a:rPr lang="en-US" altLang="zh-CN" dirty="0" smtClean="0"/>
              <a:t>CRC-16=x</a:t>
            </a:r>
            <a:r>
              <a:rPr lang="en-US" altLang="zh-CN" baseline="30000" dirty="0" smtClean="0"/>
              <a:t>16</a:t>
            </a:r>
            <a:r>
              <a:rPr lang="en-US" altLang="zh-CN" dirty="0" smtClean="0"/>
              <a:t>+x</a:t>
            </a:r>
            <a:r>
              <a:rPr lang="en-US" altLang="zh-CN" baseline="30000" dirty="0" smtClean="0"/>
              <a:t>15</a:t>
            </a:r>
            <a:r>
              <a:rPr lang="en-US" altLang="zh-CN" dirty="0" smtClean="0"/>
              <a:t>+x</a:t>
            </a:r>
            <a:r>
              <a:rPr lang="en-US" altLang="zh-CN" baseline="30000" dirty="0" smtClean="0"/>
              <a:t>2</a:t>
            </a:r>
            <a:r>
              <a:rPr lang="en-US" altLang="zh-CN" dirty="0" smtClean="0"/>
              <a:t>+1</a:t>
            </a:r>
          </a:p>
          <a:p>
            <a:r>
              <a:rPr lang="en-US" altLang="zh-CN" dirty="0" smtClean="0"/>
              <a:t>CRC-CCITT=x</a:t>
            </a:r>
            <a:r>
              <a:rPr lang="en-US" altLang="zh-CN" baseline="30000" dirty="0" smtClean="0"/>
              <a:t>16</a:t>
            </a:r>
            <a:r>
              <a:rPr lang="en-US" altLang="zh-CN" dirty="0" smtClean="0"/>
              <a:t>+x</a:t>
            </a:r>
            <a:r>
              <a:rPr lang="en-US" altLang="zh-CN" baseline="30000" dirty="0" smtClean="0"/>
              <a:t>12</a:t>
            </a:r>
            <a:r>
              <a:rPr lang="en-US" altLang="zh-CN" dirty="0" smtClean="0"/>
              <a:t>+x</a:t>
            </a:r>
            <a:r>
              <a:rPr lang="en-US" altLang="zh-CN" baseline="30000" dirty="0" smtClean="0"/>
              <a:t>5</a:t>
            </a:r>
            <a:r>
              <a:rPr lang="en-US" altLang="zh-CN" dirty="0" smtClean="0"/>
              <a:t>+1</a:t>
            </a:r>
          </a:p>
          <a:p>
            <a:r>
              <a:rPr lang="en-US" altLang="zh-CN" dirty="0" smtClean="0"/>
              <a:t>CRC-32=x</a:t>
            </a:r>
            <a:r>
              <a:rPr lang="en-US" altLang="zh-CN" baseline="30000" dirty="0" smtClean="0"/>
              <a:t>32</a:t>
            </a:r>
            <a:r>
              <a:rPr lang="en-US" altLang="zh-CN" dirty="0" smtClean="0"/>
              <a:t>+x</a:t>
            </a:r>
            <a:r>
              <a:rPr lang="en-US" altLang="zh-CN" baseline="30000" dirty="0" smtClean="0"/>
              <a:t>26</a:t>
            </a:r>
            <a:r>
              <a:rPr lang="en-US" altLang="zh-CN" dirty="0" smtClean="0"/>
              <a:t>+x</a:t>
            </a:r>
            <a:r>
              <a:rPr lang="en-US" altLang="zh-CN" baseline="30000" dirty="0" smtClean="0"/>
              <a:t>23</a:t>
            </a:r>
            <a:r>
              <a:rPr lang="en-US" altLang="zh-CN" dirty="0" smtClean="0"/>
              <a:t>+x</a:t>
            </a:r>
            <a:r>
              <a:rPr lang="en-US" altLang="zh-CN" baseline="30000" dirty="0" smtClean="0"/>
              <a:t>22</a:t>
            </a:r>
            <a:r>
              <a:rPr lang="en-US" altLang="zh-CN" dirty="0" smtClean="0"/>
              <a:t>+x</a:t>
            </a:r>
            <a:r>
              <a:rPr lang="en-US" altLang="zh-CN" baseline="30000" dirty="0" smtClean="0"/>
              <a:t>16</a:t>
            </a:r>
            <a:r>
              <a:rPr lang="en-US" altLang="zh-CN" dirty="0" smtClean="0"/>
              <a:t>+x</a:t>
            </a:r>
            <a:r>
              <a:rPr lang="en-US" altLang="zh-CN" baseline="30000" dirty="0" smtClean="0"/>
              <a:t>12</a:t>
            </a:r>
            <a:r>
              <a:rPr lang="en-US" altLang="zh-CN" dirty="0" smtClean="0"/>
              <a:t>+x</a:t>
            </a:r>
            <a:r>
              <a:rPr lang="en-US" altLang="zh-CN" baseline="30000" dirty="0" smtClean="0"/>
              <a:t>11</a:t>
            </a:r>
            <a:r>
              <a:rPr lang="en-US" altLang="zh-CN" dirty="0" smtClean="0"/>
              <a:t>+x</a:t>
            </a:r>
            <a:r>
              <a:rPr lang="en-US" altLang="zh-CN" baseline="30000" dirty="0" smtClean="0"/>
              <a:t>10</a:t>
            </a:r>
            <a:r>
              <a:rPr lang="en-US" altLang="zh-CN" dirty="0" smtClean="0"/>
              <a:t>+x</a:t>
            </a:r>
            <a:r>
              <a:rPr lang="en-US" altLang="zh-CN" baseline="30000" dirty="0" smtClean="0"/>
              <a:t>8</a:t>
            </a:r>
          </a:p>
          <a:p>
            <a:r>
              <a:rPr lang="en-US" altLang="zh-CN" dirty="0" smtClean="0"/>
              <a:t>               +x</a:t>
            </a:r>
            <a:r>
              <a:rPr lang="en-US" altLang="zh-CN" baseline="30000" dirty="0" smtClean="0"/>
              <a:t>7</a:t>
            </a:r>
            <a:r>
              <a:rPr lang="en-US" altLang="zh-CN" dirty="0" smtClean="0"/>
              <a:t>+x</a:t>
            </a:r>
            <a:r>
              <a:rPr lang="en-US" altLang="zh-CN" baseline="30000" dirty="0" smtClean="0"/>
              <a:t>5</a:t>
            </a:r>
            <a:r>
              <a:rPr lang="en-US" altLang="zh-CN" dirty="0" smtClean="0"/>
              <a:t>+x</a:t>
            </a:r>
            <a:r>
              <a:rPr lang="en-US" altLang="zh-CN" baseline="30000" dirty="0" smtClean="0"/>
              <a:t>4</a:t>
            </a:r>
            <a:r>
              <a:rPr lang="en-US" altLang="zh-CN" dirty="0" smtClean="0"/>
              <a:t>+x</a:t>
            </a:r>
            <a:r>
              <a:rPr lang="en-US" altLang="zh-CN" baseline="30000" dirty="0" smtClean="0"/>
              <a:t>2</a:t>
            </a:r>
            <a:r>
              <a:rPr lang="en-US" altLang="zh-CN" dirty="0" smtClean="0"/>
              <a:t>+x+1</a:t>
            </a:r>
            <a:endParaRPr lang="zh-CN" altLang="en-US" dirty="0"/>
          </a:p>
        </p:txBody>
      </p:sp>
    </p:spTree>
    <p:extLst>
      <p:ext uri="{BB962C8B-B14F-4D97-AF65-F5344CB8AC3E}">
        <p14:creationId xmlns:p14="http://schemas.microsoft.com/office/powerpoint/2010/main" val="1859476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346132" cy="792088"/>
          </a:xfrm>
        </p:spPr>
        <p:txBody>
          <a:bodyPr/>
          <a:lstStyle/>
          <a:p>
            <a:pPr algn="ctr"/>
            <a:r>
              <a:rPr lang="en-US" altLang="zh-CN" dirty="0"/>
              <a:t>CRC</a:t>
            </a:r>
            <a:r>
              <a:rPr lang="zh-CN" altLang="en-US" dirty="0"/>
              <a:t>校验码的检错能力</a:t>
            </a:r>
          </a:p>
        </p:txBody>
      </p:sp>
      <p:sp>
        <p:nvSpPr>
          <p:cNvPr id="3" name="内容占位符 2"/>
          <p:cNvSpPr>
            <a:spLocks noGrp="1"/>
          </p:cNvSpPr>
          <p:nvPr>
            <p:ph idx="1"/>
          </p:nvPr>
        </p:nvSpPr>
        <p:spPr/>
        <p:txBody>
          <a:bodyPr/>
          <a:lstStyle/>
          <a:p>
            <a:pPr algn="just">
              <a:lnSpc>
                <a:spcPts val="3700"/>
              </a:lnSpc>
            </a:pPr>
            <a:r>
              <a:rPr lang="en-US" altLang="zh-CN" sz="2800" dirty="0">
                <a:latin typeface="黑体" panose="02010609060101010101" pitchFamily="49" charset="-122"/>
                <a:ea typeface="黑体" panose="02010609060101010101" pitchFamily="49" charset="-122"/>
              </a:rPr>
              <a:t>CRC</a:t>
            </a:r>
            <a:r>
              <a:rPr lang="zh-CN" altLang="en-US" sz="2800" dirty="0">
                <a:latin typeface="黑体" panose="02010609060101010101" pitchFamily="49" charset="-122"/>
                <a:ea typeface="黑体" panose="02010609060101010101" pitchFamily="49" charset="-122"/>
              </a:rPr>
              <a:t>校验码能检查出全部单个错；</a:t>
            </a:r>
          </a:p>
          <a:p>
            <a:pPr algn="just">
              <a:lnSpc>
                <a:spcPts val="3700"/>
              </a:lnSpc>
            </a:pPr>
            <a:r>
              <a:rPr lang="en-US" altLang="zh-CN" sz="2800" dirty="0">
                <a:latin typeface="黑体" panose="02010609060101010101" pitchFamily="49" charset="-122"/>
                <a:ea typeface="黑体" panose="02010609060101010101" pitchFamily="49" charset="-122"/>
              </a:rPr>
              <a:t>CRC</a:t>
            </a:r>
            <a:r>
              <a:rPr lang="zh-CN" altLang="en-US" sz="2800" dirty="0">
                <a:latin typeface="黑体" panose="02010609060101010101" pitchFamily="49" charset="-122"/>
                <a:ea typeface="黑体" panose="02010609060101010101" pitchFamily="49" charset="-122"/>
              </a:rPr>
              <a:t>校验码能检查出全部离散的二位错；</a:t>
            </a:r>
          </a:p>
          <a:p>
            <a:pPr algn="just">
              <a:lnSpc>
                <a:spcPts val="3700"/>
              </a:lnSpc>
            </a:pPr>
            <a:r>
              <a:rPr lang="en-US" altLang="zh-CN" sz="2800" dirty="0">
                <a:latin typeface="黑体" panose="02010609060101010101" pitchFamily="49" charset="-122"/>
                <a:ea typeface="黑体" panose="02010609060101010101" pitchFamily="49" charset="-122"/>
              </a:rPr>
              <a:t>CRC</a:t>
            </a:r>
            <a:r>
              <a:rPr lang="zh-CN" altLang="en-US" sz="2800" dirty="0">
                <a:latin typeface="黑体" panose="02010609060101010101" pitchFamily="49" charset="-122"/>
                <a:ea typeface="黑体" panose="02010609060101010101" pitchFamily="49" charset="-122"/>
              </a:rPr>
              <a:t>校验码能检查出全部奇数个错；</a:t>
            </a:r>
          </a:p>
          <a:p>
            <a:pPr algn="just">
              <a:lnSpc>
                <a:spcPts val="3700"/>
              </a:lnSpc>
            </a:pPr>
            <a:r>
              <a:rPr lang="en-US" altLang="zh-CN" sz="2800" dirty="0">
                <a:latin typeface="黑体" panose="02010609060101010101" pitchFamily="49" charset="-122"/>
                <a:ea typeface="黑体" panose="02010609060101010101" pitchFamily="49" charset="-122"/>
              </a:rPr>
              <a:t>CRC</a:t>
            </a:r>
            <a:r>
              <a:rPr lang="zh-CN" altLang="en-US" sz="2800" dirty="0">
                <a:latin typeface="黑体" panose="02010609060101010101" pitchFamily="49" charset="-122"/>
                <a:ea typeface="黑体" panose="02010609060101010101" pitchFamily="49" charset="-122"/>
              </a:rPr>
              <a:t>校验码能检查出全部长度小于或等于</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位的突发错；</a:t>
            </a:r>
          </a:p>
          <a:p>
            <a:pPr algn="just">
              <a:lnSpc>
                <a:spcPts val="3700"/>
              </a:lnSpc>
            </a:pPr>
            <a:r>
              <a:rPr lang="en-US" altLang="zh-CN" sz="2800" dirty="0">
                <a:latin typeface="黑体" panose="02010609060101010101" pitchFamily="49" charset="-122"/>
                <a:ea typeface="黑体" panose="02010609060101010101" pitchFamily="49" charset="-122"/>
              </a:rPr>
              <a:t>CRC</a:t>
            </a:r>
            <a:r>
              <a:rPr lang="zh-CN" altLang="en-US" sz="2800" dirty="0">
                <a:latin typeface="黑体" panose="02010609060101010101" pitchFamily="49" charset="-122"/>
                <a:ea typeface="黑体" panose="02010609060101010101" pitchFamily="49" charset="-122"/>
              </a:rPr>
              <a:t>校验码能以[1-（1/2）</a:t>
            </a:r>
            <a:r>
              <a:rPr lang="en-US" altLang="zh-CN" sz="2800" baseline="30000" dirty="0">
                <a:latin typeface="黑体" panose="02010609060101010101" pitchFamily="49" charset="-122"/>
                <a:ea typeface="黑体" panose="02010609060101010101" pitchFamily="49" charset="-122"/>
              </a:rPr>
              <a:t>K-1</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的概率检查出长度为（</a:t>
            </a:r>
            <a:r>
              <a:rPr lang="en-US" altLang="zh-CN" sz="2800" dirty="0">
                <a:latin typeface="黑体" panose="02010609060101010101" pitchFamily="49" charset="-122"/>
                <a:ea typeface="黑体" panose="02010609060101010101" pitchFamily="49" charset="-122"/>
              </a:rPr>
              <a:t>K+1）</a:t>
            </a:r>
            <a:r>
              <a:rPr lang="zh-CN" altLang="en-US" sz="2800" dirty="0">
                <a:latin typeface="黑体" panose="02010609060101010101" pitchFamily="49" charset="-122"/>
                <a:ea typeface="黑体" panose="02010609060101010101" pitchFamily="49" charset="-122"/>
              </a:rPr>
              <a:t>位的突发错：</a:t>
            </a:r>
          </a:p>
          <a:p>
            <a:pPr marL="742950" lvl="2" indent="-342900" algn="just">
              <a:buFont typeface="Wingdings 2" pitchFamily="18" charset="2"/>
              <a:buChar char="ß"/>
            </a:pPr>
            <a:r>
              <a:rPr lang="zh-CN" altLang="en-US" dirty="0">
                <a:latin typeface="华文楷体" panose="02010600040101010101" pitchFamily="2" charset="-122"/>
                <a:ea typeface="华文楷体" panose="02010600040101010101" pitchFamily="2" charset="-122"/>
              </a:rPr>
              <a:t>如果</a:t>
            </a:r>
            <a:r>
              <a:rPr lang="en-US" altLang="zh-CN" dirty="0">
                <a:latin typeface="华文楷体" panose="02010600040101010101" pitchFamily="2" charset="-122"/>
                <a:ea typeface="华文楷体" panose="02010600040101010101" pitchFamily="2" charset="-122"/>
              </a:rPr>
              <a:t>K=16，</a:t>
            </a:r>
            <a:r>
              <a:rPr lang="zh-CN" altLang="en-US" dirty="0" smtClean="0">
                <a:latin typeface="华文楷体" panose="02010600040101010101" pitchFamily="2" charset="-122"/>
                <a:ea typeface="华文楷体" panose="02010600040101010101" pitchFamily="2" charset="-122"/>
              </a:rPr>
              <a:t>则</a:t>
            </a:r>
            <a:r>
              <a:rPr lang="en-US" altLang="zh-CN" dirty="0" smtClean="0">
                <a:latin typeface="华文楷体" panose="02010600040101010101" pitchFamily="2" charset="-122"/>
                <a:ea typeface="华文楷体" panose="02010600040101010101" pitchFamily="2" charset="-122"/>
              </a:rPr>
              <a:t>CRC</a:t>
            </a:r>
            <a:r>
              <a:rPr lang="zh-CN" altLang="en-US" dirty="0">
                <a:latin typeface="华文楷体" panose="02010600040101010101" pitchFamily="2" charset="-122"/>
                <a:ea typeface="华文楷体" panose="02010600040101010101" pitchFamily="2" charset="-122"/>
              </a:rPr>
              <a:t>校验码能全部检查出小于或等于16 位的所有的突发差错，并能以1-（1/2）</a:t>
            </a:r>
            <a:r>
              <a:rPr lang="zh-CN" altLang="en-US" baseline="30000" dirty="0">
                <a:latin typeface="华文楷体" panose="02010600040101010101" pitchFamily="2" charset="-122"/>
                <a:ea typeface="华文楷体" panose="02010600040101010101" pitchFamily="2" charset="-122"/>
              </a:rPr>
              <a:t>16-1 </a:t>
            </a:r>
            <a:r>
              <a:rPr lang="zh-CN" altLang="en-US" dirty="0">
                <a:latin typeface="华文楷体" panose="02010600040101010101" pitchFamily="2" charset="-122"/>
                <a:ea typeface="华文楷体" panose="02010600040101010101" pitchFamily="2" charset="-122"/>
              </a:rPr>
              <a:t>=99.997％的概率检查出长度为17位的突发错，漏检概率为0.003</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7801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华文楷体" panose="02010600040101010101" pitchFamily="2" charset="-122"/>
                <a:ea typeface="华文楷体" panose="02010600040101010101" pitchFamily="2" charset="-122"/>
              </a:rPr>
              <a:t>CRC </a:t>
            </a:r>
            <a:r>
              <a:rPr lang="zh-CN" altLang="en-US" dirty="0">
                <a:solidFill>
                  <a:srgbClr val="000099"/>
                </a:solidFill>
                <a:latin typeface="华文楷体" panose="02010600040101010101" pitchFamily="2" charset="-122"/>
                <a:ea typeface="华文楷体" panose="02010600040101010101" pitchFamily="2" charset="-122"/>
              </a:rPr>
              <a:t>是一种常用的检错方法，而 </a:t>
            </a:r>
            <a:r>
              <a:rPr lang="en-US" altLang="zh-CN" dirty="0">
                <a:solidFill>
                  <a:srgbClr val="000099"/>
                </a:solidFill>
                <a:latin typeface="华文楷体" panose="02010600040101010101" pitchFamily="2" charset="-122"/>
                <a:ea typeface="华文楷体" panose="02010600040101010101" pitchFamily="2" charset="-122"/>
              </a:rPr>
              <a:t>FCS </a:t>
            </a:r>
            <a:r>
              <a:rPr lang="zh-CN" altLang="en-US" dirty="0">
                <a:solidFill>
                  <a:srgbClr val="000099"/>
                </a:solidFill>
                <a:latin typeface="华文楷体" panose="02010600040101010101" pitchFamily="2" charset="-122"/>
                <a:ea typeface="华文楷体" panose="02010600040101010101" pitchFamily="2" charset="-122"/>
              </a:rPr>
              <a:t>是添加在数据后面的冗余码。</a:t>
            </a:r>
          </a:p>
          <a:p>
            <a:pPr lvl="1"/>
            <a:r>
              <a:rPr lang="en-US" altLang="zh-CN" dirty="0">
                <a:solidFill>
                  <a:srgbClr val="000099"/>
                </a:solidFill>
                <a:latin typeface="华文楷体" panose="02010600040101010101" pitchFamily="2" charset="-122"/>
                <a:ea typeface="华文楷体" panose="02010600040101010101" pitchFamily="2" charset="-122"/>
              </a:rPr>
              <a:t>FCS </a:t>
            </a:r>
            <a:r>
              <a:rPr lang="zh-CN" altLang="en-US" dirty="0">
                <a:solidFill>
                  <a:srgbClr val="000099"/>
                </a:solidFill>
                <a:latin typeface="华文楷体" panose="02010600040101010101" pitchFamily="2" charset="-122"/>
                <a:ea typeface="华文楷体" panose="02010600040101010101" pitchFamily="2" charset="-122"/>
              </a:rPr>
              <a:t>可以用 </a:t>
            </a:r>
            <a:r>
              <a:rPr lang="en-US" altLang="zh-CN" dirty="0">
                <a:solidFill>
                  <a:srgbClr val="000099"/>
                </a:solidFill>
                <a:latin typeface="华文楷体" panose="02010600040101010101" pitchFamily="2" charset="-122"/>
                <a:ea typeface="华文楷体" panose="02010600040101010101" pitchFamily="2" charset="-122"/>
              </a:rPr>
              <a:t>CRC </a:t>
            </a:r>
            <a:r>
              <a:rPr lang="zh-CN" altLang="en-US" dirty="0">
                <a:solidFill>
                  <a:srgbClr val="000099"/>
                </a:solidFill>
                <a:latin typeface="华文楷体" panose="02010600040101010101" pitchFamily="2" charset="-122"/>
                <a:ea typeface="华文楷体" panose="02010600040101010101" pitchFamily="2" charset="-122"/>
              </a:rPr>
              <a:t>这种方法得出，但 </a:t>
            </a:r>
            <a:r>
              <a:rPr lang="en-US" altLang="zh-CN" dirty="0">
                <a:solidFill>
                  <a:srgbClr val="000099"/>
                </a:solidFill>
                <a:latin typeface="华文楷体" panose="02010600040101010101" pitchFamily="2" charset="-122"/>
                <a:ea typeface="华文楷体" panose="02010600040101010101" pitchFamily="2" charset="-122"/>
              </a:rPr>
              <a:t>CRC </a:t>
            </a:r>
            <a:r>
              <a:rPr lang="zh-CN" altLang="en-US" dirty="0">
                <a:solidFill>
                  <a:srgbClr val="000099"/>
                </a:solidFill>
                <a:latin typeface="华文楷体" panose="02010600040101010101" pitchFamily="2" charset="-122"/>
                <a:ea typeface="华文楷体" panose="02010600040101010101" pitchFamily="2" charset="-122"/>
              </a:rPr>
              <a:t>并非用来获得 </a:t>
            </a:r>
            <a:r>
              <a:rPr lang="en-US" altLang="zh-CN" dirty="0">
                <a:solidFill>
                  <a:srgbClr val="000099"/>
                </a:solidFill>
                <a:latin typeface="华文楷体" panose="02010600040101010101" pitchFamily="2" charset="-122"/>
                <a:ea typeface="华文楷体" panose="02010600040101010101" pitchFamily="2" charset="-122"/>
              </a:rPr>
              <a:t>FCS </a:t>
            </a:r>
            <a:r>
              <a:rPr lang="zh-CN" altLang="en-US" dirty="0">
                <a:solidFill>
                  <a:srgbClr val="000099"/>
                </a:solidFill>
                <a:latin typeface="华文楷体" panose="02010600040101010101" pitchFamily="2" charset="-122"/>
                <a:ea typeface="华文楷体" panose="02010600040101010101" pitchFamily="2" charset="-122"/>
              </a:rPr>
              <a:t>的唯一方法</a:t>
            </a:r>
            <a:r>
              <a:rPr lang="zh-CN" altLang="en-US" dirty="0" smtClean="0">
                <a:solidFill>
                  <a:srgbClr val="000099"/>
                </a:solidFill>
                <a:latin typeface="华文楷体" panose="02010600040101010101" pitchFamily="2" charset="-122"/>
                <a:ea typeface="华文楷体" panose="02010600040101010101" pitchFamily="2" charset="-122"/>
              </a:rPr>
              <a:t>。</a:t>
            </a:r>
            <a:endParaRPr lang="zh-CN" altLang="en-US"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a:xfrm>
            <a:off x="495300" y="1196752"/>
            <a:ext cx="8706172" cy="4934173"/>
          </a:xfrm>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a:t>
            </a:r>
            <a:r>
              <a:rPr lang="zh-CN" altLang="en-US" dirty="0" smtClean="0"/>
              <a:t>小。 </a:t>
            </a:r>
            <a:endParaRPr lang="zh-CN" altLang="en-US" dirty="0"/>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xfrm>
            <a:off x="495300" y="1196752"/>
            <a:ext cx="8850188"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xfrm>
            <a:off x="495300" y="1196752"/>
            <a:ext cx="8850188"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val="2285493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xfrm>
            <a:off x="495300" y="1196752"/>
            <a:ext cx="8778180"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简单</a:t>
            </a:r>
            <a:r>
              <a:rPr lang="zh-CN" altLang="en-US" sz="2800" dirty="0" smtClean="0"/>
              <a:t> </a:t>
            </a:r>
            <a:r>
              <a:rPr lang="en-US" altLang="zh-CN" sz="2800" dirty="0" smtClean="0"/>
              <a:t>—— </a:t>
            </a:r>
            <a:r>
              <a:rPr lang="zh-CN" altLang="en-US" sz="2800" dirty="0" smtClean="0">
                <a:solidFill>
                  <a:srgbClr val="0000FF"/>
                </a:solidFill>
              </a:rPr>
              <a:t>这</a:t>
            </a:r>
            <a:r>
              <a:rPr lang="zh-CN" altLang="en-US" sz="2800" dirty="0">
                <a:solidFill>
                  <a:srgbClr val="0000FF"/>
                </a:solidFill>
              </a:rPr>
              <a:t>是首要的</a:t>
            </a:r>
            <a:r>
              <a:rPr lang="zh-CN" altLang="en-US" sz="2800" dirty="0" smtClean="0">
                <a:solidFill>
                  <a:srgbClr val="0000FF"/>
                </a:solidFill>
              </a:rPr>
              <a:t>要求。</a:t>
            </a:r>
            <a:endParaRPr lang="zh-CN" altLang="en-US" sz="2800" dirty="0">
              <a:solidFill>
                <a:srgbClr val="0000FF"/>
              </a:solidFill>
            </a:endParaRPr>
          </a:p>
          <a:p>
            <a:r>
              <a:rPr lang="zh-CN" altLang="en-US" sz="2800" dirty="0">
                <a:solidFill>
                  <a:srgbClr val="FF0000"/>
                </a:solidFill>
              </a:rPr>
              <a:t>封装成</a:t>
            </a:r>
            <a:r>
              <a:rPr lang="zh-CN" altLang="en-US" sz="2800" dirty="0" smtClean="0">
                <a:solidFill>
                  <a:srgbClr val="FF0000"/>
                </a:solidFill>
              </a:rPr>
              <a:t>帧</a:t>
            </a:r>
            <a:r>
              <a:rPr lang="zh-CN" altLang="en-US" sz="2800" dirty="0" smtClean="0"/>
              <a:t>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solidFill>
                  <a:srgbClr val="FF0000"/>
                </a:solidFill>
              </a:rPr>
              <a:t>透明性</a:t>
            </a:r>
            <a:r>
              <a:rPr lang="zh-CN" altLang="en-US" sz="2800" dirty="0" smtClean="0"/>
              <a:t>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solidFill>
                  <a:srgbClr val="FF0000"/>
                </a:solidFill>
              </a:rPr>
              <a:t>多种网络层</a:t>
            </a:r>
            <a:r>
              <a:rPr lang="zh-CN" altLang="en-US" sz="2800" dirty="0" smtClean="0">
                <a:solidFill>
                  <a:srgbClr val="FF0000"/>
                </a:solidFill>
              </a:rPr>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solidFill>
                  <a:srgbClr val="FF0000"/>
                </a:solidFill>
              </a:rPr>
              <a:t>多种类型</a:t>
            </a:r>
            <a:r>
              <a:rPr lang="zh-CN" altLang="en-US" sz="2800" dirty="0" smtClean="0">
                <a:solidFill>
                  <a:srgbClr val="FF0000"/>
                </a:solidFill>
              </a:rPr>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solidFill>
                  <a:srgbClr val="FF0000"/>
                </a:solidFill>
              </a:rPr>
              <a:t>差错检测</a:t>
            </a:r>
            <a:r>
              <a:rPr lang="zh-CN" altLang="en-US" sz="2800" dirty="0" smtClean="0"/>
              <a:t>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val="24284613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xfrm>
            <a:off x="495300" y="1196752"/>
            <a:ext cx="8778180" cy="51125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检测</a:t>
            </a:r>
            <a:r>
              <a:rPr lang="zh-CN" altLang="en-US" sz="2800" dirty="0">
                <a:solidFill>
                  <a:srgbClr val="FF0000"/>
                </a:solidFill>
              </a:rPr>
              <a:t>连接</a:t>
            </a:r>
            <a:r>
              <a:rPr lang="zh-CN" altLang="en-US" sz="2800" dirty="0" smtClean="0">
                <a:solidFill>
                  <a:srgbClr val="FF0000"/>
                </a:solidFill>
              </a:rPr>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solidFill>
                  <a:srgbClr val="FF0000"/>
                </a:solidFill>
              </a:rPr>
              <a:t>最大传送</a:t>
            </a:r>
            <a:r>
              <a:rPr lang="zh-CN" altLang="en-US" sz="2800" dirty="0" smtClean="0">
                <a:solidFill>
                  <a:srgbClr val="FF0000"/>
                </a:solidFill>
              </a:rPr>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solidFill>
                  <a:srgbClr val="FF0000"/>
                </a:solidFill>
              </a:rPr>
              <a:t>网络层地址</a:t>
            </a:r>
            <a:r>
              <a:rPr lang="zh-CN" altLang="en-US" sz="2800" dirty="0" smtClean="0">
                <a:solidFill>
                  <a:srgbClr val="FF0000"/>
                </a:solidFill>
              </a:rPr>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solidFill>
                  <a:srgbClr val="FF0000"/>
                </a:solidFill>
              </a:rPr>
              <a:t>数据压缩</a:t>
            </a:r>
            <a:r>
              <a:rPr lang="zh-CN" altLang="en-US" sz="2800" dirty="0" smtClean="0">
                <a:solidFill>
                  <a:srgbClr val="FF0000"/>
                </a:solidFill>
              </a:rPr>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val="268702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华文楷体" panose="02010600040101010101" pitchFamily="2" charset="-122"/>
                <a:ea typeface="华文楷体" panose="02010600040101010101" pitchFamily="2" charset="-122"/>
              </a:rPr>
              <a:t>(1) </a:t>
            </a:r>
            <a:r>
              <a:rPr lang="zh-CN" altLang="en-US" dirty="0" smtClean="0">
                <a:latin typeface="华文楷体" panose="02010600040101010101" pitchFamily="2" charset="-122"/>
                <a:ea typeface="华文楷体" panose="02010600040101010101" pitchFamily="2" charset="-122"/>
              </a:rPr>
              <a:t>一</a:t>
            </a:r>
            <a:r>
              <a:rPr lang="zh-CN" altLang="en-US" dirty="0">
                <a:latin typeface="华文楷体" panose="02010600040101010101" pitchFamily="2" charset="-122"/>
                <a:ea typeface="华文楷体" panose="02010600040101010101" pitchFamily="2" charset="-122"/>
              </a:rPr>
              <a:t>个将 </a:t>
            </a:r>
            <a:r>
              <a:rPr lang="en-US" altLang="zh-CN" dirty="0">
                <a:latin typeface="华文楷体" panose="02010600040101010101" pitchFamily="2" charset="-122"/>
                <a:ea typeface="华文楷体" panose="02010600040101010101" pitchFamily="2" charset="-122"/>
              </a:rPr>
              <a:t>IP </a:t>
            </a:r>
            <a:r>
              <a:rPr lang="zh-CN" altLang="en-US" dirty="0">
                <a:latin typeface="华文楷体" panose="02010600040101010101" pitchFamily="2" charset="-122"/>
                <a:ea typeface="华文楷体" panose="02010600040101010101" pitchFamily="2" charset="-122"/>
              </a:rPr>
              <a:t>数据报封装到串行链路的方法。</a:t>
            </a:r>
          </a:p>
          <a:p>
            <a:pPr lvl="1"/>
            <a:r>
              <a:rPr lang="en-US" altLang="zh-CN" dirty="0" smtClean="0">
                <a:latin typeface="华文楷体" panose="02010600040101010101" pitchFamily="2" charset="-122"/>
                <a:ea typeface="华文楷体" panose="02010600040101010101" pitchFamily="2" charset="-122"/>
              </a:rPr>
              <a:t>(2) </a:t>
            </a:r>
            <a:r>
              <a:rPr lang="zh-CN" altLang="en-US" dirty="0" smtClean="0">
                <a:latin typeface="华文楷体" panose="02010600040101010101" pitchFamily="2" charset="-122"/>
                <a:ea typeface="华文楷体" panose="02010600040101010101" pitchFamily="2" charset="-122"/>
              </a:rPr>
              <a:t>链路控制</a:t>
            </a:r>
            <a:r>
              <a:rPr lang="zh-CN" altLang="en-US" dirty="0">
                <a:latin typeface="华文楷体" panose="02010600040101010101" pitchFamily="2" charset="-122"/>
                <a:ea typeface="华文楷体" panose="02010600040101010101" pitchFamily="2" charset="-122"/>
              </a:rPr>
              <a:t>协议 </a:t>
            </a:r>
            <a:r>
              <a:rPr lang="en-US" altLang="zh-CN" dirty="0">
                <a:latin typeface="华文楷体" panose="02010600040101010101" pitchFamily="2" charset="-122"/>
                <a:ea typeface="华文楷体" panose="02010600040101010101" pitchFamily="2" charset="-122"/>
              </a:rPr>
              <a:t>LCP (Link Control Protocol)</a:t>
            </a:r>
            <a:r>
              <a:rPr lang="zh-CN" altLang="en-US" dirty="0">
                <a:latin typeface="华文楷体" panose="02010600040101010101" pitchFamily="2" charset="-122"/>
                <a:ea typeface="华文楷体" panose="02010600040101010101" pitchFamily="2" charset="-122"/>
              </a:rPr>
              <a:t>。</a:t>
            </a:r>
          </a:p>
          <a:p>
            <a:pPr lvl="1"/>
            <a:r>
              <a:rPr lang="en-US" altLang="zh-CN" dirty="0" smtClean="0">
                <a:latin typeface="华文楷体" panose="02010600040101010101" pitchFamily="2" charset="-122"/>
                <a:ea typeface="华文楷体" panose="02010600040101010101" pitchFamily="2" charset="-122"/>
              </a:rPr>
              <a:t>(3) </a:t>
            </a:r>
            <a:r>
              <a:rPr lang="zh-CN" altLang="en-US" dirty="0" smtClean="0">
                <a:latin typeface="华文楷体" panose="02010600040101010101" pitchFamily="2" charset="-122"/>
                <a:ea typeface="华文楷体" panose="02010600040101010101" pitchFamily="2" charset="-122"/>
              </a:rPr>
              <a:t>网络</a:t>
            </a:r>
            <a:r>
              <a:rPr lang="zh-CN" altLang="en-US" dirty="0">
                <a:latin typeface="华文楷体" panose="02010600040101010101" pitchFamily="2" charset="-122"/>
                <a:ea typeface="华文楷体" panose="02010600040101010101" pitchFamily="2" charset="-122"/>
              </a:rPr>
              <a:t>控制协议 </a:t>
            </a:r>
            <a:r>
              <a:rPr lang="en-US" altLang="zh-CN" dirty="0" smtClean="0">
                <a:latin typeface="华文楷体" panose="02010600040101010101" pitchFamily="2" charset="-122"/>
                <a:ea typeface="华文楷体" panose="02010600040101010101" pitchFamily="2" charset="-122"/>
              </a:rPr>
              <a:t>NCP </a:t>
            </a:r>
            <a:r>
              <a:rPr lang="en-US" altLang="zh-CN" dirty="0">
                <a:latin typeface="华文楷体" panose="02010600040101010101" pitchFamily="2" charset="-122"/>
                <a:ea typeface="华文楷体" panose="02010600040101010101" pitchFamily="2" charset="-122"/>
              </a:rPr>
              <a:t>(Network Control Protocol)</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964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a:xfrm>
            <a:off x="495300" y="1196752"/>
            <a:ext cx="8922196" cy="4934173"/>
          </a:xfrm>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a:xfrm>
            <a:off x="495300" y="1196752"/>
            <a:ext cx="8850188" cy="4934173"/>
          </a:xfrm>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a:t>
            </a:r>
            <a:r>
              <a:rPr lang="zh-CN" altLang="en-US" dirty="0" smtClean="0"/>
              <a:t>加上</a:t>
            </a:r>
            <a:r>
              <a:rPr lang="en-US" altLang="zh-CN" dirty="0"/>
              <a:t>0x20</a:t>
            </a:r>
            <a:r>
              <a:rPr lang="zh-CN" altLang="en-US" dirty="0" smtClean="0"/>
              <a:t>）</a:t>
            </a:r>
            <a:r>
              <a:rPr lang="zh-CN" altLang="en-US" dirty="0"/>
              <a:t>。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a:xfrm>
            <a:off x="495300" y="1196752"/>
            <a:ext cx="8850188" cy="4934173"/>
          </a:xfrm>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val="139720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华文楷体" panose="02010600040101010101" pitchFamily="2" charset="-122"/>
                <a:ea typeface="华文楷体" panose="02010600040101010101" pitchFamily="2" charset="-122"/>
              </a:rPr>
              <a:t>在数据链路层出现差错的概率不大时，使用比较简单的 </a:t>
            </a:r>
            <a:r>
              <a:rPr lang="en-US" altLang="zh-CN" dirty="0">
                <a:solidFill>
                  <a:srgbClr val="0000CC"/>
                </a:solidFill>
                <a:latin typeface="华文楷体" panose="02010600040101010101" pitchFamily="2" charset="-122"/>
                <a:ea typeface="华文楷体" panose="02010600040101010101" pitchFamily="2" charset="-122"/>
              </a:rPr>
              <a:t>PPP </a:t>
            </a:r>
            <a:r>
              <a:rPr lang="zh-CN" altLang="en-US" dirty="0">
                <a:solidFill>
                  <a:srgbClr val="0000CC"/>
                </a:solidFill>
                <a:latin typeface="华文楷体" panose="02010600040101010101" pitchFamily="2" charset="-122"/>
                <a:ea typeface="华文楷体" panose="02010600040101010101" pitchFamily="2" charset="-122"/>
              </a:rPr>
              <a:t>协议较为合理。</a:t>
            </a:r>
          </a:p>
          <a:p>
            <a:pPr lvl="1"/>
            <a:r>
              <a:rPr lang="zh-CN" altLang="en-US" dirty="0">
                <a:solidFill>
                  <a:srgbClr val="0000CC"/>
                </a:solidFill>
                <a:latin typeface="华文楷体" panose="02010600040101010101" pitchFamily="2" charset="-122"/>
                <a:ea typeface="华文楷体" panose="02010600040101010101" pitchFamily="2" charset="-122"/>
              </a:rPr>
              <a:t>在因特网环境下，</a:t>
            </a:r>
            <a:r>
              <a:rPr lang="en-US" altLang="zh-CN" dirty="0">
                <a:solidFill>
                  <a:srgbClr val="0000CC"/>
                </a:solidFill>
                <a:latin typeface="华文楷体" panose="02010600040101010101" pitchFamily="2" charset="-122"/>
                <a:ea typeface="华文楷体" panose="02010600040101010101" pitchFamily="2" charset="-122"/>
              </a:rPr>
              <a:t>PPP </a:t>
            </a:r>
            <a:r>
              <a:rPr lang="zh-CN" altLang="en-US" dirty="0">
                <a:solidFill>
                  <a:srgbClr val="0000CC"/>
                </a:solidFill>
                <a:latin typeface="华文楷体" panose="02010600040101010101" pitchFamily="2" charset="-122"/>
                <a:ea typeface="华文楷体" panose="02010600040101010101" pitchFamily="2" charset="-122"/>
              </a:rPr>
              <a:t>的信息字段放入的数据是 </a:t>
            </a:r>
            <a:r>
              <a:rPr lang="en-US" altLang="zh-CN" dirty="0">
                <a:solidFill>
                  <a:srgbClr val="0000CC"/>
                </a:solidFill>
                <a:latin typeface="华文楷体" panose="02010600040101010101" pitchFamily="2" charset="-122"/>
                <a:ea typeface="华文楷体" panose="02010600040101010101" pitchFamily="2" charset="-122"/>
              </a:rPr>
              <a:t>IP </a:t>
            </a:r>
            <a:r>
              <a:rPr lang="en-US" altLang="zh-CN" dirty="0" smtClean="0">
                <a:solidFill>
                  <a:srgbClr val="0000CC"/>
                </a:solidFill>
                <a:latin typeface="华文楷体" panose="02010600040101010101" pitchFamily="2" charset="-122"/>
                <a:ea typeface="华文楷体" panose="02010600040101010101" pitchFamily="2" charset="-122"/>
              </a:rPr>
              <a:t> </a:t>
            </a:r>
            <a:r>
              <a:rPr lang="zh-CN" altLang="en-US" dirty="0" smtClean="0">
                <a:solidFill>
                  <a:srgbClr val="0000CC"/>
                </a:solidFill>
                <a:latin typeface="华文楷体" panose="02010600040101010101" pitchFamily="2" charset="-122"/>
                <a:ea typeface="华文楷体" panose="02010600040101010101" pitchFamily="2" charset="-122"/>
              </a:rPr>
              <a:t>数据报</a:t>
            </a:r>
            <a:r>
              <a:rPr lang="zh-CN" altLang="en-US" dirty="0">
                <a:solidFill>
                  <a:srgbClr val="0000CC"/>
                </a:solidFill>
                <a:latin typeface="华文楷体" panose="02010600040101010101" pitchFamily="2" charset="-122"/>
                <a:ea typeface="华文楷体" panose="02010600040101010101" pitchFamily="2" charset="-122"/>
              </a:rPr>
              <a:t>。数据链路层的可靠传输并不能够保证网络层的传输也是可靠的。</a:t>
            </a:r>
          </a:p>
          <a:p>
            <a:pPr lvl="1"/>
            <a:r>
              <a:rPr lang="zh-CN" altLang="en-US" dirty="0">
                <a:solidFill>
                  <a:srgbClr val="0000CC"/>
                </a:solidFill>
                <a:latin typeface="华文楷体" panose="02010600040101010101" pitchFamily="2" charset="-122"/>
                <a:ea typeface="华文楷体" panose="02010600040101010101" pitchFamily="2" charset="-122"/>
              </a:rPr>
              <a:t>帧检验序列 </a:t>
            </a:r>
            <a:r>
              <a:rPr lang="en-US" altLang="zh-CN" dirty="0">
                <a:solidFill>
                  <a:srgbClr val="0000CC"/>
                </a:solidFill>
                <a:latin typeface="华文楷体" panose="02010600040101010101" pitchFamily="2" charset="-122"/>
                <a:ea typeface="华文楷体" panose="02010600040101010101" pitchFamily="2" charset="-122"/>
              </a:rPr>
              <a:t>FCS </a:t>
            </a:r>
            <a:r>
              <a:rPr lang="zh-CN" altLang="en-US" dirty="0">
                <a:solidFill>
                  <a:srgbClr val="0000CC"/>
                </a:solidFill>
                <a:latin typeface="华文楷体" panose="02010600040101010101" pitchFamily="2" charset="-122"/>
                <a:ea typeface="华文楷体" panose="02010600040101010101" pitchFamily="2" charset="-122"/>
              </a:rPr>
              <a:t>字段可保证无差错接受</a:t>
            </a:r>
            <a:r>
              <a:rPr lang="zh-CN" altLang="en-US" dirty="0" smtClean="0">
                <a:solidFill>
                  <a:srgbClr val="0000CC"/>
                </a:solidFill>
                <a:latin typeface="华文楷体" panose="02010600040101010101" pitchFamily="2" charset="-122"/>
                <a:ea typeface="华文楷体" panose="02010600040101010101" pitchFamily="2" charset="-122"/>
              </a:rPr>
              <a:t>。</a:t>
            </a:r>
            <a:endParaRPr lang="zh-CN" altLang="en-US" dirty="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5949280"/>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val="1082775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latin typeface="华文楷体" panose="02010600040101010101" pitchFamily="2" charset="-122"/>
                <a:ea typeface="华文楷体" panose="02010600040101010101" pitchFamily="2" charset="-122"/>
              </a:rPr>
              <a:t>网络</a:t>
            </a:r>
            <a:r>
              <a:rPr lang="zh-CN" altLang="en-US" sz="2400" dirty="0">
                <a:latin typeface="华文楷体" panose="02010600040101010101" pitchFamily="2" charset="-122"/>
                <a:ea typeface="华文楷体" panose="02010600040101010101" pitchFamily="2" charset="-122"/>
              </a:rPr>
              <a:t>为一个单位所</a:t>
            </a:r>
            <a:r>
              <a:rPr lang="zh-CN" altLang="en-US" sz="2400" dirty="0" smtClean="0">
                <a:latin typeface="华文楷体" panose="02010600040101010101" pitchFamily="2" charset="-122"/>
                <a:ea typeface="华文楷体" panose="02010600040101010101" pitchFamily="2" charset="-122"/>
              </a:rPr>
              <a:t>拥有；</a:t>
            </a:r>
            <a:endParaRPr lang="en-US" altLang="zh-CN" sz="2400" dirty="0" smtClean="0">
              <a:latin typeface="华文楷体" panose="02010600040101010101" pitchFamily="2" charset="-122"/>
              <a:ea typeface="华文楷体" panose="02010600040101010101" pitchFamily="2" charset="-122"/>
            </a:endParaRPr>
          </a:p>
          <a:p>
            <a:pPr lvl="1"/>
            <a:r>
              <a:rPr lang="zh-CN" altLang="en-US" sz="2400" dirty="0" smtClean="0">
                <a:latin typeface="华文楷体" panose="02010600040101010101" pitchFamily="2" charset="-122"/>
                <a:ea typeface="华文楷体" panose="02010600040101010101" pitchFamily="2" charset="-122"/>
              </a:rPr>
              <a:t>地理</a:t>
            </a:r>
            <a:r>
              <a:rPr lang="zh-CN" altLang="en-US" sz="2400" dirty="0">
                <a:latin typeface="华文楷体" panose="02010600040101010101" pitchFamily="2" charset="-122"/>
                <a:ea typeface="华文楷体" panose="02010600040101010101" pitchFamily="2" charset="-122"/>
              </a:rPr>
              <a:t>范围和站点数目均有限</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p>
          <a:p>
            <a:pPr lvl="1"/>
            <a:r>
              <a:rPr lang="zh-CN" altLang="en-US" sz="2400" dirty="0">
                <a:latin typeface="华文楷体" panose="02010600040101010101" pitchFamily="2" charset="-122"/>
                <a:ea typeface="华文楷体" panose="02010600040101010101" pitchFamily="2" charset="-122"/>
              </a:rPr>
              <a:t>具有广播功能，从一个站点可很方便地访问全网</a:t>
            </a:r>
            <a:r>
              <a:rPr lang="zh-CN" altLang="en-US" sz="2400" dirty="0" smtClean="0">
                <a:latin typeface="华文楷体" panose="02010600040101010101" pitchFamily="2" charset="-122"/>
                <a:ea typeface="华文楷体" panose="02010600040101010101" pitchFamily="2" charset="-122"/>
              </a:rPr>
              <a:t>。局域网</a:t>
            </a:r>
            <a:r>
              <a:rPr lang="zh-CN" altLang="en-US" sz="2400" dirty="0">
                <a:latin typeface="华文楷体" panose="02010600040101010101" pitchFamily="2" charset="-122"/>
                <a:ea typeface="华文楷体" panose="02010600040101010101" pitchFamily="2" charset="-122"/>
              </a:rPr>
              <a:t>上的主机可共享连接在局域网上的各种硬件和软件资源</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便于系统的扩展和逐渐地演变，各设备的位置可灵活调整和改变。</a:t>
            </a:r>
          </a:p>
          <a:p>
            <a:pPr lvl="1"/>
            <a:r>
              <a:rPr lang="zh-CN" altLang="en-US" sz="2400" dirty="0">
                <a:latin typeface="华文楷体" panose="02010600040101010101" pitchFamily="2" charset="-122"/>
                <a:ea typeface="华文楷体" panose="02010600040101010101" pitchFamily="2" charset="-122"/>
              </a:rPr>
              <a:t>提高了系统的可靠性、可用性和残存性。</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smtClean="0">
                <a:latin typeface="华文楷体" panose="02010600040101010101" pitchFamily="2" charset="-122"/>
                <a:ea typeface="华文楷体" panose="02010600040101010101" pitchFamily="2" charset="-122"/>
              </a:rPr>
              <a:t>频分复用、时分复用、波分复用、码分复用</a:t>
            </a:r>
            <a:endParaRPr lang="zh-CN" altLang="en-US" dirty="0">
              <a:latin typeface="华文楷体" panose="02010600040101010101" pitchFamily="2" charset="-122"/>
              <a:ea typeface="华文楷体" panose="02010600040101010101" pitchFamily="2" charset="-122"/>
            </a:endParaRPr>
          </a:p>
          <a:p>
            <a:r>
              <a:rPr lang="zh-CN" altLang="en-US" dirty="0">
                <a:solidFill>
                  <a:srgbClr val="FF0000"/>
                </a:solidFill>
              </a:rPr>
              <a:t>动态媒体接入控制（多点接入）</a:t>
            </a:r>
          </a:p>
          <a:p>
            <a:pPr lvl="1"/>
            <a:r>
              <a:rPr lang="zh-CN" altLang="en-US" dirty="0" smtClean="0">
                <a:solidFill>
                  <a:srgbClr val="0000FF"/>
                </a:solidFill>
                <a:latin typeface="华文楷体" panose="02010600040101010101" pitchFamily="2" charset="-122"/>
                <a:ea typeface="华文楷体" panose="02010600040101010101" pitchFamily="2" charset="-122"/>
              </a:rPr>
              <a:t>随机接入</a:t>
            </a:r>
            <a:r>
              <a:rPr lang="zh-CN" altLang="en-US" dirty="0" smtClean="0">
                <a:latin typeface="华文楷体" panose="02010600040101010101" pitchFamily="2" charset="-122"/>
                <a:ea typeface="华文楷体" panose="02010600040101010101" pitchFamily="2" charset="-122"/>
              </a:rPr>
              <a:t>，所有用户可随机发送信息（产生碰撞），须有解决碰撞的网络协议，如以太局域网；</a:t>
            </a:r>
            <a:endParaRPr lang="zh-CN" altLang="en-US" dirty="0">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受控接入 </a:t>
            </a:r>
            <a:r>
              <a:rPr lang="zh-CN" altLang="en-US" dirty="0" smtClean="0">
                <a:latin typeface="华文楷体" panose="02010600040101010101" pitchFamily="2" charset="-122"/>
                <a:ea typeface="华文楷体" panose="02010600040101010101" pitchFamily="2" charset="-122"/>
              </a:rPr>
              <a:t>，用户发送信息必须服从一定的控制。</a:t>
            </a:r>
            <a:endParaRPr lang="en-US" altLang="zh-CN" dirty="0" smtClean="0">
              <a:latin typeface="华文楷体" panose="02010600040101010101" pitchFamily="2" charset="-122"/>
              <a:ea typeface="华文楷体" panose="02010600040101010101" pitchFamily="2" charset="-122"/>
            </a:endParaRPr>
          </a:p>
          <a:p>
            <a:pPr lvl="2"/>
            <a:r>
              <a:rPr lang="zh-CN" altLang="en-US" dirty="0" smtClean="0">
                <a:latin typeface="楷体" panose="02010609060101010101" pitchFamily="49" charset="-122"/>
                <a:ea typeface="楷体" panose="02010609060101010101" pitchFamily="49" charset="-122"/>
              </a:rPr>
              <a:t>分散控制的令牌环局域网；</a:t>
            </a:r>
            <a:endParaRPr lang="en-US" altLang="zh-CN" dirty="0" smtClean="0">
              <a:latin typeface="楷体" panose="02010609060101010101" pitchFamily="49" charset="-122"/>
              <a:ea typeface="楷体" panose="02010609060101010101" pitchFamily="49" charset="-122"/>
            </a:endParaRPr>
          </a:p>
          <a:p>
            <a:pPr lvl="2"/>
            <a:r>
              <a:rPr lang="zh-CN" altLang="en-US" dirty="0" smtClean="0">
                <a:latin typeface="楷体" panose="02010609060101010101" pitchFamily="49" charset="-122"/>
                <a:ea typeface="楷体" panose="02010609060101010101" pitchFamily="49" charset="-122"/>
              </a:rPr>
              <a:t>集中控制的多点线路探询 </a:t>
            </a: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polling)</a:t>
            </a:r>
            <a:r>
              <a:rPr lang="zh-CN" altLang="en-US" dirty="0">
                <a:latin typeface="楷体" panose="02010609060101010101" pitchFamily="49" charset="-122"/>
                <a:ea typeface="楷体" panose="02010609060101010101" pitchFamily="49" charset="-122"/>
              </a:rPr>
              <a:t>，或</a:t>
            </a:r>
            <a:r>
              <a:rPr lang="zh-CN" altLang="en-US" dirty="0" smtClean="0">
                <a:latin typeface="楷体" panose="02010609060101010101" pitchFamily="49" charset="-122"/>
                <a:ea typeface="楷体" panose="02010609060101010101" pitchFamily="49" charset="-122"/>
              </a:rPr>
              <a:t>轮询。</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3" end="3"/>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97315">
                                            <p:txEl>
                                              <p:pRg st="5" end="5"/>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xfrm>
            <a:off x="495300" y="1196752"/>
            <a:ext cx="8778180"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a:xfrm>
            <a:off x="495300" y="1196752"/>
            <a:ext cx="8850188" cy="4934173"/>
          </a:xfrm>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华文楷体" panose="02010600040101010101" pitchFamily="2" charset="-122"/>
                <a:ea typeface="华文楷体" panose="02010600040101010101" pitchFamily="2" charset="-122"/>
              </a:rPr>
              <a:t>逻辑链路控制 </a:t>
            </a:r>
            <a:r>
              <a:rPr lang="en-US" altLang="zh-CN" sz="2400" dirty="0">
                <a:latin typeface="华文楷体" panose="02010600040101010101" pitchFamily="2" charset="-122"/>
                <a:ea typeface="华文楷体" panose="02010600040101010101" pitchFamily="2" charset="-122"/>
              </a:rPr>
              <a:t>LLC (Logical Link Control)</a:t>
            </a:r>
            <a:r>
              <a:rPr lang="zh-CN" altLang="en-US" sz="2400" dirty="0" smtClean="0">
                <a:latin typeface="华文楷体" panose="02010600040101010101" pitchFamily="2" charset="-122"/>
                <a:ea typeface="华文楷体" panose="02010600040101010101" pitchFamily="2" charset="-122"/>
              </a:rPr>
              <a:t>子层；</a:t>
            </a:r>
            <a:endParaRPr lang="zh-CN" altLang="en-US" sz="2400" dirty="0">
              <a:latin typeface="华文楷体" panose="02010600040101010101" pitchFamily="2" charset="-122"/>
              <a:ea typeface="华文楷体" panose="02010600040101010101" pitchFamily="2" charset="-122"/>
            </a:endParaRPr>
          </a:p>
          <a:p>
            <a:pPr lvl="1"/>
            <a:r>
              <a:rPr lang="zh-CN" altLang="en-US" sz="2400" dirty="0">
                <a:solidFill>
                  <a:srgbClr val="FF0000"/>
                </a:solidFill>
                <a:latin typeface="华文楷体" panose="02010600040101010101" pitchFamily="2" charset="-122"/>
                <a:ea typeface="华文楷体" panose="02010600040101010101" pitchFamily="2" charset="-122"/>
              </a:rPr>
              <a:t>媒体接入控制 </a:t>
            </a:r>
            <a:r>
              <a:rPr lang="en-US" altLang="zh-CN" sz="2400" dirty="0">
                <a:latin typeface="华文楷体" panose="02010600040101010101" pitchFamily="2" charset="-122"/>
                <a:ea typeface="华文楷体" panose="02010600040101010101" pitchFamily="2" charset="-122"/>
              </a:rPr>
              <a:t>MAC (Medium Access Control)</a:t>
            </a:r>
            <a:r>
              <a:rPr lang="zh-CN" altLang="en-US" sz="2400" dirty="0">
                <a:latin typeface="华文楷体" panose="02010600040101010101" pitchFamily="2" charset="-122"/>
                <a:ea typeface="华文楷体" panose="02010600040101010101"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a:xfrm>
            <a:off x="495300" y="1196752"/>
            <a:ext cx="8850188" cy="4934173"/>
          </a:xfrm>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a:t>
            </a:r>
            <a:r>
              <a:rPr lang="zh-CN" altLang="en-US" dirty="0" smtClean="0"/>
              <a:t>。</a:t>
            </a:r>
            <a:endParaRPr lang="zh-CN" altLang="en-US" dirty="0"/>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a:xfrm>
            <a:off x="495300" y="1196752"/>
            <a:ext cx="8706172" cy="4934173"/>
          </a:xfrm>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a:t>
            </a:r>
            <a:r>
              <a:rPr lang="zh-CN" altLang="en-US" dirty="0" smtClean="0"/>
              <a:t>。</a:t>
            </a:r>
            <a:endParaRPr lang="zh-CN" altLang="en-US" dirty="0"/>
          </a:p>
          <a:p>
            <a:r>
              <a:rPr lang="zh-CN" altLang="en-US" dirty="0"/>
              <a:t>适配器的重要功能：</a:t>
            </a:r>
          </a:p>
          <a:p>
            <a:pPr lvl="1"/>
            <a:r>
              <a:rPr lang="zh-CN" altLang="en-US" dirty="0">
                <a:solidFill>
                  <a:srgbClr val="0000FF"/>
                </a:solidFill>
                <a:latin typeface="华文楷体" panose="02010600040101010101" pitchFamily="2" charset="-122"/>
                <a:ea typeface="华文楷体" panose="02010600040101010101" pitchFamily="2" charset="-122"/>
              </a:rPr>
              <a:t>进行串行</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并行转换。</a:t>
            </a:r>
          </a:p>
          <a:p>
            <a:pPr lvl="1"/>
            <a:r>
              <a:rPr lang="zh-CN" altLang="en-US" dirty="0">
                <a:solidFill>
                  <a:srgbClr val="0000FF"/>
                </a:solidFill>
                <a:latin typeface="华文楷体" panose="02010600040101010101" pitchFamily="2" charset="-122"/>
                <a:ea typeface="华文楷体" panose="02010600040101010101" pitchFamily="2" charset="-122"/>
              </a:rPr>
              <a:t>对数据进行缓存。</a:t>
            </a:r>
          </a:p>
          <a:p>
            <a:pPr lvl="1"/>
            <a:r>
              <a:rPr lang="zh-CN" altLang="en-US" dirty="0">
                <a:solidFill>
                  <a:srgbClr val="0000FF"/>
                </a:solidFill>
                <a:latin typeface="华文楷体" panose="02010600040101010101" pitchFamily="2" charset="-122"/>
                <a:ea typeface="华文楷体" panose="02010600040101010101" pitchFamily="2" charset="-122"/>
              </a:rPr>
              <a:t>在计算机的操作系统安装设备驱动程序。</a:t>
            </a:r>
          </a:p>
          <a:p>
            <a:pPr lvl="1"/>
            <a:r>
              <a:rPr lang="zh-CN" altLang="en-US" dirty="0">
                <a:solidFill>
                  <a:srgbClr val="0000FF"/>
                </a:solidFill>
                <a:latin typeface="华文楷体" panose="02010600040101010101" pitchFamily="2" charset="-122"/>
                <a:ea typeface="华文楷体" panose="02010600040101010101" pitchFamily="2" charset="-122"/>
              </a:rPr>
              <a:t>实现以太网协议</a:t>
            </a:r>
            <a:r>
              <a:rPr lang="zh-CN" altLang="en-US" dirty="0" smtClean="0">
                <a:solidFill>
                  <a:srgbClr val="0000FF"/>
                </a:solidFill>
                <a:latin typeface="华文楷体" panose="02010600040101010101" pitchFamily="2" charset="-122"/>
                <a:ea typeface="华文楷体" panose="02010600040101010101" pitchFamily="2" charset="-122"/>
              </a:rPr>
              <a:t>。</a:t>
            </a:r>
            <a:endParaRPr lang="zh-CN" altLang="en-US" dirty="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latin typeface="华文楷体" panose="02010600040101010101" pitchFamily="2" charset="-122"/>
                <a:ea typeface="华文楷体" panose="02010600040101010101" pitchFamily="2" charset="-122"/>
              </a:rPr>
              <a:t>不必</a:t>
            </a:r>
            <a:r>
              <a:rPr lang="zh-CN" altLang="en-US" dirty="0">
                <a:latin typeface="华文楷体" panose="02010600040101010101" pitchFamily="2" charset="-122"/>
                <a:ea typeface="华文楷体" panose="02010600040101010101" pitchFamily="2" charset="-122"/>
              </a:rPr>
              <a:t>先建立连接就可以直接发送</a:t>
            </a:r>
            <a:r>
              <a:rPr lang="zh-CN" altLang="en-US" dirty="0" smtClean="0">
                <a:latin typeface="华文楷体" panose="02010600040101010101" pitchFamily="2" charset="-122"/>
                <a:ea typeface="华文楷体" panose="02010600040101010101" pitchFamily="2" charset="-122"/>
              </a:rPr>
              <a:t>数据</a:t>
            </a:r>
            <a:r>
              <a:rPr lang="zh-CN" altLang="en-US" dirty="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对</a:t>
            </a:r>
            <a:r>
              <a:rPr lang="zh-CN" altLang="en-US" dirty="0">
                <a:latin typeface="华文楷体" panose="02010600040101010101" pitchFamily="2" charset="-122"/>
                <a:ea typeface="华文楷体" panose="02010600040101010101" pitchFamily="2" charset="-122"/>
              </a:rPr>
              <a:t>发送的数据帧不进行编号，也不要求对方发回确认。</a:t>
            </a:r>
          </a:p>
          <a:p>
            <a:pPr lvl="1"/>
            <a:r>
              <a:rPr lang="zh-CN" altLang="en-US" dirty="0">
                <a:solidFill>
                  <a:srgbClr val="0000FF"/>
                </a:solidFill>
                <a:latin typeface="华文楷体" panose="02010600040101010101" pitchFamily="2" charset="-122"/>
                <a:ea typeface="华文楷体" panose="02010600040101010101" pitchFamily="2" charset="-122"/>
              </a:rPr>
              <a:t>这样做的理由是局域网信道的质量很好，因信道质量产生差错的概率是很小的</a:t>
            </a:r>
            <a:r>
              <a:rPr lang="zh-CN" altLang="en-US" dirty="0" smtClean="0">
                <a:solidFill>
                  <a:srgbClr val="0000FF"/>
                </a:solidFill>
                <a:latin typeface="华文楷体" panose="02010600040101010101" pitchFamily="2" charset="-122"/>
                <a:ea typeface="华文楷体" panose="02010600040101010101" pitchFamily="2" charset="-122"/>
              </a:rPr>
              <a:t>。</a:t>
            </a:r>
            <a:endParaRPr lang="en-US" altLang="zh-CN" dirty="0" smtClean="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00064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a:xfrm>
            <a:off x="495300" y="1196752"/>
            <a:ext cx="8850188" cy="4934173"/>
          </a:xfrm>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latin typeface="华文楷体" panose="02010600040101010101" pitchFamily="2" charset="-122"/>
                <a:ea typeface="华文楷体" panose="02010600040101010101" pitchFamily="2" charset="-122"/>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latin typeface="华文楷体" panose="02010600040101010101" pitchFamily="2" charset="-122"/>
                <a:ea typeface="华文楷体" panose="02010600040101010101" pitchFamily="2" charset="-122"/>
              </a:rPr>
              <a:t>现在最常用的方法是使用适配器（即网卡）来实现这些协议的硬件和软件。</a:t>
            </a:r>
          </a:p>
          <a:p>
            <a:pPr lvl="1"/>
            <a:r>
              <a:rPr lang="zh-CN" altLang="en-US" sz="2400" dirty="0">
                <a:latin typeface="华文楷体" panose="02010600040101010101" pitchFamily="2" charset="-122"/>
                <a:ea typeface="华文楷体" panose="02010600040101010101" pitchFamily="2" charset="-122"/>
              </a:rPr>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a:xfrm>
            <a:off x="495300" y="1196752"/>
            <a:ext cx="8994204" cy="4934173"/>
          </a:xfrm>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smtClean="0"/>
              <a:t>A</a:t>
            </a:r>
            <a:r>
              <a:rPr lang="zh-CN" altLang="en-US" sz="2800" dirty="0" smtClean="0"/>
              <a:t>向</a:t>
            </a:r>
            <a:r>
              <a:rPr lang="en-US" altLang="zh-CN" sz="2800" dirty="0" smtClean="0"/>
              <a:t>B</a:t>
            </a:r>
            <a:r>
              <a:rPr lang="zh-CN" altLang="en-US" sz="2800" dirty="0" smtClean="0"/>
              <a:t>发出</a:t>
            </a:r>
            <a:r>
              <a:rPr lang="zh-CN" altLang="en-US" sz="2800" dirty="0"/>
              <a:t>的信息，要经过一定的时间后才能传送</a:t>
            </a:r>
            <a:r>
              <a:rPr lang="zh-CN" altLang="en-US" sz="2800" dirty="0" smtClean="0"/>
              <a:t>到</a:t>
            </a:r>
            <a:r>
              <a:rPr lang="en-US" altLang="zh-CN" sz="2800" dirty="0" smtClean="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a:t>
            </a:r>
            <a:endParaRPr lang="zh-CN" altLang="en-US" sz="2800" dirty="0">
              <a:solidFill>
                <a:srgbClr val="FF0000"/>
              </a:solidFill>
            </a:endParaRP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a:t>
            </a:r>
            <a:r>
              <a:rPr lang="zh-CN" altLang="en-US" dirty="0" smtClean="0"/>
              <a:t>。</a:t>
            </a:r>
            <a:endParaRPr lang="zh-CN" altLang="en-US" dirty="0"/>
          </a:p>
          <a:p>
            <a:r>
              <a:rPr lang="zh-CN" altLang="en-US" dirty="0"/>
              <a:t>这种</a:t>
            </a:r>
            <a:r>
              <a:rPr lang="zh-CN" altLang="en-US" dirty="0">
                <a:solidFill>
                  <a:srgbClr val="FF0000"/>
                </a:solidFill>
              </a:rPr>
              <a:t>发送的不确定性</a:t>
            </a:r>
            <a:r>
              <a:rPr lang="zh-CN" altLang="en-US" dirty="0"/>
              <a:t>使整个以太网的平均通信量远小于以太网的最高数据率</a:t>
            </a:r>
            <a:r>
              <a:rPr lang="zh-CN" altLang="en-US" dirty="0" smtClean="0"/>
              <a:t>。</a:t>
            </a:r>
            <a:endParaRPr lang="zh-CN" altLang="en-US" dirty="0"/>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a:xfrm>
            <a:off x="495300" y="1196752"/>
            <a:ext cx="8706172" cy="4934173"/>
          </a:xfrm>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344488" y="188640"/>
            <a:ext cx="9361040" cy="1440160"/>
          </a:xfrm>
        </p:spPr>
        <p:txBody>
          <a:bodyPr/>
          <a:lstStyle/>
          <a:p>
            <a:pPr algn="ctr"/>
            <a:r>
              <a:rPr lang="zh-CN" altLang="en-US" sz="4000" dirty="0" smtClean="0"/>
              <a:t>截断二进制指数退避</a:t>
            </a:r>
            <a:r>
              <a:rPr lang="zh-CN" altLang="en-US" sz="4000" dirty="0"/>
              <a:t>算法 </a:t>
            </a:r>
            <a:r>
              <a:rPr lang="en-US" altLang="zh-CN" sz="4000" dirty="0" smtClean="0"/>
              <a:t/>
            </a:r>
            <a:br>
              <a:rPr lang="en-US" altLang="zh-CN" sz="4000" dirty="0" smtClean="0"/>
            </a:br>
            <a:r>
              <a:rPr lang="en-US" altLang="zh-CN" sz="4000" dirty="0" smtClean="0"/>
              <a:t>(</a:t>
            </a:r>
            <a:r>
              <a:rPr lang="en-US" altLang="zh-CN" sz="4000" dirty="0"/>
              <a:t>truncated binary exponential </a:t>
            </a:r>
            <a:r>
              <a:rPr lang="en-US" altLang="zh-CN" sz="4000" dirty="0" err="1" smtClean="0"/>
              <a:t>backoff</a:t>
            </a:r>
            <a:r>
              <a:rPr lang="en-US" altLang="zh-CN" sz="4000" dirty="0" smtClean="0"/>
              <a:t>)</a:t>
            </a:r>
            <a:endParaRPr lang="en-US" altLang="zh-CN" sz="4000" dirty="0"/>
          </a:p>
        </p:txBody>
      </p:sp>
      <p:sp>
        <p:nvSpPr>
          <p:cNvPr id="416771" name="Rectangle 3"/>
          <p:cNvSpPr>
            <a:spLocks noGrp="1" noChangeArrowheads="1"/>
          </p:cNvSpPr>
          <p:nvPr>
            <p:ph idx="1"/>
          </p:nvPr>
        </p:nvSpPr>
        <p:spPr>
          <a:xfrm>
            <a:off x="495300" y="1700808"/>
            <a:ext cx="9066212" cy="4608512"/>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华文楷体" panose="02010600040101010101" pitchFamily="2" charset="-122"/>
                <a:ea typeface="华文楷体" panose="02010600040101010101" pitchFamily="2" charset="-122"/>
              </a:rPr>
              <a:t>基本退避时间取为争用期 </a:t>
            </a:r>
            <a:r>
              <a:rPr lang="en-US" altLang="zh-CN" sz="2400" dirty="0">
                <a:solidFill>
                  <a:srgbClr val="0000FF"/>
                </a:solidFill>
                <a:latin typeface="华文楷体" panose="02010600040101010101" pitchFamily="2" charset="-122"/>
                <a:ea typeface="华文楷体" panose="02010600040101010101" pitchFamily="2" charset="-122"/>
              </a:rPr>
              <a:t>2</a:t>
            </a:r>
            <a:r>
              <a:rPr lang="en-US" altLang="zh-CN" sz="2400" i="1" dirty="0">
                <a:solidFill>
                  <a:srgbClr val="0000FF"/>
                </a:solidFill>
                <a:latin typeface="华文楷体" panose="02010600040101010101" pitchFamily="2" charset="-122"/>
                <a:ea typeface="华文楷体" panose="02010600040101010101" pitchFamily="2" charset="-122"/>
                <a:sym typeface="Symbol" pitchFamily="18" charset="2"/>
              </a:rPr>
              <a:t></a:t>
            </a:r>
            <a:r>
              <a:rPr lang="zh-CN" altLang="en-US" sz="2400" dirty="0">
                <a:solidFill>
                  <a:srgbClr val="0000FF"/>
                </a:solidFill>
                <a:latin typeface="华文楷体" panose="02010600040101010101" pitchFamily="2" charset="-122"/>
                <a:ea typeface="华文楷体" panose="02010600040101010101" pitchFamily="2" charset="-122"/>
              </a:rPr>
              <a:t>。</a:t>
            </a:r>
          </a:p>
          <a:p>
            <a:pPr lvl="1"/>
            <a:r>
              <a:rPr lang="zh-CN" altLang="en-US" sz="2400" dirty="0">
                <a:latin typeface="华文楷体" panose="02010600040101010101" pitchFamily="2" charset="-122"/>
                <a:ea typeface="华文楷体" panose="02010600040101010101" pitchFamily="2" charset="-122"/>
              </a:rPr>
              <a:t>从整数</a:t>
            </a:r>
            <a:r>
              <a:rPr lang="zh-CN" altLang="en-US" sz="2400" dirty="0" smtClean="0">
                <a:latin typeface="华文楷体" panose="02010600040101010101" pitchFamily="2" charset="-122"/>
                <a:ea typeface="华文楷体" panose="02010600040101010101" pitchFamily="2" charset="-122"/>
              </a:rPr>
              <a:t>集合 </a:t>
            </a:r>
            <a:r>
              <a:rPr lang="en-US" altLang="zh-CN"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a:t>
            </a:r>
            <a:r>
              <a:rPr lang="en-US" altLang="zh-CN" sz="2400" dirty="0" smtClean="0">
                <a:latin typeface="华文楷体" panose="02010600040101010101" pitchFamily="2" charset="-122"/>
                <a:ea typeface="华文楷体" panose="02010600040101010101" pitchFamily="2" charset="-122"/>
              </a:rPr>
              <a:t>, 1, … , </a:t>
            </a:r>
            <a:r>
              <a:rPr lang="en-US" altLang="zh-CN" sz="2400" dirty="0">
                <a:latin typeface="华文楷体" panose="02010600040101010101" pitchFamily="2" charset="-122"/>
                <a:ea typeface="华文楷体" panose="02010600040101010101" pitchFamily="2" charset="-122"/>
              </a:rPr>
              <a:t>(2</a:t>
            </a:r>
            <a:r>
              <a:rPr lang="en-US" altLang="zh-CN" sz="2400" i="1" baseline="30000" dirty="0">
                <a:latin typeface="华文楷体" panose="02010600040101010101" pitchFamily="2" charset="-122"/>
                <a:ea typeface="华文楷体" panose="02010600040101010101" pitchFamily="2" charset="-122"/>
              </a:rPr>
              <a:t>k</a:t>
            </a:r>
            <a:r>
              <a:rPr lang="en-US" altLang="zh-CN" sz="2400" i="1"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sym typeface="Symbol" pitchFamily="18" charset="2"/>
              </a:rPr>
              <a:t></a:t>
            </a:r>
            <a:r>
              <a:rPr lang="en-US" altLang="zh-CN" sz="2400" dirty="0">
                <a:latin typeface="华文楷体" panose="02010600040101010101" pitchFamily="2" charset="-122"/>
                <a:ea typeface="华文楷体" panose="02010600040101010101" pitchFamily="2" charset="-122"/>
              </a:rPr>
              <a:t>1</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中</a:t>
            </a:r>
            <a:r>
              <a:rPr lang="zh-CN" altLang="en-US" sz="2400" dirty="0">
                <a:solidFill>
                  <a:srgbClr val="FF0000"/>
                </a:solidFill>
                <a:latin typeface="华文楷体" panose="02010600040101010101" pitchFamily="2" charset="-122"/>
                <a:ea typeface="华文楷体" panose="02010600040101010101" pitchFamily="2" charset="-122"/>
              </a:rPr>
              <a:t>随机</a:t>
            </a:r>
            <a:r>
              <a:rPr lang="zh-CN" altLang="en-US" sz="2400" dirty="0">
                <a:latin typeface="华文楷体" panose="02010600040101010101" pitchFamily="2" charset="-122"/>
                <a:ea typeface="华文楷体" panose="02010600040101010101" pitchFamily="2" charset="-122"/>
              </a:rPr>
              <a:t>地取出一个数，记为 </a:t>
            </a:r>
            <a:r>
              <a:rPr lang="en-US" altLang="zh-CN" sz="2400" i="1" dirty="0">
                <a:latin typeface="华文楷体" panose="02010600040101010101" pitchFamily="2" charset="-122"/>
                <a:ea typeface="华文楷体" panose="02010600040101010101" pitchFamily="2" charset="-122"/>
              </a:rPr>
              <a:t>r</a:t>
            </a:r>
            <a:r>
              <a:rPr lang="zh-CN" altLang="en-US" sz="2400" dirty="0">
                <a:latin typeface="华文楷体" panose="02010600040101010101" pitchFamily="2" charset="-122"/>
                <a:ea typeface="华文楷体" panose="02010600040101010101" pitchFamily="2" charset="-122"/>
              </a:rPr>
              <a:t>。重传所需的时延就是 </a:t>
            </a:r>
            <a:r>
              <a:rPr lang="en-US" altLang="zh-CN" sz="2400" i="1" dirty="0">
                <a:latin typeface="华文楷体" panose="02010600040101010101" pitchFamily="2" charset="-122"/>
                <a:ea typeface="华文楷体" panose="02010600040101010101" pitchFamily="2" charset="-122"/>
              </a:rPr>
              <a:t>r </a:t>
            </a:r>
            <a:r>
              <a:rPr lang="zh-CN" altLang="en-US" sz="2400" dirty="0">
                <a:latin typeface="华文楷体" panose="02010600040101010101" pitchFamily="2" charset="-122"/>
                <a:ea typeface="华文楷体" panose="02010600040101010101" pitchFamily="2" charset="-122"/>
              </a:rPr>
              <a:t>倍的基本退避时间。</a:t>
            </a:r>
          </a:p>
          <a:p>
            <a:pPr lvl="1"/>
            <a:r>
              <a:rPr lang="zh-CN" altLang="en-US" sz="2400" dirty="0">
                <a:latin typeface="华文楷体" panose="02010600040101010101" pitchFamily="2" charset="-122"/>
                <a:ea typeface="华文楷体" panose="02010600040101010101" pitchFamily="2" charset="-122"/>
              </a:rPr>
              <a:t>参数 </a:t>
            </a:r>
            <a:r>
              <a:rPr lang="en-US" altLang="zh-CN" sz="2400" i="1" dirty="0">
                <a:latin typeface="华文楷体" panose="02010600040101010101" pitchFamily="2" charset="-122"/>
                <a:ea typeface="华文楷体" panose="02010600040101010101" pitchFamily="2" charset="-122"/>
              </a:rPr>
              <a:t>k</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按下面的公式计算：</a:t>
            </a:r>
          </a:p>
          <a:p>
            <a:pPr lvl="1">
              <a:buFont typeface="Wingdings" pitchFamily="2" charset="2"/>
              <a:buNone/>
            </a:pPr>
            <a:r>
              <a:rPr lang="zh-CN" altLang="en-US" dirty="0">
                <a:solidFill>
                  <a:srgbClr val="0000FF"/>
                </a:solidFill>
                <a:latin typeface="华文楷体" panose="02010600040101010101" pitchFamily="2" charset="-122"/>
                <a:ea typeface="华文楷体" panose="02010600040101010101" pitchFamily="2" charset="-122"/>
              </a:rPr>
              <a:t>                 </a:t>
            </a:r>
            <a:r>
              <a:rPr lang="en-US" altLang="zh-CN" i="1" dirty="0">
                <a:solidFill>
                  <a:srgbClr val="0000FF"/>
                </a:solidFill>
                <a:latin typeface="华文楷体" panose="02010600040101010101" pitchFamily="2" charset="-122"/>
                <a:ea typeface="华文楷体" panose="02010600040101010101" pitchFamily="2" charset="-122"/>
              </a:rPr>
              <a:t>k</a:t>
            </a:r>
            <a:r>
              <a:rPr lang="en-US" altLang="zh-CN" dirty="0">
                <a:solidFill>
                  <a:srgbClr val="0000FF"/>
                </a:solidFill>
                <a:latin typeface="华文楷体" panose="02010600040101010101" pitchFamily="2" charset="-122"/>
                <a:ea typeface="华文楷体" panose="02010600040101010101" pitchFamily="2" charset="-122"/>
              </a:rPr>
              <a:t> = Min[</a:t>
            </a:r>
            <a:r>
              <a:rPr lang="zh-CN" altLang="en-US" dirty="0">
                <a:solidFill>
                  <a:srgbClr val="0000FF"/>
                </a:solidFill>
                <a:latin typeface="华文楷体" panose="02010600040101010101" pitchFamily="2" charset="-122"/>
                <a:ea typeface="华文楷体" panose="02010600040101010101" pitchFamily="2" charset="-122"/>
              </a:rPr>
              <a:t>重传次数</a:t>
            </a:r>
            <a:r>
              <a:rPr lang="en-US" altLang="zh-CN" dirty="0">
                <a:solidFill>
                  <a:srgbClr val="0000FF"/>
                </a:solidFill>
                <a:latin typeface="华文楷体" panose="02010600040101010101" pitchFamily="2" charset="-122"/>
                <a:ea typeface="华文楷体" panose="02010600040101010101" pitchFamily="2" charset="-122"/>
              </a:rPr>
              <a:t>, 10]</a:t>
            </a:r>
          </a:p>
          <a:p>
            <a:pPr lvl="1"/>
            <a:r>
              <a:rPr lang="zh-CN" altLang="en-US" sz="2400" dirty="0">
                <a:latin typeface="华文楷体" panose="02010600040101010101" pitchFamily="2" charset="-122"/>
                <a:ea typeface="华文楷体" panose="02010600040101010101" pitchFamily="2" charset="-122"/>
              </a:rPr>
              <a:t>当 </a:t>
            </a:r>
            <a:r>
              <a:rPr lang="en-US" altLang="zh-CN" sz="2400" i="1" dirty="0">
                <a:latin typeface="华文楷体" panose="02010600040101010101" pitchFamily="2" charset="-122"/>
                <a:ea typeface="华文楷体" panose="02010600040101010101" pitchFamily="2" charset="-122"/>
              </a:rPr>
              <a:t>k </a:t>
            </a:r>
            <a:r>
              <a:rPr lang="en-US" altLang="zh-CN" sz="2400" dirty="0">
                <a:latin typeface="华文楷体" panose="02010600040101010101" pitchFamily="2" charset="-122"/>
                <a:ea typeface="华文楷体" panose="02010600040101010101" pitchFamily="2" charset="-122"/>
                <a:sym typeface="Symbol" pitchFamily="18" charset="2"/>
              </a:rPr>
              <a:t> </a:t>
            </a:r>
            <a:r>
              <a:rPr lang="en-US" altLang="zh-CN" sz="2400" dirty="0">
                <a:latin typeface="华文楷体" panose="02010600040101010101" pitchFamily="2" charset="-122"/>
                <a:ea typeface="华文楷体" panose="02010600040101010101" pitchFamily="2" charset="-122"/>
              </a:rPr>
              <a:t>10 </a:t>
            </a:r>
            <a:r>
              <a:rPr lang="zh-CN" altLang="en-US" sz="2400" dirty="0">
                <a:latin typeface="华文楷体" panose="02010600040101010101" pitchFamily="2" charset="-122"/>
                <a:ea typeface="华文楷体" panose="02010600040101010101" pitchFamily="2" charset="-122"/>
              </a:rPr>
              <a:t>时，参数 </a:t>
            </a:r>
            <a:r>
              <a:rPr lang="en-US" altLang="zh-CN" sz="2400" i="1" dirty="0">
                <a:latin typeface="华文楷体" panose="02010600040101010101" pitchFamily="2" charset="-122"/>
                <a:ea typeface="华文楷体" panose="02010600040101010101" pitchFamily="2" charset="-122"/>
              </a:rPr>
              <a:t>k</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等于重传次数。</a:t>
            </a:r>
          </a:p>
          <a:p>
            <a:pPr lvl="1"/>
            <a:r>
              <a:rPr lang="zh-CN" altLang="en-US" sz="2400" dirty="0">
                <a:latin typeface="华文楷体" panose="02010600040101010101" pitchFamily="2" charset="-122"/>
                <a:ea typeface="华文楷体" panose="02010600040101010101" pitchFamily="2" charset="-122"/>
              </a:rPr>
              <a:t>当重传达 </a:t>
            </a:r>
            <a:r>
              <a:rPr lang="en-US" altLang="zh-CN" sz="2400" dirty="0">
                <a:latin typeface="华文楷体" panose="02010600040101010101" pitchFamily="2" charset="-122"/>
                <a:ea typeface="华文楷体" panose="02010600040101010101" pitchFamily="2" charset="-122"/>
              </a:rPr>
              <a:t>16 </a:t>
            </a:r>
            <a:r>
              <a:rPr lang="zh-CN" altLang="en-US" sz="2400" dirty="0">
                <a:latin typeface="华文楷体" panose="02010600040101010101" pitchFamily="2" charset="-122"/>
                <a:ea typeface="华文楷体" panose="02010600040101010101" pitchFamily="2" charset="-122"/>
              </a:rPr>
              <a:t>次仍不能成功时即丢弃该帧，并向高层报告</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a:xfrm>
            <a:off x="495300" y="1196752"/>
            <a:ext cx="8994204" cy="4934173"/>
          </a:xfrm>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05821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a:t>
            </a:r>
            <a:r>
              <a:rPr lang="zh-CN" altLang="en-US" dirty="0" smtClean="0">
                <a:latin typeface="Arial" charset="0"/>
                <a:ea typeface="黑体" pitchFamily="2" charset="-122"/>
              </a:rPr>
              <a:t>比特（</a:t>
            </a:r>
            <a:r>
              <a:rPr lang="en-US" altLang="zh-CN" dirty="0" smtClean="0">
                <a:latin typeface="Arial" charset="0"/>
                <a:ea typeface="黑体" pitchFamily="2" charset="-122"/>
              </a:rPr>
              <a:t>32</a:t>
            </a:r>
            <a:r>
              <a:rPr lang="zh-CN" altLang="en-US" dirty="0" smtClean="0">
                <a:latin typeface="Arial" charset="0"/>
                <a:ea typeface="黑体" pitchFamily="2" charset="-122"/>
              </a:rPr>
              <a:t>或</a:t>
            </a:r>
            <a:r>
              <a:rPr lang="en-US" altLang="zh-CN" dirty="0" smtClean="0">
                <a:latin typeface="Arial" charset="0"/>
                <a:ea typeface="黑体" pitchFamily="2" charset="-122"/>
              </a:rPr>
              <a:t>48</a:t>
            </a:r>
            <a:r>
              <a:rPr lang="zh-CN" altLang="en-US" dirty="0" smtClean="0">
                <a:latin typeface="Arial" charset="0"/>
                <a:ea typeface="黑体" pitchFamily="2" charset="-122"/>
              </a:rPr>
              <a:t>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xfrm>
            <a:off x="495300" y="1196752"/>
            <a:ext cx="8778180"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pPr lvl="1"/>
            <a:r>
              <a:rPr lang="zh-CN" altLang="zh-CN" dirty="0" smtClean="0">
                <a:solidFill>
                  <a:srgbClr val="FF0000"/>
                </a:solidFill>
                <a:latin typeface="华文楷体" panose="02010600040101010101" pitchFamily="2" charset="-122"/>
                <a:ea typeface="华文楷体" panose="02010600040101010101" pitchFamily="2" charset="-122"/>
              </a:rPr>
              <a:t>物理</a:t>
            </a:r>
            <a:r>
              <a:rPr lang="zh-CN" altLang="zh-CN" dirty="0">
                <a:solidFill>
                  <a:srgbClr val="FF0000"/>
                </a:solidFill>
                <a:latin typeface="华文楷体" panose="02010600040101010101" pitchFamily="2" charset="-122"/>
                <a:ea typeface="华文楷体" panose="02010600040101010101" pitchFamily="2" charset="-122"/>
              </a:rPr>
              <a:t>链路</a:t>
            </a:r>
            <a:r>
              <a:rPr lang="zh-CN" altLang="zh-CN" dirty="0">
                <a:latin typeface="华文楷体" panose="02010600040101010101" pitchFamily="2" charset="-122"/>
                <a:ea typeface="华文楷体" panose="02010600040101010101" pitchFamily="2" charset="-122"/>
              </a:rPr>
              <a:t>就是上面所说的</a:t>
            </a:r>
            <a:r>
              <a:rPr lang="zh-CN" altLang="zh-CN" dirty="0" smtClean="0">
                <a:latin typeface="华文楷体" panose="02010600040101010101" pitchFamily="2" charset="-122"/>
                <a:ea typeface="华文楷体" panose="02010600040101010101" pitchFamily="2" charset="-122"/>
              </a:rPr>
              <a:t>链路</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solidFill>
                  <a:srgbClr val="FF0000"/>
                </a:solidFill>
                <a:latin typeface="华文楷体" panose="02010600040101010101" pitchFamily="2" charset="-122"/>
                <a:ea typeface="华文楷体" panose="02010600040101010101" pitchFamily="2" charset="-122"/>
              </a:rPr>
              <a:t>逻辑</a:t>
            </a:r>
            <a:r>
              <a:rPr lang="zh-CN" altLang="zh-CN" dirty="0">
                <a:solidFill>
                  <a:srgbClr val="FF0000"/>
                </a:solidFill>
                <a:latin typeface="华文楷体" panose="02010600040101010101" pitchFamily="2" charset="-122"/>
                <a:ea typeface="华文楷体" panose="02010600040101010101" pitchFamily="2" charset="-122"/>
              </a:rPr>
              <a:t>链路</a:t>
            </a:r>
            <a:r>
              <a:rPr lang="zh-CN" altLang="zh-CN" dirty="0">
                <a:latin typeface="华文楷体" panose="02010600040101010101" pitchFamily="2" charset="-122"/>
                <a:ea typeface="华文楷体" panose="02010600040101010101" pitchFamily="2" charset="-122"/>
              </a:rPr>
              <a:t>就是上面的数据链路，是物理链路加上必要的通信协议。</a:t>
            </a:r>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a:xfrm>
            <a:off x="495300" y="1196752"/>
            <a:ext cx="9066212" cy="5472608"/>
          </a:xfrm>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a:t>
            </a:r>
            <a:r>
              <a:rPr lang="zh-CN" altLang="zh-CN" sz="2600" dirty="0" smtClean="0"/>
              <a:t>间隔</a:t>
            </a:r>
            <a:r>
              <a:rPr lang="zh-CN" altLang="en-US" sz="2600" dirty="0" smtClean="0"/>
              <a:t>，及时清理接收缓存，准备接收下一帧</a:t>
            </a:r>
            <a:r>
              <a:rPr lang="zh-CN" altLang="zh-CN" sz="2600" dirty="0" smtClean="0"/>
              <a:t>），</a:t>
            </a:r>
            <a:r>
              <a:rPr lang="zh-CN" altLang="zh-CN" sz="2600" dirty="0"/>
              <a:t>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latin typeface="华文楷体" panose="02010600040101010101" pitchFamily="2" charset="-122"/>
                <a:ea typeface="华文楷体" panose="02010600040101010101" pitchFamily="2" charset="-122"/>
              </a:rPr>
              <a:t>①发送成功：</a:t>
            </a:r>
            <a:r>
              <a:rPr lang="zh-CN" altLang="zh-CN" sz="2200" dirty="0">
                <a:latin typeface="华文楷体" panose="02010600040101010101" pitchFamily="2" charset="-122"/>
                <a:ea typeface="华文楷体" panose="02010600040101010101" pitchFamily="2" charset="-122"/>
              </a:rPr>
              <a:t>在争用期内一直未检测到碰撞。这个帧肯定能够发送成功。发送完毕后，其他什么也不做。然后</a:t>
            </a:r>
            <a:r>
              <a:rPr lang="zh-CN" altLang="zh-CN" sz="2200" dirty="0" smtClean="0">
                <a:latin typeface="华文楷体" panose="02010600040101010101" pitchFamily="2" charset="-122"/>
                <a:ea typeface="华文楷体" panose="02010600040101010101" pitchFamily="2" charset="-122"/>
              </a:rPr>
              <a:t>回到</a:t>
            </a:r>
            <a:r>
              <a:rPr lang="en-US" altLang="zh-CN" sz="2200" dirty="0" smtClean="0">
                <a:latin typeface="华文楷体" panose="02010600040101010101" pitchFamily="2" charset="-122"/>
                <a:ea typeface="华文楷体" panose="02010600040101010101" pitchFamily="2" charset="-122"/>
              </a:rPr>
              <a:t> (</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a:t>
            </a:r>
          </a:p>
          <a:p>
            <a:pPr lvl="1">
              <a:lnSpc>
                <a:spcPct val="105000"/>
              </a:lnSpc>
            </a:pPr>
            <a:r>
              <a:rPr lang="zh-CN" altLang="zh-CN" sz="2200" dirty="0">
                <a:solidFill>
                  <a:srgbClr val="FF0000"/>
                </a:solidFill>
                <a:latin typeface="华文楷体" panose="02010600040101010101" pitchFamily="2" charset="-122"/>
                <a:ea typeface="华文楷体" panose="02010600040101010101" pitchFamily="2" charset="-122"/>
              </a:rPr>
              <a:t>②发送失败：</a:t>
            </a:r>
            <a:r>
              <a:rPr lang="zh-CN" altLang="zh-CN" sz="2200" dirty="0">
                <a:latin typeface="华文楷体" panose="02010600040101010101" pitchFamily="2" charset="-122"/>
                <a:ea typeface="华文楷体" panose="02010600040101010101" pitchFamily="2" charset="-122"/>
              </a:rPr>
              <a:t>在争用期内检测到碰撞。这时立即停止发送数据，并按规定发送人为干扰信号。适配器接着就执行指数退避算法，</a:t>
            </a:r>
            <a:r>
              <a:rPr lang="zh-CN" altLang="zh-CN" sz="2200" dirty="0" smtClean="0">
                <a:latin typeface="华文楷体" panose="02010600040101010101" pitchFamily="2" charset="-122"/>
                <a:ea typeface="华文楷体" panose="02010600040101010101" pitchFamily="2" charset="-122"/>
              </a:rPr>
              <a:t>等待</a:t>
            </a:r>
            <a:r>
              <a:rPr lang="en-US" altLang="zh-CN" sz="2200" dirty="0" smtClean="0">
                <a:latin typeface="华文楷体" panose="02010600040101010101" pitchFamily="2" charset="-122"/>
                <a:ea typeface="华文楷体" panose="02010600040101010101" pitchFamily="2" charset="-122"/>
              </a:rPr>
              <a:t> </a:t>
            </a:r>
            <a:r>
              <a:rPr lang="en-US" altLang="zh-CN" sz="2200" i="1" dirty="0" smtClean="0">
                <a:latin typeface="华文楷体" panose="02010600040101010101" pitchFamily="2" charset="-122"/>
                <a:ea typeface="华文楷体" panose="02010600040101010101" pitchFamily="2" charset="-122"/>
              </a:rPr>
              <a:t>r </a:t>
            </a:r>
            <a:r>
              <a:rPr lang="zh-CN" altLang="zh-CN" sz="2200" dirty="0" smtClean="0">
                <a:latin typeface="华文楷体" panose="02010600040101010101" pitchFamily="2" charset="-122"/>
                <a:ea typeface="华文楷体" panose="02010600040101010101" pitchFamily="2" charset="-122"/>
              </a:rPr>
              <a:t>倍</a:t>
            </a:r>
            <a:r>
              <a:rPr lang="en-US" altLang="zh-CN" sz="2200" dirty="0" smtClean="0">
                <a:latin typeface="华文楷体" panose="02010600040101010101" pitchFamily="2" charset="-122"/>
                <a:ea typeface="华文楷体" panose="02010600040101010101" pitchFamily="2" charset="-122"/>
              </a:rPr>
              <a:t> 512 </a:t>
            </a:r>
            <a:r>
              <a:rPr lang="zh-CN" altLang="zh-CN" sz="2200" dirty="0" smtClean="0">
                <a:solidFill>
                  <a:srgbClr val="0000FF"/>
                </a:solidFill>
                <a:latin typeface="华文楷体" panose="02010600040101010101" pitchFamily="2" charset="-122"/>
                <a:ea typeface="华文楷体" panose="02010600040101010101" pitchFamily="2" charset="-122"/>
              </a:rPr>
              <a:t>比特</a:t>
            </a:r>
            <a:r>
              <a:rPr lang="zh-CN" altLang="zh-CN" sz="2200" dirty="0">
                <a:solidFill>
                  <a:srgbClr val="0000FF"/>
                </a:solidFill>
                <a:latin typeface="华文楷体" panose="02010600040101010101" pitchFamily="2" charset="-122"/>
                <a:ea typeface="华文楷体" panose="02010600040101010101" pitchFamily="2" charset="-122"/>
              </a:rPr>
              <a:t>时间</a:t>
            </a:r>
            <a:r>
              <a:rPr lang="zh-CN" altLang="zh-CN" sz="2200" dirty="0">
                <a:latin typeface="华文楷体" panose="02010600040101010101" pitchFamily="2" charset="-122"/>
                <a:ea typeface="华文楷体" panose="02010600040101010101" pitchFamily="2" charset="-122"/>
              </a:rPr>
              <a:t>后，返回到</a:t>
            </a:r>
            <a:r>
              <a:rPr lang="zh-CN" altLang="zh-CN" sz="2200" dirty="0" smtClean="0">
                <a:latin typeface="华文楷体" panose="02010600040101010101" pitchFamily="2" charset="-122"/>
                <a:ea typeface="华文楷体" panose="02010600040101010101" pitchFamily="2" charset="-122"/>
              </a:rPr>
              <a:t>步骤</a:t>
            </a:r>
            <a:r>
              <a:rPr lang="en-US" altLang="zh-CN" sz="2200" dirty="0" smtClean="0">
                <a:latin typeface="华文楷体" panose="02010600040101010101" pitchFamily="2" charset="-122"/>
                <a:ea typeface="华文楷体" panose="02010600040101010101" pitchFamily="2" charset="-122"/>
              </a:rPr>
              <a:t> (</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，继续检测信道。但若重</a:t>
            </a:r>
            <a:r>
              <a:rPr lang="zh-CN" altLang="zh-CN" sz="2200" dirty="0" smtClean="0">
                <a:latin typeface="华文楷体" panose="02010600040101010101" pitchFamily="2" charset="-122"/>
                <a:ea typeface="华文楷体" panose="02010600040101010101" pitchFamily="2" charset="-122"/>
              </a:rPr>
              <a:t>传达</a:t>
            </a:r>
            <a:r>
              <a:rPr lang="en-US" altLang="zh-CN" sz="2200" dirty="0" smtClean="0">
                <a:latin typeface="华文楷体" panose="02010600040101010101" pitchFamily="2" charset="-122"/>
                <a:ea typeface="华文楷体" panose="02010600040101010101" pitchFamily="2" charset="-122"/>
              </a:rPr>
              <a:t> 16 </a:t>
            </a:r>
            <a:r>
              <a:rPr lang="zh-CN" altLang="zh-CN" sz="2200" dirty="0" smtClean="0">
                <a:latin typeface="华文楷体" panose="02010600040101010101" pitchFamily="2" charset="-122"/>
                <a:ea typeface="华文楷体" panose="02010600040101010101" pitchFamily="2" charset="-122"/>
              </a:rPr>
              <a:t>次</a:t>
            </a:r>
            <a:r>
              <a:rPr lang="zh-CN" altLang="zh-CN" sz="2200" dirty="0">
                <a:latin typeface="华文楷体" panose="02010600040101010101" pitchFamily="2" charset="-122"/>
                <a:ea typeface="华文楷体" panose="02010600040101010101" pitchFamily="2" charset="-122"/>
              </a:rPr>
              <a:t>仍不能成功，则停止重传而向上报错</a:t>
            </a:r>
            <a:r>
              <a:rPr lang="zh-CN" altLang="zh-CN" sz="2200" dirty="0" smtClean="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535219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val="17885684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a:xfrm>
            <a:off x="495300" y="1196752"/>
            <a:ext cx="8778180" cy="5256584"/>
          </a:xfrm>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a:xfrm>
            <a:off x="495300" y="1196752"/>
            <a:ext cx="8922196" cy="5472608"/>
          </a:xfrm>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smtClean="0">
                <a:latin typeface="Times New Roman" pitchFamily="18" charset="0"/>
              </a:rPr>
              <a:t>。</a:t>
            </a:r>
            <a:endParaRPr lang="zh-CN" altLang="en-US" dirty="0"/>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365104"/>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165304"/>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a:xfrm>
            <a:off x="495300" y="1196752"/>
            <a:ext cx="8922196" cy="4934173"/>
          </a:xfrm>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pPr lvl="1"/>
            <a:r>
              <a:rPr lang="zh-CN" altLang="zh-CN" dirty="0" smtClean="0">
                <a:latin typeface="华文楷体" panose="02010600040101010101" pitchFamily="2" charset="-122"/>
                <a:ea typeface="华文楷体" panose="02010600040101010101" pitchFamily="2" charset="-122"/>
              </a:rPr>
              <a:t>因为</a:t>
            </a:r>
            <a:r>
              <a:rPr lang="zh-CN" altLang="zh-CN" dirty="0">
                <a:latin typeface="华文楷体" panose="02010600040101010101" pitchFamily="2" charset="-122"/>
                <a:ea typeface="华文楷体" panose="02010600040101010101" pitchFamily="2" charset="-122"/>
              </a:rPr>
              <a:t>当一个站发送完最后一个比特时，这个比特还要在以太网上传播</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
        <p:nvSpPr>
          <p:cNvPr id="2" name="TextBox 1"/>
          <p:cNvSpPr txBox="1"/>
          <p:nvPr/>
        </p:nvSpPr>
        <p:spPr>
          <a:xfrm>
            <a:off x="4030267" y="3501008"/>
            <a:ext cx="2218877" cy="707886"/>
          </a:xfrm>
          <a:prstGeom prst="rect">
            <a:avLst/>
          </a:prstGeom>
          <a:noFill/>
        </p:spPr>
        <p:txBody>
          <a:bodyPr wrap="none" rtlCol="0">
            <a:spAutoFit/>
          </a:bodyPr>
          <a:lstStyle/>
          <a:p>
            <a:r>
              <a:rPr lang="el-GR" altLang="zh-CN" sz="4000" i="1" dirty="0">
                <a:latin typeface="+mn-lt"/>
                <a:ea typeface="宋体"/>
              </a:rPr>
              <a:t>α </a:t>
            </a:r>
            <a:r>
              <a:rPr lang="en-US" altLang="zh-CN" sz="4000" i="1" dirty="0" smtClean="0">
                <a:latin typeface="+mn-lt"/>
                <a:ea typeface="宋体"/>
              </a:rPr>
              <a:t>=</a:t>
            </a:r>
            <a:r>
              <a:rPr lang="en-US" altLang="zh-CN" sz="4000" i="1" dirty="0">
                <a:latin typeface="+mn-lt"/>
                <a:sym typeface="Symbol"/>
              </a:rPr>
              <a:t> </a:t>
            </a:r>
            <a:r>
              <a:rPr lang="en-US" altLang="zh-CN" sz="4000" i="1" dirty="0" smtClean="0">
                <a:latin typeface="+mn-lt"/>
                <a:sym typeface="Symbol"/>
              </a:rPr>
              <a:t> / T</a:t>
            </a:r>
            <a:r>
              <a:rPr lang="en-US" altLang="zh-CN" sz="4000" i="1" baseline="-25000" dirty="0" smtClean="0">
                <a:latin typeface="+mn-lt"/>
                <a:sym typeface="Symbol"/>
              </a:rPr>
              <a:t>0</a:t>
            </a:r>
            <a:endParaRPr lang="zh-CN" altLang="en-US" sz="4000" baseline="-25000" dirty="0">
              <a:latin typeface="+mn-lt"/>
            </a:endParaRPr>
          </a:p>
        </p:txBody>
      </p:sp>
    </p:spTree>
    <p:extLst>
      <p:ext uri="{BB962C8B-B14F-4D97-AF65-F5344CB8AC3E}">
        <p14:creationId xmlns:p14="http://schemas.microsoft.com/office/powerpoint/2010/main" val="33648119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a:t>
            </a:r>
            <a:r>
              <a:rPr lang="zh-CN" altLang="zh-CN" dirty="0" smtClean="0"/>
              <a:t>参数</a:t>
            </a:r>
            <a:r>
              <a:rPr lang="el-GR" altLang="zh-CN" i="1" dirty="0">
                <a:ea typeface="宋体"/>
              </a:rPr>
              <a:t>α</a:t>
            </a:r>
            <a:r>
              <a:rPr lang="zh-CN" altLang="zh-CN" dirty="0" smtClean="0"/>
              <a:t>的</a:t>
            </a:r>
            <a:r>
              <a:rPr lang="zh-CN" altLang="zh-CN" dirty="0"/>
              <a:t>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latin typeface="华文楷体" panose="02010600040101010101" pitchFamily="2" charset="-122"/>
                <a:ea typeface="华文楷体" panose="02010600040101010101" pitchFamily="2" charset="-122"/>
              </a:rPr>
              <a:t>当</a:t>
            </a:r>
            <a:r>
              <a:rPr lang="zh-CN" altLang="en-US" dirty="0">
                <a:latin typeface="华文楷体" panose="02010600040101010101" pitchFamily="2" charset="-122"/>
                <a:ea typeface="华文楷体" panose="02010600040101010101" pitchFamily="2" charset="-122"/>
              </a:rPr>
              <a:t>数据率一定时，以太网的连线的长度受到限制，否则 </a:t>
            </a:r>
            <a:r>
              <a:rPr lang="zh-CN" altLang="en-US" i="1" dirty="0">
                <a:latin typeface="华文楷体" panose="02010600040101010101" pitchFamily="2" charset="-122"/>
                <a:ea typeface="华文楷体" panose="02010600040101010101" pitchFamily="2" charset="-122"/>
                <a:sym typeface="Symbol" pitchFamily="18" charset="2"/>
              </a:rPr>
              <a:t> </a:t>
            </a:r>
            <a:r>
              <a:rPr lang="zh-CN" altLang="en-US" dirty="0">
                <a:latin typeface="华文楷体" panose="02010600040101010101" pitchFamily="2" charset="-122"/>
                <a:ea typeface="华文楷体" panose="02010600040101010101" pitchFamily="2" charset="-122"/>
              </a:rPr>
              <a:t>的数值会太大。</a:t>
            </a:r>
          </a:p>
          <a:p>
            <a:pPr lvl="1"/>
            <a:r>
              <a:rPr lang="zh-CN" altLang="en-US" dirty="0">
                <a:latin typeface="华文楷体" panose="02010600040101010101" pitchFamily="2" charset="-122"/>
                <a:ea typeface="华文楷体" panose="02010600040101010101" pitchFamily="2" charset="-122"/>
              </a:rPr>
              <a:t>以太网的帧长不能太短，否则 </a:t>
            </a:r>
            <a:r>
              <a:rPr lang="en-US" altLang="zh-CN" i="1" dirty="0">
                <a:latin typeface="华文楷体" panose="02010600040101010101" pitchFamily="2" charset="-122"/>
                <a:ea typeface="华文楷体" panose="02010600040101010101" pitchFamily="2" charset="-122"/>
              </a:rPr>
              <a:t>T</a:t>
            </a:r>
            <a:r>
              <a:rPr lang="en-US" altLang="zh-CN" baseline="-25000" dirty="0">
                <a:latin typeface="华文楷体" panose="02010600040101010101" pitchFamily="2" charset="-122"/>
                <a:ea typeface="华文楷体" panose="02010600040101010101" pitchFamily="2" charset="-122"/>
              </a:rPr>
              <a:t>0 </a:t>
            </a:r>
            <a:r>
              <a:rPr lang="zh-CN" altLang="en-US" dirty="0">
                <a:latin typeface="华文楷体" panose="02010600040101010101" pitchFamily="2" charset="-122"/>
                <a:ea typeface="华文楷体" panose="02010600040101010101" pitchFamily="2" charset="-122"/>
              </a:rPr>
              <a:t>的值会太小，使 </a:t>
            </a:r>
            <a:r>
              <a:rPr lang="el-GR" altLang="zh-CN" i="1" dirty="0">
                <a:latin typeface="华文楷体" panose="02010600040101010101" pitchFamily="2" charset="-122"/>
                <a:ea typeface="华文楷体" panose="02010600040101010101" pitchFamily="2" charset="-122"/>
              </a:rPr>
              <a:t>α</a:t>
            </a:r>
            <a:r>
              <a:rPr lang="en-US" altLang="zh-CN" i="1" dirty="0" smtClean="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值太大。 </a:t>
            </a:r>
          </a:p>
        </p:txBody>
      </p:sp>
    </p:spTree>
    <p:extLst>
      <p:ext uri="{BB962C8B-B14F-4D97-AF65-F5344CB8AC3E}">
        <p14:creationId xmlns:p14="http://schemas.microsoft.com/office/powerpoint/2010/main" val="7839866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a:xfrm>
            <a:off x="495300" y="1196752"/>
            <a:ext cx="9066212" cy="5328592"/>
          </a:xfrm>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3354259924"/>
              </p:ext>
            </p:extLst>
          </p:nvPr>
        </p:nvGraphicFramePr>
        <p:xfrm>
          <a:off x="377825" y="4783138"/>
          <a:ext cx="3567063" cy="1038225"/>
        </p:xfrm>
        <a:graphic>
          <a:graphicData uri="http://schemas.openxmlformats.org/presentationml/2006/ole">
            <mc:AlternateContent xmlns:mc="http://schemas.openxmlformats.org/markup-compatibility/2006">
              <mc:Choice xmlns:v="urn:schemas-microsoft-com:vml" Requires="v">
                <p:oleObj spid="_x0000_s4165" name="公式" r:id="rId4" imgW="1536480" imgH="444240" progId="Equation.3">
                  <p:embed/>
                </p:oleObj>
              </mc:Choice>
              <mc:Fallback>
                <p:oleObj name="公式" r:id="rId4" imgW="1536480" imgH="444240" progId="Equation.3">
                  <p:embed/>
                  <p:pic>
                    <p:nvPicPr>
                      <p:cNvPr id="0" name="Picture 5"/>
                      <p:cNvPicPr>
                        <a:picLocks noChangeAspect="1" noChangeArrowheads="1"/>
                      </p:cNvPicPr>
                      <p:nvPr/>
                    </p:nvPicPr>
                    <p:blipFill>
                      <a:blip r:embed="rId5"/>
                      <a:srcRect/>
                      <a:stretch>
                        <a:fillRect/>
                      </a:stretch>
                    </p:blipFill>
                    <p:spPr bwMode="auto">
                      <a:xfrm>
                        <a:off x="377825" y="4783138"/>
                        <a:ext cx="3567063" cy="1038225"/>
                      </a:xfrm>
                      <a:prstGeom prst="rect">
                        <a:avLst/>
                      </a:prstGeom>
                      <a:noFill/>
                      <a:extLst/>
                    </p:spPr>
                  </p:pic>
                </p:oleObj>
              </mc:Fallback>
            </mc:AlternateContent>
          </a:graphicData>
        </a:graphic>
      </p:graphicFrame>
      <p:sp>
        <p:nvSpPr>
          <p:cNvPr id="2" name="矩形 1"/>
          <p:cNvSpPr/>
          <p:nvPr/>
        </p:nvSpPr>
        <p:spPr>
          <a:xfrm>
            <a:off x="4160912"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l-GR" altLang="zh-CN" sz="2400" b="1" i="1" dirty="0">
                <a:latin typeface="+mn-lt"/>
                <a:ea typeface="华文楷体" panose="02010600040101010101" pitchFamily="2" charset="-122"/>
              </a:rPr>
              <a:t>α</a:t>
            </a:r>
            <a:r>
              <a:rPr lang="en-US" altLang="zh-CN" sz="2400" b="1" i="1" dirty="0" smtClean="0">
                <a:solidFill>
                  <a:srgbClr val="000066"/>
                </a:solidFill>
                <a:latin typeface="+mn-lt"/>
                <a:ea typeface="黑体" pitchFamily="2" charset="-122"/>
              </a:rPr>
              <a:t>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7386662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val="39899272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smtClean="0"/>
              <a:t>但大家早已</a:t>
            </a:r>
            <a:r>
              <a:rPr lang="zh-CN" altLang="en-US" sz="2800" dirty="0"/>
              <a:t>习惯了将这种 </a:t>
            </a:r>
            <a:r>
              <a:rPr lang="en-US" altLang="zh-CN" sz="2800" dirty="0"/>
              <a:t>48 </a:t>
            </a:r>
            <a:r>
              <a:rPr lang="zh-CN" altLang="en-US" sz="2800" dirty="0"/>
              <a:t>位的“名字”称为“地址”</a:t>
            </a:r>
            <a:r>
              <a:rPr lang="zh-CN" altLang="en-US" sz="2800" dirty="0" smtClean="0"/>
              <a:t>，也</a:t>
            </a:r>
            <a:r>
              <a:rPr lang="zh-CN" altLang="en-US" sz="2800" dirty="0"/>
              <a:t>采用这种习惯用法</a:t>
            </a:r>
            <a:r>
              <a:rPr lang="zh-CN" altLang="en-US" sz="2800" dirty="0" smtClean="0"/>
              <a:t>，但这种</a:t>
            </a:r>
            <a:r>
              <a:rPr lang="zh-CN" altLang="en-US" sz="2800" dirty="0"/>
              <a:t>说法并不太严格。</a:t>
            </a:r>
          </a:p>
        </p:txBody>
      </p:sp>
      <p:sp>
        <p:nvSpPr>
          <p:cNvPr id="2" name="矩形 1"/>
          <p:cNvSpPr/>
          <p:nvPr/>
        </p:nvSpPr>
        <p:spPr>
          <a:xfrm>
            <a:off x="920552" y="3861048"/>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val="25729954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val="36518206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dirty="0" smtClean="0"/>
              <a:t> 2</a:t>
            </a:r>
            <a:r>
              <a:rPr lang="en-US" altLang="zh-CN" sz="2800" baseline="30000" dirty="0" smtClean="0"/>
              <a:t>23</a:t>
            </a:r>
            <a:r>
              <a:rPr lang="en-US" altLang="zh-CN" sz="2800" dirty="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val="115435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xfrm>
            <a:off x="495300" y="1196752"/>
            <a:ext cx="9066212" cy="518457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a:xfrm>
            <a:off x="495300" y="1196753"/>
            <a:ext cx="8994204" cy="3168352"/>
          </a:xfrm>
        </p:spPr>
        <p:txBody>
          <a:bodyPr/>
          <a:lstStyle/>
          <a:p>
            <a:r>
              <a:rPr lang="en-US" altLang="zh-CN" sz="2800" dirty="0" smtClean="0"/>
              <a:t>IEEE </a:t>
            </a:r>
            <a:r>
              <a:rPr lang="zh-CN" altLang="zh-CN" sz="2800" dirty="0" smtClean="0"/>
              <a:t>把</a:t>
            </a:r>
            <a:r>
              <a:rPr lang="zh-CN" altLang="zh-CN" sz="2800" dirty="0"/>
              <a:t>地址字段</a:t>
            </a:r>
            <a:r>
              <a:rPr lang="zh-CN" altLang="zh-CN" sz="2800" dirty="0" smtClean="0"/>
              <a:t>第</a:t>
            </a:r>
            <a:r>
              <a:rPr lang="zh-CN" altLang="en-US" sz="2800" dirty="0"/>
              <a:t>一</a:t>
            </a:r>
            <a:r>
              <a:rPr lang="zh-CN" altLang="zh-CN" sz="2800" dirty="0" smtClean="0"/>
              <a:t>字节</a:t>
            </a:r>
            <a:r>
              <a:rPr lang="zh-CN" altLang="zh-CN" sz="2800" dirty="0"/>
              <a:t>的最低</a:t>
            </a:r>
            <a:r>
              <a:rPr lang="zh-CN" altLang="zh-CN" sz="2800" dirty="0" smtClean="0"/>
              <a:t>第</a:t>
            </a:r>
            <a:r>
              <a:rPr lang="en-US" altLang="zh-CN" sz="2800" dirty="0" smtClean="0"/>
              <a:t> 2 </a:t>
            </a:r>
            <a:r>
              <a:rPr lang="zh-CN" altLang="zh-CN" sz="2800" dirty="0" smtClean="0"/>
              <a:t>位</a:t>
            </a:r>
            <a:r>
              <a:rPr lang="zh-CN" altLang="zh-CN" sz="2800" dirty="0"/>
              <a:t>规定</a:t>
            </a:r>
            <a:r>
              <a:rPr lang="zh-CN" altLang="zh-CN" sz="2800" dirty="0" smtClean="0"/>
              <a:t>为</a:t>
            </a:r>
            <a:r>
              <a:rPr lang="en-US" altLang="zh-CN" sz="2800" dirty="0" smtClean="0"/>
              <a:t> G/L </a:t>
            </a:r>
            <a:r>
              <a:rPr lang="zh-CN" altLang="zh-CN" sz="2800" dirty="0" smtClean="0"/>
              <a:t>位</a:t>
            </a:r>
            <a:r>
              <a:rPr lang="zh-CN" altLang="zh-CN" sz="2800" dirty="0"/>
              <a:t>，</a:t>
            </a:r>
            <a:r>
              <a:rPr lang="zh-CN" altLang="zh-CN" sz="2800" dirty="0" smtClean="0"/>
              <a:t>表示</a:t>
            </a:r>
            <a:r>
              <a:rPr lang="en-US" altLang="zh-CN" sz="2800" dirty="0" smtClean="0"/>
              <a:t> Global / Local</a:t>
            </a:r>
            <a:r>
              <a:rPr lang="zh-CN" altLang="zh-CN" sz="2800" dirty="0" smtClean="0"/>
              <a:t>。</a:t>
            </a:r>
            <a:endParaRPr lang="en-US" altLang="zh-CN" sz="2800" dirty="0" smtClean="0"/>
          </a:p>
          <a:p>
            <a:r>
              <a:rPr lang="zh-CN" altLang="en-US" sz="2800" dirty="0" smtClean="0">
                <a:solidFill>
                  <a:srgbClr val="0000FF"/>
                </a:solidFill>
              </a:rPr>
              <a:t>当 </a:t>
            </a:r>
            <a:r>
              <a:rPr lang="en-US" altLang="zh-CN" sz="2800" dirty="0" smtClean="0">
                <a:solidFill>
                  <a:srgbClr val="0000FF"/>
                </a:solidFill>
              </a:rPr>
              <a:t>G/L</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en-US" sz="2800" dirty="0" smtClean="0"/>
              <a:t>，</a:t>
            </a:r>
            <a:r>
              <a:rPr lang="zh-CN" altLang="zh-CN" sz="2800" dirty="0" smtClean="0"/>
              <a:t>是</a:t>
            </a:r>
            <a:r>
              <a:rPr lang="zh-CN" altLang="zh-CN" sz="2800" dirty="0">
                <a:solidFill>
                  <a:srgbClr val="FF0000"/>
                </a:solidFill>
              </a:rPr>
              <a:t>全球管理</a:t>
            </a:r>
            <a:r>
              <a:rPr lang="zh-CN" altLang="zh-CN" sz="2800" dirty="0"/>
              <a:t>（保证在全球没有相同的地址），厂商向</a:t>
            </a:r>
            <a:r>
              <a:rPr lang="en-US" altLang="zh-CN" sz="2800" dirty="0"/>
              <a:t>IEEE</a:t>
            </a:r>
            <a:r>
              <a:rPr lang="zh-CN" altLang="zh-CN" sz="2800" dirty="0"/>
              <a:t>购买</a:t>
            </a:r>
            <a:r>
              <a:rPr lang="zh-CN" altLang="zh-CN" sz="2800" dirty="0" smtClean="0"/>
              <a:t>的</a:t>
            </a:r>
            <a:r>
              <a:rPr lang="en-US" altLang="zh-CN" sz="2800" dirty="0" smtClean="0"/>
              <a:t> OUI </a:t>
            </a:r>
            <a:r>
              <a:rPr lang="zh-CN" altLang="zh-CN" sz="2800" dirty="0" smtClean="0"/>
              <a:t>都</a:t>
            </a:r>
            <a:r>
              <a:rPr lang="zh-CN" altLang="zh-CN" sz="2800" dirty="0"/>
              <a:t>属于全球管理</a:t>
            </a:r>
            <a:r>
              <a:rPr lang="zh-CN" altLang="zh-CN" sz="2800" dirty="0" smtClean="0"/>
              <a:t>。</a:t>
            </a:r>
            <a:endParaRPr lang="en-US" altLang="zh-CN" sz="2800" dirty="0" smtClean="0"/>
          </a:p>
          <a:p>
            <a:r>
              <a:rPr lang="zh-CN" altLang="en-US" sz="2800" dirty="0" smtClean="0">
                <a:solidFill>
                  <a:srgbClr val="0000FF"/>
                </a:solidFill>
              </a:rPr>
              <a:t>当 </a:t>
            </a:r>
            <a:r>
              <a:rPr lang="en-US" altLang="zh-CN" sz="2800" dirty="0" smtClean="0">
                <a:solidFill>
                  <a:srgbClr val="0000FF"/>
                </a:solidFill>
              </a:rPr>
              <a:t>G/L</a:t>
            </a:r>
            <a:r>
              <a:rPr lang="zh-CN" altLang="zh-CN" sz="2800" dirty="0" smtClean="0">
                <a:solidFill>
                  <a:srgbClr val="0000FF"/>
                </a:solidFill>
              </a:rPr>
              <a:t>位</a:t>
            </a:r>
            <a:r>
              <a:rPr lang="en-US" altLang="zh-CN" sz="2800" dirty="0" smtClean="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en-US" sz="2800" dirty="0"/>
              <a:t> </a:t>
            </a:r>
            <a:r>
              <a:rPr lang="zh-CN" altLang="zh-CN" sz="2800" dirty="0" smtClean="0"/>
              <a:t>是</a:t>
            </a:r>
            <a:r>
              <a:rPr lang="zh-CN" altLang="zh-CN" sz="2800" dirty="0">
                <a:solidFill>
                  <a:srgbClr val="FF0000"/>
                </a:solidFill>
              </a:rPr>
              <a:t>本地管理，</a:t>
            </a:r>
            <a:r>
              <a:rPr lang="zh-CN" altLang="zh-CN" sz="2800" dirty="0"/>
              <a:t>这时用户可任意分配网络上的地址。</a:t>
            </a:r>
            <a:endParaRPr lang="zh-CN" altLang="en-US" sz="2800" dirty="0"/>
          </a:p>
        </p:txBody>
      </p:sp>
      <p:pic>
        <p:nvPicPr>
          <p:cNvPr id="4" name="Picture 6"/>
          <p:cNvPicPr>
            <a:picLocks noChangeAspect="1" noChangeArrowheads="1"/>
          </p:cNvPicPr>
          <p:nvPr/>
        </p:nvPicPr>
        <p:blipFill>
          <a:blip r:embed="rId2" cstate="print"/>
          <a:srcRect/>
          <a:stretch>
            <a:fillRect/>
          </a:stretch>
        </p:blipFill>
        <p:spPr bwMode="auto">
          <a:xfrm>
            <a:off x="992560" y="4222006"/>
            <a:ext cx="8136904" cy="2419120"/>
          </a:xfrm>
          <a:prstGeom prst="rect">
            <a:avLst/>
          </a:prstGeom>
          <a:ln>
            <a:headEnd/>
            <a:tailEnd/>
          </a:ln>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24262606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xfrm>
            <a:off x="495300" y="1196752"/>
            <a:ext cx="9138220" cy="532859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latin typeface="华文楷体" panose="02010600040101010101" pitchFamily="2" charset="-122"/>
                <a:ea typeface="华文楷体" panose="02010600040101010101" pitchFamily="2" charset="-122"/>
              </a:rPr>
              <a:t>如果是</a:t>
            </a:r>
            <a:r>
              <a:rPr lang="zh-CN" altLang="en-US" dirty="0">
                <a:solidFill>
                  <a:srgbClr val="FF0000"/>
                </a:solidFill>
                <a:latin typeface="华文楷体" panose="02010600040101010101" pitchFamily="2" charset="-122"/>
                <a:ea typeface="华文楷体" panose="02010600040101010101" pitchFamily="2" charset="-122"/>
              </a:rPr>
              <a:t>发往本站的帧</a:t>
            </a:r>
            <a:r>
              <a:rPr lang="zh-CN" altLang="en-US" dirty="0">
                <a:latin typeface="华文楷体" panose="02010600040101010101" pitchFamily="2" charset="-122"/>
                <a:ea typeface="华文楷体" panose="02010600040101010101" pitchFamily="2" charset="-122"/>
              </a:rPr>
              <a:t>则收下，然后再进行其他的处理。</a:t>
            </a:r>
          </a:p>
          <a:p>
            <a:pPr lvl="1"/>
            <a:r>
              <a:rPr lang="zh-CN" altLang="en-US" dirty="0">
                <a:latin typeface="华文楷体" panose="02010600040101010101" pitchFamily="2" charset="-122"/>
                <a:ea typeface="华文楷体" panose="02010600040101010101" pitchFamily="2" charset="-122"/>
              </a:rPr>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latin typeface="华文楷体" panose="02010600040101010101" pitchFamily="2" charset="-122"/>
                <a:ea typeface="华文楷体" panose="02010600040101010101" pitchFamily="2" charset="-122"/>
              </a:rPr>
              <a:t>单</a:t>
            </a:r>
            <a:r>
              <a:rPr lang="zh-CN" altLang="en-US" dirty="0" smtClean="0">
                <a:solidFill>
                  <a:srgbClr val="FF0000"/>
                </a:solidFill>
                <a:latin typeface="华文楷体" panose="02010600040101010101" pitchFamily="2" charset="-122"/>
                <a:ea typeface="华文楷体" panose="02010600040101010101" pitchFamily="2" charset="-122"/>
              </a:rPr>
              <a:t>播 </a:t>
            </a: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unicast</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帧</a:t>
            </a:r>
            <a:r>
              <a:rPr lang="zh-CN" altLang="en-US" dirty="0">
                <a:latin typeface="华文楷体" panose="02010600040101010101" pitchFamily="2" charset="-122"/>
                <a:ea typeface="华文楷体" panose="02010600040101010101" pitchFamily="2" charset="-122"/>
              </a:rPr>
              <a:t>（一对一）</a:t>
            </a:r>
          </a:p>
          <a:p>
            <a:pPr lvl="1"/>
            <a:r>
              <a:rPr lang="zh-CN" altLang="en-US" dirty="0" smtClean="0">
                <a:solidFill>
                  <a:srgbClr val="FF0000"/>
                </a:solidFill>
                <a:latin typeface="华文楷体" panose="02010600040101010101" pitchFamily="2" charset="-122"/>
                <a:ea typeface="华文楷体" panose="02010600040101010101" pitchFamily="2" charset="-122"/>
              </a:rPr>
              <a:t>广播 </a:t>
            </a: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broadcast</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帧</a:t>
            </a:r>
            <a:r>
              <a:rPr lang="zh-CN" altLang="en-US" dirty="0">
                <a:latin typeface="华文楷体" panose="02010600040101010101" pitchFamily="2" charset="-122"/>
                <a:ea typeface="华文楷体" panose="02010600040101010101" pitchFamily="2" charset="-122"/>
              </a:rPr>
              <a:t>（一对全体）</a:t>
            </a:r>
          </a:p>
          <a:p>
            <a:pPr lvl="1"/>
            <a:r>
              <a:rPr lang="zh-CN" altLang="en-US" dirty="0">
                <a:solidFill>
                  <a:srgbClr val="FF0000"/>
                </a:solidFill>
                <a:latin typeface="华文楷体" panose="02010600040101010101" pitchFamily="2" charset="-122"/>
                <a:ea typeface="华文楷体" panose="02010600040101010101" pitchFamily="2" charset="-122"/>
              </a:rPr>
              <a:t>多</a:t>
            </a:r>
            <a:r>
              <a:rPr lang="zh-CN" altLang="en-US" dirty="0" smtClean="0">
                <a:solidFill>
                  <a:srgbClr val="FF0000"/>
                </a:solidFill>
                <a:latin typeface="华文楷体" panose="02010600040101010101" pitchFamily="2" charset="-122"/>
                <a:ea typeface="华文楷体" panose="02010600040101010101" pitchFamily="2" charset="-122"/>
              </a:rPr>
              <a:t>播 </a:t>
            </a: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multicast</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帧</a:t>
            </a:r>
            <a:r>
              <a:rPr lang="zh-CN" altLang="en-US" dirty="0">
                <a:latin typeface="华文楷体" panose="02010600040101010101" pitchFamily="2" charset="-122"/>
                <a:ea typeface="华文楷体" panose="02010600040101010101" pitchFamily="2" charset="-122"/>
              </a:rPr>
              <a:t>（一对多</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val="34540227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华文楷体" panose="02010600040101010101" pitchFamily="2" charset="-122"/>
                <a:ea typeface="华文楷体" panose="02010600040101010101" pitchFamily="2" charset="-122"/>
              </a:rPr>
              <a:t>DIX Ethernet V2 </a:t>
            </a:r>
            <a:r>
              <a:rPr lang="zh-CN" altLang="en-US" dirty="0">
                <a:solidFill>
                  <a:srgbClr val="0000FF"/>
                </a:solidFill>
                <a:latin typeface="华文楷体" panose="02010600040101010101" pitchFamily="2" charset="-122"/>
                <a:ea typeface="华文楷体" panose="02010600040101010101" pitchFamily="2" charset="-122"/>
              </a:rPr>
              <a:t>标准</a:t>
            </a:r>
          </a:p>
          <a:p>
            <a:pPr lvl="1"/>
            <a:r>
              <a:rPr lang="en-US" altLang="zh-CN" dirty="0">
                <a:solidFill>
                  <a:srgbClr val="0000FF"/>
                </a:solidFill>
                <a:latin typeface="华文楷体" panose="02010600040101010101" pitchFamily="2" charset="-122"/>
                <a:ea typeface="华文楷体" panose="02010600040101010101" pitchFamily="2" charset="-122"/>
              </a:rPr>
              <a:t>IEEE </a:t>
            </a:r>
            <a:r>
              <a:rPr lang="zh-CN" altLang="en-US" dirty="0">
                <a:solidFill>
                  <a:srgbClr val="0000FF"/>
                </a:solidFill>
                <a:latin typeface="华文楷体" panose="02010600040101010101" pitchFamily="2" charset="-122"/>
                <a:ea typeface="华文楷体" panose="02010600040101010101" pitchFamily="2" charset="-122"/>
              </a:rPr>
              <a:t>的 </a:t>
            </a:r>
            <a:r>
              <a:rPr lang="en-US" altLang="zh-CN" dirty="0">
                <a:solidFill>
                  <a:srgbClr val="0000FF"/>
                </a:solidFill>
                <a:latin typeface="华文楷体" panose="02010600040101010101" pitchFamily="2" charset="-122"/>
                <a:ea typeface="华文楷体" panose="02010600040101010101" pitchFamily="2" charset="-122"/>
              </a:rPr>
              <a:t>802.3 </a:t>
            </a:r>
            <a:r>
              <a:rPr lang="zh-CN" altLang="en-US" dirty="0">
                <a:solidFill>
                  <a:srgbClr val="0000FF"/>
                </a:solidFill>
                <a:latin typeface="华文楷体" panose="02010600040101010101" pitchFamily="2" charset="-122"/>
                <a:ea typeface="华文楷体" panose="02010600040101010101"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344488" y="2611015"/>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2936131" y="1772816"/>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目的地址字段 </a:t>
            </a:r>
            <a:r>
              <a:rPr lang="en-US" altLang="zh-CN" sz="2400" b="1" dirty="0">
                <a:solidFill>
                  <a:srgbClr val="000099"/>
                </a:solidFill>
                <a:latin typeface="+mn-lt"/>
                <a:ea typeface="黑体" pitchFamily="2" charset="-122"/>
              </a:rPr>
              <a:t>6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344488" y="2755031"/>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2936131" y="1916832"/>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916462" y="1271116"/>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344488" y="3118966"/>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092632" y="2280767"/>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344488" y="1283816"/>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358977" y="3118966"/>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639337" y="2280767"/>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2455</TotalTime>
  <Words>11725</Words>
  <Application>Microsoft Office PowerPoint</Application>
  <PresentationFormat>A4 纸张(210x297 毫米)</PresentationFormat>
  <Paragraphs>1613</Paragraphs>
  <Slides>151</Slides>
  <Notes>110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53" baseType="lpstr">
      <vt:lpstr>CN(myzh)Icon</vt:lpstr>
      <vt:lpstr>Microsoft 公式 3.0</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几种常用的生成多项式P(X)</vt:lpstr>
      <vt:lpstr>CRC校验码的检错能力</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截断二进制指数退避算法  (truncated binary exponential backoff)</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小结</vt:lpstr>
      <vt:lpstr>小结</vt:lpstr>
      <vt:lpstr>作业</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su</cp:lastModifiedBy>
  <cp:revision>92</cp:revision>
  <dcterms:created xsi:type="dcterms:W3CDTF">2016-10-04T02:36:21Z</dcterms:created>
  <dcterms:modified xsi:type="dcterms:W3CDTF">2019-04-01T06:41:24Z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