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315" r:id="rId14"/>
    <p:sldId id="271" r:id="rId15"/>
    <p:sldId id="272" r:id="rId16"/>
    <p:sldId id="273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D8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8"/>
    <p:restoredTop sz="94641"/>
  </p:normalViewPr>
  <p:slideViewPr>
    <p:cSldViewPr snapToGrid="0">
      <p:cViewPr>
        <p:scale>
          <a:sx n="73" d="100"/>
          <a:sy n="73" d="100"/>
        </p:scale>
        <p:origin x="5816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Slugs Collected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Site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4-8446-BB63-B357F0D796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Site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4-8446-BB63-B357F0D796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Site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4-8446-BB63-B357F0D79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1799343"/>
        <c:axId val="761801055"/>
      </c:lineChart>
      <c:catAx>
        <c:axId val="7617993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801055"/>
        <c:crosses val="autoZero"/>
        <c:auto val="1"/>
        <c:lblAlgn val="ctr"/>
        <c:lblOffset val="100"/>
        <c:noMultiLvlLbl val="0"/>
      </c:catAx>
      <c:valAx>
        <c:axId val="76180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79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Site 1</c:v>
                </c:pt>
              </c:strCache>
            </c:strRef>
          </c:tx>
          <c:spPr>
            <a:ln w="603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44-AA46-8C9F-D8DD5C651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034975"/>
        <c:axId val="775370303"/>
      </c:lineChart>
      <c:catAx>
        <c:axId val="77503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70303"/>
        <c:crosses val="autoZero"/>
        <c:auto val="1"/>
        <c:lblAlgn val="ctr"/>
        <c:lblOffset val="100"/>
        <c:noMultiLvlLbl val="0"/>
      </c:catAx>
      <c:valAx>
        <c:axId val="775370303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34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03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0-4D47-AC2A-03E2C5A1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034975"/>
        <c:axId val="775370303"/>
      </c:lineChart>
      <c:catAx>
        <c:axId val="77503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70303"/>
        <c:crosses val="autoZero"/>
        <c:auto val="1"/>
        <c:lblAlgn val="ctr"/>
        <c:lblOffset val="100"/>
        <c:noMultiLvlLbl val="0"/>
      </c:catAx>
      <c:valAx>
        <c:axId val="77537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34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03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01-2C44-94E2-9464CF7E4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034975"/>
        <c:axId val="775370303"/>
      </c:lineChart>
      <c:catAx>
        <c:axId val="77503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70303"/>
        <c:crosses val="autoZero"/>
        <c:auto val="1"/>
        <c:lblAlgn val="ctr"/>
        <c:lblOffset val="100"/>
        <c:noMultiLvlLbl val="0"/>
      </c:catAx>
      <c:valAx>
        <c:axId val="77537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34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38:3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20:29:1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2532 24575,'23'0'0,"4"0"0,-10 0 0,7 0 0,-9 0 0,4-1 0,4-1 0,-2-1 0,-1 2 0,-7 1 0,0 0 0,-8 0 0,2 0 0,-1 0 0,0 0 0,1 0 0,0 0 0,0 0 0,2 0 0,1 0 0,-3 0 0,3 0 0,-3 0 0,2 0 0,-1 0 0,4 0 0,-6-2 0,5 0 0,-4 0 0,3 0 0,0 2 0,0 0 0,0 0 0,1 0 0,1 0 0,1 0 0,0 0 0,1 0 0,-1 0 0,0 0 0,1 0 0,-1 0 0,3 0 0,-2 0 0,-1 0 0,-2 0 0,-1 0 0,1 0 0,-2 0 0,1 0 0,0 0 0,-2 0 0,2 0 0,0 0 0,1 0 0,3 0 0,-5 0 0,3-2 0,-5 0 0,4 0 0,-1-1 0,1 1 0,0 0 0,-1-1 0,1 1 0,0-2 0,1 1 0,0-1 0,-1 0 0,-3 0 0,-1-1 0,-1 1 0,-3-1 0,3-1 0,-2 1 0,2-2 0,1 1 0,-1-1 0,2-1 0,-1 0 0,1 0 0,-1 0 0,1 0 0,-2 0 0,-1 2 0,0-1 0,0 0 0,2 1 0,0-2 0,-1 0 0,2 1 0,-4 2 0,2-2 0,-3 0 0,3-2 0,1 0 0,0 3 0,0-1 0,-1 0 0,0-2 0,0-1 0,2 2 0,2-3 0,0 1 0,0 0 0,-2 1 0,1-1 0,-3 4 0,1-3 0,-3 4 0,2-2 0,-1 0 0,2-1 0,2-1 0,1-3 0,1-1 0,1-2 0,3-3 0,1 0 0,0-3 0,0 0 0,-1 3 0,-2-3 0,-6 10 0,1-4 0,-7 11 0,3-6 0,-2 3 0,1-3 0,1 0 0,0 0 0,1-1 0,0-2 0,1 0 0,0-1 0,2-3 0,-3 7 0,0-6 0,-3 6 0,1-5 0,1-1 0,1 1 0,1-2 0,-1 0 0,0 1 0,-1 0 0,-2 2 0,0 1 0,-2 2 0,2 1 0,0-2 0,2 0 0,0-2 0,-2-2 0,0 7 0,-2-2 0,1 7 0,2-3 0,-1-3 0,-1 3 0,-1-4 0,0 4 0,4-5 0,-3 5 0,2-5 0,-3 8 0,0-5 0,0 2 0,0 2 0,0-2 0,0 3 0,1-1 0,2-3 0,-2 2 0,2-4 0,-1 4 0,0-3 0,0 0 0,0 0 0,-2 0 0,0 1 0,0-2 0,0 1 0,0-2 0,0-5 0,0 7 0,0-7 0,0 6 0,0-4 0,0-2 0,0-2 0,0 0 0,0-1 0,2 1 0,0 3 0,0 1 0,1 2 0,-1 1 0,0 1 0,-1 0 0,0 1 0,-1-2 0,0 0 0,1 1 0,1 0 0,1 1 0,-2-2 0,-1 3 0,0-5 0,2 2 0,0-3 0,0-2 0,0 2 0,0 2 0,0 1 0,0-1 0,0 0 0,-2-1 0,2 1 0,0 0 0,0 3 0,-1-1 0,-1 2 0,0-4 0,0-2 0,0-3 0,2-3 0,0-1 0,0-1 0,1 0 0,0 1 0,-1 3 0,-1 3 0,-1 3 0,0 3 0,2 3 0,0-1 0,0 3 0,0-3 0,1 0 0,-2 1 0,3-3 0,-2 3 0,0-3 0,4-3 0,-5 3 0,5-4 0,-4 4 0,1-2 0,1 1 0,0 1 0,0 1 0,0-2 0,2-1 0,0-2 0,0 1 0,0 1 0,-1 1 0,1 1 0,0-2 0,1 0 0,1-1 0,-1-1 0,-1 2 0,0 0 0,-1 3 0,0-1 0,0 3 0,-1-1 0,1 2 0,-1 1 0,3-2 0,-3 1 0,2-3 0,0 0 0,2-2 0,1 2 0,-1 1 0,0 0 0,1 1 0,2-3 0,2-2 0,1-3 0,-2 1 0,-3 1 0,-2 3 0,-2 3 0,-1 2 0,2 2 0,-2-1 0,2 0 0,0-5 0,-1 3 0,4-3 0,-5 5 0,4-3 0,-5 2 0,3 1 0,-2 0 0,2 0 0,3-3 0,2-1 0,2-1 0,-1-2 0,-2 4 0,-1 3 0,-2 1 0,-1 0 0,2 0 0,2-2 0,2 0 0,0 2 0,-3 0 0,-3 2 0,-1 0 0,-1 0 0,2-1 0,1-1 0,3-2 0,4-1 0,1 0 0,3 0 0,2-1 0,0 1 0,1 0 0,-3 1 0,-2 1 0,-5 2 0,-3 1 0,-1 0 0,1 0 0,3 0 0,1 0 0,0 0 0,2 0 0,0 0 0,2 0 0,0 0 0,0 0 0,0 0 0,-2 0 0,-1 0 0,-2 0 0,1-2 0,5 0 0,4-2 0,5-1 0,3 1 0,0-2 0,-1 2 0,-3 0 0,-4 0 0,-2 1 0,-3 1 0,0 2 0,0 0 0,2 0 0,-7 0 0,5 0 0,-5 0 0,4 0 0,1 0 0,-2 0 0,-2 0 0,-3 0 0,-3 0 0,1 0 0,1-1 0,2-1 0,-3-1 0,3 2 0,-4 1 0,2 0 0,1 0 0,4 0 0,1 0 0,2 0 0,-2 0 0,0 0 0,0 0 0,0 0 0,1 0 0,1 0 0,0 0 0,-1 0 0,-3 0 0,-3 0 0,-3 0 0,-2 0 0,2 0 0,5 0 0,-2 0 0,7 0 0,-11 0 0,5 0 0,-6 0 0,-1 0 0,2 0 0,-2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668A-856C-0D52-EE9A-BFD034CB5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446B8-1269-195B-52BC-AE83D68E9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1A59-29CC-61C2-D4A6-77092859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DE31-192D-DD3E-0D5B-E7968EF2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46DB-79BA-BF5E-5C68-21DAEFAA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E2F5-170D-4BA8-2A1C-A059C567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A7B16-6B2E-BEF6-6C37-72E8D8E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32DC-D03E-C572-0B4B-8D9CCCD3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144C-F461-FD23-6CB1-1376F66D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5670-FBF1-40A1-4F50-22DA6DF1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C1209-B554-1277-2C70-6C3ED1C0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A8897-4DE4-9EE5-64A0-57CE376CF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E8C2-EC97-C5F7-F20D-3678DC72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A212-B5D6-3F91-57C7-D1608CBA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F008-D6FE-5CF3-5DB1-716A0B5F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60E4-5148-EC25-D588-5CF87794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B648-6B97-2D62-A7B3-07D30B62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0565-B7C7-9C53-B600-F976C88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036-1DF7-7FDC-5642-33ACD576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534A-C9B3-80E4-DB71-2B28C4AB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F50D-0586-0ED7-5DBB-FDD3D0D5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E6B8-43E0-ECCE-4B37-5075CB4C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66B7-FBB1-EC58-8F66-565A5A0F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1D70-7661-405E-7F82-B27BA478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BD96-E93B-64F7-675A-0CBCC03F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1B2A-3AF1-F548-72F7-74F657E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1BBE-7DD1-608C-A06C-E7C8B40F7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BD65-A94D-6B3B-7652-3DF8557C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95DDB-B3E9-8C92-96ED-EB6ACDF0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C831D-FFD7-7136-A731-E03953C6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8F86-FEF4-9D00-4847-FBB1F87D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12C0-9106-A974-5FDE-B3712DD5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A8D88-6472-82E3-F5FD-1677E80C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49E6-CF57-FE0A-BBEE-4860E998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13454-5998-C9F1-04AA-BB2DDEC44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D6437-E3B6-4186-7FA3-6B4272D8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2A778-1C7C-53D5-0A7B-255A4DDD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9919-E927-F4DF-BEBB-D473976E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8618A-B0BB-CF7B-7F9B-E67B5BD0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C2FC-95AB-2EA0-D4A0-279C96C8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E8D47-8C8E-0D0C-6543-A9EAFB8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57518-DAB2-E5BB-EFED-AEB3E18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D99A-A8DA-E42C-3C93-E2052AF5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C537-31B1-7201-636E-C29A1AEF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95BC9-A29C-EAB1-9F19-26BE84A3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B2E0D-5F09-9E83-A6BE-E82D198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68AD-E343-003D-04D8-6260D5D1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746A-1DDD-7FBC-DE8B-A02DB59C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1031-B9E9-65B4-19F1-338FA8E3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43A6-7594-C4B8-4D26-BE2CC663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EA35-D2D5-484A-1ED8-143E447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3781-0F83-6CE8-3B3B-1598695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45A0-7633-E335-A797-6797868D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81C53-952E-F9A6-A8B3-B826013BC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9A094-9B79-F1DB-6433-59E1ECAB5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0B305-8475-0917-F890-AF649031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491D6-240D-02D7-D519-C67CD44E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57427-EDCF-BE8D-3763-455C9DB0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0B4BA-1F46-6B43-96AD-BB188B81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EA18-FD88-36F5-FC20-5F8220AB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80C2-8707-DF8B-8A46-5D77F1042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653D5-9038-CC48-803B-0EA943B4D0AD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A7755-492C-7AB2-EB59-315B48336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42C-BA09-FBE4-D161-3D7BC4019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5E6E0-4CB9-F641-A5B4-B66D0039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15.png"/><Relationship Id="rId3" Type="http://schemas.openxmlformats.org/officeDocument/2006/relationships/customXml" Target="../ink/ink7.xml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7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2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2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27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2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3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3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37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3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4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4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4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47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4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5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53.xml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55.xml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57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59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61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63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65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67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9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69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../media/image9.png"/><Relationship Id="rId24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71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9.png"/><Relationship Id="rId24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73.xml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9.png"/><Relationship Id="rId24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BA96-8C99-E30E-B625-8A7985E62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0EA58-A65B-4C1F-4125-505167395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 4990/6990</a:t>
            </a:r>
          </a:p>
          <a:p>
            <a:r>
              <a:rPr lang="en-US" dirty="0"/>
              <a:t>Dr. Megan Smith</a:t>
            </a:r>
          </a:p>
          <a:p>
            <a:r>
              <a:rPr lang="en-US" dirty="0"/>
              <a:t>March 25, 2024</a:t>
            </a:r>
          </a:p>
        </p:txBody>
      </p:sp>
    </p:spTree>
    <p:extLst>
      <p:ext uri="{BB962C8B-B14F-4D97-AF65-F5344CB8AC3E}">
        <p14:creationId xmlns:p14="http://schemas.microsoft.com/office/powerpoint/2010/main" val="307324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26DE-7164-26D3-6F84-17F22714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9CF9-052B-5F63-24E9-B095FE1C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we unroll a RNN, the harder it is to train due to the </a:t>
            </a:r>
            <a:r>
              <a:rPr lang="en-US" b="1" dirty="0"/>
              <a:t>vanishing/ exploding gradient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A535-162E-0BB5-529D-78DF5D44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B9A0AB-DF51-506F-F2B8-FC9BAE1A9830}"/>
              </a:ext>
            </a:extLst>
          </p:cNvPr>
          <p:cNvSpPr/>
          <p:nvPr/>
        </p:nvSpPr>
        <p:spPr>
          <a:xfrm>
            <a:off x="1208902" y="1817038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DDA625-9154-B75A-5E1A-6B57EA2AF7D8}"/>
              </a:ext>
            </a:extLst>
          </p:cNvPr>
          <p:cNvSpPr txBox="1"/>
          <p:nvPr/>
        </p:nvSpPr>
        <p:spPr>
          <a:xfrm>
            <a:off x="1287408" y="144770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30565-E1E7-699E-3A0E-10553B77838C}"/>
              </a:ext>
            </a:extLst>
          </p:cNvPr>
          <p:cNvCxnSpPr>
            <a:stCxn id="35" idx="3"/>
          </p:cNvCxnSpPr>
          <p:nvPr/>
        </p:nvCxnSpPr>
        <p:spPr>
          <a:xfrm>
            <a:off x="2065144" y="2163027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CF32CA0-CFC4-99F6-BBB8-B891EC427D94}"/>
              </a:ext>
            </a:extLst>
          </p:cNvPr>
          <p:cNvSpPr/>
          <p:nvPr/>
        </p:nvSpPr>
        <p:spPr>
          <a:xfrm>
            <a:off x="2531076" y="19948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6B1EF9-B422-E2AA-C21C-35B6337EE33C}"/>
              </a:ext>
            </a:extLst>
          </p:cNvPr>
          <p:cNvSpPr txBox="1"/>
          <p:nvPr/>
        </p:nvSpPr>
        <p:spPr>
          <a:xfrm>
            <a:off x="2603955" y="16210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FE8ED7-78AA-E052-4BE3-30D478719B6A}"/>
              </a:ext>
            </a:extLst>
          </p:cNvPr>
          <p:cNvSpPr txBox="1"/>
          <p:nvPr/>
        </p:nvSpPr>
        <p:spPr>
          <a:xfrm>
            <a:off x="2520599" y="197836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89997A-6092-3840-3924-B26C00C830B9}"/>
              </a:ext>
            </a:extLst>
          </p:cNvPr>
          <p:cNvCxnSpPr/>
          <p:nvPr/>
        </p:nvCxnSpPr>
        <p:spPr>
          <a:xfrm>
            <a:off x="3154352" y="216506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A4BD0-BBD7-52CE-F4EE-B20AFAB6D5AB}"/>
              </a:ext>
            </a:extLst>
          </p:cNvPr>
          <p:cNvSpPr/>
          <p:nvPr/>
        </p:nvSpPr>
        <p:spPr>
          <a:xfrm>
            <a:off x="4216160" y="1990033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F9F091-A5C4-78E9-257C-C827313EBD0A}"/>
              </a:ext>
            </a:extLst>
          </p:cNvPr>
          <p:cNvSpPr txBox="1"/>
          <p:nvPr/>
        </p:nvSpPr>
        <p:spPr>
          <a:xfrm>
            <a:off x="4266652" y="16323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AD81D9-A8CF-7034-3548-5E179C9C14F1}"/>
              </a:ext>
            </a:extLst>
          </p:cNvPr>
          <p:cNvSpPr txBox="1"/>
          <p:nvPr/>
        </p:nvSpPr>
        <p:spPr>
          <a:xfrm>
            <a:off x="4179155" y="19783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C20511-FD27-5868-E4C3-E1BDBA05CEDF}"/>
              </a:ext>
            </a:extLst>
          </p:cNvPr>
          <p:cNvSpPr txBox="1"/>
          <p:nvPr/>
        </p:nvSpPr>
        <p:spPr>
          <a:xfrm>
            <a:off x="3575898" y="19728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D36A6C-EE35-D7AD-69AA-C1AB1EB0BD43}"/>
              </a:ext>
            </a:extLst>
          </p:cNvPr>
          <p:cNvCxnSpPr/>
          <p:nvPr/>
        </p:nvCxnSpPr>
        <p:spPr>
          <a:xfrm>
            <a:off x="4816004" y="215752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14F6620-2D72-B72B-665C-BE25676AEC3F}"/>
              </a:ext>
            </a:extLst>
          </p:cNvPr>
          <p:cNvSpPr/>
          <p:nvPr/>
        </p:nvSpPr>
        <p:spPr>
          <a:xfrm>
            <a:off x="5308849" y="1830766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D7BFF1-9472-AFB9-AE25-88373BE168B4}"/>
              </a:ext>
            </a:extLst>
          </p:cNvPr>
          <p:cNvCxnSpPr/>
          <p:nvPr/>
        </p:nvCxnSpPr>
        <p:spPr>
          <a:xfrm>
            <a:off x="5308849" y="2359365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BA60C1-6896-1A44-1E50-103D26FDC76C}"/>
              </a:ext>
            </a:extLst>
          </p:cNvPr>
          <p:cNvCxnSpPr/>
          <p:nvPr/>
        </p:nvCxnSpPr>
        <p:spPr>
          <a:xfrm flipV="1">
            <a:off x="5736970" y="1990347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97FE76-5728-09E0-0DA7-E36CA098BA29}"/>
              </a:ext>
            </a:extLst>
          </p:cNvPr>
          <p:cNvSpPr txBox="1"/>
          <p:nvPr/>
        </p:nvSpPr>
        <p:spPr>
          <a:xfrm>
            <a:off x="5336114" y="1852011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51F61E-929D-45CE-562C-A1A27D477C20}"/>
              </a:ext>
            </a:extLst>
          </p:cNvPr>
          <p:cNvCxnSpPr/>
          <p:nvPr/>
        </p:nvCxnSpPr>
        <p:spPr>
          <a:xfrm>
            <a:off x="6172786" y="216784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E2296D2-6778-8F07-407F-739BEE187E07}"/>
              </a:ext>
            </a:extLst>
          </p:cNvPr>
          <p:cNvSpPr/>
          <p:nvPr/>
        </p:nvSpPr>
        <p:spPr>
          <a:xfrm>
            <a:off x="6638718" y="1999648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FC1240-D600-AAB8-DF69-86780781E68E}"/>
              </a:ext>
            </a:extLst>
          </p:cNvPr>
          <p:cNvSpPr txBox="1"/>
          <p:nvPr/>
        </p:nvSpPr>
        <p:spPr>
          <a:xfrm>
            <a:off x="6711597" y="16258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F3D993-27B1-924C-AC4C-5BF36AF53AA4}"/>
              </a:ext>
            </a:extLst>
          </p:cNvPr>
          <p:cNvSpPr txBox="1"/>
          <p:nvPr/>
        </p:nvSpPr>
        <p:spPr>
          <a:xfrm>
            <a:off x="6628241" y="198317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BD35CA-F455-9FE7-580F-09B7197BD8FF}"/>
              </a:ext>
            </a:extLst>
          </p:cNvPr>
          <p:cNvCxnSpPr/>
          <p:nvPr/>
        </p:nvCxnSpPr>
        <p:spPr>
          <a:xfrm>
            <a:off x="7261994" y="216988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5884510-B5C5-1630-5E71-21E23724FD02}"/>
              </a:ext>
            </a:extLst>
          </p:cNvPr>
          <p:cNvSpPr/>
          <p:nvPr/>
        </p:nvSpPr>
        <p:spPr>
          <a:xfrm>
            <a:off x="7780112" y="201132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AD3E89-BA25-76BA-2790-EFABBCED21C3}"/>
              </a:ext>
            </a:extLst>
          </p:cNvPr>
          <p:cNvSpPr txBox="1"/>
          <p:nvPr/>
        </p:nvSpPr>
        <p:spPr>
          <a:xfrm>
            <a:off x="7830604" y="16536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C210D8-E9E2-6C03-0E8F-6EF393136199}"/>
              </a:ext>
            </a:extLst>
          </p:cNvPr>
          <p:cNvSpPr txBox="1"/>
          <p:nvPr/>
        </p:nvSpPr>
        <p:spPr>
          <a:xfrm>
            <a:off x="7718393" y="19996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F22042-552B-DDAA-B27A-446530EB4698}"/>
              </a:ext>
            </a:extLst>
          </p:cNvPr>
          <p:cNvSpPr/>
          <p:nvPr/>
        </p:nvSpPr>
        <p:spPr>
          <a:xfrm>
            <a:off x="8902322" y="1875354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ACC46A-5554-8336-17B1-CB99F16269BD}"/>
              </a:ext>
            </a:extLst>
          </p:cNvPr>
          <p:cNvSpPr txBox="1"/>
          <p:nvPr/>
        </p:nvSpPr>
        <p:spPr>
          <a:xfrm>
            <a:off x="8873792" y="150602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CA14F2-C371-17A3-8024-1939E76D74E4}"/>
              </a:ext>
            </a:extLst>
          </p:cNvPr>
          <p:cNvCxnSpPr/>
          <p:nvPr/>
        </p:nvCxnSpPr>
        <p:spPr>
          <a:xfrm>
            <a:off x="8379956" y="222134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69B149-A283-40B5-4EA9-A85A83B42D70}"/>
              </a:ext>
            </a:extLst>
          </p:cNvPr>
          <p:cNvSpPr txBox="1"/>
          <p:nvPr/>
        </p:nvSpPr>
        <p:spPr>
          <a:xfrm>
            <a:off x="4612766" y="25349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AF5277-50AA-BAA8-EE46-6D81292F9C79}"/>
              </a:ext>
            </a:extLst>
          </p:cNvPr>
          <p:cNvSpPr/>
          <p:nvPr/>
        </p:nvSpPr>
        <p:spPr>
          <a:xfrm>
            <a:off x="1208902" y="3477448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6F3BE5-A90E-C7A0-A56C-886B86BC7440}"/>
              </a:ext>
            </a:extLst>
          </p:cNvPr>
          <p:cNvCxnSpPr>
            <a:stCxn id="63" idx="3"/>
          </p:cNvCxnSpPr>
          <p:nvPr/>
        </p:nvCxnSpPr>
        <p:spPr>
          <a:xfrm>
            <a:off x="2065144" y="3823437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5CE4E7-5CF4-9F40-A17C-1B6E96FDA75A}"/>
              </a:ext>
            </a:extLst>
          </p:cNvPr>
          <p:cNvSpPr/>
          <p:nvPr/>
        </p:nvSpPr>
        <p:spPr>
          <a:xfrm>
            <a:off x="2531076" y="365524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9BA6A5-2846-9B3B-11C4-CC5C1D5DF9C9}"/>
              </a:ext>
            </a:extLst>
          </p:cNvPr>
          <p:cNvSpPr txBox="1"/>
          <p:nvPr/>
        </p:nvSpPr>
        <p:spPr>
          <a:xfrm>
            <a:off x="2603955" y="32814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EF62F-2E6D-1008-A440-8D931ED736AC}"/>
              </a:ext>
            </a:extLst>
          </p:cNvPr>
          <p:cNvSpPr txBox="1"/>
          <p:nvPr/>
        </p:nvSpPr>
        <p:spPr>
          <a:xfrm>
            <a:off x="2520599" y="363877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42D9F7-F92E-65BF-8F53-A1B09667CB37}"/>
              </a:ext>
            </a:extLst>
          </p:cNvPr>
          <p:cNvCxnSpPr/>
          <p:nvPr/>
        </p:nvCxnSpPr>
        <p:spPr>
          <a:xfrm>
            <a:off x="3154352" y="382547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AC8CA14-B345-540B-106A-EDF660A13D70}"/>
              </a:ext>
            </a:extLst>
          </p:cNvPr>
          <p:cNvSpPr/>
          <p:nvPr/>
        </p:nvSpPr>
        <p:spPr>
          <a:xfrm>
            <a:off x="4216160" y="3650443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00BBE-6C2C-14EA-03CE-C2EAE9B33D60}"/>
              </a:ext>
            </a:extLst>
          </p:cNvPr>
          <p:cNvSpPr txBox="1"/>
          <p:nvPr/>
        </p:nvSpPr>
        <p:spPr>
          <a:xfrm>
            <a:off x="4266652" y="32927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3D8D2-B9E5-07AA-C1EE-7416A7A25B1A}"/>
              </a:ext>
            </a:extLst>
          </p:cNvPr>
          <p:cNvSpPr txBox="1"/>
          <p:nvPr/>
        </p:nvSpPr>
        <p:spPr>
          <a:xfrm>
            <a:off x="4179155" y="36387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032E51-64FD-7B65-3A70-FD2B5323FFFF}"/>
              </a:ext>
            </a:extLst>
          </p:cNvPr>
          <p:cNvSpPr txBox="1"/>
          <p:nvPr/>
        </p:nvSpPr>
        <p:spPr>
          <a:xfrm>
            <a:off x="3575898" y="36332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ADCC47-33F6-C894-10EB-E82D9ED0082B}"/>
              </a:ext>
            </a:extLst>
          </p:cNvPr>
          <p:cNvCxnSpPr/>
          <p:nvPr/>
        </p:nvCxnSpPr>
        <p:spPr>
          <a:xfrm>
            <a:off x="4816004" y="381793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57229A6-41A5-BB88-AA33-0FA8A4FAF91A}"/>
              </a:ext>
            </a:extLst>
          </p:cNvPr>
          <p:cNvSpPr/>
          <p:nvPr/>
        </p:nvSpPr>
        <p:spPr>
          <a:xfrm>
            <a:off x="5308849" y="3491176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ADD6A9-9EAB-E3DB-D941-13C62FDA1B7C}"/>
              </a:ext>
            </a:extLst>
          </p:cNvPr>
          <p:cNvCxnSpPr/>
          <p:nvPr/>
        </p:nvCxnSpPr>
        <p:spPr>
          <a:xfrm>
            <a:off x="5308849" y="4019775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631615-35F8-4B83-B0DA-4D0730AD9125}"/>
              </a:ext>
            </a:extLst>
          </p:cNvPr>
          <p:cNvCxnSpPr/>
          <p:nvPr/>
        </p:nvCxnSpPr>
        <p:spPr>
          <a:xfrm flipV="1">
            <a:off x="5736970" y="3650757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59F44B-7B1B-CCC1-B917-2FF9D14D3102}"/>
              </a:ext>
            </a:extLst>
          </p:cNvPr>
          <p:cNvSpPr txBox="1"/>
          <p:nvPr/>
        </p:nvSpPr>
        <p:spPr>
          <a:xfrm>
            <a:off x="5336114" y="3512421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CA6A26-F8CE-3213-FB42-765DF522C11C}"/>
              </a:ext>
            </a:extLst>
          </p:cNvPr>
          <p:cNvCxnSpPr/>
          <p:nvPr/>
        </p:nvCxnSpPr>
        <p:spPr>
          <a:xfrm>
            <a:off x="6172786" y="382825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05A2F8-DBD9-A22D-C53C-E0C535F7D888}"/>
              </a:ext>
            </a:extLst>
          </p:cNvPr>
          <p:cNvSpPr/>
          <p:nvPr/>
        </p:nvSpPr>
        <p:spPr>
          <a:xfrm>
            <a:off x="6638718" y="3660058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35DDE2-7C43-6602-E6B5-A3615840D2F3}"/>
              </a:ext>
            </a:extLst>
          </p:cNvPr>
          <p:cNvSpPr txBox="1"/>
          <p:nvPr/>
        </p:nvSpPr>
        <p:spPr>
          <a:xfrm>
            <a:off x="6711597" y="32862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D5C67-7D58-C4E6-8228-868A63FEB58B}"/>
              </a:ext>
            </a:extLst>
          </p:cNvPr>
          <p:cNvSpPr txBox="1"/>
          <p:nvPr/>
        </p:nvSpPr>
        <p:spPr>
          <a:xfrm>
            <a:off x="6628241" y="36435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5EFE5E-B0F7-24BB-2516-92F1CF35B661}"/>
              </a:ext>
            </a:extLst>
          </p:cNvPr>
          <p:cNvCxnSpPr/>
          <p:nvPr/>
        </p:nvCxnSpPr>
        <p:spPr>
          <a:xfrm>
            <a:off x="7261994" y="383029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8625F9D-9495-BB7B-4D80-2DDF41E9B2B4}"/>
              </a:ext>
            </a:extLst>
          </p:cNvPr>
          <p:cNvSpPr/>
          <p:nvPr/>
        </p:nvSpPr>
        <p:spPr>
          <a:xfrm>
            <a:off x="7780112" y="36717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BC71C3-5AC3-AB5F-4A63-1BED8386AE61}"/>
              </a:ext>
            </a:extLst>
          </p:cNvPr>
          <p:cNvSpPr txBox="1"/>
          <p:nvPr/>
        </p:nvSpPr>
        <p:spPr>
          <a:xfrm>
            <a:off x="7830604" y="33140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71149E-3E25-9EC6-A12B-E03AD5948646}"/>
              </a:ext>
            </a:extLst>
          </p:cNvPr>
          <p:cNvSpPr txBox="1"/>
          <p:nvPr/>
        </p:nvSpPr>
        <p:spPr>
          <a:xfrm>
            <a:off x="7718393" y="3660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B893BC-4BF2-B6C6-7226-63A656CF9809}"/>
              </a:ext>
            </a:extLst>
          </p:cNvPr>
          <p:cNvSpPr/>
          <p:nvPr/>
        </p:nvSpPr>
        <p:spPr>
          <a:xfrm>
            <a:off x="8902322" y="3535764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3C4457-38E8-3191-37B2-C5598742B57D}"/>
              </a:ext>
            </a:extLst>
          </p:cNvPr>
          <p:cNvSpPr txBox="1"/>
          <p:nvPr/>
        </p:nvSpPr>
        <p:spPr>
          <a:xfrm>
            <a:off x="8873792" y="316643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35C3F6-F67A-E526-70BC-091E7395FFAE}"/>
              </a:ext>
            </a:extLst>
          </p:cNvPr>
          <p:cNvCxnSpPr/>
          <p:nvPr/>
        </p:nvCxnSpPr>
        <p:spPr>
          <a:xfrm>
            <a:off x="8379956" y="388175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7F1FAFD-34FD-55BE-8E34-55F5324F408E}"/>
              </a:ext>
            </a:extLst>
          </p:cNvPr>
          <p:cNvSpPr txBox="1"/>
          <p:nvPr/>
        </p:nvSpPr>
        <p:spPr>
          <a:xfrm>
            <a:off x="4631157" y="42401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02894E0-0CE7-5B69-8C64-A2ADBCB910F9}"/>
              </a:ext>
            </a:extLst>
          </p:cNvPr>
          <p:cNvSpPr/>
          <p:nvPr/>
        </p:nvSpPr>
        <p:spPr>
          <a:xfrm>
            <a:off x="1208902" y="5181689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86B96F-BB06-8D6F-3603-709A992F13DA}"/>
              </a:ext>
            </a:extLst>
          </p:cNvPr>
          <p:cNvCxnSpPr>
            <a:stCxn id="90" idx="3"/>
          </p:cNvCxnSpPr>
          <p:nvPr/>
        </p:nvCxnSpPr>
        <p:spPr>
          <a:xfrm>
            <a:off x="2065144" y="5527678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8202616-5F8D-C9B8-D6B5-822D8163032A}"/>
              </a:ext>
            </a:extLst>
          </p:cNvPr>
          <p:cNvSpPr/>
          <p:nvPr/>
        </p:nvSpPr>
        <p:spPr>
          <a:xfrm>
            <a:off x="2531076" y="5359481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7CBD90-E270-EFD6-D180-B1DF0C6880A1}"/>
              </a:ext>
            </a:extLst>
          </p:cNvPr>
          <p:cNvSpPr txBox="1"/>
          <p:nvPr/>
        </p:nvSpPr>
        <p:spPr>
          <a:xfrm>
            <a:off x="2603955" y="49856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2E64AD-8938-3708-FA87-12CF5D4F8F10}"/>
              </a:ext>
            </a:extLst>
          </p:cNvPr>
          <p:cNvSpPr txBox="1"/>
          <p:nvPr/>
        </p:nvSpPr>
        <p:spPr>
          <a:xfrm>
            <a:off x="2520599" y="53430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7E084C-7D8F-EF57-8A0D-2FC238150E4C}"/>
              </a:ext>
            </a:extLst>
          </p:cNvPr>
          <p:cNvCxnSpPr/>
          <p:nvPr/>
        </p:nvCxnSpPr>
        <p:spPr>
          <a:xfrm>
            <a:off x="3154352" y="552971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A169587-7A51-F7F1-1CB3-39714EB4D588}"/>
              </a:ext>
            </a:extLst>
          </p:cNvPr>
          <p:cNvSpPr/>
          <p:nvPr/>
        </p:nvSpPr>
        <p:spPr>
          <a:xfrm>
            <a:off x="4216160" y="5354684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A1DCEF-8515-C814-5200-FA4176EAF257}"/>
              </a:ext>
            </a:extLst>
          </p:cNvPr>
          <p:cNvSpPr txBox="1"/>
          <p:nvPr/>
        </p:nvSpPr>
        <p:spPr>
          <a:xfrm>
            <a:off x="4266652" y="4997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BDC2D9-8B5B-CBBB-ACBD-10C8519BA0D5}"/>
              </a:ext>
            </a:extLst>
          </p:cNvPr>
          <p:cNvSpPr txBox="1"/>
          <p:nvPr/>
        </p:nvSpPr>
        <p:spPr>
          <a:xfrm>
            <a:off x="4179155" y="53430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0DD09A-84E5-DF72-24BF-93E80518E99D}"/>
              </a:ext>
            </a:extLst>
          </p:cNvPr>
          <p:cNvSpPr txBox="1"/>
          <p:nvPr/>
        </p:nvSpPr>
        <p:spPr>
          <a:xfrm>
            <a:off x="3575898" y="53375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D13CDF5-ED40-0240-B40C-1B5BB7936275}"/>
              </a:ext>
            </a:extLst>
          </p:cNvPr>
          <p:cNvCxnSpPr/>
          <p:nvPr/>
        </p:nvCxnSpPr>
        <p:spPr>
          <a:xfrm>
            <a:off x="4816004" y="552217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610AD9-1BF5-5612-F7AE-2DAB6842864D}"/>
              </a:ext>
            </a:extLst>
          </p:cNvPr>
          <p:cNvSpPr/>
          <p:nvPr/>
        </p:nvSpPr>
        <p:spPr>
          <a:xfrm>
            <a:off x="5308849" y="5195417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681127-7F2D-0E05-84A9-FACCD1471127}"/>
              </a:ext>
            </a:extLst>
          </p:cNvPr>
          <p:cNvCxnSpPr/>
          <p:nvPr/>
        </p:nvCxnSpPr>
        <p:spPr>
          <a:xfrm>
            <a:off x="5308849" y="5724016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9BF5B1-0645-563B-C0CB-E09E9C910F50}"/>
              </a:ext>
            </a:extLst>
          </p:cNvPr>
          <p:cNvCxnSpPr/>
          <p:nvPr/>
        </p:nvCxnSpPr>
        <p:spPr>
          <a:xfrm flipV="1">
            <a:off x="5736970" y="5354998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5A22767-F446-BCFB-DFE4-F41D87E85CDA}"/>
              </a:ext>
            </a:extLst>
          </p:cNvPr>
          <p:cNvSpPr txBox="1"/>
          <p:nvPr/>
        </p:nvSpPr>
        <p:spPr>
          <a:xfrm>
            <a:off x="5336114" y="5216662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43C5A3E-33E8-6407-AC30-7E11709145B2}"/>
              </a:ext>
            </a:extLst>
          </p:cNvPr>
          <p:cNvCxnSpPr/>
          <p:nvPr/>
        </p:nvCxnSpPr>
        <p:spPr>
          <a:xfrm>
            <a:off x="6172786" y="5532496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B66A36-836F-453B-412A-64A4EB962946}"/>
              </a:ext>
            </a:extLst>
          </p:cNvPr>
          <p:cNvSpPr/>
          <p:nvPr/>
        </p:nvSpPr>
        <p:spPr>
          <a:xfrm>
            <a:off x="6638718" y="5364299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053381-2A00-3643-9F60-6D944FC7422E}"/>
              </a:ext>
            </a:extLst>
          </p:cNvPr>
          <p:cNvSpPr txBox="1"/>
          <p:nvPr/>
        </p:nvSpPr>
        <p:spPr>
          <a:xfrm>
            <a:off x="6711597" y="49905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CD6ADA0-CF53-295E-AAAE-3EAFD9BC5D43}"/>
              </a:ext>
            </a:extLst>
          </p:cNvPr>
          <p:cNvSpPr txBox="1"/>
          <p:nvPr/>
        </p:nvSpPr>
        <p:spPr>
          <a:xfrm>
            <a:off x="6628241" y="534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B6383B8-872B-365F-EA2F-6404068955D6}"/>
              </a:ext>
            </a:extLst>
          </p:cNvPr>
          <p:cNvCxnSpPr/>
          <p:nvPr/>
        </p:nvCxnSpPr>
        <p:spPr>
          <a:xfrm>
            <a:off x="7261994" y="5534532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DC5ECB2-4E59-C3D9-60ED-C3318332BF82}"/>
              </a:ext>
            </a:extLst>
          </p:cNvPr>
          <p:cNvSpPr/>
          <p:nvPr/>
        </p:nvSpPr>
        <p:spPr>
          <a:xfrm>
            <a:off x="7780112" y="5375971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4725C0-8270-99CC-6A61-49F66C42CB6E}"/>
              </a:ext>
            </a:extLst>
          </p:cNvPr>
          <p:cNvSpPr txBox="1"/>
          <p:nvPr/>
        </p:nvSpPr>
        <p:spPr>
          <a:xfrm>
            <a:off x="7830604" y="50183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D2A099-B84B-C8BF-BF5D-AE19389DEE90}"/>
              </a:ext>
            </a:extLst>
          </p:cNvPr>
          <p:cNvSpPr txBox="1"/>
          <p:nvPr/>
        </p:nvSpPr>
        <p:spPr>
          <a:xfrm>
            <a:off x="7718393" y="53642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D6B2A89-9BAD-810C-E546-16D083073E56}"/>
              </a:ext>
            </a:extLst>
          </p:cNvPr>
          <p:cNvSpPr/>
          <p:nvPr/>
        </p:nvSpPr>
        <p:spPr>
          <a:xfrm>
            <a:off x="8902322" y="5240005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EE3B38F-5D5A-83D0-1B78-CD84B2DC1584}"/>
              </a:ext>
            </a:extLst>
          </p:cNvPr>
          <p:cNvSpPr txBox="1"/>
          <p:nvPr/>
        </p:nvSpPr>
        <p:spPr>
          <a:xfrm>
            <a:off x="8873792" y="4870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06E0E8-D766-04C4-C05F-AF468D118320}"/>
              </a:ext>
            </a:extLst>
          </p:cNvPr>
          <p:cNvCxnSpPr/>
          <p:nvPr/>
        </p:nvCxnSpPr>
        <p:spPr>
          <a:xfrm>
            <a:off x="8379956" y="558599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1D20942-8BFB-A693-8834-111CA356F5AD}"/>
              </a:ext>
            </a:extLst>
          </p:cNvPr>
          <p:cNvCxnSpPr>
            <a:stCxn id="47" idx="2"/>
            <a:endCxn id="72" idx="0"/>
          </p:cNvCxnSpPr>
          <p:nvPr/>
        </p:nvCxnSpPr>
        <p:spPr>
          <a:xfrm flipH="1">
            <a:off x="3887041" y="2522744"/>
            <a:ext cx="1849929" cy="111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9147293-6CE1-935C-D3FC-9A0DA383C7C0}"/>
              </a:ext>
            </a:extLst>
          </p:cNvPr>
          <p:cNvCxnSpPr/>
          <p:nvPr/>
        </p:nvCxnSpPr>
        <p:spPr>
          <a:xfrm flipH="1">
            <a:off x="3877405" y="4200044"/>
            <a:ext cx="1849929" cy="111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980AE1-A47C-C153-4132-AFB160DA2988}"/>
              </a:ext>
            </a:extLst>
          </p:cNvPr>
          <p:cNvSpPr/>
          <p:nvPr/>
        </p:nvSpPr>
        <p:spPr>
          <a:xfrm>
            <a:off x="4507717" y="4586096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E6AB769-61E6-5E9A-3062-B89644F1B08E}"/>
              </a:ext>
            </a:extLst>
          </p:cNvPr>
          <p:cNvSpPr txBox="1"/>
          <p:nvPr/>
        </p:nvSpPr>
        <p:spPr>
          <a:xfrm>
            <a:off x="4480877" y="457409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719CC5-70DA-63D7-D5D3-9F7830307AC6}"/>
              </a:ext>
            </a:extLst>
          </p:cNvPr>
          <p:cNvSpPr/>
          <p:nvPr/>
        </p:nvSpPr>
        <p:spPr>
          <a:xfrm>
            <a:off x="4530653" y="2876952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CA8D08-A225-1295-4962-3DBE36184D20}"/>
              </a:ext>
            </a:extLst>
          </p:cNvPr>
          <p:cNvSpPr txBox="1"/>
          <p:nvPr/>
        </p:nvSpPr>
        <p:spPr>
          <a:xfrm>
            <a:off x="4503813" y="2864948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</p:spTree>
    <p:extLst>
      <p:ext uri="{BB962C8B-B14F-4D97-AF65-F5344CB8AC3E}">
        <p14:creationId xmlns:p14="http://schemas.microsoft.com/office/powerpoint/2010/main" val="17128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24A-1D9C-A11D-7A0C-01B16123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50F0-8438-B1D5-524E-C112F2FE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 &gt; 1, then we end up with very large numbers in our gradients, which prevents us from making the small moves we need to estimate parameters using gradient descent.</a:t>
            </a:r>
          </a:p>
          <a:p>
            <a:r>
              <a:rPr lang="en-US" dirty="0"/>
              <a:t>If w &lt; 1, then we end up with very small numbers in our gradients, which prevents us from making large enough moves to efficiently estimate our parameters using gradient descent.</a:t>
            </a:r>
          </a:p>
          <a:p>
            <a:r>
              <a:rPr lang="en-US" dirty="0"/>
              <a:t>This makes training recurrent neural networks very challenging!</a:t>
            </a:r>
          </a:p>
        </p:txBody>
      </p:sp>
    </p:spTree>
    <p:extLst>
      <p:ext uri="{BB962C8B-B14F-4D97-AF65-F5344CB8AC3E}">
        <p14:creationId xmlns:p14="http://schemas.microsoft.com/office/powerpoint/2010/main" val="394040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D735-F051-1450-7A17-C8B0853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2135-BE50-AF42-2DF0-4A4305CE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  <a:p>
            <a:r>
              <a:rPr lang="en-US" dirty="0"/>
              <a:t>Long Short-Term Memory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6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425-5E5F-87D2-4BA2-E4076A32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9420-4257-A520-D0FB-84EA8D86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Recurrent Neural Network that solves the vanishing/exploding gradient problem.</a:t>
            </a:r>
          </a:p>
          <a:p>
            <a:r>
              <a:rPr lang="en-US" dirty="0"/>
              <a:t>Instead of using the same feedback loop connection for events that happened a long time ago and recent events, LSTM networks use two paths:</a:t>
            </a:r>
          </a:p>
          <a:p>
            <a:pPr lvl="1"/>
            <a:r>
              <a:rPr lang="en-US" dirty="0"/>
              <a:t>One for long-term memories</a:t>
            </a:r>
          </a:p>
          <a:p>
            <a:pPr lvl="1"/>
            <a:r>
              <a:rPr lang="en-US" dirty="0"/>
              <a:t>One for short-term memories</a:t>
            </a:r>
          </a:p>
          <a:p>
            <a:r>
              <a:rPr lang="en-US" dirty="0"/>
              <a:t>But they’re a bit more complicated!</a:t>
            </a:r>
          </a:p>
        </p:txBody>
      </p:sp>
    </p:spTree>
    <p:extLst>
      <p:ext uri="{BB962C8B-B14F-4D97-AF65-F5344CB8AC3E}">
        <p14:creationId xmlns:p14="http://schemas.microsoft.com/office/powerpoint/2010/main" val="22622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6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4D46-6324-C423-F95B-EFD2AC4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B1FEF-969A-5DAE-D9B4-80AE39B3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388148"/>
            <a:ext cx="6428100" cy="5142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2BFC4F-2928-D861-8A6C-F0B37E5998F9}"/>
                  </a:ext>
                </a:extLst>
              </p:cNvPr>
              <p:cNvSpPr txBox="1"/>
              <p:nvPr/>
            </p:nvSpPr>
            <p:spPr>
              <a:xfrm>
                <a:off x="1320338" y="2965269"/>
                <a:ext cx="2181632" cy="6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2BFC4F-2928-D861-8A6C-F0B37E59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38" y="2965269"/>
                <a:ext cx="2181632" cy="641714"/>
              </a:xfrm>
              <a:prstGeom prst="rect">
                <a:avLst/>
              </a:prstGeom>
              <a:blipFill>
                <a:blip r:embed="rId3"/>
                <a:stretch>
                  <a:fillRect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F32782F-3581-52D2-31CE-58F3125A6E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388148"/>
            <a:ext cx="6428100" cy="5142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8232A-A11D-5C6F-6151-799D098A80E9}"/>
                  </a:ext>
                </a:extLst>
              </p:cNvPr>
              <p:cNvSpPr txBox="1"/>
              <p:nvPr/>
            </p:nvSpPr>
            <p:spPr>
              <a:xfrm>
                <a:off x="7128418" y="2644412"/>
                <a:ext cx="2181632" cy="670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8232A-A11D-5C6F-6151-799D098A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18" y="2644412"/>
                <a:ext cx="2181632" cy="67088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4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17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7C9A9C-2D42-CEB4-9D45-5F9D207D3791}"/>
              </a:ext>
            </a:extLst>
          </p:cNvPr>
          <p:cNvSpPr/>
          <p:nvPr/>
        </p:nvSpPr>
        <p:spPr>
          <a:xfrm>
            <a:off x="52928" y="2059309"/>
            <a:ext cx="13239750" cy="5500488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88017-10E8-281A-F7E1-963986FA878B}"/>
              </a:ext>
            </a:extLst>
          </p:cNvPr>
          <p:cNvSpPr txBox="1"/>
          <p:nvPr/>
        </p:nvSpPr>
        <p:spPr>
          <a:xfrm>
            <a:off x="902940" y="2514340"/>
            <a:ext cx="107535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The green line is called the Cell State and represents the long-term memory.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No weights and biases modify it directly.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This solves the vanishing/exploding gradient problem.</a:t>
            </a:r>
          </a:p>
        </p:txBody>
      </p:sp>
    </p:spTree>
    <p:extLst>
      <p:ext uri="{BB962C8B-B14F-4D97-AF65-F5344CB8AC3E}">
        <p14:creationId xmlns:p14="http://schemas.microsoft.com/office/powerpoint/2010/main" val="282705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0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1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2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3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7C9A9C-2D42-CEB4-9D45-5F9D207D3791}"/>
              </a:ext>
            </a:extLst>
          </p:cNvPr>
          <p:cNvSpPr/>
          <p:nvPr/>
        </p:nvSpPr>
        <p:spPr>
          <a:xfrm>
            <a:off x="52928" y="2059309"/>
            <a:ext cx="13239750" cy="3328741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88017-10E8-281A-F7E1-963986FA878B}"/>
              </a:ext>
            </a:extLst>
          </p:cNvPr>
          <p:cNvSpPr txBox="1"/>
          <p:nvPr/>
        </p:nvSpPr>
        <p:spPr>
          <a:xfrm>
            <a:off x="902941" y="2514340"/>
            <a:ext cx="10357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The purple line is called the Hidden State and represents the Short-Term Memory. It is associated with weights and biases.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52928" y="4744137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5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6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8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1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D735-F051-1450-7A17-C8B0853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2135-BE50-AF42-2DF0-4A4305CE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  <a:p>
            <a:r>
              <a:rPr lang="en-US" dirty="0"/>
              <a:t>Long Short-Term Memory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5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3906924" y="2862258"/>
            <a:ext cx="4764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start with the </a:t>
            </a:r>
            <a:r>
              <a:rPr lang="en-US" sz="2400" dirty="0">
                <a:solidFill>
                  <a:schemeClr val="accent5"/>
                </a:solidFill>
              </a:rPr>
              <a:t>Short-Term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, 1, times its weight, 2.70…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chemeClr val="accent5"/>
                </a:solidFill>
              </a:rPr>
              <a:t>1 x 2.70</a:t>
            </a:r>
            <a:r>
              <a:rPr lang="en-US" sz="2400" dirty="0"/>
              <a:t>) + (1 x 1.63) + 1.62 =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C66E6-3EDB-F317-D157-744D120780B6}"/>
              </a:ext>
            </a:extLst>
          </p:cNvPr>
          <p:cNvSpPr/>
          <p:nvPr/>
        </p:nvSpPr>
        <p:spPr>
          <a:xfrm>
            <a:off x="5831681" y="3622277"/>
            <a:ext cx="2594536" cy="492491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9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133238" y="2862258"/>
            <a:ext cx="431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…then we multiply the </a:t>
            </a:r>
            <a:r>
              <a:rPr lang="en-US" sz="2400" b="1" dirty="0"/>
              <a:t>Input, 1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by its </a:t>
            </a:r>
            <a:r>
              <a:rPr lang="en-US" sz="2400" b="1" dirty="0"/>
              <a:t>Weight</a:t>
            </a:r>
            <a:r>
              <a:rPr lang="en-US" sz="2400" dirty="0"/>
              <a:t>, 1.63…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chemeClr val="accent5"/>
                </a:solidFill>
              </a:rPr>
              <a:t>1 x 2.70</a:t>
            </a:r>
            <a:r>
              <a:rPr lang="en-US" sz="2400" dirty="0"/>
              <a:t>) + (1 x 1.63) + 1.62 =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C66E6-3EDB-F317-D157-744D120780B6}"/>
              </a:ext>
            </a:extLst>
          </p:cNvPr>
          <p:cNvSpPr/>
          <p:nvPr/>
        </p:nvSpPr>
        <p:spPr>
          <a:xfrm>
            <a:off x="7095837" y="3622277"/>
            <a:ext cx="1330379" cy="492491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…then we add these two</a:t>
            </a:r>
          </a:p>
          <a:p>
            <a:pPr algn="ctr"/>
            <a:r>
              <a:rPr lang="en-US" sz="2400" dirty="0"/>
              <a:t>terms together…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chemeClr val="accent5"/>
                </a:solidFill>
              </a:rPr>
              <a:t>1 x 2.70</a:t>
            </a:r>
            <a:r>
              <a:rPr lang="en-US" sz="2400" dirty="0"/>
              <a:t>) + (1 x 1.63) + 1.62 =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C66E6-3EDB-F317-D157-744D120780B6}"/>
              </a:ext>
            </a:extLst>
          </p:cNvPr>
          <p:cNvSpPr/>
          <p:nvPr/>
        </p:nvSpPr>
        <p:spPr>
          <a:xfrm>
            <a:off x="7095837" y="3622277"/>
            <a:ext cx="1330379" cy="492491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7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01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…and, finally, we add</a:t>
            </a:r>
          </a:p>
          <a:p>
            <a:pPr algn="ctr"/>
            <a:r>
              <a:rPr lang="en-US" sz="2400" dirty="0"/>
              <a:t>this </a:t>
            </a:r>
            <a:r>
              <a:rPr lang="en-US" sz="2400" b="1" dirty="0"/>
              <a:t>Bias, 1.62</a:t>
            </a:r>
            <a:r>
              <a:rPr lang="en-US" sz="2400" dirty="0"/>
              <a:t>…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chemeClr val="accent5"/>
                </a:solidFill>
              </a:rPr>
              <a:t>1 x 2.70</a:t>
            </a:r>
            <a:r>
              <a:rPr lang="en-US" sz="2400" dirty="0"/>
              <a:t>) + (1 x 1.63) + 1.62 = </a:t>
            </a:r>
          </a:p>
        </p:txBody>
      </p:sp>
    </p:spTree>
    <p:extLst>
      <p:ext uri="{BB962C8B-B14F-4D97-AF65-F5344CB8AC3E}">
        <p14:creationId xmlns:p14="http://schemas.microsoft.com/office/powerpoint/2010/main" val="320735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…to get 5.95, an x-axis</a:t>
            </a:r>
          </a:p>
          <a:p>
            <a:pPr algn="ctr"/>
            <a:r>
              <a:rPr lang="en-US" sz="2400" dirty="0"/>
              <a:t>Coordinate for the</a:t>
            </a: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Sigmoid Activation Function</a:t>
            </a:r>
            <a:r>
              <a:rPr lang="en-US" sz="2400" dirty="0"/>
              <a:t>…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chemeClr val="accent5"/>
                </a:solidFill>
              </a:rPr>
              <a:t>1 x 2.70</a:t>
            </a:r>
            <a:r>
              <a:rPr lang="en-US" sz="2400" dirty="0"/>
              <a:t>) + (1 x 1.63) + 1.62 = 5.95 </a:t>
            </a:r>
          </a:p>
        </p:txBody>
      </p:sp>
    </p:spTree>
    <p:extLst>
      <p:ext uri="{BB962C8B-B14F-4D97-AF65-F5344CB8AC3E}">
        <p14:creationId xmlns:p14="http://schemas.microsoft.com/office/powerpoint/2010/main" val="428628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…which gives us a</a:t>
            </a:r>
          </a:p>
          <a:p>
            <a:pPr algn="ctr"/>
            <a:r>
              <a:rPr lang="en-US" sz="2400" dirty="0"/>
              <a:t>value of 0.997.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6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Lastly, we multiply the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Long-Term Memory, 2, </a:t>
            </a:r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this y-axis coordinate, </a:t>
            </a:r>
            <a:r>
              <a:rPr lang="en-US" sz="2400" b="1" dirty="0"/>
              <a:t>0.997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27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…which gives us a</a:t>
            </a:r>
          </a:p>
          <a:p>
            <a:pPr algn="ctr"/>
            <a:r>
              <a:rPr lang="en-US" sz="2400" dirty="0"/>
              <a:t>value of 1.99.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</p:spTree>
    <p:extLst>
      <p:ext uri="{BB962C8B-B14F-4D97-AF65-F5344CB8AC3E}">
        <p14:creationId xmlns:p14="http://schemas.microsoft.com/office/powerpoint/2010/main" val="120957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the first stage of the LSTM</a:t>
            </a:r>
          </a:p>
          <a:p>
            <a:pPr algn="ctr"/>
            <a:r>
              <a:rPr lang="en-US" sz="2400" dirty="0"/>
              <a:t>unit reduced the </a:t>
            </a:r>
            <a:r>
              <a:rPr lang="en-US" sz="2400" b="1" dirty="0">
                <a:solidFill>
                  <a:schemeClr val="accent6"/>
                </a:solidFill>
              </a:rPr>
              <a:t>Long-Term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</a:rPr>
              <a:t>Memory</a:t>
            </a:r>
            <a:r>
              <a:rPr lang="en-US" sz="2400" dirty="0"/>
              <a:t> by a small amount.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</p:spTree>
    <p:extLst>
      <p:ext uri="{BB962C8B-B14F-4D97-AF65-F5344CB8AC3E}">
        <p14:creationId xmlns:p14="http://schemas.microsoft.com/office/powerpoint/2010/main" val="366458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contrast, if we had input a value of -10, the output of the sigmoid activation function would have been near zero, and the </a:t>
            </a:r>
            <a:r>
              <a:rPr lang="en-US" sz="2400" b="1" dirty="0">
                <a:solidFill>
                  <a:schemeClr val="accent6"/>
                </a:solidFill>
              </a:rPr>
              <a:t>Long-Term Memory </a:t>
            </a:r>
            <a:r>
              <a:rPr lang="en-US" sz="2400" dirty="0"/>
              <a:t>would have been forgotten!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</p:spTree>
    <p:extLst>
      <p:ext uri="{BB962C8B-B14F-4D97-AF65-F5344CB8AC3E}">
        <p14:creationId xmlns:p14="http://schemas.microsoft.com/office/powerpoint/2010/main" val="308504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5B6AA-32D8-B13C-8D2B-99B456E3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64D-749E-7B65-F14C-01E8BD9F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Imagine we want to predict population abundance of slugs, given information about population abundance from previous days. </a:t>
            </a:r>
          </a:p>
          <a:p>
            <a:r>
              <a:rPr lang="en-US" sz="2000" dirty="0"/>
              <a:t>The earlier we started looking at a site, the more data we have.</a:t>
            </a:r>
          </a:p>
          <a:p>
            <a:r>
              <a:rPr lang="en-US" sz="2000" dirty="0"/>
              <a:t>We need a neural network that can work with </a:t>
            </a:r>
            <a:r>
              <a:rPr lang="en-US" sz="2000" b="1" u="sng" dirty="0"/>
              <a:t>different amounts</a:t>
            </a:r>
            <a:r>
              <a:rPr lang="en-US" sz="2000" dirty="0"/>
              <a:t> of </a:t>
            </a:r>
            <a:r>
              <a:rPr lang="en-US" sz="2000" b="1" u="sng" dirty="0"/>
              <a:t>sequential data</a:t>
            </a:r>
            <a:r>
              <a:rPr lang="en-US" sz="2000" b="1" dirty="0"/>
              <a:t>.</a:t>
            </a:r>
          </a:p>
          <a:p>
            <a:r>
              <a:rPr lang="en-US" sz="2000" dirty="0"/>
              <a:t>Remember, with FCNNs and CNNs, the amount of input data has to stay the same!</a:t>
            </a:r>
          </a:p>
          <a:p>
            <a:r>
              <a:rPr lang="en-US" sz="2000" dirty="0"/>
              <a:t>These networks also fail to consider autocorrelations between observations.</a:t>
            </a:r>
          </a:p>
          <a:p>
            <a:r>
              <a:rPr lang="en-US" sz="2000" dirty="0"/>
              <a:t>How can we make predictions using different numbers of input values?</a:t>
            </a:r>
          </a:p>
        </p:txBody>
      </p:sp>
      <p:pic>
        <p:nvPicPr>
          <p:cNvPr id="1026" name="Picture 2" descr="May be an image of snail">
            <a:extLst>
              <a:ext uri="{FF2B5EF4-FFF2-40B4-BE49-F238E27FC236}">
                <a16:creationId xmlns:a16="http://schemas.microsoft.com/office/drawing/2014/main" id="{F84DD58F-12F9-B7FF-CE50-D6F3EAE5C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28953" b="11042"/>
          <a:stretch/>
        </p:blipFill>
        <p:spPr bwMode="auto">
          <a:xfrm>
            <a:off x="7652412" y="284206"/>
            <a:ext cx="3702908" cy="30521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0F12BA-0687-A834-9C6B-99ACB8759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629870"/>
              </p:ext>
            </p:extLst>
          </p:nvPr>
        </p:nvGraphicFramePr>
        <p:xfrm>
          <a:off x="7243914" y="3620531"/>
          <a:ext cx="4626544" cy="3163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676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4616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Since the </a:t>
            </a:r>
            <a:r>
              <a:rPr lang="en-US" sz="2400" b="1" dirty="0">
                <a:solidFill>
                  <a:schemeClr val="accent4"/>
                </a:solidFill>
              </a:rPr>
              <a:t>Sigmoid Activation </a:t>
            </a:r>
            <a:r>
              <a:rPr lang="en-US" sz="2400" dirty="0"/>
              <a:t>function outputs numbers between 0 and 1, the output determines what percentage of the </a:t>
            </a:r>
            <a:r>
              <a:rPr lang="en-US" sz="2400" b="1" dirty="0">
                <a:solidFill>
                  <a:schemeClr val="accent6"/>
                </a:solidFill>
              </a:rPr>
              <a:t>Long-Term Memory </a:t>
            </a:r>
            <a:r>
              <a:rPr lang="en-US" sz="2400" dirty="0"/>
              <a:t>is remembered.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</p:spTree>
    <p:extLst>
      <p:ext uri="{BB962C8B-B14F-4D97-AF65-F5344CB8AC3E}">
        <p14:creationId xmlns:p14="http://schemas.microsoft.com/office/powerpoint/2010/main" val="76858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75327" y="1680332"/>
            <a:ext cx="8699136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4F3DB-21DC-97B6-9C08-ADD945D51E2F}"/>
              </a:ext>
            </a:extLst>
          </p:cNvPr>
          <p:cNvSpPr txBox="1"/>
          <p:nvPr/>
        </p:nvSpPr>
        <p:spPr>
          <a:xfrm>
            <a:off x="4280682" y="2862258"/>
            <a:ext cx="248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called the </a:t>
            </a: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Forget Gate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</p:spTree>
    <p:extLst>
      <p:ext uri="{BB962C8B-B14F-4D97-AF65-F5344CB8AC3E}">
        <p14:creationId xmlns:p14="http://schemas.microsoft.com/office/powerpoint/2010/main" val="4176280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block on the right combines the </a:t>
            </a:r>
            <a:r>
              <a:rPr lang="en-US" sz="2800" b="1" dirty="0">
                <a:solidFill>
                  <a:schemeClr val="accent5"/>
                </a:solidFill>
              </a:rPr>
              <a:t>Short-Term memory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the </a:t>
            </a:r>
            <a:r>
              <a:rPr lang="en-US" sz="2800" b="1" dirty="0">
                <a:solidFill>
                  <a:schemeClr val="tx1"/>
                </a:solidFill>
              </a:rPr>
              <a:t>Input</a:t>
            </a:r>
            <a:r>
              <a:rPr lang="en-US" sz="2800" dirty="0">
                <a:solidFill>
                  <a:schemeClr val="tx1"/>
                </a:solidFill>
              </a:rPr>
              <a:t> to create a</a:t>
            </a:r>
            <a:r>
              <a:rPr lang="en-US" sz="2800" b="1" dirty="0">
                <a:solidFill>
                  <a:schemeClr val="accent2"/>
                </a:solidFill>
              </a:rPr>
              <a:t> Potential Long-Term Memory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</p:spTree>
    <p:extLst>
      <p:ext uri="{BB962C8B-B14F-4D97-AF65-F5344CB8AC3E}">
        <p14:creationId xmlns:p14="http://schemas.microsoft.com/office/powerpoint/2010/main" val="1302332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block on the left determines what percentage of that </a:t>
            </a:r>
            <a:r>
              <a:rPr lang="en-US" sz="2800" b="1" dirty="0">
                <a:solidFill>
                  <a:schemeClr val="accent2"/>
                </a:solidFill>
              </a:rPr>
              <a:t>Potential Memory </a:t>
            </a:r>
            <a:r>
              <a:rPr lang="en-US" sz="2800" dirty="0">
                <a:solidFill>
                  <a:schemeClr val="tx1"/>
                </a:solidFill>
              </a:rPr>
              <a:t>to add to the </a:t>
            </a:r>
            <a:r>
              <a:rPr lang="en-US" sz="2800" b="1" dirty="0">
                <a:solidFill>
                  <a:schemeClr val="accent6"/>
                </a:solidFill>
              </a:rPr>
              <a:t>Long-Term Memory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</p:spTree>
    <p:extLst>
      <p:ext uri="{BB962C8B-B14F-4D97-AF65-F5344CB8AC3E}">
        <p14:creationId xmlns:p14="http://schemas.microsoft.com/office/powerpoint/2010/main" val="4102331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Starting with the block on the right, we multiply the </a:t>
            </a:r>
            <a:r>
              <a:rPr lang="en-US" sz="2800" b="1" dirty="0">
                <a:solidFill>
                  <a:schemeClr val="accent5"/>
                </a:solidFill>
              </a:rPr>
              <a:t>Short-Term Memory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b="1" dirty="0">
                <a:solidFill>
                  <a:schemeClr val="tx1"/>
                </a:solidFill>
              </a:rPr>
              <a:t>Input</a:t>
            </a:r>
            <a:r>
              <a:rPr lang="en-US" sz="2800" dirty="0">
                <a:solidFill>
                  <a:schemeClr val="tx1"/>
                </a:solidFill>
              </a:rPr>
              <a:t> by their weights.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(1 x 1.41) </a:t>
            </a:r>
            <a:r>
              <a:rPr lang="en-US" sz="2800" dirty="0">
                <a:solidFill>
                  <a:schemeClr val="tx1"/>
                </a:solidFill>
              </a:rPr>
              <a:t>+ (</a:t>
            </a:r>
            <a:r>
              <a:rPr lang="en-US" sz="2800" b="1" dirty="0">
                <a:solidFill>
                  <a:schemeClr val="tx1"/>
                </a:solidFill>
              </a:rPr>
              <a:t>1 x 0.94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</p:spTree>
    <p:extLst>
      <p:ext uri="{BB962C8B-B14F-4D97-AF65-F5344CB8AC3E}">
        <p14:creationId xmlns:p14="http://schemas.microsoft.com/office/powerpoint/2010/main" val="134214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…then we add the bias term and get 2.03.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(1 x 1.41) </a:t>
            </a:r>
            <a:r>
              <a:rPr lang="en-US" sz="2800" dirty="0">
                <a:solidFill>
                  <a:schemeClr val="tx1"/>
                </a:solidFill>
              </a:rPr>
              <a:t>+ (</a:t>
            </a:r>
            <a:r>
              <a:rPr lang="en-US" sz="2800" b="1" dirty="0">
                <a:solidFill>
                  <a:schemeClr val="tx1"/>
                </a:solidFill>
              </a:rPr>
              <a:t>1 x 0.94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+ -0.32 = 2.03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</p:spTree>
    <p:extLst>
      <p:ext uri="{BB962C8B-B14F-4D97-AF65-F5344CB8AC3E}">
        <p14:creationId xmlns:p14="http://schemas.microsoft.com/office/powerpoint/2010/main" val="491154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…now we plug 2.03 into the equation for the </a:t>
            </a:r>
            <a:r>
              <a:rPr lang="en-US" sz="2800" b="1" dirty="0">
                <a:solidFill>
                  <a:schemeClr val="accent2"/>
                </a:solidFill>
              </a:rPr>
              <a:t>Tanh Activation Function</a:t>
            </a:r>
            <a:r>
              <a:rPr lang="en-US" sz="28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(1 x 1.41) </a:t>
            </a:r>
            <a:r>
              <a:rPr lang="en-US" sz="2800" dirty="0">
                <a:solidFill>
                  <a:schemeClr val="tx1"/>
                </a:solidFill>
              </a:rPr>
              <a:t>+ (</a:t>
            </a:r>
            <a:r>
              <a:rPr lang="en-US" sz="2800" b="1" dirty="0">
                <a:solidFill>
                  <a:schemeClr val="tx1"/>
                </a:solidFill>
              </a:rPr>
              <a:t>1 x 0.94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+ -0.32 = 2.03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</p:spTree>
    <p:extLst>
      <p:ext uri="{BB962C8B-B14F-4D97-AF65-F5344CB8AC3E}">
        <p14:creationId xmlns:p14="http://schemas.microsoft.com/office/powerpoint/2010/main" val="307879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…and we get the y-axis coordinate, </a:t>
            </a:r>
            <a:r>
              <a:rPr lang="en-US" sz="2800" b="1" dirty="0">
                <a:solidFill>
                  <a:schemeClr val="tx1"/>
                </a:solidFill>
              </a:rPr>
              <a:t>0.97.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32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…we have a </a:t>
            </a:r>
            <a:r>
              <a:rPr lang="en-US" sz="2800" b="1" dirty="0">
                <a:solidFill>
                  <a:schemeClr val="accent2"/>
                </a:solidFill>
              </a:rPr>
              <a:t>Potential Long-Term Memory</a:t>
            </a:r>
            <a:r>
              <a:rPr lang="en-US" sz="2800" b="1" dirty="0">
                <a:solidFill>
                  <a:schemeClr val="tx1"/>
                </a:solidFill>
              </a:rPr>
              <a:t>, 0.97, </a:t>
            </a:r>
            <a:r>
              <a:rPr lang="en-US" sz="2800" dirty="0">
                <a:solidFill>
                  <a:schemeClr val="tx1"/>
                </a:solidFill>
              </a:rPr>
              <a:t>based on the </a:t>
            </a:r>
            <a:r>
              <a:rPr lang="en-US" sz="2800" b="1" dirty="0">
                <a:solidFill>
                  <a:schemeClr val="accent5"/>
                </a:solidFill>
              </a:rPr>
              <a:t>Short-Term Memory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the </a:t>
            </a:r>
            <a:r>
              <a:rPr lang="en-US" sz="2800" b="1" dirty="0">
                <a:solidFill>
                  <a:schemeClr val="tx1"/>
                </a:solidFill>
              </a:rPr>
              <a:t>Input.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2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Now, the LSTM has to decide how much of this </a:t>
            </a:r>
            <a:r>
              <a:rPr lang="en-US" sz="2800" b="1" dirty="0">
                <a:solidFill>
                  <a:schemeClr val="accent2"/>
                </a:solidFill>
              </a:rPr>
              <a:t>Potential Memory </a:t>
            </a:r>
            <a:r>
              <a:rPr lang="en-US" sz="2800" dirty="0">
                <a:solidFill>
                  <a:schemeClr val="tx1"/>
                </a:solidFill>
              </a:rPr>
              <a:t>to save.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8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5AD0-6630-0E26-5529-D1213E43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9785-7F58-C46D-C177-D2EA3FB88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7326"/>
          </a:xfrm>
        </p:spPr>
        <p:txBody>
          <a:bodyPr/>
          <a:lstStyle/>
          <a:p>
            <a:r>
              <a:rPr lang="en-US" dirty="0"/>
              <a:t>Just like FCNNs, RNNs have </a:t>
            </a:r>
            <a:r>
              <a:rPr lang="en-US" b="1" dirty="0"/>
              <a:t>weights</a:t>
            </a:r>
            <a:r>
              <a:rPr lang="en-US" dirty="0"/>
              <a:t>, </a:t>
            </a:r>
            <a:r>
              <a:rPr lang="en-US" b="1" dirty="0"/>
              <a:t>biases, layers, </a:t>
            </a:r>
            <a:r>
              <a:rPr lang="en-US" dirty="0"/>
              <a:t>and </a:t>
            </a:r>
            <a:r>
              <a:rPr lang="en-US" b="1" dirty="0"/>
              <a:t>activation functions.</a:t>
            </a:r>
            <a:endParaRPr lang="en-US" dirty="0"/>
          </a:p>
          <a:p>
            <a:r>
              <a:rPr lang="en-US" dirty="0"/>
              <a:t>Major difference: RNNs also have </a:t>
            </a:r>
            <a:r>
              <a:rPr lang="en-US" b="1" u="sng" dirty="0"/>
              <a:t>feedback loops</a:t>
            </a:r>
            <a:r>
              <a:rPr lang="en-US" dirty="0"/>
              <a:t>, which allow them to take as input sequential 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95553-22B1-76FC-EEC5-ADEE661F8A10}"/>
              </a:ext>
            </a:extLst>
          </p:cNvPr>
          <p:cNvSpPr/>
          <p:nvPr/>
        </p:nvSpPr>
        <p:spPr>
          <a:xfrm>
            <a:off x="1285102" y="4361935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83117-5C17-4131-3413-3FE3D96CC3BA}"/>
              </a:ext>
            </a:extLst>
          </p:cNvPr>
          <p:cNvSpPr txBox="1"/>
          <p:nvPr/>
        </p:nvSpPr>
        <p:spPr>
          <a:xfrm>
            <a:off x="1363608" y="399260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FB173-7732-44E7-0AE4-90CE36EECDAF}"/>
              </a:ext>
            </a:extLst>
          </p:cNvPr>
          <p:cNvCxnSpPr>
            <a:stCxn id="4" idx="3"/>
          </p:cNvCxnSpPr>
          <p:nvPr/>
        </p:nvCxnSpPr>
        <p:spPr>
          <a:xfrm>
            <a:off x="2141344" y="470792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301724-BC59-54C3-EF60-8D2D44F0BC41}"/>
              </a:ext>
            </a:extLst>
          </p:cNvPr>
          <p:cNvSpPr/>
          <p:nvPr/>
        </p:nvSpPr>
        <p:spPr>
          <a:xfrm>
            <a:off x="2607276" y="4539727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F7975-EB22-CC7D-5862-92BB1051C45A}"/>
              </a:ext>
            </a:extLst>
          </p:cNvPr>
          <p:cNvSpPr txBox="1"/>
          <p:nvPr/>
        </p:nvSpPr>
        <p:spPr>
          <a:xfrm>
            <a:off x="2680155" y="41659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73752-BC4F-0B00-FD3F-33DACF51939B}"/>
              </a:ext>
            </a:extLst>
          </p:cNvPr>
          <p:cNvSpPr txBox="1"/>
          <p:nvPr/>
        </p:nvSpPr>
        <p:spPr>
          <a:xfrm>
            <a:off x="2596799" y="4523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52020-36D3-FC53-79BC-7C03B34F43DB}"/>
              </a:ext>
            </a:extLst>
          </p:cNvPr>
          <p:cNvCxnSpPr/>
          <p:nvPr/>
        </p:nvCxnSpPr>
        <p:spPr>
          <a:xfrm>
            <a:off x="3230552" y="4709960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DD12F-65F2-B7CB-A6DD-4F5DC4507487}"/>
              </a:ext>
            </a:extLst>
          </p:cNvPr>
          <p:cNvSpPr/>
          <p:nvPr/>
        </p:nvSpPr>
        <p:spPr>
          <a:xfrm>
            <a:off x="4292360" y="45349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02008-6F25-9862-E21B-1D9355197D75}"/>
              </a:ext>
            </a:extLst>
          </p:cNvPr>
          <p:cNvSpPr txBox="1"/>
          <p:nvPr/>
        </p:nvSpPr>
        <p:spPr>
          <a:xfrm>
            <a:off x="4342852" y="41772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3F11E-D848-5C4B-313B-1758FE015FA2}"/>
              </a:ext>
            </a:extLst>
          </p:cNvPr>
          <p:cNvSpPr txBox="1"/>
          <p:nvPr/>
        </p:nvSpPr>
        <p:spPr>
          <a:xfrm>
            <a:off x="4255355" y="45232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A16EB-7BB3-A30F-3319-5A34A28898B6}"/>
              </a:ext>
            </a:extLst>
          </p:cNvPr>
          <p:cNvSpPr txBox="1"/>
          <p:nvPr/>
        </p:nvSpPr>
        <p:spPr>
          <a:xfrm>
            <a:off x="3652098" y="45177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77393-0B3C-43C5-14E8-0F0580D54166}"/>
              </a:ext>
            </a:extLst>
          </p:cNvPr>
          <p:cNvCxnSpPr/>
          <p:nvPr/>
        </p:nvCxnSpPr>
        <p:spPr>
          <a:xfrm>
            <a:off x="4892204" y="470242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40996E1-DAF3-65D1-6853-5FF3B8616705}"/>
              </a:ext>
            </a:extLst>
          </p:cNvPr>
          <p:cNvSpPr/>
          <p:nvPr/>
        </p:nvSpPr>
        <p:spPr>
          <a:xfrm>
            <a:off x="5385049" y="4375663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E7CE35-A4D8-9F0F-E9D8-73B4F09FFB85}"/>
              </a:ext>
            </a:extLst>
          </p:cNvPr>
          <p:cNvCxnSpPr/>
          <p:nvPr/>
        </p:nvCxnSpPr>
        <p:spPr>
          <a:xfrm>
            <a:off x="5385049" y="4904262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4CD87-391A-7B21-0F68-F14AE87B1281}"/>
              </a:ext>
            </a:extLst>
          </p:cNvPr>
          <p:cNvCxnSpPr/>
          <p:nvPr/>
        </p:nvCxnSpPr>
        <p:spPr>
          <a:xfrm flipV="1">
            <a:off x="5813170" y="4535244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BB1486-FE22-B0C4-0D12-CBF95D9C0A7E}"/>
              </a:ext>
            </a:extLst>
          </p:cNvPr>
          <p:cNvSpPr txBox="1"/>
          <p:nvPr/>
        </p:nvSpPr>
        <p:spPr>
          <a:xfrm>
            <a:off x="5412314" y="4396908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836246-FDFA-571B-9524-CD02E538C57F}"/>
              </a:ext>
            </a:extLst>
          </p:cNvPr>
          <p:cNvCxnSpPr/>
          <p:nvPr/>
        </p:nvCxnSpPr>
        <p:spPr>
          <a:xfrm>
            <a:off x="6248986" y="4712742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5D1CEBB-1B85-7EF0-62C6-FFB0A4526400}"/>
              </a:ext>
            </a:extLst>
          </p:cNvPr>
          <p:cNvSpPr/>
          <p:nvPr/>
        </p:nvSpPr>
        <p:spPr>
          <a:xfrm>
            <a:off x="6714918" y="4544545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65F83-3471-D2A4-EA66-5C61E425B318}"/>
              </a:ext>
            </a:extLst>
          </p:cNvPr>
          <p:cNvSpPr txBox="1"/>
          <p:nvPr/>
        </p:nvSpPr>
        <p:spPr>
          <a:xfrm>
            <a:off x="6787797" y="41707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FCE641-0D93-E540-0C70-BF3B2A2922A0}"/>
              </a:ext>
            </a:extLst>
          </p:cNvPr>
          <p:cNvSpPr txBox="1"/>
          <p:nvPr/>
        </p:nvSpPr>
        <p:spPr>
          <a:xfrm>
            <a:off x="6704441" y="45280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5E9104-72E1-2309-B425-81AD1A846BA3}"/>
              </a:ext>
            </a:extLst>
          </p:cNvPr>
          <p:cNvCxnSpPr/>
          <p:nvPr/>
        </p:nvCxnSpPr>
        <p:spPr>
          <a:xfrm>
            <a:off x="7338194" y="4714778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2318444-5E2E-1FF1-9773-EB8DB1C5A7D0}"/>
              </a:ext>
            </a:extLst>
          </p:cNvPr>
          <p:cNvSpPr/>
          <p:nvPr/>
        </p:nvSpPr>
        <p:spPr>
          <a:xfrm>
            <a:off x="7856312" y="4556217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9581D1-A55F-CDBD-A0C7-FACE6ED61BD3}"/>
              </a:ext>
            </a:extLst>
          </p:cNvPr>
          <p:cNvSpPr txBox="1"/>
          <p:nvPr/>
        </p:nvSpPr>
        <p:spPr>
          <a:xfrm>
            <a:off x="7906804" y="419855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BFE244-BC3B-E027-0C70-E6E6E856BB7A}"/>
              </a:ext>
            </a:extLst>
          </p:cNvPr>
          <p:cNvSpPr txBox="1"/>
          <p:nvPr/>
        </p:nvSpPr>
        <p:spPr>
          <a:xfrm>
            <a:off x="7794593" y="454454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E0411E-571B-15E5-1C73-D100E0799F25}"/>
              </a:ext>
            </a:extLst>
          </p:cNvPr>
          <p:cNvSpPr/>
          <p:nvPr/>
        </p:nvSpPr>
        <p:spPr>
          <a:xfrm>
            <a:off x="8978522" y="4420251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58BBAC-4B3A-44F2-ED89-8AB1A9B910EE}"/>
              </a:ext>
            </a:extLst>
          </p:cNvPr>
          <p:cNvSpPr txBox="1"/>
          <p:nvPr/>
        </p:nvSpPr>
        <p:spPr>
          <a:xfrm>
            <a:off x="8949992" y="40509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0D03D3-FA6F-DE60-7AE4-AEAE2A140AD9}"/>
              </a:ext>
            </a:extLst>
          </p:cNvPr>
          <p:cNvCxnSpPr/>
          <p:nvPr/>
        </p:nvCxnSpPr>
        <p:spPr>
          <a:xfrm>
            <a:off x="8456156" y="4766240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971F7E-7368-1B15-DDFB-3F0DC818FE26}"/>
              </a:ext>
            </a:extLst>
          </p:cNvPr>
          <p:cNvSpPr txBox="1"/>
          <p:nvPr/>
        </p:nvSpPr>
        <p:spPr>
          <a:xfrm>
            <a:off x="5322138" y="51758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0980E6F4-BCA9-9B32-DB38-65EB630FD577}"/>
              </a:ext>
            </a:extLst>
          </p:cNvPr>
          <p:cNvSpPr/>
          <p:nvPr/>
        </p:nvSpPr>
        <p:spPr>
          <a:xfrm>
            <a:off x="4659086" y="4876800"/>
            <a:ext cx="1928294" cy="1057499"/>
          </a:xfrm>
          <a:custGeom>
            <a:avLst/>
            <a:gdLst>
              <a:gd name="connsiteX0" fmla="*/ 1611085 w 1928294"/>
              <a:gd name="connsiteY0" fmla="*/ 0 h 1057499"/>
              <a:gd name="connsiteX1" fmla="*/ 1883228 w 1928294"/>
              <a:gd name="connsiteY1" fmla="*/ 359229 h 1057499"/>
              <a:gd name="connsiteX2" fmla="*/ 1894114 w 1928294"/>
              <a:gd name="connsiteY2" fmla="*/ 772886 h 1057499"/>
              <a:gd name="connsiteX3" fmla="*/ 1545771 w 1928294"/>
              <a:gd name="connsiteY3" fmla="*/ 1012371 h 1057499"/>
              <a:gd name="connsiteX4" fmla="*/ 1001485 w 1928294"/>
              <a:gd name="connsiteY4" fmla="*/ 957943 h 1057499"/>
              <a:gd name="connsiteX5" fmla="*/ 0 w 1928294"/>
              <a:gd name="connsiteY5" fmla="*/ 43543 h 105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294" h="1057499">
                <a:moveTo>
                  <a:pt x="1611085" y="0"/>
                </a:moveTo>
                <a:cubicBezTo>
                  <a:pt x="1723571" y="115207"/>
                  <a:pt x="1836057" y="230415"/>
                  <a:pt x="1883228" y="359229"/>
                </a:cubicBezTo>
                <a:cubicBezTo>
                  <a:pt x="1930400" y="488043"/>
                  <a:pt x="1950357" y="664029"/>
                  <a:pt x="1894114" y="772886"/>
                </a:cubicBezTo>
                <a:cubicBezTo>
                  <a:pt x="1837871" y="881743"/>
                  <a:pt x="1694542" y="981528"/>
                  <a:pt x="1545771" y="1012371"/>
                </a:cubicBezTo>
                <a:cubicBezTo>
                  <a:pt x="1397000" y="1043214"/>
                  <a:pt x="1259113" y="1119414"/>
                  <a:pt x="1001485" y="957943"/>
                </a:cubicBezTo>
                <a:cubicBezTo>
                  <a:pt x="743856" y="796472"/>
                  <a:pt x="371928" y="420007"/>
                  <a:pt x="0" y="43543"/>
                </a:cubicBez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3F5A7B-6ADF-E4F8-60F6-AD4A1634CA26}"/>
              </a:ext>
            </a:extLst>
          </p:cNvPr>
          <p:cNvSpPr/>
          <p:nvPr/>
        </p:nvSpPr>
        <p:spPr>
          <a:xfrm>
            <a:off x="5174488" y="5513128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1CFB73-0CD4-1523-01D4-566CEEF4D466}"/>
              </a:ext>
            </a:extLst>
          </p:cNvPr>
          <p:cNvSpPr txBox="1"/>
          <p:nvPr/>
        </p:nvSpPr>
        <p:spPr>
          <a:xfrm>
            <a:off x="5147648" y="5501124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</p:spTree>
    <p:extLst>
      <p:ext uri="{BB962C8B-B14F-4D97-AF65-F5344CB8AC3E}">
        <p14:creationId xmlns:p14="http://schemas.microsoft.com/office/powerpoint/2010/main" val="3080733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Using the box on the left, we multiply the Short-Term Memory and the Input by their weights…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5"/>
                </a:solidFill>
              </a:rPr>
              <a:t>1 x 2.00</a:t>
            </a:r>
            <a:r>
              <a:rPr lang="en-US" sz="2800" dirty="0">
                <a:solidFill>
                  <a:schemeClr val="tx1"/>
                </a:solidFill>
              </a:rPr>
              <a:t>) + (</a:t>
            </a:r>
            <a:r>
              <a:rPr lang="en-US" sz="2800" b="1" dirty="0">
                <a:solidFill>
                  <a:schemeClr val="tx1"/>
                </a:solidFill>
              </a:rPr>
              <a:t>1 x 1.65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83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…and add the Bias…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5"/>
                </a:solidFill>
              </a:rPr>
              <a:t>1 x 2.00</a:t>
            </a:r>
            <a:r>
              <a:rPr lang="en-US" sz="2800" dirty="0">
                <a:solidFill>
                  <a:schemeClr val="tx1"/>
                </a:solidFill>
              </a:rPr>
              <a:t>) + (</a:t>
            </a:r>
            <a:r>
              <a:rPr lang="en-US" sz="2800" b="1" dirty="0">
                <a:solidFill>
                  <a:schemeClr val="tx1"/>
                </a:solidFill>
              </a:rPr>
              <a:t>1 x 1.65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+ 0.62 = 4.27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510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…we then plug 4.27 into the </a:t>
            </a:r>
            <a:r>
              <a:rPr lang="en-US" sz="2800" b="1" dirty="0">
                <a:solidFill>
                  <a:schemeClr val="accent4"/>
                </a:solidFill>
              </a:rPr>
              <a:t>Sigmoid Activation Function</a:t>
            </a:r>
            <a:r>
              <a:rPr lang="en-US" sz="2800" dirty="0">
                <a:solidFill>
                  <a:schemeClr val="tx1"/>
                </a:solidFill>
              </a:rPr>
              <a:t>…to get 1.0.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652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entire </a:t>
            </a:r>
            <a:r>
              <a:rPr lang="en-US" sz="2800" b="1" dirty="0">
                <a:solidFill>
                  <a:schemeClr val="accent2"/>
                </a:solidFill>
              </a:rPr>
              <a:t>Potential Long-Term Memory </a:t>
            </a:r>
            <a:r>
              <a:rPr lang="en-US" sz="2800" dirty="0">
                <a:solidFill>
                  <a:schemeClr val="tx1"/>
                </a:solidFill>
              </a:rPr>
              <a:t>is retained.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94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add 0.97 to the existing </a:t>
            </a:r>
            <a:r>
              <a:rPr lang="en-US" sz="2800" b="1" dirty="0">
                <a:solidFill>
                  <a:schemeClr val="accent6"/>
                </a:solidFill>
              </a:rPr>
              <a:t>Long-Term Memory</a:t>
            </a:r>
            <a:r>
              <a:rPr lang="en-US" sz="2800" dirty="0">
                <a:solidFill>
                  <a:schemeClr val="tx1"/>
                </a:solidFill>
              </a:rPr>
              <a:t>, and we get a new </a:t>
            </a:r>
            <a:r>
              <a:rPr lang="en-US" sz="2800" b="1" dirty="0">
                <a:solidFill>
                  <a:schemeClr val="accent6"/>
                </a:solidFill>
              </a:rPr>
              <a:t>Long-Term Memory</a:t>
            </a:r>
            <a:r>
              <a:rPr lang="en-US" sz="2800" dirty="0">
                <a:solidFill>
                  <a:schemeClr val="tx1"/>
                </a:solidFill>
              </a:rPr>
              <a:t>, 2.96.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70CD01-79B9-F6E1-FCB9-7718DD5A4F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</p:spTree>
    <p:extLst>
      <p:ext uri="{BB962C8B-B14F-4D97-AF65-F5344CB8AC3E}">
        <p14:creationId xmlns:p14="http://schemas.microsoft.com/office/powerpoint/2010/main" val="3805133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7822015" y="1680332"/>
            <a:ext cx="4352448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is called the </a:t>
            </a:r>
            <a:r>
              <a:rPr lang="en-US" sz="2800" b="1" dirty="0">
                <a:solidFill>
                  <a:schemeClr val="tx1"/>
                </a:solidFill>
              </a:rPr>
              <a:t>Input Gate.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B1E5B6-A7F1-8AA4-31D8-37ACF26E338C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</p:spTree>
    <p:extLst>
      <p:ext uri="{BB962C8B-B14F-4D97-AF65-F5344CB8AC3E}">
        <p14:creationId xmlns:p14="http://schemas.microsoft.com/office/powerpoint/2010/main" val="22427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07154" y="2351023"/>
            <a:ext cx="6630482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use the new </a:t>
            </a:r>
            <a:r>
              <a:rPr lang="en-US" sz="2800" b="1" dirty="0">
                <a:solidFill>
                  <a:schemeClr val="accent6"/>
                </a:solidFill>
              </a:rPr>
              <a:t>Long-Term Memory </a:t>
            </a:r>
            <a:r>
              <a:rPr lang="en-US" sz="2800" dirty="0">
                <a:solidFill>
                  <a:schemeClr val="tx1"/>
                </a:solidFill>
              </a:rPr>
              <a:t>as input into the </a:t>
            </a:r>
            <a:r>
              <a:rPr lang="en-US" sz="2800" b="1" dirty="0">
                <a:solidFill>
                  <a:schemeClr val="accent2"/>
                </a:solidFill>
              </a:rPr>
              <a:t>Tanh Activation 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</p:spTree>
    <p:extLst>
      <p:ext uri="{BB962C8B-B14F-4D97-AF65-F5344CB8AC3E}">
        <p14:creationId xmlns:p14="http://schemas.microsoft.com/office/powerpoint/2010/main" val="696040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07154" y="2351023"/>
            <a:ext cx="6630482" cy="3957905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After plugging </a:t>
            </a:r>
            <a:r>
              <a:rPr lang="en-US" sz="2800" b="1" dirty="0">
                <a:solidFill>
                  <a:schemeClr val="accent6"/>
                </a:solidFill>
              </a:rPr>
              <a:t>2.96</a:t>
            </a:r>
            <a:r>
              <a:rPr lang="en-US" sz="2800" dirty="0">
                <a:solidFill>
                  <a:schemeClr val="tx1"/>
                </a:solidFill>
              </a:rPr>
              <a:t> into the </a:t>
            </a:r>
            <a:r>
              <a:rPr lang="en-US" sz="2800" b="1" dirty="0">
                <a:solidFill>
                  <a:schemeClr val="accent2"/>
                </a:solidFill>
              </a:rPr>
              <a:t>Tanh Activation Function</a:t>
            </a:r>
            <a:r>
              <a:rPr lang="en-US" sz="2800" dirty="0">
                <a:solidFill>
                  <a:schemeClr val="tx1"/>
                </a:solidFill>
              </a:rPr>
              <a:t>, we get </a:t>
            </a:r>
            <a:r>
              <a:rPr lang="en-US" sz="2800" b="1" dirty="0">
                <a:solidFill>
                  <a:schemeClr val="accent2"/>
                </a:solidFill>
              </a:rPr>
              <a:t>0.99</a:t>
            </a:r>
            <a:r>
              <a:rPr lang="en-US" sz="28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which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represents a </a:t>
            </a:r>
            <a:r>
              <a:rPr lang="en-US" sz="2800" b="1" dirty="0">
                <a:solidFill>
                  <a:schemeClr val="accent5"/>
                </a:solidFill>
              </a:rPr>
              <a:t>Potential Short-Term Memory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BE34CD-F57F-12EB-0C9A-2247611A6207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2566183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24052" y="2368551"/>
            <a:ext cx="4453401" cy="3869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Now, we decide how much of that to remember, using the same approach as before.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BE34CD-F57F-12EB-0C9A-2247611A6207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7F057-999B-8246-E2AB-E904471CB5D8}"/>
              </a:ext>
            </a:extLst>
          </p:cNvPr>
          <p:cNvSpPr txBox="1"/>
          <p:nvPr/>
        </p:nvSpPr>
        <p:spPr>
          <a:xfrm>
            <a:off x="831938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% Potential Memory to Remember</a:t>
            </a:r>
          </a:p>
        </p:txBody>
      </p:sp>
    </p:spTree>
    <p:extLst>
      <p:ext uri="{BB962C8B-B14F-4D97-AF65-F5344CB8AC3E}">
        <p14:creationId xmlns:p14="http://schemas.microsoft.com/office/powerpoint/2010/main" val="1904761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24052" y="2368551"/>
            <a:ext cx="4453401" cy="3869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5"/>
                </a:solidFill>
              </a:rPr>
              <a:t>1.0 x 4.38</a:t>
            </a:r>
            <a:r>
              <a:rPr lang="en-US" sz="2800" dirty="0">
                <a:solidFill>
                  <a:schemeClr val="tx1"/>
                </a:solidFill>
              </a:rPr>
              <a:t>) + (</a:t>
            </a:r>
            <a:r>
              <a:rPr lang="en-US" sz="2800" b="1" dirty="0">
                <a:solidFill>
                  <a:schemeClr val="tx1"/>
                </a:solidFill>
              </a:rPr>
              <a:t>1.0 x -0.19</a:t>
            </a:r>
            <a:r>
              <a:rPr lang="en-US" sz="2800" dirty="0">
                <a:solidFill>
                  <a:schemeClr val="tx1"/>
                </a:solidFill>
              </a:rPr>
              <a:t>) + 0.59 = 4.78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Into a  Sigmoid Activation Function = 0.99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BE34CD-F57F-12EB-0C9A-2247611A6207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7F057-999B-8246-E2AB-E904471CB5D8}"/>
              </a:ext>
            </a:extLst>
          </p:cNvPr>
          <p:cNvSpPr txBox="1"/>
          <p:nvPr/>
        </p:nvSpPr>
        <p:spPr>
          <a:xfrm>
            <a:off x="831938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/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5AD0-6630-0E26-5529-D1213E43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9785-7F58-C46D-C177-D2EA3FB88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2159"/>
          </a:xfrm>
        </p:spPr>
        <p:txBody>
          <a:bodyPr/>
          <a:lstStyle/>
          <a:p>
            <a:r>
              <a:rPr lang="en-US" dirty="0"/>
              <a:t>Slug numbers across days are </a:t>
            </a:r>
            <a:r>
              <a:rPr lang="en-US" b="1" u="sng" dirty="0"/>
              <a:t>autocorrelated</a:t>
            </a:r>
            <a:r>
              <a:rPr lang="en-US" b="1" dirty="0"/>
              <a:t>.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CAA6EA-331E-238F-6BFD-3B17A908B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115867"/>
              </p:ext>
            </p:extLst>
          </p:nvPr>
        </p:nvGraphicFramePr>
        <p:xfrm>
          <a:off x="215556" y="2812649"/>
          <a:ext cx="3701536" cy="301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5CC579B-F82E-3D4D-B872-117D7B1DD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7740"/>
              </p:ext>
            </p:extLst>
          </p:nvPr>
        </p:nvGraphicFramePr>
        <p:xfrm>
          <a:off x="4245232" y="2812649"/>
          <a:ext cx="3701536" cy="301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7189E57-E5A6-A4DF-B32D-7A2E62772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676274"/>
              </p:ext>
            </p:extLst>
          </p:nvPr>
        </p:nvGraphicFramePr>
        <p:xfrm>
          <a:off x="7946768" y="2812649"/>
          <a:ext cx="3701536" cy="301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28787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24052" y="2368551"/>
            <a:ext cx="4453401" cy="3869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multiply 0.99 x 0.98 to get 0.8, our New </a:t>
            </a:r>
            <a:r>
              <a:rPr lang="en-US" sz="2800" b="1" dirty="0">
                <a:solidFill>
                  <a:schemeClr val="accent5"/>
                </a:solidFill>
              </a:rPr>
              <a:t>Short-Term Memory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BE34CD-F57F-12EB-0C9A-2247611A6207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7F057-999B-8246-E2AB-E904471CB5D8}"/>
              </a:ext>
            </a:extLst>
          </p:cNvPr>
          <p:cNvSpPr txBox="1"/>
          <p:nvPr/>
        </p:nvSpPr>
        <p:spPr>
          <a:xfrm>
            <a:off x="831938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/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3CBC3A-A86E-3A17-DA82-25297865D49F}"/>
                  </a:ext>
                </a:extLst>
              </p:cNvPr>
              <p:cNvSpPr txBox="1"/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3CBC3A-A86E-3A17-DA82-25297865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49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0F05AB-8229-B458-B12C-B59910DEA63D}"/>
              </a:ext>
            </a:extLst>
          </p:cNvPr>
          <p:cNvSpPr/>
          <p:nvPr/>
        </p:nvSpPr>
        <p:spPr>
          <a:xfrm>
            <a:off x="32338" y="2391645"/>
            <a:ext cx="3382242" cy="2803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79C8E-7FBF-5ED2-12A8-EA2D7BB9E77D}"/>
              </a:ext>
            </a:extLst>
          </p:cNvPr>
          <p:cNvSpPr/>
          <p:nvPr/>
        </p:nvSpPr>
        <p:spPr>
          <a:xfrm>
            <a:off x="3424052" y="2368551"/>
            <a:ext cx="4453401" cy="3869107"/>
          </a:xfrm>
          <a:prstGeom prst="rect">
            <a:avLst/>
          </a:prstGeom>
          <a:solidFill>
            <a:schemeClr val="bg1">
              <a:alpha val="9657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call this the </a:t>
            </a:r>
            <a:r>
              <a:rPr lang="en-US" sz="2800" b="1" dirty="0">
                <a:solidFill>
                  <a:schemeClr val="tx1"/>
                </a:solidFill>
              </a:rPr>
              <a:t>Output Gate.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BE34CD-F57F-12EB-0C9A-2247611A6207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7F057-999B-8246-E2AB-E904471CB5D8}"/>
              </a:ext>
            </a:extLst>
          </p:cNvPr>
          <p:cNvSpPr txBox="1"/>
          <p:nvPr/>
        </p:nvSpPr>
        <p:spPr>
          <a:xfrm>
            <a:off x="831938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/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3CBC3A-A86E-3A17-DA82-25297865D49F}"/>
                  </a:ext>
                </a:extLst>
              </p:cNvPr>
              <p:cNvSpPr txBox="1"/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3CBC3A-A86E-3A17-DA82-25297865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860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F570D4C-1BC1-EA2D-89C9-F88F0D340653}"/>
              </a:ext>
            </a:extLst>
          </p:cNvPr>
          <p:cNvSpPr/>
          <p:nvPr/>
        </p:nvSpPr>
        <p:spPr>
          <a:xfrm>
            <a:off x="962278" y="2416845"/>
            <a:ext cx="2128055" cy="278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A16-429B-E835-FA62-D005DFC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" y="-237465"/>
            <a:ext cx="10515600" cy="1325563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434BA-FB20-D89E-0F0C-8EF1967BC371}"/>
              </a:ext>
            </a:extLst>
          </p:cNvPr>
          <p:cNvCxnSpPr>
            <a:cxnSpLocks/>
          </p:cNvCxnSpPr>
          <p:nvPr/>
        </p:nvCxnSpPr>
        <p:spPr>
          <a:xfrm>
            <a:off x="123986" y="1952786"/>
            <a:ext cx="21780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0B859-2980-096F-5EA5-DC932F70119E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2725118" y="1948121"/>
            <a:ext cx="2527444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21793-A73E-FF32-7536-22DD168955FA}"/>
              </a:ext>
            </a:extLst>
          </p:cNvPr>
          <p:cNvCxnSpPr>
            <a:cxnSpLocks/>
          </p:cNvCxnSpPr>
          <p:nvPr/>
        </p:nvCxnSpPr>
        <p:spPr>
          <a:xfrm>
            <a:off x="5901750" y="1952786"/>
            <a:ext cx="629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B826E-6BCC-184F-585C-D911BC73501E}"/>
              </a:ext>
            </a:extLst>
          </p:cNvPr>
          <p:cNvCxnSpPr>
            <a:cxnSpLocks/>
          </p:cNvCxnSpPr>
          <p:nvPr/>
        </p:nvCxnSpPr>
        <p:spPr>
          <a:xfrm>
            <a:off x="1418659" y="4029419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C945D-227D-486A-0945-DC3FE6DE84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423261" y="4055250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38512-05ED-8976-229D-144790C7551C}"/>
              </a:ext>
            </a:extLst>
          </p:cNvPr>
          <p:cNvSpPr/>
          <p:nvPr/>
        </p:nvSpPr>
        <p:spPr>
          <a:xfrm>
            <a:off x="2011680" y="5719860"/>
            <a:ext cx="897774" cy="64839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A4403-D5D9-8D1C-840C-FC302154541E}"/>
              </a:ext>
            </a:extLst>
          </p:cNvPr>
          <p:cNvSpPr txBox="1"/>
          <p:nvPr/>
        </p:nvSpPr>
        <p:spPr>
          <a:xfrm>
            <a:off x="2092517" y="5388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D309-BC23-D037-BB00-4F1BB8D51826}"/>
              </a:ext>
            </a:extLst>
          </p:cNvPr>
          <p:cNvCxnSpPr/>
          <p:nvPr/>
        </p:nvCxnSpPr>
        <p:spPr>
          <a:xfrm flipV="1">
            <a:off x="2460567" y="4222865"/>
            <a:ext cx="0" cy="1156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D31A61-7E6E-F726-FE59-9AA9F2FBE1F8}"/>
              </a:ext>
            </a:extLst>
          </p:cNvPr>
          <p:cNvSpPr txBox="1"/>
          <p:nvPr/>
        </p:nvSpPr>
        <p:spPr>
          <a:xfrm>
            <a:off x="2167409" y="38705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/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5F427-5515-5312-50E1-504C9DBD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85" y="1756270"/>
                <a:ext cx="5204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A2D12-BF8E-40A5-EDF9-89776ABD4E61}"/>
              </a:ext>
            </a:extLst>
          </p:cNvPr>
          <p:cNvCxnSpPr>
            <a:cxnSpLocks/>
          </p:cNvCxnSpPr>
          <p:nvPr/>
        </p:nvCxnSpPr>
        <p:spPr>
          <a:xfrm flipV="1">
            <a:off x="2450871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CAA12-4FFC-6FF3-CE67-0EFBE2B0604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433334" y="2040274"/>
            <a:ext cx="17537" cy="4640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F094C-D0D9-0360-B8F4-D9F89F738C2C}"/>
              </a:ext>
            </a:extLst>
          </p:cNvPr>
          <p:cNvSpPr/>
          <p:nvPr/>
        </p:nvSpPr>
        <p:spPr>
          <a:xfrm>
            <a:off x="1933288" y="2504331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A1537B-55B8-6073-7F61-E68F18A037D8}"/>
              </a:ext>
            </a:extLst>
          </p:cNvPr>
          <p:cNvCxnSpPr/>
          <p:nvPr/>
        </p:nvCxnSpPr>
        <p:spPr>
          <a:xfrm>
            <a:off x="1933288" y="3225800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46F49B-BE4C-D56F-A7EE-8306D4AA3D6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50871" y="2504331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4BB7668-7338-7D46-A5EB-089F82E7ED7D}"/>
              </a:ext>
            </a:extLst>
          </p:cNvPr>
          <p:cNvCxnSpPr/>
          <p:nvPr/>
        </p:nvCxnSpPr>
        <p:spPr>
          <a:xfrm flipV="1">
            <a:off x="1942983" y="2556964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C56B2-26CA-5438-D99C-66CDA34BD99C}"/>
              </a:ext>
            </a:extLst>
          </p:cNvPr>
          <p:cNvSpPr txBox="1"/>
          <p:nvPr/>
        </p:nvSpPr>
        <p:spPr>
          <a:xfrm>
            <a:off x="1892695" y="319007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5DAABE-8C14-8A20-C8E3-C3655901C658}"/>
              </a:ext>
            </a:extLst>
          </p:cNvPr>
          <p:cNvSpPr/>
          <p:nvPr/>
        </p:nvSpPr>
        <p:spPr>
          <a:xfrm>
            <a:off x="3568588" y="23959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4A822D-E4DE-31DB-2E95-A980E3647F6F}"/>
              </a:ext>
            </a:extLst>
          </p:cNvPr>
          <p:cNvCxnSpPr>
            <a:cxnSpLocks/>
          </p:cNvCxnSpPr>
          <p:nvPr/>
        </p:nvCxnSpPr>
        <p:spPr>
          <a:xfrm>
            <a:off x="3920446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A2E018-217A-48EA-9ED1-4EB25E555AE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3925048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3EB0AF-2CAD-F260-798B-98C9E07BC106}"/>
              </a:ext>
            </a:extLst>
          </p:cNvPr>
          <p:cNvCxnSpPr>
            <a:cxnSpLocks/>
          </p:cNvCxnSpPr>
          <p:nvPr/>
        </p:nvCxnSpPr>
        <p:spPr>
          <a:xfrm flipV="1">
            <a:off x="4962354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D23A7D-A9C8-5803-7F83-D05A24176A20}"/>
              </a:ext>
            </a:extLst>
          </p:cNvPr>
          <p:cNvSpPr txBox="1"/>
          <p:nvPr/>
        </p:nvSpPr>
        <p:spPr>
          <a:xfrm>
            <a:off x="4669196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8A811B-CF8C-13E4-ACCC-3162A6C169C3}"/>
              </a:ext>
            </a:extLst>
          </p:cNvPr>
          <p:cNvCxnSpPr>
            <a:cxnSpLocks/>
          </p:cNvCxnSpPr>
          <p:nvPr/>
        </p:nvCxnSpPr>
        <p:spPr>
          <a:xfrm flipV="1">
            <a:off x="4962990" y="3858773"/>
            <a:ext cx="0" cy="6065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56A1C3D-3C31-48BA-1350-BA8CA96BB002}"/>
              </a:ext>
            </a:extLst>
          </p:cNvPr>
          <p:cNvSpPr/>
          <p:nvPr/>
        </p:nvSpPr>
        <p:spPr>
          <a:xfrm>
            <a:off x="3717896" y="251464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D855C2-DBD5-B546-8D46-29687F516078}"/>
              </a:ext>
            </a:extLst>
          </p:cNvPr>
          <p:cNvCxnSpPr/>
          <p:nvPr/>
        </p:nvCxnSpPr>
        <p:spPr>
          <a:xfrm>
            <a:off x="3717896" y="3236109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4A9BF2-9704-A45B-F4F9-D54BF1C228E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235479" y="2514640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EA425A-E5AD-718E-069D-7256967A700B}"/>
              </a:ext>
            </a:extLst>
          </p:cNvPr>
          <p:cNvCxnSpPr/>
          <p:nvPr/>
        </p:nvCxnSpPr>
        <p:spPr>
          <a:xfrm flipV="1">
            <a:off x="3727591" y="2567273"/>
            <a:ext cx="1035166" cy="651933"/>
          </a:xfrm>
          <a:prstGeom prst="curvedConnector3">
            <a:avLst>
              <a:gd name="adj1" fmla="val 491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0F0F5F-F953-1E3C-B208-2D7966185426}"/>
              </a:ext>
            </a:extLst>
          </p:cNvPr>
          <p:cNvSpPr txBox="1"/>
          <p:nvPr/>
        </p:nvSpPr>
        <p:spPr>
          <a:xfrm>
            <a:off x="3677303" y="320038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2EEACD-B6E5-DEF4-26D7-D36B12221CDF}"/>
              </a:ext>
            </a:extLst>
          </p:cNvPr>
          <p:cNvCxnSpPr>
            <a:cxnSpLocks/>
          </p:cNvCxnSpPr>
          <p:nvPr/>
        </p:nvCxnSpPr>
        <p:spPr>
          <a:xfrm>
            <a:off x="4247971" y="3858773"/>
            <a:ext cx="73888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57C7A1-2A84-5B5A-C3B7-20A6F6C5CB6D}"/>
              </a:ext>
            </a:extLst>
          </p:cNvPr>
          <p:cNvCxnSpPr>
            <a:cxnSpLocks/>
          </p:cNvCxnSpPr>
          <p:nvPr/>
        </p:nvCxnSpPr>
        <p:spPr>
          <a:xfrm flipV="1">
            <a:off x="4245174" y="3533198"/>
            <a:ext cx="0" cy="3530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27612F-048B-C33E-EDDE-E76CF342645D}"/>
              </a:ext>
            </a:extLst>
          </p:cNvPr>
          <p:cNvCxnSpPr>
            <a:cxnSpLocks/>
          </p:cNvCxnSpPr>
          <p:nvPr/>
        </p:nvCxnSpPr>
        <p:spPr>
          <a:xfrm>
            <a:off x="4753062" y="3018242"/>
            <a:ext cx="7991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40FAD-4FBB-216A-9953-B76529895B1D}"/>
              </a:ext>
            </a:extLst>
          </p:cNvPr>
          <p:cNvSpPr/>
          <p:nvPr/>
        </p:nvSpPr>
        <p:spPr>
          <a:xfrm>
            <a:off x="6096000" y="2395980"/>
            <a:ext cx="1691284" cy="2781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BD008F-C207-619F-51C7-BBC4D5D11A7B}"/>
              </a:ext>
            </a:extLst>
          </p:cNvPr>
          <p:cNvCxnSpPr>
            <a:cxnSpLocks/>
          </p:cNvCxnSpPr>
          <p:nvPr/>
        </p:nvCxnSpPr>
        <p:spPr>
          <a:xfrm>
            <a:off x="6398612" y="40085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762BF2-B6F2-821D-31BE-96C03727D90E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6403214" y="40343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346090-07A3-6EEA-C846-373D02FDACB9}"/>
              </a:ext>
            </a:extLst>
          </p:cNvPr>
          <p:cNvCxnSpPr>
            <a:cxnSpLocks/>
          </p:cNvCxnSpPr>
          <p:nvPr/>
        </p:nvCxnSpPr>
        <p:spPr>
          <a:xfrm flipV="1">
            <a:off x="7440520" y="42020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D7373CF-4C55-859C-79E3-A16BCAFE871D}"/>
              </a:ext>
            </a:extLst>
          </p:cNvPr>
          <p:cNvSpPr txBox="1"/>
          <p:nvPr/>
        </p:nvSpPr>
        <p:spPr>
          <a:xfrm>
            <a:off x="7147362" y="38497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78DA16-E867-DF4C-C16C-411554065563}"/>
              </a:ext>
            </a:extLst>
          </p:cNvPr>
          <p:cNvSpPr/>
          <p:nvPr/>
        </p:nvSpPr>
        <p:spPr>
          <a:xfrm>
            <a:off x="6654999" y="2531470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074A2E-E262-0892-54BB-68D85933AED8}"/>
              </a:ext>
            </a:extLst>
          </p:cNvPr>
          <p:cNvCxnSpPr/>
          <p:nvPr/>
        </p:nvCxnSpPr>
        <p:spPr>
          <a:xfrm>
            <a:off x="6672803" y="3023135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1D9C3-7C38-9F11-D0E9-240117DDD64B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7172582" y="2531470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E19F22-88E5-598E-C036-DAD83511F670}"/>
              </a:ext>
            </a:extLst>
          </p:cNvPr>
          <p:cNvSpPr txBox="1"/>
          <p:nvPr/>
        </p:nvSpPr>
        <p:spPr>
          <a:xfrm>
            <a:off x="6647180" y="2646334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14:cNvPr>
              <p14:cNvContentPartPr/>
              <p14:nvPr/>
            </p14:nvContentPartPr>
            <p14:xfrm>
              <a:off x="6673829" y="2567273"/>
              <a:ext cx="1098959" cy="911759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5D3F6B-24F8-79C4-E7F5-D57C2AA15A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708" y="2561154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6E4ED5-BA6D-6740-A56B-ED4DE5F49A46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5730817" y="3018242"/>
            <a:ext cx="9241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D44AE02-A252-7BC2-2617-E13418CF3622}"/>
              </a:ext>
            </a:extLst>
          </p:cNvPr>
          <p:cNvCxnSpPr>
            <a:cxnSpLocks/>
          </p:cNvCxnSpPr>
          <p:nvPr/>
        </p:nvCxnSpPr>
        <p:spPr>
          <a:xfrm flipV="1">
            <a:off x="7440520" y="3533198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/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7C9D2D4-F8BB-97B4-5661-9706D413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2835965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6215CE4-A247-0149-5838-81444B043F5A}"/>
              </a:ext>
            </a:extLst>
          </p:cNvPr>
          <p:cNvSpPr txBox="1"/>
          <p:nvPr/>
        </p:nvSpPr>
        <p:spPr>
          <a:xfrm>
            <a:off x="5252562" y="17634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091386-9307-7206-4C02-349A6E58593D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5629171" y="2059625"/>
            <a:ext cx="12330" cy="77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D2C88E-F07E-523D-D274-8B9A0C4A860E}"/>
              </a:ext>
            </a:extLst>
          </p:cNvPr>
          <p:cNvSpPr/>
          <p:nvPr/>
        </p:nvSpPr>
        <p:spPr>
          <a:xfrm>
            <a:off x="8119551" y="2363680"/>
            <a:ext cx="1683974" cy="2781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922811-886C-56E1-2ED0-7385E75FC712}"/>
              </a:ext>
            </a:extLst>
          </p:cNvPr>
          <p:cNvCxnSpPr>
            <a:cxnSpLocks/>
          </p:cNvCxnSpPr>
          <p:nvPr/>
        </p:nvCxnSpPr>
        <p:spPr>
          <a:xfrm>
            <a:off x="8475009" y="3976254"/>
            <a:ext cx="0" cy="6948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B23BC1E-8E7A-8D98-5896-CE810EC3F51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8476011" y="4002085"/>
            <a:ext cx="744148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80BD268-4873-E5A7-E634-7EEAD97A75D7}"/>
              </a:ext>
            </a:extLst>
          </p:cNvPr>
          <p:cNvCxnSpPr>
            <a:cxnSpLocks/>
          </p:cNvCxnSpPr>
          <p:nvPr/>
        </p:nvCxnSpPr>
        <p:spPr>
          <a:xfrm flipV="1">
            <a:off x="9513317" y="4169700"/>
            <a:ext cx="0" cy="1084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8C689CA-138F-B286-6FC6-75823A98B121}"/>
              </a:ext>
            </a:extLst>
          </p:cNvPr>
          <p:cNvSpPr txBox="1"/>
          <p:nvPr/>
        </p:nvSpPr>
        <p:spPr>
          <a:xfrm>
            <a:off x="9220159" y="3817419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44BBD1-094E-D3F3-2767-6D55B692A33C}"/>
              </a:ext>
            </a:extLst>
          </p:cNvPr>
          <p:cNvSpPr/>
          <p:nvPr/>
        </p:nvSpPr>
        <p:spPr>
          <a:xfrm>
            <a:off x="8653779" y="2477167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B02EA8C-79D5-74F8-AD89-9AEE82082300}"/>
              </a:ext>
            </a:extLst>
          </p:cNvPr>
          <p:cNvCxnSpPr>
            <a:cxnSpLocks/>
          </p:cNvCxnSpPr>
          <p:nvPr/>
        </p:nvCxnSpPr>
        <p:spPr>
          <a:xfrm>
            <a:off x="8653779" y="3198636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169570-DB32-54BB-E03D-AC45C50C8355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9171362" y="2477167"/>
            <a:ext cx="9695" cy="7214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86960149-CF54-08B7-6395-7C23411EADD5}"/>
              </a:ext>
            </a:extLst>
          </p:cNvPr>
          <p:cNvCxnSpPr>
            <a:cxnSpLocks/>
          </p:cNvCxnSpPr>
          <p:nvPr/>
        </p:nvCxnSpPr>
        <p:spPr>
          <a:xfrm flipV="1">
            <a:off x="8663474" y="2529800"/>
            <a:ext cx="1035166" cy="65193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0F699A0-0DD7-E6B1-2475-05353E629413}"/>
              </a:ext>
            </a:extLst>
          </p:cNvPr>
          <p:cNvSpPr txBox="1"/>
          <p:nvPr/>
        </p:nvSpPr>
        <p:spPr>
          <a:xfrm>
            <a:off x="8613186" y="3162914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sigmoid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4905625-0A7E-610D-A487-7810AAE7DC18}"/>
              </a:ext>
            </a:extLst>
          </p:cNvPr>
          <p:cNvCxnSpPr>
            <a:cxnSpLocks/>
          </p:cNvCxnSpPr>
          <p:nvPr/>
        </p:nvCxnSpPr>
        <p:spPr>
          <a:xfrm flipV="1">
            <a:off x="9513317" y="3497855"/>
            <a:ext cx="0" cy="3980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EEBC6C4-9A32-3DE8-E547-D9ADDD82DD91}"/>
              </a:ext>
            </a:extLst>
          </p:cNvPr>
          <p:cNvSpPr/>
          <p:nvPr/>
        </p:nvSpPr>
        <p:spPr>
          <a:xfrm>
            <a:off x="10216223" y="2097339"/>
            <a:ext cx="1683974" cy="2781688"/>
          </a:xfrm>
          <a:prstGeom prst="rect">
            <a:avLst/>
          </a:prstGeom>
          <a:solidFill>
            <a:srgbClr val="FFC2D8"/>
          </a:solidFill>
          <a:ln>
            <a:solidFill>
              <a:srgbClr val="FF2F9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7274B5C-58CE-7156-3217-779C1297F64F}"/>
              </a:ext>
            </a:extLst>
          </p:cNvPr>
          <p:cNvCxnSpPr>
            <a:cxnSpLocks/>
          </p:cNvCxnSpPr>
          <p:nvPr/>
        </p:nvCxnSpPr>
        <p:spPr>
          <a:xfrm>
            <a:off x="9688945" y="2985942"/>
            <a:ext cx="838230" cy="51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D3FFCCC-B3FB-09E2-97A0-9CAF41B3412D}"/>
              </a:ext>
            </a:extLst>
          </p:cNvPr>
          <p:cNvCxnSpPr>
            <a:cxnSpLocks/>
          </p:cNvCxnSpPr>
          <p:nvPr/>
        </p:nvCxnSpPr>
        <p:spPr>
          <a:xfrm>
            <a:off x="10527175" y="2962794"/>
            <a:ext cx="0" cy="81824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7D03E89-59CD-1475-701D-97149EC06C9D}"/>
              </a:ext>
            </a:extLst>
          </p:cNvPr>
          <p:cNvCxnSpPr>
            <a:cxnSpLocks/>
          </p:cNvCxnSpPr>
          <p:nvPr/>
        </p:nvCxnSpPr>
        <p:spPr>
          <a:xfrm flipH="1">
            <a:off x="10527175" y="3755366"/>
            <a:ext cx="531035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B881AA-03E6-1185-9567-121BFCC735A5}"/>
              </a:ext>
            </a:extLst>
          </p:cNvPr>
          <p:cNvSpPr/>
          <p:nvPr/>
        </p:nvSpPr>
        <p:spPr>
          <a:xfrm>
            <a:off x="10712138" y="2239112"/>
            <a:ext cx="1035166" cy="973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7890C8-3500-04AA-E7BF-250C88289C09}"/>
              </a:ext>
            </a:extLst>
          </p:cNvPr>
          <p:cNvCxnSpPr>
            <a:cxnSpLocks/>
          </p:cNvCxnSpPr>
          <p:nvPr/>
        </p:nvCxnSpPr>
        <p:spPr>
          <a:xfrm>
            <a:off x="10729942" y="2730777"/>
            <a:ext cx="103516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5A627D3-1343-D4D6-768B-DA6C4D466D49}"/>
              </a:ext>
            </a:extLst>
          </p:cNvPr>
          <p:cNvCxnSpPr>
            <a:cxnSpLocks/>
            <a:stCxn id="228" idx="0"/>
            <a:endCxn id="228" idx="2"/>
          </p:cNvCxnSpPr>
          <p:nvPr/>
        </p:nvCxnSpPr>
        <p:spPr>
          <a:xfrm>
            <a:off x="11229721" y="2239112"/>
            <a:ext cx="0" cy="9735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CF16D1D-4E24-35E7-6E14-CA69444825D8}"/>
              </a:ext>
            </a:extLst>
          </p:cNvPr>
          <p:cNvSpPr txBox="1"/>
          <p:nvPr/>
        </p:nvSpPr>
        <p:spPr>
          <a:xfrm>
            <a:off x="10704319" y="2353976"/>
            <a:ext cx="55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tanh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14:cNvPr>
              <p14:cNvContentPartPr/>
              <p14:nvPr/>
            </p14:nvContentPartPr>
            <p14:xfrm>
              <a:off x="10730968" y="2274915"/>
              <a:ext cx="1098959" cy="911759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5223811-9FF7-9653-9677-F76FCB2C7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847" y="2268796"/>
                <a:ext cx="1111202" cy="923997"/>
              </a:xfrm>
              <a:prstGeom prst="rect">
                <a:avLst/>
              </a:prstGeom>
            </p:spPr>
          </p:pic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9DBA17C-FE40-BB26-6AEB-D45469EB0B2F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11229721" y="3212655"/>
            <a:ext cx="0" cy="4939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CCF78E-91AD-15BA-ED2C-DDC3115D5A60}"/>
              </a:ext>
            </a:extLst>
          </p:cNvPr>
          <p:cNvCxnSpPr>
            <a:cxnSpLocks/>
          </p:cNvCxnSpPr>
          <p:nvPr/>
        </p:nvCxnSpPr>
        <p:spPr>
          <a:xfrm>
            <a:off x="10396330" y="1948121"/>
            <a:ext cx="0" cy="8058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A671049-F642-7698-F059-0B0F7CE10E7A}"/>
              </a:ext>
            </a:extLst>
          </p:cNvPr>
          <p:cNvCxnSpPr>
            <a:cxnSpLocks/>
          </p:cNvCxnSpPr>
          <p:nvPr/>
        </p:nvCxnSpPr>
        <p:spPr>
          <a:xfrm flipV="1">
            <a:off x="10396330" y="2723843"/>
            <a:ext cx="256899" cy="69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/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E639EF-4220-4AC5-8F0E-B1A754EB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72" y="3663518"/>
                <a:ext cx="520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A32F77-C289-E166-A7F7-F400E834CE13}"/>
              </a:ext>
            </a:extLst>
          </p:cNvPr>
          <p:cNvCxnSpPr>
            <a:cxnSpLocks/>
          </p:cNvCxnSpPr>
          <p:nvPr/>
        </p:nvCxnSpPr>
        <p:spPr>
          <a:xfrm flipH="1" flipV="1">
            <a:off x="11227312" y="3991903"/>
            <a:ext cx="13379" cy="7753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2D64FB-8F22-CB17-270D-CBF4601BCA6E}"/>
              </a:ext>
            </a:extLst>
          </p:cNvPr>
          <p:cNvCxnSpPr>
            <a:cxnSpLocks/>
          </p:cNvCxnSpPr>
          <p:nvPr/>
        </p:nvCxnSpPr>
        <p:spPr>
          <a:xfrm>
            <a:off x="11250686" y="4744137"/>
            <a:ext cx="8471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/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1BA9E1A-2A5C-83CC-4C79-4C75926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40" y="4224113"/>
                <a:ext cx="676754" cy="307777"/>
              </a:xfrm>
              <a:prstGeom prst="rect">
                <a:avLst/>
              </a:prstGeom>
              <a:blipFill>
                <a:blip r:embed="rId7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/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CA397B6-1F92-BA10-F7AC-A8FA667C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3595759"/>
                <a:ext cx="72502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/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A00725-66C0-7688-C4DF-B0F04F2A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24" y="3513048"/>
                <a:ext cx="725027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/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84E9A22-AE37-C34A-9BCA-9A259C13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3" y="4270430"/>
                <a:ext cx="677114" cy="307777"/>
              </a:xfrm>
              <a:prstGeom prst="rect">
                <a:avLst/>
              </a:prstGeom>
              <a:blipFill>
                <a:blip r:embed="rId10"/>
                <a:stretch>
                  <a:fillRect r="-1818" b="-12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/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FFA5B-5780-A306-AD29-5850C17C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60" y="4169020"/>
                <a:ext cx="728560" cy="315409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/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A460063-2F39-80DC-4513-502078B2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79" y="3575497"/>
                <a:ext cx="6641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/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E6EE3AE-17FF-06DF-20F2-84B508D3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31" y="3582499"/>
                <a:ext cx="664109" cy="307777"/>
              </a:xfrm>
              <a:prstGeom prst="rect">
                <a:avLst/>
              </a:prstGeom>
              <a:blipFill>
                <a:blip r:embed="rId13"/>
                <a:stretch>
                  <a:fillRect r="-18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/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534DD49-92E2-1332-1169-2828EF4C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53" y="4229949"/>
                <a:ext cx="676754" cy="307777"/>
              </a:xfrm>
              <a:prstGeom prst="rect">
                <a:avLst/>
              </a:prstGeom>
              <a:blipFill>
                <a:blip r:embed="rId14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/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3DD8637-CEAE-416F-ED07-0896C36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89" y="4807117"/>
                <a:ext cx="676754" cy="307777"/>
              </a:xfrm>
              <a:prstGeom prst="rect">
                <a:avLst/>
              </a:prstGeom>
              <a:blipFill>
                <a:blip r:embed="rId15"/>
                <a:stretch>
                  <a:fillRect r="-3636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/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A8014EE-09E4-3398-0068-3D75CC5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69" y="4815182"/>
                <a:ext cx="676754" cy="307777"/>
              </a:xfrm>
              <a:prstGeom prst="rect">
                <a:avLst/>
              </a:prstGeom>
              <a:blipFill>
                <a:blip r:embed="rId16"/>
                <a:stretch>
                  <a:fillRect r="-3571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/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F204E5A-929F-82FC-B26E-33D00D44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99" y="4770616"/>
                <a:ext cx="676754" cy="307777"/>
              </a:xfrm>
              <a:prstGeom prst="rect">
                <a:avLst/>
              </a:prstGeom>
              <a:blipFill>
                <a:blip r:embed="rId17"/>
                <a:stretch>
                  <a:fillRect r="-3571" b="-769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/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−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0D663554-9C10-6EA9-52CD-C0050526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91" y="4763457"/>
                <a:ext cx="907041" cy="307777"/>
              </a:xfrm>
              <a:prstGeom prst="rect">
                <a:avLst/>
              </a:prstGeom>
              <a:blipFill>
                <a:blip r:embed="rId18"/>
                <a:stretch>
                  <a:fillRect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5A5A6B-0217-0BF7-F600-996D54003C57}"/>
              </a:ext>
            </a:extLst>
          </p:cNvPr>
          <p:cNvSpPr txBox="1"/>
          <p:nvPr/>
        </p:nvSpPr>
        <p:spPr>
          <a:xfrm>
            <a:off x="528187" y="1659467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2677-AAB1-72B6-A226-ECA1EB99298D}"/>
              </a:ext>
            </a:extLst>
          </p:cNvPr>
          <p:cNvSpPr txBox="1"/>
          <p:nvPr/>
        </p:nvSpPr>
        <p:spPr>
          <a:xfrm>
            <a:off x="803158" y="1146514"/>
            <a:ext cx="3371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Long-term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CB78E-80D7-E81D-7181-C4999F3E1173}"/>
              </a:ext>
            </a:extLst>
          </p:cNvPr>
          <p:cNvSpPr txBox="1"/>
          <p:nvPr/>
        </p:nvSpPr>
        <p:spPr>
          <a:xfrm>
            <a:off x="3513712" y="1710101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F5B99C-9F4E-111A-883F-C83ACB35836C}"/>
              </a:ext>
            </a:extLst>
          </p:cNvPr>
          <p:cNvCxnSpPr>
            <a:cxnSpLocks/>
          </p:cNvCxnSpPr>
          <p:nvPr/>
        </p:nvCxnSpPr>
        <p:spPr>
          <a:xfrm>
            <a:off x="132299" y="4724259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933A3-BD7D-B4AD-B6E4-EF3CC70D5608}"/>
              </a:ext>
            </a:extLst>
          </p:cNvPr>
          <p:cNvSpPr txBox="1"/>
          <p:nvPr/>
        </p:nvSpPr>
        <p:spPr>
          <a:xfrm>
            <a:off x="182249" y="4408159"/>
            <a:ext cx="520498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1BAC-B800-E9BA-D6BA-4924F756ACAC}"/>
              </a:ext>
            </a:extLst>
          </p:cNvPr>
          <p:cNvSpPr txBox="1"/>
          <p:nvPr/>
        </p:nvSpPr>
        <p:spPr>
          <a:xfrm>
            <a:off x="123986" y="5431758"/>
            <a:ext cx="1664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/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79D0F-B594-BAD4-C493-7105BF53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79" y="2053914"/>
                <a:ext cx="7250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5E87F57-53BB-8FEC-84B3-3C9E0FB22F83}"/>
              </a:ext>
            </a:extLst>
          </p:cNvPr>
          <p:cNvSpPr txBox="1"/>
          <p:nvPr/>
        </p:nvSpPr>
        <p:spPr>
          <a:xfrm>
            <a:off x="157551" y="2487136"/>
            <a:ext cx="15892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% Long-Term </a:t>
            </a:r>
          </a:p>
          <a:p>
            <a:r>
              <a:rPr lang="en-US" b="1" dirty="0">
                <a:solidFill>
                  <a:schemeClr val="accent4"/>
                </a:solidFill>
              </a:rPr>
              <a:t>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/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2E7DF5-A68E-6518-1D30-059DBD0E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4" y="2623456"/>
                <a:ext cx="6641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/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C925F-36AC-BC48-974E-4B521CE6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7" y="2563544"/>
                <a:ext cx="6641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/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55A0C1-A0DF-9B3D-2437-7749687A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1" y="2060774"/>
                <a:ext cx="6641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78FB51E-0137-3628-D340-72227415480A}"/>
              </a:ext>
            </a:extLst>
          </p:cNvPr>
          <p:cNvSpPr txBox="1"/>
          <p:nvPr/>
        </p:nvSpPr>
        <p:spPr>
          <a:xfrm>
            <a:off x="6751536" y="1691457"/>
            <a:ext cx="766969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2.96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71768-7244-81B0-FC05-325983D47D2C}"/>
              </a:ext>
            </a:extLst>
          </p:cNvPr>
          <p:cNvCxnSpPr>
            <a:cxnSpLocks/>
          </p:cNvCxnSpPr>
          <p:nvPr/>
        </p:nvCxnSpPr>
        <p:spPr>
          <a:xfrm>
            <a:off x="2460567" y="5286895"/>
            <a:ext cx="708115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D86C3F6-D863-54EF-2C86-703B1B220CF3}"/>
              </a:ext>
            </a:extLst>
          </p:cNvPr>
          <p:cNvCxnSpPr>
            <a:cxnSpLocks/>
          </p:cNvCxnSpPr>
          <p:nvPr/>
        </p:nvCxnSpPr>
        <p:spPr>
          <a:xfrm flipV="1">
            <a:off x="5111585" y="4703394"/>
            <a:ext cx="2213773" cy="2164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25B9D9F-ECE7-8D17-2C05-5064F4688FD9}"/>
              </a:ext>
            </a:extLst>
          </p:cNvPr>
          <p:cNvCxnSpPr>
            <a:cxnSpLocks/>
          </p:cNvCxnSpPr>
          <p:nvPr/>
        </p:nvCxnSpPr>
        <p:spPr>
          <a:xfrm>
            <a:off x="7611340" y="4692741"/>
            <a:ext cx="8882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F4C8D3-7949-B79E-5AAA-C3D876ADFF98}"/>
              </a:ext>
            </a:extLst>
          </p:cNvPr>
          <p:cNvCxnSpPr>
            <a:cxnSpLocks/>
          </p:cNvCxnSpPr>
          <p:nvPr/>
        </p:nvCxnSpPr>
        <p:spPr>
          <a:xfrm>
            <a:off x="2633419" y="4725041"/>
            <a:ext cx="216976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34B7E-C427-430B-35B2-6310D8ED1869}"/>
              </a:ext>
            </a:extLst>
          </p:cNvPr>
          <p:cNvSpPr txBox="1"/>
          <p:nvPr/>
        </p:nvSpPr>
        <p:spPr>
          <a:xfrm>
            <a:off x="6192908" y="5434222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Potential Long-Term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1F9A3-C853-7782-91BF-27D73A864A54}"/>
              </a:ext>
            </a:extLst>
          </p:cNvPr>
          <p:cNvSpPr txBox="1"/>
          <p:nvPr/>
        </p:nvSpPr>
        <p:spPr>
          <a:xfrm>
            <a:off x="357523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% Potential Memory to Remember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9C442-DF4B-E576-AC72-BD99F7593D50}"/>
              </a:ext>
            </a:extLst>
          </p:cNvPr>
          <p:cNvSpPr txBox="1"/>
          <p:nvPr/>
        </p:nvSpPr>
        <p:spPr>
          <a:xfrm>
            <a:off x="5925527" y="1070463"/>
            <a:ext cx="3810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 Long-term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/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CDECE6-82B9-F538-79E8-B2D9564E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156" y="3374740"/>
                <a:ext cx="6641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BE34CD-F57F-12EB-0C9A-2247611A6207}"/>
              </a:ext>
            </a:extLst>
          </p:cNvPr>
          <p:cNvSpPr txBox="1"/>
          <p:nvPr/>
        </p:nvSpPr>
        <p:spPr>
          <a:xfrm>
            <a:off x="10299339" y="4985238"/>
            <a:ext cx="19266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Potential Short-Term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7F057-999B-8246-E2AB-E904471CB5D8}"/>
              </a:ext>
            </a:extLst>
          </p:cNvPr>
          <p:cNvSpPr txBox="1"/>
          <p:nvPr/>
        </p:nvSpPr>
        <p:spPr>
          <a:xfrm>
            <a:off x="8319389" y="5436402"/>
            <a:ext cx="19266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% Potential Memory to Remember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/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0D905-AD8D-50AC-6405-903DDF1C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767" y="3121466"/>
                <a:ext cx="90704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3CBC3A-A86E-3A17-DA82-25297865D49F}"/>
                  </a:ext>
                </a:extLst>
              </p:cNvPr>
              <p:cNvSpPr txBox="1"/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3CBC3A-A86E-3A17-DA82-25297865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71" y="4392321"/>
                <a:ext cx="664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08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9AA4-D9B8-2A34-F4A7-9C8A3E99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727A-C54D-AC3F-178C-6BCBDA8E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two different channels to remember long-term and short-term memories.</a:t>
            </a:r>
          </a:p>
          <a:p>
            <a:r>
              <a:rPr lang="en-US" dirty="0"/>
              <a:t>Includes :</a:t>
            </a:r>
          </a:p>
          <a:p>
            <a:pPr lvl="1"/>
            <a:r>
              <a:rPr lang="en-US" dirty="0"/>
              <a:t>The Forget Gate: % Long-Term memory to remember</a:t>
            </a:r>
          </a:p>
          <a:p>
            <a:pPr lvl="1"/>
            <a:r>
              <a:rPr lang="en-US" dirty="0"/>
              <a:t>The Input Gate: Updates our Long-Term Memory by multiplying the % to remember and the potential Long-Term Memory.</a:t>
            </a:r>
          </a:p>
          <a:p>
            <a:pPr lvl="1"/>
            <a:r>
              <a:rPr lang="en-US" dirty="0"/>
              <a:t>The Output Gate: Updates our Short-Term Memory by multiplying the % to remember and the potential Short-Term Memory.</a:t>
            </a:r>
          </a:p>
          <a:p>
            <a:r>
              <a:rPr lang="en-US" dirty="0"/>
              <a:t>We would run through this channel for each new input, using the long and short-term memories calculated from the previous input.</a:t>
            </a:r>
          </a:p>
          <a:p>
            <a:r>
              <a:rPr lang="en-US" dirty="0"/>
              <a:t>LSTMs solve many of the issues with standard RNNs.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1D4-3AFF-78DB-A95A-F5DEDDE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data through a RNN?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A1BE-AF4E-1006-0406-055AB16E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normalized our data to be between 0 and 1.</a:t>
            </a:r>
          </a:p>
          <a:p>
            <a:r>
              <a:rPr lang="en-US" dirty="0"/>
              <a:t>0 = no slugs</a:t>
            </a:r>
          </a:p>
          <a:p>
            <a:r>
              <a:rPr lang="en-US" dirty="0"/>
              <a:t>0.5 = some slugs</a:t>
            </a:r>
          </a:p>
          <a:p>
            <a:r>
              <a:rPr lang="en-US" dirty="0"/>
              <a:t>1 = a lot of slugs</a:t>
            </a:r>
          </a:p>
        </p:txBody>
      </p:sp>
    </p:spTree>
    <p:extLst>
      <p:ext uri="{BB962C8B-B14F-4D97-AF65-F5344CB8AC3E}">
        <p14:creationId xmlns:p14="http://schemas.microsoft.com/office/powerpoint/2010/main" val="111851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1D4-3AFF-78DB-A95A-F5DEDDE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data through a RNN?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4ECD76-B52F-33D9-2B68-9729A72EE534}"/>
              </a:ext>
            </a:extLst>
          </p:cNvPr>
          <p:cNvSpPr/>
          <p:nvPr/>
        </p:nvSpPr>
        <p:spPr>
          <a:xfrm>
            <a:off x="1208902" y="1817038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B4B2A7-8C1C-FEFD-3D14-30E2570E476C}"/>
              </a:ext>
            </a:extLst>
          </p:cNvPr>
          <p:cNvSpPr txBox="1"/>
          <p:nvPr/>
        </p:nvSpPr>
        <p:spPr>
          <a:xfrm>
            <a:off x="1287408" y="144770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483D4-B41F-3C3E-D0AD-4BF751C58D69}"/>
              </a:ext>
            </a:extLst>
          </p:cNvPr>
          <p:cNvCxnSpPr>
            <a:stCxn id="37" idx="3"/>
          </p:cNvCxnSpPr>
          <p:nvPr/>
        </p:nvCxnSpPr>
        <p:spPr>
          <a:xfrm>
            <a:off x="2065144" y="2163027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C3E62B3-A50D-9761-D3EE-3A64B637EF57}"/>
              </a:ext>
            </a:extLst>
          </p:cNvPr>
          <p:cNvSpPr/>
          <p:nvPr/>
        </p:nvSpPr>
        <p:spPr>
          <a:xfrm>
            <a:off x="2531076" y="19948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1F8125-610B-ECC3-586A-4B8293023D11}"/>
              </a:ext>
            </a:extLst>
          </p:cNvPr>
          <p:cNvSpPr txBox="1"/>
          <p:nvPr/>
        </p:nvSpPr>
        <p:spPr>
          <a:xfrm>
            <a:off x="2603955" y="16210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D898A-4794-5D34-49B0-B6DCCDC3B2A4}"/>
              </a:ext>
            </a:extLst>
          </p:cNvPr>
          <p:cNvSpPr txBox="1"/>
          <p:nvPr/>
        </p:nvSpPr>
        <p:spPr>
          <a:xfrm>
            <a:off x="2520599" y="197836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DE5FF8-5CB7-DFBC-4D63-A9068A45F72B}"/>
              </a:ext>
            </a:extLst>
          </p:cNvPr>
          <p:cNvCxnSpPr/>
          <p:nvPr/>
        </p:nvCxnSpPr>
        <p:spPr>
          <a:xfrm>
            <a:off x="3154352" y="216506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8C8F8B-234A-B856-C764-4BCEFA079224}"/>
              </a:ext>
            </a:extLst>
          </p:cNvPr>
          <p:cNvSpPr/>
          <p:nvPr/>
        </p:nvSpPr>
        <p:spPr>
          <a:xfrm>
            <a:off x="4216160" y="1990033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434F92-5C98-2918-1F12-885C9822DC8B}"/>
              </a:ext>
            </a:extLst>
          </p:cNvPr>
          <p:cNvSpPr txBox="1"/>
          <p:nvPr/>
        </p:nvSpPr>
        <p:spPr>
          <a:xfrm>
            <a:off x="4266652" y="16323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521F59-C7CD-0BBA-A9B3-96F0B73ED6D7}"/>
              </a:ext>
            </a:extLst>
          </p:cNvPr>
          <p:cNvSpPr txBox="1"/>
          <p:nvPr/>
        </p:nvSpPr>
        <p:spPr>
          <a:xfrm>
            <a:off x="4179155" y="19783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27867A-C8ED-649E-6777-EC096F9B1CCD}"/>
              </a:ext>
            </a:extLst>
          </p:cNvPr>
          <p:cNvSpPr txBox="1"/>
          <p:nvPr/>
        </p:nvSpPr>
        <p:spPr>
          <a:xfrm>
            <a:off x="3575898" y="19728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E5ADBF-6A63-5A20-C24B-4913320A1157}"/>
              </a:ext>
            </a:extLst>
          </p:cNvPr>
          <p:cNvCxnSpPr/>
          <p:nvPr/>
        </p:nvCxnSpPr>
        <p:spPr>
          <a:xfrm>
            <a:off x="4816004" y="215752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2CCD1B0-4411-5AC0-C0E7-E6F194DA4358}"/>
              </a:ext>
            </a:extLst>
          </p:cNvPr>
          <p:cNvSpPr/>
          <p:nvPr/>
        </p:nvSpPr>
        <p:spPr>
          <a:xfrm>
            <a:off x="5308849" y="1830766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892730-4E02-09CB-0D04-5C4610B6259D}"/>
              </a:ext>
            </a:extLst>
          </p:cNvPr>
          <p:cNvCxnSpPr/>
          <p:nvPr/>
        </p:nvCxnSpPr>
        <p:spPr>
          <a:xfrm>
            <a:off x="5308849" y="2359365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EE8D86-2D1E-F40A-750C-3EBB5381BC1B}"/>
              </a:ext>
            </a:extLst>
          </p:cNvPr>
          <p:cNvCxnSpPr/>
          <p:nvPr/>
        </p:nvCxnSpPr>
        <p:spPr>
          <a:xfrm flipV="1">
            <a:off x="5736970" y="1990347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738C46-13A6-AB2F-702B-9CC0F6323C95}"/>
              </a:ext>
            </a:extLst>
          </p:cNvPr>
          <p:cNvSpPr txBox="1"/>
          <p:nvPr/>
        </p:nvSpPr>
        <p:spPr>
          <a:xfrm>
            <a:off x="5336114" y="1852011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C922F5-A6CA-9163-B4A6-1488AD7D756B}"/>
              </a:ext>
            </a:extLst>
          </p:cNvPr>
          <p:cNvCxnSpPr/>
          <p:nvPr/>
        </p:nvCxnSpPr>
        <p:spPr>
          <a:xfrm>
            <a:off x="6172786" y="216784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103AE90-D896-1D8C-D104-0943C096221C}"/>
              </a:ext>
            </a:extLst>
          </p:cNvPr>
          <p:cNvSpPr/>
          <p:nvPr/>
        </p:nvSpPr>
        <p:spPr>
          <a:xfrm>
            <a:off x="6638718" y="1999648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480EF1-32E3-A293-51B0-629974176773}"/>
              </a:ext>
            </a:extLst>
          </p:cNvPr>
          <p:cNvSpPr txBox="1"/>
          <p:nvPr/>
        </p:nvSpPr>
        <p:spPr>
          <a:xfrm>
            <a:off x="6711597" y="16258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1DB6B6-C817-C4C7-391F-64572502A1C3}"/>
              </a:ext>
            </a:extLst>
          </p:cNvPr>
          <p:cNvSpPr txBox="1"/>
          <p:nvPr/>
        </p:nvSpPr>
        <p:spPr>
          <a:xfrm>
            <a:off x="6628241" y="198317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4A8B7E-3382-82C5-F45C-072B13D0774B}"/>
              </a:ext>
            </a:extLst>
          </p:cNvPr>
          <p:cNvCxnSpPr/>
          <p:nvPr/>
        </p:nvCxnSpPr>
        <p:spPr>
          <a:xfrm>
            <a:off x="7261994" y="216988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5E23875-635B-AB24-FB2E-B1A6A8785C95}"/>
              </a:ext>
            </a:extLst>
          </p:cNvPr>
          <p:cNvSpPr/>
          <p:nvPr/>
        </p:nvSpPr>
        <p:spPr>
          <a:xfrm>
            <a:off x="7780112" y="201132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E8CED-E147-07E6-4302-8648637AD74D}"/>
              </a:ext>
            </a:extLst>
          </p:cNvPr>
          <p:cNvSpPr txBox="1"/>
          <p:nvPr/>
        </p:nvSpPr>
        <p:spPr>
          <a:xfrm>
            <a:off x="7830604" y="16536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0E009E-A2FE-373C-9083-55364CC81F1F}"/>
              </a:ext>
            </a:extLst>
          </p:cNvPr>
          <p:cNvSpPr txBox="1"/>
          <p:nvPr/>
        </p:nvSpPr>
        <p:spPr>
          <a:xfrm>
            <a:off x="7718393" y="19996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82C9E8-7E05-8B95-1C15-46D336F0978C}"/>
              </a:ext>
            </a:extLst>
          </p:cNvPr>
          <p:cNvSpPr/>
          <p:nvPr/>
        </p:nvSpPr>
        <p:spPr>
          <a:xfrm>
            <a:off x="8902322" y="1875354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93DB-6F5C-A4CC-CE1C-FEFAA534007A}"/>
              </a:ext>
            </a:extLst>
          </p:cNvPr>
          <p:cNvSpPr txBox="1"/>
          <p:nvPr/>
        </p:nvSpPr>
        <p:spPr>
          <a:xfrm>
            <a:off x="8873792" y="150602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D7F434-1D93-51FA-436C-E4BC7A1A190C}"/>
              </a:ext>
            </a:extLst>
          </p:cNvPr>
          <p:cNvCxnSpPr/>
          <p:nvPr/>
        </p:nvCxnSpPr>
        <p:spPr>
          <a:xfrm>
            <a:off x="8379956" y="222134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AEAB52-EFAA-9076-FC8F-E8C93185ECEE}"/>
              </a:ext>
            </a:extLst>
          </p:cNvPr>
          <p:cNvSpPr txBox="1"/>
          <p:nvPr/>
        </p:nvSpPr>
        <p:spPr>
          <a:xfrm>
            <a:off x="5245938" y="2630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A6E8C7FC-0838-2561-171D-276F2E8BC80C}"/>
              </a:ext>
            </a:extLst>
          </p:cNvPr>
          <p:cNvSpPr/>
          <p:nvPr/>
        </p:nvSpPr>
        <p:spPr>
          <a:xfrm>
            <a:off x="4582886" y="2331903"/>
            <a:ext cx="1928294" cy="1057499"/>
          </a:xfrm>
          <a:custGeom>
            <a:avLst/>
            <a:gdLst>
              <a:gd name="connsiteX0" fmla="*/ 1611085 w 1928294"/>
              <a:gd name="connsiteY0" fmla="*/ 0 h 1057499"/>
              <a:gd name="connsiteX1" fmla="*/ 1883228 w 1928294"/>
              <a:gd name="connsiteY1" fmla="*/ 359229 h 1057499"/>
              <a:gd name="connsiteX2" fmla="*/ 1894114 w 1928294"/>
              <a:gd name="connsiteY2" fmla="*/ 772886 h 1057499"/>
              <a:gd name="connsiteX3" fmla="*/ 1545771 w 1928294"/>
              <a:gd name="connsiteY3" fmla="*/ 1012371 h 1057499"/>
              <a:gd name="connsiteX4" fmla="*/ 1001485 w 1928294"/>
              <a:gd name="connsiteY4" fmla="*/ 957943 h 1057499"/>
              <a:gd name="connsiteX5" fmla="*/ 0 w 1928294"/>
              <a:gd name="connsiteY5" fmla="*/ 43543 h 105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294" h="1057499">
                <a:moveTo>
                  <a:pt x="1611085" y="0"/>
                </a:moveTo>
                <a:cubicBezTo>
                  <a:pt x="1723571" y="115207"/>
                  <a:pt x="1836057" y="230415"/>
                  <a:pt x="1883228" y="359229"/>
                </a:cubicBezTo>
                <a:cubicBezTo>
                  <a:pt x="1930400" y="488043"/>
                  <a:pt x="1950357" y="664029"/>
                  <a:pt x="1894114" y="772886"/>
                </a:cubicBezTo>
                <a:cubicBezTo>
                  <a:pt x="1837871" y="881743"/>
                  <a:pt x="1694542" y="981528"/>
                  <a:pt x="1545771" y="1012371"/>
                </a:cubicBezTo>
                <a:cubicBezTo>
                  <a:pt x="1397000" y="1043214"/>
                  <a:pt x="1259113" y="1119414"/>
                  <a:pt x="1001485" y="957943"/>
                </a:cubicBezTo>
                <a:cubicBezTo>
                  <a:pt x="743856" y="796472"/>
                  <a:pt x="371928" y="420007"/>
                  <a:pt x="0" y="43543"/>
                </a:cubicBez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BD1073-4089-2A71-0187-7150EF237CED}"/>
              </a:ext>
            </a:extLst>
          </p:cNvPr>
          <p:cNvSpPr/>
          <p:nvPr/>
        </p:nvSpPr>
        <p:spPr>
          <a:xfrm>
            <a:off x="5098288" y="2968231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4CA804-F794-2AE9-24BC-5A5BC60DB078}"/>
              </a:ext>
            </a:extLst>
          </p:cNvPr>
          <p:cNvSpPr txBox="1"/>
          <p:nvPr/>
        </p:nvSpPr>
        <p:spPr>
          <a:xfrm>
            <a:off x="5071448" y="2956227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</p:spTree>
    <p:extLst>
      <p:ext uri="{BB962C8B-B14F-4D97-AF65-F5344CB8AC3E}">
        <p14:creationId xmlns:p14="http://schemas.microsoft.com/office/powerpoint/2010/main" val="31509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1D4-3AFF-78DB-A95A-F5DEDDE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data through a RNN?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4ECD76-B52F-33D9-2B68-9729A72EE534}"/>
              </a:ext>
            </a:extLst>
          </p:cNvPr>
          <p:cNvSpPr/>
          <p:nvPr/>
        </p:nvSpPr>
        <p:spPr>
          <a:xfrm>
            <a:off x="1208902" y="1817038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B4B2A7-8C1C-FEFD-3D14-30E2570E476C}"/>
              </a:ext>
            </a:extLst>
          </p:cNvPr>
          <p:cNvSpPr txBox="1"/>
          <p:nvPr/>
        </p:nvSpPr>
        <p:spPr>
          <a:xfrm>
            <a:off x="1287408" y="144770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483D4-B41F-3C3E-D0AD-4BF751C58D69}"/>
              </a:ext>
            </a:extLst>
          </p:cNvPr>
          <p:cNvCxnSpPr>
            <a:stCxn id="37" idx="3"/>
          </p:cNvCxnSpPr>
          <p:nvPr/>
        </p:nvCxnSpPr>
        <p:spPr>
          <a:xfrm>
            <a:off x="2065144" y="2163027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C3E62B3-A50D-9761-D3EE-3A64B637EF57}"/>
              </a:ext>
            </a:extLst>
          </p:cNvPr>
          <p:cNvSpPr/>
          <p:nvPr/>
        </p:nvSpPr>
        <p:spPr>
          <a:xfrm>
            <a:off x="2531076" y="19948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1F8125-610B-ECC3-586A-4B8293023D11}"/>
              </a:ext>
            </a:extLst>
          </p:cNvPr>
          <p:cNvSpPr txBox="1"/>
          <p:nvPr/>
        </p:nvSpPr>
        <p:spPr>
          <a:xfrm>
            <a:off x="2603955" y="16210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D898A-4794-5D34-49B0-B6DCCDC3B2A4}"/>
              </a:ext>
            </a:extLst>
          </p:cNvPr>
          <p:cNvSpPr txBox="1"/>
          <p:nvPr/>
        </p:nvSpPr>
        <p:spPr>
          <a:xfrm>
            <a:off x="2520599" y="197836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DE5FF8-5CB7-DFBC-4D63-A9068A45F72B}"/>
              </a:ext>
            </a:extLst>
          </p:cNvPr>
          <p:cNvCxnSpPr/>
          <p:nvPr/>
        </p:nvCxnSpPr>
        <p:spPr>
          <a:xfrm>
            <a:off x="3154352" y="216506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8C8F8B-234A-B856-C764-4BCEFA079224}"/>
              </a:ext>
            </a:extLst>
          </p:cNvPr>
          <p:cNvSpPr/>
          <p:nvPr/>
        </p:nvSpPr>
        <p:spPr>
          <a:xfrm>
            <a:off x="4216160" y="1990033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434F92-5C98-2918-1F12-885C9822DC8B}"/>
              </a:ext>
            </a:extLst>
          </p:cNvPr>
          <p:cNvSpPr txBox="1"/>
          <p:nvPr/>
        </p:nvSpPr>
        <p:spPr>
          <a:xfrm>
            <a:off x="4266652" y="16323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521F59-C7CD-0BBA-A9B3-96F0B73ED6D7}"/>
              </a:ext>
            </a:extLst>
          </p:cNvPr>
          <p:cNvSpPr txBox="1"/>
          <p:nvPr/>
        </p:nvSpPr>
        <p:spPr>
          <a:xfrm>
            <a:off x="4179155" y="19783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27867A-C8ED-649E-6777-EC096F9B1CCD}"/>
              </a:ext>
            </a:extLst>
          </p:cNvPr>
          <p:cNvSpPr txBox="1"/>
          <p:nvPr/>
        </p:nvSpPr>
        <p:spPr>
          <a:xfrm>
            <a:off x="3575898" y="19728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E5ADBF-6A63-5A20-C24B-4913320A1157}"/>
              </a:ext>
            </a:extLst>
          </p:cNvPr>
          <p:cNvCxnSpPr/>
          <p:nvPr/>
        </p:nvCxnSpPr>
        <p:spPr>
          <a:xfrm>
            <a:off x="4816004" y="215752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2CCD1B0-4411-5AC0-C0E7-E6F194DA4358}"/>
              </a:ext>
            </a:extLst>
          </p:cNvPr>
          <p:cNvSpPr/>
          <p:nvPr/>
        </p:nvSpPr>
        <p:spPr>
          <a:xfrm>
            <a:off x="5308849" y="1830766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892730-4E02-09CB-0D04-5C4610B6259D}"/>
              </a:ext>
            </a:extLst>
          </p:cNvPr>
          <p:cNvCxnSpPr/>
          <p:nvPr/>
        </p:nvCxnSpPr>
        <p:spPr>
          <a:xfrm>
            <a:off x="5308849" y="2359365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EE8D86-2D1E-F40A-750C-3EBB5381BC1B}"/>
              </a:ext>
            </a:extLst>
          </p:cNvPr>
          <p:cNvCxnSpPr/>
          <p:nvPr/>
        </p:nvCxnSpPr>
        <p:spPr>
          <a:xfrm flipV="1">
            <a:off x="5736970" y="1990347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738C46-13A6-AB2F-702B-9CC0F6323C95}"/>
              </a:ext>
            </a:extLst>
          </p:cNvPr>
          <p:cNvSpPr txBox="1"/>
          <p:nvPr/>
        </p:nvSpPr>
        <p:spPr>
          <a:xfrm>
            <a:off x="5336114" y="1852011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C922F5-A6CA-9163-B4A6-1488AD7D756B}"/>
              </a:ext>
            </a:extLst>
          </p:cNvPr>
          <p:cNvCxnSpPr/>
          <p:nvPr/>
        </p:nvCxnSpPr>
        <p:spPr>
          <a:xfrm>
            <a:off x="6172786" y="216784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103AE90-D896-1D8C-D104-0943C096221C}"/>
              </a:ext>
            </a:extLst>
          </p:cNvPr>
          <p:cNvSpPr/>
          <p:nvPr/>
        </p:nvSpPr>
        <p:spPr>
          <a:xfrm>
            <a:off x="6638718" y="1999648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480EF1-32E3-A293-51B0-629974176773}"/>
              </a:ext>
            </a:extLst>
          </p:cNvPr>
          <p:cNvSpPr txBox="1"/>
          <p:nvPr/>
        </p:nvSpPr>
        <p:spPr>
          <a:xfrm>
            <a:off x="6711597" y="16258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1DB6B6-C817-C4C7-391F-64572502A1C3}"/>
              </a:ext>
            </a:extLst>
          </p:cNvPr>
          <p:cNvSpPr txBox="1"/>
          <p:nvPr/>
        </p:nvSpPr>
        <p:spPr>
          <a:xfrm>
            <a:off x="6628241" y="198317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4A8B7E-3382-82C5-F45C-072B13D0774B}"/>
              </a:ext>
            </a:extLst>
          </p:cNvPr>
          <p:cNvCxnSpPr/>
          <p:nvPr/>
        </p:nvCxnSpPr>
        <p:spPr>
          <a:xfrm>
            <a:off x="7261994" y="216988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5E23875-635B-AB24-FB2E-B1A6A8785C95}"/>
              </a:ext>
            </a:extLst>
          </p:cNvPr>
          <p:cNvSpPr/>
          <p:nvPr/>
        </p:nvSpPr>
        <p:spPr>
          <a:xfrm>
            <a:off x="7780112" y="201132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E8CED-E147-07E6-4302-8648637AD74D}"/>
              </a:ext>
            </a:extLst>
          </p:cNvPr>
          <p:cNvSpPr txBox="1"/>
          <p:nvPr/>
        </p:nvSpPr>
        <p:spPr>
          <a:xfrm>
            <a:off x="7830604" y="16536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0E009E-A2FE-373C-9083-55364CC81F1F}"/>
              </a:ext>
            </a:extLst>
          </p:cNvPr>
          <p:cNvSpPr txBox="1"/>
          <p:nvPr/>
        </p:nvSpPr>
        <p:spPr>
          <a:xfrm>
            <a:off x="7718393" y="19996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82C9E8-7E05-8B95-1C15-46D336F0978C}"/>
              </a:ext>
            </a:extLst>
          </p:cNvPr>
          <p:cNvSpPr/>
          <p:nvPr/>
        </p:nvSpPr>
        <p:spPr>
          <a:xfrm>
            <a:off x="8902322" y="1875354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93DB-6F5C-A4CC-CE1C-FEFAA534007A}"/>
              </a:ext>
            </a:extLst>
          </p:cNvPr>
          <p:cNvSpPr txBox="1"/>
          <p:nvPr/>
        </p:nvSpPr>
        <p:spPr>
          <a:xfrm>
            <a:off x="8873792" y="150602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D7F434-1D93-51FA-436C-E4BC7A1A190C}"/>
              </a:ext>
            </a:extLst>
          </p:cNvPr>
          <p:cNvCxnSpPr/>
          <p:nvPr/>
        </p:nvCxnSpPr>
        <p:spPr>
          <a:xfrm>
            <a:off x="8379956" y="222134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AEAB52-EFAA-9076-FC8F-E8C93185ECEE}"/>
              </a:ext>
            </a:extLst>
          </p:cNvPr>
          <p:cNvSpPr txBox="1"/>
          <p:nvPr/>
        </p:nvSpPr>
        <p:spPr>
          <a:xfrm>
            <a:off x="4612766" y="25349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9AC6E-5E20-5872-44B6-59A671C6C825}"/>
              </a:ext>
            </a:extLst>
          </p:cNvPr>
          <p:cNvSpPr/>
          <p:nvPr/>
        </p:nvSpPr>
        <p:spPr>
          <a:xfrm>
            <a:off x="1208902" y="3477448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77EF4C-68FB-577F-5DAE-B6C73B42B75D}"/>
              </a:ext>
            </a:extLst>
          </p:cNvPr>
          <p:cNvCxnSpPr>
            <a:stCxn id="3" idx="3"/>
          </p:cNvCxnSpPr>
          <p:nvPr/>
        </p:nvCxnSpPr>
        <p:spPr>
          <a:xfrm>
            <a:off x="2065144" y="3823437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EE4367-329B-FF17-C2D3-6EAA0F3FA3B5}"/>
              </a:ext>
            </a:extLst>
          </p:cNvPr>
          <p:cNvSpPr/>
          <p:nvPr/>
        </p:nvSpPr>
        <p:spPr>
          <a:xfrm>
            <a:off x="2531076" y="365524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67F7A-8988-28C2-F83F-3D4450AB0FE8}"/>
              </a:ext>
            </a:extLst>
          </p:cNvPr>
          <p:cNvSpPr txBox="1"/>
          <p:nvPr/>
        </p:nvSpPr>
        <p:spPr>
          <a:xfrm>
            <a:off x="2603955" y="32814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94075-8774-8C77-7F4C-CD6853D1F7CD}"/>
              </a:ext>
            </a:extLst>
          </p:cNvPr>
          <p:cNvSpPr txBox="1"/>
          <p:nvPr/>
        </p:nvSpPr>
        <p:spPr>
          <a:xfrm>
            <a:off x="2520599" y="363877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0B9E9-F257-CBC1-0948-ED05A5C65123}"/>
              </a:ext>
            </a:extLst>
          </p:cNvPr>
          <p:cNvCxnSpPr/>
          <p:nvPr/>
        </p:nvCxnSpPr>
        <p:spPr>
          <a:xfrm>
            <a:off x="3154352" y="382547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D8F18B-7338-BA86-C585-E130B98B45DE}"/>
              </a:ext>
            </a:extLst>
          </p:cNvPr>
          <p:cNvSpPr/>
          <p:nvPr/>
        </p:nvSpPr>
        <p:spPr>
          <a:xfrm>
            <a:off x="4216160" y="3650443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58DA3-B8D5-9C55-B16C-CB3B953942B8}"/>
              </a:ext>
            </a:extLst>
          </p:cNvPr>
          <p:cNvSpPr txBox="1"/>
          <p:nvPr/>
        </p:nvSpPr>
        <p:spPr>
          <a:xfrm>
            <a:off x="4266652" y="32927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6A680-41F9-FB05-7F7C-A562A3E22EA0}"/>
              </a:ext>
            </a:extLst>
          </p:cNvPr>
          <p:cNvSpPr txBox="1"/>
          <p:nvPr/>
        </p:nvSpPr>
        <p:spPr>
          <a:xfrm>
            <a:off x="4179155" y="36387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B2A3B-3F8F-A63A-EA6B-3AD6CE1F46C9}"/>
              </a:ext>
            </a:extLst>
          </p:cNvPr>
          <p:cNvSpPr txBox="1"/>
          <p:nvPr/>
        </p:nvSpPr>
        <p:spPr>
          <a:xfrm>
            <a:off x="3575898" y="36332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A01EB-20AC-BABF-8448-EB23865926C6}"/>
              </a:ext>
            </a:extLst>
          </p:cNvPr>
          <p:cNvCxnSpPr/>
          <p:nvPr/>
        </p:nvCxnSpPr>
        <p:spPr>
          <a:xfrm>
            <a:off x="4816004" y="381793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31063-F615-7374-6E18-C50E47F3F703}"/>
              </a:ext>
            </a:extLst>
          </p:cNvPr>
          <p:cNvSpPr/>
          <p:nvPr/>
        </p:nvSpPr>
        <p:spPr>
          <a:xfrm>
            <a:off x="5308849" y="3491176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958014-DB46-56C7-8238-70BFCA6300DF}"/>
              </a:ext>
            </a:extLst>
          </p:cNvPr>
          <p:cNvCxnSpPr/>
          <p:nvPr/>
        </p:nvCxnSpPr>
        <p:spPr>
          <a:xfrm>
            <a:off x="5308849" y="4019775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A4ECCD-5F6D-F5AB-E735-62C5EFBC43F6}"/>
              </a:ext>
            </a:extLst>
          </p:cNvPr>
          <p:cNvCxnSpPr/>
          <p:nvPr/>
        </p:nvCxnSpPr>
        <p:spPr>
          <a:xfrm flipV="1">
            <a:off x="5736970" y="3650757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B62045-E8F3-5D63-C980-B71D5F60A38D}"/>
              </a:ext>
            </a:extLst>
          </p:cNvPr>
          <p:cNvSpPr txBox="1"/>
          <p:nvPr/>
        </p:nvSpPr>
        <p:spPr>
          <a:xfrm>
            <a:off x="5336114" y="3512421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C40EB-8A06-510B-A231-CC40EC301CE9}"/>
              </a:ext>
            </a:extLst>
          </p:cNvPr>
          <p:cNvCxnSpPr/>
          <p:nvPr/>
        </p:nvCxnSpPr>
        <p:spPr>
          <a:xfrm>
            <a:off x="6172786" y="382825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DFE894-F286-D324-46B9-C703F6D58DA2}"/>
              </a:ext>
            </a:extLst>
          </p:cNvPr>
          <p:cNvSpPr/>
          <p:nvPr/>
        </p:nvSpPr>
        <p:spPr>
          <a:xfrm>
            <a:off x="6638718" y="3660058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590DD-277E-A3A0-CE24-846F6F850F00}"/>
              </a:ext>
            </a:extLst>
          </p:cNvPr>
          <p:cNvSpPr txBox="1"/>
          <p:nvPr/>
        </p:nvSpPr>
        <p:spPr>
          <a:xfrm>
            <a:off x="6711597" y="32862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91E9D-D5E5-2B8A-390F-2729E58BFCD7}"/>
              </a:ext>
            </a:extLst>
          </p:cNvPr>
          <p:cNvSpPr txBox="1"/>
          <p:nvPr/>
        </p:nvSpPr>
        <p:spPr>
          <a:xfrm>
            <a:off x="6628241" y="36435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0D5047-8E2B-EA19-33A6-FC248B78DA18}"/>
              </a:ext>
            </a:extLst>
          </p:cNvPr>
          <p:cNvCxnSpPr/>
          <p:nvPr/>
        </p:nvCxnSpPr>
        <p:spPr>
          <a:xfrm>
            <a:off x="7261994" y="3830291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A6F72-8CBC-386E-1C94-6DDFC17F9E6E}"/>
              </a:ext>
            </a:extLst>
          </p:cNvPr>
          <p:cNvSpPr/>
          <p:nvPr/>
        </p:nvSpPr>
        <p:spPr>
          <a:xfrm>
            <a:off x="7780112" y="3671730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A3E1A-8B76-690A-5957-BDCE4D467562}"/>
              </a:ext>
            </a:extLst>
          </p:cNvPr>
          <p:cNvSpPr txBox="1"/>
          <p:nvPr/>
        </p:nvSpPr>
        <p:spPr>
          <a:xfrm>
            <a:off x="7830604" y="33140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73B3B-73D6-D346-B7CB-2EE5D570803D}"/>
              </a:ext>
            </a:extLst>
          </p:cNvPr>
          <p:cNvSpPr txBox="1"/>
          <p:nvPr/>
        </p:nvSpPr>
        <p:spPr>
          <a:xfrm>
            <a:off x="7718393" y="3660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40E50-4A29-F6AF-C0CD-A8056BBB8599}"/>
              </a:ext>
            </a:extLst>
          </p:cNvPr>
          <p:cNvSpPr/>
          <p:nvPr/>
        </p:nvSpPr>
        <p:spPr>
          <a:xfrm>
            <a:off x="8902322" y="3535764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1D260-9571-8D9A-B840-B4BFCF31D8A7}"/>
              </a:ext>
            </a:extLst>
          </p:cNvPr>
          <p:cNvSpPr txBox="1"/>
          <p:nvPr/>
        </p:nvSpPr>
        <p:spPr>
          <a:xfrm>
            <a:off x="8873792" y="316643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532064-2722-FC72-8E89-BC37FA05ACFD}"/>
              </a:ext>
            </a:extLst>
          </p:cNvPr>
          <p:cNvCxnSpPr/>
          <p:nvPr/>
        </p:nvCxnSpPr>
        <p:spPr>
          <a:xfrm>
            <a:off x="8379956" y="3881753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95394A-E133-EC10-686D-0A566A013F88}"/>
              </a:ext>
            </a:extLst>
          </p:cNvPr>
          <p:cNvSpPr txBox="1"/>
          <p:nvPr/>
        </p:nvSpPr>
        <p:spPr>
          <a:xfrm>
            <a:off x="4631157" y="42401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1FE10-7606-5B21-6A25-55234A7F1608}"/>
              </a:ext>
            </a:extLst>
          </p:cNvPr>
          <p:cNvSpPr/>
          <p:nvPr/>
        </p:nvSpPr>
        <p:spPr>
          <a:xfrm>
            <a:off x="1208902" y="5181689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355A33-7062-D0EE-2F4E-40A397F19B67}"/>
              </a:ext>
            </a:extLst>
          </p:cNvPr>
          <p:cNvCxnSpPr>
            <a:stCxn id="33" idx="3"/>
          </p:cNvCxnSpPr>
          <p:nvPr/>
        </p:nvCxnSpPr>
        <p:spPr>
          <a:xfrm>
            <a:off x="2065144" y="5527678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B68E93F-1709-2FA7-C1E9-3D0513573E8B}"/>
              </a:ext>
            </a:extLst>
          </p:cNvPr>
          <p:cNvSpPr/>
          <p:nvPr/>
        </p:nvSpPr>
        <p:spPr>
          <a:xfrm>
            <a:off x="2531076" y="5359481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102F82-65DF-F61B-63C8-BCBB4231F00E}"/>
              </a:ext>
            </a:extLst>
          </p:cNvPr>
          <p:cNvSpPr txBox="1"/>
          <p:nvPr/>
        </p:nvSpPr>
        <p:spPr>
          <a:xfrm>
            <a:off x="2603955" y="49856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202076-227A-AE94-D18D-F36E897EC677}"/>
              </a:ext>
            </a:extLst>
          </p:cNvPr>
          <p:cNvSpPr txBox="1"/>
          <p:nvPr/>
        </p:nvSpPr>
        <p:spPr>
          <a:xfrm>
            <a:off x="2520599" y="53430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75A9A7-DBFC-89AC-EBBE-FE7AFF9E0DA2}"/>
              </a:ext>
            </a:extLst>
          </p:cNvPr>
          <p:cNvCxnSpPr/>
          <p:nvPr/>
        </p:nvCxnSpPr>
        <p:spPr>
          <a:xfrm>
            <a:off x="3154352" y="552971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C566F1-EFDD-7B72-A9CA-D7F62AC015BF}"/>
              </a:ext>
            </a:extLst>
          </p:cNvPr>
          <p:cNvSpPr/>
          <p:nvPr/>
        </p:nvSpPr>
        <p:spPr>
          <a:xfrm>
            <a:off x="4216160" y="5354684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828DED-6AB1-702C-CF64-9348EFB9461E}"/>
              </a:ext>
            </a:extLst>
          </p:cNvPr>
          <p:cNvSpPr txBox="1"/>
          <p:nvPr/>
        </p:nvSpPr>
        <p:spPr>
          <a:xfrm>
            <a:off x="4266652" y="4997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3BC670-468D-BE47-8E32-AF27ED23F2EC}"/>
              </a:ext>
            </a:extLst>
          </p:cNvPr>
          <p:cNvSpPr txBox="1"/>
          <p:nvPr/>
        </p:nvSpPr>
        <p:spPr>
          <a:xfrm>
            <a:off x="4179155" y="53430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BCD14A-36AA-1911-2CC4-1EE69A446F5F}"/>
              </a:ext>
            </a:extLst>
          </p:cNvPr>
          <p:cNvSpPr txBox="1"/>
          <p:nvPr/>
        </p:nvSpPr>
        <p:spPr>
          <a:xfrm>
            <a:off x="3575898" y="53375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  <a:endParaRPr lang="en-US" baseline="-25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5A730-AC81-E1AF-489F-D4E357ADCA35}"/>
              </a:ext>
            </a:extLst>
          </p:cNvPr>
          <p:cNvCxnSpPr/>
          <p:nvPr/>
        </p:nvCxnSpPr>
        <p:spPr>
          <a:xfrm>
            <a:off x="4816004" y="5522175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B9DBFFB-7EB2-3AA3-81B8-0B10E70CA102}"/>
              </a:ext>
            </a:extLst>
          </p:cNvPr>
          <p:cNvSpPr/>
          <p:nvPr/>
        </p:nvSpPr>
        <p:spPr>
          <a:xfrm>
            <a:off x="5308849" y="5195417"/>
            <a:ext cx="856242" cy="691978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23980C1-50B4-2107-59C5-939BD0AC5DBA}"/>
              </a:ext>
            </a:extLst>
          </p:cNvPr>
          <p:cNvCxnSpPr/>
          <p:nvPr/>
        </p:nvCxnSpPr>
        <p:spPr>
          <a:xfrm>
            <a:off x="5308849" y="5724016"/>
            <a:ext cx="4281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104B231-633A-4291-30A2-AAA7BA068BAA}"/>
              </a:ext>
            </a:extLst>
          </p:cNvPr>
          <p:cNvCxnSpPr/>
          <p:nvPr/>
        </p:nvCxnSpPr>
        <p:spPr>
          <a:xfrm flipV="1">
            <a:off x="5736970" y="5354998"/>
            <a:ext cx="428121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8D40D3C-790C-4077-3A02-6F9E2210898D}"/>
              </a:ext>
            </a:extLst>
          </p:cNvPr>
          <p:cNvSpPr txBox="1"/>
          <p:nvPr/>
        </p:nvSpPr>
        <p:spPr>
          <a:xfrm>
            <a:off x="5336114" y="5216662"/>
            <a:ext cx="73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ReLU</a:t>
            </a:r>
            <a:endParaRPr lang="en-US" b="1" baseline="-25000" dirty="0">
              <a:solidFill>
                <a:schemeClr val="accent4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FD637B-C04F-D9A3-BFB6-E09B9C50880D}"/>
              </a:ext>
            </a:extLst>
          </p:cNvPr>
          <p:cNvCxnSpPr/>
          <p:nvPr/>
        </p:nvCxnSpPr>
        <p:spPr>
          <a:xfrm>
            <a:off x="6172786" y="5532496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6861F1-1DE2-3881-BCEC-6B369D4BC28E}"/>
              </a:ext>
            </a:extLst>
          </p:cNvPr>
          <p:cNvSpPr/>
          <p:nvPr/>
        </p:nvSpPr>
        <p:spPr>
          <a:xfrm>
            <a:off x="6638718" y="5364299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B9DAF5-EFFD-5561-B532-F6D0A3D857B7}"/>
              </a:ext>
            </a:extLst>
          </p:cNvPr>
          <p:cNvSpPr txBox="1"/>
          <p:nvPr/>
        </p:nvSpPr>
        <p:spPr>
          <a:xfrm>
            <a:off x="6711597" y="49905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AC7388-A0D2-15CA-7D05-8E31D0107EBD}"/>
              </a:ext>
            </a:extLst>
          </p:cNvPr>
          <p:cNvSpPr txBox="1"/>
          <p:nvPr/>
        </p:nvSpPr>
        <p:spPr>
          <a:xfrm>
            <a:off x="6628241" y="534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x1.1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9F047D-FFF8-5E4C-D775-1E180B178A26}"/>
              </a:ext>
            </a:extLst>
          </p:cNvPr>
          <p:cNvCxnSpPr/>
          <p:nvPr/>
        </p:nvCxnSpPr>
        <p:spPr>
          <a:xfrm>
            <a:off x="7261994" y="5534532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9BACBF7-007A-AD6D-8867-E0CA4298400E}"/>
              </a:ext>
            </a:extLst>
          </p:cNvPr>
          <p:cNvSpPr/>
          <p:nvPr/>
        </p:nvSpPr>
        <p:spPr>
          <a:xfrm>
            <a:off x="7780112" y="5375971"/>
            <a:ext cx="5998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8AEC0A-0BCF-8351-2CF8-D63D4E1707F9}"/>
              </a:ext>
            </a:extLst>
          </p:cNvPr>
          <p:cNvSpPr txBox="1"/>
          <p:nvPr/>
        </p:nvSpPr>
        <p:spPr>
          <a:xfrm>
            <a:off x="7830604" y="50183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FCC40B-F291-DDB0-E5CE-1563F9BA9430}"/>
              </a:ext>
            </a:extLst>
          </p:cNvPr>
          <p:cNvSpPr txBox="1"/>
          <p:nvPr/>
        </p:nvSpPr>
        <p:spPr>
          <a:xfrm>
            <a:off x="7718393" y="53642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+0.0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D27F18-1E08-6A56-19AE-B3B4017FD3B5}"/>
              </a:ext>
            </a:extLst>
          </p:cNvPr>
          <p:cNvSpPr/>
          <p:nvPr/>
        </p:nvSpPr>
        <p:spPr>
          <a:xfrm>
            <a:off x="8902322" y="5240005"/>
            <a:ext cx="856242" cy="6919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99A427-2BFC-84EF-C169-631442927816}"/>
              </a:ext>
            </a:extLst>
          </p:cNvPr>
          <p:cNvSpPr txBox="1"/>
          <p:nvPr/>
        </p:nvSpPr>
        <p:spPr>
          <a:xfrm>
            <a:off x="8873792" y="4870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output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60DDD7-F2E0-21B9-057F-42BE8BD78AB5}"/>
              </a:ext>
            </a:extLst>
          </p:cNvPr>
          <p:cNvCxnSpPr/>
          <p:nvPr/>
        </p:nvCxnSpPr>
        <p:spPr>
          <a:xfrm>
            <a:off x="8379956" y="5585994"/>
            <a:ext cx="465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186865-0528-37E8-9A8D-B73771606AAA}"/>
              </a:ext>
            </a:extLst>
          </p:cNvPr>
          <p:cNvCxnSpPr>
            <a:stCxn id="49" idx="2"/>
            <a:endCxn id="12" idx="0"/>
          </p:cNvCxnSpPr>
          <p:nvPr/>
        </p:nvCxnSpPr>
        <p:spPr>
          <a:xfrm flipH="1">
            <a:off x="3887041" y="2522744"/>
            <a:ext cx="1849929" cy="111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6D3AAF-2EAA-32D0-0EDE-529A8A2D1F4C}"/>
              </a:ext>
            </a:extLst>
          </p:cNvPr>
          <p:cNvCxnSpPr/>
          <p:nvPr/>
        </p:nvCxnSpPr>
        <p:spPr>
          <a:xfrm flipH="1">
            <a:off x="3877405" y="4200044"/>
            <a:ext cx="1849929" cy="111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D15FC9-88F4-3879-FAA3-2FF4D82066D6}"/>
              </a:ext>
            </a:extLst>
          </p:cNvPr>
          <p:cNvSpPr/>
          <p:nvPr/>
        </p:nvSpPr>
        <p:spPr>
          <a:xfrm>
            <a:off x="4507717" y="4586096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A5D9F-60C4-EF3E-1A0D-67BBC2804D9D}"/>
              </a:ext>
            </a:extLst>
          </p:cNvPr>
          <p:cNvSpPr txBox="1"/>
          <p:nvPr/>
        </p:nvSpPr>
        <p:spPr>
          <a:xfrm>
            <a:off x="4480877" y="457409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1ABE02-9D53-7C2E-76FA-E4E50A1B1217}"/>
              </a:ext>
            </a:extLst>
          </p:cNvPr>
          <p:cNvSpPr/>
          <p:nvPr/>
        </p:nvSpPr>
        <p:spPr>
          <a:xfrm>
            <a:off x="4530653" y="2876952"/>
            <a:ext cx="599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B9773-834C-8A9C-CC29-6BA0E5B88B86}"/>
              </a:ext>
            </a:extLst>
          </p:cNvPr>
          <p:cNvSpPr txBox="1"/>
          <p:nvPr/>
        </p:nvSpPr>
        <p:spPr>
          <a:xfrm>
            <a:off x="4503813" y="2864948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x-0.5</a:t>
            </a:r>
          </a:p>
        </p:txBody>
      </p:sp>
    </p:spTree>
    <p:extLst>
      <p:ext uri="{BB962C8B-B14F-4D97-AF65-F5344CB8AC3E}">
        <p14:creationId xmlns:p14="http://schemas.microsoft.com/office/powerpoint/2010/main" val="351309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A7F7-D071-5EE4-2E25-EF9DB6DB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AF5A-1AD9-4A23-BB8E-D48E23D0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this with as many inputs as we have!</a:t>
            </a:r>
          </a:p>
          <a:p>
            <a:r>
              <a:rPr lang="en-US" dirty="0"/>
              <a:t>The weights and biases are shared across every input.</a:t>
            </a:r>
          </a:p>
          <a:p>
            <a:r>
              <a:rPr lang="en-US" dirty="0"/>
              <a:t>No matter how many times we unroll a RNN, we don’t change the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34863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4601</Words>
  <Application>Microsoft Macintosh PowerPoint</Application>
  <PresentationFormat>Widescreen</PresentationFormat>
  <Paragraphs>1613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Aptos Display</vt:lpstr>
      <vt:lpstr>Arial</vt:lpstr>
      <vt:lpstr>Cambria Math</vt:lpstr>
      <vt:lpstr>Office Theme</vt:lpstr>
      <vt:lpstr>Recurrent Neural Networks</vt:lpstr>
      <vt:lpstr>Outline</vt:lpstr>
      <vt:lpstr>Recurrent Neural Networks</vt:lpstr>
      <vt:lpstr>Recurrent Neural Networks</vt:lpstr>
      <vt:lpstr>Recurrent Neural Networks</vt:lpstr>
      <vt:lpstr>How do we run data through a RNN?</vt:lpstr>
      <vt:lpstr>How do we run data through a RNN?</vt:lpstr>
      <vt:lpstr>How do we run data through a RNN?</vt:lpstr>
      <vt:lpstr>Recurrent Neural Networks</vt:lpstr>
      <vt:lpstr>Problems with RNNs</vt:lpstr>
      <vt:lpstr>Problems with RNNs</vt:lpstr>
      <vt:lpstr>Problems with RNNs</vt:lpstr>
      <vt:lpstr>Outline</vt:lpstr>
      <vt:lpstr>Long Short-Term Memory (LSTM) Networks</vt:lpstr>
      <vt:lpstr>Long Short-Term Memory</vt:lpstr>
      <vt:lpstr>LSTM Activation Functions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other types of neural networks</dc:title>
  <dc:creator>Smith, Megan</dc:creator>
  <cp:lastModifiedBy>Smith, Megan</cp:lastModifiedBy>
  <cp:revision>4</cp:revision>
  <dcterms:created xsi:type="dcterms:W3CDTF">2024-03-24T16:18:44Z</dcterms:created>
  <dcterms:modified xsi:type="dcterms:W3CDTF">2024-03-25T13:56:49Z</dcterms:modified>
</cp:coreProperties>
</file>