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58" r:id="rId4"/>
    <p:sldId id="259" r:id="rId5"/>
    <p:sldId id="260" r:id="rId6"/>
    <p:sldId id="261" r:id="rId7"/>
    <p:sldId id="275" r:id="rId8"/>
    <p:sldId id="290" r:id="rId9"/>
    <p:sldId id="263" r:id="rId10"/>
    <p:sldId id="264" r:id="rId11"/>
    <p:sldId id="265" r:id="rId12"/>
    <p:sldId id="291" r:id="rId13"/>
    <p:sldId id="267" r:id="rId14"/>
    <p:sldId id="292" r:id="rId15"/>
    <p:sldId id="269" r:id="rId16"/>
    <p:sldId id="270" r:id="rId17"/>
    <p:sldId id="293" r:id="rId18"/>
    <p:sldId id="29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A803-95DA-7CC8-04BE-77FE97BD1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7A9EB-0D93-41E2-C0C8-6F570120B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F2D6F-7FAF-526E-E66D-0FA91E04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F4B-27A6-4C4C-985A-661EC1B7B58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BC45-ECDD-BA0E-5256-5E9712CE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C997-66D6-C273-BBD5-BFB782B0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7DF-9E14-AA49-80D6-07BB1719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53F0-8324-5C8E-A644-9690BE97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AC8D3-1292-982D-E492-15C3CA796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D675-889E-59E5-CF02-4E66189B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F4B-27A6-4C4C-985A-661EC1B7B58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350B-3DE7-480D-487D-48A67F8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3788-1F31-F6A5-669C-89C14637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7DF-9E14-AA49-80D6-07BB1719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EC5CE-DE6A-4B67-FCE6-D89B298F0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6BB6E-1C16-FB11-7FFB-9543D0F3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3EB6-CEC2-711B-1858-4EDD1FC6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F4B-27A6-4C4C-985A-661EC1B7B58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92190-5E00-EBB1-5BC1-440A148A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D1A1-BA7B-56FE-1DC3-F4818F81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7DF-9E14-AA49-80D6-07BB1719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85ED-11D8-A3A8-6F5C-828A2EAC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50D1-4269-80D9-7C4F-ED066DA6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1AD3-E242-4124-92FB-56A25809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F4B-27A6-4C4C-985A-661EC1B7B58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441F6-A730-C399-9EFD-E8A883E3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747BE-A3AB-3702-0ED1-8F0578A9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7DF-9E14-AA49-80D6-07BB1719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DDBD-35A4-F8FA-6E86-E28ABCC2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0B435-62B2-F2A8-DAF5-D2BAE367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59E3-03CC-8814-1845-E2983168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F4B-27A6-4C4C-985A-661EC1B7B58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3275-4B5F-2E5A-80D7-75F7266D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66CC-50B2-CE4B-3550-AEF7DBC5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7DF-9E14-AA49-80D6-07BB1719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9D21-B4FB-75DD-FB25-22907E7D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75E3-DE01-B927-533B-F47C53B50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6A670-DDDE-101D-F2EF-5ABE51517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2ECD-9A73-FFAE-3192-22447F07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F4B-27A6-4C4C-985A-661EC1B7B58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1B158-66ED-A110-E62C-F4289C7E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E3F4-1B31-4C24-6283-560516AF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7DF-9E14-AA49-80D6-07BB1719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1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4C2C-D627-D15C-3E36-7891BD43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4C9C-CB23-182A-638C-51D79B6CA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3ADBF-CD01-7C35-ED44-3F668E681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DD686-F95B-255C-EE8E-F2EDEF57D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B306B-F6A9-9095-DFBC-04359BF4C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40011-CBF3-33C8-B37D-6DDF3D82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F4B-27A6-4C4C-985A-661EC1B7B58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B12AB-F74A-F019-B55E-8A7750C9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AE431-0F68-BC3D-490D-0C0AD95A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7DF-9E14-AA49-80D6-07BB1719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44A6-4DD7-1C99-D280-66AA28C8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23F7C-7D44-3EE6-8884-D63AD9CF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F4B-27A6-4C4C-985A-661EC1B7B58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F07CC-4D1E-AFC7-B722-6D332485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3194F-3AF8-CEB5-89BA-7B84F851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7DF-9E14-AA49-80D6-07BB1719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8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FFC20-33F3-632D-56C2-66AC5235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F4B-27A6-4C4C-985A-661EC1B7B58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5F37B-635F-1FEA-2606-245038F8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13B97-6ADF-FF1F-8B7C-AE519C97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7DF-9E14-AA49-80D6-07BB1719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7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958F-61D0-49B6-E54E-CD872C03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AB76-AE6B-1AEE-814C-78F9145B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85893-2C00-6F07-2C0F-48753B1D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D8B95-FB78-DAF6-7C86-55D44234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F4B-27A6-4C4C-985A-661EC1B7B58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03C36-E3E8-ACFB-10CA-0713C260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E6BE3-1FB9-4295-D425-B0E5A417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7DF-9E14-AA49-80D6-07BB1719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1A33-4C81-B0E7-2948-19504211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3CDD5-7CE5-B685-AA77-0E539D420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3EBA4-CA55-7385-012B-E030F9F0E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7019-C573-FDFF-4A0A-DD0F13A9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F4B-27A6-4C4C-985A-661EC1B7B58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5385-A94E-814D-FAA2-F4AEE135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426E3-AA3C-333D-BC3D-240C531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7DF-9E14-AA49-80D6-07BB1719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7DDB8-7F76-F10D-EA7A-6110A7EE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12489-1333-2714-F8A1-B6A2B4A7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3965E-A7DA-3196-F358-E4DD8FC65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9CF4B-27A6-4C4C-985A-661EC1B7B58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C9ED-C04F-9576-EB7F-58732F89B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48809-FE04-9D90-1BA1-8AF626614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9B7DF-9E14-AA49-80D6-07BB1719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BF20-02B1-F87B-9E12-102A49C13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4803-F249-9737-F614-E5D920182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 4990/6990</a:t>
            </a:r>
          </a:p>
          <a:p>
            <a:r>
              <a:rPr lang="en-US" dirty="0"/>
              <a:t>April 10, 2024</a:t>
            </a:r>
          </a:p>
          <a:p>
            <a:r>
              <a:rPr lang="en-US" dirty="0"/>
              <a:t>Dr. Megan Smith</a:t>
            </a:r>
          </a:p>
        </p:txBody>
      </p:sp>
    </p:spTree>
    <p:extLst>
      <p:ext uri="{BB962C8B-B14F-4D97-AF65-F5344CB8AC3E}">
        <p14:creationId xmlns:p14="http://schemas.microsoft.com/office/powerpoint/2010/main" val="298414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E6FB-5ACF-905F-E854-F04DF715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814A-11CB-CECD-BAB7-6DF338A8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unsupervised setting, we do not know the labels. </a:t>
            </a:r>
          </a:p>
          <a:p>
            <a:r>
              <a:rPr lang="en-US" dirty="0"/>
              <a:t>Unsupervised Random Forest: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Construct a joint distribution of explanatory variables, and draw from this distribution to create synthetic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real and synthetic data are combined and a label set is created (synthetic = 0, real = 1).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 a Random Forest Classifier.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the 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20737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919E-C8DE-72DF-0815-639E4D52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Random Forests: proximity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1AC0-072E-F3C8-331B-D2188DA0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proximity matrix for a dataset with n observations is an n x n matrix.</a:t>
            </a:r>
          </a:p>
          <a:p>
            <a:r>
              <a:rPr lang="en-US" dirty="0"/>
              <a:t>Entry </a:t>
            </a:r>
            <a:r>
              <a:rPr lang="en-US" dirty="0" err="1"/>
              <a:t>n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contains the proportion of times observations </a:t>
            </a:r>
            <a:r>
              <a:rPr lang="en-US" dirty="0" err="1"/>
              <a:t>i</a:t>
            </a:r>
            <a:r>
              <a:rPr lang="en-US" dirty="0"/>
              <a:t> and j were in the same leaf node.</a:t>
            </a:r>
          </a:p>
          <a:p>
            <a:r>
              <a:rPr lang="en-US" dirty="0"/>
              <a:t>Used as input into clustering algorithms.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8F813-3C9F-6F1B-D88C-4C5A665E5C06}"/>
              </a:ext>
            </a:extLst>
          </p:cNvPr>
          <p:cNvSpPr/>
          <p:nvPr/>
        </p:nvSpPr>
        <p:spPr>
          <a:xfrm>
            <a:off x="1754821" y="4307087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AB4253-67ED-3651-B537-082E26E3E1EC}"/>
              </a:ext>
            </a:extLst>
          </p:cNvPr>
          <p:cNvCxnSpPr>
            <a:stCxn id="4" idx="2"/>
          </p:cNvCxnSpPr>
          <p:nvPr/>
        </p:nvCxnSpPr>
        <p:spPr>
          <a:xfrm flipH="1">
            <a:off x="1754821" y="4598797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E61B3C-0107-775D-8BD4-4B1E6DD26A7C}"/>
              </a:ext>
            </a:extLst>
          </p:cNvPr>
          <p:cNvCxnSpPr>
            <a:cxnSpLocks/>
          </p:cNvCxnSpPr>
          <p:nvPr/>
        </p:nvCxnSpPr>
        <p:spPr>
          <a:xfrm>
            <a:off x="2270924" y="460721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7C558E-5B5E-46EB-6EB6-AF203265B043}"/>
              </a:ext>
            </a:extLst>
          </p:cNvPr>
          <p:cNvSpPr/>
          <p:nvPr/>
        </p:nvSpPr>
        <p:spPr>
          <a:xfrm>
            <a:off x="1172335" y="5173803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1A7FBF-CF42-A6F7-E89F-A408F20CE8A1}"/>
              </a:ext>
            </a:extLst>
          </p:cNvPr>
          <p:cNvSpPr/>
          <p:nvPr/>
        </p:nvSpPr>
        <p:spPr>
          <a:xfrm>
            <a:off x="1829151" y="6056411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ED865F-B0AE-78D2-D5E9-9868B192BB17}"/>
              </a:ext>
            </a:extLst>
          </p:cNvPr>
          <p:cNvSpPr/>
          <p:nvPr/>
        </p:nvSpPr>
        <p:spPr>
          <a:xfrm>
            <a:off x="724629" y="6047997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3CEBA9-CD46-49BF-4644-B4EE095CAE7A}"/>
              </a:ext>
            </a:extLst>
          </p:cNvPr>
          <p:cNvSpPr/>
          <p:nvPr/>
        </p:nvSpPr>
        <p:spPr>
          <a:xfrm>
            <a:off x="2411637" y="5173803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5D2E72-2B7D-6902-BFF1-5F3EE08DA6F0}"/>
              </a:ext>
            </a:extLst>
          </p:cNvPr>
          <p:cNvCxnSpPr/>
          <p:nvPr/>
        </p:nvCxnSpPr>
        <p:spPr>
          <a:xfrm flipH="1">
            <a:off x="1172335" y="5469252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7DAFD8-2276-9E5B-073B-6E746E5322E8}"/>
              </a:ext>
            </a:extLst>
          </p:cNvPr>
          <p:cNvCxnSpPr>
            <a:cxnSpLocks/>
          </p:cNvCxnSpPr>
          <p:nvPr/>
        </p:nvCxnSpPr>
        <p:spPr>
          <a:xfrm>
            <a:off x="1688438" y="5477666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40CA0D-5A44-3CCE-A81C-13A6C51E73B7}"/>
              </a:ext>
            </a:extLst>
          </p:cNvPr>
          <p:cNvSpPr txBox="1"/>
          <p:nvPr/>
        </p:nvSpPr>
        <p:spPr>
          <a:xfrm>
            <a:off x="1656025" y="46695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3860E-6432-41BD-8782-2D26F185C3CD}"/>
              </a:ext>
            </a:extLst>
          </p:cNvPr>
          <p:cNvSpPr txBox="1"/>
          <p:nvPr/>
        </p:nvSpPr>
        <p:spPr>
          <a:xfrm>
            <a:off x="2592553" y="46695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67AE6-7095-CCA7-A3BB-FF2CD16E0198}"/>
              </a:ext>
            </a:extLst>
          </p:cNvPr>
          <p:cNvSpPr txBox="1"/>
          <p:nvPr/>
        </p:nvSpPr>
        <p:spPr>
          <a:xfrm>
            <a:off x="1071958" y="55594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AC782C-9F93-AD6B-DF05-572F87F56E83}"/>
              </a:ext>
            </a:extLst>
          </p:cNvPr>
          <p:cNvSpPr txBox="1"/>
          <p:nvPr/>
        </p:nvSpPr>
        <p:spPr>
          <a:xfrm>
            <a:off x="2008486" y="55594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55F162-061B-6FC6-5A5C-B0734B939C02}"/>
              </a:ext>
            </a:extLst>
          </p:cNvPr>
          <p:cNvSpPr/>
          <p:nvPr/>
        </p:nvSpPr>
        <p:spPr>
          <a:xfrm>
            <a:off x="5153584" y="4452942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C4325-12B4-E61C-A018-B361F92F2D3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033577" y="4744652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010EB6-49D7-2949-EC50-2DF374A54ABF}"/>
              </a:ext>
            </a:extLst>
          </p:cNvPr>
          <p:cNvCxnSpPr>
            <a:cxnSpLocks/>
          </p:cNvCxnSpPr>
          <p:nvPr/>
        </p:nvCxnSpPr>
        <p:spPr>
          <a:xfrm>
            <a:off x="5669687" y="4753066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3B127F1-B1F8-F80D-E484-2B94F645B3DA}"/>
              </a:ext>
            </a:extLst>
          </p:cNvPr>
          <p:cNvSpPr/>
          <p:nvPr/>
        </p:nvSpPr>
        <p:spPr>
          <a:xfrm>
            <a:off x="4218118" y="5382001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6501BD-2A10-9B42-0C13-DCCBF8CB9700}"/>
              </a:ext>
            </a:extLst>
          </p:cNvPr>
          <p:cNvSpPr/>
          <p:nvPr/>
        </p:nvSpPr>
        <p:spPr>
          <a:xfrm>
            <a:off x="4874934" y="6264609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8F4493-D565-697F-BEA2-E4F6CF700839}"/>
              </a:ext>
            </a:extLst>
          </p:cNvPr>
          <p:cNvSpPr/>
          <p:nvPr/>
        </p:nvSpPr>
        <p:spPr>
          <a:xfrm>
            <a:off x="3770412" y="6256195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37AA4B-EC7A-5A65-420C-A6E333F7976C}"/>
              </a:ext>
            </a:extLst>
          </p:cNvPr>
          <p:cNvCxnSpPr/>
          <p:nvPr/>
        </p:nvCxnSpPr>
        <p:spPr>
          <a:xfrm flipH="1">
            <a:off x="4218118" y="5677450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4320BE-6874-259E-B6DC-388EDB05B0C7}"/>
              </a:ext>
            </a:extLst>
          </p:cNvPr>
          <p:cNvCxnSpPr>
            <a:cxnSpLocks/>
          </p:cNvCxnSpPr>
          <p:nvPr/>
        </p:nvCxnSpPr>
        <p:spPr>
          <a:xfrm>
            <a:off x="4734221" y="5685864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8DDEC9-2B5D-4C7F-9E41-9FF8192E768D}"/>
              </a:ext>
            </a:extLst>
          </p:cNvPr>
          <p:cNvSpPr txBox="1"/>
          <p:nvPr/>
        </p:nvSpPr>
        <p:spPr>
          <a:xfrm>
            <a:off x="5054788" y="481540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E8C799-E8F3-DDD5-BF88-53D4E519C06A}"/>
              </a:ext>
            </a:extLst>
          </p:cNvPr>
          <p:cNvSpPr txBox="1"/>
          <p:nvPr/>
        </p:nvSpPr>
        <p:spPr>
          <a:xfrm>
            <a:off x="5991316" y="48154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7466-A244-6860-5199-D09906DC7E3A}"/>
              </a:ext>
            </a:extLst>
          </p:cNvPr>
          <p:cNvSpPr txBox="1"/>
          <p:nvPr/>
        </p:nvSpPr>
        <p:spPr>
          <a:xfrm>
            <a:off x="4117741" y="57676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43B8E-99FB-9E43-4EB2-31D28B0535FC}"/>
              </a:ext>
            </a:extLst>
          </p:cNvPr>
          <p:cNvSpPr txBox="1"/>
          <p:nvPr/>
        </p:nvSpPr>
        <p:spPr>
          <a:xfrm>
            <a:off x="5054269" y="576766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BB46EF-F39B-211E-2870-EE4CCF23D1F3}"/>
              </a:ext>
            </a:extLst>
          </p:cNvPr>
          <p:cNvSpPr/>
          <p:nvPr/>
        </p:nvSpPr>
        <p:spPr>
          <a:xfrm>
            <a:off x="8930837" y="4523699"/>
            <a:ext cx="1070529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&gt;1?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EDB7D3-3885-211C-EDEC-87A6D1358A1C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930838" y="4815409"/>
            <a:ext cx="535264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7BE63-8563-21B2-A8D4-78C8A17BB921}"/>
              </a:ext>
            </a:extLst>
          </p:cNvPr>
          <p:cNvCxnSpPr>
            <a:cxnSpLocks/>
          </p:cNvCxnSpPr>
          <p:nvPr/>
        </p:nvCxnSpPr>
        <p:spPr>
          <a:xfrm>
            <a:off x="9446941" y="4823823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6BD792-3AA6-8EED-89AD-028F3CF63B4C}"/>
              </a:ext>
            </a:extLst>
          </p:cNvPr>
          <p:cNvSpPr/>
          <p:nvPr/>
        </p:nvSpPr>
        <p:spPr>
          <a:xfrm>
            <a:off x="9485263" y="5405074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FAD4D7-938D-3521-74E5-2A105F0AA240}"/>
              </a:ext>
            </a:extLst>
          </p:cNvPr>
          <p:cNvSpPr/>
          <p:nvPr/>
        </p:nvSpPr>
        <p:spPr>
          <a:xfrm>
            <a:off x="10142079" y="6287682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283FCA-4545-31E9-9610-E5200DFEE537}"/>
              </a:ext>
            </a:extLst>
          </p:cNvPr>
          <p:cNvSpPr/>
          <p:nvPr/>
        </p:nvSpPr>
        <p:spPr>
          <a:xfrm>
            <a:off x="9037557" y="6279268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0ECCDC-CB9A-956E-5013-663B36D7F3E9}"/>
              </a:ext>
            </a:extLst>
          </p:cNvPr>
          <p:cNvSpPr/>
          <p:nvPr/>
        </p:nvSpPr>
        <p:spPr>
          <a:xfrm>
            <a:off x="8448934" y="5382001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AC7482-2492-5A6F-8A3B-6EDCB3F74221}"/>
              </a:ext>
            </a:extLst>
          </p:cNvPr>
          <p:cNvCxnSpPr/>
          <p:nvPr/>
        </p:nvCxnSpPr>
        <p:spPr>
          <a:xfrm flipH="1">
            <a:off x="9485263" y="5700523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14A332-5D4E-065E-DDCA-7BADC8EA9514}"/>
              </a:ext>
            </a:extLst>
          </p:cNvPr>
          <p:cNvCxnSpPr>
            <a:cxnSpLocks/>
          </p:cNvCxnSpPr>
          <p:nvPr/>
        </p:nvCxnSpPr>
        <p:spPr>
          <a:xfrm>
            <a:off x="10001366" y="5708937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520E7D0-86D4-DEE4-5160-FA5843377CFF}"/>
              </a:ext>
            </a:extLst>
          </p:cNvPr>
          <p:cNvSpPr txBox="1"/>
          <p:nvPr/>
        </p:nvSpPr>
        <p:spPr>
          <a:xfrm>
            <a:off x="8832042" y="48861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628FFF-0B6B-C51A-3A9C-D25FE185579A}"/>
              </a:ext>
            </a:extLst>
          </p:cNvPr>
          <p:cNvSpPr txBox="1"/>
          <p:nvPr/>
        </p:nvSpPr>
        <p:spPr>
          <a:xfrm>
            <a:off x="9768570" y="48861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7B4778-2ED4-5709-840B-9B9A2FDEB6BA}"/>
              </a:ext>
            </a:extLst>
          </p:cNvPr>
          <p:cNvSpPr txBox="1"/>
          <p:nvPr/>
        </p:nvSpPr>
        <p:spPr>
          <a:xfrm>
            <a:off x="9384886" y="57907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7D78CD-736C-B5EA-89A0-A79FA37703B3}"/>
              </a:ext>
            </a:extLst>
          </p:cNvPr>
          <p:cNvSpPr txBox="1"/>
          <p:nvPr/>
        </p:nvSpPr>
        <p:spPr>
          <a:xfrm>
            <a:off x="10321414" y="57907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72242C-B46F-0696-C694-6D538CB8E838}"/>
              </a:ext>
            </a:extLst>
          </p:cNvPr>
          <p:cNvSpPr/>
          <p:nvPr/>
        </p:nvSpPr>
        <p:spPr>
          <a:xfrm>
            <a:off x="5891244" y="5386074"/>
            <a:ext cx="1316980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 1.5?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C4F8EDE-5742-E398-E7DD-CE9716D21576}"/>
              </a:ext>
            </a:extLst>
          </p:cNvPr>
          <p:cNvSpPr/>
          <p:nvPr/>
        </p:nvSpPr>
        <p:spPr>
          <a:xfrm>
            <a:off x="6799585" y="6268346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2DF6632-6C0D-2789-6AF8-CE710AD9268C}"/>
              </a:ext>
            </a:extLst>
          </p:cNvPr>
          <p:cNvSpPr/>
          <p:nvPr/>
        </p:nvSpPr>
        <p:spPr>
          <a:xfrm>
            <a:off x="5695063" y="6259932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A06D84-F52A-C214-62E1-167B7F374DDB}"/>
              </a:ext>
            </a:extLst>
          </p:cNvPr>
          <p:cNvCxnSpPr/>
          <p:nvPr/>
        </p:nvCxnSpPr>
        <p:spPr>
          <a:xfrm flipH="1">
            <a:off x="6142769" y="5681187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7B22C4-E06E-A027-A97D-614507BC8458}"/>
              </a:ext>
            </a:extLst>
          </p:cNvPr>
          <p:cNvCxnSpPr>
            <a:cxnSpLocks/>
          </p:cNvCxnSpPr>
          <p:nvPr/>
        </p:nvCxnSpPr>
        <p:spPr>
          <a:xfrm>
            <a:off x="6658872" y="568960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29153FA-B4CB-E7C5-E45C-13FCE3DE399D}"/>
              </a:ext>
            </a:extLst>
          </p:cNvPr>
          <p:cNvSpPr txBox="1"/>
          <p:nvPr/>
        </p:nvSpPr>
        <p:spPr>
          <a:xfrm>
            <a:off x="6042392" y="577140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D5D9AC-ABC5-9BC3-F155-90D2FF7D5313}"/>
              </a:ext>
            </a:extLst>
          </p:cNvPr>
          <p:cNvSpPr txBox="1"/>
          <p:nvPr/>
        </p:nvSpPr>
        <p:spPr>
          <a:xfrm>
            <a:off x="6978920" y="57714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0302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1E82-1127-5626-51FC-905B95FF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7141-2A4D-FECD-6DC6-7AB70CD8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Algorithms</a:t>
            </a:r>
          </a:p>
          <a:p>
            <a:pPr lvl="1"/>
            <a:r>
              <a:rPr lang="en-US" dirty="0"/>
              <a:t>PAM Clustering</a:t>
            </a:r>
          </a:p>
          <a:p>
            <a:pPr lvl="1"/>
            <a:r>
              <a:rPr lang="en-US" dirty="0"/>
              <a:t>Unsupervised Random Forests</a:t>
            </a:r>
          </a:p>
          <a:p>
            <a:pPr lvl="1"/>
            <a:r>
              <a:rPr lang="en-US" dirty="0"/>
              <a:t>Multidimensional Scaling (MDS)</a:t>
            </a:r>
          </a:p>
          <a:p>
            <a:pPr lvl="1"/>
            <a:r>
              <a:rPr lang="en-US" dirty="0"/>
              <a:t>Discriminant Analysis of Principal Components</a:t>
            </a:r>
          </a:p>
          <a:p>
            <a:r>
              <a:rPr lang="en-US" dirty="0"/>
              <a:t>Unsupervised Learning Review</a:t>
            </a:r>
          </a:p>
          <a:p>
            <a:r>
              <a:rPr lang="en-US" dirty="0"/>
              <a:t> Unsupervised Machine Learning for Species Delimitation</a:t>
            </a:r>
          </a:p>
        </p:txBody>
      </p:sp>
    </p:spTree>
    <p:extLst>
      <p:ext uri="{BB962C8B-B14F-4D97-AF65-F5344CB8AC3E}">
        <p14:creationId xmlns:p14="http://schemas.microsoft.com/office/powerpoint/2010/main" val="401102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0728-AD9C-1EF9-3B73-82A2F91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Scaling (MDS)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47D3-016F-3B4C-8EAB-E701D17DA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Goal</a:t>
            </a:r>
            <a:r>
              <a:rPr lang="en-US" dirty="0"/>
              <a:t>: Given pairwise dissimilarities or similarities, reconstruct a map that preserves distances.</a:t>
            </a:r>
          </a:p>
          <a:p>
            <a:r>
              <a:rPr lang="en-US" dirty="0"/>
              <a:t>Very similar to PCA but with distances or similarities between points as input.</a:t>
            </a:r>
          </a:p>
          <a:p>
            <a:r>
              <a:rPr lang="en-US" dirty="0"/>
              <a:t>Can be used to cluster output from unsupervised Random Forests, for example.</a:t>
            </a:r>
          </a:p>
        </p:txBody>
      </p:sp>
    </p:spTree>
    <p:extLst>
      <p:ext uri="{BB962C8B-B14F-4D97-AF65-F5344CB8AC3E}">
        <p14:creationId xmlns:p14="http://schemas.microsoft.com/office/powerpoint/2010/main" val="5604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1E82-1127-5626-51FC-905B95FF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7141-2A4D-FECD-6DC6-7AB70CD8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Algorithms</a:t>
            </a:r>
          </a:p>
          <a:p>
            <a:pPr lvl="1"/>
            <a:r>
              <a:rPr lang="en-US" dirty="0"/>
              <a:t>PAM Clustering</a:t>
            </a:r>
          </a:p>
          <a:p>
            <a:pPr lvl="1"/>
            <a:r>
              <a:rPr lang="en-US" dirty="0"/>
              <a:t>Unsupervised Random Forests</a:t>
            </a:r>
          </a:p>
          <a:p>
            <a:pPr lvl="1"/>
            <a:r>
              <a:rPr lang="en-US" dirty="0"/>
              <a:t>Multidimensional Scaling (MDS)</a:t>
            </a:r>
          </a:p>
          <a:p>
            <a:pPr lvl="1"/>
            <a:r>
              <a:rPr lang="en-US" dirty="0"/>
              <a:t>Discriminant Analysis of Principal Components</a:t>
            </a:r>
          </a:p>
          <a:p>
            <a:r>
              <a:rPr lang="en-US" dirty="0"/>
              <a:t>Unsupervised Learning Review</a:t>
            </a:r>
          </a:p>
          <a:p>
            <a:r>
              <a:rPr lang="en-US" dirty="0"/>
              <a:t> Unsupervised Machine Learning for Species Delimitation</a:t>
            </a:r>
          </a:p>
        </p:txBody>
      </p:sp>
    </p:spTree>
    <p:extLst>
      <p:ext uri="{BB962C8B-B14F-4D97-AF65-F5344CB8AC3E}">
        <p14:creationId xmlns:p14="http://schemas.microsoft.com/office/powerpoint/2010/main" val="502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0F4E-413F-38F1-60C9-E80BA514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 of Principal Components (DAPC)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019E-D3E7-D7D9-C9E7-D9E891A03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Goal</a:t>
            </a:r>
            <a:r>
              <a:rPr lang="en-US" dirty="0"/>
              <a:t>: To find variables that minimize within group variance and maximize between group variance.</a:t>
            </a:r>
          </a:p>
          <a:p>
            <a:r>
              <a:rPr lang="en-US" dirty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Transform data using PCA.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k-means clustering to identify clusters.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Discriminant Analysis to find variables that minimize within group variance and maximize between group variance.</a:t>
            </a:r>
          </a:p>
        </p:txBody>
      </p:sp>
    </p:spTree>
    <p:extLst>
      <p:ext uri="{BB962C8B-B14F-4D97-AF65-F5344CB8AC3E}">
        <p14:creationId xmlns:p14="http://schemas.microsoft.com/office/powerpoint/2010/main" val="232602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1E82-1127-5626-51FC-905B95FF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7141-2A4D-FECD-6DC6-7AB70CD8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Algorithms</a:t>
            </a:r>
          </a:p>
          <a:p>
            <a:pPr lvl="1"/>
            <a:r>
              <a:rPr lang="en-US" dirty="0"/>
              <a:t>PAM Clustering</a:t>
            </a:r>
          </a:p>
          <a:p>
            <a:pPr lvl="1"/>
            <a:r>
              <a:rPr lang="en-US" dirty="0"/>
              <a:t>Unsupervised Random Forests</a:t>
            </a:r>
          </a:p>
          <a:p>
            <a:pPr lvl="1"/>
            <a:r>
              <a:rPr lang="en-US" dirty="0"/>
              <a:t>Multidimensional Scaling (MDS)</a:t>
            </a:r>
          </a:p>
          <a:p>
            <a:pPr lvl="1"/>
            <a:r>
              <a:rPr lang="en-US" dirty="0"/>
              <a:t>Discriminant Analysis of Principal Components</a:t>
            </a:r>
          </a:p>
          <a:p>
            <a:r>
              <a:rPr lang="en-US" dirty="0"/>
              <a:t>Unsupervised Learning Review</a:t>
            </a:r>
          </a:p>
          <a:p>
            <a:r>
              <a:rPr lang="en-US" dirty="0"/>
              <a:t> Unsupervised Machine Learning for Species Delimitation</a:t>
            </a:r>
          </a:p>
        </p:txBody>
      </p:sp>
    </p:spTree>
    <p:extLst>
      <p:ext uri="{BB962C8B-B14F-4D97-AF65-F5344CB8AC3E}">
        <p14:creationId xmlns:p14="http://schemas.microsoft.com/office/powerpoint/2010/main" val="131035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2BEB-BC6B-FF07-700D-E05AD3F6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5885-C95D-6F56-E63E-D09BF7D2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10"/>
            <a:ext cx="10515600" cy="5108028"/>
          </a:xfrm>
        </p:spPr>
        <p:txBody>
          <a:bodyPr numCol="2" spcCol="365760"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Agglomerative Hierarchical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k-means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Probabilistic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PAM Clustering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0" indent="0">
              <a:buNone/>
            </a:pPr>
            <a:r>
              <a:rPr lang="en-US" sz="2200" b="1" u="sng" dirty="0"/>
              <a:t>Dimensionality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PCA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t-SNE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Variational Autoencoders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Multi-dimensional Scaling</a:t>
            </a:r>
          </a:p>
          <a:p>
            <a:pPr marL="0" indent="0">
              <a:buNone/>
            </a:pPr>
            <a:r>
              <a:rPr lang="en-US" sz="2200" b="1" u="sng" dirty="0"/>
              <a:t>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Unsupervised Random Forests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Generative Adversarial Networks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0" indent="0">
              <a:buNone/>
            </a:pPr>
            <a:r>
              <a:rPr lang="en-US" sz="2200" b="1" u="sng" dirty="0"/>
              <a:t>Hybrid</a:t>
            </a:r>
          </a:p>
          <a:p>
            <a:pPr marL="0" indent="0">
              <a:buNone/>
            </a:pPr>
            <a:r>
              <a:rPr lang="en-US" sz="2200" dirty="0"/>
              <a:t>1. DAPC</a:t>
            </a:r>
          </a:p>
          <a:p>
            <a:pPr marL="0" indent="0">
              <a:buNone/>
            </a:pPr>
            <a:endParaRPr lang="en-US" sz="2200" b="1" u="sng" dirty="0"/>
          </a:p>
          <a:p>
            <a:pPr marL="0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1E82-1127-5626-51FC-905B95FF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7141-2A4D-FECD-6DC6-7AB70CD8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Algorithms</a:t>
            </a:r>
          </a:p>
          <a:p>
            <a:pPr lvl="1"/>
            <a:r>
              <a:rPr lang="en-US" dirty="0"/>
              <a:t>PAM Clustering</a:t>
            </a:r>
          </a:p>
          <a:p>
            <a:pPr lvl="1"/>
            <a:r>
              <a:rPr lang="en-US" dirty="0"/>
              <a:t>Unsupervised Random Forests</a:t>
            </a:r>
          </a:p>
          <a:p>
            <a:pPr lvl="1"/>
            <a:r>
              <a:rPr lang="en-US" dirty="0"/>
              <a:t>Multidimensional Scaling (MDS)</a:t>
            </a:r>
          </a:p>
          <a:p>
            <a:pPr lvl="1"/>
            <a:r>
              <a:rPr lang="en-US" dirty="0"/>
              <a:t>Discriminant Analysis of Principal Components</a:t>
            </a:r>
          </a:p>
          <a:p>
            <a:r>
              <a:rPr lang="en-US" dirty="0"/>
              <a:t>Unsupervised Learning Review</a:t>
            </a:r>
          </a:p>
          <a:p>
            <a:r>
              <a:rPr lang="en-US" dirty="0"/>
              <a:t> Unsupervised Machine Learning for Species Delimitation</a:t>
            </a:r>
          </a:p>
        </p:txBody>
      </p:sp>
    </p:spTree>
    <p:extLst>
      <p:ext uri="{BB962C8B-B14F-4D97-AF65-F5344CB8AC3E}">
        <p14:creationId xmlns:p14="http://schemas.microsoft.com/office/powerpoint/2010/main" val="2781905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837C-DC16-E8CC-BFBD-8158E823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A demonstration of unsupervised machine learning in species delimitation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E76632-C993-2FE7-CC2E-BD3477724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603" y="2168142"/>
            <a:ext cx="9764060" cy="3081952"/>
          </a:xfrm>
        </p:spPr>
      </p:pic>
    </p:spTree>
    <p:extLst>
      <p:ext uri="{BB962C8B-B14F-4D97-AF65-F5344CB8AC3E}">
        <p14:creationId xmlns:p14="http://schemas.microsoft.com/office/powerpoint/2010/main" val="92820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1E82-1127-5626-51FC-905B95FF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7141-2A4D-FECD-6DC6-7AB70CD8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Algorithms</a:t>
            </a:r>
          </a:p>
          <a:p>
            <a:pPr lvl="1"/>
            <a:r>
              <a:rPr lang="en-US" dirty="0"/>
              <a:t>PAM Clustering</a:t>
            </a:r>
          </a:p>
          <a:p>
            <a:pPr lvl="1"/>
            <a:r>
              <a:rPr lang="en-US" dirty="0"/>
              <a:t>Unsupervised Random Forests</a:t>
            </a:r>
          </a:p>
          <a:p>
            <a:pPr lvl="1"/>
            <a:r>
              <a:rPr lang="en-US" dirty="0"/>
              <a:t>Multidimensional Scaling (MDS)</a:t>
            </a:r>
          </a:p>
          <a:p>
            <a:pPr lvl="1"/>
            <a:r>
              <a:rPr lang="en-US" dirty="0"/>
              <a:t>Discriminant Analysis of Principal Components</a:t>
            </a:r>
          </a:p>
          <a:p>
            <a:r>
              <a:rPr lang="en-US" dirty="0"/>
              <a:t>Unsupervised Learning Review</a:t>
            </a:r>
          </a:p>
          <a:p>
            <a:r>
              <a:rPr lang="en-US" dirty="0"/>
              <a:t> Unsupervised Machine Learning for Species Delimitation</a:t>
            </a:r>
          </a:p>
        </p:txBody>
      </p:sp>
    </p:spTree>
    <p:extLst>
      <p:ext uri="{BB962C8B-B14F-4D97-AF65-F5344CB8AC3E}">
        <p14:creationId xmlns:p14="http://schemas.microsoft.com/office/powerpoint/2010/main" val="3209380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C4E-7D1D-DEA8-1F66-D863B0DD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A demonstration of unsupervised machine learning in species delimitation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BFDF-9783-DCE1-A8AA-98A45036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u="sng" dirty="0"/>
          </a:p>
          <a:p>
            <a:r>
              <a:rPr lang="en-US" b="1" u="sng" dirty="0"/>
              <a:t>Goal</a:t>
            </a:r>
            <a:r>
              <a:rPr lang="en-US" b="1" dirty="0"/>
              <a:t>: </a:t>
            </a:r>
            <a:r>
              <a:rPr lang="en-US" dirty="0"/>
              <a:t>to delimit species using genetic data</a:t>
            </a:r>
          </a:p>
          <a:p>
            <a:endParaRPr lang="en-US" dirty="0"/>
          </a:p>
          <a:p>
            <a:r>
              <a:rPr lang="en-US" dirty="0"/>
              <a:t>Given genetic from across the range of a taxonomic group, can we identify meaningful clusters of individuals, which may correspond to species.</a:t>
            </a:r>
          </a:p>
          <a:p>
            <a:endParaRPr lang="en-US" dirty="0"/>
          </a:p>
          <a:p>
            <a:r>
              <a:rPr lang="en-US" dirty="0"/>
              <a:t>Traditional approaches make assumptions (e.g., Hardy Weinberg Equilibrium—no mutation, random mating, no gene flow, infinite population size, no selection)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A850-BB4D-BF67-7FFE-2A32DE55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A demonstration of unsupervised machine learning in species delimitation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E829FC-0F6E-842A-499F-04C717B52F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05" y="1872353"/>
            <a:ext cx="7459038" cy="449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68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4596-8872-638C-CDD6-BEEA1A86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A demonstration of unsupervised machine learning in species delimitation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36253-06A6-ACF6-CC19-F9B6BAA9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authors collected genetic data from across the range of this group, resulting in up to 1000 SNPs depending on data filtering.</a:t>
            </a:r>
          </a:p>
          <a:p>
            <a:r>
              <a:rPr lang="en-US" dirty="0"/>
              <a:t>Using these data, how could you use unsupervised learning to delimit species (i.e., find clusters of similar groups of individuals?</a:t>
            </a:r>
          </a:p>
          <a:p>
            <a:r>
              <a:rPr lang="en-US" dirty="0"/>
              <a:t>Pair up and come up with an idea (there are lots of ways to do this, so there’s no right answer!)</a:t>
            </a:r>
          </a:p>
          <a:p>
            <a:r>
              <a:rPr lang="en-US" dirty="0"/>
              <a:t>Focus on these questions:</a:t>
            </a:r>
          </a:p>
          <a:p>
            <a:pPr lvl="1"/>
            <a:r>
              <a:rPr lang="en-US" dirty="0"/>
              <a:t>What method would you use to find clusters?</a:t>
            </a:r>
          </a:p>
          <a:p>
            <a:pPr lvl="1"/>
            <a:r>
              <a:rPr lang="en-US" dirty="0"/>
              <a:t>What data would you use as the input to this method? Would you use genetic data directly, calculate statistics from genetic data, or perhaps use a dimensionality reduction approach to summarize genetic data?</a:t>
            </a:r>
          </a:p>
        </p:txBody>
      </p:sp>
    </p:spTree>
    <p:extLst>
      <p:ext uri="{BB962C8B-B14F-4D97-AF65-F5344CB8AC3E}">
        <p14:creationId xmlns:p14="http://schemas.microsoft.com/office/powerpoint/2010/main" val="110346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E2BB-1798-293D-9259-771A6B41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DAPC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AF9B-F7FE-FB6D-6160-D534A3DF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SNP data</a:t>
            </a:r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PCA to reduce dimensionality.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k-means to find clusters.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DAPC to find variables that minimize within population variation and maximize between population variation.</a:t>
            </a:r>
          </a:p>
          <a:p>
            <a:r>
              <a:rPr lang="en-US" dirty="0"/>
              <a:t>Output: clusters and a plot of DAPC variables.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03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11AE-F138-15F2-1625-9B452DCF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DAPC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E1E5DB6-AB96-6FCF-62C4-952754E23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r="55953" b="49520"/>
          <a:stretch/>
        </p:blipFill>
        <p:spPr bwMode="auto">
          <a:xfrm>
            <a:off x="2653393" y="1762059"/>
            <a:ext cx="5127171" cy="49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19F72AC-8769-6ACB-24E8-E414157EF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94"/>
          <a:stretch/>
        </p:blipFill>
        <p:spPr bwMode="auto">
          <a:xfrm>
            <a:off x="10386897" y="0"/>
            <a:ext cx="1805103" cy="67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68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6208-D5E6-B1B4-18CF-763483A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5A53-60E7-F0F3-CAB6-53B366556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Features from DAPC</a:t>
            </a:r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synthetic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labels (0=synthetic, 1=real)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classifier.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proximity matrix.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MDS for dimensionality reduction.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PAM to find clusters.</a:t>
            </a:r>
          </a:p>
        </p:txBody>
      </p:sp>
    </p:spTree>
    <p:extLst>
      <p:ext uri="{BB962C8B-B14F-4D97-AF65-F5344CB8AC3E}">
        <p14:creationId xmlns:p14="http://schemas.microsoft.com/office/powerpoint/2010/main" val="3209023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11AE-F138-15F2-1625-9B452DCF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Random Forests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E1E5DB6-AB96-6FCF-62C4-952754E23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9" t="-90" r="-62" b="49610"/>
          <a:stretch/>
        </p:blipFill>
        <p:spPr bwMode="auto">
          <a:xfrm>
            <a:off x="2759530" y="1566730"/>
            <a:ext cx="5004707" cy="49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19F72AC-8769-6ACB-24E8-E414157EF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94"/>
          <a:stretch/>
        </p:blipFill>
        <p:spPr bwMode="auto">
          <a:xfrm>
            <a:off x="10386897" y="0"/>
            <a:ext cx="1805103" cy="67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3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3A83-D6EF-0584-C987-E696781C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Variational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8762-825F-C6BF-3DEE-A9F334D5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Input: SNP data (one-hot encoded)</a:t>
            </a:r>
          </a:p>
          <a:p>
            <a:r>
              <a:rPr lang="en-US" dirty="0"/>
              <a:t>Steps: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 VAE by minimizing the categorical cross-entropy.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encoded data as input into PAM clustering. </a:t>
            </a:r>
          </a:p>
          <a:p>
            <a:r>
              <a:rPr lang="en-US" dirty="0"/>
              <a:t>Output: </a:t>
            </a:r>
          </a:p>
          <a:p>
            <a:pPr lvl="1"/>
            <a:r>
              <a:rPr lang="en-US" dirty="0"/>
              <a:t>Encoded space and PAM clusters.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6C474-774B-44D9-3384-6870E151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3884"/>
            <a:ext cx="6260472" cy="45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5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11AE-F138-15F2-1625-9B452DCF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Variational Autoencoder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E1E5DB6-AB96-6FCF-62C4-952754E23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9" t="49961" r="56386" b="-441"/>
          <a:stretch/>
        </p:blipFill>
        <p:spPr bwMode="auto">
          <a:xfrm>
            <a:off x="2506436" y="1500802"/>
            <a:ext cx="5070021" cy="49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19F72AC-8769-6ACB-24E8-E414157EF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94"/>
          <a:stretch/>
        </p:blipFill>
        <p:spPr bwMode="auto">
          <a:xfrm>
            <a:off x="10386897" y="0"/>
            <a:ext cx="1805103" cy="67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20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5474-6FF0-741F-CD3A-DF8409FB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4: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E928-F646-8F96-A192-F0B22E8DF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PCA axes</a:t>
            </a:r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t-SNE to project data into 2 dimensions.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embedded data as input into PAM clustering.</a:t>
            </a:r>
          </a:p>
          <a:p>
            <a:r>
              <a:rPr lang="en-US" dirty="0"/>
              <a:t>Output: embedded space and PAM clusters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5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5E66-9833-4B44-67DB-7C25CF2C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PAM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B96E-93ED-1314-1253-E78D07D2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 Among </a:t>
            </a:r>
            <a:r>
              <a:rPr lang="en-US" dirty="0" err="1"/>
              <a:t>Mediods</a:t>
            </a:r>
            <a:r>
              <a:rPr lang="en-US" dirty="0"/>
              <a:t> (PAM)</a:t>
            </a:r>
          </a:p>
          <a:p>
            <a:r>
              <a:rPr lang="en-US" dirty="0"/>
              <a:t>Also known as k-</a:t>
            </a:r>
            <a:r>
              <a:rPr lang="en-US" dirty="0" err="1"/>
              <a:t>mediods</a:t>
            </a:r>
            <a:endParaRPr lang="en-US" dirty="0"/>
          </a:p>
          <a:p>
            <a:r>
              <a:rPr lang="en-US" dirty="0"/>
              <a:t>A clustering approach similar to k-means</a:t>
            </a:r>
          </a:p>
        </p:txBody>
      </p:sp>
    </p:spTree>
    <p:extLst>
      <p:ext uri="{BB962C8B-B14F-4D97-AF65-F5344CB8AC3E}">
        <p14:creationId xmlns:p14="http://schemas.microsoft.com/office/powerpoint/2010/main" val="512589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11AE-F138-15F2-1625-9B452DCF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t-SNE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E1E5DB6-AB96-6FCF-62C4-952754E23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0" t="50379" r="-945" b="-859"/>
          <a:stretch/>
        </p:blipFill>
        <p:spPr bwMode="auto">
          <a:xfrm>
            <a:off x="2834639" y="1500802"/>
            <a:ext cx="5092881" cy="49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19F72AC-8769-6ACB-24E8-E414157EF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94"/>
          <a:stretch/>
        </p:blipFill>
        <p:spPr bwMode="auto">
          <a:xfrm>
            <a:off x="10386897" y="0"/>
            <a:ext cx="1805103" cy="67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510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EC08-49FE-1406-F276-24641F77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A09B-1A32-7962-49ED-5D7AAF771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ways to combine dimensionality reduction and clustering techniques to cluster and visualize high-dimensional data.</a:t>
            </a:r>
          </a:p>
          <a:p>
            <a:r>
              <a:rPr lang="en-US" dirty="0"/>
              <a:t>Many of them lead to similar conclusions!</a:t>
            </a:r>
          </a:p>
          <a:p>
            <a:r>
              <a:rPr lang="en-US" dirty="0"/>
              <a:t>We could probably come up with a lot more.</a:t>
            </a:r>
          </a:p>
          <a:p>
            <a:r>
              <a:rPr lang="en-US" dirty="0"/>
              <a:t>Are these clusters meaningful, and do they correspond to species?</a:t>
            </a:r>
          </a:p>
        </p:txBody>
      </p:sp>
    </p:spTree>
    <p:extLst>
      <p:ext uri="{BB962C8B-B14F-4D97-AF65-F5344CB8AC3E}">
        <p14:creationId xmlns:p14="http://schemas.microsoft.com/office/powerpoint/2010/main" val="406744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151B-CC09-F103-22AA-EB09D955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PAM Clustering vs k-means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66289-23A9-C1D0-68B3-7D4E8978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review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Randomly initialize centroids.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points to the nearest centroid.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Adjust centroids to the center of each cluster.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2-3 until:</a:t>
            </a:r>
          </a:p>
          <a:p>
            <a:pPr lvl="2"/>
            <a:r>
              <a:rPr lang="en-US" dirty="0"/>
              <a:t>The centroids stop moving.</a:t>
            </a:r>
          </a:p>
          <a:p>
            <a:pPr lvl="2"/>
            <a:r>
              <a:rPr lang="en-US" dirty="0"/>
              <a:t>The assignments stop changing.</a:t>
            </a:r>
          </a:p>
          <a:p>
            <a:pPr lvl="2"/>
            <a:r>
              <a:rPr lang="en-US" dirty="0"/>
              <a:t>The maximum number of iterations is reached.</a:t>
            </a:r>
          </a:p>
        </p:txBody>
      </p:sp>
    </p:spTree>
    <p:extLst>
      <p:ext uri="{BB962C8B-B14F-4D97-AF65-F5344CB8AC3E}">
        <p14:creationId xmlns:p14="http://schemas.microsoft.com/office/powerpoint/2010/main" val="387741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08F5-8D88-F940-697C-87646028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PAM Clustering vs.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F0F0-FCE3-ECEB-E3F1-9213C5C2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Differences between k-means and PAM: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Centroids are now always points in the data (medians).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initial placements are no longer random, but are found during the BUILD phase.</a:t>
            </a:r>
          </a:p>
          <a:p>
            <a:pPr lvl="2"/>
            <a:r>
              <a:rPr lang="en-US" dirty="0"/>
              <a:t>The first </a:t>
            </a:r>
            <a:r>
              <a:rPr lang="en-US" dirty="0" err="1"/>
              <a:t>mediod</a:t>
            </a:r>
            <a:r>
              <a:rPr lang="en-US" dirty="0"/>
              <a:t> is the one with the lowest distance to all other points.</a:t>
            </a:r>
          </a:p>
          <a:p>
            <a:pPr lvl="2"/>
            <a:r>
              <a:rPr lang="en-US" dirty="0"/>
              <a:t>The second </a:t>
            </a:r>
            <a:r>
              <a:rPr lang="en-US" dirty="0" err="1"/>
              <a:t>mediod</a:t>
            </a:r>
            <a:r>
              <a:rPr lang="en-US" dirty="0"/>
              <a:t> is the one with the lowest distance to all other non-</a:t>
            </a:r>
            <a:r>
              <a:rPr lang="en-US" dirty="0" err="1"/>
              <a:t>mediod</a:t>
            </a:r>
            <a:r>
              <a:rPr lang="en-US" dirty="0"/>
              <a:t> points.</a:t>
            </a:r>
          </a:p>
          <a:p>
            <a:pPr lvl="2"/>
            <a:r>
              <a:rPr lang="en-US" dirty="0"/>
              <a:t>And so 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update stage (where we previously moved centroids to the center of the cluster), is replaced with the SWAP phase.</a:t>
            </a:r>
          </a:p>
          <a:p>
            <a:pPr lvl="2"/>
            <a:r>
              <a:rPr lang="en-US" dirty="0"/>
              <a:t>Consider swapping the current </a:t>
            </a:r>
            <a:r>
              <a:rPr lang="en-US" dirty="0" err="1"/>
              <a:t>mediod</a:t>
            </a:r>
            <a:r>
              <a:rPr lang="en-US" dirty="0"/>
              <a:t> with all other points. </a:t>
            </a:r>
          </a:p>
          <a:p>
            <a:pPr lvl="2"/>
            <a:r>
              <a:rPr lang="en-US" dirty="0"/>
              <a:t>We minimize the sum of the distances of all points in the cluster to the new </a:t>
            </a:r>
            <a:r>
              <a:rPr lang="en-US" dirty="0" err="1"/>
              <a:t>mediod</a:t>
            </a:r>
            <a:r>
              <a:rPr lang="en-US" dirty="0"/>
              <a:t> (the </a:t>
            </a:r>
            <a:r>
              <a:rPr lang="en-US" b="1" dirty="0"/>
              <a:t>cost</a:t>
            </a:r>
            <a:r>
              <a:rPr lang="en-US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Terminate when the cost can no longer be decreased.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6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6E03-2D84-AEBF-59A6-8FAF1BFC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F49E-BFE1-1A77-5144-2F7688EC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Build: initialize the </a:t>
            </a:r>
            <a:r>
              <a:rPr lang="en-US" dirty="0" err="1"/>
              <a:t>mediods</a:t>
            </a:r>
            <a:r>
              <a:rPr lang="en-US" dirty="0"/>
              <a:t> to minimize the costs (i.e., distances to all other non-</a:t>
            </a:r>
            <a:r>
              <a:rPr lang="en-US" dirty="0" err="1"/>
              <a:t>mediods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points to clusters based on the nearest </a:t>
            </a:r>
            <a:r>
              <a:rPr lang="en-US" dirty="0" err="1"/>
              <a:t>mediod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Swap: Consider swapping the </a:t>
            </a:r>
            <a:r>
              <a:rPr lang="en-US" dirty="0" err="1"/>
              <a:t>mediod</a:t>
            </a:r>
            <a:r>
              <a:rPr lang="en-US" dirty="0"/>
              <a:t> with all other points, selecting the point that has the lowest cost (i.e., distance to all points in the cluster).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the cost can no longer be decreased.</a:t>
            </a:r>
          </a:p>
        </p:txBody>
      </p:sp>
    </p:spTree>
    <p:extLst>
      <p:ext uri="{BB962C8B-B14F-4D97-AF65-F5344CB8AC3E}">
        <p14:creationId xmlns:p14="http://schemas.microsoft.com/office/powerpoint/2010/main" val="69563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3785-71DF-D6DD-9907-CBA161E1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PAM Performance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AE142-B18B-D609-7859-453C8C9D9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7269"/>
          <a:stretch/>
        </p:blipFill>
        <p:spPr bwMode="auto">
          <a:xfrm>
            <a:off x="1581935" y="1865349"/>
            <a:ext cx="4445000" cy="202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F78E7A1-AEC1-6E48-A142-4D0919AE7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66081" r="-22" b="1874"/>
          <a:stretch/>
        </p:blipFill>
        <p:spPr bwMode="auto">
          <a:xfrm>
            <a:off x="3922875" y="3893906"/>
            <a:ext cx="4484384" cy="198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068C10B-B5A8-5565-BADB-CB0A3E949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0" b="65418"/>
          <a:stretch/>
        </p:blipFill>
        <p:spPr bwMode="auto">
          <a:xfrm>
            <a:off x="6165067" y="1865349"/>
            <a:ext cx="4467261" cy="214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4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1E82-1127-5626-51FC-905B95FF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7141-2A4D-FECD-6DC6-7AB70CD8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Algorithms</a:t>
            </a:r>
          </a:p>
          <a:p>
            <a:pPr lvl="1"/>
            <a:r>
              <a:rPr lang="en-US" dirty="0"/>
              <a:t>PAM Clustering</a:t>
            </a:r>
          </a:p>
          <a:p>
            <a:pPr lvl="1"/>
            <a:r>
              <a:rPr lang="en-US" dirty="0"/>
              <a:t>Unsupervised Random Forests</a:t>
            </a:r>
          </a:p>
          <a:p>
            <a:pPr lvl="1"/>
            <a:r>
              <a:rPr lang="en-US" dirty="0"/>
              <a:t>Multidimensional Scaling (MDS)</a:t>
            </a:r>
          </a:p>
          <a:p>
            <a:pPr lvl="1"/>
            <a:r>
              <a:rPr lang="en-US" dirty="0"/>
              <a:t>Discriminant Analysis of Principal Components</a:t>
            </a:r>
          </a:p>
          <a:p>
            <a:r>
              <a:rPr lang="en-US" dirty="0"/>
              <a:t>Unsupervised Learning Review</a:t>
            </a:r>
          </a:p>
          <a:p>
            <a:r>
              <a:rPr lang="en-US" dirty="0"/>
              <a:t> Unsupervised Machine Learning for Species Delimitation</a:t>
            </a:r>
          </a:p>
        </p:txBody>
      </p:sp>
    </p:spTree>
    <p:extLst>
      <p:ext uri="{BB962C8B-B14F-4D97-AF65-F5344CB8AC3E}">
        <p14:creationId xmlns:p14="http://schemas.microsoft.com/office/powerpoint/2010/main" val="97379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BD59-4EEE-C151-EE7F-CD24667C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5D33-18E3-7ABA-E03A-357FCEC6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884"/>
            <a:ext cx="10515600" cy="4022050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each iteration </a:t>
            </a:r>
            <a:r>
              <a:rPr lang="en-US" i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1: Create a bootstrapped dataset.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2: Train a decision tree using the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boostrapped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data, and use only a random subset of variables when constructing each node.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98F6F-9AED-7FC7-6B64-9ABC91D298B8}"/>
              </a:ext>
            </a:extLst>
          </p:cNvPr>
          <p:cNvSpPr/>
          <p:nvPr/>
        </p:nvSpPr>
        <p:spPr>
          <a:xfrm>
            <a:off x="1828300" y="4315251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69A5BA-2821-2778-482F-8CE33AD3A120}"/>
              </a:ext>
            </a:extLst>
          </p:cNvPr>
          <p:cNvCxnSpPr>
            <a:stCxn id="4" idx="2"/>
          </p:cNvCxnSpPr>
          <p:nvPr/>
        </p:nvCxnSpPr>
        <p:spPr>
          <a:xfrm flipH="1">
            <a:off x="1828300" y="460696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4A6CD3-EE70-409E-AC0A-8B9A4B248C84}"/>
              </a:ext>
            </a:extLst>
          </p:cNvPr>
          <p:cNvCxnSpPr>
            <a:cxnSpLocks/>
          </p:cNvCxnSpPr>
          <p:nvPr/>
        </p:nvCxnSpPr>
        <p:spPr>
          <a:xfrm>
            <a:off x="2344403" y="461537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D19DF98-90C0-D48A-FFDA-0FB5BA0001A1}"/>
              </a:ext>
            </a:extLst>
          </p:cNvPr>
          <p:cNvSpPr/>
          <p:nvPr/>
        </p:nvSpPr>
        <p:spPr>
          <a:xfrm>
            <a:off x="1245814" y="5181967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7DD69F-30E2-1BD0-1B30-706838FA4C57}"/>
              </a:ext>
            </a:extLst>
          </p:cNvPr>
          <p:cNvSpPr/>
          <p:nvPr/>
        </p:nvSpPr>
        <p:spPr>
          <a:xfrm>
            <a:off x="1902630" y="6064575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3D2EE7-E162-75B4-978B-55EEE66D9585}"/>
              </a:ext>
            </a:extLst>
          </p:cNvPr>
          <p:cNvSpPr/>
          <p:nvPr/>
        </p:nvSpPr>
        <p:spPr>
          <a:xfrm>
            <a:off x="798108" y="6056161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6D2E4A-4DA1-CFD3-EFE0-42E630DFC168}"/>
              </a:ext>
            </a:extLst>
          </p:cNvPr>
          <p:cNvSpPr/>
          <p:nvPr/>
        </p:nvSpPr>
        <p:spPr>
          <a:xfrm>
            <a:off x="2485116" y="5181967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AA89E6-F91A-6AD2-1FD7-1A4DAE8EEBA5}"/>
              </a:ext>
            </a:extLst>
          </p:cNvPr>
          <p:cNvCxnSpPr/>
          <p:nvPr/>
        </p:nvCxnSpPr>
        <p:spPr>
          <a:xfrm flipH="1">
            <a:off x="1245814" y="5477416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8870B7-E8FB-07A5-9B10-E93FF7153FCD}"/>
              </a:ext>
            </a:extLst>
          </p:cNvPr>
          <p:cNvCxnSpPr>
            <a:cxnSpLocks/>
          </p:cNvCxnSpPr>
          <p:nvPr/>
        </p:nvCxnSpPr>
        <p:spPr>
          <a:xfrm>
            <a:off x="1761917" y="5485830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48A94B-5417-88D3-0BD3-E682C9C874DE}"/>
              </a:ext>
            </a:extLst>
          </p:cNvPr>
          <p:cNvSpPr txBox="1"/>
          <p:nvPr/>
        </p:nvSpPr>
        <p:spPr>
          <a:xfrm>
            <a:off x="1729504" y="46777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152DB-1DED-091C-781A-A6B6611CC6D8}"/>
              </a:ext>
            </a:extLst>
          </p:cNvPr>
          <p:cNvSpPr txBox="1"/>
          <p:nvPr/>
        </p:nvSpPr>
        <p:spPr>
          <a:xfrm>
            <a:off x="2666032" y="4677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F0FD5-6E68-4600-5181-9879960D9881}"/>
              </a:ext>
            </a:extLst>
          </p:cNvPr>
          <p:cNvSpPr txBox="1"/>
          <p:nvPr/>
        </p:nvSpPr>
        <p:spPr>
          <a:xfrm>
            <a:off x="1145437" y="556763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13A3-3641-F11A-2008-059DD136DD45}"/>
              </a:ext>
            </a:extLst>
          </p:cNvPr>
          <p:cNvSpPr txBox="1"/>
          <p:nvPr/>
        </p:nvSpPr>
        <p:spPr>
          <a:xfrm>
            <a:off x="2081965" y="556763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CA0A7A-195F-7D59-136E-4B84C363C1E5}"/>
              </a:ext>
            </a:extLst>
          </p:cNvPr>
          <p:cNvSpPr/>
          <p:nvPr/>
        </p:nvSpPr>
        <p:spPr>
          <a:xfrm>
            <a:off x="5227063" y="4461106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75F0F2-5787-A8CE-13D0-E675D814B1D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107056" y="4752816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FD2981-B454-0304-124A-5C2A1A82FC49}"/>
              </a:ext>
            </a:extLst>
          </p:cNvPr>
          <p:cNvCxnSpPr>
            <a:cxnSpLocks/>
          </p:cNvCxnSpPr>
          <p:nvPr/>
        </p:nvCxnSpPr>
        <p:spPr>
          <a:xfrm>
            <a:off x="5743166" y="4761230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3DC262-88F4-B3EB-E002-58CCD439FB13}"/>
              </a:ext>
            </a:extLst>
          </p:cNvPr>
          <p:cNvSpPr/>
          <p:nvPr/>
        </p:nvSpPr>
        <p:spPr>
          <a:xfrm>
            <a:off x="4291597" y="5390165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729CB6-76F6-5CFC-C761-26427B4CF300}"/>
              </a:ext>
            </a:extLst>
          </p:cNvPr>
          <p:cNvSpPr/>
          <p:nvPr/>
        </p:nvSpPr>
        <p:spPr>
          <a:xfrm>
            <a:off x="4948413" y="6272773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EA1D70-8A7C-9F83-78F9-EAFF887AA31C}"/>
              </a:ext>
            </a:extLst>
          </p:cNvPr>
          <p:cNvSpPr/>
          <p:nvPr/>
        </p:nvSpPr>
        <p:spPr>
          <a:xfrm>
            <a:off x="3843891" y="6264359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105185-4B3D-3CB8-C728-BCBFCE5C6F10}"/>
              </a:ext>
            </a:extLst>
          </p:cNvPr>
          <p:cNvCxnSpPr/>
          <p:nvPr/>
        </p:nvCxnSpPr>
        <p:spPr>
          <a:xfrm flipH="1">
            <a:off x="4291597" y="5685614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16B7B8-1CF4-F1DA-C007-73739A866804}"/>
              </a:ext>
            </a:extLst>
          </p:cNvPr>
          <p:cNvCxnSpPr>
            <a:cxnSpLocks/>
          </p:cNvCxnSpPr>
          <p:nvPr/>
        </p:nvCxnSpPr>
        <p:spPr>
          <a:xfrm>
            <a:off x="4807700" y="5694028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0CBC954-FD90-2BF7-22A5-53C984AC3C10}"/>
              </a:ext>
            </a:extLst>
          </p:cNvPr>
          <p:cNvSpPr txBox="1"/>
          <p:nvPr/>
        </p:nvSpPr>
        <p:spPr>
          <a:xfrm>
            <a:off x="5128267" y="48235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E0C56B-578D-1455-13C2-D4978064670E}"/>
              </a:ext>
            </a:extLst>
          </p:cNvPr>
          <p:cNvSpPr txBox="1"/>
          <p:nvPr/>
        </p:nvSpPr>
        <p:spPr>
          <a:xfrm>
            <a:off x="6064795" y="48235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C1DA4-1888-12CD-9DBE-D4A5B49EDB2A}"/>
              </a:ext>
            </a:extLst>
          </p:cNvPr>
          <p:cNvSpPr txBox="1"/>
          <p:nvPr/>
        </p:nvSpPr>
        <p:spPr>
          <a:xfrm>
            <a:off x="4191220" y="57758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444F00-068E-2D62-21D8-7AF58F3381DE}"/>
              </a:ext>
            </a:extLst>
          </p:cNvPr>
          <p:cNvSpPr txBox="1"/>
          <p:nvPr/>
        </p:nvSpPr>
        <p:spPr>
          <a:xfrm>
            <a:off x="5127748" y="577583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96458E-BBAD-6BDE-8FB1-5F9C20F3A122}"/>
              </a:ext>
            </a:extLst>
          </p:cNvPr>
          <p:cNvSpPr/>
          <p:nvPr/>
        </p:nvSpPr>
        <p:spPr>
          <a:xfrm>
            <a:off x="9004317" y="4531863"/>
            <a:ext cx="1134608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&gt;1?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73A918-AC89-A9A3-656F-E33A55B7909D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9004317" y="4823573"/>
            <a:ext cx="567304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B2D950-7C57-29AB-3FD0-6C6DA61C43B0}"/>
              </a:ext>
            </a:extLst>
          </p:cNvPr>
          <p:cNvCxnSpPr>
            <a:cxnSpLocks/>
          </p:cNvCxnSpPr>
          <p:nvPr/>
        </p:nvCxnSpPr>
        <p:spPr>
          <a:xfrm>
            <a:off x="9520420" y="4831987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A7FF2AD-574C-C9F1-A9E3-5953BF7212F8}"/>
              </a:ext>
            </a:extLst>
          </p:cNvPr>
          <p:cNvSpPr/>
          <p:nvPr/>
        </p:nvSpPr>
        <p:spPr>
          <a:xfrm>
            <a:off x="9558742" y="5413238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0BAD6B-1455-00A4-8E06-D159169BD832}"/>
              </a:ext>
            </a:extLst>
          </p:cNvPr>
          <p:cNvSpPr/>
          <p:nvPr/>
        </p:nvSpPr>
        <p:spPr>
          <a:xfrm>
            <a:off x="10215558" y="6295846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BD3AF9-D8F7-7E72-1585-E7F399F31079}"/>
              </a:ext>
            </a:extLst>
          </p:cNvPr>
          <p:cNvSpPr/>
          <p:nvPr/>
        </p:nvSpPr>
        <p:spPr>
          <a:xfrm>
            <a:off x="9111036" y="6287432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FBACC9-DD8B-A502-EE09-A3D3BE3468AA}"/>
              </a:ext>
            </a:extLst>
          </p:cNvPr>
          <p:cNvSpPr/>
          <p:nvPr/>
        </p:nvSpPr>
        <p:spPr>
          <a:xfrm>
            <a:off x="8522413" y="5390165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C21D6E-DBE7-024E-D15A-253373152EC1}"/>
              </a:ext>
            </a:extLst>
          </p:cNvPr>
          <p:cNvCxnSpPr/>
          <p:nvPr/>
        </p:nvCxnSpPr>
        <p:spPr>
          <a:xfrm flipH="1">
            <a:off x="9558742" y="5708687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2F4647-F7AB-28D3-98E9-9C16DB24F8D1}"/>
              </a:ext>
            </a:extLst>
          </p:cNvPr>
          <p:cNvCxnSpPr>
            <a:cxnSpLocks/>
          </p:cNvCxnSpPr>
          <p:nvPr/>
        </p:nvCxnSpPr>
        <p:spPr>
          <a:xfrm>
            <a:off x="10074845" y="571710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454A15-82D1-1E08-57A9-E6F8F1972D2A}"/>
              </a:ext>
            </a:extLst>
          </p:cNvPr>
          <p:cNvSpPr txBox="1"/>
          <p:nvPr/>
        </p:nvSpPr>
        <p:spPr>
          <a:xfrm>
            <a:off x="8905521" y="489433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9DA505-5615-23BE-8B6C-B01D9BC9B3E6}"/>
              </a:ext>
            </a:extLst>
          </p:cNvPr>
          <p:cNvSpPr txBox="1"/>
          <p:nvPr/>
        </p:nvSpPr>
        <p:spPr>
          <a:xfrm>
            <a:off x="9842049" y="48943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48687C-44E9-1AF3-D18C-1EE18C0FAB23}"/>
              </a:ext>
            </a:extLst>
          </p:cNvPr>
          <p:cNvSpPr txBox="1"/>
          <p:nvPr/>
        </p:nvSpPr>
        <p:spPr>
          <a:xfrm>
            <a:off x="9458365" y="579890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1DF33E-1141-E105-3AAF-F30B806D3839}"/>
              </a:ext>
            </a:extLst>
          </p:cNvPr>
          <p:cNvSpPr txBox="1"/>
          <p:nvPr/>
        </p:nvSpPr>
        <p:spPr>
          <a:xfrm>
            <a:off x="10394893" y="57989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4B3A20-8456-F999-DB3A-CDF653F90728}"/>
              </a:ext>
            </a:extLst>
          </p:cNvPr>
          <p:cNvSpPr/>
          <p:nvPr/>
        </p:nvSpPr>
        <p:spPr>
          <a:xfrm>
            <a:off x="5964723" y="5394238"/>
            <a:ext cx="1316980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 1.5?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A02632-2CD5-2985-A31C-136A5887C454}"/>
              </a:ext>
            </a:extLst>
          </p:cNvPr>
          <p:cNvSpPr/>
          <p:nvPr/>
        </p:nvSpPr>
        <p:spPr>
          <a:xfrm>
            <a:off x="6873064" y="6276510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DFACE7D-A8D2-C34A-3B59-69A5E7BC7FC5}"/>
              </a:ext>
            </a:extLst>
          </p:cNvPr>
          <p:cNvSpPr/>
          <p:nvPr/>
        </p:nvSpPr>
        <p:spPr>
          <a:xfrm>
            <a:off x="5768542" y="6268096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F7EC52-14F1-24F7-44E1-5C07482AE093}"/>
              </a:ext>
            </a:extLst>
          </p:cNvPr>
          <p:cNvCxnSpPr/>
          <p:nvPr/>
        </p:nvCxnSpPr>
        <p:spPr>
          <a:xfrm flipH="1">
            <a:off x="6216248" y="568935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06587F-72AC-D117-9243-7A3AE59E923B}"/>
              </a:ext>
            </a:extLst>
          </p:cNvPr>
          <p:cNvCxnSpPr>
            <a:cxnSpLocks/>
          </p:cNvCxnSpPr>
          <p:nvPr/>
        </p:nvCxnSpPr>
        <p:spPr>
          <a:xfrm>
            <a:off x="6732351" y="569776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454510C-3F7C-5243-F55F-AFDCE39A759E}"/>
              </a:ext>
            </a:extLst>
          </p:cNvPr>
          <p:cNvSpPr txBox="1"/>
          <p:nvPr/>
        </p:nvSpPr>
        <p:spPr>
          <a:xfrm>
            <a:off x="6115871" y="57795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50F3F4-1515-BEA8-9B89-19A1E4BE9EB5}"/>
              </a:ext>
            </a:extLst>
          </p:cNvPr>
          <p:cNvSpPr txBox="1"/>
          <p:nvPr/>
        </p:nvSpPr>
        <p:spPr>
          <a:xfrm>
            <a:off x="7052399" y="57795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0612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1304</Words>
  <Application>Microsoft Macintosh PowerPoint</Application>
  <PresentationFormat>Widescreen</PresentationFormat>
  <Paragraphs>244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ElsevierGulliver</vt:lpstr>
      <vt:lpstr>Futura Medium</vt:lpstr>
      <vt:lpstr>Office Theme</vt:lpstr>
      <vt:lpstr>Unsupervised Learning</vt:lpstr>
      <vt:lpstr>Outline</vt:lpstr>
      <vt:lpstr>PAM Clustering</vt:lpstr>
      <vt:lpstr>PAM Clustering vs k-means clustering</vt:lpstr>
      <vt:lpstr>PAM Clustering vs. k-means clustering</vt:lpstr>
      <vt:lpstr>PAM Steps</vt:lpstr>
      <vt:lpstr>PAM Performance</vt:lpstr>
      <vt:lpstr>Outline</vt:lpstr>
      <vt:lpstr>Supervised Random Forest Classifier</vt:lpstr>
      <vt:lpstr>Unsupervised Random Forests</vt:lpstr>
      <vt:lpstr>Unsupervised Random Forests: proximity matrix</vt:lpstr>
      <vt:lpstr>Outline</vt:lpstr>
      <vt:lpstr>Multidimensional Scaling (MDS)</vt:lpstr>
      <vt:lpstr>Outline</vt:lpstr>
      <vt:lpstr>Discriminant Analysis of Principal Components (DAPC)</vt:lpstr>
      <vt:lpstr>Outline</vt:lpstr>
      <vt:lpstr>Summary of Unsupervised Learning</vt:lpstr>
      <vt:lpstr>Outline</vt:lpstr>
      <vt:lpstr>A demonstration of unsupervised machine learning in species delimitation</vt:lpstr>
      <vt:lpstr>A demonstration of unsupervised machine learning in species delimitation</vt:lpstr>
      <vt:lpstr>A demonstration of unsupervised machine learning in species delimitation</vt:lpstr>
      <vt:lpstr>A demonstration of unsupervised machine learning in species delimitation</vt:lpstr>
      <vt:lpstr>Method 1: DAPC</vt:lpstr>
      <vt:lpstr>Method 1: DAPC </vt:lpstr>
      <vt:lpstr>Method 2: Random Forests</vt:lpstr>
      <vt:lpstr>Method 2: Random Forests </vt:lpstr>
      <vt:lpstr>Method 3: Variational Autoencoder</vt:lpstr>
      <vt:lpstr>Method 3: Variational Autoencoder</vt:lpstr>
      <vt:lpstr>Method 4: t-SNE</vt:lpstr>
      <vt:lpstr>Method 3: t-SNE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Smith, Megan</dc:creator>
  <cp:lastModifiedBy>Smith, Megan</cp:lastModifiedBy>
  <cp:revision>4</cp:revision>
  <dcterms:created xsi:type="dcterms:W3CDTF">2024-04-09T17:23:21Z</dcterms:created>
  <dcterms:modified xsi:type="dcterms:W3CDTF">2024-04-10T12:18:23Z</dcterms:modified>
</cp:coreProperties>
</file>