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9"/>
  </p:normalViewPr>
  <p:slideViewPr>
    <p:cSldViewPr snapToGrid="0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1:56:52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1:56:52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33158-948E-E249-ABEA-0F2D3644EA2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35336-34C8-3248-BE77-6334AF26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35336-34C8-3248-BE77-6334AF26FA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35336-34C8-3248-BE77-6334AF26FA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7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35336-34C8-3248-BE77-6334AF26FA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1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B31B-C021-4157-CBB4-79887A8E4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0C43F-54A3-AD33-5FBD-BE355D283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2CE81-072E-CAC1-F58B-001E86AD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F67-5028-AD4F-ACF5-78D6F5A3CF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D19A2-0A26-BCE7-17CF-69F44A12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EF9A5-8FC7-E366-DA78-E5514729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E630-2B49-FB40-8444-061E9830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5452-8AFC-CAEB-E313-F58D7ECA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43A00-C69D-00E0-0DF5-24BDE6CCF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AE7C9-44B1-317A-D270-3761DCBF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F67-5028-AD4F-ACF5-78D6F5A3CF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4E9C-76BA-8EA1-D2E5-7884DA16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A913E-265B-7812-D758-E8B730D9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E630-2B49-FB40-8444-061E9830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CEB24-5E44-7842-A689-0E069868C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6152B-901C-A6A2-9211-E7AD4DB7A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84FC-4A3D-E372-A6E0-F978C21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F67-5028-AD4F-ACF5-78D6F5A3CF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4FDA0-6A89-161D-AE28-EC321F7B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9B50-3D74-39A5-2F55-73B0D938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E630-2B49-FB40-8444-061E9830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6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382D-D317-547D-1624-68168DFE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0DAF-00B3-4285-4BDC-933A410B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BFA2C-C418-7BC3-9961-D2A87FF1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F67-5028-AD4F-ACF5-78D6F5A3CF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AF06-8A92-C993-963E-3676314E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533D2-BFF7-3A68-6158-A0FF350E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E630-2B49-FB40-8444-061E9830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7770-D6C5-3852-D94C-3CAAA119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B7258-408D-478F-59FF-117A6FC0C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AB4E-75E3-01B7-8328-336D2848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F67-5028-AD4F-ACF5-78D6F5A3CF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3E5E-62AB-4368-BE7E-D6290C4A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DD81-4DB1-2244-55A0-27D53C5E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E630-2B49-FB40-8444-061E9830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7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B10F-B952-04B5-A4B3-FC5000DB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DB1D-EB33-15AC-36D4-69FB044A6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55A90-4DC8-F102-5DB0-BD50CEBA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80A66-0F9F-A77A-7804-2AFE35BF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F67-5028-AD4F-ACF5-78D6F5A3CF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51739-4118-6241-5268-9A539961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9EA1E-96A7-48BD-A4E2-28DECB6C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E630-2B49-FB40-8444-061E9830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1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1A9B-4D09-45C4-02AA-4D4AF0B3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95D9A-1BC5-6E97-3E15-788B05025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1B588-7FC6-D5EC-90DB-A29946487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FFC71-C96B-5DBD-D642-8C0A3B2CB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9EC79-E79A-1D9F-1982-718AC7916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8656F-E927-452E-B1D3-87AFE5A3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F67-5028-AD4F-ACF5-78D6F5A3CF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BC22-C211-2E81-4AAC-275A05A3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1F5C7-6887-557E-9E47-9F01723A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E630-2B49-FB40-8444-061E9830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6C8-6EA3-76B9-0D9A-1DFEAB61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AC94D-2C25-289A-7070-CBC05545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F67-5028-AD4F-ACF5-78D6F5A3CF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9C03A-9CA7-9BC7-093F-B9C40149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9668F-F7A0-8D48-F78D-8C66F254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E630-2B49-FB40-8444-061E9830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6A687-5B6A-6D7F-0CC8-3F12D357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F67-5028-AD4F-ACF5-78D6F5A3CF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D546D-36C2-9709-DC77-93B2A256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E4775-22A2-D3D3-1C2F-10FB3B32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E630-2B49-FB40-8444-061E9830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AC9B-C201-C228-F875-E50D3C95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2BB2-A4DD-39E7-99B5-5732C854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3B831-3BB1-7E42-1248-860B92585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6807F-6877-7C53-8B14-6FDDD44C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F67-5028-AD4F-ACF5-78D6F5A3CF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69333-62FC-E642-91A8-C9E1C862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D94DF-C956-B763-6CF4-160ED615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E630-2B49-FB40-8444-061E9830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0045-B32F-0ED6-EADF-F3F26EDD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C39B2-F498-5D03-173D-97FBAF83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767B8-4074-2414-9FBA-61944D343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B18CC-C7A8-F8DC-ED74-A5418285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F67-5028-AD4F-ACF5-78D6F5A3CF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CD11-D2C3-691D-6CCC-2AE00E2C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E9-EF92-1539-E2F7-438D0C9C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E630-2B49-FB40-8444-061E9830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2D80C-FDD9-7930-A22C-47D800E5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3618C-D228-A780-5DC7-CBBE0B43A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1421-EADB-0007-BAC5-FC554903B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F9F67-5028-AD4F-ACF5-78D6F5A3CF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E140-316A-EF69-E696-308878163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2EE4-53F1-67CF-85E8-2E5A1450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CE630-2B49-FB40-8444-061E9830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customXml" Target="../ink/ink1.xml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E665-18C1-7E50-0ACC-A76FF4E70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1FF08-8E89-7C67-4F9B-14075539B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 4990/6990</a:t>
            </a:r>
          </a:p>
          <a:p>
            <a:r>
              <a:rPr lang="en-US" dirty="0"/>
              <a:t>Dr. Megan Smith</a:t>
            </a:r>
          </a:p>
        </p:txBody>
      </p:sp>
    </p:spTree>
    <p:extLst>
      <p:ext uri="{BB962C8B-B14F-4D97-AF65-F5344CB8AC3E}">
        <p14:creationId xmlns:p14="http://schemas.microsoft.com/office/powerpoint/2010/main" val="12180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54E2-E126-9CF4-6336-D594F7D1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EDB6F3-A43D-2DBB-AA4A-7A814C8A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7326"/>
          </a:xfrm>
        </p:spPr>
        <p:txBody>
          <a:bodyPr/>
          <a:lstStyle/>
          <a:p>
            <a:r>
              <a:rPr lang="en-US" dirty="0"/>
              <a:t>Just like FCNNs, RNNs have </a:t>
            </a:r>
            <a:r>
              <a:rPr lang="en-US" b="1" dirty="0"/>
              <a:t>weights</a:t>
            </a:r>
            <a:r>
              <a:rPr lang="en-US" dirty="0"/>
              <a:t>, </a:t>
            </a:r>
            <a:r>
              <a:rPr lang="en-US" b="1" dirty="0"/>
              <a:t>biases, layers, </a:t>
            </a:r>
            <a:r>
              <a:rPr lang="en-US" dirty="0"/>
              <a:t>and </a:t>
            </a:r>
            <a:r>
              <a:rPr lang="en-US" b="1" dirty="0"/>
              <a:t>activation functions.</a:t>
            </a:r>
            <a:endParaRPr lang="en-US" dirty="0"/>
          </a:p>
          <a:p>
            <a:r>
              <a:rPr lang="en-US" dirty="0"/>
              <a:t>Major difference: RNNs also have </a:t>
            </a:r>
            <a:r>
              <a:rPr lang="en-US" b="1" u="sng" dirty="0"/>
              <a:t>feedback loops</a:t>
            </a:r>
            <a:r>
              <a:rPr lang="en-US" dirty="0"/>
              <a:t>, which allow them to take as input sequential values.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0E6C5-A65B-528B-C2B8-CCC42FEDEAF3}"/>
              </a:ext>
            </a:extLst>
          </p:cNvPr>
          <p:cNvSpPr/>
          <p:nvPr/>
        </p:nvSpPr>
        <p:spPr>
          <a:xfrm>
            <a:off x="1285102" y="4361935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A7DAE-1446-4C56-5350-2460D51FE781}"/>
              </a:ext>
            </a:extLst>
          </p:cNvPr>
          <p:cNvSpPr txBox="1"/>
          <p:nvPr/>
        </p:nvSpPr>
        <p:spPr>
          <a:xfrm>
            <a:off x="1363608" y="399260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8CEC5A-A3EA-44B0-0FDE-99E42EBB1A3D}"/>
              </a:ext>
            </a:extLst>
          </p:cNvPr>
          <p:cNvCxnSpPr>
            <a:stCxn id="5" idx="3"/>
          </p:cNvCxnSpPr>
          <p:nvPr/>
        </p:nvCxnSpPr>
        <p:spPr>
          <a:xfrm>
            <a:off x="2141344" y="4707924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504EFC-48D3-5D60-ABDB-E28DCAE9E78C}"/>
              </a:ext>
            </a:extLst>
          </p:cNvPr>
          <p:cNvSpPr/>
          <p:nvPr/>
        </p:nvSpPr>
        <p:spPr>
          <a:xfrm>
            <a:off x="2607276" y="4539727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AE1FE-B158-7086-2CEC-E24088AC69E3}"/>
              </a:ext>
            </a:extLst>
          </p:cNvPr>
          <p:cNvSpPr txBox="1"/>
          <p:nvPr/>
        </p:nvSpPr>
        <p:spPr>
          <a:xfrm>
            <a:off x="2680155" y="416593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B39EB-E187-D4B0-D484-ADA0DB5C130B}"/>
              </a:ext>
            </a:extLst>
          </p:cNvPr>
          <p:cNvSpPr txBox="1"/>
          <p:nvPr/>
        </p:nvSpPr>
        <p:spPr>
          <a:xfrm>
            <a:off x="2596799" y="4523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4E53E8-663F-41FA-E08B-F61114E07992}"/>
              </a:ext>
            </a:extLst>
          </p:cNvPr>
          <p:cNvCxnSpPr/>
          <p:nvPr/>
        </p:nvCxnSpPr>
        <p:spPr>
          <a:xfrm>
            <a:off x="3230552" y="4709960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3EE4CDA-FC0B-F491-041F-22382F54AE0E}"/>
              </a:ext>
            </a:extLst>
          </p:cNvPr>
          <p:cNvSpPr/>
          <p:nvPr/>
        </p:nvSpPr>
        <p:spPr>
          <a:xfrm>
            <a:off x="4292360" y="4534930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A473B-AFCA-B765-238A-CA6283721E14}"/>
              </a:ext>
            </a:extLst>
          </p:cNvPr>
          <p:cNvSpPr txBox="1"/>
          <p:nvPr/>
        </p:nvSpPr>
        <p:spPr>
          <a:xfrm>
            <a:off x="4342852" y="417726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5FD51-F362-A903-F553-BACB5969255A}"/>
              </a:ext>
            </a:extLst>
          </p:cNvPr>
          <p:cNvSpPr txBox="1"/>
          <p:nvPr/>
        </p:nvSpPr>
        <p:spPr>
          <a:xfrm>
            <a:off x="4255355" y="45232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EAFD4-BB5E-CB9E-3F1E-757100B3F1AF}"/>
              </a:ext>
            </a:extLst>
          </p:cNvPr>
          <p:cNvSpPr txBox="1"/>
          <p:nvPr/>
        </p:nvSpPr>
        <p:spPr>
          <a:xfrm>
            <a:off x="3652098" y="451775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  <a:endParaRPr lang="en-US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430C43-89D1-574B-4295-4475CD15EB3C}"/>
              </a:ext>
            </a:extLst>
          </p:cNvPr>
          <p:cNvCxnSpPr/>
          <p:nvPr/>
        </p:nvCxnSpPr>
        <p:spPr>
          <a:xfrm>
            <a:off x="4892204" y="4702421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DC13A35-DA3B-BFED-99B4-1ED2E7B9AAEA}"/>
              </a:ext>
            </a:extLst>
          </p:cNvPr>
          <p:cNvSpPr/>
          <p:nvPr/>
        </p:nvSpPr>
        <p:spPr>
          <a:xfrm>
            <a:off x="5385049" y="4375663"/>
            <a:ext cx="856242" cy="691978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1EDC-D60A-5620-61A9-42ABD8EBE652}"/>
              </a:ext>
            </a:extLst>
          </p:cNvPr>
          <p:cNvCxnSpPr/>
          <p:nvPr/>
        </p:nvCxnSpPr>
        <p:spPr>
          <a:xfrm>
            <a:off x="5385049" y="4904262"/>
            <a:ext cx="4281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8A33C2-439C-289F-41ED-9FD315A24920}"/>
              </a:ext>
            </a:extLst>
          </p:cNvPr>
          <p:cNvCxnSpPr/>
          <p:nvPr/>
        </p:nvCxnSpPr>
        <p:spPr>
          <a:xfrm flipV="1">
            <a:off x="5813170" y="4535244"/>
            <a:ext cx="428121" cy="3693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E7AD30-BAF5-B2B4-D1F4-E06E7CD5C4E3}"/>
              </a:ext>
            </a:extLst>
          </p:cNvPr>
          <p:cNvSpPr txBox="1"/>
          <p:nvPr/>
        </p:nvSpPr>
        <p:spPr>
          <a:xfrm>
            <a:off x="5412314" y="4396908"/>
            <a:ext cx="7329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ReLU</a:t>
            </a:r>
            <a:endParaRPr lang="en-US" b="1" baseline="-25000" dirty="0">
              <a:solidFill>
                <a:schemeClr val="accent4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F28BFB-84F9-FC3E-25A1-5F97A5AD869F}"/>
              </a:ext>
            </a:extLst>
          </p:cNvPr>
          <p:cNvCxnSpPr/>
          <p:nvPr/>
        </p:nvCxnSpPr>
        <p:spPr>
          <a:xfrm>
            <a:off x="6248986" y="4712742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1575A-241D-5DC1-16CC-2ED3CC864A4B}"/>
              </a:ext>
            </a:extLst>
          </p:cNvPr>
          <p:cNvSpPr/>
          <p:nvPr/>
        </p:nvSpPr>
        <p:spPr>
          <a:xfrm>
            <a:off x="6714918" y="4544545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552103-208F-1B8E-BE3A-5C61546E9F17}"/>
              </a:ext>
            </a:extLst>
          </p:cNvPr>
          <p:cNvSpPr txBox="1"/>
          <p:nvPr/>
        </p:nvSpPr>
        <p:spPr>
          <a:xfrm>
            <a:off x="6787797" y="417074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56021E-F88C-1641-5CC7-359986836034}"/>
              </a:ext>
            </a:extLst>
          </p:cNvPr>
          <p:cNvSpPr txBox="1"/>
          <p:nvPr/>
        </p:nvSpPr>
        <p:spPr>
          <a:xfrm>
            <a:off x="6704441" y="452807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FD90A7-A208-0D39-2C0C-AD335E8C0C6A}"/>
              </a:ext>
            </a:extLst>
          </p:cNvPr>
          <p:cNvCxnSpPr/>
          <p:nvPr/>
        </p:nvCxnSpPr>
        <p:spPr>
          <a:xfrm>
            <a:off x="7338194" y="4714778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B59C12-38B3-463D-81AA-810616753BDE}"/>
              </a:ext>
            </a:extLst>
          </p:cNvPr>
          <p:cNvSpPr/>
          <p:nvPr/>
        </p:nvSpPr>
        <p:spPr>
          <a:xfrm>
            <a:off x="7856312" y="4556217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465ED0-0F4B-4B82-135F-92E40E7E671E}"/>
              </a:ext>
            </a:extLst>
          </p:cNvPr>
          <p:cNvSpPr txBox="1"/>
          <p:nvPr/>
        </p:nvSpPr>
        <p:spPr>
          <a:xfrm>
            <a:off x="7906804" y="419855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6B795F-F12C-9AA6-0A2A-AA1D3FA6C83B}"/>
              </a:ext>
            </a:extLst>
          </p:cNvPr>
          <p:cNvSpPr txBox="1"/>
          <p:nvPr/>
        </p:nvSpPr>
        <p:spPr>
          <a:xfrm>
            <a:off x="7794593" y="454454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E2301C-B557-417E-5C77-573F93598CBF}"/>
              </a:ext>
            </a:extLst>
          </p:cNvPr>
          <p:cNvSpPr/>
          <p:nvPr/>
        </p:nvSpPr>
        <p:spPr>
          <a:xfrm>
            <a:off x="8978522" y="4420251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216F0A-BFF0-EC37-C722-ACFEFEC19ADF}"/>
              </a:ext>
            </a:extLst>
          </p:cNvPr>
          <p:cNvSpPr txBox="1"/>
          <p:nvPr/>
        </p:nvSpPr>
        <p:spPr>
          <a:xfrm>
            <a:off x="8949992" y="405091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output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59909F-2DBD-9D77-83C3-2633E2736380}"/>
              </a:ext>
            </a:extLst>
          </p:cNvPr>
          <p:cNvCxnSpPr/>
          <p:nvPr/>
        </p:nvCxnSpPr>
        <p:spPr>
          <a:xfrm>
            <a:off x="8456156" y="4766240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0180DD-F280-0944-9522-1312FEBD32BC}"/>
              </a:ext>
            </a:extLst>
          </p:cNvPr>
          <p:cNvSpPr txBox="1"/>
          <p:nvPr/>
        </p:nvSpPr>
        <p:spPr>
          <a:xfrm>
            <a:off x="5322138" y="51758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2703D0C-F0FE-0FD3-3806-2AA2002DE5D6}"/>
              </a:ext>
            </a:extLst>
          </p:cNvPr>
          <p:cNvSpPr/>
          <p:nvPr/>
        </p:nvSpPr>
        <p:spPr>
          <a:xfrm>
            <a:off x="4659086" y="4876800"/>
            <a:ext cx="1928294" cy="1057499"/>
          </a:xfrm>
          <a:custGeom>
            <a:avLst/>
            <a:gdLst>
              <a:gd name="connsiteX0" fmla="*/ 1611085 w 1928294"/>
              <a:gd name="connsiteY0" fmla="*/ 0 h 1057499"/>
              <a:gd name="connsiteX1" fmla="*/ 1883228 w 1928294"/>
              <a:gd name="connsiteY1" fmla="*/ 359229 h 1057499"/>
              <a:gd name="connsiteX2" fmla="*/ 1894114 w 1928294"/>
              <a:gd name="connsiteY2" fmla="*/ 772886 h 1057499"/>
              <a:gd name="connsiteX3" fmla="*/ 1545771 w 1928294"/>
              <a:gd name="connsiteY3" fmla="*/ 1012371 h 1057499"/>
              <a:gd name="connsiteX4" fmla="*/ 1001485 w 1928294"/>
              <a:gd name="connsiteY4" fmla="*/ 957943 h 1057499"/>
              <a:gd name="connsiteX5" fmla="*/ 0 w 1928294"/>
              <a:gd name="connsiteY5" fmla="*/ 43543 h 105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294" h="1057499">
                <a:moveTo>
                  <a:pt x="1611085" y="0"/>
                </a:moveTo>
                <a:cubicBezTo>
                  <a:pt x="1723571" y="115207"/>
                  <a:pt x="1836057" y="230415"/>
                  <a:pt x="1883228" y="359229"/>
                </a:cubicBezTo>
                <a:cubicBezTo>
                  <a:pt x="1930400" y="488043"/>
                  <a:pt x="1950357" y="664029"/>
                  <a:pt x="1894114" y="772886"/>
                </a:cubicBezTo>
                <a:cubicBezTo>
                  <a:pt x="1837871" y="881743"/>
                  <a:pt x="1694542" y="981528"/>
                  <a:pt x="1545771" y="1012371"/>
                </a:cubicBezTo>
                <a:cubicBezTo>
                  <a:pt x="1397000" y="1043214"/>
                  <a:pt x="1259113" y="1119414"/>
                  <a:pt x="1001485" y="957943"/>
                </a:cubicBezTo>
                <a:cubicBezTo>
                  <a:pt x="743856" y="796472"/>
                  <a:pt x="371928" y="420007"/>
                  <a:pt x="0" y="43543"/>
                </a:cubicBezTo>
              </a:path>
            </a:pathLst>
          </a:custGeom>
          <a:noFill/>
          <a:ln w="22225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0A1686-02E1-C824-797D-56E88DCB325C}"/>
              </a:ext>
            </a:extLst>
          </p:cNvPr>
          <p:cNvSpPr/>
          <p:nvPr/>
        </p:nvSpPr>
        <p:spPr>
          <a:xfrm>
            <a:off x="5174488" y="5513128"/>
            <a:ext cx="5998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07B4BE-ABDD-D3F8-E188-56AA87F71764}"/>
              </a:ext>
            </a:extLst>
          </p:cNvPr>
          <p:cNvSpPr txBox="1"/>
          <p:nvPr/>
        </p:nvSpPr>
        <p:spPr>
          <a:xfrm>
            <a:off x="5147648" y="5501124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x-0.5</a:t>
            </a:r>
          </a:p>
        </p:txBody>
      </p:sp>
    </p:spTree>
    <p:extLst>
      <p:ext uri="{BB962C8B-B14F-4D97-AF65-F5344CB8AC3E}">
        <p14:creationId xmlns:p14="http://schemas.microsoft.com/office/powerpoint/2010/main" val="26448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4AE7-E0EA-D4A9-82ED-C13F2429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47" y="-58979"/>
            <a:ext cx="10515600" cy="1325563"/>
          </a:xfrm>
        </p:spPr>
        <p:txBody>
          <a:bodyPr/>
          <a:lstStyle/>
          <a:p>
            <a:r>
              <a:rPr lang="en-US" dirty="0"/>
              <a:t>Long Short-Term Memory Networks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1BEF514-DC41-17FB-0E28-08DC93A038E1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C1FF5520-28B9-64B2-AF76-0B0C3F166AA2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C0D479F-42E3-B5B2-651C-F926B4EBD58D}"/>
              </a:ext>
            </a:extLst>
          </p:cNvPr>
          <p:cNvCxnSpPr>
            <a:cxnSpLocks/>
            <a:endCxn id="269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CEC03F1-A77E-51D7-A25A-B99B551B2013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43C224C4-9B6B-126F-0B91-15EE7145F292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CB8223F8-5ED6-4324-9794-E82BCD4123CF}"/>
              </a:ext>
            </a:extLst>
          </p:cNvPr>
          <p:cNvCxnSpPr>
            <a:cxnSpLocks/>
            <a:stCxn id="233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9D184632-8CB8-01A2-1303-5F87B16E7322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C9096AF-86CB-9675-9737-9B3ACFC4C808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9355914-07F9-9B05-AE65-706598732563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447E57AD-10D4-FECD-7A4E-B0A70CADDB59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734CF78-AC05-B04B-AE08-3B77CDE869CA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734CF78-AC05-B04B-AE08-3B77CDE86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262FF24-4CAC-FAD1-EA42-DD1B1DFD6A69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C56D7484-ADC4-DE15-990C-2844A75B4539}"/>
              </a:ext>
            </a:extLst>
          </p:cNvPr>
          <p:cNvCxnSpPr>
            <a:cxnSpLocks/>
            <a:stCxn id="237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001A9FE-5214-EDE1-BAD1-02841613C0F7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ACCC19A-B86B-9217-2E54-B8EA26D49AD0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446D9B5-9995-62BC-C70C-3A6F92F62290}"/>
              </a:ext>
            </a:extLst>
          </p:cNvPr>
          <p:cNvCxnSpPr>
            <a:cxnSpLocks/>
            <a:stCxn id="237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Curved Connector 239">
            <a:extLst>
              <a:ext uri="{FF2B5EF4-FFF2-40B4-BE49-F238E27FC236}">
                <a16:creationId xmlns:a16="http://schemas.microsoft.com/office/drawing/2014/main" id="{062C7214-6CE1-7A22-CAA0-8F5DAD5FE7DE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7955A108-A238-42E0-07CD-F258678409C5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BBBEC23-F1D2-E545-5914-2199C6C81487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23AFF48B-A2EE-0E7A-8843-CBBFC92DDD56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78B0B26-FBE0-14DA-A142-8A9AD5D95973}"/>
              </a:ext>
            </a:extLst>
          </p:cNvPr>
          <p:cNvCxnSpPr>
            <a:cxnSpLocks/>
            <a:stCxn id="246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29EEF72-03C9-15B4-6C6C-889535072CC3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1B30B0D-8AF0-F59B-E519-BD14649D3B2F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BD498888-858E-8390-88A5-837B3E139DF1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857B256-6082-DBD8-7C91-2BFE47C82B1B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1C97F2A-EB08-D155-529F-FC9A7C56A3CA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4D4CA5E-440A-4154-5011-9A53AB8F456C}"/>
              </a:ext>
            </a:extLst>
          </p:cNvPr>
          <p:cNvCxnSpPr>
            <a:cxnSpLocks/>
            <a:stCxn id="248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Curved Connector 250">
            <a:extLst>
              <a:ext uri="{FF2B5EF4-FFF2-40B4-BE49-F238E27FC236}">
                <a16:creationId xmlns:a16="http://schemas.microsoft.com/office/drawing/2014/main" id="{D2E4C22D-BCA9-CE2C-0085-4EF927DC7761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E16DC120-A2EC-697E-FF36-AAE09EE0D7A1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24FEC5E-2418-22F4-9B0C-9E3619DEF276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0F602AB-9EC2-D857-A724-13F9C4F96CCC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497FA708-0D53-4E93-81A6-866EFBB1ECEC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5712FD8A-7332-3680-5DA7-918E762D181A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251B67AD-E3C7-1F73-6DAF-03144675EC84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F3308531-2CBC-7324-3587-E5B40160B26A}"/>
              </a:ext>
            </a:extLst>
          </p:cNvPr>
          <p:cNvCxnSpPr>
            <a:cxnSpLocks/>
            <a:stCxn id="260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DEDAEC9-9788-EB5A-EB07-3B164921AA86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306D376C-121D-835A-380D-DA67E13573F4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2018A268-DE41-DE7A-B146-5690C1030EA4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C21F233-2404-91DC-08D1-8F78E84BA1FD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39BF339-6DD2-D07E-CFE0-CEDEA20F9FF0}"/>
              </a:ext>
            </a:extLst>
          </p:cNvPr>
          <p:cNvCxnSpPr>
            <a:cxnSpLocks/>
            <a:stCxn id="261" idx="0"/>
            <a:endCxn id="26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DEA348-8057-6201-9985-7C3D5BC26128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4D2B8BC2-1E9F-C616-ACCC-D3F0D6987A91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4D2B8BC2-1E9F-C616-ACCC-D3F0D6987A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10" y="2561151"/>
                <a:ext cx="1111198" cy="924002"/>
              </a:xfrm>
              <a:prstGeom prst="rect">
                <a:avLst/>
              </a:prstGeom>
            </p:spPr>
          </p:pic>
        </mc:Fallback>
      </mc:AlternateContent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84A9F6ED-C43E-BF49-97D7-B08650F99D12}"/>
              </a:ext>
            </a:extLst>
          </p:cNvPr>
          <p:cNvCxnSpPr>
            <a:cxnSpLocks/>
            <a:stCxn id="26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D3938EC-247A-B87D-4795-9427381FAD00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6EE68CFE-1574-AFD9-4C2B-2787453F296F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6EE68CFE-1574-AFD9-4C2B-2787453F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TextBox 268">
            <a:extLst>
              <a:ext uri="{FF2B5EF4-FFF2-40B4-BE49-F238E27FC236}">
                <a16:creationId xmlns:a16="http://schemas.microsoft.com/office/drawing/2014/main" id="{6CB63193-5975-EF35-1DE8-3D8A9C5563BE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78E49389-B12E-4B5A-6643-EF88549608AB}"/>
              </a:ext>
            </a:extLst>
          </p:cNvPr>
          <p:cNvCxnSpPr>
            <a:cxnSpLocks/>
            <a:stCxn id="268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006FC79-0C0D-E0CC-C0A9-1AF968589421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19E9E6B-593F-931B-EE06-F5B6F28C763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A633E10-6788-A62E-C799-EBB5E8A86F08}"/>
              </a:ext>
            </a:extLst>
          </p:cNvPr>
          <p:cNvCxnSpPr>
            <a:cxnSpLocks/>
            <a:stCxn id="275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1C4750E8-C60B-AC2D-F3E7-008BE130CE69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2B8E659F-DD28-4DCD-BD5D-104049D4DE72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00BFCB6C-B1F6-4AA6-28ED-AD75F34DF585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C8804662-C3CD-603B-2126-34F69A377013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4857393F-5D43-4806-3321-C4013827ACB0}"/>
              </a:ext>
            </a:extLst>
          </p:cNvPr>
          <p:cNvCxnSpPr>
            <a:cxnSpLocks/>
            <a:stCxn id="276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6F8F8AF1-C14C-F152-3979-5132C96A75A0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D3387A39-2DE0-7A56-81DA-FE8DC4921C1D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9CCC56EF-8FFF-7C8A-E9B4-390EDAE8E33A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E7356DC-9963-50D1-6101-F61F654E214D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D2DFA462-A3BB-DC20-590B-6D014A9118E1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2D6615C6-88A9-EFC9-4315-0BE98104DC18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7EE2FB45-4551-48B9-ED03-8391C62153C8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5FFA599-C350-37B1-1377-0B82C2BBC670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EFFC8806-2E47-5DD8-F46C-B7D4610719E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32F1D8A6-5C0E-6954-7387-71294844BE36}"/>
              </a:ext>
            </a:extLst>
          </p:cNvPr>
          <p:cNvCxnSpPr>
            <a:cxnSpLocks/>
            <a:stCxn id="286" idx="0"/>
            <a:endCxn id="286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CAC479F6-8FA3-08AB-6AE6-6274E931D945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C167C439-C019-66B0-4EB9-1B4DCD8FD55F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C167C439-C019-66B0-4EB9-1B4DCD8FD5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9" y="2268793"/>
                <a:ext cx="1111198" cy="924002"/>
              </a:xfrm>
              <a:prstGeom prst="rect">
                <a:avLst/>
              </a:prstGeom>
            </p:spPr>
          </p:pic>
        </mc:Fallback>
      </mc:AlternateContent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BCBFDF34-BA52-6933-BF60-0235ECF0AFC1}"/>
              </a:ext>
            </a:extLst>
          </p:cNvPr>
          <p:cNvCxnSpPr>
            <a:cxnSpLocks/>
            <a:stCxn id="286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42F19F7C-DD8B-F440-CCF5-EB72C1B2C59F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1CA45F7-B3B6-12D0-531C-E29B4E641BF0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4CC739E9-2681-3435-F887-6119EBA06BBE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4CC739E9-2681-3435-F887-6119EBA06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DAABF8CC-514A-BA23-2D06-F19579425DF2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BDA25530-82A3-998A-B55F-FC766A56988B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1245ED4-23EE-F800-005E-058100DA31D2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1245ED4-23EE-F800-005E-058100DA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BBA28D39-B5BA-856B-9A66-1590A9B20426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BBA28D39-B5BA-856B-9A66-1590A9B20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557258F4-7B22-F43F-D7B8-F5DBC370E434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557258F4-7B22-F43F-D7B8-F5DBC370E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BE2827B4-223C-6E9E-780D-CCCF91920DB5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BE2827B4-223C-6E9E-780D-CCCF91920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8659B45-3B4D-D3A4-A819-07EB25FD7DC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8659B45-3B4D-D3A4-A819-07EB25FD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1140BA92-7D6E-AC07-F932-6CA16EBCFFBD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1140BA92-7D6E-AC07-F932-6CA16EBCF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9095105A-222D-4683-6AA4-D3BAD0FF178B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9095105A-222D-4683-6AA4-D3BAD0FF1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90018510-5E39-FB4F-8AFF-09773994C393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90018510-5E39-FB4F-8AFF-09773994C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AC2BBBB5-2DE0-4AD9-3387-BFCE0F975842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AC2BBBB5-2DE0-4AD9-3387-BFCE0F97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6DE054BF-5E6A-1CC5-C905-4FFFDA6A6FAC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6DE054BF-5E6A-1CC5-C905-4FFFDA6A6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C00F38A6-8E9F-0D36-66B9-F704B5E429F3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C00F38A6-8E9F-0D36-66B9-F704B5E42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A930E8FC-488F-7D3A-2F8C-BA1DEC9A149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A930E8FC-488F-7D3A-2F8C-BA1DEC9A1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TextBox 308">
            <a:extLst>
              <a:ext uri="{FF2B5EF4-FFF2-40B4-BE49-F238E27FC236}">
                <a16:creationId xmlns:a16="http://schemas.microsoft.com/office/drawing/2014/main" id="{8ED287BD-E2A8-3691-7803-BF79F2A6BCB1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3C07C53-3D7F-61E4-9211-ED8BBC26BE5E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ABEECC5F-532F-7844-D905-15EFFC0645C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11B2E4B4-2CCD-A814-4BE6-E65857F8023B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9B18EB1D-E596-247C-31C1-94342EAFB49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A7A43C9-794C-CB9F-310B-D3E56A64A5D0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DA874C4E-5E25-AB38-D6C8-5F4F01E5FE11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DA874C4E-5E25-AB38-D6C8-5F4F01E5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TextBox 315">
            <a:extLst>
              <a:ext uri="{FF2B5EF4-FFF2-40B4-BE49-F238E27FC236}">
                <a16:creationId xmlns:a16="http://schemas.microsoft.com/office/drawing/2014/main" id="{8F7B9713-BF56-10C5-3B31-6912D6E08C44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BA6F0A0C-41DA-8C0B-B4B2-9A57822F322F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BA6F0A0C-41DA-8C0B-B4B2-9A57822F3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26264A6A-0D6D-338C-2C21-C7265498B8DD}"/>
                  </a:ext>
                </a:extLst>
              </p:cNvPr>
              <p:cNvSpPr txBox="1"/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26264A6A-0D6D-338C-2C21-C7265498B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FEE34266-A9BC-140A-69E8-4A9970CB6153}"/>
                  </a:ext>
                </a:extLst>
              </p:cNvPr>
              <p:cNvSpPr txBox="1"/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FEE34266-A9BC-140A-69E8-4A9970CB6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TextBox 319">
            <a:extLst>
              <a:ext uri="{FF2B5EF4-FFF2-40B4-BE49-F238E27FC236}">
                <a16:creationId xmlns:a16="http://schemas.microsoft.com/office/drawing/2014/main" id="{1750994E-4DB1-32F8-E36B-D77700E8D865}"/>
              </a:ext>
            </a:extLst>
          </p:cNvPr>
          <p:cNvSpPr txBox="1"/>
          <p:nvPr/>
        </p:nvSpPr>
        <p:spPr>
          <a:xfrm>
            <a:off x="6751536" y="1691457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2.96</a:t>
            </a: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3045699F-0506-AF77-ED50-2E6261649658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64DBD8CA-EEEA-B82D-03E3-6570502757FD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253DCD43-2D77-00F2-2D52-A4A6733317AA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C70ABA2F-BE37-ABB0-8702-9C3852F380A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0FEDCC8F-89CE-E3B7-377A-4AFBE8C3ECC4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E2E4640-629C-3B18-5CC6-F811D372E448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AAC27AAA-1D97-C65B-AF31-CCCE885F517A}"/>
              </a:ext>
            </a:extLst>
          </p:cNvPr>
          <p:cNvSpPr txBox="1"/>
          <p:nvPr/>
        </p:nvSpPr>
        <p:spPr>
          <a:xfrm>
            <a:off x="5925527" y="1070463"/>
            <a:ext cx="38107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 Long-term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2F4D4FCF-3EEE-D0B0-A43F-6CB81B6A4BE0}"/>
                  </a:ext>
                </a:extLst>
              </p:cNvPr>
              <p:cNvSpPr txBox="1"/>
              <p:nvPr/>
            </p:nvSpPr>
            <p:spPr>
              <a:xfrm>
                <a:off x="11382156" y="3374740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2F4D4FCF-3EEE-D0B0-A43F-6CB81B6A4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156" y="3374740"/>
                <a:ext cx="6641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9" name="TextBox 328">
            <a:extLst>
              <a:ext uri="{FF2B5EF4-FFF2-40B4-BE49-F238E27FC236}">
                <a16:creationId xmlns:a16="http://schemas.microsoft.com/office/drawing/2014/main" id="{D2E8328A-98AF-71B6-A42D-E18D382186CF}"/>
              </a:ext>
            </a:extLst>
          </p:cNvPr>
          <p:cNvSpPr txBox="1"/>
          <p:nvPr/>
        </p:nvSpPr>
        <p:spPr>
          <a:xfrm>
            <a:off x="10299339" y="4985238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Potential Short-Term Memory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547B77DD-6243-5CFA-BFAB-A8C76500517C}"/>
              </a:ext>
            </a:extLst>
          </p:cNvPr>
          <p:cNvSpPr txBox="1"/>
          <p:nvPr/>
        </p:nvSpPr>
        <p:spPr>
          <a:xfrm>
            <a:off x="831938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% Potential Memory 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6D5DD8C1-CBE2-1FA1-7905-72677581397F}"/>
                  </a:ext>
                </a:extLst>
              </p:cNvPr>
              <p:cNvSpPr txBox="1"/>
              <p:nvPr/>
            </p:nvSpPr>
            <p:spPr>
              <a:xfrm>
                <a:off x="9859767" y="3121466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6D5DD8C1-CBE2-1FA1-7905-72677581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767" y="3121466"/>
                <a:ext cx="907041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8ABBF755-9C17-30DD-002D-4272D65B523F}"/>
                  </a:ext>
                </a:extLst>
              </p:cNvPr>
              <p:cNvSpPr txBox="1"/>
              <p:nvPr/>
            </p:nvSpPr>
            <p:spPr>
              <a:xfrm>
                <a:off x="11371371" y="4392321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14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8ABBF755-9C17-30DD-002D-4272D65B5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371" y="4392321"/>
                <a:ext cx="6641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12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EBA3-444A-1205-E81B-645C9EB5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pic>
        <p:nvPicPr>
          <p:cNvPr id="4" name="Picture 3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903A6A79-5F5A-B9FC-2D3A-E7177E0CF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8" t="-269" r="14895"/>
          <a:stretch/>
        </p:blipFill>
        <p:spPr>
          <a:xfrm>
            <a:off x="7327557" y="0"/>
            <a:ext cx="4864443" cy="682496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334755-2A1C-8674-664E-D0829916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0883" cy="4351338"/>
          </a:xfrm>
        </p:spPr>
        <p:txBody>
          <a:bodyPr/>
          <a:lstStyle/>
          <a:p>
            <a:r>
              <a:rPr lang="en-US" dirty="0"/>
              <a:t>Transformers consist of encoders and decoders.</a:t>
            </a:r>
          </a:p>
          <a:p>
            <a:r>
              <a:rPr lang="en-US" dirty="0"/>
              <a:t>Words can be passed into the input simultaneously, allowing transformers to work for long sentences.</a:t>
            </a:r>
          </a:p>
          <a:p>
            <a:r>
              <a:rPr lang="en-US" dirty="0"/>
              <a:t>Transformers accept variable-sized input and create variable-sized output.</a:t>
            </a:r>
          </a:p>
        </p:txBody>
      </p:sp>
    </p:spTree>
    <p:extLst>
      <p:ext uri="{BB962C8B-B14F-4D97-AF65-F5344CB8AC3E}">
        <p14:creationId xmlns:p14="http://schemas.microsoft.com/office/powerpoint/2010/main" val="58149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1CE1-E1C8-2579-9FE7-0C19E874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Neural Networks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F348F2-324B-94A6-1752-039A051B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GNNs are used to analyze data that is naturally represented as a graph.</a:t>
            </a:r>
          </a:p>
          <a:p>
            <a:r>
              <a:rPr lang="en-US" dirty="0"/>
              <a:t>Shallow-layers consider nearby connections, while deeper layers incorporate information for further away connections.</a:t>
            </a:r>
          </a:p>
          <a:p>
            <a:r>
              <a:rPr lang="en-US" dirty="0"/>
              <a:t>GNNs can be used to make predictions about the entire graph, specific nodes, or to predict edges (amongst other things)!</a:t>
            </a:r>
          </a:p>
        </p:txBody>
      </p:sp>
    </p:spTree>
    <p:extLst>
      <p:ext uri="{BB962C8B-B14F-4D97-AF65-F5344CB8AC3E}">
        <p14:creationId xmlns:p14="http://schemas.microsoft.com/office/powerpoint/2010/main" val="409427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FA28-7A0F-84BF-54E7-F7B402B5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70CB-95F2-CD31-26A8-C0B1BB87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/>
              <a:t>PAM Clustering</a:t>
            </a:r>
          </a:p>
          <a:p>
            <a:r>
              <a:rPr lang="en-US" dirty="0"/>
              <a:t>Probabilistic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9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7766-E838-9CF8-2845-89F172E4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2349-37F1-E41D-D6C0-8B4B645A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  <a:p>
            <a:r>
              <a:rPr lang="en-US" dirty="0"/>
              <a:t>t-SNE</a:t>
            </a:r>
          </a:p>
          <a:p>
            <a:r>
              <a:rPr lang="en-US" dirty="0"/>
              <a:t>Variational Autoencoders (VAE)</a:t>
            </a:r>
          </a:p>
          <a:p>
            <a:r>
              <a:rPr lang="en-US" dirty="0"/>
              <a:t>Multidimensional Scaling (MDS)</a:t>
            </a:r>
          </a:p>
        </p:txBody>
      </p:sp>
    </p:spTree>
    <p:extLst>
      <p:ext uri="{BB962C8B-B14F-4D97-AF65-F5344CB8AC3E}">
        <p14:creationId xmlns:p14="http://schemas.microsoft.com/office/powerpoint/2010/main" val="23973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779C-51DB-7811-6303-3A3CE476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pic>
        <p:nvPicPr>
          <p:cNvPr id="4" name="Content Placeholder 6" descr="A diagram of different types of objects&#10;&#10;Description automatically generated">
            <a:extLst>
              <a:ext uri="{FF2B5EF4-FFF2-40B4-BE49-F238E27FC236}">
                <a16:creationId xmlns:a16="http://schemas.microsoft.com/office/drawing/2014/main" id="{DEA6AFBA-8D85-51F9-8FD3-5EE260D6E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636" y="1825625"/>
            <a:ext cx="7176727" cy="4351338"/>
          </a:xfrm>
        </p:spPr>
      </p:pic>
    </p:spTree>
    <p:extLst>
      <p:ext uri="{BB962C8B-B14F-4D97-AF65-F5344CB8AC3E}">
        <p14:creationId xmlns:p14="http://schemas.microsoft.com/office/powerpoint/2010/main" val="333636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8D86-2108-227E-4AA6-72BC2CF2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Random Forests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9FB8B8-8669-DFDE-50B7-35921919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unsupervised setting, we do not know the labels. </a:t>
            </a:r>
          </a:p>
          <a:p>
            <a:r>
              <a:rPr lang="en-US" dirty="0"/>
              <a:t>Unsupervised Random Forest: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Construct a joint distribution of explanatory variables, and draw from this distribution to create synthetic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real and synthetic data are combined and a label set is created (synthetic = 0, real = 1).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Train a Random Forest Classifier.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the 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234008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32E-A2C0-A8D8-A93A-7E5C6C4A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D2D1-D57D-2F11-AD89-05C5FC23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Regression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Decision-Tree Classifiers</a:t>
            </a:r>
          </a:p>
          <a:p>
            <a:pPr lvl="1"/>
            <a:r>
              <a:rPr lang="en-US" dirty="0"/>
              <a:t>Fully Connected Neural Networks</a:t>
            </a:r>
          </a:p>
          <a:p>
            <a:pPr lvl="1"/>
            <a:r>
              <a:rPr lang="en-US" dirty="0"/>
              <a:t>Convolutional Neural Networks</a:t>
            </a:r>
          </a:p>
          <a:p>
            <a:pPr lvl="1"/>
            <a:r>
              <a:rPr lang="en-US" dirty="0"/>
              <a:t>Recurrent Neural Networks</a:t>
            </a:r>
          </a:p>
          <a:p>
            <a:pPr lvl="1"/>
            <a:r>
              <a:rPr lang="en-US" dirty="0"/>
              <a:t>Long Short-Term Memory Networks</a:t>
            </a:r>
          </a:p>
          <a:p>
            <a:pPr lvl="1"/>
            <a:r>
              <a:rPr lang="en-US" dirty="0"/>
              <a:t>Transformers</a:t>
            </a:r>
          </a:p>
          <a:p>
            <a:pPr lvl="1"/>
            <a:r>
              <a:rPr lang="en-US" dirty="0"/>
              <a:t>Graph Neural Networks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 Approaches</a:t>
            </a:r>
          </a:p>
          <a:p>
            <a:pPr lvl="1"/>
            <a:r>
              <a:rPr lang="en-US" dirty="0"/>
              <a:t>Dimensionality Approaches</a:t>
            </a:r>
          </a:p>
          <a:p>
            <a:pPr lvl="1"/>
            <a:r>
              <a:rPr lang="en-US" dirty="0"/>
              <a:t>Generative Adversarial Networks</a:t>
            </a:r>
          </a:p>
          <a:p>
            <a:pPr lvl="1"/>
            <a:r>
              <a:rPr lang="en-US" dirty="0"/>
              <a:t>Unsupervised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47858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32E-A2C0-A8D8-A93A-7E5C6C4A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D2D1-D57D-2F11-AD89-05C5FC23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Regression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Decision-Tree Classifiers</a:t>
            </a:r>
          </a:p>
          <a:p>
            <a:pPr lvl="1"/>
            <a:r>
              <a:rPr lang="en-US" dirty="0"/>
              <a:t>Fully Connected Neural Networks</a:t>
            </a:r>
          </a:p>
          <a:p>
            <a:pPr lvl="1"/>
            <a:r>
              <a:rPr lang="en-US" dirty="0"/>
              <a:t>Convolutional Neural Networks</a:t>
            </a:r>
          </a:p>
          <a:p>
            <a:pPr lvl="1"/>
            <a:r>
              <a:rPr lang="en-US" dirty="0"/>
              <a:t>Recurrent Neural Networks</a:t>
            </a:r>
          </a:p>
          <a:p>
            <a:pPr lvl="1"/>
            <a:r>
              <a:rPr lang="en-US" dirty="0"/>
              <a:t>Long Short-Term Memory Networks</a:t>
            </a:r>
          </a:p>
          <a:p>
            <a:pPr lvl="1"/>
            <a:r>
              <a:rPr lang="en-US" dirty="0"/>
              <a:t>Transformers</a:t>
            </a:r>
          </a:p>
          <a:p>
            <a:pPr lvl="1"/>
            <a:r>
              <a:rPr lang="en-US" dirty="0"/>
              <a:t>Graph Neural Networks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 Approaches</a:t>
            </a:r>
          </a:p>
          <a:p>
            <a:pPr lvl="1"/>
            <a:r>
              <a:rPr lang="en-US" dirty="0"/>
              <a:t>Dimensionality Approaches</a:t>
            </a:r>
          </a:p>
          <a:p>
            <a:pPr lvl="1"/>
            <a:r>
              <a:rPr lang="en-US" dirty="0"/>
              <a:t>Generative Adversarial Networks</a:t>
            </a:r>
          </a:p>
          <a:p>
            <a:pPr lvl="1"/>
            <a:r>
              <a:rPr lang="en-US" dirty="0"/>
              <a:t>Unsupervised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65251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65BD-C62C-A8DB-7D50-7D7A04A7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E681540-778D-4940-A3B2-620A0094C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240696" cy="98714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Linear Regression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E681540-778D-4940-A3B2-620A0094C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240696" cy="987149"/>
              </a:xfrm>
              <a:blipFill>
                <a:blip r:embed="rId3"/>
                <a:stretch>
                  <a:fillRect l="-2695" t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D32BDBD-B749-89D9-B822-DE11B68BB7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7616" y="1825624"/>
                <a:ext cx="6066183" cy="18120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D32BDBD-B749-89D9-B822-DE11B68BB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16" y="1825624"/>
                <a:ext cx="6066183" cy="1812098"/>
              </a:xfrm>
              <a:prstGeom prst="rect">
                <a:avLst/>
              </a:prstGeom>
              <a:blipFill>
                <a:blip r:embed="rId4"/>
                <a:stretch>
                  <a:fillRect l="-2092" t="-58333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2173742-25FA-C6C1-A0A1-96BFCE0F09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8686" y="3528527"/>
                <a:ext cx="10595113" cy="31335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b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Gradient Descent Algorithm:</a:t>
                </a:r>
              </a:p>
              <a:p>
                <a:pPr marL="0" indent="0">
                  <a:buNone/>
                </a:pPr>
                <a:r>
                  <a:rPr lang="en-US" dirty="0"/>
                  <a:t>Repeat for </a:t>
                </a:r>
                <a:r>
                  <a:rPr lang="en-US" b="1" i="1" dirty="0" err="1"/>
                  <a:t>i</a:t>
                </a:r>
                <a:r>
                  <a:rPr lang="en-US" dirty="0"/>
                  <a:t> iterations{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2173742-25FA-C6C1-A0A1-96BFCE0F0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86" y="3528527"/>
                <a:ext cx="10595113" cy="3133530"/>
              </a:xfrm>
              <a:prstGeom prst="rect">
                <a:avLst/>
              </a:prstGeom>
              <a:blipFill>
                <a:blip r:embed="rId5"/>
                <a:stretch>
                  <a:fillRect l="-1317" t="-7661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91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47CD-35A6-C6B8-B60E-AD22A7E1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82A18DA-C2F9-EA17-CBB4-07864AA92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Model: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Parameters: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:r>
                  <a:rPr lang="en-US" b="0" dirty="0">
                    <a:ea typeface="Cambria Math" panose="02040503050406030204" pitchFamily="18" charset="0"/>
                    <a:cs typeface="Futura Medium" panose="020B0602020204020303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 </m:t>
                    </m:r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Log-likelihood: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⁡(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)+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)</m:t>
                    </m:r>
                  </m:oMath>
                </a14:m>
                <a:endParaRPr lang="en-US" sz="2800" b="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Goal: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:r>
                  <a:rPr lang="en-US" sz="2800" b="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using Gradient Ascent</a:t>
                </a: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82A18DA-C2F9-EA17-CBB4-07864AA92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06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1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C9ED-A231-0F8A-93FD-44DE92F8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32682B3-AC89-AE6E-6EA6-61E128F32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7216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Model: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=2|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xp</m:t>
                              </m:r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𝑋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xp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𝑋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xp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𝑋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e>
                          </m:mr>
                        </m: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𝜃</m:t>
                    </m:r>
                  </m:oMath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Categorical Cross-Entropy Loss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𝐶𝐸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𝐾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log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⁡(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Goal: Minimize the categorical cross-entropy function.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32682B3-AC89-AE6E-6EA6-61E128F32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7216" cy="4351338"/>
              </a:xfrm>
              <a:blipFill>
                <a:blip r:embed="rId2"/>
                <a:stretch>
                  <a:fillRect l="-1039" t="-2907" b="-2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47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94B4-9595-9B9A-4A5F-DC3DE9D8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3523-74EE-AAD2-4925-57623C76F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Machines allow us to find non-linear decision boundaries for classification tasks.</a:t>
            </a:r>
          </a:p>
          <a:p>
            <a:r>
              <a:rPr lang="en-US" dirty="0"/>
              <a:t>We use Support Vector Classifiers, which allow for some misclassifications.</a:t>
            </a:r>
          </a:p>
          <a:p>
            <a:r>
              <a:rPr lang="en-US" dirty="0"/>
              <a:t>Support Vector machines project our data into higher dimensional space and allow us to find non-linear decision boundaries.</a:t>
            </a:r>
          </a:p>
          <a:p>
            <a:r>
              <a:rPr lang="en-US" dirty="0"/>
              <a:t>They are powerful classifiers, particularly when boundaries are non-linear.</a:t>
            </a:r>
          </a:p>
        </p:txBody>
      </p:sp>
    </p:spTree>
    <p:extLst>
      <p:ext uri="{BB962C8B-B14F-4D97-AF65-F5344CB8AC3E}">
        <p14:creationId xmlns:p14="http://schemas.microsoft.com/office/powerpoint/2010/main" val="144224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8A87-97EF-AF00-4ADA-752E9724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Decision-Tree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FA92-AE09-537C-1542-EFEFE52C8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093" cy="4667250"/>
          </a:xfrm>
        </p:spPr>
        <p:txBody>
          <a:bodyPr/>
          <a:lstStyle/>
          <a:p>
            <a:r>
              <a:rPr lang="en-US" dirty="0"/>
              <a:t>Use collections of Decision Trees to build powerful classifiers and regressors.</a:t>
            </a:r>
          </a:p>
          <a:p>
            <a:r>
              <a:rPr lang="en-US" dirty="0"/>
              <a:t>Include Random Forests and AdaBoost.</a:t>
            </a:r>
          </a:p>
          <a:p>
            <a:r>
              <a:rPr lang="en-US" dirty="0"/>
              <a:t>Allow you to easily learn about which variables are important!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506D7-9B1C-A4E4-325E-0324856480CD}"/>
              </a:ext>
            </a:extLst>
          </p:cNvPr>
          <p:cNvSpPr/>
          <p:nvPr/>
        </p:nvSpPr>
        <p:spPr>
          <a:xfrm>
            <a:off x="1811971" y="3987481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Raining?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81385C-F6B4-18CC-8BCD-AA85BC38ABDC}"/>
              </a:ext>
            </a:extLst>
          </p:cNvPr>
          <p:cNvCxnSpPr>
            <a:stCxn id="4" idx="2"/>
          </p:cNvCxnSpPr>
          <p:nvPr/>
        </p:nvCxnSpPr>
        <p:spPr>
          <a:xfrm flipH="1">
            <a:off x="1811971" y="4279191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0BDD2F-9011-98D1-ECB9-3AF3C1180224}"/>
              </a:ext>
            </a:extLst>
          </p:cNvPr>
          <p:cNvCxnSpPr>
            <a:cxnSpLocks/>
          </p:cNvCxnSpPr>
          <p:nvPr/>
        </p:nvCxnSpPr>
        <p:spPr>
          <a:xfrm>
            <a:off x="2328074" y="4287605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56AFFB2-5B1F-53EE-298F-294667D8BD6A}"/>
              </a:ext>
            </a:extLst>
          </p:cNvPr>
          <p:cNvSpPr/>
          <p:nvPr/>
        </p:nvSpPr>
        <p:spPr>
          <a:xfrm>
            <a:off x="1229485" y="4854197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04481C-1E44-6CA3-38CC-52EEA4AE1B44}"/>
              </a:ext>
            </a:extLst>
          </p:cNvPr>
          <p:cNvSpPr/>
          <p:nvPr/>
        </p:nvSpPr>
        <p:spPr>
          <a:xfrm>
            <a:off x="1886301" y="5736805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AFC909-AEBA-405C-1B4C-799C3DF22593}"/>
              </a:ext>
            </a:extLst>
          </p:cNvPr>
          <p:cNvSpPr/>
          <p:nvPr/>
        </p:nvSpPr>
        <p:spPr>
          <a:xfrm>
            <a:off x="781779" y="5728391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751BA1-571A-4751-0A8E-A64327AD0290}"/>
              </a:ext>
            </a:extLst>
          </p:cNvPr>
          <p:cNvSpPr/>
          <p:nvPr/>
        </p:nvSpPr>
        <p:spPr>
          <a:xfrm>
            <a:off x="2468787" y="4854197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827607-3501-681B-F0D0-EF459FC10478}"/>
              </a:ext>
            </a:extLst>
          </p:cNvPr>
          <p:cNvCxnSpPr/>
          <p:nvPr/>
        </p:nvCxnSpPr>
        <p:spPr>
          <a:xfrm flipH="1">
            <a:off x="1229485" y="5149646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F8FA2C-4D39-A3F3-06E8-2D5B9CCDA057}"/>
              </a:ext>
            </a:extLst>
          </p:cNvPr>
          <p:cNvCxnSpPr>
            <a:cxnSpLocks/>
          </p:cNvCxnSpPr>
          <p:nvPr/>
        </p:nvCxnSpPr>
        <p:spPr>
          <a:xfrm>
            <a:off x="1745588" y="5158060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44A95C-98F4-82FF-5E39-C72936F01775}"/>
              </a:ext>
            </a:extLst>
          </p:cNvPr>
          <p:cNvSpPr txBox="1"/>
          <p:nvPr/>
        </p:nvSpPr>
        <p:spPr>
          <a:xfrm>
            <a:off x="1713175" y="43499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9C8FC0-4759-FF3E-A735-B7421D5C369A}"/>
              </a:ext>
            </a:extLst>
          </p:cNvPr>
          <p:cNvSpPr txBox="1"/>
          <p:nvPr/>
        </p:nvSpPr>
        <p:spPr>
          <a:xfrm>
            <a:off x="2649703" y="4349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C68018-D31E-7B04-4DC5-EB3C4BC7A7D8}"/>
              </a:ext>
            </a:extLst>
          </p:cNvPr>
          <p:cNvSpPr txBox="1"/>
          <p:nvPr/>
        </p:nvSpPr>
        <p:spPr>
          <a:xfrm>
            <a:off x="1129108" y="523986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E606A7-2178-BCA7-4BB6-94FBBF5CCAE4}"/>
              </a:ext>
            </a:extLst>
          </p:cNvPr>
          <p:cNvSpPr txBox="1"/>
          <p:nvPr/>
        </p:nvSpPr>
        <p:spPr>
          <a:xfrm>
            <a:off x="2065636" y="523986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DDFAAF-8359-AA41-F36E-7A29DBE92957}"/>
              </a:ext>
            </a:extLst>
          </p:cNvPr>
          <p:cNvSpPr/>
          <p:nvPr/>
        </p:nvSpPr>
        <p:spPr>
          <a:xfrm>
            <a:off x="5210734" y="4133336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2AF74F-3DB3-BE59-A3D3-9247F1B9643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090727" y="4425046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20B348-F50F-F4FB-4687-B554D6D420C5}"/>
              </a:ext>
            </a:extLst>
          </p:cNvPr>
          <p:cNvCxnSpPr>
            <a:cxnSpLocks/>
          </p:cNvCxnSpPr>
          <p:nvPr/>
        </p:nvCxnSpPr>
        <p:spPr>
          <a:xfrm>
            <a:off x="5726837" y="4433460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CD0BCD0-1340-27FB-C881-011DC770349F}"/>
              </a:ext>
            </a:extLst>
          </p:cNvPr>
          <p:cNvSpPr/>
          <p:nvPr/>
        </p:nvSpPr>
        <p:spPr>
          <a:xfrm>
            <a:off x="4275268" y="5062395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Raining?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366308-7A2F-0908-3A1A-791F543F2C2C}"/>
              </a:ext>
            </a:extLst>
          </p:cNvPr>
          <p:cNvSpPr/>
          <p:nvPr/>
        </p:nvSpPr>
        <p:spPr>
          <a:xfrm>
            <a:off x="4932084" y="5945003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52718C-13F6-81B5-9DC8-2FE71BB0BF7E}"/>
              </a:ext>
            </a:extLst>
          </p:cNvPr>
          <p:cNvSpPr/>
          <p:nvPr/>
        </p:nvSpPr>
        <p:spPr>
          <a:xfrm>
            <a:off x="3827562" y="5936589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247872-A44A-5AC8-66AD-C30A356A694D}"/>
              </a:ext>
            </a:extLst>
          </p:cNvPr>
          <p:cNvCxnSpPr/>
          <p:nvPr/>
        </p:nvCxnSpPr>
        <p:spPr>
          <a:xfrm flipH="1">
            <a:off x="4275268" y="5357844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54345-BB94-5EE5-0574-D6A0A497C064}"/>
              </a:ext>
            </a:extLst>
          </p:cNvPr>
          <p:cNvCxnSpPr>
            <a:cxnSpLocks/>
          </p:cNvCxnSpPr>
          <p:nvPr/>
        </p:nvCxnSpPr>
        <p:spPr>
          <a:xfrm>
            <a:off x="4791371" y="5366258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8A7C4A-C68E-9296-46BB-CA7D35969D05}"/>
              </a:ext>
            </a:extLst>
          </p:cNvPr>
          <p:cNvSpPr txBox="1"/>
          <p:nvPr/>
        </p:nvSpPr>
        <p:spPr>
          <a:xfrm>
            <a:off x="5111938" y="4495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06D44-6477-6B76-6767-5D26FEADF929}"/>
              </a:ext>
            </a:extLst>
          </p:cNvPr>
          <p:cNvSpPr txBox="1"/>
          <p:nvPr/>
        </p:nvSpPr>
        <p:spPr>
          <a:xfrm>
            <a:off x="6048466" y="44958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38F953-6DAA-78B0-D494-54C0F15E1491}"/>
              </a:ext>
            </a:extLst>
          </p:cNvPr>
          <p:cNvSpPr txBox="1"/>
          <p:nvPr/>
        </p:nvSpPr>
        <p:spPr>
          <a:xfrm>
            <a:off x="4174891" y="54480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C66542-4A66-CA76-6E43-AA47824C999D}"/>
              </a:ext>
            </a:extLst>
          </p:cNvPr>
          <p:cNvSpPr txBox="1"/>
          <p:nvPr/>
        </p:nvSpPr>
        <p:spPr>
          <a:xfrm>
            <a:off x="5111419" y="54480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FE6A62-11EC-4D3A-9F20-7BB4D244436C}"/>
              </a:ext>
            </a:extLst>
          </p:cNvPr>
          <p:cNvSpPr/>
          <p:nvPr/>
        </p:nvSpPr>
        <p:spPr>
          <a:xfrm>
            <a:off x="8987987" y="4204092"/>
            <a:ext cx="1586631" cy="296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Logs &gt;1?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F2D822-1BB8-1D03-9620-B81C995BAC4B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987988" y="4500477"/>
            <a:ext cx="793315" cy="561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4EC04B-573C-65DB-E4BB-150E4413DFE6}"/>
              </a:ext>
            </a:extLst>
          </p:cNvPr>
          <p:cNvCxnSpPr>
            <a:cxnSpLocks/>
          </p:cNvCxnSpPr>
          <p:nvPr/>
        </p:nvCxnSpPr>
        <p:spPr>
          <a:xfrm>
            <a:off x="9504091" y="4504217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C15D529-6BB6-8129-626D-70163E14C4BE}"/>
              </a:ext>
            </a:extLst>
          </p:cNvPr>
          <p:cNvSpPr/>
          <p:nvPr/>
        </p:nvSpPr>
        <p:spPr>
          <a:xfrm>
            <a:off x="9542413" y="5085468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CA23CC-7BE8-BB4E-7A9A-A263E3B3D164}"/>
              </a:ext>
            </a:extLst>
          </p:cNvPr>
          <p:cNvSpPr/>
          <p:nvPr/>
        </p:nvSpPr>
        <p:spPr>
          <a:xfrm>
            <a:off x="10199229" y="5968076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C91C79-E528-BB4C-EB9E-C331B8938A4C}"/>
              </a:ext>
            </a:extLst>
          </p:cNvPr>
          <p:cNvSpPr/>
          <p:nvPr/>
        </p:nvSpPr>
        <p:spPr>
          <a:xfrm>
            <a:off x="9094707" y="5959662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674A9B2-BE9E-36F7-9310-029B24D898E0}"/>
              </a:ext>
            </a:extLst>
          </p:cNvPr>
          <p:cNvSpPr/>
          <p:nvPr/>
        </p:nvSpPr>
        <p:spPr>
          <a:xfrm>
            <a:off x="8506084" y="5062395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0AA077-7ECD-6C17-297A-B6EFB7100BD3}"/>
              </a:ext>
            </a:extLst>
          </p:cNvPr>
          <p:cNvCxnSpPr/>
          <p:nvPr/>
        </p:nvCxnSpPr>
        <p:spPr>
          <a:xfrm flipH="1">
            <a:off x="9542413" y="5380917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E3A643-E32F-5078-FDFD-0E4AEF96AFE4}"/>
              </a:ext>
            </a:extLst>
          </p:cNvPr>
          <p:cNvCxnSpPr>
            <a:cxnSpLocks/>
          </p:cNvCxnSpPr>
          <p:nvPr/>
        </p:nvCxnSpPr>
        <p:spPr>
          <a:xfrm>
            <a:off x="10058516" y="5389331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47D6D24-C4CE-60D8-85D0-E696D25BD718}"/>
              </a:ext>
            </a:extLst>
          </p:cNvPr>
          <p:cNvSpPr txBox="1"/>
          <p:nvPr/>
        </p:nvSpPr>
        <p:spPr>
          <a:xfrm>
            <a:off x="8889192" y="456656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1BC621-6134-31C1-A61E-8C53E1D6B3F0}"/>
              </a:ext>
            </a:extLst>
          </p:cNvPr>
          <p:cNvSpPr txBox="1"/>
          <p:nvPr/>
        </p:nvSpPr>
        <p:spPr>
          <a:xfrm>
            <a:off x="9825720" y="45665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F457C7-CA56-8CCC-1642-E6E8DBE130A1}"/>
              </a:ext>
            </a:extLst>
          </p:cNvPr>
          <p:cNvSpPr txBox="1"/>
          <p:nvPr/>
        </p:nvSpPr>
        <p:spPr>
          <a:xfrm>
            <a:off x="9442036" y="54711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4119F7-2265-7E97-5F6F-1B671DE22F9E}"/>
              </a:ext>
            </a:extLst>
          </p:cNvPr>
          <p:cNvSpPr txBox="1"/>
          <p:nvPr/>
        </p:nvSpPr>
        <p:spPr>
          <a:xfrm>
            <a:off x="10378564" y="54711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C68DC2-33EB-8766-B2C9-676EC24F65CE}"/>
              </a:ext>
            </a:extLst>
          </p:cNvPr>
          <p:cNvSpPr/>
          <p:nvPr/>
        </p:nvSpPr>
        <p:spPr>
          <a:xfrm>
            <a:off x="5948394" y="5066468"/>
            <a:ext cx="1316980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Logs &gt; 1.5?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C40AC4-8EF2-B227-3DC6-055F501B13F9}"/>
              </a:ext>
            </a:extLst>
          </p:cNvPr>
          <p:cNvSpPr/>
          <p:nvPr/>
        </p:nvSpPr>
        <p:spPr>
          <a:xfrm>
            <a:off x="6856735" y="5948740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EB1AF79-2C21-5083-D77B-C372DE6330B0}"/>
              </a:ext>
            </a:extLst>
          </p:cNvPr>
          <p:cNvSpPr/>
          <p:nvPr/>
        </p:nvSpPr>
        <p:spPr>
          <a:xfrm>
            <a:off x="5752213" y="5940326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25E500-60A5-5043-7975-41598690B9BE}"/>
              </a:ext>
            </a:extLst>
          </p:cNvPr>
          <p:cNvCxnSpPr/>
          <p:nvPr/>
        </p:nvCxnSpPr>
        <p:spPr>
          <a:xfrm flipH="1">
            <a:off x="6199919" y="5361581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511D46-7810-576F-C445-76116D7D8794}"/>
              </a:ext>
            </a:extLst>
          </p:cNvPr>
          <p:cNvCxnSpPr>
            <a:cxnSpLocks/>
          </p:cNvCxnSpPr>
          <p:nvPr/>
        </p:nvCxnSpPr>
        <p:spPr>
          <a:xfrm>
            <a:off x="6716022" y="5369995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F4EC73-6F39-78E7-3249-3DED956F224E}"/>
              </a:ext>
            </a:extLst>
          </p:cNvPr>
          <p:cNvSpPr txBox="1"/>
          <p:nvPr/>
        </p:nvSpPr>
        <p:spPr>
          <a:xfrm>
            <a:off x="6099542" y="54517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CB0F14-93BB-4657-3597-8B884E9A77F1}"/>
              </a:ext>
            </a:extLst>
          </p:cNvPr>
          <p:cNvSpPr txBox="1"/>
          <p:nvPr/>
        </p:nvSpPr>
        <p:spPr>
          <a:xfrm>
            <a:off x="7036070" y="54517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7654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888E-F965-5A5F-ED50-4C16ED03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Neural Networks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87C51D-3DD5-BC7B-267E-AD90B6C6C2B1}"/>
              </a:ext>
            </a:extLst>
          </p:cNvPr>
          <p:cNvSpPr/>
          <p:nvPr/>
        </p:nvSpPr>
        <p:spPr>
          <a:xfrm>
            <a:off x="1262270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64D22-9AC1-4262-BA47-61DFCBB5D367}"/>
              </a:ext>
            </a:extLst>
          </p:cNvPr>
          <p:cNvSpPr txBox="1"/>
          <p:nvPr/>
        </p:nvSpPr>
        <p:spPr>
          <a:xfrm>
            <a:off x="1508812" y="2270299"/>
            <a:ext cx="77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sepal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F82E0F-0636-1C40-C77B-50B50FEF8584}"/>
              </a:ext>
            </a:extLst>
          </p:cNvPr>
          <p:cNvSpPr/>
          <p:nvPr/>
        </p:nvSpPr>
        <p:spPr>
          <a:xfrm>
            <a:off x="1262270" y="3320175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D955C-87FF-7982-645D-0DC764C27A73}"/>
              </a:ext>
            </a:extLst>
          </p:cNvPr>
          <p:cNvSpPr txBox="1"/>
          <p:nvPr/>
        </p:nvSpPr>
        <p:spPr>
          <a:xfrm>
            <a:off x="1508812" y="3582770"/>
            <a:ext cx="77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petal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F13970-1353-A92B-5387-45633BA6EC91}"/>
              </a:ext>
            </a:extLst>
          </p:cNvPr>
          <p:cNvSpPr/>
          <p:nvPr/>
        </p:nvSpPr>
        <p:spPr>
          <a:xfrm>
            <a:off x="1262270" y="4632646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88744-5F7E-ECC6-26D2-D79367E15137}"/>
              </a:ext>
            </a:extLst>
          </p:cNvPr>
          <p:cNvSpPr txBox="1"/>
          <p:nvPr/>
        </p:nvSpPr>
        <p:spPr>
          <a:xfrm>
            <a:off x="1536737" y="4895241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petal </a:t>
            </a:r>
          </a:p>
          <a:p>
            <a:pPr algn="ctr"/>
            <a:r>
              <a:rPr lang="en-US" dirty="0"/>
              <a:t>width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3CE5B5-2D90-4150-36A6-8B864086622A}"/>
              </a:ext>
            </a:extLst>
          </p:cNvPr>
          <p:cNvSpPr/>
          <p:nvPr/>
        </p:nvSpPr>
        <p:spPr>
          <a:xfrm>
            <a:off x="3849757" y="1386508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FBC39-1646-34FB-8414-7DF3777B11C7}"/>
              </a:ext>
            </a:extLst>
          </p:cNvPr>
          <p:cNvSpPr txBox="1"/>
          <p:nvPr/>
        </p:nvSpPr>
        <p:spPr>
          <a:xfrm>
            <a:off x="3849757" y="183662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00034B-D88D-F1B2-364D-673E87A027E4}"/>
              </a:ext>
            </a:extLst>
          </p:cNvPr>
          <p:cNvCxnSpPr>
            <a:stCxn id="10" idx="0"/>
            <a:endCxn id="10" idx="4"/>
          </p:cNvCxnSpPr>
          <p:nvPr/>
        </p:nvCxnSpPr>
        <p:spPr>
          <a:xfrm>
            <a:off x="4485861" y="1386508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FD43B3-9C36-45F2-999B-525DE86E1E41}"/>
              </a:ext>
            </a:extLst>
          </p:cNvPr>
          <p:cNvSpPr txBox="1"/>
          <p:nvPr/>
        </p:nvSpPr>
        <p:spPr>
          <a:xfrm>
            <a:off x="4596661" y="1790462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0A1EFD-8AE4-AECF-C4FB-A13D920CAD65}"/>
              </a:ext>
            </a:extLst>
          </p:cNvPr>
          <p:cNvSpPr/>
          <p:nvPr/>
        </p:nvSpPr>
        <p:spPr>
          <a:xfrm>
            <a:off x="3849757" y="2741815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46AEE-DD8B-2266-1BF6-F969DBCDAEE4}"/>
              </a:ext>
            </a:extLst>
          </p:cNvPr>
          <p:cNvSpPr txBox="1"/>
          <p:nvPr/>
        </p:nvSpPr>
        <p:spPr>
          <a:xfrm>
            <a:off x="3849757" y="3191935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ED94AA-B4C8-C630-BEE3-B1CF27E96A59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4485861" y="2741815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DC0CF2-1F5E-D478-83E7-8FD435B63185}"/>
              </a:ext>
            </a:extLst>
          </p:cNvPr>
          <p:cNvSpPr txBox="1"/>
          <p:nvPr/>
        </p:nvSpPr>
        <p:spPr>
          <a:xfrm>
            <a:off x="4596661" y="3145769"/>
            <a:ext cx="36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3C7E2E-B930-DEEB-4BB8-F427C6566A8D}"/>
              </a:ext>
            </a:extLst>
          </p:cNvPr>
          <p:cNvSpPr/>
          <p:nvPr/>
        </p:nvSpPr>
        <p:spPr>
          <a:xfrm>
            <a:off x="3849757" y="4097122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F490D4-B61E-49A8-A9D1-A837E57C9FA7}"/>
              </a:ext>
            </a:extLst>
          </p:cNvPr>
          <p:cNvSpPr txBox="1"/>
          <p:nvPr/>
        </p:nvSpPr>
        <p:spPr>
          <a:xfrm>
            <a:off x="3849757" y="45472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EFD66-939A-772D-55F8-1828FB98C0BC}"/>
              </a:ext>
            </a:extLst>
          </p:cNvPr>
          <p:cNvCxnSpPr>
            <a:stCxn id="18" idx="0"/>
            <a:endCxn id="18" idx="4"/>
          </p:cNvCxnSpPr>
          <p:nvPr/>
        </p:nvCxnSpPr>
        <p:spPr>
          <a:xfrm>
            <a:off x="4485861" y="4097122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B01C69-894E-A1BF-CAEB-248DC6BAE542}"/>
              </a:ext>
            </a:extLst>
          </p:cNvPr>
          <p:cNvSpPr txBox="1"/>
          <p:nvPr/>
        </p:nvSpPr>
        <p:spPr>
          <a:xfrm>
            <a:off x="4596661" y="4501076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4194EB-0978-D087-7EA4-378279B1D02D}"/>
              </a:ext>
            </a:extLst>
          </p:cNvPr>
          <p:cNvSpPr/>
          <p:nvPr/>
        </p:nvSpPr>
        <p:spPr>
          <a:xfrm>
            <a:off x="3849757" y="5452429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E18403-EA22-2120-45BB-0258D8C780B5}"/>
              </a:ext>
            </a:extLst>
          </p:cNvPr>
          <p:cNvSpPr txBox="1"/>
          <p:nvPr/>
        </p:nvSpPr>
        <p:spPr>
          <a:xfrm>
            <a:off x="3849757" y="59025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A4C953-6E49-1D7E-4E65-41CE80C71FF5}"/>
              </a:ext>
            </a:extLst>
          </p:cNvPr>
          <p:cNvCxnSpPr>
            <a:stCxn id="22" idx="0"/>
            <a:endCxn id="22" idx="4"/>
          </p:cNvCxnSpPr>
          <p:nvPr/>
        </p:nvCxnSpPr>
        <p:spPr>
          <a:xfrm>
            <a:off x="4485861" y="5452429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DC5491-0BC5-D880-1843-7A31A3764DE8}"/>
              </a:ext>
            </a:extLst>
          </p:cNvPr>
          <p:cNvSpPr txBox="1"/>
          <p:nvPr/>
        </p:nvSpPr>
        <p:spPr>
          <a:xfrm>
            <a:off x="4596661" y="5856383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D5377C-2887-12E7-BE04-1485F63BE750}"/>
              </a:ext>
            </a:extLst>
          </p:cNvPr>
          <p:cNvSpPr/>
          <p:nvPr/>
        </p:nvSpPr>
        <p:spPr>
          <a:xfrm>
            <a:off x="6096000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7DDAF6-94F5-96FB-6917-55EEE2C8DC2F}"/>
              </a:ext>
            </a:extLst>
          </p:cNvPr>
          <p:cNvSpPr txBox="1"/>
          <p:nvPr/>
        </p:nvSpPr>
        <p:spPr>
          <a:xfrm>
            <a:off x="6096000" y="2457824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30926C-ECC1-CCF9-296C-6D7E7FE1D7E1}"/>
              </a:ext>
            </a:extLst>
          </p:cNvPr>
          <p:cNvCxnSpPr>
            <a:stCxn id="26" idx="0"/>
            <a:endCxn id="26" idx="4"/>
          </p:cNvCxnSpPr>
          <p:nvPr/>
        </p:nvCxnSpPr>
        <p:spPr>
          <a:xfrm>
            <a:off x="6732104" y="2007704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EDBE28-A6E1-9276-2A2E-324C24993EE1}"/>
              </a:ext>
            </a:extLst>
          </p:cNvPr>
          <p:cNvSpPr txBox="1"/>
          <p:nvPr/>
        </p:nvSpPr>
        <p:spPr>
          <a:xfrm>
            <a:off x="6782406" y="2444234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5C9536-04CB-32C8-01BA-0B6F11EDCACE}"/>
              </a:ext>
            </a:extLst>
          </p:cNvPr>
          <p:cNvSpPr/>
          <p:nvPr/>
        </p:nvSpPr>
        <p:spPr>
          <a:xfrm>
            <a:off x="6096000" y="3363011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767B3-77DF-9C70-EF20-48F22CC128BE}"/>
              </a:ext>
            </a:extLst>
          </p:cNvPr>
          <p:cNvSpPr txBox="1"/>
          <p:nvPr/>
        </p:nvSpPr>
        <p:spPr>
          <a:xfrm>
            <a:off x="6096000" y="3813131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B3DD1E-C074-2597-FBB2-5213621A8A20}"/>
              </a:ext>
            </a:extLst>
          </p:cNvPr>
          <p:cNvCxnSpPr>
            <a:stCxn id="30" idx="0"/>
            <a:endCxn id="30" idx="4"/>
          </p:cNvCxnSpPr>
          <p:nvPr/>
        </p:nvCxnSpPr>
        <p:spPr>
          <a:xfrm>
            <a:off x="6732104" y="3363011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504BE3D-2BE9-E9E9-B32A-1912DD4F7F9C}"/>
              </a:ext>
            </a:extLst>
          </p:cNvPr>
          <p:cNvSpPr txBox="1"/>
          <p:nvPr/>
        </p:nvSpPr>
        <p:spPr>
          <a:xfrm>
            <a:off x="6782406" y="3799541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04B727-77D1-D88A-DF89-95ADC772EA99}"/>
              </a:ext>
            </a:extLst>
          </p:cNvPr>
          <p:cNvSpPr/>
          <p:nvPr/>
        </p:nvSpPr>
        <p:spPr>
          <a:xfrm>
            <a:off x="6099312" y="4718318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CC7EB9-C130-20AE-16E7-E9DADA2377B1}"/>
              </a:ext>
            </a:extLst>
          </p:cNvPr>
          <p:cNvSpPr txBox="1"/>
          <p:nvPr/>
        </p:nvSpPr>
        <p:spPr>
          <a:xfrm>
            <a:off x="6099312" y="5168438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1C7CDE-F820-CEF2-F1CB-DF32680A910A}"/>
              </a:ext>
            </a:extLst>
          </p:cNvPr>
          <p:cNvCxnSpPr>
            <a:stCxn id="34" idx="0"/>
            <a:endCxn id="34" idx="4"/>
          </p:cNvCxnSpPr>
          <p:nvPr/>
        </p:nvCxnSpPr>
        <p:spPr>
          <a:xfrm>
            <a:off x="6735416" y="4718318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B377760-B583-AC1B-45D7-4F05DD2CFCFE}"/>
              </a:ext>
            </a:extLst>
          </p:cNvPr>
          <p:cNvSpPr txBox="1"/>
          <p:nvPr/>
        </p:nvSpPr>
        <p:spPr>
          <a:xfrm>
            <a:off x="6785718" y="5154848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9CC2C71-19E8-AE85-2737-894974FD47FF}"/>
              </a:ext>
            </a:extLst>
          </p:cNvPr>
          <p:cNvSpPr/>
          <p:nvPr/>
        </p:nvSpPr>
        <p:spPr>
          <a:xfrm>
            <a:off x="8133522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2366AA-B062-8C17-A351-A554127C5467}"/>
              </a:ext>
            </a:extLst>
          </p:cNvPr>
          <p:cNvSpPr txBox="1"/>
          <p:nvPr/>
        </p:nvSpPr>
        <p:spPr>
          <a:xfrm>
            <a:off x="8004313" y="2457824"/>
            <a:ext cx="15471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pr(versicolor)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76EE2-96F4-5455-F1AE-61198B60F702}"/>
              </a:ext>
            </a:extLst>
          </p:cNvPr>
          <p:cNvSpPr/>
          <p:nvPr/>
        </p:nvSpPr>
        <p:spPr>
          <a:xfrm>
            <a:off x="8133522" y="3363011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D6BF84-51FA-C5C9-8DC5-C1DB23D74A97}"/>
              </a:ext>
            </a:extLst>
          </p:cNvPr>
          <p:cNvSpPr/>
          <p:nvPr/>
        </p:nvSpPr>
        <p:spPr>
          <a:xfrm>
            <a:off x="8136834" y="4718318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1846A2-2785-EE74-67D0-0327276FDE87}"/>
              </a:ext>
            </a:extLst>
          </p:cNvPr>
          <p:cNvSpPr txBox="1"/>
          <p:nvPr/>
        </p:nvSpPr>
        <p:spPr>
          <a:xfrm>
            <a:off x="8136833" y="5168438"/>
            <a:ext cx="12688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</a:t>
            </a:r>
            <a:r>
              <a:rPr lang="en-US" dirty="0" err="1"/>
              <a:t>setosa</a:t>
            </a:r>
            <a:r>
              <a:rPr lang="en-US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9313D2-4DC8-00A5-E2FA-0594D870D6B5}"/>
              </a:ext>
            </a:extLst>
          </p:cNvPr>
          <p:cNvSpPr txBox="1"/>
          <p:nvPr/>
        </p:nvSpPr>
        <p:spPr>
          <a:xfrm>
            <a:off x="7996035" y="3813131"/>
            <a:ext cx="15471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pr(virginica)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437003-6540-E439-76B0-3A0B3639A98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 flipV="1">
            <a:off x="2534478" y="2007704"/>
            <a:ext cx="1315279" cy="621196"/>
          </a:xfrm>
          <a:prstGeom prst="straightConnector1">
            <a:avLst/>
          </a:prstGeom>
          <a:ln w="76200"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A02F20-25E1-C87C-332F-2E51171EF4CB}"/>
              </a:ext>
            </a:extLst>
          </p:cNvPr>
          <p:cNvCxnSpPr>
            <a:cxnSpLocks/>
            <a:stCxn id="4" idx="6"/>
            <a:endCxn id="15" idx="1"/>
          </p:cNvCxnSpPr>
          <p:nvPr/>
        </p:nvCxnSpPr>
        <p:spPr>
          <a:xfrm>
            <a:off x="2534478" y="2628900"/>
            <a:ext cx="1315279" cy="747701"/>
          </a:xfrm>
          <a:prstGeom prst="straightConnector1">
            <a:avLst/>
          </a:prstGeom>
          <a:ln w="5715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E2758D-A1F5-89CD-926E-C7C1A42309F6}"/>
              </a:ext>
            </a:extLst>
          </p:cNvPr>
          <p:cNvCxnSpPr>
            <a:cxnSpLocks/>
            <a:stCxn id="4" idx="6"/>
            <a:endCxn id="19" idx="1"/>
          </p:cNvCxnSpPr>
          <p:nvPr/>
        </p:nvCxnSpPr>
        <p:spPr>
          <a:xfrm>
            <a:off x="2534478" y="2628900"/>
            <a:ext cx="1315279" cy="210300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ACC4D7-23A8-18DD-6919-DA346B51486D}"/>
              </a:ext>
            </a:extLst>
          </p:cNvPr>
          <p:cNvCxnSpPr>
            <a:cxnSpLocks/>
            <a:stCxn id="4" idx="6"/>
            <a:endCxn id="23" idx="1"/>
          </p:cNvCxnSpPr>
          <p:nvPr/>
        </p:nvCxnSpPr>
        <p:spPr>
          <a:xfrm>
            <a:off x="2534478" y="2628900"/>
            <a:ext cx="1315279" cy="3458315"/>
          </a:xfrm>
          <a:prstGeom prst="straightConnector1">
            <a:avLst/>
          </a:prstGeom>
          <a:ln w="190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DD7B3D-3517-FC26-4801-EAB24819D967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 flipV="1">
            <a:off x="2534478" y="2021294"/>
            <a:ext cx="1315279" cy="1920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1250F6-5CBE-DA34-BE81-BA53EBD38147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34478" y="3363011"/>
            <a:ext cx="1315279" cy="578360"/>
          </a:xfrm>
          <a:prstGeom prst="straightConnector1">
            <a:avLst/>
          </a:prstGeom>
          <a:ln w="76200"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143F2F-82ED-C673-F4CB-2A00B53AFC8E}"/>
              </a:ext>
            </a:extLst>
          </p:cNvPr>
          <p:cNvCxnSpPr>
            <a:cxnSpLocks/>
            <a:stCxn id="6" idx="6"/>
            <a:endCxn id="19" idx="1"/>
          </p:cNvCxnSpPr>
          <p:nvPr/>
        </p:nvCxnSpPr>
        <p:spPr>
          <a:xfrm>
            <a:off x="2534478" y="3941371"/>
            <a:ext cx="1315279" cy="790537"/>
          </a:xfrm>
          <a:prstGeom prst="straightConnector1">
            <a:avLst/>
          </a:prstGeom>
          <a:ln w="190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69BA8D-4491-8172-9D3D-D930B555A453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2534478" y="3941371"/>
            <a:ext cx="1315279" cy="213225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BB4125-F7F1-0C41-3787-BF5263DAC7CF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534478" y="2007704"/>
            <a:ext cx="1315279" cy="32461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9411F3-DD96-A9C3-5A18-390F527FFB1D}"/>
              </a:ext>
            </a:extLst>
          </p:cNvPr>
          <p:cNvCxnSpPr>
            <a:cxnSpLocks/>
            <a:stCxn id="8" idx="6"/>
            <a:endCxn id="15" idx="1"/>
          </p:cNvCxnSpPr>
          <p:nvPr/>
        </p:nvCxnSpPr>
        <p:spPr>
          <a:xfrm flipV="1">
            <a:off x="2534478" y="3376601"/>
            <a:ext cx="1315279" cy="1877241"/>
          </a:xfrm>
          <a:prstGeom prst="straightConnector1">
            <a:avLst/>
          </a:prstGeom>
          <a:ln w="5715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0F60E7E-B4D0-53F7-5EFF-4A71601AFE2F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2534478" y="4718318"/>
            <a:ext cx="1315279" cy="5355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3ED860-C978-886A-B6CB-33E060A41DD0}"/>
              </a:ext>
            </a:extLst>
          </p:cNvPr>
          <p:cNvCxnSpPr>
            <a:cxnSpLocks/>
            <a:stCxn id="8" idx="6"/>
            <a:endCxn id="23" idx="1"/>
          </p:cNvCxnSpPr>
          <p:nvPr/>
        </p:nvCxnSpPr>
        <p:spPr>
          <a:xfrm>
            <a:off x="2534478" y="5253842"/>
            <a:ext cx="1315279" cy="833373"/>
          </a:xfrm>
          <a:prstGeom prst="straightConnector1">
            <a:avLst/>
          </a:prstGeom>
          <a:ln w="76200"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FC0AC6-05B0-E6C7-65EB-21F193DFDF06}"/>
              </a:ext>
            </a:extLst>
          </p:cNvPr>
          <p:cNvCxnSpPr>
            <a:cxnSpLocks/>
            <a:stCxn id="14" idx="6"/>
            <a:endCxn id="27" idx="1"/>
          </p:cNvCxnSpPr>
          <p:nvPr/>
        </p:nvCxnSpPr>
        <p:spPr>
          <a:xfrm flipV="1">
            <a:off x="5121965" y="2642490"/>
            <a:ext cx="974035" cy="720521"/>
          </a:xfrm>
          <a:prstGeom prst="straightConnector1">
            <a:avLst/>
          </a:prstGeom>
          <a:ln w="28575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112F311-9810-8E4E-4D96-4BEA25E59B00}"/>
              </a:ext>
            </a:extLst>
          </p:cNvPr>
          <p:cNvCxnSpPr>
            <a:cxnSpLocks/>
            <a:stCxn id="14" idx="6"/>
            <a:endCxn id="31" idx="1"/>
          </p:cNvCxnSpPr>
          <p:nvPr/>
        </p:nvCxnSpPr>
        <p:spPr>
          <a:xfrm>
            <a:off x="5121965" y="3363011"/>
            <a:ext cx="974035" cy="6347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AC2FDC-919C-6284-C255-2F30FE7E6453}"/>
              </a:ext>
            </a:extLst>
          </p:cNvPr>
          <p:cNvCxnSpPr>
            <a:cxnSpLocks/>
            <a:stCxn id="14" idx="6"/>
            <a:endCxn id="35" idx="1"/>
          </p:cNvCxnSpPr>
          <p:nvPr/>
        </p:nvCxnSpPr>
        <p:spPr>
          <a:xfrm>
            <a:off x="5121965" y="3363011"/>
            <a:ext cx="977347" cy="1990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D81C225-D573-EA22-915F-B2AAEB9AAAF9}"/>
              </a:ext>
            </a:extLst>
          </p:cNvPr>
          <p:cNvCxnSpPr>
            <a:cxnSpLocks/>
            <a:stCxn id="18" idx="6"/>
            <a:endCxn id="27" idx="1"/>
          </p:cNvCxnSpPr>
          <p:nvPr/>
        </p:nvCxnSpPr>
        <p:spPr>
          <a:xfrm flipV="1">
            <a:off x="5121965" y="2642490"/>
            <a:ext cx="974035" cy="2075828"/>
          </a:xfrm>
          <a:prstGeom prst="straightConnector1">
            <a:avLst/>
          </a:prstGeom>
          <a:ln w="76200"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9C5D0B-E851-423C-FCB6-918AE307CEE1}"/>
              </a:ext>
            </a:extLst>
          </p:cNvPr>
          <p:cNvCxnSpPr>
            <a:cxnSpLocks/>
            <a:stCxn id="18" idx="6"/>
            <a:endCxn id="31" idx="1"/>
          </p:cNvCxnSpPr>
          <p:nvPr/>
        </p:nvCxnSpPr>
        <p:spPr>
          <a:xfrm flipV="1">
            <a:off x="5121965" y="3997797"/>
            <a:ext cx="974035" cy="72052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0D37C6-77F0-BC18-2D8A-23AB94C21401}"/>
              </a:ext>
            </a:extLst>
          </p:cNvPr>
          <p:cNvCxnSpPr>
            <a:cxnSpLocks/>
            <a:stCxn id="18" idx="6"/>
            <a:endCxn id="35" idx="1"/>
          </p:cNvCxnSpPr>
          <p:nvPr/>
        </p:nvCxnSpPr>
        <p:spPr>
          <a:xfrm>
            <a:off x="5121965" y="4718318"/>
            <a:ext cx="977347" cy="6347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0D5D7C-E8BA-3B05-6B35-DC8FB096D8A6}"/>
              </a:ext>
            </a:extLst>
          </p:cNvPr>
          <p:cNvCxnSpPr>
            <a:cxnSpLocks/>
            <a:stCxn id="22" idx="6"/>
            <a:endCxn id="31" idx="1"/>
          </p:cNvCxnSpPr>
          <p:nvPr/>
        </p:nvCxnSpPr>
        <p:spPr>
          <a:xfrm flipV="1">
            <a:off x="5121965" y="3997797"/>
            <a:ext cx="974035" cy="2075828"/>
          </a:xfrm>
          <a:prstGeom prst="straightConnector1">
            <a:avLst/>
          </a:prstGeom>
          <a:ln w="190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48CC29A-C18F-B6A6-FAD6-628E7605DB2C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5121965" y="2628900"/>
            <a:ext cx="974035" cy="344472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81D01DE-7608-8E31-96B7-C192513ACE2D}"/>
              </a:ext>
            </a:extLst>
          </p:cNvPr>
          <p:cNvCxnSpPr>
            <a:cxnSpLocks/>
            <a:stCxn id="22" idx="6"/>
            <a:endCxn id="34" idx="2"/>
          </p:cNvCxnSpPr>
          <p:nvPr/>
        </p:nvCxnSpPr>
        <p:spPr>
          <a:xfrm flipV="1">
            <a:off x="5121965" y="5339514"/>
            <a:ext cx="977347" cy="7341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41709EB-8227-58CA-A168-9FAD74C9BBC6}"/>
              </a:ext>
            </a:extLst>
          </p:cNvPr>
          <p:cNvCxnSpPr>
            <a:cxnSpLocks/>
            <a:stCxn id="10" idx="6"/>
            <a:endCxn id="27" idx="1"/>
          </p:cNvCxnSpPr>
          <p:nvPr/>
        </p:nvCxnSpPr>
        <p:spPr>
          <a:xfrm>
            <a:off x="5121965" y="2007704"/>
            <a:ext cx="974035" cy="634786"/>
          </a:xfrm>
          <a:prstGeom prst="straightConnector1">
            <a:avLst/>
          </a:prstGeom>
          <a:ln w="76200"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D3B5A8-21FC-7903-E822-3C6E874640EC}"/>
              </a:ext>
            </a:extLst>
          </p:cNvPr>
          <p:cNvCxnSpPr>
            <a:cxnSpLocks/>
            <a:stCxn id="10" idx="6"/>
            <a:endCxn id="31" idx="1"/>
          </p:cNvCxnSpPr>
          <p:nvPr/>
        </p:nvCxnSpPr>
        <p:spPr>
          <a:xfrm>
            <a:off x="5121965" y="2007704"/>
            <a:ext cx="974035" cy="1990093"/>
          </a:xfrm>
          <a:prstGeom prst="straightConnector1">
            <a:avLst/>
          </a:prstGeom>
          <a:ln w="5715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810CB0-B5FD-9228-36DA-ED4EA1246DD4}"/>
              </a:ext>
            </a:extLst>
          </p:cNvPr>
          <p:cNvCxnSpPr>
            <a:cxnSpLocks/>
            <a:stCxn id="10" idx="6"/>
            <a:endCxn id="34" idx="2"/>
          </p:cNvCxnSpPr>
          <p:nvPr/>
        </p:nvCxnSpPr>
        <p:spPr>
          <a:xfrm>
            <a:off x="5121965" y="2007704"/>
            <a:ext cx="977347" cy="33318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7D46597-70E4-4D1B-F2F1-7FD3A4EB5432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368208" y="2628900"/>
            <a:ext cx="765314" cy="47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D19EDD-9269-F7F4-68C0-9B2D4D7EF675}"/>
              </a:ext>
            </a:extLst>
          </p:cNvPr>
          <p:cNvCxnSpPr>
            <a:cxnSpLocks/>
          </p:cNvCxnSpPr>
          <p:nvPr/>
        </p:nvCxnSpPr>
        <p:spPr>
          <a:xfrm>
            <a:off x="7371520" y="3988770"/>
            <a:ext cx="762002" cy="9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EFFA257-85C2-C8AB-3331-DE99C578AFE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374832" y="5345159"/>
            <a:ext cx="762001" cy="7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1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FD03-2E1B-D370-7B8A-EFEDA727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3AF925-EE10-2C68-21FA-786BC0D6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Input: Image</a:t>
            </a:r>
          </a:p>
          <a:p>
            <a:r>
              <a:rPr lang="en-US" dirty="0"/>
              <a:t>Apply Convolutional Filter (or filters!)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Overlay filter on input image.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dot product between weights and pixels.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bias term.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Populate feature map.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Slide filter, and repeat.</a:t>
            </a:r>
          </a:p>
          <a:p>
            <a:r>
              <a:rPr lang="en-US" dirty="0"/>
              <a:t>Activate Feature Map.</a:t>
            </a:r>
          </a:p>
          <a:p>
            <a:r>
              <a:rPr lang="en-US" dirty="0"/>
              <a:t>Perform Pooling.</a:t>
            </a:r>
          </a:p>
          <a:p>
            <a:r>
              <a:rPr lang="en-US" dirty="0"/>
              <a:t>Flatten into vector.</a:t>
            </a:r>
          </a:p>
          <a:p>
            <a:r>
              <a:rPr lang="en-US" dirty="0"/>
              <a:t>Feed into fully connected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34388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822</Words>
  <Application>Microsoft Macintosh PowerPoint</Application>
  <PresentationFormat>Widescreen</PresentationFormat>
  <Paragraphs>237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Futura Medium</vt:lpstr>
      <vt:lpstr>Futura Medium</vt:lpstr>
      <vt:lpstr>Office Theme</vt:lpstr>
      <vt:lpstr>Overview of Algorithms</vt:lpstr>
      <vt:lpstr>Algorithms</vt:lpstr>
      <vt:lpstr>Linear Regression</vt:lpstr>
      <vt:lpstr>Logistic Regression</vt:lpstr>
      <vt:lpstr>Softmax Regression</vt:lpstr>
      <vt:lpstr>Support Vector Machines</vt:lpstr>
      <vt:lpstr>Decision-Tree Classifiers</vt:lpstr>
      <vt:lpstr>Fully Connected Neural Networks</vt:lpstr>
      <vt:lpstr>Convolutional Neural Networks</vt:lpstr>
      <vt:lpstr>Recurrent Neural Networks</vt:lpstr>
      <vt:lpstr>Long Short-Term Memory Networks</vt:lpstr>
      <vt:lpstr>Transformers</vt:lpstr>
      <vt:lpstr>Graph Neural Networks</vt:lpstr>
      <vt:lpstr>Clustering Approaches</vt:lpstr>
      <vt:lpstr>Dimensionality Reduction</vt:lpstr>
      <vt:lpstr>Generative Adversarial Networks</vt:lpstr>
      <vt:lpstr>Unsupervised Random Forests</vt:lpstr>
      <vt:lpstr>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Algorithms</dc:title>
  <dc:creator>Smith, Megan</dc:creator>
  <cp:lastModifiedBy>Smith, Megan</cp:lastModifiedBy>
  <cp:revision>4</cp:revision>
  <dcterms:created xsi:type="dcterms:W3CDTF">2024-04-16T13:59:07Z</dcterms:created>
  <dcterms:modified xsi:type="dcterms:W3CDTF">2024-04-17T12:01:52Z</dcterms:modified>
</cp:coreProperties>
</file>