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96" r:id="rId2"/>
    <p:sldId id="256" r:id="rId3"/>
    <p:sldId id="347" r:id="rId4"/>
    <p:sldId id="349" r:id="rId5"/>
    <p:sldId id="297" r:id="rId6"/>
    <p:sldId id="299" r:id="rId7"/>
    <p:sldId id="298" r:id="rId8"/>
    <p:sldId id="300" r:id="rId9"/>
    <p:sldId id="301" r:id="rId10"/>
    <p:sldId id="303" r:id="rId11"/>
    <p:sldId id="304" r:id="rId12"/>
    <p:sldId id="305" r:id="rId13"/>
    <p:sldId id="306" r:id="rId14"/>
    <p:sldId id="350" r:id="rId15"/>
    <p:sldId id="307" r:id="rId16"/>
    <p:sldId id="308" r:id="rId17"/>
    <p:sldId id="309" r:id="rId18"/>
    <p:sldId id="311" r:id="rId19"/>
    <p:sldId id="351" r:id="rId20"/>
    <p:sldId id="312" r:id="rId21"/>
    <p:sldId id="313" r:id="rId22"/>
    <p:sldId id="316" r:id="rId23"/>
    <p:sldId id="317" r:id="rId24"/>
    <p:sldId id="315" r:id="rId25"/>
    <p:sldId id="318" r:id="rId26"/>
    <p:sldId id="319" r:id="rId27"/>
    <p:sldId id="320" r:id="rId28"/>
    <p:sldId id="352" r:id="rId29"/>
    <p:sldId id="321" r:id="rId30"/>
    <p:sldId id="322" r:id="rId31"/>
    <p:sldId id="323" r:id="rId32"/>
    <p:sldId id="325" r:id="rId33"/>
    <p:sldId id="324" r:id="rId34"/>
    <p:sldId id="326" r:id="rId35"/>
    <p:sldId id="327" r:id="rId36"/>
    <p:sldId id="346" r:id="rId37"/>
    <p:sldId id="336" r:id="rId38"/>
    <p:sldId id="330" r:id="rId39"/>
    <p:sldId id="331" r:id="rId40"/>
    <p:sldId id="329" r:id="rId41"/>
    <p:sldId id="333" r:id="rId42"/>
    <p:sldId id="353" r:id="rId43"/>
    <p:sldId id="338" r:id="rId44"/>
    <p:sldId id="348" r:id="rId45"/>
    <p:sldId id="332" r:id="rId46"/>
  </p:sldIdLst>
  <p:sldSz cx="12192000" cy="6858000"/>
  <p:notesSz cx="6858000" cy="9144000"/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97"/>
    <p:restoredTop sz="96312"/>
  </p:normalViewPr>
  <p:slideViewPr>
    <p:cSldViewPr snapToGrid="0" snapToObjects="1">
      <p:cViewPr varScale="1">
        <p:scale>
          <a:sx n="133" d="100"/>
          <a:sy n="133" d="100"/>
        </p:scale>
        <p:origin x="24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8B87-6DB8-F644-83B6-582EFB4C1561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2D373-8AF4-FD4A-B674-89257267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definition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2D373-8AF4-FD4A-B674-89257267A7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24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intuition for linear model parameters by drawing on board.</a:t>
            </a:r>
          </a:p>
          <a:p>
            <a:r>
              <a:rPr lang="en-US" dirty="0"/>
              <a:t>Write linear model and indicate the parameters on the board too.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2D373-8AF4-FD4A-B674-89257267A7A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intuition for linear model parameters by drawing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2D373-8AF4-FD4A-B674-89257267A7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22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on the board how to expand to more variables</a:t>
            </a:r>
          </a:p>
          <a:p>
            <a:r>
              <a:rPr lang="en-US" dirty="0" err="1"/>
              <a:t>Fw,b</a:t>
            </a:r>
            <a:r>
              <a:rPr lang="en-US" dirty="0"/>
              <a:t>(X) = w1x1 + w2x2 + b</a:t>
            </a:r>
          </a:p>
          <a:p>
            <a:r>
              <a:rPr lang="en-US" dirty="0"/>
              <a:t>Show how to simplify the notation</a:t>
            </a:r>
          </a:p>
          <a:p>
            <a:r>
              <a:rPr lang="en-US" dirty="0"/>
              <a:t>F(x) = sum j=0 to 2 of </a:t>
            </a:r>
            <a:r>
              <a:rPr lang="en-US" dirty="0" err="1"/>
              <a:t>wjxj</a:t>
            </a:r>
            <a:r>
              <a:rPr lang="en-US" dirty="0"/>
              <a:t>, where x0 = 1.</a:t>
            </a:r>
          </a:p>
          <a:p>
            <a:r>
              <a:rPr lang="en-US" dirty="0"/>
              <a:t>Theta is three dim theta0, theta1, theta2, and X is three dim x0, x1, x2, x3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2D373-8AF4-FD4A-B674-89257267A7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83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intuition for linear model parameters by drawing on board.</a:t>
            </a:r>
          </a:p>
          <a:p>
            <a:r>
              <a:rPr lang="en-US" dirty="0"/>
              <a:t>Write linear model and indicate the parameters on the board too.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2D373-8AF4-FD4A-B674-89257267A7A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31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intuition for linear model parameters by drawing on board.</a:t>
            </a:r>
          </a:p>
          <a:p>
            <a:r>
              <a:rPr lang="en-US" dirty="0"/>
              <a:t>Write linear model and indicate the parameters on the board too.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2D373-8AF4-FD4A-B674-89257267A7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43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intuition for linear model parameters by drawing on board.</a:t>
            </a:r>
          </a:p>
          <a:p>
            <a:r>
              <a:rPr lang="en-US" dirty="0"/>
              <a:t>Write linear model and indicate the parameters on the board too.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2D373-8AF4-FD4A-B674-89257267A7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33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intuition for linear model parameters by drawing on board.</a:t>
            </a:r>
          </a:p>
          <a:p>
            <a:r>
              <a:rPr lang="en-US" dirty="0"/>
              <a:t>Write linear model and indicate the parameters on the board too.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2D373-8AF4-FD4A-B674-89257267A7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7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intuition for linear model parameters by drawing on board.</a:t>
            </a:r>
          </a:p>
          <a:p>
            <a:r>
              <a:rPr lang="en-US" dirty="0"/>
              <a:t>Write linear model and indicate the parameters on the board too.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2D373-8AF4-FD4A-B674-89257267A7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69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intuition for linear model parameters by drawing on board.</a:t>
            </a:r>
          </a:p>
          <a:p>
            <a:r>
              <a:rPr lang="en-US" dirty="0"/>
              <a:t>Write linear model and indicate the parameters on the board too.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2D373-8AF4-FD4A-B674-89257267A7A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2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939A-E349-1E49-8E22-FEF18D9AC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14242-A404-5B43-A579-E0D0AAD2D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B853D-49E9-F74E-BEA7-F45FB478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4009-2BA4-F94C-A358-EC4043738FB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02C97-0DF4-3441-9661-29AFF726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412E7-93AF-C04E-9811-C4702F7B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C9E2-FEA1-804F-93EB-F26320E02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F4A3-29F9-5041-A428-C9F89BC6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42453-2A65-C841-B966-AF9420DC2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1CF6B-80F8-C346-8E06-439E8BAA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4009-2BA4-F94C-A358-EC4043738FB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5132F-89D6-594E-A6E4-6CEEF3F1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9A053-7AC4-864B-BE05-E4DFCDB3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C9E2-FEA1-804F-93EB-F26320E02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0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296B1-4080-5348-9B5B-28B17D171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46090-ED3F-2E4E-A8D9-EE78DEF7A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8B752-F9A5-BB43-B598-D51C1B99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4009-2BA4-F94C-A358-EC4043738FB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9C7B3-76EB-9E4A-8894-2326CAFC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DCA62-2D28-3A4C-8781-3F8A806A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C9E2-FEA1-804F-93EB-F26320E02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8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C628-CBC3-554E-A36C-D722181A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A60A4-E62C-0249-A051-32B973BED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E244B-938C-9242-8536-8C04A7C4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4009-2BA4-F94C-A358-EC4043738FB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CC588-4CC0-C742-8015-31660928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50D01-7735-624A-8AB9-09DFAD67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C9E2-FEA1-804F-93EB-F26320E02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4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B1C0-A650-E442-82C6-7344EF2B4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AA79F-2158-E944-A0F5-0EC591752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9FFBE-43F3-DF48-B800-D4BE8A2A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4009-2BA4-F94C-A358-EC4043738FB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683A-39CE-2B41-BE18-D6C81490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423A0-60C8-894A-8886-2370FEFA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C9E2-FEA1-804F-93EB-F26320E02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1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5659-961B-9A43-88F0-9F8B244A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1A0C-D8A3-3B4E-9203-0609A465B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3425E-7F0C-4648-A972-15D379CE5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DF969-5297-894E-B3B7-4E4A8F61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4009-2BA4-F94C-A358-EC4043738FB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8DDAE-A0E3-9746-AB3B-761E58D6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382F6-E1AC-2842-A2A5-F5CA2130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C9E2-FEA1-804F-93EB-F26320E02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7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5412-F07B-1D4F-A2A7-D9AAE616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7AE83-EE25-404D-B6AD-AE4AE94BD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9FACB-5931-704F-8102-52B83DFC5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A471C-552F-C44F-B384-C3083F104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DFDC8-1273-1A4C-94A4-9D8CDFE89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4C10A-7B8D-9F40-BA3A-D610E70F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4009-2BA4-F94C-A358-EC4043738FB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7B72C-420C-FA42-94CE-612F087C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4B5AD-503E-C24B-996C-1AE85B0F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C9E2-FEA1-804F-93EB-F26320E02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3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C2ED-C005-694B-8E05-D84D1A6F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69A81E-AD34-644C-8F21-5C51FC62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4009-2BA4-F94C-A358-EC4043738FB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85F7E-647C-3C45-8503-BB72C666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9E6B4-F411-1248-8646-5EBB4857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C9E2-FEA1-804F-93EB-F26320E02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9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0C6AB-AE76-FA47-B76C-F5CD0AA7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4009-2BA4-F94C-A358-EC4043738FB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71FBE-1928-5A41-985C-4B0120A8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27CE0-5ADC-E347-8624-CEF048B4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C9E2-FEA1-804F-93EB-F26320E02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1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69E6-FF03-4E4D-BD74-3E140B14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7258D-97C2-0E4F-B5FB-CA86E8B0D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15FCC-B284-CE4E-9233-A00ECEEC0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753BD-1394-CE4E-97C4-57FA1157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4009-2BA4-F94C-A358-EC4043738FB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FABDE-812E-B24A-861B-FB3D839B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1A5B6-1F82-2A4A-89B1-3230698A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C9E2-FEA1-804F-93EB-F26320E02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1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CF74-6AED-2F40-A01C-CD823BFF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A0D2E-86B0-6A4A-B8B4-6E162206B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0DC4B-BF9C-D844-A87D-BAF36D807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1D482-1E74-EE45-AE48-F36F1787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4009-2BA4-F94C-A358-EC4043738FB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B683C-8AB3-5443-A991-08FC3909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29392-98E1-CF48-8C91-B1078AA2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C9E2-FEA1-804F-93EB-F26320E02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1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8D583-0F8B-FA4C-9713-BC396BF2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18769-601F-6E4B-A73F-9B72E441F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459C5-D6B3-BF48-AFA2-2477DC478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E4009-2BA4-F94C-A358-EC4043738FB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AC65F-62FC-9641-A7F3-668EE932D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EEA7C-E63D-E440-9321-288429870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3C9E2-FEA1-804F-93EB-F26320E02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7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ats.stackexchange.com/questions/203872/what-to-do-when-a-linear-regression-gives-negative-estimates-which-are-not-possi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Mentimeter for PowerPoint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entimeter for PowerPoint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entimeter for PowerPoint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73932"/>
                  </p:ext>
                </p:extLst>
              </p:nvPr>
            </p:nvGraphicFramePr>
            <p:xfrm>
              <a:off x="721012" y="1200696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entimeter for PowerPoint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200696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0617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86CA-6A16-409A-C2EF-EC14FB9F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Predicting Lumber Volume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68DE1-2A1A-39E8-E8EE-F77ED3C312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4286" y="1690688"/>
            <a:ext cx="6400800" cy="4572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76D776-C592-99C7-26E0-2D4F63642F93}"/>
              </a:ext>
            </a:extLst>
          </p:cNvPr>
          <p:cNvCxnSpPr>
            <a:cxnSpLocks/>
          </p:cNvCxnSpPr>
          <p:nvPr/>
        </p:nvCxnSpPr>
        <p:spPr>
          <a:xfrm flipV="1">
            <a:off x="1510938" y="2481943"/>
            <a:ext cx="5333999" cy="317332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6F7258-256F-AA23-8EE5-EE4994007565}"/>
              </a:ext>
            </a:extLst>
          </p:cNvPr>
          <p:cNvCxnSpPr/>
          <p:nvPr/>
        </p:nvCxnSpPr>
        <p:spPr>
          <a:xfrm flipV="1">
            <a:off x="3905794" y="4232366"/>
            <a:ext cx="0" cy="1422898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3BEA21-D9F9-7530-2D5C-139527ED919A}"/>
              </a:ext>
            </a:extLst>
          </p:cNvPr>
          <p:cNvCxnSpPr>
            <a:cxnSpLocks/>
          </p:cNvCxnSpPr>
          <p:nvPr/>
        </p:nvCxnSpPr>
        <p:spPr>
          <a:xfrm flipH="1">
            <a:off x="1288869" y="4232366"/>
            <a:ext cx="2616925" cy="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2AE7FA-FB33-40E1-25B3-CA4EC440C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18209"/>
              </p:ext>
            </p:extLst>
          </p:nvPr>
        </p:nvGraphicFramePr>
        <p:xfrm>
          <a:off x="7587705" y="1918184"/>
          <a:ext cx="3123476" cy="41511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61738">
                  <a:extLst>
                    <a:ext uri="{9D8B030D-6E8A-4147-A177-3AD203B41FA5}">
                      <a16:colId xmlns:a16="http://schemas.microsoft.com/office/drawing/2014/main" val="2639419090"/>
                    </a:ext>
                  </a:extLst>
                </a:gridCol>
                <a:gridCol w="1561738">
                  <a:extLst>
                    <a:ext uri="{9D8B030D-6E8A-4147-A177-3AD203B41FA5}">
                      <a16:colId xmlns:a16="http://schemas.microsoft.com/office/drawing/2014/main" val="3029743614"/>
                    </a:ext>
                  </a:extLst>
                </a:gridCol>
              </a:tblGrid>
              <a:tr h="4151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81592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4245696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2424666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0269201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16.4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6168680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18.8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9175731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19.7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0571238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11.0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15.6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3554193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5283139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77.0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9434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043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86CA-6A16-409A-C2EF-EC14FB9F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72"/>
            <a:ext cx="10515600" cy="1325563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Predicting Lumber Volume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68DE1-2A1A-39E8-E8EE-F77ED3C312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4286" y="1690688"/>
            <a:ext cx="6400800" cy="4572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76D776-C592-99C7-26E0-2D4F63642F93}"/>
              </a:ext>
            </a:extLst>
          </p:cNvPr>
          <p:cNvCxnSpPr>
            <a:cxnSpLocks/>
          </p:cNvCxnSpPr>
          <p:nvPr/>
        </p:nvCxnSpPr>
        <p:spPr>
          <a:xfrm flipV="1">
            <a:off x="1510938" y="2481943"/>
            <a:ext cx="5333999" cy="317332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6F7258-256F-AA23-8EE5-EE4994007565}"/>
              </a:ext>
            </a:extLst>
          </p:cNvPr>
          <p:cNvCxnSpPr/>
          <p:nvPr/>
        </p:nvCxnSpPr>
        <p:spPr>
          <a:xfrm flipV="1">
            <a:off x="3905794" y="4232366"/>
            <a:ext cx="0" cy="1422898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3BEA21-D9F9-7530-2D5C-139527ED919A}"/>
              </a:ext>
            </a:extLst>
          </p:cNvPr>
          <p:cNvCxnSpPr>
            <a:cxnSpLocks/>
          </p:cNvCxnSpPr>
          <p:nvPr/>
        </p:nvCxnSpPr>
        <p:spPr>
          <a:xfrm flipH="1">
            <a:off x="1288869" y="4232366"/>
            <a:ext cx="2616925" cy="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2AE7FA-FB33-40E1-25B3-CA4EC440C1D9}"/>
              </a:ext>
            </a:extLst>
          </p:cNvPr>
          <p:cNvGraphicFramePr>
            <a:graphicFrameLocks noGrp="1"/>
          </p:cNvGraphicFramePr>
          <p:nvPr/>
        </p:nvGraphicFramePr>
        <p:xfrm>
          <a:off x="7587705" y="1918184"/>
          <a:ext cx="3123476" cy="41511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61738">
                  <a:extLst>
                    <a:ext uri="{9D8B030D-6E8A-4147-A177-3AD203B41FA5}">
                      <a16:colId xmlns:a16="http://schemas.microsoft.com/office/drawing/2014/main" val="2639419090"/>
                    </a:ext>
                  </a:extLst>
                </a:gridCol>
                <a:gridCol w="1561738">
                  <a:extLst>
                    <a:ext uri="{9D8B030D-6E8A-4147-A177-3AD203B41FA5}">
                      <a16:colId xmlns:a16="http://schemas.microsoft.com/office/drawing/2014/main" val="3029743614"/>
                    </a:ext>
                  </a:extLst>
                </a:gridCol>
              </a:tblGrid>
              <a:tr h="4151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81592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4245696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2424666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0269201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16.4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6168680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18.8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9175731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19.7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0571238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11.0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15.6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3554193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5283139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77.0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94348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79391AC-4864-690B-D7D9-6EBAA1256CC9}"/>
              </a:ext>
            </a:extLst>
          </p:cNvPr>
          <p:cNvSpPr txBox="1"/>
          <p:nvPr/>
        </p:nvSpPr>
        <p:spPr>
          <a:xfrm>
            <a:off x="8078977" y="1229023"/>
            <a:ext cx="1827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72964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EE5F-DD29-B60C-2323-3D03A107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Terminology and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3E0B0-C5C9-3414-B346-C7DA1BEF9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x = “input” variable / ”features”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y = “output” or “target” variable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 = number of training examples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(</a:t>
            </a:r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x,y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) = single training example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(x</a:t>
            </a:r>
            <a:r>
              <a:rPr lang="en-US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</a:t>
            </a:r>
            <a:r>
              <a:rPr lang="en-US" baseline="30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</a:t>
            </a:r>
            <a:r>
              <a:rPr lang="en-US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,y</a:t>
            </a:r>
            <a:r>
              <a:rPr lang="en-US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</a:t>
            </a:r>
            <a:r>
              <a:rPr lang="en-US" baseline="30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</a:t>
            </a:r>
            <a:r>
              <a:rPr lang="en-US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) = </a:t>
            </a:r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</a:t>
            </a:r>
            <a:r>
              <a:rPr lang="en-US" baseline="30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th</a:t>
            </a:r>
            <a:r>
              <a:rPr lang="en-US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training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075385-8EFA-4BEF-720D-A3AF09E4E8A9}"/>
              </a:ext>
            </a:extLst>
          </p:cNvPr>
          <p:cNvGraphicFramePr>
            <a:graphicFrameLocks noGrp="1"/>
          </p:cNvGraphicFramePr>
          <p:nvPr/>
        </p:nvGraphicFramePr>
        <p:xfrm>
          <a:off x="7587705" y="1918184"/>
          <a:ext cx="3123476" cy="41511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61738">
                  <a:extLst>
                    <a:ext uri="{9D8B030D-6E8A-4147-A177-3AD203B41FA5}">
                      <a16:colId xmlns:a16="http://schemas.microsoft.com/office/drawing/2014/main" val="2639419090"/>
                    </a:ext>
                  </a:extLst>
                </a:gridCol>
                <a:gridCol w="1561738">
                  <a:extLst>
                    <a:ext uri="{9D8B030D-6E8A-4147-A177-3AD203B41FA5}">
                      <a16:colId xmlns:a16="http://schemas.microsoft.com/office/drawing/2014/main" val="3029743614"/>
                    </a:ext>
                  </a:extLst>
                </a:gridCol>
              </a:tblGrid>
              <a:tr h="4151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81592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4245696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2424666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0269201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16.4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6168680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18.8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9175731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19.7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0571238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11.0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15.6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3554193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5283139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77.0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94348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94EA36-A8F3-DB2B-A685-E83B6C4F5F66}"/>
              </a:ext>
            </a:extLst>
          </p:cNvPr>
          <p:cNvSpPr txBox="1"/>
          <p:nvPr/>
        </p:nvSpPr>
        <p:spPr>
          <a:xfrm>
            <a:off x="8078977" y="1229023"/>
            <a:ext cx="1827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1460858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EE5F-DD29-B60C-2323-3D03A107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Terminology and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3E0B0-C5C9-3414-B346-C7DA1BEF9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x = “input” variable / ”features”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y = “output” or “target” variable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 = number of training examples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(</a:t>
            </a:r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x,y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) = single training example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(x</a:t>
            </a:r>
            <a:r>
              <a:rPr lang="en-US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</a:t>
            </a:r>
            <a:r>
              <a:rPr lang="en-US" baseline="30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</a:t>
            </a:r>
            <a:r>
              <a:rPr lang="en-US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,y</a:t>
            </a:r>
            <a:r>
              <a:rPr lang="en-US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</a:t>
            </a:r>
            <a:r>
              <a:rPr lang="en-US" baseline="30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</a:t>
            </a:r>
            <a:r>
              <a:rPr lang="en-US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)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) = </a:t>
            </a:r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</a:t>
            </a:r>
            <a:r>
              <a:rPr lang="en-US" baseline="300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th</a:t>
            </a:r>
            <a:r>
              <a:rPr lang="en-US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training example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What is x</a:t>
            </a:r>
            <a:r>
              <a:rPr lang="en-US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(1)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075385-8EFA-4BEF-720D-A3AF09E4E8A9}"/>
              </a:ext>
            </a:extLst>
          </p:cNvPr>
          <p:cNvGraphicFramePr>
            <a:graphicFrameLocks noGrp="1"/>
          </p:cNvGraphicFramePr>
          <p:nvPr/>
        </p:nvGraphicFramePr>
        <p:xfrm>
          <a:off x="7587705" y="1918184"/>
          <a:ext cx="3123476" cy="41511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61738">
                  <a:extLst>
                    <a:ext uri="{9D8B030D-6E8A-4147-A177-3AD203B41FA5}">
                      <a16:colId xmlns:a16="http://schemas.microsoft.com/office/drawing/2014/main" val="2639419090"/>
                    </a:ext>
                  </a:extLst>
                </a:gridCol>
                <a:gridCol w="1561738">
                  <a:extLst>
                    <a:ext uri="{9D8B030D-6E8A-4147-A177-3AD203B41FA5}">
                      <a16:colId xmlns:a16="http://schemas.microsoft.com/office/drawing/2014/main" val="3029743614"/>
                    </a:ext>
                  </a:extLst>
                </a:gridCol>
              </a:tblGrid>
              <a:tr h="4151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81592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4245696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2424666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0269201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16.4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6168680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18.8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9175731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19.7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0571238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11.0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15.6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3554193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5283139"/>
                  </a:ext>
                </a:extLst>
              </a:tr>
              <a:tr h="415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77.0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94348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94EA36-A8F3-DB2B-A685-E83B6C4F5F66}"/>
              </a:ext>
            </a:extLst>
          </p:cNvPr>
          <p:cNvSpPr txBox="1"/>
          <p:nvPr/>
        </p:nvSpPr>
        <p:spPr>
          <a:xfrm>
            <a:off x="8078977" y="1229023"/>
            <a:ext cx="1827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144164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F4C4-7007-FEB9-774A-6A597721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22D36-747D-E663-CCC3-B181F8A6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Supervised machine learning components</a:t>
            </a:r>
          </a:p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The linear regression model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 linear regression cost function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Gradient Descent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Multiple linear regression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401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EE5F-DD29-B60C-2323-3D03A107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A71F41-01FD-924D-D349-1FC231834507}"/>
                  </a:ext>
                </a:extLst>
              </p:cNvPr>
              <p:cNvSpPr txBox="1"/>
              <p:nvPr/>
            </p:nvSpPr>
            <p:spPr>
              <a:xfrm>
                <a:off x="4149634" y="1690688"/>
                <a:ext cx="343553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𝑡𝑟𝑎𝑖𝑛𝑖𝑛𝑔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𝑑𝑎𝑡𝑎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A71F41-01FD-924D-D349-1FC231834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634" y="1690688"/>
                <a:ext cx="3435532" cy="553998"/>
              </a:xfrm>
              <a:prstGeom prst="rect">
                <a:avLst/>
              </a:prstGeom>
              <a:blipFill>
                <a:blip r:embed="rId2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2D30FF-4046-B9CB-F14C-78222BDE1A59}"/>
              </a:ext>
            </a:extLst>
          </p:cNvPr>
          <p:cNvCxnSpPr>
            <a:cxnSpLocks/>
          </p:cNvCxnSpPr>
          <p:nvPr/>
        </p:nvCxnSpPr>
        <p:spPr>
          <a:xfrm>
            <a:off x="5803175" y="2244686"/>
            <a:ext cx="0" cy="532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3B516F-846E-234D-9188-953CC9C57752}"/>
                  </a:ext>
                </a:extLst>
              </p:cNvPr>
              <p:cNvSpPr txBox="1"/>
              <p:nvPr/>
            </p:nvSpPr>
            <p:spPr>
              <a:xfrm>
                <a:off x="4685757" y="3900542"/>
                <a:ext cx="2426426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𝑀𝑜𝑑𝑒𝑙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3B516F-846E-234D-9188-953CC9C57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757" y="3900542"/>
                <a:ext cx="242642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CDA7DC-2B0B-41C5-CEE5-B7BA01713ED3}"/>
                  </a:ext>
                </a:extLst>
              </p:cNvPr>
              <p:cNvSpPr txBox="1"/>
              <p:nvPr/>
            </p:nvSpPr>
            <p:spPr>
              <a:xfrm>
                <a:off x="7721782" y="3864167"/>
                <a:ext cx="1219191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CDA7DC-2B0B-41C5-CEE5-B7BA01713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782" y="3864167"/>
                <a:ext cx="1219191" cy="553998"/>
              </a:xfrm>
              <a:prstGeom prst="rect">
                <a:avLst/>
              </a:prstGeom>
              <a:blipFill>
                <a:blip r:embed="rId4"/>
                <a:stretch>
                  <a:fillRect t="-4545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2790E8-3A7D-E113-E2F4-98CA3DF4B6FD}"/>
              </a:ext>
            </a:extLst>
          </p:cNvPr>
          <p:cNvCxnSpPr>
            <a:cxnSpLocks/>
          </p:cNvCxnSpPr>
          <p:nvPr/>
        </p:nvCxnSpPr>
        <p:spPr>
          <a:xfrm>
            <a:off x="3960769" y="4205010"/>
            <a:ext cx="979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4662C-8527-6D0C-2FA8-91E89FFC214B}"/>
              </a:ext>
            </a:extLst>
          </p:cNvPr>
          <p:cNvCxnSpPr>
            <a:cxnSpLocks/>
          </p:cNvCxnSpPr>
          <p:nvPr/>
        </p:nvCxnSpPr>
        <p:spPr>
          <a:xfrm>
            <a:off x="6800308" y="4190717"/>
            <a:ext cx="979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C21645-532C-600F-C93F-D82A79CC5A69}"/>
                  </a:ext>
                </a:extLst>
              </p:cNvPr>
              <p:cNvSpPr txBox="1"/>
              <p:nvPr/>
            </p:nvSpPr>
            <p:spPr>
              <a:xfrm>
                <a:off x="2191023" y="3864167"/>
                <a:ext cx="2426426" cy="5731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C21645-532C-600F-C93F-D82A79CC5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023" y="3864167"/>
                <a:ext cx="2426426" cy="5731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B1877B-E3DA-09A4-79D9-0B0E6EA82597}"/>
                  </a:ext>
                </a:extLst>
              </p:cNvPr>
              <p:cNvSpPr txBox="1"/>
              <p:nvPr/>
            </p:nvSpPr>
            <p:spPr>
              <a:xfrm>
                <a:off x="3622772" y="2761374"/>
                <a:ext cx="466342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𝑙𝑒𝑎𝑟𝑛𝑖𝑛𝑔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𝑎𝑙𝑔𝑜𝑟𝑖𝑡h𝑚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B1877B-E3DA-09A4-79D9-0B0E6EA82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772" y="2761374"/>
                <a:ext cx="4663429" cy="553998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35EA23-1827-E936-6A84-ED17B60D5720}"/>
              </a:ext>
            </a:extLst>
          </p:cNvPr>
          <p:cNvCxnSpPr>
            <a:cxnSpLocks/>
          </p:cNvCxnSpPr>
          <p:nvPr/>
        </p:nvCxnSpPr>
        <p:spPr>
          <a:xfrm>
            <a:off x="5817871" y="3333562"/>
            <a:ext cx="0" cy="532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83A2FCA-1AFA-D778-96C1-293073D30790}"/>
              </a:ext>
            </a:extLst>
          </p:cNvPr>
          <p:cNvSpPr/>
          <p:nvPr/>
        </p:nvSpPr>
        <p:spPr>
          <a:xfrm>
            <a:off x="4477295" y="1690688"/>
            <a:ext cx="2733403" cy="553998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F9DDCD2-CB96-A445-A6B9-966EA01A0B65}"/>
              </a:ext>
            </a:extLst>
          </p:cNvPr>
          <p:cNvSpPr/>
          <p:nvPr/>
        </p:nvSpPr>
        <p:spPr>
          <a:xfrm>
            <a:off x="5113565" y="3916064"/>
            <a:ext cx="1628503" cy="553998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9BAD0FA-B868-10CA-C823-40068C33F62C}"/>
              </a:ext>
            </a:extLst>
          </p:cNvPr>
          <p:cNvSpPr/>
          <p:nvPr/>
        </p:nvSpPr>
        <p:spPr>
          <a:xfrm>
            <a:off x="4149634" y="2779564"/>
            <a:ext cx="3526951" cy="553998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7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EE5F-DD29-B60C-2323-3D03A107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A71F41-01FD-924D-D349-1FC231834507}"/>
                  </a:ext>
                </a:extLst>
              </p:cNvPr>
              <p:cNvSpPr txBox="1"/>
              <p:nvPr/>
            </p:nvSpPr>
            <p:spPr>
              <a:xfrm>
                <a:off x="4149634" y="1690688"/>
                <a:ext cx="343553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𝑡𝑟𝑎𝑖𝑛𝑖𝑛𝑔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𝑑𝑎𝑡𝑎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A71F41-01FD-924D-D349-1FC231834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634" y="1690688"/>
                <a:ext cx="3435532" cy="553998"/>
              </a:xfrm>
              <a:prstGeom prst="rect">
                <a:avLst/>
              </a:prstGeom>
              <a:blipFill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2D30FF-4046-B9CB-F14C-78222BDE1A59}"/>
              </a:ext>
            </a:extLst>
          </p:cNvPr>
          <p:cNvCxnSpPr>
            <a:cxnSpLocks/>
          </p:cNvCxnSpPr>
          <p:nvPr/>
        </p:nvCxnSpPr>
        <p:spPr>
          <a:xfrm>
            <a:off x="5803175" y="2244686"/>
            <a:ext cx="0" cy="532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3B516F-846E-234D-9188-953CC9C57752}"/>
                  </a:ext>
                </a:extLst>
              </p:cNvPr>
              <p:cNvSpPr txBox="1"/>
              <p:nvPr/>
            </p:nvSpPr>
            <p:spPr>
              <a:xfrm>
                <a:off x="4685757" y="3900542"/>
                <a:ext cx="2426426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h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3B516F-846E-234D-9188-953CC9C57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757" y="3900542"/>
                <a:ext cx="2426426" cy="553998"/>
              </a:xfrm>
              <a:prstGeom prst="rect">
                <a:avLst/>
              </a:prstGeom>
              <a:blipFill>
                <a:blip r:embed="rId4"/>
                <a:stretch>
                  <a:fillRect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CDA7DC-2B0B-41C5-CEE5-B7BA01713ED3}"/>
                  </a:ext>
                </a:extLst>
              </p:cNvPr>
              <p:cNvSpPr txBox="1"/>
              <p:nvPr/>
            </p:nvSpPr>
            <p:spPr>
              <a:xfrm>
                <a:off x="7721782" y="3864167"/>
                <a:ext cx="1219191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CDA7DC-2B0B-41C5-CEE5-B7BA01713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782" y="3864167"/>
                <a:ext cx="1219191" cy="553998"/>
              </a:xfrm>
              <a:prstGeom prst="rect">
                <a:avLst/>
              </a:prstGeom>
              <a:blipFill>
                <a:blip r:embed="rId5"/>
                <a:stretch>
                  <a:fillRect t="-4545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2790E8-3A7D-E113-E2F4-98CA3DF4B6FD}"/>
              </a:ext>
            </a:extLst>
          </p:cNvPr>
          <p:cNvCxnSpPr>
            <a:cxnSpLocks/>
          </p:cNvCxnSpPr>
          <p:nvPr/>
        </p:nvCxnSpPr>
        <p:spPr>
          <a:xfrm>
            <a:off x="3960769" y="4205010"/>
            <a:ext cx="979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4662C-8527-6D0C-2FA8-91E89FFC214B}"/>
              </a:ext>
            </a:extLst>
          </p:cNvPr>
          <p:cNvCxnSpPr>
            <a:cxnSpLocks/>
          </p:cNvCxnSpPr>
          <p:nvPr/>
        </p:nvCxnSpPr>
        <p:spPr>
          <a:xfrm>
            <a:off x="6800308" y="4190717"/>
            <a:ext cx="979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C21645-532C-600F-C93F-D82A79CC5A69}"/>
                  </a:ext>
                </a:extLst>
              </p:cNvPr>
              <p:cNvSpPr txBox="1"/>
              <p:nvPr/>
            </p:nvSpPr>
            <p:spPr>
              <a:xfrm>
                <a:off x="2191023" y="3864167"/>
                <a:ext cx="2426426" cy="5731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C21645-532C-600F-C93F-D82A79CC5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023" y="3864167"/>
                <a:ext cx="2426426" cy="5731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B1877B-E3DA-09A4-79D9-0B0E6EA82597}"/>
                  </a:ext>
                </a:extLst>
              </p:cNvPr>
              <p:cNvSpPr txBox="1"/>
              <p:nvPr/>
            </p:nvSpPr>
            <p:spPr>
              <a:xfrm>
                <a:off x="3622772" y="2761374"/>
                <a:ext cx="466342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𝑙𝑒𝑎𝑟𝑛𝑖𝑛𝑔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𝑎𝑙𝑔𝑜𝑟𝑖𝑡h𝑚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B1877B-E3DA-09A4-79D9-0B0E6EA82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772" y="2761374"/>
                <a:ext cx="4663429" cy="553998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35EA23-1827-E936-6A84-ED17B60D5720}"/>
              </a:ext>
            </a:extLst>
          </p:cNvPr>
          <p:cNvCxnSpPr>
            <a:cxnSpLocks/>
          </p:cNvCxnSpPr>
          <p:nvPr/>
        </p:nvCxnSpPr>
        <p:spPr>
          <a:xfrm>
            <a:off x="5817871" y="3333562"/>
            <a:ext cx="0" cy="532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83A2FCA-1AFA-D778-96C1-293073D30790}"/>
              </a:ext>
            </a:extLst>
          </p:cNvPr>
          <p:cNvSpPr/>
          <p:nvPr/>
        </p:nvSpPr>
        <p:spPr>
          <a:xfrm>
            <a:off x="4477295" y="1690688"/>
            <a:ext cx="2733403" cy="553998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F9DDCD2-CB96-A445-A6B9-966EA01A0B65}"/>
              </a:ext>
            </a:extLst>
          </p:cNvPr>
          <p:cNvSpPr/>
          <p:nvPr/>
        </p:nvSpPr>
        <p:spPr>
          <a:xfrm>
            <a:off x="5113565" y="3916064"/>
            <a:ext cx="1628503" cy="553998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9BAD0FA-B868-10CA-C823-40068C33F62C}"/>
              </a:ext>
            </a:extLst>
          </p:cNvPr>
          <p:cNvSpPr/>
          <p:nvPr/>
        </p:nvSpPr>
        <p:spPr>
          <a:xfrm>
            <a:off x="4149634" y="2779564"/>
            <a:ext cx="3526951" cy="553998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FA6607-D297-ABDD-2DBB-B006FF2DB623}"/>
                  </a:ext>
                </a:extLst>
              </p:cNvPr>
              <p:cNvSpPr txBox="1"/>
              <p:nvPr/>
            </p:nvSpPr>
            <p:spPr>
              <a:xfrm>
                <a:off x="4396468" y="5219911"/>
                <a:ext cx="3116036" cy="574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h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𝑤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,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𝑥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=</m:t>
                    </m:r>
                  </m:oMath>
                </a14:m>
                <a:r>
                  <a:rPr lang="en-US" sz="3000" dirty="0"/>
                  <a:t> </a:t>
                </a:r>
                <a:r>
                  <a:rPr lang="en-US" sz="3000" dirty="0" err="1"/>
                  <a:t>wx</a:t>
                </a:r>
                <a:r>
                  <a:rPr lang="en-US" sz="3000" dirty="0"/>
                  <a:t> + b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FA6607-D297-ABDD-2DBB-B006FF2D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468" y="5219911"/>
                <a:ext cx="3116036" cy="574260"/>
              </a:xfrm>
              <a:prstGeom prst="rect">
                <a:avLst/>
              </a:prstGeom>
              <a:blipFill>
                <a:blip r:embed="rId8"/>
                <a:stretch>
                  <a:fillRect l="-1626" t="-8511" b="-2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845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EE5F-DD29-B60C-2323-3D03A107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FA6607-D297-ABDD-2DBB-B006FF2DB623}"/>
                  </a:ext>
                </a:extLst>
              </p:cNvPr>
              <p:cNvSpPr txBox="1"/>
              <p:nvPr/>
            </p:nvSpPr>
            <p:spPr>
              <a:xfrm>
                <a:off x="1397726" y="1954196"/>
                <a:ext cx="9235440" cy="3805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h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𝑤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,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𝑥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=</m:t>
                    </m:r>
                  </m:oMath>
                </a14:m>
                <a:r>
                  <a:rPr lang="en-US" sz="30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</a:t>
                </a:r>
                <a:r>
                  <a:rPr lang="en-US" sz="3000" dirty="0" err="1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wx</a:t>
                </a:r>
                <a:r>
                  <a:rPr lang="en-US" sz="30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+ b</a:t>
                </a:r>
              </a:p>
              <a:p>
                <a:endParaRPr lang="en-US" sz="300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r>
                  <a:rPr lang="en-US" sz="3000" dirty="0" err="1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w,b</a:t>
                </a:r>
                <a:r>
                  <a:rPr lang="en-US" sz="30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: parameters</a:t>
                </a:r>
              </a:p>
              <a:p>
                <a:r>
                  <a:rPr lang="en-US" sz="30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	weights</a:t>
                </a:r>
              </a:p>
              <a:p>
                <a:r>
                  <a:rPr lang="en-US" sz="30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	coefficients</a:t>
                </a:r>
              </a:p>
              <a:p>
                <a:endParaRPr lang="en-US" sz="300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r>
                  <a:rPr lang="en-US" sz="30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What happens when we change w and b?</a:t>
                </a:r>
              </a:p>
              <a:p>
                <a:endParaRPr lang="en-US" sz="300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FA6607-D297-ABDD-2DBB-B006FF2D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726" y="1954196"/>
                <a:ext cx="9235440" cy="3805914"/>
              </a:xfrm>
              <a:prstGeom prst="rect">
                <a:avLst/>
              </a:prstGeom>
              <a:blipFill>
                <a:blip r:embed="rId3"/>
                <a:stretch>
                  <a:fillRect l="-1509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421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EE5F-DD29-B60C-2323-3D03A107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Linear Model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AFF0FA-3A3B-540F-B6B7-BA616B4F58FB}"/>
              </a:ext>
            </a:extLst>
          </p:cNvPr>
          <p:cNvSpPr txBox="1"/>
          <p:nvPr/>
        </p:nvSpPr>
        <p:spPr>
          <a:xfrm>
            <a:off x="2041293" y="5553732"/>
            <a:ext cx="1206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 = 0</a:t>
            </a:r>
          </a:p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 = 1.5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257354-668E-1138-7D71-DD7A40ACB0CD}"/>
                  </a:ext>
                </a:extLst>
              </p:cNvPr>
              <p:cNvSpPr txBox="1"/>
              <p:nvPr/>
            </p:nvSpPr>
            <p:spPr>
              <a:xfrm>
                <a:off x="4736102" y="1403558"/>
                <a:ext cx="3116036" cy="574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h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𝑤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,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𝑥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=</m:t>
                    </m:r>
                  </m:oMath>
                </a14:m>
                <a:r>
                  <a:rPr lang="en-US" sz="3000" dirty="0"/>
                  <a:t> </a:t>
                </a:r>
                <a:r>
                  <a:rPr lang="en-US" sz="3000" dirty="0" err="1"/>
                  <a:t>wx</a:t>
                </a:r>
                <a:r>
                  <a:rPr lang="en-US" sz="3000" dirty="0"/>
                  <a:t> + b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257354-668E-1138-7D71-DD7A40ACB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102" y="1403558"/>
                <a:ext cx="3116036" cy="574260"/>
              </a:xfrm>
              <a:prstGeom prst="rect">
                <a:avLst/>
              </a:prstGeom>
              <a:blipFill>
                <a:blip r:embed="rId3"/>
                <a:stretch>
                  <a:fillRect l="-1215" t="-869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D6A947CB-9C61-15B7-9BCB-240BBDABD660}"/>
              </a:ext>
            </a:extLst>
          </p:cNvPr>
          <p:cNvGrpSpPr/>
          <p:nvPr/>
        </p:nvGrpSpPr>
        <p:grpSpPr>
          <a:xfrm>
            <a:off x="834470" y="2367930"/>
            <a:ext cx="3186703" cy="3151901"/>
            <a:chOff x="834470" y="2433319"/>
            <a:chExt cx="3186703" cy="315190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6C526D1-ABAD-18CF-E076-28E76C859625}"/>
                </a:ext>
              </a:extLst>
            </p:cNvPr>
            <p:cNvGrpSpPr/>
            <p:nvPr/>
          </p:nvGrpSpPr>
          <p:grpSpPr>
            <a:xfrm>
              <a:off x="1157152" y="2643054"/>
              <a:ext cx="2670267" cy="2608215"/>
              <a:chOff x="1287780" y="2368734"/>
              <a:chExt cx="2670267" cy="260821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E994089-2820-9F15-3F84-284F448DA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6029" y="2368734"/>
                <a:ext cx="0" cy="26082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059C13CD-3604-5E71-6E1B-42F3905C50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7780" y="4820195"/>
                <a:ext cx="267026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5778132-8BE2-5249-11B2-37A38B54E7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7780" y="4005944"/>
                <a:ext cx="2503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FA00438-722A-064B-7247-73336145A1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7780" y="2368734"/>
                <a:ext cx="2503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DC15998-989B-DB6E-66F8-EC5648F4B0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8462" y="3182985"/>
                <a:ext cx="2503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577C387-0231-D399-7F2B-7A9884BFCA0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57540" y="4811485"/>
                <a:ext cx="2503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3042820-9BB5-247B-86E3-48AF97097C3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832861" y="4807126"/>
                <a:ext cx="2503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C455371-002F-6DFB-6824-01487CF7334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978331" y="4807127"/>
                <a:ext cx="2503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05EC665-D2D9-D348-4C36-3DD4D3E75415}"/>
                </a:ext>
              </a:extLst>
            </p:cNvPr>
            <p:cNvSpPr txBox="1"/>
            <p:nvPr/>
          </p:nvSpPr>
          <p:spPr>
            <a:xfrm>
              <a:off x="1141672" y="5185110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C92FECE-092A-ECDA-B6F5-91DAA74CCC5E}"/>
                </a:ext>
              </a:extLst>
            </p:cNvPr>
            <p:cNvSpPr txBox="1"/>
            <p:nvPr/>
          </p:nvSpPr>
          <p:spPr>
            <a:xfrm>
              <a:off x="2000323" y="5183532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8D2BDC6-0BBD-6639-2072-F7BB68D25EDC}"/>
                </a:ext>
              </a:extLst>
            </p:cNvPr>
            <p:cNvSpPr txBox="1"/>
            <p:nvPr/>
          </p:nvSpPr>
          <p:spPr>
            <a:xfrm>
              <a:off x="2818076" y="5180991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F33C141-C2C4-6937-25B0-5DD45FDE1C7E}"/>
                </a:ext>
              </a:extLst>
            </p:cNvPr>
            <p:cNvSpPr txBox="1"/>
            <p:nvPr/>
          </p:nvSpPr>
          <p:spPr>
            <a:xfrm>
              <a:off x="3677809" y="5180991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4821B8-5FE2-3653-6149-125434715F8C}"/>
                </a:ext>
              </a:extLst>
            </p:cNvPr>
            <p:cNvSpPr txBox="1"/>
            <p:nvPr/>
          </p:nvSpPr>
          <p:spPr>
            <a:xfrm>
              <a:off x="890211" y="4903168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43BD8C2-7615-B5CF-87A4-95C4CB34532D}"/>
                </a:ext>
              </a:extLst>
            </p:cNvPr>
            <p:cNvSpPr txBox="1"/>
            <p:nvPr/>
          </p:nvSpPr>
          <p:spPr>
            <a:xfrm>
              <a:off x="893668" y="4080696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E58CE78-8452-6612-8FF0-0B3C7A62C21F}"/>
                </a:ext>
              </a:extLst>
            </p:cNvPr>
            <p:cNvSpPr txBox="1"/>
            <p:nvPr/>
          </p:nvSpPr>
          <p:spPr>
            <a:xfrm>
              <a:off x="882913" y="3256764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6C43639-FEA6-BCC5-6BB2-E2714CC1A65B}"/>
                </a:ext>
              </a:extLst>
            </p:cNvPr>
            <p:cNvSpPr txBox="1"/>
            <p:nvPr/>
          </p:nvSpPr>
          <p:spPr>
            <a:xfrm>
              <a:off x="834470" y="2433319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3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1626A3D-2343-4D9C-C576-C6492E6A5CF2}"/>
              </a:ext>
            </a:extLst>
          </p:cNvPr>
          <p:cNvGrpSpPr/>
          <p:nvPr/>
        </p:nvGrpSpPr>
        <p:grpSpPr>
          <a:xfrm>
            <a:off x="4681947" y="2367930"/>
            <a:ext cx="3186703" cy="3151901"/>
            <a:chOff x="834470" y="2433319"/>
            <a:chExt cx="3186703" cy="315190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E455411-412B-3EC1-4622-D24A4683F337}"/>
                </a:ext>
              </a:extLst>
            </p:cNvPr>
            <p:cNvGrpSpPr/>
            <p:nvPr/>
          </p:nvGrpSpPr>
          <p:grpSpPr>
            <a:xfrm>
              <a:off x="1157152" y="2643054"/>
              <a:ext cx="2670267" cy="2608215"/>
              <a:chOff x="1287780" y="2368734"/>
              <a:chExt cx="2670267" cy="2608215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12A25E5-7E7E-2278-F25F-48A68EF34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6029" y="2368734"/>
                <a:ext cx="0" cy="26082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68C7E1E-646F-2FE9-A246-F78FACD218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7780" y="4820195"/>
                <a:ext cx="267026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FBD40F5-A71F-715C-781E-683971BA16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7780" y="4005944"/>
                <a:ext cx="2503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AFCC7F3-DDB6-5DAC-E26A-9C213718B6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7780" y="2368734"/>
                <a:ext cx="2503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2DDB30E-02AC-A446-54A9-AB26C31A23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8462" y="3182985"/>
                <a:ext cx="2503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5A650DF-7FDF-A5E7-B3EA-C1F4949FC3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57540" y="4811485"/>
                <a:ext cx="2503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88290E5-9DF6-B804-D29F-394F54FE146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832861" y="4807126"/>
                <a:ext cx="2503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4C13A5-0569-330A-545E-8A8565FFD88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978331" y="4807127"/>
                <a:ext cx="2503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C8F966E-170F-C715-97D1-56205FEC3048}"/>
                </a:ext>
              </a:extLst>
            </p:cNvPr>
            <p:cNvSpPr txBox="1"/>
            <p:nvPr/>
          </p:nvSpPr>
          <p:spPr>
            <a:xfrm>
              <a:off x="1141672" y="5185110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49F1AC7-C802-9EF7-6A98-55E6A35D1DB7}"/>
                </a:ext>
              </a:extLst>
            </p:cNvPr>
            <p:cNvSpPr txBox="1"/>
            <p:nvPr/>
          </p:nvSpPr>
          <p:spPr>
            <a:xfrm>
              <a:off x="2000323" y="5183532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286D5FB-B8B3-B32D-2D89-5030E29B1B23}"/>
                </a:ext>
              </a:extLst>
            </p:cNvPr>
            <p:cNvSpPr txBox="1"/>
            <p:nvPr/>
          </p:nvSpPr>
          <p:spPr>
            <a:xfrm>
              <a:off x="2818076" y="5180991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B7F2927-F56B-8B11-2DBD-3CBD417087D4}"/>
                </a:ext>
              </a:extLst>
            </p:cNvPr>
            <p:cNvSpPr txBox="1"/>
            <p:nvPr/>
          </p:nvSpPr>
          <p:spPr>
            <a:xfrm>
              <a:off x="3677809" y="5180991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749828E-3487-BF2D-F7E5-C6A59D8A7AFA}"/>
                </a:ext>
              </a:extLst>
            </p:cNvPr>
            <p:cNvSpPr txBox="1"/>
            <p:nvPr/>
          </p:nvSpPr>
          <p:spPr>
            <a:xfrm>
              <a:off x="890211" y="4903168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2B8A4E2-8E6C-55CF-120B-4ED3E8B5DBB8}"/>
                </a:ext>
              </a:extLst>
            </p:cNvPr>
            <p:cNvSpPr txBox="1"/>
            <p:nvPr/>
          </p:nvSpPr>
          <p:spPr>
            <a:xfrm>
              <a:off x="893668" y="4080696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CBA2A22-37DC-0F78-114D-08E6C668BDBF}"/>
                </a:ext>
              </a:extLst>
            </p:cNvPr>
            <p:cNvSpPr txBox="1"/>
            <p:nvPr/>
          </p:nvSpPr>
          <p:spPr>
            <a:xfrm>
              <a:off x="882913" y="3256764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8593A01-141A-C9EF-A224-3F30219B0D89}"/>
                </a:ext>
              </a:extLst>
            </p:cNvPr>
            <p:cNvSpPr txBox="1"/>
            <p:nvPr/>
          </p:nvSpPr>
          <p:spPr>
            <a:xfrm>
              <a:off x="834470" y="2433319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3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DC1F0D0-40FE-B91D-07D1-A279A2EFF28D}"/>
              </a:ext>
            </a:extLst>
          </p:cNvPr>
          <p:cNvGrpSpPr/>
          <p:nvPr/>
        </p:nvGrpSpPr>
        <p:grpSpPr>
          <a:xfrm>
            <a:off x="8356333" y="2367930"/>
            <a:ext cx="3186703" cy="3151901"/>
            <a:chOff x="834470" y="2433319"/>
            <a:chExt cx="3186703" cy="3151901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A115145-FC9C-AAE2-868E-25597F720367}"/>
                </a:ext>
              </a:extLst>
            </p:cNvPr>
            <p:cNvGrpSpPr/>
            <p:nvPr/>
          </p:nvGrpSpPr>
          <p:grpSpPr>
            <a:xfrm>
              <a:off x="1157152" y="2643054"/>
              <a:ext cx="2670267" cy="2608215"/>
              <a:chOff x="1287780" y="2368734"/>
              <a:chExt cx="2670267" cy="2608215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CE521297-321B-BCE2-2DFB-3A00FDBA5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6029" y="2368734"/>
                <a:ext cx="0" cy="26082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F377A00-50BF-2B36-EE18-A842C1960E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7780" y="4820195"/>
                <a:ext cx="267026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8735F693-7FA8-11B2-9B76-CC7D3D08F9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7780" y="4005944"/>
                <a:ext cx="2503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12D3EC8-FB81-D07C-D7A8-D84223A1CA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7780" y="2368734"/>
                <a:ext cx="2503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0F01D73C-E06D-8DE5-4D20-4B7AC85BC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8462" y="3182985"/>
                <a:ext cx="2503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5039B88-250F-D712-B4AC-42EB9E0B943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57540" y="4811485"/>
                <a:ext cx="2503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09BAA8CB-5CF4-9227-7B64-F97DA12F9A6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832861" y="4807126"/>
                <a:ext cx="2503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5CB5E6B8-E392-D93A-63F1-8B678F8CB1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978331" y="4807127"/>
                <a:ext cx="2503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5D1D816-C33A-5169-39E4-115B41E85777}"/>
                </a:ext>
              </a:extLst>
            </p:cNvPr>
            <p:cNvSpPr txBox="1"/>
            <p:nvPr/>
          </p:nvSpPr>
          <p:spPr>
            <a:xfrm>
              <a:off x="1141672" y="5185110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A5B90CB-ED46-85A4-FB8D-A5DFF94DE066}"/>
                </a:ext>
              </a:extLst>
            </p:cNvPr>
            <p:cNvSpPr txBox="1"/>
            <p:nvPr/>
          </p:nvSpPr>
          <p:spPr>
            <a:xfrm>
              <a:off x="2000323" y="5183532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02357BD-8D7B-81B0-E048-8AD1CD80A92C}"/>
                </a:ext>
              </a:extLst>
            </p:cNvPr>
            <p:cNvSpPr txBox="1"/>
            <p:nvPr/>
          </p:nvSpPr>
          <p:spPr>
            <a:xfrm>
              <a:off x="2818076" y="5180991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92C6A16-BD58-476E-8FC9-641685E25961}"/>
                </a:ext>
              </a:extLst>
            </p:cNvPr>
            <p:cNvSpPr txBox="1"/>
            <p:nvPr/>
          </p:nvSpPr>
          <p:spPr>
            <a:xfrm>
              <a:off x="3677809" y="5180991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3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40E24A0-2BD5-077C-A2B6-8E9253C0651A}"/>
                </a:ext>
              </a:extLst>
            </p:cNvPr>
            <p:cNvSpPr txBox="1"/>
            <p:nvPr/>
          </p:nvSpPr>
          <p:spPr>
            <a:xfrm>
              <a:off x="890211" y="4903168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BAB020A-B619-DBDB-6589-0B544A4171FB}"/>
                </a:ext>
              </a:extLst>
            </p:cNvPr>
            <p:cNvSpPr txBox="1"/>
            <p:nvPr/>
          </p:nvSpPr>
          <p:spPr>
            <a:xfrm>
              <a:off x="893668" y="4080696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18AACAF-7D60-4147-5146-CDB448096E2C}"/>
                </a:ext>
              </a:extLst>
            </p:cNvPr>
            <p:cNvSpPr txBox="1"/>
            <p:nvPr/>
          </p:nvSpPr>
          <p:spPr>
            <a:xfrm>
              <a:off x="882913" y="3256764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5AA0680-7469-2C02-073E-09E0ED267282}"/>
                </a:ext>
              </a:extLst>
            </p:cNvPr>
            <p:cNvSpPr txBox="1"/>
            <p:nvPr/>
          </p:nvSpPr>
          <p:spPr>
            <a:xfrm>
              <a:off x="834470" y="2433319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Futura Medium" panose="020B0602020204020303" pitchFamily="34" charset="-79"/>
                  <a:cs typeface="Futura Medium" panose="020B0602020204020303" pitchFamily="34" charset="-79"/>
                </a:rPr>
                <a:t>3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A929560D-D3D4-8439-234E-82C2C5727FE0}"/>
              </a:ext>
            </a:extLst>
          </p:cNvPr>
          <p:cNvSpPr txBox="1"/>
          <p:nvPr/>
        </p:nvSpPr>
        <p:spPr>
          <a:xfrm>
            <a:off x="5999574" y="5553732"/>
            <a:ext cx="9941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 = 1</a:t>
            </a:r>
          </a:p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 = 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0CAD9D4-3809-E2B8-A2E4-10B62E47B5C8}"/>
              </a:ext>
            </a:extLst>
          </p:cNvPr>
          <p:cNvSpPr txBox="1"/>
          <p:nvPr/>
        </p:nvSpPr>
        <p:spPr>
          <a:xfrm>
            <a:off x="9734838" y="5499218"/>
            <a:ext cx="10615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 = -1</a:t>
            </a:r>
          </a:p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 = 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98BE4B-9A77-E20C-DBE3-63420AB7E8CE}"/>
              </a:ext>
            </a:extLst>
          </p:cNvPr>
          <p:cNvCxnSpPr>
            <a:cxnSpLocks/>
          </p:cNvCxnSpPr>
          <p:nvPr/>
        </p:nvCxnSpPr>
        <p:spPr>
          <a:xfrm flipV="1">
            <a:off x="1303019" y="3796303"/>
            <a:ext cx="2590386" cy="48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7DB10D-D7B6-E191-61E8-1B283EAC3863}"/>
              </a:ext>
            </a:extLst>
          </p:cNvPr>
          <p:cNvCxnSpPr>
            <a:cxnSpLocks/>
          </p:cNvCxnSpPr>
          <p:nvPr/>
        </p:nvCxnSpPr>
        <p:spPr>
          <a:xfrm flipV="1">
            <a:off x="5150176" y="2532125"/>
            <a:ext cx="2516466" cy="249200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E22740-8AF4-AF1A-3805-F4D600C9BDF6}"/>
              </a:ext>
            </a:extLst>
          </p:cNvPr>
          <p:cNvCxnSpPr>
            <a:cxnSpLocks/>
          </p:cNvCxnSpPr>
          <p:nvPr/>
        </p:nvCxnSpPr>
        <p:spPr>
          <a:xfrm>
            <a:off x="8804200" y="2577664"/>
            <a:ext cx="2567154" cy="243839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715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F4C4-7007-FEB9-774A-6A597721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22D36-747D-E663-CCC3-B181F8A6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Supervised machine learning components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 linear regression model</a:t>
            </a:r>
          </a:p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The linear regression cost function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Gradient Descent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Multiple linear regression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1507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37BD-11D1-B749-ABDC-051083257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40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Supervised Machine Learning and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A0B84-F0B8-5748-996C-AC5B78A80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0408" y="4629234"/>
            <a:ext cx="3973386" cy="1485319"/>
          </a:xfrm>
          <a:noFill/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BIO 4990/6990</a:t>
            </a:r>
          </a:p>
          <a:p>
            <a:pPr algn="l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January 22, 2024</a:t>
            </a:r>
          </a:p>
          <a:p>
            <a:pPr algn="l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Dr. Megan Smith</a:t>
            </a:r>
          </a:p>
          <a:p>
            <a:pPr algn="l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Mississippi State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43F50-ABE2-F340-BB2D-C33E06CEAA78}"/>
              </a:ext>
            </a:extLst>
          </p:cNvPr>
          <p:cNvSpPr txBox="1"/>
          <p:nvPr/>
        </p:nvSpPr>
        <p:spPr>
          <a:xfrm>
            <a:off x="0" y="6488658"/>
            <a:ext cx="140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craiyon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5" name="Picture 1024" descr="A blue dotted line with a black line&#10;&#10;Description automatically generated">
            <a:extLst>
              <a:ext uri="{FF2B5EF4-FFF2-40B4-BE49-F238E27FC236}">
                <a16:creationId xmlns:a16="http://schemas.microsoft.com/office/drawing/2014/main" id="{ACD59E97-7C30-F148-4EB2-4BC31971A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7413" y="1148853"/>
            <a:ext cx="6591300" cy="4965700"/>
          </a:xfrm>
          <a:prstGeom prst="rect">
            <a:avLst/>
          </a:prstGeom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14325E40-8CDF-F0DA-5F5A-B917FBE6D2A8}"/>
              </a:ext>
            </a:extLst>
          </p:cNvPr>
          <p:cNvSpPr txBox="1"/>
          <p:nvPr/>
        </p:nvSpPr>
        <p:spPr>
          <a:xfrm>
            <a:off x="527413" y="6114553"/>
            <a:ext cx="6591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stats.stackexchange.com/questions/203872/what-to-do-when-a-linear-regression-gives-negative-estimates-which-are-not-possi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100160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EE5F-DD29-B60C-2323-3D03A107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257354-668E-1138-7D71-DD7A40ACB0CD}"/>
                  </a:ext>
                </a:extLst>
              </p:cNvPr>
              <p:cNvSpPr txBox="1"/>
              <p:nvPr/>
            </p:nvSpPr>
            <p:spPr>
              <a:xfrm>
                <a:off x="5032171" y="1652996"/>
                <a:ext cx="5381890" cy="2520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h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𝑤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,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𝑥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=</m:t>
                    </m:r>
                  </m:oMath>
                </a14:m>
                <a:r>
                  <a:rPr lang="en-US" sz="3000" dirty="0"/>
                  <a:t> </a:t>
                </a:r>
                <a:r>
                  <a:rPr lang="en-US" sz="3000" dirty="0" err="1"/>
                  <a:t>wx</a:t>
                </a:r>
                <a:r>
                  <a:rPr lang="en-US" sz="3000" dirty="0"/>
                  <a:t> + b</a:t>
                </a:r>
              </a:p>
              <a:p>
                <a:endParaRPr lang="en-US" sz="3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h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𝑤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,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(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𝑖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000" dirty="0">
                  <a:cs typeface="Futura Medium" panose="020B0602020204020303" pitchFamily="34" charset="-79"/>
                </a:endParaRPr>
              </a:p>
              <a:p>
                <a:endParaRPr lang="en-US" sz="3000" dirty="0">
                  <a:cs typeface="Futura Medium" panose="020B0602020204020303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000" dirty="0"/>
                        <m:t>w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𝑖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)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3000" dirty="0"/>
                        <m:t>+ </m:t>
                      </m:r>
                      <m:r>
                        <m:rPr>
                          <m:nor/>
                        </m:rPr>
                        <a:rPr lang="en-US" sz="3000" dirty="0"/>
                        <m:t>b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257354-668E-1138-7D71-DD7A40ACB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171" y="1652996"/>
                <a:ext cx="5381890" cy="2520498"/>
              </a:xfrm>
              <a:prstGeom prst="rect">
                <a:avLst/>
              </a:prstGeom>
              <a:blipFill>
                <a:blip r:embed="rId3"/>
                <a:stretch>
                  <a:fillRect t="-2513" b="-5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7FF8F09-005F-09C4-009A-51A75936ADB0}"/>
              </a:ext>
            </a:extLst>
          </p:cNvPr>
          <p:cNvGrpSpPr/>
          <p:nvPr/>
        </p:nvGrpSpPr>
        <p:grpSpPr>
          <a:xfrm>
            <a:off x="359228" y="2248810"/>
            <a:ext cx="4575238" cy="3349441"/>
            <a:chOff x="2161972" y="1690688"/>
            <a:chExt cx="6270923" cy="404964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AF1113D-2565-F95B-64FC-17529D9DBB10}"/>
                </a:ext>
              </a:extLst>
            </p:cNvPr>
            <p:cNvCxnSpPr>
              <a:cxnSpLocks/>
            </p:cNvCxnSpPr>
            <p:nvPr/>
          </p:nvCxnSpPr>
          <p:spPr>
            <a:xfrm>
              <a:off x="2287889" y="1690688"/>
              <a:ext cx="0" cy="3923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B8A11C-4BC5-572C-C618-96DA38D774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87889" y="5614416"/>
              <a:ext cx="6145006" cy="93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F67A32-497C-F557-1467-3187A9BC700A}"/>
                </a:ext>
              </a:extLst>
            </p:cNvPr>
            <p:cNvCxnSpPr>
              <a:cxnSpLocks/>
            </p:cNvCxnSpPr>
            <p:nvPr/>
          </p:nvCxnSpPr>
          <p:spPr>
            <a:xfrm>
              <a:off x="2287889" y="5435322"/>
              <a:ext cx="0" cy="1884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48B1AC-4D45-F877-6792-A3734F4C0D4D}"/>
                </a:ext>
              </a:extLst>
            </p:cNvPr>
            <p:cNvCxnSpPr>
              <a:cxnSpLocks/>
            </p:cNvCxnSpPr>
            <p:nvPr/>
          </p:nvCxnSpPr>
          <p:spPr>
            <a:xfrm>
              <a:off x="5719724" y="5623789"/>
              <a:ext cx="0" cy="1165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F36FC8-39A8-5FE7-7479-A25BEF9C2A53}"/>
                </a:ext>
              </a:extLst>
            </p:cNvPr>
            <p:cNvCxnSpPr>
              <a:cxnSpLocks/>
            </p:cNvCxnSpPr>
            <p:nvPr/>
          </p:nvCxnSpPr>
          <p:spPr>
            <a:xfrm>
              <a:off x="6863669" y="5614416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31C6800-3597-BABE-263E-69FA1D324316}"/>
                </a:ext>
              </a:extLst>
            </p:cNvPr>
            <p:cNvCxnSpPr>
              <a:cxnSpLocks/>
            </p:cNvCxnSpPr>
            <p:nvPr/>
          </p:nvCxnSpPr>
          <p:spPr>
            <a:xfrm>
              <a:off x="4575779" y="5614416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55A789-0CA2-60FB-5976-16E8484BEF6E}"/>
                </a:ext>
              </a:extLst>
            </p:cNvPr>
            <p:cNvCxnSpPr>
              <a:cxnSpLocks/>
            </p:cNvCxnSpPr>
            <p:nvPr/>
          </p:nvCxnSpPr>
          <p:spPr>
            <a:xfrm>
              <a:off x="3431834" y="5614416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E2114C0-730B-3F9F-AAEA-CA6DF05114E9}"/>
                </a:ext>
              </a:extLst>
            </p:cNvPr>
            <p:cNvCxnSpPr>
              <a:cxnSpLocks/>
            </p:cNvCxnSpPr>
            <p:nvPr/>
          </p:nvCxnSpPr>
          <p:spPr>
            <a:xfrm>
              <a:off x="8007614" y="5614416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3F44877-33A0-B3B5-0484-E30FEF9C684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930" y="2575205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E057B3B-7151-E63C-CFE1-79D61F4571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930" y="4275921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667D74-E9F2-F893-5D09-2309777352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930" y="5126279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E00BABE-EDBA-1DCA-C4F0-A64B34BC531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930" y="3425563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CD6DC42-4113-00F4-6589-A47EA8EE21D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931" y="2575205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BBB20BD-4127-9FB5-EAE4-3145559253CF}"/>
              </a:ext>
            </a:extLst>
          </p:cNvPr>
          <p:cNvGrpSpPr/>
          <p:nvPr/>
        </p:nvGrpSpPr>
        <p:grpSpPr>
          <a:xfrm>
            <a:off x="737207" y="2843822"/>
            <a:ext cx="161147" cy="138846"/>
            <a:chOff x="8083296" y="2822151"/>
            <a:chExt cx="144036" cy="155348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D81A157-303F-F3AD-E913-80D9CCE41D71}"/>
                </a:ext>
              </a:extLst>
            </p:cNvPr>
            <p:cNvCxnSpPr>
              <a:cxnSpLocks/>
            </p:cNvCxnSpPr>
            <p:nvPr/>
          </p:nvCxnSpPr>
          <p:spPr>
            <a:xfrm>
              <a:off x="8089911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9EA090D-413F-3183-7CD4-D2D733B85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296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E94E40B-670B-DEB9-1C2D-D96BA2963C55}"/>
              </a:ext>
            </a:extLst>
          </p:cNvPr>
          <p:cNvGrpSpPr/>
          <p:nvPr/>
        </p:nvGrpSpPr>
        <p:grpSpPr>
          <a:xfrm>
            <a:off x="1429776" y="3655320"/>
            <a:ext cx="161147" cy="138846"/>
            <a:chOff x="8083296" y="2822151"/>
            <a:chExt cx="144036" cy="155348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BFCC0A7-4A42-4200-3B5A-4FF0A860DF20}"/>
                </a:ext>
              </a:extLst>
            </p:cNvPr>
            <p:cNvCxnSpPr>
              <a:cxnSpLocks/>
            </p:cNvCxnSpPr>
            <p:nvPr/>
          </p:nvCxnSpPr>
          <p:spPr>
            <a:xfrm>
              <a:off x="8089911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8374FA6-A7CA-3B70-4323-E6F9DF76B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296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EC6672E-99FF-257B-1026-59F7B4611556}"/>
              </a:ext>
            </a:extLst>
          </p:cNvPr>
          <p:cNvGrpSpPr/>
          <p:nvPr/>
        </p:nvGrpSpPr>
        <p:grpSpPr>
          <a:xfrm>
            <a:off x="2418441" y="3548117"/>
            <a:ext cx="161147" cy="138846"/>
            <a:chOff x="8083296" y="2822151"/>
            <a:chExt cx="144036" cy="15534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5EC9BF5-BDEA-4653-9674-F511659BF364}"/>
                </a:ext>
              </a:extLst>
            </p:cNvPr>
            <p:cNvCxnSpPr>
              <a:cxnSpLocks/>
            </p:cNvCxnSpPr>
            <p:nvPr/>
          </p:nvCxnSpPr>
          <p:spPr>
            <a:xfrm>
              <a:off x="8089911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1FD7E05-ECDE-BA62-2243-38952BCF8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296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824C2AB-C817-D88D-700B-DA7050AFF459}"/>
              </a:ext>
            </a:extLst>
          </p:cNvPr>
          <p:cNvGrpSpPr/>
          <p:nvPr/>
        </p:nvGrpSpPr>
        <p:grpSpPr>
          <a:xfrm>
            <a:off x="3590179" y="5059305"/>
            <a:ext cx="161147" cy="138846"/>
            <a:chOff x="8083296" y="2822151"/>
            <a:chExt cx="144036" cy="155348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724B059-4B53-1212-A3EA-56685A4BCC1D}"/>
                </a:ext>
              </a:extLst>
            </p:cNvPr>
            <p:cNvCxnSpPr>
              <a:cxnSpLocks/>
            </p:cNvCxnSpPr>
            <p:nvPr/>
          </p:nvCxnSpPr>
          <p:spPr>
            <a:xfrm>
              <a:off x="8089911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FEDAFF8-92F2-4889-C3DF-AA6F4A48FB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296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3CD6849-3248-213B-DA8D-E3CE24A99AA1}"/>
              </a:ext>
            </a:extLst>
          </p:cNvPr>
          <p:cNvGrpSpPr/>
          <p:nvPr/>
        </p:nvGrpSpPr>
        <p:grpSpPr>
          <a:xfrm>
            <a:off x="3197717" y="4331332"/>
            <a:ext cx="161147" cy="138846"/>
            <a:chOff x="8083296" y="2822151"/>
            <a:chExt cx="144036" cy="155348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42EE170-AF5C-C776-052B-5B38D1080D39}"/>
                </a:ext>
              </a:extLst>
            </p:cNvPr>
            <p:cNvCxnSpPr>
              <a:cxnSpLocks/>
            </p:cNvCxnSpPr>
            <p:nvPr/>
          </p:nvCxnSpPr>
          <p:spPr>
            <a:xfrm>
              <a:off x="8089911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E88903B-1318-526E-F79B-D8C0813353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296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D38285A-B934-C85E-84B3-6CF35F00332D}"/>
              </a:ext>
            </a:extLst>
          </p:cNvPr>
          <p:cNvCxnSpPr>
            <a:cxnSpLocks/>
          </p:cNvCxnSpPr>
          <p:nvPr/>
        </p:nvCxnSpPr>
        <p:spPr>
          <a:xfrm>
            <a:off x="459342" y="2745678"/>
            <a:ext cx="4324105" cy="274842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66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EE5F-DD29-B60C-2323-3D03A107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257354-668E-1138-7D71-DD7A40ACB0CD}"/>
                  </a:ext>
                </a:extLst>
              </p:cNvPr>
              <p:cNvSpPr txBox="1"/>
              <p:nvPr/>
            </p:nvSpPr>
            <p:spPr>
              <a:xfrm>
                <a:off x="5032171" y="1652996"/>
                <a:ext cx="5381890" cy="2520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h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𝑤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,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𝑥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=</m:t>
                    </m:r>
                  </m:oMath>
                </a14:m>
                <a:r>
                  <a:rPr lang="en-US" sz="3000" dirty="0"/>
                  <a:t> </a:t>
                </a:r>
                <a:r>
                  <a:rPr lang="en-US" sz="3000" dirty="0" err="1"/>
                  <a:t>wx</a:t>
                </a:r>
                <a:r>
                  <a:rPr lang="en-US" sz="3000" dirty="0"/>
                  <a:t> + b</a:t>
                </a:r>
              </a:p>
              <a:p>
                <a:endParaRPr lang="en-US" sz="3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h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𝑤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,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(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𝑖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000" dirty="0">
                  <a:cs typeface="Futura Medium" panose="020B0602020204020303" pitchFamily="34" charset="-79"/>
                </a:endParaRPr>
              </a:p>
              <a:p>
                <a:endParaRPr lang="en-US" sz="3000" dirty="0">
                  <a:cs typeface="Futura Medium" panose="020B0602020204020303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000" dirty="0"/>
                        <m:t>w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𝑖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)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3000" dirty="0"/>
                        <m:t>+ </m:t>
                      </m:r>
                      <m:r>
                        <m:rPr>
                          <m:nor/>
                        </m:rPr>
                        <a:rPr lang="en-US" sz="3000" dirty="0"/>
                        <m:t>b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257354-668E-1138-7D71-DD7A40ACB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171" y="1652996"/>
                <a:ext cx="5381890" cy="2520498"/>
              </a:xfrm>
              <a:prstGeom prst="rect">
                <a:avLst/>
              </a:prstGeom>
              <a:blipFill>
                <a:blip r:embed="rId3"/>
                <a:stretch>
                  <a:fillRect t="-2513" b="-5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7FF8F09-005F-09C4-009A-51A75936ADB0}"/>
              </a:ext>
            </a:extLst>
          </p:cNvPr>
          <p:cNvGrpSpPr/>
          <p:nvPr/>
        </p:nvGrpSpPr>
        <p:grpSpPr>
          <a:xfrm>
            <a:off x="359228" y="2248810"/>
            <a:ext cx="4575238" cy="3349441"/>
            <a:chOff x="2161972" y="1690688"/>
            <a:chExt cx="6270923" cy="404964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AF1113D-2565-F95B-64FC-17529D9DBB10}"/>
                </a:ext>
              </a:extLst>
            </p:cNvPr>
            <p:cNvCxnSpPr>
              <a:cxnSpLocks/>
            </p:cNvCxnSpPr>
            <p:nvPr/>
          </p:nvCxnSpPr>
          <p:spPr>
            <a:xfrm>
              <a:off x="2287889" y="1690688"/>
              <a:ext cx="0" cy="3923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B8A11C-4BC5-572C-C618-96DA38D774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87889" y="5614416"/>
              <a:ext cx="6145006" cy="93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F67A32-497C-F557-1467-3187A9BC700A}"/>
                </a:ext>
              </a:extLst>
            </p:cNvPr>
            <p:cNvCxnSpPr>
              <a:cxnSpLocks/>
            </p:cNvCxnSpPr>
            <p:nvPr/>
          </p:nvCxnSpPr>
          <p:spPr>
            <a:xfrm>
              <a:off x="2287889" y="5435322"/>
              <a:ext cx="0" cy="1884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48B1AC-4D45-F877-6792-A3734F4C0D4D}"/>
                </a:ext>
              </a:extLst>
            </p:cNvPr>
            <p:cNvCxnSpPr>
              <a:cxnSpLocks/>
            </p:cNvCxnSpPr>
            <p:nvPr/>
          </p:nvCxnSpPr>
          <p:spPr>
            <a:xfrm>
              <a:off x="5719724" y="5623789"/>
              <a:ext cx="0" cy="1165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F36FC8-39A8-5FE7-7479-A25BEF9C2A53}"/>
                </a:ext>
              </a:extLst>
            </p:cNvPr>
            <p:cNvCxnSpPr>
              <a:cxnSpLocks/>
            </p:cNvCxnSpPr>
            <p:nvPr/>
          </p:nvCxnSpPr>
          <p:spPr>
            <a:xfrm>
              <a:off x="6863669" y="5614416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31C6800-3597-BABE-263E-69FA1D324316}"/>
                </a:ext>
              </a:extLst>
            </p:cNvPr>
            <p:cNvCxnSpPr>
              <a:cxnSpLocks/>
            </p:cNvCxnSpPr>
            <p:nvPr/>
          </p:nvCxnSpPr>
          <p:spPr>
            <a:xfrm>
              <a:off x="4575779" y="5614416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55A789-0CA2-60FB-5976-16E8484BEF6E}"/>
                </a:ext>
              </a:extLst>
            </p:cNvPr>
            <p:cNvCxnSpPr>
              <a:cxnSpLocks/>
            </p:cNvCxnSpPr>
            <p:nvPr/>
          </p:nvCxnSpPr>
          <p:spPr>
            <a:xfrm>
              <a:off x="3431834" y="5614416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E2114C0-730B-3F9F-AAEA-CA6DF05114E9}"/>
                </a:ext>
              </a:extLst>
            </p:cNvPr>
            <p:cNvCxnSpPr>
              <a:cxnSpLocks/>
            </p:cNvCxnSpPr>
            <p:nvPr/>
          </p:nvCxnSpPr>
          <p:spPr>
            <a:xfrm>
              <a:off x="8007614" y="5614416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3F44877-33A0-B3B5-0484-E30FEF9C684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930" y="2575205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E057B3B-7151-E63C-CFE1-79D61F4571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930" y="4275921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667D74-E9F2-F893-5D09-2309777352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930" y="5126279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E00BABE-EDBA-1DCA-C4F0-A64B34BC531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930" y="3425563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CD6DC42-4113-00F4-6589-A47EA8EE21D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931" y="2575205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BBB20BD-4127-9FB5-EAE4-3145559253CF}"/>
              </a:ext>
            </a:extLst>
          </p:cNvPr>
          <p:cNvGrpSpPr/>
          <p:nvPr/>
        </p:nvGrpSpPr>
        <p:grpSpPr>
          <a:xfrm>
            <a:off x="737207" y="2843822"/>
            <a:ext cx="161147" cy="138846"/>
            <a:chOff x="8083296" y="2822151"/>
            <a:chExt cx="144036" cy="155348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D81A157-303F-F3AD-E913-80D9CCE41D71}"/>
                </a:ext>
              </a:extLst>
            </p:cNvPr>
            <p:cNvCxnSpPr>
              <a:cxnSpLocks/>
            </p:cNvCxnSpPr>
            <p:nvPr/>
          </p:nvCxnSpPr>
          <p:spPr>
            <a:xfrm>
              <a:off x="8089911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9EA090D-413F-3183-7CD4-D2D733B85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296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E94E40B-670B-DEB9-1C2D-D96BA2963C55}"/>
              </a:ext>
            </a:extLst>
          </p:cNvPr>
          <p:cNvGrpSpPr/>
          <p:nvPr/>
        </p:nvGrpSpPr>
        <p:grpSpPr>
          <a:xfrm>
            <a:off x="1429776" y="3655320"/>
            <a:ext cx="161147" cy="138846"/>
            <a:chOff x="8083296" y="2822151"/>
            <a:chExt cx="144036" cy="155348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BFCC0A7-4A42-4200-3B5A-4FF0A860DF20}"/>
                </a:ext>
              </a:extLst>
            </p:cNvPr>
            <p:cNvCxnSpPr>
              <a:cxnSpLocks/>
            </p:cNvCxnSpPr>
            <p:nvPr/>
          </p:nvCxnSpPr>
          <p:spPr>
            <a:xfrm>
              <a:off x="8089911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8374FA6-A7CA-3B70-4323-E6F9DF76B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296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EC6672E-99FF-257B-1026-59F7B4611556}"/>
              </a:ext>
            </a:extLst>
          </p:cNvPr>
          <p:cNvGrpSpPr/>
          <p:nvPr/>
        </p:nvGrpSpPr>
        <p:grpSpPr>
          <a:xfrm>
            <a:off x="2418441" y="3548117"/>
            <a:ext cx="161147" cy="138846"/>
            <a:chOff x="8083296" y="2822151"/>
            <a:chExt cx="144036" cy="15534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5EC9BF5-BDEA-4653-9674-F511659BF364}"/>
                </a:ext>
              </a:extLst>
            </p:cNvPr>
            <p:cNvCxnSpPr>
              <a:cxnSpLocks/>
            </p:cNvCxnSpPr>
            <p:nvPr/>
          </p:nvCxnSpPr>
          <p:spPr>
            <a:xfrm>
              <a:off x="8089911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1FD7E05-ECDE-BA62-2243-38952BCF8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296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824C2AB-C817-D88D-700B-DA7050AFF459}"/>
              </a:ext>
            </a:extLst>
          </p:cNvPr>
          <p:cNvGrpSpPr/>
          <p:nvPr/>
        </p:nvGrpSpPr>
        <p:grpSpPr>
          <a:xfrm>
            <a:off x="3590179" y="5059305"/>
            <a:ext cx="161147" cy="138846"/>
            <a:chOff x="8083296" y="2822151"/>
            <a:chExt cx="144036" cy="155348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724B059-4B53-1212-A3EA-56685A4BCC1D}"/>
                </a:ext>
              </a:extLst>
            </p:cNvPr>
            <p:cNvCxnSpPr>
              <a:cxnSpLocks/>
            </p:cNvCxnSpPr>
            <p:nvPr/>
          </p:nvCxnSpPr>
          <p:spPr>
            <a:xfrm>
              <a:off x="8089911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FEDAFF8-92F2-4889-C3DF-AA6F4A48FB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296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3CD6849-3248-213B-DA8D-E3CE24A99AA1}"/>
              </a:ext>
            </a:extLst>
          </p:cNvPr>
          <p:cNvGrpSpPr/>
          <p:nvPr/>
        </p:nvGrpSpPr>
        <p:grpSpPr>
          <a:xfrm>
            <a:off x="3197717" y="4331332"/>
            <a:ext cx="161147" cy="138846"/>
            <a:chOff x="8083296" y="2822151"/>
            <a:chExt cx="144036" cy="155348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42EE170-AF5C-C776-052B-5B38D1080D39}"/>
                </a:ext>
              </a:extLst>
            </p:cNvPr>
            <p:cNvCxnSpPr>
              <a:cxnSpLocks/>
            </p:cNvCxnSpPr>
            <p:nvPr/>
          </p:nvCxnSpPr>
          <p:spPr>
            <a:xfrm>
              <a:off x="8089911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E88903B-1318-526E-F79B-D8C0813353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296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D38285A-B934-C85E-84B3-6CF35F00332D}"/>
              </a:ext>
            </a:extLst>
          </p:cNvPr>
          <p:cNvCxnSpPr>
            <a:cxnSpLocks/>
          </p:cNvCxnSpPr>
          <p:nvPr/>
        </p:nvCxnSpPr>
        <p:spPr>
          <a:xfrm>
            <a:off x="459342" y="2745678"/>
            <a:ext cx="4324105" cy="274842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AFC49D-D8E3-9C5F-DAE2-920AC3BEC077}"/>
                  </a:ext>
                </a:extLst>
              </p:cNvPr>
              <p:cNvSpPr txBox="1"/>
              <p:nvPr/>
            </p:nvSpPr>
            <p:spPr>
              <a:xfrm>
                <a:off x="5769082" y="4806857"/>
                <a:ext cx="5381890" cy="1078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b="1" dirty="0"/>
                  <a:t>Find w, b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b="1" dirty="0"/>
                  <a:t> is close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b="1" dirty="0"/>
                  <a:t> for all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b="1" dirty="0"/>
                  <a:t>).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AFC49D-D8E3-9C5F-DAE2-920AC3BEC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082" y="4806857"/>
                <a:ext cx="5381890" cy="1078244"/>
              </a:xfrm>
              <a:prstGeom prst="rect">
                <a:avLst/>
              </a:prstGeom>
              <a:blipFill>
                <a:blip r:embed="rId4"/>
                <a:stretch>
                  <a:fillRect l="-2594" t="-3488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661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EE5F-DD29-B60C-2323-3D03A107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257354-668E-1138-7D71-DD7A40ACB0CD}"/>
                  </a:ext>
                </a:extLst>
              </p:cNvPr>
              <p:cNvSpPr txBox="1"/>
              <p:nvPr/>
            </p:nvSpPr>
            <p:spPr>
              <a:xfrm>
                <a:off x="4750649" y="676305"/>
                <a:ext cx="6798192" cy="1814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/>
              </a:p>
              <a:p>
                <a:pPr algn="ctr"/>
                <a:endParaRPr lang="en-US" sz="3000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257354-668E-1138-7D71-DD7A40ACB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649" y="676305"/>
                <a:ext cx="6798192" cy="1814343"/>
              </a:xfrm>
              <a:prstGeom prst="rect">
                <a:avLst/>
              </a:prstGeom>
              <a:blipFill>
                <a:blip r:embed="rId3"/>
                <a:stretch>
                  <a:fillRect t="-80556" b="-9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7FF8F09-005F-09C4-009A-51A75936ADB0}"/>
              </a:ext>
            </a:extLst>
          </p:cNvPr>
          <p:cNvGrpSpPr/>
          <p:nvPr/>
        </p:nvGrpSpPr>
        <p:grpSpPr>
          <a:xfrm>
            <a:off x="359228" y="2248810"/>
            <a:ext cx="4575238" cy="3349441"/>
            <a:chOff x="2161972" y="1690688"/>
            <a:chExt cx="6270923" cy="404964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AF1113D-2565-F95B-64FC-17529D9DBB10}"/>
                </a:ext>
              </a:extLst>
            </p:cNvPr>
            <p:cNvCxnSpPr>
              <a:cxnSpLocks/>
            </p:cNvCxnSpPr>
            <p:nvPr/>
          </p:nvCxnSpPr>
          <p:spPr>
            <a:xfrm>
              <a:off x="2287889" y="1690688"/>
              <a:ext cx="0" cy="3923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B8A11C-4BC5-572C-C618-96DA38D774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87889" y="5614416"/>
              <a:ext cx="6145006" cy="93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F67A32-497C-F557-1467-3187A9BC700A}"/>
                </a:ext>
              </a:extLst>
            </p:cNvPr>
            <p:cNvCxnSpPr>
              <a:cxnSpLocks/>
            </p:cNvCxnSpPr>
            <p:nvPr/>
          </p:nvCxnSpPr>
          <p:spPr>
            <a:xfrm>
              <a:off x="2287889" y="5435322"/>
              <a:ext cx="0" cy="1884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48B1AC-4D45-F877-6792-A3734F4C0D4D}"/>
                </a:ext>
              </a:extLst>
            </p:cNvPr>
            <p:cNvCxnSpPr>
              <a:cxnSpLocks/>
            </p:cNvCxnSpPr>
            <p:nvPr/>
          </p:nvCxnSpPr>
          <p:spPr>
            <a:xfrm>
              <a:off x="5719724" y="5623789"/>
              <a:ext cx="0" cy="1165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F36FC8-39A8-5FE7-7479-A25BEF9C2A53}"/>
                </a:ext>
              </a:extLst>
            </p:cNvPr>
            <p:cNvCxnSpPr>
              <a:cxnSpLocks/>
            </p:cNvCxnSpPr>
            <p:nvPr/>
          </p:nvCxnSpPr>
          <p:spPr>
            <a:xfrm>
              <a:off x="6863669" y="5614416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31C6800-3597-BABE-263E-69FA1D324316}"/>
                </a:ext>
              </a:extLst>
            </p:cNvPr>
            <p:cNvCxnSpPr>
              <a:cxnSpLocks/>
            </p:cNvCxnSpPr>
            <p:nvPr/>
          </p:nvCxnSpPr>
          <p:spPr>
            <a:xfrm>
              <a:off x="4575779" y="5614416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55A789-0CA2-60FB-5976-16E8484BEF6E}"/>
                </a:ext>
              </a:extLst>
            </p:cNvPr>
            <p:cNvCxnSpPr>
              <a:cxnSpLocks/>
            </p:cNvCxnSpPr>
            <p:nvPr/>
          </p:nvCxnSpPr>
          <p:spPr>
            <a:xfrm>
              <a:off x="3431834" y="5614416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E2114C0-730B-3F9F-AAEA-CA6DF05114E9}"/>
                </a:ext>
              </a:extLst>
            </p:cNvPr>
            <p:cNvCxnSpPr>
              <a:cxnSpLocks/>
            </p:cNvCxnSpPr>
            <p:nvPr/>
          </p:nvCxnSpPr>
          <p:spPr>
            <a:xfrm>
              <a:off x="8007614" y="5614416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3F44877-33A0-B3B5-0484-E30FEF9C684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930" y="2575205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E057B3B-7151-E63C-CFE1-79D61F4571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930" y="4275921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667D74-E9F2-F893-5D09-2309777352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930" y="5126279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E00BABE-EDBA-1DCA-C4F0-A64B34BC531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930" y="3425563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CD6DC42-4113-00F4-6589-A47EA8EE21D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931" y="2575205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BBB20BD-4127-9FB5-EAE4-3145559253CF}"/>
              </a:ext>
            </a:extLst>
          </p:cNvPr>
          <p:cNvGrpSpPr/>
          <p:nvPr/>
        </p:nvGrpSpPr>
        <p:grpSpPr>
          <a:xfrm>
            <a:off x="737207" y="2843822"/>
            <a:ext cx="161147" cy="138846"/>
            <a:chOff x="8083296" y="2822151"/>
            <a:chExt cx="144036" cy="155348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D81A157-303F-F3AD-E913-80D9CCE41D71}"/>
                </a:ext>
              </a:extLst>
            </p:cNvPr>
            <p:cNvCxnSpPr>
              <a:cxnSpLocks/>
            </p:cNvCxnSpPr>
            <p:nvPr/>
          </p:nvCxnSpPr>
          <p:spPr>
            <a:xfrm>
              <a:off x="8089911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9EA090D-413F-3183-7CD4-D2D733B85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296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E94E40B-670B-DEB9-1C2D-D96BA2963C55}"/>
              </a:ext>
            </a:extLst>
          </p:cNvPr>
          <p:cNvGrpSpPr/>
          <p:nvPr/>
        </p:nvGrpSpPr>
        <p:grpSpPr>
          <a:xfrm>
            <a:off x="1429776" y="3655320"/>
            <a:ext cx="161147" cy="138846"/>
            <a:chOff x="8083296" y="2822151"/>
            <a:chExt cx="144036" cy="155348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BFCC0A7-4A42-4200-3B5A-4FF0A860DF20}"/>
                </a:ext>
              </a:extLst>
            </p:cNvPr>
            <p:cNvCxnSpPr>
              <a:cxnSpLocks/>
            </p:cNvCxnSpPr>
            <p:nvPr/>
          </p:nvCxnSpPr>
          <p:spPr>
            <a:xfrm>
              <a:off x="8089911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8374FA6-A7CA-3B70-4323-E6F9DF76B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296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EC6672E-99FF-257B-1026-59F7B4611556}"/>
              </a:ext>
            </a:extLst>
          </p:cNvPr>
          <p:cNvGrpSpPr/>
          <p:nvPr/>
        </p:nvGrpSpPr>
        <p:grpSpPr>
          <a:xfrm>
            <a:off x="2418441" y="3548117"/>
            <a:ext cx="161147" cy="138846"/>
            <a:chOff x="8083296" y="2822151"/>
            <a:chExt cx="144036" cy="15534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5EC9BF5-BDEA-4653-9674-F511659BF364}"/>
                </a:ext>
              </a:extLst>
            </p:cNvPr>
            <p:cNvCxnSpPr>
              <a:cxnSpLocks/>
            </p:cNvCxnSpPr>
            <p:nvPr/>
          </p:nvCxnSpPr>
          <p:spPr>
            <a:xfrm>
              <a:off x="8089911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1FD7E05-ECDE-BA62-2243-38952BCF8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296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824C2AB-C817-D88D-700B-DA7050AFF459}"/>
              </a:ext>
            </a:extLst>
          </p:cNvPr>
          <p:cNvGrpSpPr/>
          <p:nvPr/>
        </p:nvGrpSpPr>
        <p:grpSpPr>
          <a:xfrm>
            <a:off x="3590179" y="5059305"/>
            <a:ext cx="161147" cy="138846"/>
            <a:chOff x="8083296" y="2822151"/>
            <a:chExt cx="144036" cy="155348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724B059-4B53-1212-A3EA-56685A4BCC1D}"/>
                </a:ext>
              </a:extLst>
            </p:cNvPr>
            <p:cNvCxnSpPr>
              <a:cxnSpLocks/>
            </p:cNvCxnSpPr>
            <p:nvPr/>
          </p:nvCxnSpPr>
          <p:spPr>
            <a:xfrm>
              <a:off x="8089911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FEDAFF8-92F2-4889-C3DF-AA6F4A48FB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296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3CD6849-3248-213B-DA8D-E3CE24A99AA1}"/>
              </a:ext>
            </a:extLst>
          </p:cNvPr>
          <p:cNvGrpSpPr/>
          <p:nvPr/>
        </p:nvGrpSpPr>
        <p:grpSpPr>
          <a:xfrm>
            <a:off x="3197717" y="4331332"/>
            <a:ext cx="161147" cy="138846"/>
            <a:chOff x="8083296" y="2822151"/>
            <a:chExt cx="144036" cy="155348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42EE170-AF5C-C776-052B-5B38D1080D39}"/>
                </a:ext>
              </a:extLst>
            </p:cNvPr>
            <p:cNvCxnSpPr>
              <a:cxnSpLocks/>
            </p:cNvCxnSpPr>
            <p:nvPr/>
          </p:nvCxnSpPr>
          <p:spPr>
            <a:xfrm>
              <a:off x="8089911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E88903B-1318-526E-F79B-D8C0813353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296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D38285A-B934-C85E-84B3-6CF35F00332D}"/>
              </a:ext>
            </a:extLst>
          </p:cNvPr>
          <p:cNvCxnSpPr>
            <a:cxnSpLocks/>
          </p:cNvCxnSpPr>
          <p:nvPr/>
        </p:nvCxnSpPr>
        <p:spPr>
          <a:xfrm>
            <a:off x="459342" y="2745678"/>
            <a:ext cx="4324105" cy="274842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AFC49D-D8E3-9C5F-DAE2-920AC3BEC077}"/>
                  </a:ext>
                </a:extLst>
              </p:cNvPr>
              <p:cNvSpPr txBox="1"/>
              <p:nvPr/>
            </p:nvSpPr>
            <p:spPr>
              <a:xfrm>
                <a:off x="5458800" y="5345979"/>
                <a:ext cx="5381890" cy="1078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b="1" dirty="0"/>
                  <a:t>Find w, b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b="1" dirty="0"/>
                  <a:t> is close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b="1" dirty="0"/>
                  <a:t> for all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b="1" dirty="0"/>
                  <a:t>).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AFC49D-D8E3-9C5F-DAE2-920AC3BEC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800" y="5345979"/>
                <a:ext cx="5381890" cy="1078244"/>
              </a:xfrm>
              <a:prstGeom prst="rect">
                <a:avLst/>
              </a:prstGeom>
              <a:blipFill>
                <a:blip r:embed="rId4"/>
                <a:stretch>
                  <a:fillRect l="-2588" t="-2326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816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EE5F-DD29-B60C-2323-3D03A107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257354-668E-1138-7D71-DD7A40ACB0CD}"/>
                  </a:ext>
                </a:extLst>
              </p:cNvPr>
              <p:cNvSpPr txBox="1"/>
              <p:nvPr/>
            </p:nvSpPr>
            <p:spPr>
              <a:xfrm>
                <a:off x="4750649" y="676305"/>
                <a:ext cx="6798192" cy="3536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300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3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3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3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b="0" dirty="0"/>
              </a:p>
              <a:p>
                <a:pPr algn="ctr"/>
                <a:endParaRPr lang="en-US" sz="3000" b="0" dirty="0"/>
              </a:p>
              <a:p>
                <a:pPr algn="ctr"/>
                <a:endParaRPr lang="en-US" sz="3000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257354-668E-1138-7D71-DD7A40ACB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649" y="676305"/>
                <a:ext cx="6798192" cy="3536353"/>
              </a:xfrm>
              <a:prstGeom prst="rect">
                <a:avLst/>
              </a:prstGeom>
              <a:blipFill>
                <a:blip r:embed="rId3"/>
                <a:stretch>
                  <a:fillRect t="-41577" b="-36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7FF8F09-005F-09C4-009A-51A75936ADB0}"/>
              </a:ext>
            </a:extLst>
          </p:cNvPr>
          <p:cNvGrpSpPr/>
          <p:nvPr/>
        </p:nvGrpSpPr>
        <p:grpSpPr>
          <a:xfrm>
            <a:off x="359228" y="2248810"/>
            <a:ext cx="4575238" cy="3349441"/>
            <a:chOff x="2161972" y="1690688"/>
            <a:chExt cx="6270923" cy="404964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AF1113D-2565-F95B-64FC-17529D9DBB10}"/>
                </a:ext>
              </a:extLst>
            </p:cNvPr>
            <p:cNvCxnSpPr>
              <a:cxnSpLocks/>
            </p:cNvCxnSpPr>
            <p:nvPr/>
          </p:nvCxnSpPr>
          <p:spPr>
            <a:xfrm>
              <a:off x="2287889" y="1690688"/>
              <a:ext cx="0" cy="3923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B8A11C-4BC5-572C-C618-96DA38D774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87889" y="5614416"/>
              <a:ext cx="6145006" cy="93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F67A32-497C-F557-1467-3187A9BC700A}"/>
                </a:ext>
              </a:extLst>
            </p:cNvPr>
            <p:cNvCxnSpPr>
              <a:cxnSpLocks/>
            </p:cNvCxnSpPr>
            <p:nvPr/>
          </p:nvCxnSpPr>
          <p:spPr>
            <a:xfrm>
              <a:off x="2287889" y="5435322"/>
              <a:ext cx="0" cy="1884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48B1AC-4D45-F877-6792-A3734F4C0D4D}"/>
                </a:ext>
              </a:extLst>
            </p:cNvPr>
            <p:cNvCxnSpPr>
              <a:cxnSpLocks/>
            </p:cNvCxnSpPr>
            <p:nvPr/>
          </p:nvCxnSpPr>
          <p:spPr>
            <a:xfrm>
              <a:off x="5719724" y="5623789"/>
              <a:ext cx="0" cy="1165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F36FC8-39A8-5FE7-7479-A25BEF9C2A53}"/>
                </a:ext>
              </a:extLst>
            </p:cNvPr>
            <p:cNvCxnSpPr>
              <a:cxnSpLocks/>
            </p:cNvCxnSpPr>
            <p:nvPr/>
          </p:nvCxnSpPr>
          <p:spPr>
            <a:xfrm>
              <a:off x="6863669" y="5614416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31C6800-3597-BABE-263E-69FA1D324316}"/>
                </a:ext>
              </a:extLst>
            </p:cNvPr>
            <p:cNvCxnSpPr>
              <a:cxnSpLocks/>
            </p:cNvCxnSpPr>
            <p:nvPr/>
          </p:nvCxnSpPr>
          <p:spPr>
            <a:xfrm>
              <a:off x="4575779" y="5614416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55A789-0CA2-60FB-5976-16E8484BEF6E}"/>
                </a:ext>
              </a:extLst>
            </p:cNvPr>
            <p:cNvCxnSpPr>
              <a:cxnSpLocks/>
            </p:cNvCxnSpPr>
            <p:nvPr/>
          </p:nvCxnSpPr>
          <p:spPr>
            <a:xfrm>
              <a:off x="3431834" y="5614416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E2114C0-730B-3F9F-AAEA-CA6DF05114E9}"/>
                </a:ext>
              </a:extLst>
            </p:cNvPr>
            <p:cNvCxnSpPr>
              <a:cxnSpLocks/>
            </p:cNvCxnSpPr>
            <p:nvPr/>
          </p:nvCxnSpPr>
          <p:spPr>
            <a:xfrm>
              <a:off x="8007614" y="5614416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3F44877-33A0-B3B5-0484-E30FEF9C684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930" y="2575205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E057B3B-7151-E63C-CFE1-79D61F4571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930" y="4275921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667D74-E9F2-F893-5D09-2309777352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930" y="5126279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E00BABE-EDBA-1DCA-C4F0-A64B34BC531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930" y="3425563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CD6DC42-4113-00F4-6589-A47EA8EE21D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931" y="2575205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BBB20BD-4127-9FB5-EAE4-3145559253CF}"/>
              </a:ext>
            </a:extLst>
          </p:cNvPr>
          <p:cNvGrpSpPr/>
          <p:nvPr/>
        </p:nvGrpSpPr>
        <p:grpSpPr>
          <a:xfrm>
            <a:off x="737207" y="2843822"/>
            <a:ext cx="161147" cy="138846"/>
            <a:chOff x="8083296" y="2822151"/>
            <a:chExt cx="144036" cy="155348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D81A157-303F-F3AD-E913-80D9CCE41D71}"/>
                </a:ext>
              </a:extLst>
            </p:cNvPr>
            <p:cNvCxnSpPr>
              <a:cxnSpLocks/>
            </p:cNvCxnSpPr>
            <p:nvPr/>
          </p:nvCxnSpPr>
          <p:spPr>
            <a:xfrm>
              <a:off x="8089911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9EA090D-413F-3183-7CD4-D2D733B85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296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E94E40B-670B-DEB9-1C2D-D96BA2963C55}"/>
              </a:ext>
            </a:extLst>
          </p:cNvPr>
          <p:cNvGrpSpPr/>
          <p:nvPr/>
        </p:nvGrpSpPr>
        <p:grpSpPr>
          <a:xfrm>
            <a:off x="1429776" y="3655320"/>
            <a:ext cx="161147" cy="138846"/>
            <a:chOff x="8083296" y="2822151"/>
            <a:chExt cx="144036" cy="155348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BFCC0A7-4A42-4200-3B5A-4FF0A860DF20}"/>
                </a:ext>
              </a:extLst>
            </p:cNvPr>
            <p:cNvCxnSpPr>
              <a:cxnSpLocks/>
            </p:cNvCxnSpPr>
            <p:nvPr/>
          </p:nvCxnSpPr>
          <p:spPr>
            <a:xfrm>
              <a:off x="8089911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8374FA6-A7CA-3B70-4323-E6F9DF76B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296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EC6672E-99FF-257B-1026-59F7B4611556}"/>
              </a:ext>
            </a:extLst>
          </p:cNvPr>
          <p:cNvGrpSpPr/>
          <p:nvPr/>
        </p:nvGrpSpPr>
        <p:grpSpPr>
          <a:xfrm>
            <a:off x="2418441" y="3548117"/>
            <a:ext cx="161147" cy="138846"/>
            <a:chOff x="8083296" y="2822151"/>
            <a:chExt cx="144036" cy="15534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5EC9BF5-BDEA-4653-9674-F511659BF364}"/>
                </a:ext>
              </a:extLst>
            </p:cNvPr>
            <p:cNvCxnSpPr>
              <a:cxnSpLocks/>
            </p:cNvCxnSpPr>
            <p:nvPr/>
          </p:nvCxnSpPr>
          <p:spPr>
            <a:xfrm>
              <a:off x="8089911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1FD7E05-ECDE-BA62-2243-38952BCF8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296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824C2AB-C817-D88D-700B-DA7050AFF459}"/>
              </a:ext>
            </a:extLst>
          </p:cNvPr>
          <p:cNvGrpSpPr/>
          <p:nvPr/>
        </p:nvGrpSpPr>
        <p:grpSpPr>
          <a:xfrm>
            <a:off x="3590179" y="5059305"/>
            <a:ext cx="161147" cy="138846"/>
            <a:chOff x="8083296" y="2822151"/>
            <a:chExt cx="144036" cy="155348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724B059-4B53-1212-A3EA-56685A4BCC1D}"/>
                </a:ext>
              </a:extLst>
            </p:cNvPr>
            <p:cNvCxnSpPr>
              <a:cxnSpLocks/>
            </p:cNvCxnSpPr>
            <p:nvPr/>
          </p:nvCxnSpPr>
          <p:spPr>
            <a:xfrm>
              <a:off x="8089911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FEDAFF8-92F2-4889-C3DF-AA6F4A48FB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296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3CD6849-3248-213B-DA8D-E3CE24A99AA1}"/>
              </a:ext>
            </a:extLst>
          </p:cNvPr>
          <p:cNvGrpSpPr/>
          <p:nvPr/>
        </p:nvGrpSpPr>
        <p:grpSpPr>
          <a:xfrm>
            <a:off x="3197717" y="4331332"/>
            <a:ext cx="161147" cy="138846"/>
            <a:chOff x="8083296" y="2822151"/>
            <a:chExt cx="144036" cy="155348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42EE170-AF5C-C776-052B-5B38D1080D39}"/>
                </a:ext>
              </a:extLst>
            </p:cNvPr>
            <p:cNvCxnSpPr>
              <a:cxnSpLocks/>
            </p:cNvCxnSpPr>
            <p:nvPr/>
          </p:nvCxnSpPr>
          <p:spPr>
            <a:xfrm>
              <a:off x="8089911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E88903B-1318-526E-F79B-D8C0813353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296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D38285A-B934-C85E-84B3-6CF35F00332D}"/>
              </a:ext>
            </a:extLst>
          </p:cNvPr>
          <p:cNvCxnSpPr>
            <a:cxnSpLocks/>
          </p:cNvCxnSpPr>
          <p:nvPr/>
        </p:nvCxnSpPr>
        <p:spPr>
          <a:xfrm>
            <a:off x="459342" y="2745678"/>
            <a:ext cx="4324105" cy="274842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AFC49D-D8E3-9C5F-DAE2-920AC3BEC077}"/>
                  </a:ext>
                </a:extLst>
              </p:cNvPr>
              <p:cNvSpPr txBox="1"/>
              <p:nvPr/>
            </p:nvSpPr>
            <p:spPr>
              <a:xfrm>
                <a:off x="5458800" y="5345979"/>
                <a:ext cx="5381890" cy="1078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b="1" dirty="0"/>
                  <a:t>Find w, b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b="1" dirty="0"/>
                  <a:t> is close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b="1" dirty="0"/>
                  <a:t> for all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b="1" dirty="0"/>
                  <a:t>).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AFC49D-D8E3-9C5F-DAE2-920AC3BEC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800" y="5345979"/>
                <a:ext cx="5381890" cy="1078244"/>
              </a:xfrm>
              <a:prstGeom prst="rect">
                <a:avLst/>
              </a:prstGeom>
              <a:blipFill>
                <a:blip r:embed="rId4"/>
                <a:stretch>
                  <a:fillRect l="-2588" t="-2326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041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EE5F-DD29-B60C-2323-3D03A107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257354-668E-1138-7D71-DD7A40ACB0CD}"/>
                  </a:ext>
                </a:extLst>
              </p:cNvPr>
              <p:cNvSpPr txBox="1"/>
              <p:nvPr/>
            </p:nvSpPr>
            <p:spPr>
              <a:xfrm>
                <a:off x="4750649" y="676305"/>
                <a:ext cx="6798192" cy="4335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300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300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3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3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b="0" dirty="0"/>
              </a:p>
              <a:p>
                <a:pPr algn="ctr"/>
                <a:endParaRPr lang="en-US" sz="30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en-US" sz="3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p>
                                <m:sSupPr>
                                  <m:ctrlPr>
                                    <a:rPr lang="en-US" sz="3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3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257354-668E-1138-7D71-DD7A40ACB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649" y="676305"/>
                <a:ext cx="6798192" cy="4335033"/>
              </a:xfrm>
              <a:prstGeom prst="rect">
                <a:avLst/>
              </a:prstGeom>
              <a:blipFill>
                <a:blip r:embed="rId3"/>
                <a:stretch>
                  <a:fillRect t="-33918" b="-5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7FF8F09-005F-09C4-009A-51A75936ADB0}"/>
              </a:ext>
            </a:extLst>
          </p:cNvPr>
          <p:cNvGrpSpPr/>
          <p:nvPr/>
        </p:nvGrpSpPr>
        <p:grpSpPr>
          <a:xfrm>
            <a:off x="359228" y="2248810"/>
            <a:ext cx="4575238" cy="3349441"/>
            <a:chOff x="2161972" y="1690688"/>
            <a:chExt cx="6270923" cy="404964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AF1113D-2565-F95B-64FC-17529D9DBB10}"/>
                </a:ext>
              </a:extLst>
            </p:cNvPr>
            <p:cNvCxnSpPr>
              <a:cxnSpLocks/>
            </p:cNvCxnSpPr>
            <p:nvPr/>
          </p:nvCxnSpPr>
          <p:spPr>
            <a:xfrm>
              <a:off x="2287889" y="1690688"/>
              <a:ext cx="0" cy="3923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B8A11C-4BC5-572C-C618-96DA38D774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87889" y="5614416"/>
              <a:ext cx="6145006" cy="93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F67A32-497C-F557-1467-3187A9BC700A}"/>
                </a:ext>
              </a:extLst>
            </p:cNvPr>
            <p:cNvCxnSpPr>
              <a:cxnSpLocks/>
            </p:cNvCxnSpPr>
            <p:nvPr/>
          </p:nvCxnSpPr>
          <p:spPr>
            <a:xfrm>
              <a:off x="2287889" y="5435322"/>
              <a:ext cx="0" cy="1884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48B1AC-4D45-F877-6792-A3734F4C0D4D}"/>
                </a:ext>
              </a:extLst>
            </p:cNvPr>
            <p:cNvCxnSpPr>
              <a:cxnSpLocks/>
            </p:cNvCxnSpPr>
            <p:nvPr/>
          </p:nvCxnSpPr>
          <p:spPr>
            <a:xfrm>
              <a:off x="5719724" y="5623789"/>
              <a:ext cx="0" cy="1165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F36FC8-39A8-5FE7-7479-A25BEF9C2A53}"/>
                </a:ext>
              </a:extLst>
            </p:cNvPr>
            <p:cNvCxnSpPr>
              <a:cxnSpLocks/>
            </p:cNvCxnSpPr>
            <p:nvPr/>
          </p:nvCxnSpPr>
          <p:spPr>
            <a:xfrm>
              <a:off x="6863669" y="5614416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31C6800-3597-BABE-263E-69FA1D324316}"/>
                </a:ext>
              </a:extLst>
            </p:cNvPr>
            <p:cNvCxnSpPr>
              <a:cxnSpLocks/>
            </p:cNvCxnSpPr>
            <p:nvPr/>
          </p:nvCxnSpPr>
          <p:spPr>
            <a:xfrm>
              <a:off x="4575779" y="5614416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55A789-0CA2-60FB-5976-16E8484BEF6E}"/>
                </a:ext>
              </a:extLst>
            </p:cNvPr>
            <p:cNvCxnSpPr>
              <a:cxnSpLocks/>
            </p:cNvCxnSpPr>
            <p:nvPr/>
          </p:nvCxnSpPr>
          <p:spPr>
            <a:xfrm>
              <a:off x="3431834" y="5614416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E2114C0-730B-3F9F-AAEA-CA6DF05114E9}"/>
                </a:ext>
              </a:extLst>
            </p:cNvPr>
            <p:cNvCxnSpPr>
              <a:cxnSpLocks/>
            </p:cNvCxnSpPr>
            <p:nvPr/>
          </p:nvCxnSpPr>
          <p:spPr>
            <a:xfrm>
              <a:off x="8007614" y="5614416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3F44877-33A0-B3B5-0484-E30FEF9C684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930" y="2575205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E057B3B-7151-E63C-CFE1-79D61F4571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930" y="4275921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667D74-E9F2-F893-5D09-2309777352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930" y="5126279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E00BABE-EDBA-1DCA-C4F0-A64B34BC531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930" y="3425563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CD6DC42-4113-00F4-6589-A47EA8EE21D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931" y="2575205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BBB20BD-4127-9FB5-EAE4-3145559253CF}"/>
              </a:ext>
            </a:extLst>
          </p:cNvPr>
          <p:cNvGrpSpPr/>
          <p:nvPr/>
        </p:nvGrpSpPr>
        <p:grpSpPr>
          <a:xfrm>
            <a:off x="737207" y="2843822"/>
            <a:ext cx="161147" cy="138846"/>
            <a:chOff x="8083296" y="2822151"/>
            <a:chExt cx="144036" cy="155348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D81A157-303F-F3AD-E913-80D9CCE41D71}"/>
                </a:ext>
              </a:extLst>
            </p:cNvPr>
            <p:cNvCxnSpPr>
              <a:cxnSpLocks/>
            </p:cNvCxnSpPr>
            <p:nvPr/>
          </p:nvCxnSpPr>
          <p:spPr>
            <a:xfrm>
              <a:off x="8089911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9EA090D-413F-3183-7CD4-D2D733B85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296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E94E40B-670B-DEB9-1C2D-D96BA2963C55}"/>
              </a:ext>
            </a:extLst>
          </p:cNvPr>
          <p:cNvGrpSpPr/>
          <p:nvPr/>
        </p:nvGrpSpPr>
        <p:grpSpPr>
          <a:xfrm>
            <a:off x="1429776" y="3655320"/>
            <a:ext cx="161147" cy="138846"/>
            <a:chOff x="8083296" y="2822151"/>
            <a:chExt cx="144036" cy="155348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BFCC0A7-4A42-4200-3B5A-4FF0A860DF20}"/>
                </a:ext>
              </a:extLst>
            </p:cNvPr>
            <p:cNvCxnSpPr>
              <a:cxnSpLocks/>
            </p:cNvCxnSpPr>
            <p:nvPr/>
          </p:nvCxnSpPr>
          <p:spPr>
            <a:xfrm>
              <a:off x="8089911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8374FA6-A7CA-3B70-4323-E6F9DF76B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296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EC6672E-99FF-257B-1026-59F7B4611556}"/>
              </a:ext>
            </a:extLst>
          </p:cNvPr>
          <p:cNvGrpSpPr/>
          <p:nvPr/>
        </p:nvGrpSpPr>
        <p:grpSpPr>
          <a:xfrm>
            <a:off x="2418441" y="3548117"/>
            <a:ext cx="161147" cy="138846"/>
            <a:chOff x="8083296" y="2822151"/>
            <a:chExt cx="144036" cy="15534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5EC9BF5-BDEA-4653-9674-F511659BF364}"/>
                </a:ext>
              </a:extLst>
            </p:cNvPr>
            <p:cNvCxnSpPr>
              <a:cxnSpLocks/>
            </p:cNvCxnSpPr>
            <p:nvPr/>
          </p:nvCxnSpPr>
          <p:spPr>
            <a:xfrm>
              <a:off x="8089911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1FD7E05-ECDE-BA62-2243-38952BCF8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296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824C2AB-C817-D88D-700B-DA7050AFF459}"/>
              </a:ext>
            </a:extLst>
          </p:cNvPr>
          <p:cNvGrpSpPr/>
          <p:nvPr/>
        </p:nvGrpSpPr>
        <p:grpSpPr>
          <a:xfrm>
            <a:off x="3590179" y="5059305"/>
            <a:ext cx="161147" cy="138846"/>
            <a:chOff x="8083296" y="2822151"/>
            <a:chExt cx="144036" cy="155348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724B059-4B53-1212-A3EA-56685A4BCC1D}"/>
                </a:ext>
              </a:extLst>
            </p:cNvPr>
            <p:cNvCxnSpPr>
              <a:cxnSpLocks/>
            </p:cNvCxnSpPr>
            <p:nvPr/>
          </p:nvCxnSpPr>
          <p:spPr>
            <a:xfrm>
              <a:off x="8089911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FEDAFF8-92F2-4889-C3DF-AA6F4A48FB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296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3CD6849-3248-213B-DA8D-E3CE24A99AA1}"/>
              </a:ext>
            </a:extLst>
          </p:cNvPr>
          <p:cNvGrpSpPr/>
          <p:nvPr/>
        </p:nvGrpSpPr>
        <p:grpSpPr>
          <a:xfrm>
            <a:off x="3197717" y="4331332"/>
            <a:ext cx="161147" cy="138846"/>
            <a:chOff x="8083296" y="2822151"/>
            <a:chExt cx="144036" cy="155348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42EE170-AF5C-C776-052B-5B38D1080D39}"/>
                </a:ext>
              </a:extLst>
            </p:cNvPr>
            <p:cNvCxnSpPr>
              <a:cxnSpLocks/>
            </p:cNvCxnSpPr>
            <p:nvPr/>
          </p:nvCxnSpPr>
          <p:spPr>
            <a:xfrm>
              <a:off x="8089911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E88903B-1318-526E-F79B-D8C0813353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296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D38285A-B934-C85E-84B3-6CF35F00332D}"/>
              </a:ext>
            </a:extLst>
          </p:cNvPr>
          <p:cNvCxnSpPr>
            <a:cxnSpLocks/>
          </p:cNvCxnSpPr>
          <p:nvPr/>
        </p:nvCxnSpPr>
        <p:spPr>
          <a:xfrm>
            <a:off x="459342" y="2745678"/>
            <a:ext cx="4324105" cy="274842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AFC49D-D8E3-9C5F-DAE2-920AC3BEC077}"/>
                  </a:ext>
                </a:extLst>
              </p:cNvPr>
              <p:cNvSpPr txBox="1"/>
              <p:nvPr/>
            </p:nvSpPr>
            <p:spPr>
              <a:xfrm>
                <a:off x="5458800" y="5345979"/>
                <a:ext cx="5381890" cy="1078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b="1" dirty="0"/>
                  <a:t>Find w, b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b="1" dirty="0"/>
                  <a:t> is close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b="1" dirty="0"/>
                  <a:t> for all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b="1" dirty="0"/>
                  <a:t>).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AFC49D-D8E3-9C5F-DAE2-920AC3BEC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800" y="5345979"/>
                <a:ext cx="5381890" cy="1078244"/>
              </a:xfrm>
              <a:prstGeom prst="rect">
                <a:avLst/>
              </a:prstGeom>
              <a:blipFill>
                <a:blip r:embed="rId4"/>
                <a:stretch>
                  <a:fillRect l="-2588" t="-2326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088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EE5F-DD29-B60C-2323-3D03A107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257354-668E-1138-7D71-DD7A40ACB0CD}"/>
                  </a:ext>
                </a:extLst>
              </p:cNvPr>
              <p:cNvSpPr txBox="1"/>
              <p:nvPr/>
            </p:nvSpPr>
            <p:spPr>
              <a:xfrm>
                <a:off x="4042498" y="2480714"/>
                <a:ext cx="6798192" cy="1814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000" b="1" dirty="0">
                    <a:latin typeface="Cambria Math" panose="02040503050406030204" pitchFamily="18" charset="0"/>
                  </a:rPr>
                  <a:t>Squared-error cost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300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300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257354-668E-1138-7D71-DD7A40ACB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498" y="2480714"/>
                <a:ext cx="6798192" cy="1814343"/>
              </a:xfrm>
              <a:prstGeom prst="rect">
                <a:avLst/>
              </a:prstGeom>
              <a:blipFill>
                <a:blip r:embed="rId3"/>
                <a:stretch>
                  <a:fillRect t="-55556" b="-12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7FF8F09-005F-09C4-009A-51A75936ADB0}"/>
              </a:ext>
            </a:extLst>
          </p:cNvPr>
          <p:cNvGrpSpPr/>
          <p:nvPr/>
        </p:nvGrpSpPr>
        <p:grpSpPr>
          <a:xfrm>
            <a:off x="359228" y="2248810"/>
            <a:ext cx="4575238" cy="3349441"/>
            <a:chOff x="2161972" y="1690688"/>
            <a:chExt cx="6270923" cy="404964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AF1113D-2565-F95B-64FC-17529D9DBB10}"/>
                </a:ext>
              </a:extLst>
            </p:cNvPr>
            <p:cNvCxnSpPr>
              <a:cxnSpLocks/>
            </p:cNvCxnSpPr>
            <p:nvPr/>
          </p:nvCxnSpPr>
          <p:spPr>
            <a:xfrm>
              <a:off x="2287889" y="1690688"/>
              <a:ext cx="0" cy="3923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B8A11C-4BC5-572C-C618-96DA38D774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87889" y="5614416"/>
              <a:ext cx="6145006" cy="93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F67A32-497C-F557-1467-3187A9BC700A}"/>
                </a:ext>
              </a:extLst>
            </p:cNvPr>
            <p:cNvCxnSpPr>
              <a:cxnSpLocks/>
            </p:cNvCxnSpPr>
            <p:nvPr/>
          </p:nvCxnSpPr>
          <p:spPr>
            <a:xfrm>
              <a:off x="2287889" y="5435322"/>
              <a:ext cx="0" cy="1884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48B1AC-4D45-F877-6792-A3734F4C0D4D}"/>
                </a:ext>
              </a:extLst>
            </p:cNvPr>
            <p:cNvCxnSpPr>
              <a:cxnSpLocks/>
            </p:cNvCxnSpPr>
            <p:nvPr/>
          </p:nvCxnSpPr>
          <p:spPr>
            <a:xfrm>
              <a:off x="5719724" y="5623789"/>
              <a:ext cx="0" cy="1165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F36FC8-39A8-5FE7-7479-A25BEF9C2A53}"/>
                </a:ext>
              </a:extLst>
            </p:cNvPr>
            <p:cNvCxnSpPr>
              <a:cxnSpLocks/>
            </p:cNvCxnSpPr>
            <p:nvPr/>
          </p:nvCxnSpPr>
          <p:spPr>
            <a:xfrm>
              <a:off x="6863669" y="5614416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31C6800-3597-BABE-263E-69FA1D324316}"/>
                </a:ext>
              </a:extLst>
            </p:cNvPr>
            <p:cNvCxnSpPr>
              <a:cxnSpLocks/>
            </p:cNvCxnSpPr>
            <p:nvPr/>
          </p:nvCxnSpPr>
          <p:spPr>
            <a:xfrm>
              <a:off x="4575779" y="5614416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55A789-0CA2-60FB-5976-16E8484BEF6E}"/>
                </a:ext>
              </a:extLst>
            </p:cNvPr>
            <p:cNvCxnSpPr>
              <a:cxnSpLocks/>
            </p:cNvCxnSpPr>
            <p:nvPr/>
          </p:nvCxnSpPr>
          <p:spPr>
            <a:xfrm>
              <a:off x="3431834" y="5614416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E2114C0-730B-3F9F-AAEA-CA6DF05114E9}"/>
                </a:ext>
              </a:extLst>
            </p:cNvPr>
            <p:cNvCxnSpPr>
              <a:cxnSpLocks/>
            </p:cNvCxnSpPr>
            <p:nvPr/>
          </p:nvCxnSpPr>
          <p:spPr>
            <a:xfrm>
              <a:off x="8007614" y="5614416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3F44877-33A0-B3B5-0484-E30FEF9C684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930" y="2575205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E057B3B-7151-E63C-CFE1-79D61F4571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930" y="4275921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667D74-E9F2-F893-5D09-2309777352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930" y="5126279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E00BABE-EDBA-1DCA-C4F0-A64B34BC531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930" y="3425563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CD6DC42-4113-00F4-6589-A47EA8EE21D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931" y="2575205"/>
              <a:ext cx="0" cy="1259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BBB20BD-4127-9FB5-EAE4-3145559253CF}"/>
              </a:ext>
            </a:extLst>
          </p:cNvPr>
          <p:cNvGrpSpPr/>
          <p:nvPr/>
        </p:nvGrpSpPr>
        <p:grpSpPr>
          <a:xfrm>
            <a:off x="737207" y="2843822"/>
            <a:ext cx="161147" cy="138846"/>
            <a:chOff x="8083296" y="2822151"/>
            <a:chExt cx="144036" cy="155348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D81A157-303F-F3AD-E913-80D9CCE41D71}"/>
                </a:ext>
              </a:extLst>
            </p:cNvPr>
            <p:cNvCxnSpPr>
              <a:cxnSpLocks/>
            </p:cNvCxnSpPr>
            <p:nvPr/>
          </p:nvCxnSpPr>
          <p:spPr>
            <a:xfrm>
              <a:off x="8089911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9EA090D-413F-3183-7CD4-D2D733B85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296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E94E40B-670B-DEB9-1C2D-D96BA2963C55}"/>
              </a:ext>
            </a:extLst>
          </p:cNvPr>
          <p:cNvGrpSpPr/>
          <p:nvPr/>
        </p:nvGrpSpPr>
        <p:grpSpPr>
          <a:xfrm>
            <a:off x="1429776" y="3655320"/>
            <a:ext cx="161147" cy="138846"/>
            <a:chOff x="8083296" y="2822151"/>
            <a:chExt cx="144036" cy="155348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BFCC0A7-4A42-4200-3B5A-4FF0A860DF20}"/>
                </a:ext>
              </a:extLst>
            </p:cNvPr>
            <p:cNvCxnSpPr>
              <a:cxnSpLocks/>
            </p:cNvCxnSpPr>
            <p:nvPr/>
          </p:nvCxnSpPr>
          <p:spPr>
            <a:xfrm>
              <a:off x="8089911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8374FA6-A7CA-3B70-4323-E6F9DF76B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296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EC6672E-99FF-257B-1026-59F7B4611556}"/>
              </a:ext>
            </a:extLst>
          </p:cNvPr>
          <p:cNvGrpSpPr/>
          <p:nvPr/>
        </p:nvGrpSpPr>
        <p:grpSpPr>
          <a:xfrm>
            <a:off x="2418441" y="3548117"/>
            <a:ext cx="161147" cy="138846"/>
            <a:chOff x="8083296" y="2822151"/>
            <a:chExt cx="144036" cy="15534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5EC9BF5-BDEA-4653-9674-F511659BF364}"/>
                </a:ext>
              </a:extLst>
            </p:cNvPr>
            <p:cNvCxnSpPr>
              <a:cxnSpLocks/>
            </p:cNvCxnSpPr>
            <p:nvPr/>
          </p:nvCxnSpPr>
          <p:spPr>
            <a:xfrm>
              <a:off x="8089911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1FD7E05-ECDE-BA62-2243-38952BCF8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296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824C2AB-C817-D88D-700B-DA7050AFF459}"/>
              </a:ext>
            </a:extLst>
          </p:cNvPr>
          <p:cNvGrpSpPr/>
          <p:nvPr/>
        </p:nvGrpSpPr>
        <p:grpSpPr>
          <a:xfrm>
            <a:off x="3590179" y="5059305"/>
            <a:ext cx="161147" cy="138846"/>
            <a:chOff x="8083296" y="2822151"/>
            <a:chExt cx="144036" cy="155348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724B059-4B53-1212-A3EA-56685A4BCC1D}"/>
                </a:ext>
              </a:extLst>
            </p:cNvPr>
            <p:cNvCxnSpPr>
              <a:cxnSpLocks/>
            </p:cNvCxnSpPr>
            <p:nvPr/>
          </p:nvCxnSpPr>
          <p:spPr>
            <a:xfrm>
              <a:off x="8089911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FEDAFF8-92F2-4889-C3DF-AA6F4A48FB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296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3CD6849-3248-213B-DA8D-E3CE24A99AA1}"/>
              </a:ext>
            </a:extLst>
          </p:cNvPr>
          <p:cNvGrpSpPr/>
          <p:nvPr/>
        </p:nvGrpSpPr>
        <p:grpSpPr>
          <a:xfrm>
            <a:off x="3197717" y="4331332"/>
            <a:ext cx="161147" cy="138846"/>
            <a:chOff x="8083296" y="2822151"/>
            <a:chExt cx="144036" cy="155348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42EE170-AF5C-C776-052B-5B38D1080D39}"/>
                </a:ext>
              </a:extLst>
            </p:cNvPr>
            <p:cNvCxnSpPr>
              <a:cxnSpLocks/>
            </p:cNvCxnSpPr>
            <p:nvPr/>
          </p:nvCxnSpPr>
          <p:spPr>
            <a:xfrm>
              <a:off x="8089911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E88903B-1318-526E-F79B-D8C0813353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296" y="2822151"/>
              <a:ext cx="137421" cy="155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D38285A-B934-C85E-84B3-6CF35F00332D}"/>
              </a:ext>
            </a:extLst>
          </p:cNvPr>
          <p:cNvCxnSpPr>
            <a:cxnSpLocks/>
          </p:cNvCxnSpPr>
          <p:nvPr/>
        </p:nvCxnSpPr>
        <p:spPr>
          <a:xfrm>
            <a:off x="459342" y="2745678"/>
            <a:ext cx="4324105" cy="274842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AFC49D-D8E3-9C5F-DAE2-920AC3BEC077}"/>
                  </a:ext>
                </a:extLst>
              </p:cNvPr>
              <p:cNvSpPr txBox="1"/>
              <p:nvPr/>
            </p:nvSpPr>
            <p:spPr>
              <a:xfrm>
                <a:off x="5458800" y="5345979"/>
                <a:ext cx="5381890" cy="1078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b="1" dirty="0"/>
                  <a:t>Find w, b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b="1" dirty="0"/>
                  <a:t> is close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b="1" dirty="0"/>
                  <a:t> for all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b="1" dirty="0"/>
                  <a:t>).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AFC49D-D8E3-9C5F-DAE2-920AC3BEC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800" y="5345979"/>
                <a:ext cx="5381890" cy="1078244"/>
              </a:xfrm>
              <a:prstGeom prst="rect">
                <a:avLst/>
              </a:prstGeom>
              <a:blipFill>
                <a:blip r:embed="rId4"/>
                <a:stretch>
                  <a:fillRect l="-2588" t="-2326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630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6711-D789-BEF8-577E-92510CDC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5C3E4-FF73-47F8-CE81-438893CD2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Model: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=</m:t>
                    </m:r>
                  </m:oMath>
                </a14:m>
                <a:r>
                  <a:rPr lang="en-US" sz="28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</a:t>
                </a:r>
                <a:r>
                  <a:rPr lang="en-US" sz="2800" dirty="0" err="1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wx</a:t>
                </a:r>
                <a:r>
                  <a:rPr lang="en-US" sz="28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+ b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Parameters: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	</a:t>
                </a:r>
                <a:r>
                  <a:rPr lang="en-US" i="1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w, b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Cost Function: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b="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Goal: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	</a:t>
                </a:r>
                <a:r>
                  <a:rPr lang="en-US" sz="2800" b="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5C3E4-FF73-47F8-CE81-438893CD2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711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97DD-0389-43F7-CE6C-083FBD95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Cost Functions and Optima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FFB5C1-A66C-2544-8538-7BD599D40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316" y="1796738"/>
            <a:ext cx="5434101" cy="469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153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F4C4-7007-FEB9-774A-6A597721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22D36-747D-E663-CCC3-B181F8A6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Supervised machine learning components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 linear regression model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 linear regression cost function</a:t>
            </a:r>
          </a:p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Gradient Descent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Multiple linear regression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2353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84CC-A450-36B1-5704-D2F8CDAD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Gradient Descent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CC3F7F-AA5E-F76D-EC76-7C4F610525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An algorithm for finding </a:t>
                </a:r>
                <a:r>
                  <a:rPr lang="en-US" dirty="0" err="1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w,b</a:t>
                </a: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that minimize the cost function.</a:t>
                </a:r>
              </a:p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More generally, an algorithm for finding the parameters that minimize a cost function.</a:t>
                </a:r>
              </a:p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Repeat until convergence: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457200" lvl="1" indent="0">
                  <a:buNone/>
                </a:pPr>
                <a:endParaRPr lang="en-US" b="1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457200" lvl="1" indent="0">
                  <a:buNone/>
                </a:pPr>
                <a:r>
                  <a:rPr lang="en-US" b="1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Note: </a:t>
                </a: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Simultaneously update w and b.</a:t>
                </a:r>
              </a:p>
              <a:p>
                <a:pPr marL="457200" lvl="1" indent="0">
                  <a:buNone/>
                </a:pPr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CC3F7F-AA5E-F76D-EC76-7C4F610525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73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F4C4-7007-FEB9-774A-6A597721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22D36-747D-E663-CCC3-B181F8A6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Supervised machine learning components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The linear regression model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The linear regression cost function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Gradient Descent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Multiple linear regression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90057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9C6659-DB19-E768-0A00-E5599851ECA9}"/>
              </a:ext>
            </a:extLst>
          </p:cNvPr>
          <p:cNvSpPr/>
          <p:nvPr/>
        </p:nvSpPr>
        <p:spPr>
          <a:xfrm>
            <a:off x="6172201" y="1690688"/>
            <a:ext cx="1719469" cy="8934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11E9DE-F9F5-D748-B15B-3A9B0D364175}"/>
              </a:ext>
            </a:extLst>
          </p:cNvPr>
          <p:cNvSpPr/>
          <p:nvPr/>
        </p:nvSpPr>
        <p:spPr>
          <a:xfrm>
            <a:off x="5844209" y="1977887"/>
            <a:ext cx="298174" cy="3180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F06B1E9-9C0B-AF5D-2C14-4E03C36BC125}"/>
              </a:ext>
            </a:extLst>
          </p:cNvPr>
          <p:cNvSpPr/>
          <p:nvPr/>
        </p:nvSpPr>
        <p:spPr>
          <a:xfrm>
            <a:off x="5168348" y="1928192"/>
            <a:ext cx="337931" cy="3975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712C7-8373-0C38-E06F-38F9B1AE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Gradient Descent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7D08A-F8B7-E37F-65AE-4B3A9C414C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41304" y="1690688"/>
                <a:ext cx="3909391" cy="113623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7D08A-F8B7-E37F-65AE-4B3A9C414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41304" y="1690688"/>
                <a:ext cx="3909391" cy="1136236"/>
              </a:xfrm>
              <a:blipFill>
                <a:blip r:embed="rId2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D325FD-1899-8EFD-9ACF-D97BF36BD674}"/>
              </a:ext>
            </a:extLst>
          </p:cNvPr>
          <p:cNvCxnSpPr>
            <a:cxnSpLocks/>
          </p:cNvCxnSpPr>
          <p:nvPr/>
        </p:nvCxnSpPr>
        <p:spPr>
          <a:xfrm flipV="1">
            <a:off x="4581939" y="2325757"/>
            <a:ext cx="586409" cy="93610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4D80B9-E0E9-0A91-18E9-8129F406CFD9}"/>
              </a:ext>
            </a:extLst>
          </p:cNvPr>
          <p:cNvCxnSpPr>
            <a:cxnSpLocks/>
          </p:cNvCxnSpPr>
          <p:nvPr/>
        </p:nvCxnSpPr>
        <p:spPr>
          <a:xfrm flipH="1" flipV="1">
            <a:off x="5953540" y="2286915"/>
            <a:ext cx="39756" cy="10625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55D630-FC50-B6A5-1292-2021A1487946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7891670" y="2088253"/>
            <a:ext cx="1517373" cy="4917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D95BEA-0970-FBDA-DE99-DE2CE00A92E6}"/>
              </a:ext>
            </a:extLst>
          </p:cNvPr>
          <p:cNvSpPr txBox="1"/>
          <p:nvPr/>
        </p:nvSpPr>
        <p:spPr>
          <a:xfrm>
            <a:off x="2629446" y="3152001"/>
            <a:ext cx="20669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previous 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B0298-8661-8B20-E533-8A1784508286}"/>
              </a:ext>
            </a:extLst>
          </p:cNvPr>
          <p:cNvSpPr txBox="1"/>
          <p:nvPr/>
        </p:nvSpPr>
        <p:spPr>
          <a:xfrm>
            <a:off x="5062511" y="3261864"/>
            <a:ext cx="25124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learning rate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B3A5CD-E50D-F392-7D86-8B765C30FB02}"/>
              </a:ext>
            </a:extLst>
          </p:cNvPr>
          <p:cNvSpPr txBox="1"/>
          <p:nvPr/>
        </p:nvSpPr>
        <p:spPr>
          <a:xfrm>
            <a:off x="9409043" y="1335473"/>
            <a:ext cx="26106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derivative of the cost function with respect to w</a:t>
            </a:r>
          </a:p>
        </p:txBody>
      </p:sp>
    </p:spTree>
    <p:extLst>
      <p:ext uri="{BB962C8B-B14F-4D97-AF65-F5344CB8AC3E}">
        <p14:creationId xmlns:p14="http://schemas.microsoft.com/office/powerpoint/2010/main" val="1017979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8448D04-A018-31AE-29DA-96F4AAB947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188600" y="1629983"/>
            <a:ext cx="6096001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9C6659-DB19-E768-0A00-E5599851ECA9}"/>
              </a:ext>
            </a:extLst>
          </p:cNvPr>
          <p:cNvSpPr/>
          <p:nvPr/>
        </p:nvSpPr>
        <p:spPr>
          <a:xfrm>
            <a:off x="9825706" y="1600131"/>
            <a:ext cx="1719469" cy="8934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11E9DE-F9F5-D748-B15B-3A9B0D364175}"/>
              </a:ext>
            </a:extLst>
          </p:cNvPr>
          <p:cNvSpPr/>
          <p:nvPr/>
        </p:nvSpPr>
        <p:spPr>
          <a:xfrm>
            <a:off x="9497714" y="1887330"/>
            <a:ext cx="298174" cy="3180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F06B1E9-9C0B-AF5D-2C14-4E03C36BC125}"/>
              </a:ext>
            </a:extLst>
          </p:cNvPr>
          <p:cNvSpPr/>
          <p:nvPr/>
        </p:nvSpPr>
        <p:spPr>
          <a:xfrm>
            <a:off x="8821853" y="1837635"/>
            <a:ext cx="337931" cy="3975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712C7-8373-0C38-E06F-38F9B1AE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Gradient Descent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7D08A-F8B7-E37F-65AE-4B3A9C414C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4809" y="1600131"/>
                <a:ext cx="3909391" cy="113623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7D08A-F8B7-E37F-65AE-4B3A9C414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4809" y="1600131"/>
                <a:ext cx="3909391" cy="1136236"/>
              </a:xfrm>
              <a:blipFill>
                <a:blip r:embed="rId3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621804D6-F273-FD90-FE42-03C8444E0AC3}"/>
              </a:ext>
            </a:extLst>
          </p:cNvPr>
          <p:cNvSpPr txBox="1"/>
          <p:nvPr/>
        </p:nvSpPr>
        <p:spPr>
          <a:xfrm>
            <a:off x="8258636" y="2941983"/>
            <a:ext cx="35926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Initialize at w=4.25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7AEB375-9CF6-A271-1AC7-BB9C94754635}"/>
              </a:ext>
            </a:extLst>
          </p:cNvPr>
          <p:cNvSpPr/>
          <p:nvPr/>
        </p:nvSpPr>
        <p:spPr>
          <a:xfrm>
            <a:off x="2504661" y="3051312"/>
            <a:ext cx="268356" cy="2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2FF97A-9DC4-A757-4535-383C21364682}"/>
              </a:ext>
            </a:extLst>
          </p:cNvPr>
          <p:cNvCxnSpPr/>
          <p:nvPr/>
        </p:nvCxnSpPr>
        <p:spPr>
          <a:xfrm>
            <a:off x="2236304" y="2315817"/>
            <a:ext cx="1272209" cy="273326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103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8448D04-A018-31AE-29DA-96F4AAB947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188600" y="1629983"/>
            <a:ext cx="6096001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9C6659-DB19-E768-0A00-E5599851ECA9}"/>
              </a:ext>
            </a:extLst>
          </p:cNvPr>
          <p:cNvSpPr/>
          <p:nvPr/>
        </p:nvSpPr>
        <p:spPr>
          <a:xfrm>
            <a:off x="9825706" y="1600131"/>
            <a:ext cx="1719469" cy="8934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11E9DE-F9F5-D748-B15B-3A9B0D364175}"/>
              </a:ext>
            </a:extLst>
          </p:cNvPr>
          <p:cNvSpPr/>
          <p:nvPr/>
        </p:nvSpPr>
        <p:spPr>
          <a:xfrm>
            <a:off x="9497714" y="1887330"/>
            <a:ext cx="298174" cy="3180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F06B1E9-9C0B-AF5D-2C14-4E03C36BC125}"/>
              </a:ext>
            </a:extLst>
          </p:cNvPr>
          <p:cNvSpPr/>
          <p:nvPr/>
        </p:nvSpPr>
        <p:spPr>
          <a:xfrm>
            <a:off x="8821853" y="1837635"/>
            <a:ext cx="337931" cy="3975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712C7-8373-0C38-E06F-38F9B1AE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Gradient Descent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7D08A-F8B7-E37F-65AE-4B3A9C414C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4809" y="1600131"/>
                <a:ext cx="3909391" cy="113623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7D08A-F8B7-E37F-65AE-4B3A9C414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4809" y="1600131"/>
                <a:ext cx="3909391" cy="1136236"/>
              </a:xfrm>
              <a:blipFill>
                <a:blip r:embed="rId3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621804D6-F273-FD90-FE42-03C8444E0AC3}"/>
              </a:ext>
            </a:extLst>
          </p:cNvPr>
          <p:cNvSpPr txBox="1"/>
          <p:nvPr/>
        </p:nvSpPr>
        <p:spPr>
          <a:xfrm>
            <a:off x="7284601" y="2864270"/>
            <a:ext cx="47616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Initialize at w=4.25</a:t>
            </a:r>
          </a:p>
          <a:p>
            <a:endParaRPr lang="en-US" sz="3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3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derivative: slope of line tangential to the curve</a:t>
            </a:r>
          </a:p>
          <a:p>
            <a:endParaRPr lang="en-US" sz="3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3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negative and large</a:t>
            </a:r>
          </a:p>
          <a:p>
            <a:endParaRPr lang="en-US" sz="3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3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does this change w?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7AEB375-9CF6-A271-1AC7-BB9C94754635}"/>
              </a:ext>
            </a:extLst>
          </p:cNvPr>
          <p:cNvSpPr/>
          <p:nvPr/>
        </p:nvSpPr>
        <p:spPr>
          <a:xfrm>
            <a:off x="2504661" y="3051312"/>
            <a:ext cx="268356" cy="2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2FF97A-9DC4-A757-4535-383C21364682}"/>
              </a:ext>
            </a:extLst>
          </p:cNvPr>
          <p:cNvCxnSpPr/>
          <p:nvPr/>
        </p:nvCxnSpPr>
        <p:spPr>
          <a:xfrm>
            <a:off x="2236304" y="2315817"/>
            <a:ext cx="1272209" cy="273326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Connector 3071">
            <a:extLst>
              <a:ext uri="{FF2B5EF4-FFF2-40B4-BE49-F238E27FC236}">
                <a16:creationId xmlns:a16="http://schemas.microsoft.com/office/drawing/2014/main" id="{2AD735D8-95AD-D8F8-A19D-B350B205C694}"/>
              </a:ext>
            </a:extLst>
          </p:cNvPr>
          <p:cNvCxnSpPr>
            <a:cxnSpLocks/>
            <a:stCxn id="58" idx="4"/>
          </p:cNvCxnSpPr>
          <p:nvPr/>
        </p:nvCxnSpPr>
        <p:spPr>
          <a:xfrm>
            <a:off x="2638839" y="3289851"/>
            <a:ext cx="0" cy="626166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5" name="Straight Connector 3074">
            <a:extLst>
              <a:ext uri="{FF2B5EF4-FFF2-40B4-BE49-F238E27FC236}">
                <a16:creationId xmlns:a16="http://schemas.microsoft.com/office/drawing/2014/main" id="{C6F6A1CE-25CE-A0BC-484C-6771C27AEF80}"/>
              </a:ext>
            </a:extLst>
          </p:cNvPr>
          <p:cNvCxnSpPr>
            <a:cxnSpLocks/>
          </p:cNvCxnSpPr>
          <p:nvPr/>
        </p:nvCxnSpPr>
        <p:spPr>
          <a:xfrm flipH="1">
            <a:off x="2638839" y="3916017"/>
            <a:ext cx="352839" cy="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408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8448D04-A018-31AE-29DA-96F4AAB947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188600" y="1629983"/>
            <a:ext cx="6096001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9C6659-DB19-E768-0A00-E5599851ECA9}"/>
              </a:ext>
            </a:extLst>
          </p:cNvPr>
          <p:cNvSpPr/>
          <p:nvPr/>
        </p:nvSpPr>
        <p:spPr>
          <a:xfrm>
            <a:off x="9825706" y="1600131"/>
            <a:ext cx="1719469" cy="8934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11E9DE-F9F5-D748-B15B-3A9B0D364175}"/>
              </a:ext>
            </a:extLst>
          </p:cNvPr>
          <p:cNvSpPr/>
          <p:nvPr/>
        </p:nvSpPr>
        <p:spPr>
          <a:xfrm>
            <a:off x="9497714" y="1887330"/>
            <a:ext cx="298174" cy="3180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F06B1E9-9C0B-AF5D-2C14-4E03C36BC125}"/>
              </a:ext>
            </a:extLst>
          </p:cNvPr>
          <p:cNvSpPr/>
          <p:nvPr/>
        </p:nvSpPr>
        <p:spPr>
          <a:xfrm>
            <a:off x="8821853" y="1837635"/>
            <a:ext cx="337931" cy="3975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712C7-8373-0C38-E06F-38F9B1AE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Gradient Descent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7D08A-F8B7-E37F-65AE-4B3A9C414C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4809" y="1600131"/>
                <a:ext cx="3909391" cy="113623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7D08A-F8B7-E37F-65AE-4B3A9C414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4809" y="1600131"/>
                <a:ext cx="3909391" cy="1136236"/>
              </a:xfrm>
              <a:blipFill>
                <a:blip r:embed="rId3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7AEB375-9CF6-A271-1AC7-BB9C94754635}"/>
              </a:ext>
            </a:extLst>
          </p:cNvPr>
          <p:cNvSpPr/>
          <p:nvPr/>
        </p:nvSpPr>
        <p:spPr>
          <a:xfrm>
            <a:off x="2236304" y="2497828"/>
            <a:ext cx="268356" cy="2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2FF97A-9DC4-A757-4535-383C21364682}"/>
              </a:ext>
            </a:extLst>
          </p:cNvPr>
          <p:cNvCxnSpPr>
            <a:cxnSpLocks/>
          </p:cNvCxnSpPr>
          <p:nvPr/>
        </p:nvCxnSpPr>
        <p:spPr>
          <a:xfrm>
            <a:off x="2166730" y="2036417"/>
            <a:ext cx="935059" cy="236661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5F676A-3EA4-DFB6-317C-21791B4BE509}"/>
              </a:ext>
            </a:extLst>
          </p:cNvPr>
          <p:cNvSpPr txBox="1"/>
          <p:nvPr/>
        </p:nvSpPr>
        <p:spPr>
          <a:xfrm>
            <a:off x="7284601" y="2864270"/>
            <a:ext cx="47616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Initialize at w=4.00</a:t>
            </a:r>
          </a:p>
          <a:p>
            <a:endParaRPr lang="en-US" sz="3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3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Is the derivative larger or smaller?</a:t>
            </a:r>
          </a:p>
          <a:p>
            <a:endParaRPr lang="en-US" sz="3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3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Will we change w less or more?</a:t>
            </a:r>
          </a:p>
        </p:txBody>
      </p:sp>
    </p:spTree>
    <p:extLst>
      <p:ext uri="{BB962C8B-B14F-4D97-AF65-F5344CB8AC3E}">
        <p14:creationId xmlns:p14="http://schemas.microsoft.com/office/powerpoint/2010/main" val="589505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8448D04-A018-31AE-29DA-96F4AAB947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188600" y="1629983"/>
            <a:ext cx="6096001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9C6659-DB19-E768-0A00-E5599851ECA9}"/>
              </a:ext>
            </a:extLst>
          </p:cNvPr>
          <p:cNvSpPr/>
          <p:nvPr/>
        </p:nvSpPr>
        <p:spPr>
          <a:xfrm>
            <a:off x="9825706" y="1600131"/>
            <a:ext cx="1719469" cy="8934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11E9DE-F9F5-D748-B15B-3A9B0D364175}"/>
              </a:ext>
            </a:extLst>
          </p:cNvPr>
          <p:cNvSpPr/>
          <p:nvPr/>
        </p:nvSpPr>
        <p:spPr>
          <a:xfrm>
            <a:off x="9497714" y="1887330"/>
            <a:ext cx="298174" cy="3180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F06B1E9-9C0B-AF5D-2C14-4E03C36BC125}"/>
              </a:ext>
            </a:extLst>
          </p:cNvPr>
          <p:cNvSpPr/>
          <p:nvPr/>
        </p:nvSpPr>
        <p:spPr>
          <a:xfrm>
            <a:off x="8821853" y="1837635"/>
            <a:ext cx="337931" cy="3975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712C7-8373-0C38-E06F-38F9B1AE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Gradient Descent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7D08A-F8B7-E37F-65AE-4B3A9C414C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4809" y="1600131"/>
                <a:ext cx="3909391" cy="113623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7D08A-F8B7-E37F-65AE-4B3A9C414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4809" y="1600131"/>
                <a:ext cx="3909391" cy="1136236"/>
              </a:xfrm>
              <a:blipFill>
                <a:blip r:embed="rId3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7AEB375-9CF6-A271-1AC7-BB9C94754635}"/>
              </a:ext>
            </a:extLst>
          </p:cNvPr>
          <p:cNvSpPr/>
          <p:nvPr/>
        </p:nvSpPr>
        <p:spPr>
          <a:xfrm>
            <a:off x="5961822" y="4496445"/>
            <a:ext cx="268356" cy="2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F676A-3EA4-DFB6-317C-21791B4BE509}"/>
              </a:ext>
            </a:extLst>
          </p:cNvPr>
          <p:cNvSpPr txBox="1"/>
          <p:nvPr/>
        </p:nvSpPr>
        <p:spPr>
          <a:xfrm>
            <a:off x="7284601" y="2864270"/>
            <a:ext cx="47616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Initialize at w=5.6</a:t>
            </a:r>
          </a:p>
          <a:p>
            <a:endParaRPr lang="en-US" sz="3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3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Is the derivative negative or positive?</a:t>
            </a:r>
          </a:p>
          <a:p>
            <a:endParaRPr lang="en-US" sz="3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3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How will we change w?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C9470A-9340-61F3-A10F-2315C2F25614}"/>
              </a:ext>
            </a:extLst>
          </p:cNvPr>
          <p:cNvCxnSpPr>
            <a:cxnSpLocks/>
          </p:cNvCxnSpPr>
          <p:nvPr/>
        </p:nvCxnSpPr>
        <p:spPr>
          <a:xfrm flipH="1">
            <a:off x="5606060" y="3429000"/>
            <a:ext cx="1248236" cy="197788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668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8448D04-A018-31AE-29DA-96F4AAB947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188600" y="1629983"/>
            <a:ext cx="6096001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9C6659-DB19-E768-0A00-E5599851ECA9}"/>
              </a:ext>
            </a:extLst>
          </p:cNvPr>
          <p:cNvSpPr/>
          <p:nvPr/>
        </p:nvSpPr>
        <p:spPr>
          <a:xfrm>
            <a:off x="9825706" y="1600131"/>
            <a:ext cx="1719469" cy="8934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11E9DE-F9F5-D748-B15B-3A9B0D364175}"/>
              </a:ext>
            </a:extLst>
          </p:cNvPr>
          <p:cNvSpPr/>
          <p:nvPr/>
        </p:nvSpPr>
        <p:spPr>
          <a:xfrm>
            <a:off x="9497714" y="1887330"/>
            <a:ext cx="298174" cy="3180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F06B1E9-9C0B-AF5D-2C14-4E03C36BC125}"/>
              </a:ext>
            </a:extLst>
          </p:cNvPr>
          <p:cNvSpPr/>
          <p:nvPr/>
        </p:nvSpPr>
        <p:spPr>
          <a:xfrm>
            <a:off x="8821853" y="1837635"/>
            <a:ext cx="337931" cy="3975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712C7-8373-0C38-E06F-38F9B1AE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Gradient Descent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7D08A-F8B7-E37F-65AE-4B3A9C414C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4809" y="1600131"/>
                <a:ext cx="3909391" cy="113623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7D08A-F8B7-E37F-65AE-4B3A9C414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4809" y="1600131"/>
                <a:ext cx="3909391" cy="1136236"/>
              </a:xfrm>
              <a:blipFill>
                <a:blip r:embed="rId3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7AEB375-9CF6-A271-1AC7-BB9C94754635}"/>
              </a:ext>
            </a:extLst>
          </p:cNvPr>
          <p:cNvSpPr/>
          <p:nvPr/>
        </p:nvSpPr>
        <p:spPr>
          <a:xfrm>
            <a:off x="5961822" y="4496445"/>
            <a:ext cx="268356" cy="2385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5F676A-3EA4-DFB6-317C-21791B4BE509}"/>
                  </a:ext>
                </a:extLst>
              </p:cNvPr>
              <p:cNvSpPr txBox="1"/>
              <p:nvPr/>
            </p:nvSpPr>
            <p:spPr>
              <a:xfrm>
                <a:off x="7284601" y="2864270"/>
                <a:ext cx="4761625" cy="2338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0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is a small constant</a:t>
                </a:r>
              </a:p>
              <a:p>
                <a:r>
                  <a:rPr lang="en-US" sz="30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i.e., 0.01</a:t>
                </a:r>
              </a:p>
              <a:p>
                <a:r>
                  <a:rPr lang="en-US" sz="30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How does increasing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0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affect our algorithm?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5F676A-3EA4-DFB6-317C-21791B4BE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601" y="2864270"/>
                <a:ext cx="4761625" cy="2338717"/>
              </a:xfrm>
              <a:prstGeom prst="rect">
                <a:avLst/>
              </a:prstGeom>
              <a:blipFill>
                <a:blip r:embed="rId4"/>
                <a:stretch>
                  <a:fillRect l="-2926" b="-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C9470A-9340-61F3-A10F-2315C2F25614}"/>
              </a:ext>
            </a:extLst>
          </p:cNvPr>
          <p:cNvCxnSpPr>
            <a:cxnSpLocks/>
          </p:cNvCxnSpPr>
          <p:nvPr/>
        </p:nvCxnSpPr>
        <p:spPr>
          <a:xfrm flipH="1">
            <a:off x="5606060" y="3429000"/>
            <a:ext cx="1248236" cy="197788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778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9C6659-DB19-E768-0A00-E5599851ECA9}"/>
              </a:ext>
            </a:extLst>
          </p:cNvPr>
          <p:cNvSpPr/>
          <p:nvPr/>
        </p:nvSpPr>
        <p:spPr>
          <a:xfrm>
            <a:off x="5850054" y="1690688"/>
            <a:ext cx="1719469" cy="8934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11E9DE-F9F5-D748-B15B-3A9B0D364175}"/>
              </a:ext>
            </a:extLst>
          </p:cNvPr>
          <p:cNvSpPr/>
          <p:nvPr/>
        </p:nvSpPr>
        <p:spPr>
          <a:xfrm>
            <a:off x="5522062" y="1977887"/>
            <a:ext cx="298174" cy="3180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F06B1E9-9C0B-AF5D-2C14-4E03C36BC125}"/>
              </a:ext>
            </a:extLst>
          </p:cNvPr>
          <p:cNvSpPr/>
          <p:nvPr/>
        </p:nvSpPr>
        <p:spPr>
          <a:xfrm>
            <a:off x="4846201" y="1928192"/>
            <a:ext cx="337931" cy="3975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712C7-8373-0C38-E06F-38F9B1AE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Gradient Descent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7D08A-F8B7-E37F-65AE-4B3A9C414C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92654" y="1691103"/>
                <a:ext cx="3909391" cy="113623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7D08A-F8B7-E37F-65AE-4B3A9C414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92654" y="1691103"/>
                <a:ext cx="3909391" cy="1136236"/>
              </a:xfrm>
              <a:blipFill>
                <a:blip r:embed="rId2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98BDCC9-F5BE-3F21-F17D-F331D4CCBAEA}"/>
              </a:ext>
            </a:extLst>
          </p:cNvPr>
          <p:cNvSpPr/>
          <p:nvPr/>
        </p:nvSpPr>
        <p:spPr>
          <a:xfrm>
            <a:off x="5926255" y="4031076"/>
            <a:ext cx="1719469" cy="8934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AA2057D-76DD-80FD-C082-A159C74E19A9}"/>
              </a:ext>
            </a:extLst>
          </p:cNvPr>
          <p:cNvSpPr/>
          <p:nvPr/>
        </p:nvSpPr>
        <p:spPr>
          <a:xfrm>
            <a:off x="5598263" y="4318275"/>
            <a:ext cx="298174" cy="3180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880C13C-98A4-2432-31A3-1D7638D7E8E5}"/>
              </a:ext>
            </a:extLst>
          </p:cNvPr>
          <p:cNvSpPr/>
          <p:nvPr/>
        </p:nvSpPr>
        <p:spPr>
          <a:xfrm>
            <a:off x="4922402" y="4268580"/>
            <a:ext cx="337931" cy="3975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5DA3D65-D24B-1023-A8BD-F243C3ADD6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95358" y="4031076"/>
                <a:ext cx="3909391" cy="11362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5DA3D65-D24B-1023-A8BD-F243C3ADD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358" y="4031076"/>
                <a:ext cx="3909391" cy="1136236"/>
              </a:xfrm>
              <a:prstGeom prst="rect">
                <a:avLst/>
              </a:prstGeom>
              <a:blipFill>
                <a:blip r:embed="rId4"/>
                <a:stretch>
                  <a:fillRect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154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914101D-BC75-CB1E-8533-F1974B4929E6}"/>
              </a:ext>
            </a:extLst>
          </p:cNvPr>
          <p:cNvSpPr/>
          <p:nvPr/>
        </p:nvSpPr>
        <p:spPr>
          <a:xfrm>
            <a:off x="5015935" y="2792483"/>
            <a:ext cx="3349878" cy="11014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53E4767-BB0B-CA53-07D4-1ED28F558AB8}"/>
              </a:ext>
            </a:extLst>
          </p:cNvPr>
          <p:cNvSpPr/>
          <p:nvPr/>
        </p:nvSpPr>
        <p:spPr>
          <a:xfrm>
            <a:off x="4697114" y="3080166"/>
            <a:ext cx="298174" cy="3180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3E773D5-3E9A-C3DB-94D6-807359439FF7}"/>
              </a:ext>
            </a:extLst>
          </p:cNvPr>
          <p:cNvSpPr/>
          <p:nvPr/>
        </p:nvSpPr>
        <p:spPr>
          <a:xfrm>
            <a:off x="4138057" y="3080166"/>
            <a:ext cx="337931" cy="3975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1742C18-3E9F-8705-0D85-F01074D52325}"/>
              </a:ext>
            </a:extLst>
          </p:cNvPr>
          <p:cNvSpPr/>
          <p:nvPr/>
        </p:nvSpPr>
        <p:spPr>
          <a:xfrm>
            <a:off x="5201707" y="4982710"/>
            <a:ext cx="3349878" cy="11014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8967253-4367-B8CF-C6B0-9C277B300327}"/>
              </a:ext>
            </a:extLst>
          </p:cNvPr>
          <p:cNvSpPr/>
          <p:nvPr/>
        </p:nvSpPr>
        <p:spPr>
          <a:xfrm>
            <a:off x="4903533" y="5324850"/>
            <a:ext cx="298174" cy="3180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2E0F7D1-9BFD-7256-DDEA-B52C524BF29E}"/>
              </a:ext>
            </a:extLst>
          </p:cNvPr>
          <p:cNvSpPr/>
          <p:nvPr/>
        </p:nvSpPr>
        <p:spPr>
          <a:xfrm>
            <a:off x="4307022" y="5285093"/>
            <a:ext cx="337931" cy="3975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9C6659-DB19-E768-0A00-E5599851ECA9}"/>
              </a:ext>
            </a:extLst>
          </p:cNvPr>
          <p:cNvSpPr/>
          <p:nvPr/>
        </p:nvSpPr>
        <p:spPr>
          <a:xfrm>
            <a:off x="5850054" y="1690688"/>
            <a:ext cx="1719469" cy="8934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11E9DE-F9F5-D748-B15B-3A9B0D364175}"/>
              </a:ext>
            </a:extLst>
          </p:cNvPr>
          <p:cNvSpPr/>
          <p:nvPr/>
        </p:nvSpPr>
        <p:spPr>
          <a:xfrm>
            <a:off x="5522062" y="1977887"/>
            <a:ext cx="298174" cy="3180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F06B1E9-9C0B-AF5D-2C14-4E03C36BC125}"/>
              </a:ext>
            </a:extLst>
          </p:cNvPr>
          <p:cNvSpPr/>
          <p:nvPr/>
        </p:nvSpPr>
        <p:spPr>
          <a:xfrm>
            <a:off x="4846201" y="1928192"/>
            <a:ext cx="337931" cy="3975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712C7-8373-0C38-E06F-38F9B1AE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Gradient Descent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7D08A-F8B7-E37F-65AE-4B3A9C414C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92654" y="1691103"/>
                <a:ext cx="3909391" cy="113623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7D08A-F8B7-E37F-65AE-4B3A9C414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92654" y="1691103"/>
                <a:ext cx="3909391" cy="1136236"/>
              </a:xfrm>
              <a:blipFill>
                <a:blip r:embed="rId2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A96ED2D-1F8F-FF06-6CB2-FE9BDC391D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00924" y="2822300"/>
                <a:ext cx="5250661" cy="11362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A96ED2D-1F8F-FF06-6CB2-FE9BDC391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924" y="2822300"/>
                <a:ext cx="5250661" cy="1136236"/>
              </a:xfrm>
              <a:prstGeom prst="rect">
                <a:avLst/>
              </a:prstGeom>
              <a:blipFill>
                <a:blip r:embed="rId3"/>
                <a:stretch>
                  <a:fillRect t="-101111" b="-1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98BDCC9-F5BE-3F21-F17D-F331D4CCBAEA}"/>
              </a:ext>
            </a:extLst>
          </p:cNvPr>
          <p:cNvSpPr/>
          <p:nvPr/>
        </p:nvSpPr>
        <p:spPr>
          <a:xfrm>
            <a:off x="5926255" y="4031076"/>
            <a:ext cx="1719469" cy="8934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AA2057D-76DD-80FD-C082-A159C74E19A9}"/>
              </a:ext>
            </a:extLst>
          </p:cNvPr>
          <p:cNvSpPr/>
          <p:nvPr/>
        </p:nvSpPr>
        <p:spPr>
          <a:xfrm>
            <a:off x="5598263" y="4318275"/>
            <a:ext cx="298174" cy="3180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880C13C-98A4-2432-31A3-1D7638D7E8E5}"/>
              </a:ext>
            </a:extLst>
          </p:cNvPr>
          <p:cNvSpPr/>
          <p:nvPr/>
        </p:nvSpPr>
        <p:spPr>
          <a:xfrm>
            <a:off x="4922402" y="4268580"/>
            <a:ext cx="337931" cy="3975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5DA3D65-D24B-1023-A8BD-F243C3ADD6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95358" y="4031076"/>
                <a:ext cx="3909391" cy="11362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5DA3D65-D24B-1023-A8BD-F243C3ADD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358" y="4031076"/>
                <a:ext cx="3909391" cy="1136236"/>
              </a:xfrm>
              <a:prstGeom prst="rect">
                <a:avLst/>
              </a:prstGeom>
              <a:blipFill>
                <a:blip r:embed="rId4"/>
                <a:stretch>
                  <a:fillRect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40958E9-9980-DD3E-3DBF-B237A2D2BF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71299" y="5017782"/>
                <a:ext cx="4980286" cy="11362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40958E9-9980-DD3E-3DBF-B237A2D2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299" y="5017782"/>
                <a:ext cx="4980286" cy="1136236"/>
              </a:xfrm>
              <a:prstGeom prst="rect">
                <a:avLst/>
              </a:prstGeom>
              <a:blipFill>
                <a:blip r:embed="rId5"/>
                <a:stretch>
                  <a:fillRect t="-111111" b="-14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340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CA6-7EF1-920C-85A8-19700124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 Note Regarding Gradient Descent</a:t>
            </a:r>
          </a:p>
        </p:txBody>
      </p:sp>
      <p:pic>
        <p:nvPicPr>
          <p:cNvPr id="1026" name="Picture 2" descr="PSTricks/pst-plot/3D/contour">
            <a:extLst>
              <a:ext uri="{FF2B5EF4-FFF2-40B4-BE49-F238E27FC236}">
                <a16:creationId xmlns:a16="http://schemas.microsoft.com/office/drawing/2014/main" id="{02EDC6FE-B383-96F7-BDD0-3DFDFDD86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1828800"/>
            <a:ext cx="83693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0660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9464-06D4-C92A-B638-609B57F9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Types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CDC77-D430-DD8A-85FC-094E0373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Batch Gradient Descent: Calculate the derivative over all training samples at each step.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Stochastic Gradient Descent: For each iteration, consider only a single training example.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Mini-batch Gradient Descent: For each iteration, consider a subset of training examples.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Why might you sometimes use stochastic gradient descent instead of batch gradient descent?</a:t>
            </a:r>
          </a:p>
        </p:txBody>
      </p:sp>
    </p:spTree>
    <p:extLst>
      <p:ext uri="{BB962C8B-B14F-4D97-AF65-F5344CB8AC3E}">
        <p14:creationId xmlns:p14="http://schemas.microsoft.com/office/powerpoint/2010/main" val="117701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F4C4-7007-FEB9-774A-6A597721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22D36-747D-E663-CCC3-B181F8A6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Supervised machine learning components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 linear regression model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 linear regression cost function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Gradient Descent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Multiple linear regression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01954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CA6-7EF1-920C-85A8-19700124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Linear Regression and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5F083-A36B-96ED-9734-C424AFBD9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240696" cy="98714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Linear Regression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5F083-A36B-96ED-9734-C424AFBD9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240696" cy="987149"/>
              </a:xfrm>
              <a:blipFill>
                <a:blip r:embed="rId2"/>
                <a:stretch>
                  <a:fillRect l="-2695" t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3D7AFF3-3614-ECE6-EE7B-4B2FE97E52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7616" y="1825624"/>
                <a:ext cx="6066183" cy="18120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Cost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3D7AFF3-3614-ECE6-EE7B-4B2FE97E5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616" y="1825624"/>
                <a:ext cx="6066183" cy="1812098"/>
              </a:xfrm>
              <a:prstGeom prst="rect">
                <a:avLst/>
              </a:prstGeom>
              <a:blipFill>
                <a:blip r:embed="rId3"/>
                <a:stretch>
                  <a:fillRect l="-2092" t="-58333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659811-163F-C4A8-72AD-A905AB690F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8686" y="3528527"/>
                <a:ext cx="10595113" cy="31335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b="1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Gradient Descent Algorithm:</a:t>
                </a:r>
              </a:p>
              <a:p>
                <a:pPr marL="0" indent="0">
                  <a:buNone/>
                </a:pPr>
                <a:r>
                  <a:rPr lang="en-US" dirty="0"/>
                  <a:t>Repeat until convergence{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659811-163F-C4A8-72AD-A905AB690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86" y="3528527"/>
                <a:ext cx="10595113" cy="3133530"/>
              </a:xfrm>
              <a:prstGeom prst="rect">
                <a:avLst/>
              </a:prstGeom>
              <a:blipFill>
                <a:blip r:embed="rId4"/>
                <a:stretch>
                  <a:fillRect l="-599" t="-3226" b="-26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1678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CA6-7EF1-920C-85A8-19700124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Linear Regression and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5F083-A36B-96ED-9734-C424AFBD9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240696" cy="98714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Linear Regression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5F083-A36B-96ED-9734-C424AFBD9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240696" cy="987149"/>
              </a:xfrm>
              <a:blipFill>
                <a:blip r:embed="rId2"/>
                <a:stretch>
                  <a:fillRect l="-2695" t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3D7AFF3-3614-ECE6-EE7B-4B2FE97E52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7616" y="1825624"/>
                <a:ext cx="6066183" cy="18120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Cost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3D7AFF3-3614-ECE6-EE7B-4B2FE97E5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616" y="1825624"/>
                <a:ext cx="6066183" cy="1812098"/>
              </a:xfrm>
              <a:prstGeom prst="rect">
                <a:avLst/>
              </a:prstGeom>
              <a:blipFill>
                <a:blip r:embed="rId3"/>
                <a:stretch>
                  <a:fillRect l="-2092" t="-58333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659811-163F-C4A8-72AD-A905AB690F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8686" y="3528527"/>
                <a:ext cx="10595113" cy="31335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b="1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Gradient Descent Algorithm:</a:t>
                </a:r>
              </a:p>
              <a:p>
                <a:pPr marL="0" indent="0">
                  <a:buNone/>
                </a:pPr>
                <a:r>
                  <a:rPr lang="en-US" dirty="0"/>
                  <a:t>Repeat for </a:t>
                </a:r>
                <a:r>
                  <a:rPr lang="en-US" b="1" i="1" dirty="0" err="1"/>
                  <a:t>i</a:t>
                </a:r>
                <a:r>
                  <a:rPr lang="en-US" dirty="0"/>
                  <a:t> iterations{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659811-163F-C4A8-72AD-A905AB690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86" y="3528527"/>
                <a:ext cx="10595113" cy="3133530"/>
              </a:xfrm>
              <a:prstGeom prst="rect">
                <a:avLst/>
              </a:prstGeom>
              <a:blipFill>
                <a:blip r:embed="rId4"/>
                <a:stretch>
                  <a:fillRect l="-599" t="-3226" b="-26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421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F4C4-7007-FEB9-774A-6A597721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22D36-747D-E663-CCC3-B181F8A6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Supervised machine learning components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 linear regression model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 linear regression cost function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Gradient Descent</a:t>
            </a:r>
          </a:p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Multiple linear regression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631296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A20D-3CC7-2B9E-D9FE-8D98996E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Multiple Linear Regression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51FE5B-80FC-DB11-DF25-12D84F7F4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752825"/>
              </p:ext>
            </p:extLst>
          </p:nvPr>
        </p:nvGraphicFramePr>
        <p:xfrm>
          <a:off x="6864927" y="1814762"/>
          <a:ext cx="4488873" cy="48290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6291">
                  <a:extLst>
                    <a:ext uri="{9D8B030D-6E8A-4147-A177-3AD203B41FA5}">
                      <a16:colId xmlns:a16="http://schemas.microsoft.com/office/drawing/2014/main" val="2639419090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4009769876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3029743614"/>
                    </a:ext>
                  </a:extLst>
                </a:gridCol>
              </a:tblGrid>
              <a:tr h="4829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Diameter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81592"/>
                  </a:ext>
                </a:extLst>
              </a:tr>
              <a:tr h="4829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4245696"/>
                  </a:ext>
                </a:extLst>
              </a:tr>
              <a:tr h="482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2424666"/>
                  </a:ext>
                </a:extLst>
              </a:tr>
              <a:tr h="482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0269201"/>
                  </a:ext>
                </a:extLst>
              </a:tr>
              <a:tr h="482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16.4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6168680"/>
                  </a:ext>
                </a:extLst>
              </a:tr>
              <a:tr h="482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18.8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9175731"/>
                  </a:ext>
                </a:extLst>
              </a:tr>
              <a:tr h="482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19.7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0571238"/>
                  </a:ext>
                </a:extLst>
              </a:tr>
              <a:tr h="482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11.0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15.6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3554193"/>
                  </a:ext>
                </a:extLst>
              </a:tr>
              <a:tr h="482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…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5283139"/>
                  </a:ext>
                </a:extLst>
              </a:tr>
              <a:tr h="482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77.0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943489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89656E5-BBA9-C145-029F-47BCB8A466E9}"/>
              </a:ext>
            </a:extLst>
          </p:cNvPr>
          <p:cNvSpPr txBox="1"/>
          <p:nvPr/>
        </p:nvSpPr>
        <p:spPr>
          <a:xfrm>
            <a:off x="7398327" y="138339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b="1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endParaRPr lang="en-US" b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CBB91-B0A9-D673-CA0C-931FBC794B50}"/>
              </a:ext>
            </a:extLst>
          </p:cNvPr>
          <p:cNvSpPr txBox="1"/>
          <p:nvPr/>
        </p:nvSpPr>
        <p:spPr>
          <a:xfrm>
            <a:off x="8894400" y="138339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b="1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endParaRPr lang="en-US" b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6ABB6ED0-1AF0-CD6C-FA17-A4B41B353E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98127" cy="4667250"/>
              </a:xfrm>
            </p:spPr>
            <p:txBody>
              <a:bodyPr/>
              <a:lstStyle/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x</a:t>
                </a:r>
                <a:r>
                  <a:rPr lang="en-US" baseline="-25000" dirty="0" err="1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j</a:t>
                </a:r>
                <a:r>
                  <a:rPr lang="en-US" baseline="-250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</a:t>
                </a:r>
                <a:r>
                  <a:rPr lang="en-US" dirty="0" err="1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jth</a:t>
                </a: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feature</a:t>
                </a:r>
              </a:p>
              <a:p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n = number of features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= features of </a:t>
                </a:r>
                <a:r>
                  <a:rPr lang="en-US" dirty="0" err="1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ith</a:t>
                </a: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training example.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= value of feature j in </a:t>
                </a:r>
                <a:r>
                  <a:rPr lang="en-US" dirty="0" err="1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ith</a:t>
                </a: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training example 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6ABB6ED0-1AF0-CD6C-FA17-A4B41B353E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98127" cy="4667250"/>
              </a:xfrm>
              <a:blipFill>
                <a:blip r:embed="rId2"/>
                <a:stretch>
                  <a:fillRect l="-1969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8497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FCA6-7EF1-920C-85A8-19700124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Linear Regression and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5F083-A36B-96ED-9734-C424AFBD9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240696" cy="98714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Linear Regression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5F083-A36B-96ED-9734-C424AFBD9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240696" cy="987149"/>
              </a:xfrm>
              <a:blipFill>
                <a:blip r:embed="rId2"/>
                <a:stretch>
                  <a:fillRect l="-2695" t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3D7AFF3-3614-ECE6-EE7B-4B2FE97E52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7616" y="1825624"/>
                <a:ext cx="6066183" cy="18120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Cost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3D7AFF3-3614-ECE6-EE7B-4B2FE97E5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616" y="1825624"/>
                <a:ext cx="6066183" cy="1812098"/>
              </a:xfrm>
              <a:prstGeom prst="rect">
                <a:avLst/>
              </a:prstGeom>
              <a:blipFill>
                <a:blip r:embed="rId3"/>
                <a:stretch>
                  <a:fillRect l="-2092" t="-58333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659811-163F-C4A8-72AD-A905AB690F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8686" y="3528527"/>
                <a:ext cx="10595113" cy="31335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b="1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Gradient Descent Algorithm:</a:t>
                </a:r>
              </a:p>
              <a:p>
                <a:pPr marL="0" indent="0">
                  <a:buNone/>
                </a:pPr>
                <a:r>
                  <a:rPr lang="en-US" dirty="0"/>
                  <a:t>Repeat for </a:t>
                </a:r>
                <a:r>
                  <a:rPr lang="en-US" b="1" i="1" dirty="0" err="1"/>
                  <a:t>i</a:t>
                </a:r>
                <a:r>
                  <a:rPr lang="en-US" dirty="0"/>
                  <a:t> iterations{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659811-163F-C4A8-72AD-A905AB690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86" y="3528527"/>
                <a:ext cx="10595113" cy="3133530"/>
              </a:xfrm>
              <a:prstGeom prst="rect">
                <a:avLst/>
              </a:prstGeom>
              <a:blipFill>
                <a:blip r:embed="rId4"/>
                <a:stretch>
                  <a:fillRect l="-1317" t="-7661" b="-3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3931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Mentimeter for PowerPoint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entimeter for PowerPoint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entimeter for PowerPoint."/>
              <p:cNvGraphicFramePr>
                <a:graphicFrameLocks noGrp="1"/>
              </p:cNvGraphicFramePr>
              <p:nvPr/>
            </p:nvGraphicFramePr>
            <p:xfrm>
              <a:off x="721012" y="1200696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entimeter for PowerPoint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200696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204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2ADD-BC52-C377-6AF8-88F88200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58AF8-9E41-1500-19C1-A066E2FC4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2078"/>
          </a:xfrm>
        </p:spPr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Learn the mapping from input to output from data with known answers.</a:t>
            </a: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9A80A9-7542-D991-A1E2-D55E99E8E47F}"/>
                  </a:ext>
                </a:extLst>
              </p:cNvPr>
              <p:cNvSpPr txBox="1"/>
              <p:nvPr/>
            </p:nvSpPr>
            <p:spPr>
              <a:xfrm>
                <a:off x="3901439" y="2873829"/>
                <a:ext cx="343553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𝑡𝑟𝑎𝑖𝑛𝑖𝑛𝑔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𝑑𝑎𝑡𝑎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9A80A9-7542-D991-A1E2-D55E99E8E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439" y="2873829"/>
                <a:ext cx="3435532" cy="553998"/>
              </a:xfrm>
              <a:prstGeom prst="rect">
                <a:avLst/>
              </a:prstGeom>
              <a:blipFill>
                <a:blip r:embed="rId3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A14855-1BCA-B06F-60C1-C9636762D032}"/>
              </a:ext>
            </a:extLst>
          </p:cNvPr>
          <p:cNvCxnSpPr>
            <a:cxnSpLocks/>
          </p:cNvCxnSpPr>
          <p:nvPr/>
        </p:nvCxnSpPr>
        <p:spPr>
          <a:xfrm>
            <a:off x="5554980" y="3427827"/>
            <a:ext cx="0" cy="532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AD55CF-89E9-5447-7B14-F5E5FF593D1D}"/>
                  </a:ext>
                </a:extLst>
              </p:cNvPr>
              <p:cNvSpPr txBox="1"/>
              <p:nvPr/>
            </p:nvSpPr>
            <p:spPr>
              <a:xfrm>
                <a:off x="4437562" y="5083683"/>
                <a:ext cx="2426426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𝑀𝑜𝑑𝑒𝑙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AD55CF-89E9-5447-7B14-F5E5FF593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562" y="5083683"/>
                <a:ext cx="242642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2752E9-F7F7-0FC7-70A2-B21A13FB1005}"/>
                  </a:ext>
                </a:extLst>
              </p:cNvPr>
              <p:cNvSpPr txBox="1"/>
              <p:nvPr/>
            </p:nvSpPr>
            <p:spPr>
              <a:xfrm>
                <a:off x="7473587" y="5047308"/>
                <a:ext cx="1219191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2752E9-F7F7-0FC7-70A2-B21A13FB1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87" y="5047308"/>
                <a:ext cx="1219191" cy="553998"/>
              </a:xfrm>
              <a:prstGeom prst="rect">
                <a:avLst/>
              </a:prstGeom>
              <a:blipFill>
                <a:blip r:embed="rId5"/>
                <a:stretch>
                  <a:fillRect t="-222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AEE789-AFA0-B40E-2804-1152FBFF9F3D}"/>
              </a:ext>
            </a:extLst>
          </p:cNvPr>
          <p:cNvCxnSpPr>
            <a:cxnSpLocks/>
          </p:cNvCxnSpPr>
          <p:nvPr/>
        </p:nvCxnSpPr>
        <p:spPr>
          <a:xfrm>
            <a:off x="3738699" y="5388151"/>
            <a:ext cx="979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95244C-7EEF-F161-8B6C-82EE0071465C}"/>
              </a:ext>
            </a:extLst>
          </p:cNvPr>
          <p:cNvCxnSpPr>
            <a:cxnSpLocks/>
          </p:cNvCxnSpPr>
          <p:nvPr/>
        </p:nvCxnSpPr>
        <p:spPr>
          <a:xfrm>
            <a:off x="6650628" y="5376204"/>
            <a:ext cx="979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0CA1BD-5E35-C67B-CBF0-B865E8E499C3}"/>
                  </a:ext>
                </a:extLst>
              </p:cNvPr>
              <p:cNvSpPr txBox="1"/>
              <p:nvPr/>
            </p:nvSpPr>
            <p:spPr>
              <a:xfrm>
                <a:off x="1942828" y="5047308"/>
                <a:ext cx="2426426" cy="5731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0CA1BD-5E35-C67B-CBF0-B865E8E49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828" y="5047308"/>
                <a:ext cx="2426426" cy="5731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CB03A1-63DB-0E89-1693-A166EB3AA2DD}"/>
                  </a:ext>
                </a:extLst>
              </p:cNvPr>
              <p:cNvSpPr txBox="1"/>
              <p:nvPr/>
            </p:nvSpPr>
            <p:spPr>
              <a:xfrm>
                <a:off x="3374577" y="3944515"/>
                <a:ext cx="466342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𝑙𝑒𝑎𝑟𝑛𝑖𝑛𝑔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𝑎𝑙𝑔𝑜𝑟𝑖𝑡h𝑚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CB03A1-63DB-0E89-1693-A166EB3AA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577" y="3944515"/>
                <a:ext cx="4663429" cy="553998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F3824C-8518-0FAD-B6B3-3288AB8BFC59}"/>
              </a:ext>
            </a:extLst>
          </p:cNvPr>
          <p:cNvCxnSpPr>
            <a:cxnSpLocks/>
          </p:cNvCxnSpPr>
          <p:nvPr/>
        </p:nvCxnSpPr>
        <p:spPr>
          <a:xfrm>
            <a:off x="5569676" y="4516703"/>
            <a:ext cx="0" cy="532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48596A4-7FD7-3DF1-C09B-B5DDD6EBC0FD}"/>
              </a:ext>
            </a:extLst>
          </p:cNvPr>
          <p:cNvSpPr/>
          <p:nvPr/>
        </p:nvSpPr>
        <p:spPr>
          <a:xfrm>
            <a:off x="4229100" y="2873829"/>
            <a:ext cx="2733403" cy="553998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B61810-5E72-86A4-DB70-8A02E793C3AB}"/>
              </a:ext>
            </a:extLst>
          </p:cNvPr>
          <p:cNvSpPr/>
          <p:nvPr/>
        </p:nvSpPr>
        <p:spPr>
          <a:xfrm>
            <a:off x="4865370" y="5099205"/>
            <a:ext cx="1628503" cy="553998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C6B78DE-637A-AFBB-FEB1-13C88F574B8C}"/>
              </a:ext>
            </a:extLst>
          </p:cNvPr>
          <p:cNvSpPr/>
          <p:nvPr/>
        </p:nvSpPr>
        <p:spPr>
          <a:xfrm>
            <a:off x="3901439" y="3962705"/>
            <a:ext cx="3526951" cy="553998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9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86CA-6A16-409A-C2EF-EC14FB9F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Predicting Lumber Volume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68DE1-2A1A-39E8-E8EE-F77ED3C312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4286" y="1690688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4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86CA-6A16-409A-C2EF-EC14FB9F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Predicting Lumber Volume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68DE1-2A1A-39E8-E8EE-F77ED3C312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4286" y="1690688"/>
            <a:ext cx="6400800" cy="4572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76D776-C592-99C7-26E0-2D4F63642F93}"/>
              </a:ext>
            </a:extLst>
          </p:cNvPr>
          <p:cNvCxnSpPr>
            <a:cxnSpLocks/>
          </p:cNvCxnSpPr>
          <p:nvPr/>
        </p:nvCxnSpPr>
        <p:spPr>
          <a:xfrm flipV="1">
            <a:off x="1510938" y="2481943"/>
            <a:ext cx="5333999" cy="317332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591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86CA-6A16-409A-C2EF-EC14FB9F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Predicting Lumber Volume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68DE1-2A1A-39E8-E8EE-F77ED3C312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4286" y="1690688"/>
            <a:ext cx="6400800" cy="4572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76D776-C592-99C7-26E0-2D4F63642F93}"/>
              </a:ext>
            </a:extLst>
          </p:cNvPr>
          <p:cNvCxnSpPr>
            <a:cxnSpLocks/>
          </p:cNvCxnSpPr>
          <p:nvPr/>
        </p:nvCxnSpPr>
        <p:spPr>
          <a:xfrm flipV="1">
            <a:off x="1510938" y="2481943"/>
            <a:ext cx="5333999" cy="317332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6F7258-256F-AA23-8EE5-EE4994007565}"/>
              </a:ext>
            </a:extLst>
          </p:cNvPr>
          <p:cNvCxnSpPr/>
          <p:nvPr/>
        </p:nvCxnSpPr>
        <p:spPr>
          <a:xfrm flipV="1">
            <a:off x="3905794" y="4232366"/>
            <a:ext cx="0" cy="1422898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3BEA21-D9F9-7530-2D5C-139527ED919A}"/>
              </a:ext>
            </a:extLst>
          </p:cNvPr>
          <p:cNvCxnSpPr>
            <a:cxnSpLocks/>
          </p:cNvCxnSpPr>
          <p:nvPr/>
        </p:nvCxnSpPr>
        <p:spPr>
          <a:xfrm flipH="1">
            <a:off x="1288869" y="4232366"/>
            <a:ext cx="2616925" cy="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01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86CA-6A16-409A-C2EF-EC14FB9F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Predicting Lumber Volume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68DE1-2A1A-39E8-E8EE-F77ED3C312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4286" y="1690688"/>
            <a:ext cx="6400800" cy="4572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76D776-C592-99C7-26E0-2D4F63642F93}"/>
              </a:ext>
            </a:extLst>
          </p:cNvPr>
          <p:cNvCxnSpPr>
            <a:cxnSpLocks/>
          </p:cNvCxnSpPr>
          <p:nvPr/>
        </p:nvCxnSpPr>
        <p:spPr>
          <a:xfrm flipV="1">
            <a:off x="1510938" y="2481943"/>
            <a:ext cx="5333999" cy="317332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6F7258-256F-AA23-8EE5-EE4994007565}"/>
              </a:ext>
            </a:extLst>
          </p:cNvPr>
          <p:cNvCxnSpPr/>
          <p:nvPr/>
        </p:nvCxnSpPr>
        <p:spPr>
          <a:xfrm flipV="1">
            <a:off x="3905794" y="4232366"/>
            <a:ext cx="0" cy="1422898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3BEA21-D9F9-7530-2D5C-139527ED919A}"/>
              </a:ext>
            </a:extLst>
          </p:cNvPr>
          <p:cNvCxnSpPr>
            <a:cxnSpLocks/>
          </p:cNvCxnSpPr>
          <p:nvPr/>
        </p:nvCxnSpPr>
        <p:spPr>
          <a:xfrm flipH="1">
            <a:off x="1288869" y="4232366"/>
            <a:ext cx="2616925" cy="0"/>
          </a:xfrm>
          <a:prstGeom prst="line">
            <a:avLst/>
          </a:prstGeom>
          <a:ln w="381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21D2F66-CA00-19DC-0F52-77161ED377E7}"/>
              </a:ext>
            </a:extLst>
          </p:cNvPr>
          <p:cNvSpPr txBox="1"/>
          <p:nvPr/>
        </p:nvSpPr>
        <p:spPr>
          <a:xfrm>
            <a:off x="7049457" y="2309445"/>
            <a:ext cx="4598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Why is this a supervised machine learning approach?</a:t>
            </a:r>
          </a:p>
        </p:txBody>
      </p:sp>
    </p:spTree>
    <p:extLst>
      <p:ext uri="{BB962C8B-B14F-4D97-AF65-F5344CB8AC3E}">
        <p14:creationId xmlns:p14="http://schemas.microsoft.com/office/powerpoint/2010/main" val="5265734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IMETER_SERIES_ID_KEY" val="al1a3vrig4ydiv8e53knhkz3ck5mn4b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webextensions/webextension1.xml><?xml version="1.0" encoding="utf-8"?>
<we:webextension xmlns:we="http://schemas.microsoft.com/office/webextensions/webextension/2010/11" id="{f3bef1b7-c77f-4960-932f-1c74c3ce7841}">
  <we:reference id="WA104379261" version="4.3" store="en-US" storeType="OMEX"/>
  <we:alternateReferences/>
  <we:properties>
    <we:property name="MENTIMETER_FONT_SIZE_MODIFIER_KEY" value="&quot;-2&quot;"/>
    <we:property name="MENTIMETER_HIDE_TITLE_KEY" value="&quot;false&quot;"/>
    <we:property name="MENTIMETER_HIDE_VOTE_INDICATOR_KEY" value="&quot;false&quot;"/>
    <we:property name="MENTIMETER_INSTRUCTIONS_KEY" value="&quot;false&quot;"/>
    <we:property name="MENTIMETER_PPT_THEME_DISABLED" value="&quot;true&quot;"/>
    <we:property name="MENTIMETER_QUESTION_ID_KEY" value="&quot;m5udpfsaq1kk&quot;"/>
    <we:property name="MENTIMETER_SHOW_JOIN_INSTRUCTIONS" value="&quot;true&quot;"/>
    <we:property name="Microsoft.Office.CampaignId" value="&quot;none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f3bef1b7-c77f-4960-932f-1c74c3ce7841}">
  <we:reference id="WA104379261" version="4.3" store="en-US" storeType="OMEX"/>
  <we:alternateReferences/>
  <we:properties>
    <we:property name="MENTIMETER_FONT_SIZE_MODIFIER_KEY" value="&quot;-2&quot;"/>
    <we:property name="MENTIMETER_HIDE_TITLE_KEY" value="&quot;false&quot;"/>
    <we:property name="MENTIMETER_HIDE_VOTE_INDICATOR_KEY" value="&quot;false&quot;"/>
    <we:property name="MENTIMETER_INSTRUCTIONS_KEY" value="&quot;false&quot;"/>
    <we:property name="MENTIMETER_PPT_THEME_DISABLED" value="&quot;true&quot;"/>
    <we:property name="MENTIMETER_QUESTION_ID_KEY" value="&quot;7mkrn2e5t35q&quot;"/>
    <we:property name="MENTIMETER_SHOW_JOIN_INSTRUCTIONS" value="&quot;true&quot;"/>
    <we:property name="Microsoft.Office.CampaignId" value="&quot;none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3033</TotalTime>
  <Words>1540</Words>
  <Application>Microsoft Macintosh PowerPoint</Application>
  <PresentationFormat>Widescreen</PresentationFormat>
  <Paragraphs>413</Paragraphs>
  <Slides>45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Futura Medium</vt:lpstr>
      <vt:lpstr>Futura Medium</vt:lpstr>
      <vt:lpstr>Segoe UI Light</vt:lpstr>
      <vt:lpstr>Office Theme</vt:lpstr>
      <vt:lpstr>Mentimeter for PowerPoint</vt:lpstr>
      <vt:lpstr>Supervised Machine Learning and Linear Regression</vt:lpstr>
      <vt:lpstr>Outline</vt:lpstr>
      <vt:lpstr>Outline</vt:lpstr>
      <vt:lpstr>Supervised Machine Learning</vt:lpstr>
      <vt:lpstr>Predicting Lumber Volume</vt:lpstr>
      <vt:lpstr>Predicting Lumber Volume</vt:lpstr>
      <vt:lpstr>Predicting Lumber Volume</vt:lpstr>
      <vt:lpstr>Predicting Lumber Volume</vt:lpstr>
      <vt:lpstr>Predicting Lumber Volume</vt:lpstr>
      <vt:lpstr>Predicting Lumber Volume</vt:lpstr>
      <vt:lpstr>Terminology and Notation</vt:lpstr>
      <vt:lpstr>Terminology and Notation</vt:lpstr>
      <vt:lpstr>Outline</vt:lpstr>
      <vt:lpstr>Linear Model</vt:lpstr>
      <vt:lpstr>Linear Model</vt:lpstr>
      <vt:lpstr>Linear Model</vt:lpstr>
      <vt:lpstr>Linear Model</vt:lpstr>
      <vt:lpstr>Outline</vt:lpstr>
      <vt:lpstr>Linear Model</vt:lpstr>
      <vt:lpstr>Linear Model</vt:lpstr>
      <vt:lpstr>Cost Function</vt:lpstr>
      <vt:lpstr>Cost Function</vt:lpstr>
      <vt:lpstr>Cost Function</vt:lpstr>
      <vt:lpstr>Cost Function</vt:lpstr>
      <vt:lpstr>Summary</vt:lpstr>
      <vt:lpstr>Cost Functions and Optima</vt:lpstr>
      <vt:lpstr>Outline</vt:lpstr>
      <vt:lpstr>Gradient Descent Algorithm</vt:lpstr>
      <vt:lpstr>Gradient Descent Algorithm</vt:lpstr>
      <vt:lpstr>Gradient Descent Algorithm</vt:lpstr>
      <vt:lpstr>Gradient Descent Algorithm</vt:lpstr>
      <vt:lpstr>Gradient Descent Algorithm</vt:lpstr>
      <vt:lpstr>Gradient Descent Algorithm</vt:lpstr>
      <vt:lpstr>Gradient Descent Algorithm</vt:lpstr>
      <vt:lpstr>Gradient Descent Algorithm</vt:lpstr>
      <vt:lpstr>Gradient Descent Algorithm</vt:lpstr>
      <vt:lpstr>A Note Regarding Gradient Descent</vt:lpstr>
      <vt:lpstr>Types of Gradient Descent</vt:lpstr>
      <vt:lpstr>Linear Regression and Gradient Descent</vt:lpstr>
      <vt:lpstr>Linear Regression and Gradient Descent</vt:lpstr>
      <vt:lpstr>Outline</vt:lpstr>
      <vt:lpstr>Multiple Linear Regression</vt:lpstr>
      <vt:lpstr>Linear Regression and Gradient Descent</vt:lpstr>
      <vt:lpstr>Mentimeter for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Smith</dc:creator>
  <cp:lastModifiedBy>Smith, Megan</cp:lastModifiedBy>
  <cp:revision>71</cp:revision>
  <dcterms:created xsi:type="dcterms:W3CDTF">2023-12-21T22:14:30Z</dcterms:created>
  <dcterms:modified xsi:type="dcterms:W3CDTF">2024-01-23T20:56:32Z</dcterms:modified>
</cp:coreProperties>
</file>