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7" r:id="rId2"/>
    <p:sldId id="352" r:id="rId3"/>
    <p:sldId id="312" r:id="rId4"/>
    <p:sldId id="349" r:id="rId5"/>
    <p:sldId id="308" r:id="rId6"/>
    <p:sldId id="350" r:id="rId7"/>
    <p:sldId id="310" r:id="rId8"/>
    <p:sldId id="311" r:id="rId9"/>
    <p:sldId id="313" r:id="rId10"/>
    <p:sldId id="314" r:id="rId11"/>
    <p:sldId id="315" r:id="rId12"/>
    <p:sldId id="316" r:id="rId13"/>
    <p:sldId id="353" r:id="rId14"/>
    <p:sldId id="317" r:id="rId15"/>
    <p:sldId id="318" r:id="rId16"/>
    <p:sldId id="319" r:id="rId17"/>
    <p:sldId id="321" r:id="rId18"/>
    <p:sldId id="322" r:id="rId19"/>
    <p:sldId id="323" r:id="rId20"/>
    <p:sldId id="324" r:id="rId21"/>
    <p:sldId id="347" r:id="rId22"/>
    <p:sldId id="283" r:id="rId23"/>
    <p:sldId id="285" r:id="rId24"/>
    <p:sldId id="325" r:id="rId25"/>
    <p:sldId id="326" r:id="rId26"/>
    <p:sldId id="354" r:id="rId27"/>
    <p:sldId id="327" r:id="rId28"/>
    <p:sldId id="346" r:id="rId29"/>
    <p:sldId id="341" r:id="rId30"/>
    <p:sldId id="342" r:id="rId31"/>
    <p:sldId id="343" r:id="rId32"/>
    <p:sldId id="344" r:id="rId33"/>
    <p:sldId id="355" r:id="rId34"/>
    <p:sldId id="330" r:id="rId35"/>
    <p:sldId id="356" r:id="rId36"/>
    <p:sldId id="332" r:id="rId37"/>
    <p:sldId id="331" r:id="rId38"/>
    <p:sldId id="333" r:id="rId39"/>
    <p:sldId id="348" r:id="rId40"/>
    <p:sldId id="334" r:id="rId41"/>
    <p:sldId id="335" r:id="rId42"/>
    <p:sldId id="336" r:id="rId43"/>
    <p:sldId id="338" r:id="rId44"/>
    <p:sldId id="339" r:id="rId45"/>
    <p:sldId id="345" r:id="rId46"/>
    <p:sldId id="337" r:id="rId47"/>
  </p:sldIdLst>
  <p:sldSz cx="12192000" cy="6858000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2CB07-AD83-6248-BC69-563177D0B68C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B8708-CEF5-434E-ABD4-8FFBCE43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9DD2-7EE8-7C45-5074-AECAA7A7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94C84-5D08-5375-D444-D0EC6889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2749-B166-8E4C-2FC5-2046808A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0422-405F-6E25-1B64-0F31BDEB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52DD-4BFD-9A7B-0B02-F7CE8140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710A-D554-8603-4E43-451E0DA4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F93CC-3CCA-A7D7-0892-8C083DED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0E4F-AB81-BD29-5AA0-CD0CF71A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E5DA-53FF-8972-B209-77C7AEC1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D80F-95DA-A6BC-8DF5-FD2D1710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5C05F-50F6-C314-C834-44B9FC95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9860-1DCB-EB68-0DDB-970DD86D8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CA25-368E-AD9F-0B5A-C2B20B32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478A-B8EB-148F-76A7-14385411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E111-3645-9F8C-D0E1-5F585B3A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E44-E626-E2FB-951B-255C9906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BB06-EFDA-BD7D-CC33-026581DD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C5EC9-20F1-2E63-0F14-865AF64B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C5AE-7BA7-2F1D-A391-5AE98750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3161-38E6-3F78-6283-948C5185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70B-A0CD-2FA5-F2E3-03F3377F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263C-00C7-2FA5-3147-2D79CC86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E1A9-B54A-F091-2E7B-3E632F1A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C154-E546-68BD-FCBF-4A56534B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1B1F-3A0F-2D61-22BA-38DAF450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42E5-84BE-9B12-9AC7-1B4C13F4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BE62-63BC-5ABD-37C0-1CD35577E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7F3A-019A-2DB5-F6ED-A1FC7C58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9B143-B715-A418-88C1-C5E68401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C45A-6498-B977-ED9A-0097E5EA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0904A-F983-B796-7C90-5261507A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74C1-408E-FF3A-B4D4-DDA29F3B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BD4F-7427-AF50-5AA1-1AE2F5E0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62BA-6A4C-5F63-733F-DEA5DCEC2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15876-A6EF-825A-4DCE-C26C8D2F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314EA-CC60-D5C5-A13B-6EFA6730F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BF9B-FA63-999B-302E-A22C7CC7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C49BF-73F8-807A-8344-BDC68739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50CCE-E297-BEE6-7C09-D088A3A6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6160-51E3-4DF5-6C50-C2D9A1DB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AF123-E9E3-39B2-E3D4-F94DB595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7645B-1C10-BC95-46FC-F5879C20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1DAE5-CFA3-AF15-AC93-4F92854E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024EF-155C-9D6D-0F92-F72EB5A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81AF3-7B80-F1B1-3327-5810AEF2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C80F-F4EE-6435-D1E3-6B77970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495C-DE05-D1FE-82A2-57F90403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3EAA-5C8E-A15F-588B-670393EE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2F353-E8E7-15C6-B6DF-18B16F8B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4E26-E88C-F184-E3CD-38D5832A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EC51B-CC96-FC41-A030-8BFC77E9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D987-81F4-A419-E593-22B2370E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27E5-5CFA-3C09-80EA-64B6F970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AFFFE-A48E-13B9-4739-1493D3BF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89418-88A5-D16C-AAA5-6BFC227C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514D-55F7-6DE1-358D-F24BE3E1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F9F12-E4AB-8777-53D7-D35D023A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C3C5D-188F-6E06-D587-9054D714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2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7E32D-12A5-15E1-E9A9-DF47E70A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EEC8B-7363-98C8-B3E1-FC0AA3F4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7D5B-4136-E702-B138-85FB7870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FC69-27D6-004B-8F4B-67172C86695F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3AE5-5A84-C337-1AE2-70D8A5738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8310-3BFE-59FE-E56E-F5555F6D3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CBD3-AD79-564C-AE4D-E5228607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7BD-11D1-B749-ABDC-05108325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Logisitic</a:t>
            </a:r>
            <a:r>
              <a:rPr lang="en-US" sz="5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A0B84-F0B8-5748-996C-AC5B78A80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4990/6990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January 26, 2024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3F50-ABE2-F340-BB2D-C33E06CEAA78}"/>
              </a:ext>
            </a:extLst>
          </p:cNvPr>
          <p:cNvSpPr txBox="1"/>
          <p:nvPr/>
        </p:nvSpPr>
        <p:spPr>
          <a:xfrm>
            <a:off x="0" y="6488658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craiyon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CB2134BE-BC6A-A46C-9B87-07FB14B6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0" y="1384222"/>
            <a:ext cx="6832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F981FF-CFE0-5733-FA1E-4827B5357483}"/>
              </a:ext>
            </a:extLst>
          </p:cNvPr>
          <p:cNvSpPr/>
          <p:nvPr/>
        </p:nvSpPr>
        <p:spPr>
          <a:xfrm>
            <a:off x="5127371" y="2590205"/>
            <a:ext cx="521713" cy="370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BCE1A-91C6-B31A-C756-06E1DFF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891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Assumptions of linear regression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891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0AF219C-5D94-A849-A88E-D6385A6676C7}"/>
              </a:ext>
            </a:extLst>
          </p:cNvPr>
          <p:cNvSpPr txBox="1"/>
          <p:nvPr/>
        </p:nvSpPr>
        <p:spPr>
          <a:xfrm>
            <a:off x="5753801" y="2361732"/>
            <a:ext cx="2500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 term: </a:t>
            </a:r>
          </a:p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unmodelled effects,</a:t>
            </a:r>
          </a:p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random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2C8A4-689D-FE1E-9C66-CC5D196DE1AB}"/>
                  </a:ext>
                </a:extLst>
              </p:cNvPr>
              <p:cNvSpPr txBox="1"/>
              <p:nvPr/>
            </p:nvSpPr>
            <p:spPr>
              <a:xfrm>
                <a:off x="5087168" y="3435882"/>
                <a:ext cx="3204532" cy="719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𝜀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exp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𝜀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2C8A4-689D-FE1E-9C66-CC5D196D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68" y="3435882"/>
                <a:ext cx="3204532" cy="719428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F981FF-CFE0-5733-FA1E-4827B5357483}"/>
              </a:ext>
            </a:extLst>
          </p:cNvPr>
          <p:cNvSpPr/>
          <p:nvPr/>
        </p:nvSpPr>
        <p:spPr>
          <a:xfrm>
            <a:off x="5127371" y="2590205"/>
            <a:ext cx="521713" cy="370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BCE1A-91C6-B31A-C756-06E1DFF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890"/>
                <a:ext cx="10515600" cy="46985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Assumptions of linear regression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are independently and identically distributed random variables (IID)</a:t>
                </a:r>
              </a:p>
              <a:p>
                <a:pPr marL="457200" lvl="1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890"/>
                <a:ext cx="10515600" cy="4698591"/>
              </a:xfrm>
              <a:blipFill>
                <a:blip r:embed="rId2"/>
                <a:stretch>
                  <a:fillRect l="-108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0AF219C-5D94-A849-A88E-D6385A6676C7}"/>
              </a:ext>
            </a:extLst>
          </p:cNvPr>
          <p:cNvSpPr txBox="1"/>
          <p:nvPr/>
        </p:nvSpPr>
        <p:spPr>
          <a:xfrm>
            <a:off x="5753801" y="2361732"/>
            <a:ext cx="2500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 term: </a:t>
            </a:r>
          </a:p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unmodelled effects,</a:t>
            </a:r>
          </a:p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random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2C8A4-689D-FE1E-9C66-CC5D196DE1AB}"/>
                  </a:ext>
                </a:extLst>
              </p:cNvPr>
              <p:cNvSpPr txBox="1"/>
              <p:nvPr/>
            </p:nvSpPr>
            <p:spPr>
              <a:xfrm>
                <a:off x="5087168" y="3435882"/>
                <a:ext cx="3204532" cy="719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𝜀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exp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𝜀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2C8A4-689D-FE1E-9C66-CC5D196D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68" y="3435882"/>
                <a:ext cx="3204532" cy="719428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2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CE1A-91C6-B31A-C756-06E1DFF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890"/>
                <a:ext cx="10515600" cy="46985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The assumptions imply: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,</a:t>
                </a:r>
                <a:r>
                  <a:rPr lang="en-US" b="0" dirty="0">
                    <a:solidFill>
                      <a:schemeClr val="tx1"/>
                    </a:solidFill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endParaRPr lang="en-US" b="0" i="1" dirty="0">
                  <a:latin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890"/>
                <a:ext cx="10515600" cy="4698591"/>
              </a:xfrm>
              <a:blipFill>
                <a:blip r:embed="rId2"/>
                <a:stretch>
                  <a:fillRect l="-108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4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619EC-0D5E-AE23-0DBD-084D012A7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083B-F51D-78C9-AC2C-FA482043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5E085-6ED0-158C-D9DC-37C6AA00C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890"/>
                <a:ext cx="10515600" cy="46985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The assumptions imply: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,</a:t>
                </a:r>
                <a:r>
                  <a:rPr lang="en-US" b="0" dirty="0">
                    <a:solidFill>
                      <a:schemeClr val="tx1"/>
                    </a:solidFill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endParaRPr lang="en-US" b="0" i="1" dirty="0">
                  <a:latin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exp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890"/>
                <a:ext cx="10515600" cy="4698591"/>
              </a:xfrm>
              <a:blipFill>
                <a:blip r:embed="rId2"/>
                <a:stretch>
                  <a:fillRect l="-108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6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C904-8171-CE91-87CF-4F8547D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96C1-E34B-25DD-B075-3C95963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Likelihood: the probability of the data, given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05338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C904-8171-CE91-87CF-4F8547D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096C1-E34B-25DD-B075-3C959630C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Likelihood: the probability of the data, given the parameters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exp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⁡(−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096C1-E34B-25DD-B075-3C959630C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17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C904-8171-CE91-87CF-4F8547D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096C1-E34B-25DD-B075-3C959630C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Likelihood: the probability of the data, given the parameters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exp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⁡(−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 common estimation procedure is to find the parameters that maximize the likelihood (or, often, the log likelihood).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096C1-E34B-25DD-B075-3C959630C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32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C904-8171-CE91-87CF-4F8547D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096C1-E34B-25DD-B075-3C959630C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Likelihood: the probability of the data, given the parameters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exp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⁡(−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 common estimation procedure is to find the parameters that maximize the likelihood (or, often, the log likelihood).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Futura Medium" panose="020B0602020204020303" pitchFamily="34" charset="-79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Futura Medium" panose="020B0602020204020303" pitchFamily="34" charset="-79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096C1-E34B-25DD-B075-3C959630C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C904-8171-CE91-87CF-4F8547D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096C1-E34B-25DD-B075-3C959630C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Log-likelihood: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mlog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Futura Medium" panose="020B0602020204020303" pitchFamily="34" charset="-79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Futura Medium" panose="020B0602020204020303" pitchFamily="34" charset="-79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Futura Medium" panose="020B0602020204020303" pitchFamily="34" charset="-79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Futura Medium" panose="020B0602020204020303" pitchFamily="34" charset="-79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Futura Medium" panose="020B0602020204020303" pitchFamily="34" charset="-79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Futura Medium" panose="020B0602020204020303" pitchFamily="34" charset="-79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Futura Medium" panose="020B0602020204020303" pitchFamily="34" charset="-79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Squared-error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096C1-E34B-25DD-B075-3C959630C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419" b="-3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7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C904-8171-CE91-87CF-4F8547D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96C1-E34B-25DD-B075-3C95963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Take-away:</a:t>
            </a:r>
          </a:p>
          <a:p>
            <a:pPr marL="457200" lvl="1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linear regression, maximizing the log-likelihood is equivalent to minimizing the squared-error cost function.</a:t>
            </a:r>
          </a:p>
        </p:txBody>
      </p:sp>
    </p:spTree>
    <p:extLst>
      <p:ext uri="{BB962C8B-B14F-4D97-AF65-F5344CB8AC3E}">
        <p14:creationId xmlns:p14="http://schemas.microsoft.com/office/powerpoint/2010/main" val="94267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Mentimeter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entimeter for PowerPoint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entimeter for PowerPoint."/>
              <p:cNvGraphicFramePr>
                <a:graphicFrameLocks noGrp="1"/>
              </p:cNvGraphicFramePr>
              <p:nvPr/>
            </p:nvGraphicFramePr>
            <p:xfrm>
              <a:off x="721012" y="1200696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entimeter for PowerPoint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200696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04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7114-8CEF-2EA5-CA34-191E04A0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this framework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93F9E-62A7-BD3D-77DB-E6B0ABDED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Steps</a:t>
                </a: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Make an assumption about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.</m:t>
                    </m:r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Figure out how to perform maximum likelihood estimation.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93F9E-62A7-BD3D-77DB-E6B0ABDED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2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36B0-B1B2-55EC-A36B-CCB7E1F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D5E1-D4E1-E7F9-3691-2183845A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probabilistic interpretation of linear regression.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Gradient Ascent</a:t>
            </a:r>
          </a:p>
        </p:txBody>
      </p:sp>
    </p:spTree>
    <p:extLst>
      <p:ext uri="{BB962C8B-B14F-4D97-AF65-F5344CB8AC3E}">
        <p14:creationId xmlns:p14="http://schemas.microsoft.com/office/powerpoint/2010/main" val="53445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6A0B-16BC-4267-E28E-6F4FCDC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Classification: plant species prediction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0C5E334-CE1B-A935-1720-E86E9745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55289" y="1648030"/>
            <a:ext cx="9527458" cy="47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6A0B-16BC-4267-E28E-6F4FCDC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Classification: plant species prediction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0C5E334-CE1B-A935-1720-E86E9745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8609" y="1690688"/>
            <a:ext cx="9527458" cy="47637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8C2138-7B93-4443-FE3D-031DD0C25D98}"/>
              </a:ext>
            </a:extLst>
          </p:cNvPr>
          <p:cNvSpPr txBox="1">
            <a:spLocks/>
          </p:cNvSpPr>
          <p:nvPr/>
        </p:nvSpPr>
        <p:spPr>
          <a:xfrm>
            <a:off x="9676067" y="2397278"/>
            <a:ext cx="2214716" cy="206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setosa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</a:t>
            </a:r>
          </a:p>
          <a:p>
            <a:pPr algn="ct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virginica = 1</a:t>
            </a:r>
          </a:p>
        </p:txBody>
      </p:sp>
    </p:spTree>
    <p:extLst>
      <p:ext uri="{BB962C8B-B14F-4D97-AF65-F5344CB8AC3E}">
        <p14:creationId xmlns:p14="http://schemas.microsoft.com/office/powerpoint/2010/main" val="187511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3ED7-B218-E9F4-E069-A1EDCB3E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5E7AE-FF98-49F6-CB6D-0769159D2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We would like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5E7AE-FF98-49F6-CB6D-0769159D2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1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3ED7-B218-E9F4-E069-A1EDCB3E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6504C7-D372-68B8-97D8-F753395A0A1A}"/>
              </a:ext>
            </a:extLst>
          </p:cNvPr>
          <p:cNvSpPr/>
          <p:nvPr/>
        </p:nvSpPr>
        <p:spPr>
          <a:xfrm>
            <a:off x="6254945" y="3130277"/>
            <a:ext cx="589030" cy="3758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5E7AE-FF98-49F6-CB6D-0769159D2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We would like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5E7AE-FF98-49F6-CB6D-0769159D2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11CF72-3872-F6FB-4E72-4E21A17AA33C}"/>
              </a:ext>
            </a:extLst>
          </p:cNvPr>
          <p:cNvSpPr txBox="1"/>
          <p:nvPr/>
        </p:nvSpPr>
        <p:spPr>
          <a:xfrm>
            <a:off x="6731778" y="247210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FCBFF4-7140-0ACE-0971-433C56009111}"/>
              </a:ext>
            </a:extLst>
          </p:cNvPr>
          <p:cNvCxnSpPr/>
          <p:nvPr/>
        </p:nvCxnSpPr>
        <p:spPr>
          <a:xfrm flipH="1">
            <a:off x="6731778" y="2841436"/>
            <a:ext cx="235613" cy="2888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20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AAC2-5D98-529F-5C7C-DB5C2D387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5D3-CD67-8845-5679-EC9F4DA2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202F50-7122-34AE-1D70-EBCB151356CC}"/>
              </a:ext>
            </a:extLst>
          </p:cNvPr>
          <p:cNvSpPr/>
          <p:nvPr/>
        </p:nvSpPr>
        <p:spPr>
          <a:xfrm>
            <a:off x="5447254" y="3171700"/>
            <a:ext cx="589030" cy="3758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9C0CA-6372-9640-558F-C6A11A8F9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789" y="1896755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We would like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9C0CA-6372-9640-558F-C6A11A8F9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789" y="189675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FAAF94-AC4F-7886-2F7C-62A012E6043E}"/>
              </a:ext>
            </a:extLst>
          </p:cNvPr>
          <p:cNvSpPr txBox="1"/>
          <p:nvPr/>
        </p:nvSpPr>
        <p:spPr>
          <a:xfrm>
            <a:off x="5878639" y="2645845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8B3037-AF15-A421-E078-812BA3530D44}"/>
              </a:ext>
            </a:extLst>
          </p:cNvPr>
          <p:cNvCxnSpPr/>
          <p:nvPr/>
        </p:nvCxnSpPr>
        <p:spPr>
          <a:xfrm flipH="1">
            <a:off x="5860387" y="2932403"/>
            <a:ext cx="235613" cy="2888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3ED7-B218-E9F4-E069-A1EDCB3E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6504C7-D372-68B8-97D8-F753395A0A1A}"/>
              </a:ext>
            </a:extLst>
          </p:cNvPr>
          <p:cNvSpPr/>
          <p:nvPr/>
        </p:nvSpPr>
        <p:spPr>
          <a:xfrm>
            <a:off x="5447254" y="3171700"/>
            <a:ext cx="589030" cy="3758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5E7AE-FF98-49F6-CB6D-0769159D2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789" y="1896755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We would like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5E7AE-FF98-49F6-CB6D-0769159D2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789" y="189675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11CF72-3872-F6FB-4E72-4E21A17AA33C}"/>
              </a:ext>
            </a:extLst>
          </p:cNvPr>
          <p:cNvSpPr txBox="1"/>
          <p:nvPr/>
        </p:nvSpPr>
        <p:spPr>
          <a:xfrm>
            <a:off x="5878639" y="2645845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FCBFF4-7140-0ACE-0971-433C56009111}"/>
              </a:ext>
            </a:extLst>
          </p:cNvPr>
          <p:cNvCxnSpPr/>
          <p:nvPr/>
        </p:nvCxnSpPr>
        <p:spPr>
          <a:xfrm flipH="1">
            <a:off x="5860387" y="2932403"/>
            <a:ext cx="235613" cy="2888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8A97F7-6A16-EA63-7F3D-D1AF41643C69}"/>
              </a:ext>
            </a:extLst>
          </p:cNvPr>
          <p:cNvSpPr txBox="1"/>
          <p:nvPr/>
        </p:nvSpPr>
        <p:spPr>
          <a:xfrm>
            <a:off x="7237597" y="3955201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“sigmoid” or “logistic” function</a:t>
            </a:r>
          </a:p>
        </p:txBody>
      </p:sp>
    </p:spTree>
    <p:extLst>
      <p:ext uri="{BB962C8B-B14F-4D97-AF65-F5344CB8AC3E}">
        <p14:creationId xmlns:p14="http://schemas.microsoft.com/office/powerpoint/2010/main" val="1581901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3ED7-B218-E9F4-E069-A1EDCB3E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6504C7-D372-68B8-97D8-F753395A0A1A}"/>
              </a:ext>
            </a:extLst>
          </p:cNvPr>
          <p:cNvSpPr/>
          <p:nvPr/>
        </p:nvSpPr>
        <p:spPr>
          <a:xfrm>
            <a:off x="5467214" y="3149034"/>
            <a:ext cx="589030" cy="3758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5E7AE-FF98-49F6-CB6D-0769159D2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789" y="1896755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We would like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5E7AE-FF98-49F6-CB6D-0769159D2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789" y="189675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11CF72-3872-F6FB-4E72-4E21A17AA33C}"/>
              </a:ext>
            </a:extLst>
          </p:cNvPr>
          <p:cNvSpPr txBox="1"/>
          <p:nvPr/>
        </p:nvSpPr>
        <p:spPr>
          <a:xfrm>
            <a:off x="5878639" y="2645845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FCBFF4-7140-0ACE-0971-433C56009111}"/>
              </a:ext>
            </a:extLst>
          </p:cNvPr>
          <p:cNvCxnSpPr/>
          <p:nvPr/>
        </p:nvCxnSpPr>
        <p:spPr>
          <a:xfrm flipH="1">
            <a:off x="5860387" y="2932403"/>
            <a:ext cx="235613" cy="2888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8A97F7-6A16-EA63-7F3D-D1AF41643C69}"/>
              </a:ext>
            </a:extLst>
          </p:cNvPr>
          <p:cNvSpPr txBox="1"/>
          <p:nvPr/>
        </p:nvSpPr>
        <p:spPr>
          <a:xfrm>
            <a:off x="7237597" y="3955201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“sigmoid” or “logistic” function</a:t>
            </a:r>
          </a:p>
        </p:txBody>
      </p:sp>
    </p:spTree>
    <p:extLst>
      <p:ext uri="{BB962C8B-B14F-4D97-AF65-F5344CB8AC3E}">
        <p14:creationId xmlns:p14="http://schemas.microsoft.com/office/powerpoint/2010/main" val="24992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9F4-34A2-F82E-D620-708C250D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B4418-8F79-39E4-8F13-EFB8E61D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5347" y="196063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5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36B0-B1B2-55EC-A36B-CCB7E1F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D5E1-D4E1-E7F9-3691-2183845A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probabilistic interpretation of linear regression.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Ascent</a:t>
            </a:r>
          </a:p>
        </p:txBody>
      </p:sp>
    </p:spTree>
    <p:extLst>
      <p:ext uri="{BB962C8B-B14F-4D97-AF65-F5344CB8AC3E}">
        <p14:creationId xmlns:p14="http://schemas.microsoft.com/office/powerpoint/2010/main" val="1916364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64610-0DB3-B677-282F-53D1A71C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5347" y="1960631"/>
            <a:ext cx="64008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0329F4-34A2-F82E-D620-708C250D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AE990-752E-272C-5542-B68632A19A26}"/>
              </a:ext>
            </a:extLst>
          </p:cNvPr>
          <p:cNvCxnSpPr>
            <a:cxnSpLocks/>
          </p:cNvCxnSpPr>
          <p:nvPr/>
        </p:nvCxnSpPr>
        <p:spPr>
          <a:xfrm>
            <a:off x="2854411" y="3892378"/>
            <a:ext cx="549051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0B3A1A2-2878-83AF-4BC6-722D61E2625B}"/>
              </a:ext>
            </a:extLst>
          </p:cNvPr>
          <p:cNvSpPr/>
          <p:nvPr/>
        </p:nvSpPr>
        <p:spPr>
          <a:xfrm>
            <a:off x="5389605" y="3787345"/>
            <a:ext cx="210065" cy="2100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FC742-91B6-D26A-D347-3E809E9D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0061" y="1960631"/>
            <a:ext cx="64008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0329F4-34A2-F82E-D620-708C250D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AE990-752E-272C-5542-B68632A19A26}"/>
              </a:ext>
            </a:extLst>
          </p:cNvPr>
          <p:cNvCxnSpPr>
            <a:cxnSpLocks/>
          </p:cNvCxnSpPr>
          <p:nvPr/>
        </p:nvCxnSpPr>
        <p:spPr>
          <a:xfrm>
            <a:off x="2854411" y="3892378"/>
            <a:ext cx="549051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0B3A1A2-2878-83AF-4BC6-722D61E2625B}"/>
              </a:ext>
            </a:extLst>
          </p:cNvPr>
          <p:cNvSpPr/>
          <p:nvPr/>
        </p:nvSpPr>
        <p:spPr>
          <a:xfrm>
            <a:off x="5389605" y="3787344"/>
            <a:ext cx="210065" cy="2100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09284DDC-C098-6D0D-2D2F-2A282ECEC523}"/>
              </a:ext>
            </a:extLst>
          </p:cNvPr>
          <p:cNvSpPr/>
          <p:nvPr/>
        </p:nvSpPr>
        <p:spPr>
          <a:xfrm>
            <a:off x="4164227" y="3688491"/>
            <a:ext cx="358346" cy="407773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4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86F1B-3E35-2AB9-2AF9-A776AEE4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5347" y="1960631"/>
            <a:ext cx="64008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0329F4-34A2-F82E-D620-708C250D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AE990-752E-272C-5542-B68632A19A26}"/>
              </a:ext>
            </a:extLst>
          </p:cNvPr>
          <p:cNvCxnSpPr>
            <a:cxnSpLocks/>
          </p:cNvCxnSpPr>
          <p:nvPr/>
        </p:nvCxnSpPr>
        <p:spPr>
          <a:xfrm>
            <a:off x="2854411" y="3892378"/>
            <a:ext cx="549051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0B3A1A2-2878-83AF-4BC6-722D61E2625B}"/>
              </a:ext>
            </a:extLst>
          </p:cNvPr>
          <p:cNvSpPr/>
          <p:nvPr/>
        </p:nvSpPr>
        <p:spPr>
          <a:xfrm>
            <a:off x="5331403" y="3787344"/>
            <a:ext cx="210065" cy="2100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09284DDC-C098-6D0D-2D2F-2A282ECEC523}"/>
              </a:ext>
            </a:extLst>
          </p:cNvPr>
          <p:cNvSpPr/>
          <p:nvPr/>
        </p:nvSpPr>
        <p:spPr>
          <a:xfrm>
            <a:off x="6096000" y="3688491"/>
            <a:ext cx="358346" cy="407773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937B-49C8-3082-D0A8-D9A91EE0A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B6FF-3356-032C-9A49-E9A0D1FC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Assumptions of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436F8-0868-666F-C4EB-2B017EFB9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	</a:t>
                </a:r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436F8-0868-666F-C4EB-2B017EFB9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3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FF4-9298-8154-2F30-E620DBC7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Assumptions of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By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=0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	</a:t>
                </a:r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699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27B7-9BEC-59F0-D97F-E85A1FCDD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1C0-3BF9-3AF4-9936-D8E90608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Assumptions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2162C-A568-55DC-7716-68D426A33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By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=0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We can write this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	</a:t>
                </a:r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764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FF4-9298-8154-2F30-E620DBC7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Likelihood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Likelihood: probability of the data, given the parameters</a:t>
                </a:r>
              </a:p>
              <a:p>
                <a:pPr lvl="1"/>
                <a:endParaRPr lang="en-US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	</a:t>
                </a:r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49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FF4-9298-8154-2F30-E620DBC7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Likelihood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5" y="1825625"/>
                <a:ext cx="11909638" cy="4351338"/>
              </a:xfrm>
            </p:spPr>
            <p:txBody>
              <a:bodyPr/>
              <a:lstStyle/>
              <a:p>
                <a:pPr lvl="1"/>
                <a:r>
                  <a:rPr lang="en-US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Likelihood: probability of the data, given the parameters</a:t>
                </a:r>
              </a:p>
              <a:p>
                <a:pPr lvl="1"/>
                <a:endParaRPr lang="en-US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Log-likelihood</a:t>
                </a:r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⁡(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5" y="1825625"/>
                <a:ext cx="11909638" cy="4351338"/>
              </a:xfrm>
              <a:blipFill>
                <a:blip r:embed="rId2"/>
                <a:stretch>
                  <a:fillRect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35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FF4-9298-8154-2F30-E620DBC7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Likelihood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5" y="1825625"/>
                <a:ext cx="11909638" cy="4351338"/>
              </a:xfrm>
            </p:spPr>
            <p:txBody>
              <a:bodyPr/>
              <a:lstStyle/>
              <a:p>
                <a:pPr lvl="1"/>
                <a:r>
                  <a:rPr lang="en-US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Likelihood: probability of the data, given the parameters</a:t>
                </a:r>
              </a:p>
              <a:p>
                <a:pPr lvl="1"/>
                <a:endParaRPr lang="en-US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Futura Medium" panose="020B0602020204020303" pitchFamily="34" charset="-79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Log-likelihood</a:t>
                </a:r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⁡(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r>
                  <a:rPr lang="en-US" b="0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𝜃</m:t>
                    </m:r>
                  </m:oMath>
                </a14:m>
                <a:r>
                  <a:rPr lang="en-US" b="0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 to 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.</m:t>
                    </m:r>
                  </m:oMath>
                </a14:m>
                <a:r>
                  <a:rPr lang="en-US" b="0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5" y="1825625"/>
                <a:ext cx="11909638" cy="4351338"/>
              </a:xfrm>
              <a:blipFill>
                <a:blip r:embed="rId2"/>
                <a:stretch>
                  <a:fillRect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124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36B0-B1B2-55EC-A36B-CCB7E1F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D5E1-D4E1-E7F9-3691-2183845A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probabilistic interpretation of linear regression.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Ascent</a:t>
            </a:r>
          </a:p>
        </p:txBody>
      </p:sp>
    </p:spTree>
    <p:extLst>
      <p:ext uri="{BB962C8B-B14F-4D97-AF65-F5344CB8AC3E}">
        <p14:creationId xmlns:p14="http://schemas.microsoft.com/office/powerpoint/2010/main" val="16163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36B0-B1B2-55EC-A36B-CCB7E1F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D5E1-D4E1-E7F9-3691-2183845A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probabilistic interpretation of linear regression.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Gradient Ascent</a:t>
            </a:r>
          </a:p>
        </p:txBody>
      </p:sp>
    </p:spTree>
    <p:extLst>
      <p:ext uri="{BB962C8B-B14F-4D97-AF65-F5344CB8AC3E}">
        <p14:creationId xmlns:p14="http://schemas.microsoft.com/office/powerpoint/2010/main" val="4043294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FF4-9298-8154-2F30-E620DBC7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Ascent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5" y="1825625"/>
                <a:ext cx="11909638" cy="4351338"/>
              </a:xfrm>
            </p:spPr>
            <p:txBody>
              <a:bodyPr/>
              <a:lstStyle/>
              <a:p>
                <a:pPr lvl="1"/>
                <a:r>
                  <a:rPr lang="en-US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Batch Gradient Ascent</a:t>
                </a:r>
              </a:p>
              <a:p>
                <a:pPr lvl="1"/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:=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α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5" y="1825625"/>
                <a:ext cx="11909638" cy="4351338"/>
              </a:xfrm>
              <a:blipFill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506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A9C291-C344-A568-2A1A-60FFCA54D7E9}"/>
              </a:ext>
            </a:extLst>
          </p:cNvPr>
          <p:cNvSpPr/>
          <p:nvPr/>
        </p:nvSpPr>
        <p:spPr>
          <a:xfrm>
            <a:off x="6653242" y="2765639"/>
            <a:ext cx="566591" cy="353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DBDADC-E697-F839-A8E3-257D0065B82F}"/>
              </a:ext>
            </a:extLst>
          </p:cNvPr>
          <p:cNvSpPr/>
          <p:nvPr/>
        </p:nvSpPr>
        <p:spPr>
          <a:xfrm>
            <a:off x="5621034" y="2760029"/>
            <a:ext cx="269272" cy="3478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0FF4-9298-8154-2F30-E620DBC7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Ascent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5" y="1825625"/>
                <a:ext cx="11909638" cy="4351338"/>
              </a:xfrm>
            </p:spPr>
            <p:txBody>
              <a:bodyPr/>
              <a:lstStyle/>
              <a:p>
                <a:pPr lvl="1"/>
                <a:r>
                  <a:rPr lang="en-US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Batch Gradient Ascent</a:t>
                </a:r>
              </a:p>
              <a:p>
                <a:pPr lvl="1"/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:=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α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5" y="1825625"/>
                <a:ext cx="11909638" cy="4351338"/>
              </a:xfrm>
              <a:blipFill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8B5C2D-4477-0F47-069F-056FF66BCFDF}"/>
              </a:ext>
            </a:extLst>
          </p:cNvPr>
          <p:cNvSpPr txBox="1"/>
          <p:nvPr/>
        </p:nvSpPr>
        <p:spPr>
          <a:xfrm>
            <a:off x="5104931" y="22557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maximize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39576-909C-6762-1A41-BE0944ECA559}"/>
              </a:ext>
            </a:extLst>
          </p:cNvPr>
          <p:cNvSpPr txBox="1"/>
          <p:nvPr/>
        </p:nvSpPr>
        <p:spPr>
          <a:xfrm>
            <a:off x="6936537" y="315987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Log-likelihood</a:t>
            </a:r>
          </a:p>
        </p:txBody>
      </p:sp>
    </p:spTree>
    <p:extLst>
      <p:ext uri="{BB962C8B-B14F-4D97-AF65-F5344CB8AC3E}">
        <p14:creationId xmlns:p14="http://schemas.microsoft.com/office/powerpoint/2010/main" val="2109332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FF4-9298-8154-2F30-E620DBC7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Ascent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362" y="1601233"/>
                <a:ext cx="11909638" cy="4351338"/>
              </a:xfrm>
            </p:spPr>
            <p:txBody>
              <a:bodyPr/>
              <a:lstStyle/>
              <a:p>
                <a:pPr lvl="1"/>
                <a:r>
                  <a:rPr lang="en-US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Plug-in the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r>
                  <a:rPr lang="en-US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 and find the derivative to get:</a:t>
                </a:r>
              </a:p>
              <a:p>
                <a:pPr lvl="1"/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:=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α</m:t>
                      </m:r>
                      <m:nary>
                        <m:naryPr>
                          <m:chr m:val="∑"/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))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457200" lvl="1" indent="0" algn="ctr">
                  <a:buNone/>
                </a:pPr>
                <a:endParaRPr lang="en-US" b="1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457200" lvl="1" indent="0" algn="ctr">
                  <a:buNone/>
                </a:pPr>
                <a:r>
                  <a:rPr lang="en-US" sz="1800" b="1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[</a:t>
                </a:r>
                <a:r>
                  <a:rPr lang="en-US" sz="1800" dirty="0">
                    <a:latin typeface="Futura Medium" panose="020B0602020204020303" pitchFamily="34" charset="-79"/>
                    <a:ea typeface="Cambria Math" panose="02040503050406030204" pitchFamily="18" charset="0"/>
                    <a:cs typeface="Futura Medium" panose="020B0602020204020303" pitchFamily="34" charset="-79"/>
                  </a:rPr>
                  <a:t>Derivative is available on Canvas]</a:t>
                </a:r>
                <a:endParaRPr lang="en-US" sz="1800" b="1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lvl="1"/>
                <a:endParaRPr lang="en-US" b="0" dirty="0">
                  <a:latin typeface="Futura Medium" panose="020B0602020204020303" pitchFamily="34" charset="-79"/>
                  <a:ea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88F36-1811-5D44-9D72-5FD6C644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362" y="1601233"/>
                <a:ext cx="11909638" cy="4351338"/>
              </a:xfrm>
              <a:blipFill>
                <a:blip r:embed="rId2"/>
                <a:stretch>
                  <a:fillRect t="-1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177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6711-D789-BEF8-577E-92510CD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5C3E4-FF73-47F8-CE81-438893CD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Parameters: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b="0" dirty="0">
                    <a:ea typeface="Cambria Math" panose="02040503050406030204" pitchFamily="18" charset="0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 </m:t>
                    </m:r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Log-likelihood: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⁡(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)</m:t>
                    </m:r>
                  </m:oMath>
                </a14:m>
                <a:endParaRPr lang="en-US" sz="28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Goal: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using Gradient Ascent</a:t>
                </a: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5C3E4-FF73-47F8-CE81-438893CD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11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6A0B-16BC-4267-E28E-6F4FCDC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Classification: plant species prediction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0C5E334-CE1B-A935-1720-E86E9745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8609" y="1690688"/>
            <a:ext cx="9527458" cy="47637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8C2138-7B93-4443-FE3D-031DD0C25D98}"/>
              </a:ext>
            </a:extLst>
          </p:cNvPr>
          <p:cNvSpPr txBox="1">
            <a:spLocks/>
          </p:cNvSpPr>
          <p:nvPr/>
        </p:nvSpPr>
        <p:spPr>
          <a:xfrm>
            <a:off x="9676067" y="2397278"/>
            <a:ext cx="2214716" cy="206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setosa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</a:t>
            </a:r>
          </a:p>
          <a:p>
            <a:pPr algn="ct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virginica = 1</a:t>
            </a:r>
          </a:p>
        </p:txBody>
      </p:sp>
    </p:spTree>
    <p:extLst>
      <p:ext uri="{BB962C8B-B14F-4D97-AF65-F5344CB8AC3E}">
        <p14:creationId xmlns:p14="http://schemas.microsoft.com/office/powerpoint/2010/main" val="3519215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6A0B-16BC-4267-E28E-6F4FCDC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Classification: plant species prediction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0C5E334-CE1B-A935-1720-E86E9745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8009" y="1690688"/>
            <a:ext cx="7044313" cy="50316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8C2138-7B93-4443-FE3D-031DD0C25D98}"/>
              </a:ext>
            </a:extLst>
          </p:cNvPr>
          <p:cNvSpPr txBox="1">
            <a:spLocks/>
          </p:cNvSpPr>
          <p:nvPr/>
        </p:nvSpPr>
        <p:spPr>
          <a:xfrm>
            <a:off x="9676067" y="2397278"/>
            <a:ext cx="2214716" cy="206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setosa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</a:t>
            </a:r>
          </a:p>
          <a:p>
            <a:pPr algn="ct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virginica = 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522BFB-5353-D585-20DB-7593D400B829}"/>
              </a:ext>
            </a:extLst>
          </p:cNvPr>
          <p:cNvCxnSpPr>
            <a:cxnSpLocks/>
          </p:cNvCxnSpPr>
          <p:nvPr/>
        </p:nvCxnSpPr>
        <p:spPr>
          <a:xfrm>
            <a:off x="5337314" y="1779104"/>
            <a:ext cx="0" cy="4176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75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Mentimeter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entimeter for PowerPoint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entimeter for PowerPoint."/>
              <p:cNvGraphicFramePr>
                <a:graphicFrameLocks noGrp="1"/>
              </p:cNvGraphicFramePr>
              <p:nvPr/>
            </p:nvGraphicFramePr>
            <p:xfrm>
              <a:off x="721012" y="1200696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entimeter for PowerPoint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200696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3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71F41-01FD-924D-D349-1FC231834507}"/>
                  </a:ext>
                </a:extLst>
              </p:cNvPr>
              <p:cNvSpPr txBox="1"/>
              <p:nvPr/>
            </p:nvSpPr>
            <p:spPr>
              <a:xfrm>
                <a:off x="4149634" y="1690688"/>
                <a:ext cx="343553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𝑡𝑟𝑎𝑖𝑛𝑖𝑛𝑔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𝑑𝑎𝑡𝑎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71F41-01FD-924D-D349-1FC23183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34" y="1690688"/>
                <a:ext cx="3435532" cy="553998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2D30FF-4046-B9CB-F14C-78222BDE1A59}"/>
              </a:ext>
            </a:extLst>
          </p:cNvPr>
          <p:cNvCxnSpPr>
            <a:cxnSpLocks/>
          </p:cNvCxnSpPr>
          <p:nvPr/>
        </p:nvCxnSpPr>
        <p:spPr>
          <a:xfrm>
            <a:off x="5803175" y="2244686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B516F-846E-234D-9188-953CC9C57752}"/>
                  </a:ext>
                </a:extLst>
              </p:cNvPr>
              <p:cNvSpPr txBox="1"/>
              <p:nvPr/>
            </p:nvSpPr>
            <p:spPr>
              <a:xfrm>
                <a:off x="4685757" y="3900542"/>
                <a:ext cx="242642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B516F-846E-234D-9188-953CC9C57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57" y="3900542"/>
                <a:ext cx="2426426" cy="553998"/>
              </a:xfrm>
              <a:prstGeom prst="rect">
                <a:avLst/>
              </a:prstGeom>
              <a:blipFill>
                <a:blip r:embed="rId4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DA7DC-2B0B-41C5-CEE5-B7BA01713ED3}"/>
                  </a:ext>
                </a:extLst>
              </p:cNvPr>
              <p:cNvSpPr txBox="1"/>
              <p:nvPr/>
            </p:nvSpPr>
            <p:spPr>
              <a:xfrm>
                <a:off x="7721782" y="3864167"/>
                <a:ext cx="121919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DA7DC-2B0B-41C5-CEE5-B7BA0171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782" y="3864167"/>
                <a:ext cx="1219191" cy="553998"/>
              </a:xfrm>
              <a:prstGeom prst="rect">
                <a:avLst/>
              </a:prstGeom>
              <a:blipFill>
                <a:blip r:embed="rId5"/>
                <a:stretch>
                  <a:fillRect t="-454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2790E8-3A7D-E113-E2F4-98CA3DF4B6FD}"/>
              </a:ext>
            </a:extLst>
          </p:cNvPr>
          <p:cNvCxnSpPr>
            <a:cxnSpLocks/>
          </p:cNvCxnSpPr>
          <p:nvPr/>
        </p:nvCxnSpPr>
        <p:spPr>
          <a:xfrm>
            <a:off x="3960769" y="4205010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4662C-8527-6D0C-2FA8-91E89FFC214B}"/>
              </a:ext>
            </a:extLst>
          </p:cNvPr>
          <p:cNvCxnSpPr>
            <a:cxnSpLocks/>
          </p:cNvCxnSpPr>
          <p:nvPr/>
        </p:nvCxnSpPr>
        <p:spPr>
          <a:xfrm>
            <a:off x="6800308" y="4190717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C21645-532C-600F-C93F-D82A79CC5A69}"/>
                  </a:ext>
                </a:extLst>
              </p:cNvPr>
              <p:cNvSpPr txBox="1"/>
              <p:nvPr/>
            </p:nvSpPr>
            <p:spPr>
              <a:xfrm>
                <a:off x="2191023" y="3864167"/>
                <a:ext cx="2426426" cy="573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C21645-532C-600F-C93F-D82A79CC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023" y="3864167"/>
                <a:ext cx="2426426" cy="573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1877B-E3DA-09A4-79D9-0B0E6EA82597}"/>
                  </a:ext>
                </a:extLst>
              </p:cNvPr>
              <p:cNvSpPr txBox="1"/>
              <p:nvPr/>
            </p:nvSpPr>
            <p:spPr>
              <a:xfrm>
                <a:off x="3622772" y="2761374"/>
                <a:ext cx="466342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𝑙𝑒𝑎𝑟𝑛𝑖𝑛𝑔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𝑎𝑙𝑔𝑜𝑟𝑖𝑡h𝑚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1877B-E3DA-09A4-79D9-0B0E6EA8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72" y="2761374"/>
                <a:ext cx="4663429" cy="553998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35EA23-1827-E936-6A84-ED17B60D5720}"/>
              </a:ext>
            </a:extLst>
          </p:cNvPr>
          <p:cNvCxnSpPr>
            <a:cxnSpLocks/>
          </p:cNvCxnSpPr>
          <p:nvPr/>
        </p:nvCxnSpPr>
        <p:spPr>
          <a:xfrm>
            <a:off x="5817871" y="3333562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3A2FCA-1AFA-D778-96C1-293073D30790}"/>
              </a:ext>
            </a:extLst>
          </p:cNvPr>
          <p:cNvSpPr/>
          <p:nvPr/>
        </p:nvSpPr>
        <p:spPr>
          <a:xfrm>
            <a:off x="4477295" y="1690688"/>
            <a:ext cx="27334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F9DDCD2-CB96-A445-A6B9-966EA01A0B65}"/>
              </a:ext>
            </a:extLst>
          </p:cNvPr>
          <p:cNvSpPr/>
          <p:nvPr/>
        </p:nvSpPr>
        <p:spPr>
          <a:xfrm>
            <a:off x="5113565" y="3916064"/>
            <a:ext cx="16285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BAD0FA-B868-10CA-C823-40068C33F62C}"/>
              </a:ext>
            </a:extLst>
          </p:cNvPr>
          <p:cNvSpPr/>
          <p:nvPr/>
        </p:nvSpPr>
        <p:spPr>
          <a:xfrm>
            <a:off x="4149634" y="2779564"/>
            <a:ext cx="3526951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A6607-D297-ABDD-2DBB-B006FF2DB623}"/>
                  </a:ext>
                </a:extLst>
              </p:cNvPr>
              <p:cNvSpPr txBox="1"/>
              <p:nvPr/>
            </p:nvSpPr>
            <p:spPr>
              <a:xfrm>
                <a:off x="4149634" y="5167312"/>
                <a:ext cx="3889733" cy="107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h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𝑤𝑥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𝑏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h</m:t>
                          </m:r>
                        </m:e>
                        <m:sub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𝑋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A6607-D297-ABDD-2DBB-B006FF2D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34" y="5167312"/>
                <a:ext cx="3889733" cy="1075423"/>
              </a:xfrm>
              <a:prstGeom prst="rect">
                <a:avLst/>
              </a:prstGeom>
              <a:blipFill>
                <a:blip r:embed="rId8"/>
                <a:stretch>
                  <a:fillRect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991FC-1661-FECF-45F6-EE85F7CF18BA}"/>
                  </a:ext>
                </a:extLst>
              </p:cNvPr>
              <p:cNvSpPr txBox="1"/>
              <p:nvPr/>
            </p:nvSpPr>
            <p:spPr>
              <a:xfrm>
                <a:off x="8286201" y="4636148"/>
                <a:ext cx="3889733" cy="1856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𝑋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000" dirty="0"/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991FC-1661-FECF-45F6-EE85F7CF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01" y="4636148"/>
                <a:ext cx="3889733" cy="1856727"/>
              </a:xfrm>
              <a:prstGeom prst="rect">
                <a:avLst/>
              </a:prstGeom>
              <a:blipFill>
                <a:blip r:embed="rId9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4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CA6-7EF1-920C-85A8-19700124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 and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F083-A36B-96ED-9734-C424AFBD9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F083-A36B-96ED-9734-C424AFBD9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  <a:blipFill>
                <a:blip r:embed="rId2"/>
                <a:stretch>
                  <a:fillRect l="-2695" t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D7AFF3-3614-ECE6-EE7B-4B2FE97E52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D7AFF3-3614-ECE6-EE7B-4B2FE97E5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  <a:blipFill>
                <a:blip r:embed="rId3"/>
                <a:stretch>
                  <a:fillRect l="-2092" t="-5833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659811-163F-C4A8-72AD-A905AB690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Gradient Descent Algorithm:</a:t>
                </a:r>
              </a:p>
              <a:p>
                <a:pPr marL="0" indent="0">
                  <a:buNone/>
                </a:pPr>
                <a:r>
                  <a:rPr lang="en-US" dirty="0"/>
                  <a:t>Repeat until convergence{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659811-163F-C4A8-72AD-A905AB69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  <a:blipFill>
                <a:blip r:embed="rId4"/>
                <a:stretch>
                  <a:fillRect l="-1078" t="-5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9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CE1A-91C6-B31A-C756-06E1DFF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Why do we use the squared-error cost function?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3081" b="-3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60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F981FF-CFE0-5733-FA1E-4827B5357483}"/>
              </a:ext>
            </a:extLst>
          </p:cNvPr>
          <p:cNvSpPr/>
          <p:nvPr/>
        </p:nvSpPr>
        <p:spPr>
          <a:xfrm>
            <a:off x="5127371" y="2590205"/>
            <a:ext cx="521713" cy="370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BCE1A-91C6-B31A-C756-06E1DFF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891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Assumptions of linear regression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891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0AF219C-5D94-A849-A88E-D6385A6676C7}"/>
              </a:ext>
            </a:extLst>
          </p:cNvPr>
          <p:cNvSpPr txBox="1"/>
          <p:nvPr/>
        </p:nvSpPr>
        <p:spPr>
          <a:xfrm>
            <a:off x="5753801" y="2361732"/>
            <a:ext cx="2500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 term: </a:t>
            </a:r>
          </a:p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unmodelled effects,</a:t>
            </a:r>
          </a:p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random noise</a:t>
            </a:r>
          </a:p>
        </p:txBody>
      </p:sp>
    </p:spTree>
    <p:extLst>
      <p:ext uri="{BB962C8B-B14F-4D97-AF65-F5344CB8AC3E}">
        <p14:creationId xmlns:p14="http://schemas.microsoft.com/office/powerpoint/2010/main" val="135428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F981FF-CFE0-5733-FA1E-4827B5357483}"/>
              </a:ext>
            </a:extLst>
          </p:cNvPr>
          <p:cNvSpPr/>
          <p:nvPr/>
        </p:nvSpPr>
        <p:spPr>
          <a:xfrm>
            <a:off x="5127371" y="2590205"/>
            <a:ext cx="521713" cy="370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BCE1A-91C6-B31A-C756-06E1DFF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891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Assumptions of linear regression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5A2F-DBFF-205D-48CB-6E83C28DD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891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0AF219C-5D94-A849-A88E-D6385A6676C7}"/>
              </a:ext>
            </a:extLst>
          </p:cNvPr>
          <p:cNvSpPr txBox="1"/>
          <p:nvPr/>
        </p:nvSpPr>
        <p:spPr>
          <a:xfrm>
            <a:off x="5753801" y="2361732"/>
            <a:ext cx="2500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error term: </a:t>
            </a:r>
          </a:p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unmodelled effects,</a:t>
            </a:r>
          </a:p>
          <a:p>
            <a:r>
              <a:rPr lang="en-US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random noise</a:t>
            </a:r>
          </a:p>
        </p:txBody>
      </p:sp>
    </p:spTree>
    <p:extLst>
      <p:ext uri="{BB962C8B-B14F-4D97-AF65-F5344CB8AC3E}">
        <p14:creationId xmlns:p14="http://schemas.microsoft.com/office/powerpoint/2010/main" val="3314855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vfceeiss3vh7bdxrwp8b7vaeyi135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webextension1.xml><?xml version="1.0" encoding="utf-8"?>
<we:webextension xmlns:we="http://schemas.microsoft.com/office/webextensions/webextension/2010/11" id="{f3bef1b7-c77f-4960-932f-1c74c3ce7841}">
  <we:reference id="WA104379261" version="4.3" store="en-US" storeType="OMEX"/>
  <we:alternateReferences/>
  <we:properties>
    <we:property name="MENTIMETER_FONT_SIZE_MODIFIER_KEY" value="&quot;-2&quot;"/>
    <we:property name="MENTIMETER_HIDE_TITLE_KEY" value="&quot;false&quot;"/>
    <we:property name="MENTIMETER_HIDE_VOTE_INDICATOR_KEY" value="&quot;false&quot;"/>
    <we:property name="MENTIMETER_INSTRUCTIONS_KEY" value="&quot;false&quot;"/>
    <we:property name="MENTIMETER_PPT_THEME_DISABLED" value="&quot;true&quot;"/>
    <we:property name="MENTIMETER_QUESTION_ID_KEY" value="&quot;qsnkm3x5ot1f&quot;"/>
    <we:property name="MENTIMETER_SHOW_JOIN_INSTRUCTIONS" value="&quot;true&quot;"/>
    <we:property name="Microsoft.Office.CampaignId" value="&quot;non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3bef1b7-c77f-4960-932f-1c74c3ce7841}">
  <we:reference id="WA104379261" version="4.3" store="en-US" storeType="OMEX"/>
  <we:alternateReferences/>
  <we:properties>
    <we:property name="MENTIMETER_FONT_SIZE_MODIFIER_KEY" value="&quot;-2&quot;"/>
    <we:property name="MENTIMETER_HIDE_TITLE_KEY" value="&quot;false&quot;"/>
    <we:property name="MENTIMETER_HIDE_VOTE_INDICATOR_KEY" value="&quot;false&quot;"/>
    <we:property name="MENTIMETER_INSTRUCTIONS_KEY" value="&quot;false&quot;"/>
    <we:property name="MENTIMETER_PPT_THEME_DISABLED" value="&quot;true&quot;"/>
    <we:property name="MENTIMETER_QUESTION_ID_KEY" value="&quot;3jird8j37vcr&quot;"/>
    <we:property name="MENTIMETER_SHOW_JOIN_INSTRUCTIONS" value="&quot;true&quot;"/>
    <we:property name="Microsoft.Office.CampaignId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1056</Words>
  <Application>Microsoft Macintosh PowerPoint</Application>
  <PresentationFormat>Widescreen</PresentationFormat>
  <Paragraphs>263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FUTURA MEDIUM</vt:lpstr>
      <vt:lpstr>FUTURA MEDIUM</vt:lpstr>
      <vt:lpstr>Segoe UI Light</vt:lpstr>
      <vt:lpstr>Office Theme</vt:lpstr>
      <vt:lpstr>Logisitic Regression</vt:lpstr>
      <vt:lpstr>Mentimeter for PowerPoint</vt:lpstr>
      <vt:lpstr>Outline</vt:lpstr>
      <vt:lpstr>Outline</vt:lpstr>
      <vt:lpstr>Linear Regression</vt:lpstr>
      <vt:lpstr>Linear Regression and Gradient Descent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Probabilistic Interpretation</vt:lpstr>
      <vt:lpstr>Using this framework for classification</vt:lpstr>
      <vt:lpstr>Outline</vt:lpstr>
      <vt:lpstr>Classification: plant species prediction</vt:lpstr>
      <vt:lpstr>Classification: plant species prediction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Assumptions of Logistic Regression</vt:lpstr>
      <vt:lpstr>Assumptions of Logistic Regression</vt:lpstr>
      <vt:lpstr>Assumptions of Logistic Regression</vt:lpstr>
      <vt:lpstr>Likelihood for Logistic Regression</vt:lpstr>
      <vt:lpstr>Likelihood for Logistic Regression</vt:lpstr>
      <vt:lpstr>Likelihood for Logistic Regression</vt:lpstr>
      <vt:lpstr>Outline</vt:lpstr>
      <vt:lpstr>Gradient Ascent Algorithm</vt:lpstr>
      <vt:lpstr>Gradient Ascent Algorithm</vt:lpstr>
      <vt:lpstr>Gradient Ascent Algorithm</vt:lpstr>
      <vt:lpstr>Summary</vt:lpstr>
      <vt:lpstr>Classification: plant species prediction</vt:lpstr>
      <vt:lpstr>Classification: plant species prediction</vt:lpstr>
      <vt:lpstr>Mentimeter for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Mentimeter for PowerPoint</dc:title>
  <dc:creator>Smith, Megan</dc:creator>
  <cp:lastModifiedBy>Smith, Megan</cp:lastModifiedBy>
  <cp:revision>23</cp:revision>
  <dcterms:created xsi:type="dcterms:W3CDTF">2023-12-28T14:44:07Z</dcterms:created>
  <dcterms:modified xsi:type="dcterms:W3CDTF">2024-01-26T15:25:16Z</dcterms:modified>
</cp:coreProperties>
</file>