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97" r:id="rId2"/>
    <p:sldId id="362" r:id="rId3"/>
    <p:sldId id="363" r:id="rId4"/>
    <p:sldId id="309" r:id="rId5"/>
    <p:sldId id="367" r:id="rId6"/>
    <p:sldId id="357" r:id="rId7"/>
    <p:sldId id="359" r:id="rId8"/>
    <p:sldId id="360" r:id="rId9"/>
    <p:sldId id="341" r:id="rId10"/>
    <p:sldId id="343" r:id="rId11"/>
    <p:sldId id="342" r:id="rId12"/>
    <p:sldId id="344" r:id="rId13"/>
    <p:sldId id="345" r:id="rId14"/>
    <p:sldId id="364" r:id="rId15"/>
    <p:sldId id="347" r:id="rId16"/>
    <p:sldId id="349" r:id="rId17"/>
    <p:sldId id="348" r:id="rId18"/>
    <p:sldId id="350" r:id="rId19"/>
    <p:sldId id="351" r:id="rId20"/>
    <p:sldId id="365" r:id="rId21"/>
    <p:sldId id="352" r:id="rId22"/>
    <p:sldId id="353" r:id="rId23"/>
    <p:sldId id="354" r:id="rId24"/>
    <p:sldId id="356" r:id="rId25"/>
    <p:sldId id="361" r:id="rId26"/>
    <p:sldId id="355" r:id="rId27"/>
  </p:sldIdLst>
  <p:sldSz cx="12192000" cy="6858000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52"/>
    <p:restoredTop sz="96296"/>
  </p:normalViewPr>
  <p:slideViewPr>
    <p:cSldViewPr snapToGrid="0">
      <p:cViewPr varScale="1">
        <p:scale>
          <a:sx n="218" d="100"/>
          <a:sy n="218" d="100"/>
        </p:scale>
        <p:origin x="14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335BE-8ECE-5A49-A7F7-DF01A1F8BBB5}" type="datetimeFigureOut">
              <a:rPr lang="en-US" smtClean="0"/>
              <a:t>1/31/24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7295D7-0A58-4140-AA1A-6EBA8A6ED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85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sigmoid function on board.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2D373-8AF4-FD4A-B674-89257267A7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29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295D7-0A58-4140-AA1A-6EBA8A6ED8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74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295D7-0A58-4140-AA1A-6EBA8A6ED8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17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295D7-0A58-4140-AA1A-6EBA8A6ED8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9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on board to explain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295D7-0A58-4140-AA1A-6EBA8A6ED8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32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on board to explain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295D7-0A58-4140-AA1A-6EBA8A6ED8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10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on board to explain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295D7-0A58-4140-AA1A-6EBA8A6ED8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52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on board to explain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295D7-0A58-4140-AA1A-6EBA8A6ED8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10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on board to explain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295D7-0A58-4140-AA1A-6EBA8A6ED8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95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295D7-0A58-4140-AA1A-6EBA8A6ED8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295D7-0A58-4140-AA1A-6EBA8A6ED8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68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295D7-0A58-4140-AA1A-6EBA8A6ED8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07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9E73C-21EB-4AEB-304E-DD10AD2B8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50FAB-0952-4B3D-9FE0-B5336CE35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D118D-D550-1B59-5F3D-FE783F29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2763-DA3F-2942-A73F-28BC28C3FD73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BAAB5-04F9-3B75-C11A-13181BE1A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BCA92-1778-108E-5A34-2319244C3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BEA6-544A-B64E-8F0E-D1161CEFD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63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00ACB-F832-A1DE-1955-F65A960D8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6057F8-2E3C-7666-1A1D-45720343E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03466-6CAE-A897-A13B-A0FA537D4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2763-DA3F-2942-A73F-28BC28C3FD73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1AE07-E17E-5BBD-7A1E-6F5267499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DBCD2-E337-656D-CB03-C8F1F04C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BEA6-544A-B64E-8F0E-D1161CEFD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3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2D6A40-FDE1-C86C-81D9-5D536BFF11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64AE8-8892-8889-A958-7DCE1B776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9A6EF-069A-CF71-7FC2-DE1E4F98A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2763-DA3F-2942-A73F-28BC28C3FD73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A0335-72FE-51E7-B126-2CE8F53B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46A15-CF07-1BF7-D749-94F593DA4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BEA6-544A-B64E-8F0E-D1161CEFD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39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10972-DA21-2302-37E6-A882A580C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49D6F-969F-D6D3-66F9-FF88137D3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BD7DC-469B-D980-E5A6-BE5B3FA22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2763-DA3F-2942-A73F-28BC28C3FD73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A9A5A-665B-9ABB-5FE9-F2C7034CF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14555-7BD0-7559-8E40-70123D03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BEA6-544A-B64E-8F0E-D1161CEFD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B4674-F98E-3C69-775C-E4CEBCEE2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F3D0F-96FC-1F76-224D-5C82BD315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4CA09-2FC3-BD4A-B413-A7A4CFDC6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2763-DA3F-2942-A73F-28BC28C3FD73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53EF4-0C84-532F-285F-F6E8FD4BA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4C893-B66E-F4D2-7A9E-CECD495E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BEA6-544A-B64E-8F0E-D1161CEFD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4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8F530-6843-94B4-452D-C047B56B6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3EBE2-8F9D-22E5-EE06-DE9904EC3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A0395-7457-1B02-0046-C63B9A14F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0578D-6001-58A2-BF80-B7E01464B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2763-DA3F-2942-A73F-28BC28C3FD73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2C3BC-9BE8-3519-AA02-3B9C37153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BA9CE-6111-83EF-1DAA-AEF77E856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BEA6-544A-B64E-8F0E-D1161CEFD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54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E67BD-2B1A-44AB-B3B4-07958189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33A95-59A1-AF03-9E65-A6D494CA8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D26CF-8501-494C-28A6-DBA553850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C6F390-0476-2AC5-397C-869B786BC0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9689E7-A19A-9759-4909-55AE94250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3B9732-8520-C4F0-242B-E6DCD1D49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2763-DA3F-2942-A73F-28BC28C3FD73}" type="datetimeFigureOut">
              <a:rPr lang="en-US" smtClean="0"/>
              <a:t>1/31/24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2D4673-27F9-0379-5C7A-4809A21BB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838893-CB87-B71B-DFAE-050255974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BEA6-544A-B64E-8F0E-D1161CEFD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3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07D7-D428-F31B-469E-877A94A3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5BD580-0CA2-2F06-CEAC-93566476F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2763-DA3F-2942-A73F-28BC28C3FD73}" type="datetimeFigureOut">
              <a:rPr lang="en-US" smtClean="0"/>
              <a:t>1/31/24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717B0F-3A3C-8282-5304-E10540D9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12886-B6D2-BE1C-5BB3-120D2DBCE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BEA6-544A-B64E-8F0E-D1161CEFD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4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A31114-09CF-C111-6952-C9D75632D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2763-DA3F-2942-A73F-28BC28C3FD73}" type="datetimeFigureOut">
              <a:rPr lang="en-US" smtClean="0"/>
              <a:t>1/31/24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7D5A96-5D81-1428-01B4-0A8DE8E7F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549BE-DB64-56D1-F562-F4F1D719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BEA6-544A-B64E-8F0E-D1161CEFD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ADA0F-A556-08C2-50B7-BE68E9ADC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2E43-4EA3-27F5-23A7-8438C44BD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7DCD2-6F4F-B450-228B-F6748BFF6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2C184-EA76-7CA3-1DDA-D2ACE24AF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2763-DA3F-2942-A73F-28BC28C3FD73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5782F-C3F6-6E72-F135-D462F5A3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7589A-EC3C-1639-BBCC-152B9C8C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BEA6-544A-B64E-8F0E-D1161CEFD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0014C-5B37-E790-3CD9-AA75582C6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34AC6E-00BC-815C-D0AE-4B7AC22F21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FCFE1-1CB0-F4B3-4C17-C092F0883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4C70C-2C3B-AE04-906E-6A1B2AB39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2763-DA3F-2942-A73F-28BC28C3FD73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FECD2-34E0-86CC-E393-7EAC7BFC2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CF340-51CC-FBAE-C056-B99451895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BEA6-544A-B64E-8F0E-D1161CEFD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6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CF14D-B9B8-E77B-84AA-5B6386A78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A04DF-17D0-938F-BCE4-58E303AA7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8A1D4-C1D3-82B6-BFE5-4E963A0B5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52763-DA3F-2942-A73F-28BC28C3FD73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328F9-7976-AF55-F978-308B0020D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F3EB2-11A3-717F-5BEB-F13667C09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ABEA6-544A-B64E-8F0E-D1161CEFD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9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437BD-11D1-B749-ABDC-051083257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0407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Softmax</a:t>
            </a:r>
            <a:r>
              <a:rPr lang="en-US" sz="5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A0B84-F0B8-5748-996C-AC5B78A80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0408" y="4629234"/>
            <a:ext cx="3973386" cy="1485319"/>
          </a:xfrm>
          <a:noFill/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BIO 4990/6990</a:t>
            </a:r>
          </a:p>
          <a:p>
            <a:pPr algn="l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January 31, 2024</a:t>
            </a:r>
          </a:p>
          <a:p>
            <a:pPr algn="l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Dr. Megan Smith</a:t>
            </a:r>
          </a:p>
          <a:p>
            <a:pPr algn="l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Mississippi State University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343F50-ABE2-F340-BB2D-C33E06CEAA78}"/>
              </a:ext>
            </a:extLst>
          </p:cNvPr>
          <p:cNvSpPr txBox="1"/>
          <p:nvPr/>
        </p:nvSpPr>
        <p:spPr>
          <a:xfrm>
            <a:off x="0" y="6488658"/>
            <a:ext cx="140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from craiyon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BB1725-CB1E-3DF3-F2BD-222EFB2717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388"/>
          <a:stretch/>
        </p:blipFill>
        <p:spPr>
          <a:xfrm>
            <a:off x="390873" y="1631092"/>
            <a:ext cx="7040203" cy="426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60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4370-747B-426C-7A24-E8F256D46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More than two classes?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F120BF7-78C6-62EF-7F7C-F21986BC02AE}"/>
              </a:ext>
            </a:extLst>
          </p:cNvPr>
          <p:cNvCxnSpPr/>
          <p:nvPr/>
        </p:nvCxnSpPr>
        <p:spPr>
          <a:xfrm flipV="1">
            <a:off x="2088292" y="1690688"/>
            <a:ext cx="0" cy="42405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F3613C-C726-8CE5-B39F-0E15B1639D8B}"/>
              </a:ext>
            </a:extLst>
          </p:cNvPr>
          <p:cNvCxnSpPr>
            <a:cxnSpLocks/>
          </p:cNvCxnSpPr>
          <p:nvPr/>
        </p:nvCxnSpPr>
        <p:spPr>
          <a:xfrm>
            <a:off x="1260304" y="5263511"/>
            <a:ext cx="6054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272A7E1-FB03-267F-BB3A-1727F78F90EA}"/>
              </a:ext>
            </a:extLst>
          </p:cNvPr>
          <p:cNvSpPr txBox="1"/>
          <p:nvPr/>
        </p:nvSpPr>
        <p:spPr>
          <a:xfrm>
            <a:off x="7315200" y="5032678"/>
            <a:ext cx="48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  <a:r>
              <a:rPr lang="en-US" sz="24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endParaRPr lang="en-US" sz="24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F5AFEB-76D2-1F68-4376-5BC46F301683}"/>
              </a:ext>
            </a:extLst>
          </p:cNvPr>
          <p:cNvSpPr txBox="1"/>
          <p:nvPr/>
        </p:nvSpPr>
        <p:spPr>
          <a:xfrm>
            <a:off x="1846880" y="1229023"/>
            <a:ext cx="48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  <a:r>
              <a:rPr lang="en-US" sz="24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  <a:endParaRPr lang="en-US" sz="24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2F049C44-692C-BEAD-61B2-95AD1F19EB93}"/>
              </a:ext>
            </a:extLst>
          </p:cNvPr>
          <p:cNvSpPr/>
          <p:nvPr/>
        </p:nvSpPr>
        <p:spPr>
          <a:xfrm>
            <a:off x="2790334" y="2884602"/>
            <a:ext cx="207390" cy="2356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D1ACC5D3-0DF3-F25A-AE9B-4535D74F115B}"/>
              </a:ext>
            </a:extLst>
          </p:cNvPr>
          <p:cNvSpPr/>
          <p:nvPr/>
        </p:nvSpPr>
        <p:spPr>
          <a:xfrm>
            <a:off x="3130995" y="3050598"/>
            <a:ext cx="207390" cy="2356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9E784FC1-2CF3-F954-1C2F-39472DF2E535}"/>
              </a:ext>
            </a:extLst>
          </p:cNvPr>
          <p:cNvSpPr/>
          <p:nvPr/>
        </p:nvSpPr>
        <p:spPr>
          <a:xfrm>
            <a:off x="2766748" y="3359264"/>
            <a:ext cx="207390" cy="2356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306AB02A-1B3D-DF1A-FBE6-5D9BC4929591}"/>
              </a:ext>
            </a:extLst>
          </p:cNvPr>
          <p:cNvSpPr/>
          <p:nvPr/>
        </p:nvSpPr>
        <p:spPr>
          <a:xfrm>
            <a:off x="3083861" y="3477099"/>
            <a:ext cx="207390" cy="2356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94F1AA1-95D1-0808-E1DF-6E9E0F066067}"/>
              </a:ext>
            </a:extLst>
          </p:cNvPr>
          <p:cNvSpPr/>
          <p:nvPr/>
        </p:nvSpPr>
        <p:spPr>
          <a:xfrm>
            <a:off x="4996206" y="2441542"/>
            <a:ext cx="216817" cy="22624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5BA0F59-BBAC-6382-8DA6-6C0DFF466472}"/>
              </a:ext>
            </a:extLst>
          </p:cNvPr>
          <p:cNvSpPr/>
          <p:nvPr/>
        </p:nvSpPr>
        <p:spPr>
          <a:xfrm>
            <a:off x="5004336" y="2859464"/>
            <a:ext cx="216817" cy="22624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7CE43E6-4228-2A7D-107E-23822C5A96E0}"/>
              </a:ext>
            </a:extLst>
          </p:cNvPr>
          <p:cNvSpPr/>
          <p:nvPr/>
        </p:nvSpPr>
        <p:spPr>
          <a:xfrm>
            <a:off x="5439266" y="2470771"/>
            <a:ext cx="216817" cy="22624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FFDAA10-B291-61DE-5B5B-7EF160C3B798}"/>
              </a:ext>
            </a:extLst>
          </p:cNvPr>
          <p:cNvSpPr/>
          <p:nvPr/>
        </p:nvSpPr>
        <p:spPr>
          <a:xfrm>
            <a:off x="5656083" y="2836149"/>
            <a:ext cx="216817" cy="22624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FCF32A1-7346-B409-BB0B-96F8E5DF362C}"/>
              </a:ext>
            </a:extLst>
          </p:cNvPr>
          <p:cNvSpPr/>
          <p:nvPr/>
        </p:nvSpPr>
        <p:spPr>
          <a:xfrm>
            <a:off x="5475403" y="2105393"/>
            <a:ext cx="216817" cy="22624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84B28B-9FED-0D58-CD74-A73996A1B16D}"/>
              </a:ext>
            </a:extLst>
          </p:cNvPr>
          <p:cNvSpPr/>
          <p:nvPr/>
        </p:nvSpPr>
        <p:spPr>
          <a:xfrm>
            <a:off x="5004336" y="3996965"/>
            <a:ext cx="208687" cy="1979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37CD47-071C-9E4B-4DB5-878ACDC24FDB}"/>
              </a:ext>
            </a:extLst>
          </p:cNvPr>
          <p:cNvSpPr/>
          <p:nvPr/>
        </p:nvSpPr>
        <p:spPr>
          <a:xfrm>
            <a:off x="5116809" y="4454165"/>
            <a:ext cx="208687" cy="1979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CFCA4E-6F05-F346-222D-9DC4C1A9E6B3}"/>
              </a:ext>
            </a:extLst>
          </p:cNvPr>
          <p:cNvSpPr/>
          <p:nvPr/>
        </p:nvSpPr>
        <p:spPr>
          <a:xfrm>
            <a:off x="4705821" y="4414297"/>
            <a:ext cx="208687" cy="1979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B44408-3443-ABAF-2C3A-4E65783BEC93}"/>
              </a:ext>
            </a:extLst>
          </p:cNvPr>
          <p:cNvSpPr/>
          <p:nvPr/>
        </p:nvSpPr>
        <p:spPr>
          <a:xfrm>
            <a:off x="5443330" y="4181958"/>
            <a:ext cx="208687" cy="1979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5FB1AE-B3AD-C43D-FE12-D01A7E8F8E5D}"/>
              </a:ext>
            </a:extLst>
          </p:cNvPr>
          <p:cNvSpPr/>
          <p:nvPr/>
        </p:nvSpPr>
        <p:spPr>
          <a:xfrm>
            <a:off x="5483533" y="4631988"/>
            <a:ext cx="208687" cy="1979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A5C860-F0E5-FCAC-5C4D-6FDD08E7F91B}"/>
              </a:ext>
            </a:extLst>
          </p:cNvPr>
          <p:cNvSpPr/>
          <p:nvPr/>
        </p:nvSpPr>
        <p:spPr>
          <a:xfrm>
            <a:off x="5565879" y="3844386"/>
            <a:ext cx="208687" cy="1979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5C0C66EE-A4D0-52A3-B8AE-235529A988AC}"/>
              </a:ext>
            </a:extLst>
          </p:cNvPr>
          <p:cNvSpPr/>
          <p:nvPr/>
        </p:nvSpPr>
        <p:spPr>
          <a:xfrm>
            <a:off x="3395161" y="3311165"/>
            <a:ext cx="207390" cy="2356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60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4370-747B-426C-7A24-E8F256D46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More than two classes?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F120BF7-78C6-62EF-7F7C-F21986BC02AE}"/>
              </a:ext>
            </a:extLst>
          </p:cNvPr>
          <p:cNvCxnSpPr/>
          <p:nvPr/>
        </p:nvCxnSpPr>
        <p:spPr>
          <a:xfrm flipV="1">
            <a:off x="2088292" y="1690688"/>
            <a:ext cx="0" cy="42405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F3613C-C726-8CE5-B39F-0E15B1639D8B}"/>
              </a:ext>
            </a:extLst>
          </p:cNvPr>
          <p:cNvCxnSpPr>
            <a:cxnSpLocks/>
          </p:cNvCxnSpPr>
          <p:nvPr/>
        </p:nvCxnSpPr>
        <p:spPr>
          <a:xfrm>
            <a:off x="1260304" y="5263511"/>
            <a:ext cx="6054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272A7E1-FB03-267F-BB3A-1727F78F90EA}"/>
              </a:ext>
            </a:extLst>
          </p:cNvPr>
          <p:cNvSpPr txBox="1"/>
          <p:nvPr/>
        </p:nvSpPr>
        <p:spPr>
          <a:xfrm>
            <a:off x="7315200" y="5032678"/>
            <a:ext cx="48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  <a:r>
              <a:rPr lang="en-US" sz="24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endParaRPr lang="en-US" sz="24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F5AFEB-76D2-1F68-4376-5BC46F301683}"/>
              </a:ext>
            </a:extLst>
          </p:cNvPr>
          <p:cNvSpPr txBox="1"/>
          <p:nvPr/>
        </p:nvSpPr>
        <p:spPr>
          <a:xfrm>
            <a:off x="1846880" y="1229023"/>
            <a:ext cx="48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  <a:r>
              <a:rPr lang="en-US" sz="24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  <a:endParaRPr lang="en-US" sz="24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2F049C44-692C-BEAD-61B2-95AD1F19EB93}"/>
              </a:ext>
            </a:extLst>
          </p:cNvPr>
          <p:cNvSpPr/>
          <p:nvPr/>
        </p:nvSpPr>
        <p:spPr>
          <a:xfrm>
            <a:off x="2790334" y="2884602"/>
            <a:ext cx="207390" cy="2356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D1ACC5D3-0DF3-F25A-AE9B-4535D74F115B}"/>
              </a:ext>
            </a:extLst>
          </p:cNvPr>
          <p:cNvSpPr/>
          <p:nvPr/>
        </p:nvSpPr>
        <p:spPr>
          <a:xfrm>
            <a:off x="3130995" y="3050598"/>
            <a:ext cx="207390" cy="2356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9E784FC1-2CF3-F954-1C2F-39472DF2E535}"/>
              </a:ext>
            </a:extLst>
          </p:cNvPr>
          <p:cNvSpPr/>
          <p:nvPr/>
        </p:nvSpPr>
        <p:spPr>
          <a:xfrm>
            <a:off x="2766748" y="3359264"/>
            <a:ext cx="207390" cy="2356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306AB02A-1B3D-DF1A-FBE6-5D9BC4929591}"/>
              </a:ext>
            </a:extLst>
          </p:cNvPr>
          <p:cNvSpPr/>
          <p:nvPr/>
        </p:nvSpPr>
        <p:spPr>
          <a:xfrm>
            <a:off x="3083861" y="3477099"/>
            <a:ext cx="207390" cy="2356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94F1AA1-95D1-0808-E1DF-6E9E0F066067}"/>
              </a:ext>
            </a:extLst>
          </p:cNvPr>
          <p:cNvSpPr/>
          <p:nvPr/>
        </p:nvSpPr>
        <p:spPr>
          <a:xfrm>
            <a:off x="4996206" y="2441542"/>
            <a:ext cx="216817" cy="22624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5BA0F59-BBAC-6382-8DA6-6C0DFF466472}"/>
              </a:ext>
            </a:extLst>
          </p:cNvPr>
          <p:cNvSpPr/>
          <p:nvPr/>
        </p:nvSpPr>
        <p:spPr>
          <a:xfrm>
            <a:off x="5004336" y="2859464"/>
            <a:ext cx="216817" cy="22624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7CE43E6-4228-2A7D-107E-23822C5A96E0}"/>
              </a:ext>
            </a:extLst>
          </p:cNvPr>
          <p:cNvSpPr/>
          <p:nvPr/>
        </p:nvSpPr>
        <p:spPr>
          <a:xfrm>
            <a:off x="5439266" y="2470771"/>
            <a:ext cx="216817" cy="22624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FFDAA10-B291-61DE-5B5B-7EF160C3B798}"/>
              </a:ext>
            </a:extLst>
          </p:cNvPr>
          <p:cNvSpPr/>
          <p:nvPr/>
        </p:nvSpPr>
        <p:spPr>
          <a:xfrm>
            <a:off x="5656083" y="2836149"/>
            <a:ext cx="216817" cy="22624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FCF32A1-7346-B409-BB0B-96F8E5DF362C}"/>
              </a:ext>
            </a:extLst>
          </p:cNvPr>
          <p:cNvSpPr/>
          <p:nvPr/>
        </p:nvSpPr>
        <p:spPr>
          <a:xfrm>
            <a:off x="5475403" y="2105393"/>
            <a:ext cx="216817" cy="22624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84B28B-9FED-0D58-CD74-A73996A1B16D}"/>
              </a:ext>
            </a:extLst>
          </p:cNvPr>
          <p:cNvSpPr/>
          <p:nvPr/>
        </p:nvSpPr>
        <p:spPr>
          <a:xfrm>
            <a:off x="5004336" y="3996965"/>
            <a:ext cx="208687" cy="1979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37CD47-071C-9E4B-4DB5-878ACDC24FDB}"/>
              </a:ext>
            </a:extLst>
          </p:cNvPr>
          <p:cNvSpPr/>
          <p:nvPr/>
        </p:nvSpPr>
        <p:spPr>
          <a:xfrm>
            <a:off x="5116809" y="4454165"/>
            <a:ext cx="208687" cy="1979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CFCA4E-6F05-F346-222D-9DC4C1A9E6B3}"/>
              </a:ext>
            </a:extLst>
          </p:cNvPr>
          <p:cNvSpPr/>
          <p:nvPr/>
        </p:nvSpPr>
        <p:spPr>
          <a:xfrm>
            <a:off x="4705821" y="4414297"/>
            <a:ext cx="208687" cy="1979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B44408-3443-ABAF-2C3A-4E65783BEC93}"/>
              </a:ext>
            </a:extLst>
          </p:cNvPr>
          <p:cNvSpPr/>
          <p:nvPr/>
        </p:nvSpPr>
        <p:spPr>
          <a:xfrm>
            <a:off x="5443330" y="4181958"/>
            <a:ext cx="208687" cy="1979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5FB1AE-B3AD-C43D-FE12-D01A7E8F8E5D}"/>
              </a:ext>
            </a:extLst>
          </p:cNvPr>
          <p:cNvSpPr/>
          <p:nvPr/>
        </p:nvSpPr>
        <p:spPr>
          <a:xfrm>
            <a:off x="5483533" y="4631988"/>
            <a:ext cx="208687" cy="1979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A5C860-F0E5-FCAC-5C4D-6FDD08E7F91B}"/>
              </a:ext>
            </a:extLst>
          </p:cNvPr>
          <p:cNvSpPr/>
          <p:nvPr/>
        </p:nvSpPr>
        <p:spPr>
          <a:xfrm>
            <a:off x="5565879" y="3844386"/>
            <a:ext cx="208687" cy="1979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5C0C66EE-A4D0-52A3-B8AE-235529A988AC}"/>
              </a:ext>
            </a:extLst>
          </p:cNvPr>
          <p:cNvSpPr/>
          <p:nvPr/>
        </p:nvSpPr>
        <p:spPr>
          <a:xfrm>
            <a:off x="3395161" y="3311165"/>
            <a:ext cx="207390" cy="2356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2042589-AC27-CAED-8BE2-324A033DB612}"/>
              </a:ext>
            </a:extLst>
          </p:cNvPr>
          <p:cNvCxnSpPr>
            <a:cxnSpLocks/>
          </p:cNvCxnSpPr>
          <p:nvPr/>
        </p:nvCxnSpPr>
        <p:spPr>
          <a:xfrm>
            <a:off x="2329704" y="2105393"/>
            <a:ext cx="5273525" cy="2308904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6A78DA-AD4D-2C7D-1469-617DF7050E4E}"/>
                  </a:ext>
                </a:extLst>
              </p:cNvPr>
              <p:cNvSpPr txBox="1"/>
              <p:nvPr/>
            </p:nvSpPr>
            <p:spPr>
              <a:xfrm>
                <a:off x="7652051" y="4245984"/>
                <a:ext cx="140121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sSubSupPr>
                        <m:e>
                          <m:r>
                            <a:rPr lang="en-US" sz="240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𝑜</m:t>
                          </m:r>
                        </m:sub>
                        <m:sup>
                          <m:r>
                            <a:rPr lang="en-US" sz="24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𝑇</m:t>
                          </m:r>
                        </m:sup>
                      </m:sSubSup>
                      <m:r>
                        <a:rPr lang="en-US" sz="24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𝑋</m:t>
                      </m:r>
                      <m:r>
                        <a:rPr lang="en-US" sz="24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chemeClr val="accent6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6A78DA-AD4D-2C7D-1469-617DF7050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2051" y="4245984"/>
                <a:ext cx="140121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222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4370-747B-426C-7A24-E8F256D46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More than two classes?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F120BF7-78C6-62EF-7F7C-F21986BC02AE}"/>
              </a:ext>
            </a:extLst>
          </p:cNvPr>
          <p:cNvCxnSpPr/>
          <p:nvPr/>
        </p:nvCxnSpPr>
        <p:spPr>
          <a:xfrm flipV="1">
            <a:off x="2088292" y="1690688"/>
            <a:ext cx="0" cy="42405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F3613C-C726-8CE5-B39F-0E15B1639D8B}"/>
              </a:ext>
            </a:extLst>
          </p:cNvPr>
          <p:cNvCxnSpPr>
            <a:cxnSpLocks/>
          </p:cNvCxnSpPr>
          <p:nvPr/>
        </p:nvCxnSpPr>
        <p:spPr>
          <a:xfrm>
            <a:off x="1260304" y="5263511"/>
            <a:ext cx="6054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272A7E1-FB03-267F-BB3A-1727F78F90EA}"/>
              </a:ext>
            </a:extLst>
          </p:cNvPr>
          <p:cNvSpPr txBox="1"/>
          <p:nvPr/>
        </p:nvSpPr>
        <p:spPr>
          <a:xfrm>
            <a:off x="7315200" y="5032678"/>
            <a:ext cx="48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  <a:r>
              <a:rPr lang="en-US" sz="24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endParaRPr lang="en-US" sz="24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F5AFEB-76D2-1F68-4376-5BC46F301683}"/>
              </a:ext>
            </a:extLst>
          </p:cNvPr>
          <p:cNvSpPr txBox="1"/>
          <p:nvPr/>
        </p:nvSpPr>
        <p:spPr>
          <a:xfrm>
            <a:off x="1846880" y="1229023"/>
            <a:ext cx="48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  <a:r>
              <a:rPr lang="en-US" sz="24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  <a:endParaRPr lang="en-US" sz="24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2F049C44-692C-BEAD-61B2-95AD1F19EB93}"/>
              </a:ext>
            </a:extLst>
          </p:cNvPr>
          <p:cNvSpPr/>
          <p:nvPr/>
        </p:nvSpPr>
        <p:spPr>
          <a:xfrm>
            <a:off x="2790334" y="2884602"/>
            <a:ext cx="207390" cy="2356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D1ACC5D3-0DF3-F25A-AE9B-4535D74F115B}"/>
              </a:ext>
            </a:extLst>
          </p:cNvPr>
          <p:cNvSpPr/>
          <p:nvPr/>
        </p:nvSpPr>
        <p:spPr>
          <a:xfrm>
            <a:off x="3130995" y="3050598"/>
            <a:ext cx="207390" cy="2356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9E784FC1-2CF3-F954-1C2F-39472DF2E535}"/>
              </a:ext>
            </a:extLst>
          </p:cNvPr>
          <p:cNvSpPr/>
          <p:nvPr/>
        </p:nvSpPr>
        <p:spPr>
          <a:xfrm>
            <a:off x="2766748" y="3359264"/>
            <a:ext cx="207390" cy="2356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306AB02A-1B3D-DF1A-FBE6-5D9BC4929591}"/>
              </a:ext>
            </a:extLst>
          </p:cNvPr>
          <p:cNvSpPr/>
          <p:nvPr/>
        </p:nvSpPr>
        <p:spPr>
          <a:xfrm>
            <a:off x="3083861" y="3477099"/>
            <a:ext cx="207390" cy="2356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94F1AA1-95D1-0808-E1DF-6E9E0F066067}"/>
              </a:ext>
            </a:extLst>
          </p:cNvPr>
          <p:cNvSpPr/>
          <p:nvPr/>
        </p:nvSpPr>
        <p:spPr>
          <a:xfrm>
            <a:off x="4996206" y="2441542"/>
            <a:ext cx="216817" cy="22624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5BA0F59-BBAC-6382-8DA6-6C0DFF466472}"/>
              </a:ext>
            </a:extLst>
          </p:cNvPr>
          <p:cNvSpPr/>
          <p:nvPr/>
        </p:nvSpPr>
        <p:spPr>
          <a:xfrm>
            <a:off x="5004336" y="2859464"/>
            <a:ext cx="216817" cy="22624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7CE43E6-4228-2A7D-107E-23822C5A96E0}"/>
              </a:ext>
            </a:extLst>
          </p:cNvPr>
          <p:cNvSpPr/>
          <p:nvPr/>
        </p:nvSpPr>
        <p:spPr>
          <a:xfrm>
            <a:off x="5439266" y="2470771"/>
            <a:ext cx="216817" cy="22624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FFDAA10-B291-61DE-5B5B-7EF160C3B798}"/>
              </a:ext>
            </a:extLst>
          </p:cNvPr>
          <p:cNvSpPr/>
          <p:nvPr/>
        </p:nvSpPr>
        <p:spPr>
          <a:xfrm>
            <a:off x="5656083" y="2836149"/>
            <a:ext cx="216817" cy="22624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FCF32A1-7346-B409-BB0B-96F8E5DF362C}"/>
              </a:ext>
            </a:extLst>
          </p:cNvPr>
          <p:cNvSpPr/>
          <p:nvPr/>
        </p:nvSpPr>
        <p:spPr>
          <a:xfrm>
            <a:off x="5475403" y="2105393"/>
            <a:ext cx="216817" cy="22624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84B28B-9FED-0D58-CD74-A73996A1B16D}"/>
              </a:ext>
            </a:extLst>
          </p:cNvPr>
          <p:cNvSpPr/>
          <p:nvPr/>
        </p:nvSpPr>
        <p:spPr>
          <a:xfrm>
            <a:off x="5004336" y="3996965"/>
            <a:ext cx="208687" cy="1979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37CD47-071C-9E4B-4DB5-878ACDC24FDB}"/>
              </a:ext>
            </a:extLst>
          </p:cNvPr>
          <p:cNvSpPr/>
          <p:nvPr/>
        </p:nvSpPr>
        <p:spPr>
          <a:xfrm>
            <a:off x="5116809" y="4454165"/>
            <a:ext cx="208687" cy="1979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CFCA4E-6F05-F346-222D-9DC4C1A9E6B3}"/>
              </a:ext>
            </a:extLst>
          </p:cNvPr>
          <p:cNvSpPr/>
          <p:nvPr/>
        </p:nvSpPr>
        <p:spPr>
          <a:xfrm>
            <a:off x="4705821" y="4414297"/>
            <a:ext cx="208687" cy="1979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B44408-3443-ABAF-2C3A-4E65783BEC93}"/>
              </a:ext>
            </a:extLst>
          </p:cNvPr>
          <p:cNvSpPr/>
          <p:nvPr/>
        </p:nvSpPr>
        <p:spPr>
          <a:xfrm>
            <a:off x="5443330" y="4181958"/>
            <a:ext cx="208687" cy="1979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5FB1AE-B3AD-C43D-FE12-D01A7E8F8E5D}"/>
              </a:ext>
            </a:extLst>
          </p:cNvPr>
          <p:cNvSpPr/>
          <p:nvPr/>
        </p:nvSpPr>
        <p:spPr>
          <a:xfrm>
            <a:off x="5483533" y="4631988"/>
            <a:ext cx="208687" cy="1979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A5C860-F0E5-FCAC-5C4D-6FDD08E7F91B}"/>
              </a:ext>
            </a:extLst>
          </p:cNvPr>
          <p:cNvSpPr/>
          <p:nvPr/>
        </p:nvSpPr>
        <p:spPr>
          <a:xfrm>
            <a:off x="5565879" y="3844386"/>
            <a:ext cx="208687" cy="1979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5C0C66EE-A4D0-52A3-B8AE-235529A988AC}"/>
              </a:ext>
            </a:extLst>
          </p:cNvPr>
          <p:cNvSpPr/>
          <p:nvPr/>
        </p:nvSpPr>
        <p:spPr>
          <a:xfrm>
            <a:off x="3395161" y="3311165"/>
            <a:ext cx="207390" cy="2356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C6F8E0C-6194-396F-6D92-84E376F8E2AE}"/>
              </a:ext>
            </a:extLst>
          </p:cNvPr>
          <p:cNvCxnSpPr/>
          <p:nvPr/>
        </p:nvCxnSpPr>
        <p:spPr>
          <a:xfrm>
            <a:off x="3940404" y="1376313"/>
            <a:ext cx="0" cy="4554930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A97EA54-23E7-2D91-C397-0655A372C0F7}"/>
                  </a:ext>
                </a:extLst>
              </p:cNvPr>
              <p:cNvSpPr txBox="1"/>
              <p:nvPr/>
            </p:nvSpPr>
            <p:spPr>
              <a:xfrm>
                <a:off x="3187556" y="5883322"/>
                <a:ext cx="1401217" cy="4775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sSubSupPr>
                        <m:e>
                          <m:r>
                            <a:rPr lang="en-US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Δ</m:t>
                          </m:r>
                        </m:sub>
                        <m:sup>
                          <m:r>
                            <a:rPr lang="en-US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𝑇</m:t>
                          </m:r>
                        </m:sup>
                      </m:sSubSup>
                      <m:r>
                        <a:rPr lang="en-US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𝑋</m:t>
                      </m:r>
                      <m:r>
                        <a:rPr lang="en-US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chemeClr val="accent2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A97EA54-23E7-2D91-C397-0655A372C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556" y="5883322"/>
                <a:ext cx="1401217" cy="477503"/>
              </a:xfrm>
              <a:prstGeom prst="rect">
                <a:avLst/>
              </a:prstGeom>
              <a:blipFill>
                <a:blip r:embed="rId3"/>
                <a:stretch>
                  <a:fillRect b="-78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1A5D94-C12B-D814-7747-226994A01196}"/>
              </a:ext>
            </a:extLst>
          </p:cNvPr>
          <p:cNvCxnSpPr>
            <a:cxnSpLocks/>
          </p:cNvCxnSpPr>
          <p:nvPr/>
        </p:nvCxnSpPr>
        <p:spPr>
          <a:xfrm>
            <a:off x="2329704" y="2105393"/>
            <a:ext cx="5273525" cy="2308904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9B6F7DB-D729-6382-69F1-AF2C1D14A31B}"/>
                  </a:ext>
                </a:extLst>
              </p:cNvPr>
              <p:cNvSpPr txBox="1"/>
              <p:nvPr/>
            </p:nvSpPr>
            <p:spPr>
              <a:xfrm>
                <a:off x="7652051" y="4245984"/>
                <a:ext cx="140121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sSubSupPr>
                        <m:e>
                          <m:r>
                            <a:rPr lang="en-US" sz="240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𝑜</m:t>
                          </m:r>
                        </m:sub>
                        <m:sup>
                          <m:r>
                            <a:rPr lang="en-US" sz="24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𝑇</m:t>
                          </m:r>
                        </m:sup>
                      </m:sSubSup>
                      <m:r>
                        <a:rPr lang="en-US" sz="24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𝑋</m:t>
                      </m:r>
                      <m:r>
                        <a:rPr lang="en-US" sz="24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chemeClr val="accent6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9B6F7DB-D729-6382-69F1-AF2C1D14A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2051" y="4245984"/>
                <a:ext cx="140121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859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4370-747B-426C-7A24-E8F256D46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More than two classes?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F120BF7-78C6-62EF-7F7C-F21986BC02AE}"/>
              </a:ext>
            </a:extLst>
          </p:cNvPr>
          <p:cNvCxnSpPr/>
          <p:nvPr/>
        </p:nvCxnSpPr>
        <p:spPr>
          <a:xfrm flipV="1">
            <a:off x="2088292" y="1690688"/>
            <a:ext cx="0" cy="42405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F3613C-C726-8CE5-B39F-0E15B1639D8B}"/>
              </a:ext>
            </a:extLst>
          </p:cNvPr>
          <p:cNvCxnSpPr>
            <a:cxnSpLocks/>
          </p:cNvCxnSpPr>
          <p:nvPr/>
        </p:nvCxnSpPr>
        <p:spPr>
          <a:xfrm>
            <a:off x="1260304" y="5263511"/>
            <a:ext cx="6054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272A7E1-FB03-267F-BB3A-1727F78F90EA}"/>
              </a:ext>
            </a:extLst>
          </p:cNvPr>
          <p:cNvSpPr txBox="1"/>
          <p:nvPr/>
        </p:nvSpPr>
        <p:spPr>
          <a:xfrm>
            <a:off x="7315200" y="5032678"/>
            <a:ext cx="48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  <a:r>
              <a:rPr lang="en-US" sz="24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endParaRPr lang="en-US" sz="24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F5AFEB-76D2-1F68-4376-5BC46F301683}"/>
              </a:ext>
            </a:extLst>
          </p:cNvPr>
          <p:cNvSpPr txBox="1"/>
          <p:nvPr/>
        </p:nvSpPr>
        <p:spPr>
          <a:xfrm>
            <a:off x="1846880" y="1229023"/>
            <a:ext cx="48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  <a:r>
              <a:rPr lang="en-US" sz="24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  <a:endParaRPr lang="en-US" sz="24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2F049C44-692C-BEAD-61B2-95AD1F19EB93}"/>
              </a:ext>
            </a:extLst>
          </p:cNvPr>
          <p:cNvSpPr/>
          <p:nvPr/>
        </p:nvSpPr>
        <p:spPr>
          <a:xfrm>
            <a:off x="2790334" y="2884602"/>
            <a:ext cx="207390" cy="2356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D1ACC5D3-0DF3-F25A-AE9B-4535D74F115B}"/>
              </a:ext>
            </a:extLst>
          </p:cNvPr>
          <p:cNvSpPr/>
          <p:nvPr/>
        </p:nvSpPr>
        <p:spPr>
          <a:xfrm>
            <a:off x="3130995" y="3050598"/>
            <a:ext cx="207390" cy="2356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9E784FC1-2CF3-F954-1C2F-39472DF2E535}"/>
              </a:ext>
            </a:extLst>
          </p:cNvPr>
          <p:cNvSpPr/>
          <p:nvPr/>
        </p:nvSpPr>
        <p:spPr>
          <a:xfrm>
            <a:off x="2766748" y="3359264"/>
            <a:ext cx="207390" cy="2356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306AB02A-1B3D-DF1A-FBE6-5D9BC4929591}"/>
              </a:ext>
            </a:extLst>
          </p:cNvPr>
          <p:cNvSpPr/>
          <p:nvPr/>
        </p:nvSpPr>
        <p:spPr>
          <a:xfrm>
            <a:off x="3083861" y="3477099"/>
            <a:ext cx="207390" cy="2356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94F1AA1-95D1-0808-E1DF-6E9E0F066067}"/>
              </a:ext>
            </a:extLst>
          </p:cNvPr>
          <p:cNvSpPr/>
          <p:nvPr/>
        </p:nvSpPr>
        <p:spPr>
          <a:xfrm>
            <a:off x="4996206" y="2441542"/>
            <a:ext cx="216817" cy="22624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5BA0F59-BBAC-6382-8DA6-6C0DFF466472}"/>
              </a:ext>
            </a:extLst>
          </p:cNvPr>
          <p:cNvSpPr/>
          <p:nvPr/>
        </p:nvSpPr>
        <p:spPr>
          <a:xfrm>
            <a:off x="5004336" y="2859464"/>
            <a:ext cx="216817" cy="22624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7CE43E6-4228-2A7D-107E-23822C5A96E0}"/>
              </a:ext>
            </a:extLst>
          </p:cNvPr>
          <p:cNvSpPr/>
          <p:nvPr/>
        </p:nvSpPr>
        <p:spPr>
          <a:xfrm>
            <a:off x="5439266" y="2470771"/>
            <a:ext cx="216817" cy="22624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FFDAA10-B291-61DE-5B5B-7EF160C3B798}"/>
              </a:ext>
            </a:extLst>
          </p:cNvPr>
          <p:cNvSpPr/>
          <p:nvPr/>
        </p:nvSpPr>
        <p:spPr>
          <a:xfrm>
            <a:off x="5656083" y="2836149"/>
            <a:ext cx="216817" cy="22624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FCF32A1-7346-B409-BB0B-96F8E5DF362C}"/>
              </a:ext>
            </a:extLst>
          </p:cNvPr>
          <p:cNvSpPr/>
          <p:nvPr/>
        </p:nvSpPr>
        <p:spPr>
          <a:xfrm>
            <a:off x="5475403" y="2105393"/>
            <a:ext cx="216817" cy="22624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84B28B-9FED-0D58-CD74-A73996A1B16D}"/>
              </a:ext>
            </a:extLst>
          </p:cNvPr>
          <p:cNvSpPr/>
          <p:nvPr/>
        </p:nvSpPr>
        <p:spPr>
          <a:xfrm>
            <a:off x="5004336" y="3996965"/>
            <a:ext cx="208687" cy="1979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37CD47-071C-9E4B-4DB5-878ACDC24FDB}"/>
              </a:ext>
            </a:extLst>
          </p:cNvPr>
          <p:cNvSpPr/>
          <p:nvPr/>
        </p:nvSpPr>
        <p:spPr>
          <a:xfrm>
            <a:off x="5116809" y="4454165"/>
            <a:ext cx="208687" cy="1979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CFCA4E-6F05-F346-222D-9DC4C1A9E6B3}"/>
              </a:ext>
            </a:extLst>
          </p:cNvPr>
          <p:cNvSpPr/>
          <p:nvPr/>
        </p:nvSpPr>
        <p:spPr>
          <a:xfrm>
            <a:off x="4705821" y="4414297"/>
            <a:ext cx="208687" cy="1979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B44408-3443-ABAF-2C3A-4E65783BEC93}"/>
              </a:ext>
            </a:extLst>
          </p:cNvPr>
          <p:cNvSpPr/>
          <p:nvPr/>
        </p:nvSpPr>
        <p:spPr>
          <a:xfrm>
            <a:off x="5443330" y="4181958"/>
            <a:ext cx="208687" cy="1979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5FB1AE-B3AD-C43D-FE12-D01A7E8F8E5D}"/>
              </a:ext>
            </a:extLst>
          </p:cNvPr>
          <p:cNvSpPr/>
          <p:nvPr/>
        </p:nvSpPr>
        <p:spPr>
          <a:xfrm>
            <a:off x="5483533" y="4631988"/>
            <a:ext cx="208687" cy="1979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A5C860-F0E5-FCAC-5C4D-6FDD08E7F91B}"/>
              </a:ext>
            </a:extLst>
          </p:cNvPr>
          <p:cNvSpPr/>
          <p:nvPr/>
        </p:nvSpPr>
        <p:spPr>
          <a:xfrm>
            <a:off x="5565879" y="3844386"/>
            <a:ext cx="208687" cy="1979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5C0C66EE-A4D0-52A3-B8AE-235529A988AC}"/>
              </a:ext>
            </a:extLst>
          </p:cNvPr>
          <p:cNvSpPr/>
          <p:nvPr/>
        </p:nvSpPr>
        <p:spPr>
          <a:xfrm>
            <a:off x="3395161" y="3311165"/>
            <a:ext cx="207390" cy="2356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C6F8E0C-6194-396F-6D92-84E376F8E2AE}"/>
              </a:ext>
            </a:extLst>
          </p:cNvPr>
          <p:cNvCxnSpPr/>
          <p:nvPr/>
        </p:nvCxnSpPr>
        <p:spPr>
          <a:xfrm>
            <a:off x="3940404" y="1376313"/>
            <a:ext cx="0" cy="4554930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A97EA54-23E7-2D91-C397-0655A372C0F7}"/>
                  </a:ext>
                </a:extLst>
              </p:cNvPr>
              <p:cNvSpPr txBox="1"/>
              <p:nvPr/>
            </p:nvSpPr>
            <p:spPr>
              <a:xfrm>
                <a:off x="3187556" y="5883322"/>
                <a:ext cx="1401217" cy="4775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sSubSupPr>
                        <m:e>
                          <m:r>
                            <a:rPr lang="en-US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Δ</m:t>
                          </m:r>
                        </m:sub>
                        <m:sup>
                          <m:r>
                            <a:rPr lang="en-US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𝑇</m:t>
                          </m:r>
                        </m:sup>
                      </m:sSubSup>
                      <m:r>
                        <a:rPr lang="en-US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𝑋</m:t>
                      </m:r>
                      <m:r>
                        <a:rPr lang="en-US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chemeClr val="accent2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A97EA54-23E7-2D91-C397-0655A372C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556" y="5883322"/>
                <a:ext cx="1401217" cy="477503"/>
              </a:xfrm>
              <a:prstGeom prst="rect">
                <a:avLst/>
              </a:prstGeom>
              <a:blipFill>
                <a:blip r:embed="rId3"/>
                <a:stretch>
                  <a:fillRect b="-78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1A5D94-C12B-D814-7747-226994A01196}"/>
              </a:ext>
            </a:extLst>
          </p:cNvPr>
          <p:cNvCxnSpPr>
            <a:cxnSpLocks/>
          </p:cNvCxnSpPr>
          <p:nvPr/>
        </p:nvCxnSpPr>
        <p:spPr>
          <a:xfrm>
            <a:off x="2329704" y="2105393"/>
            <a:ext cx="5273525" cy="2308904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9B6F7DB-D729-6382-69F1-AF2C1D14A31B}"/>
                  </a:ext>
                </a:extLst>
              </p:cNvPr>
              <p:cNvSpPr txBox="1"/>
              <p:nvPr/>
            </p:nvSpPr>
            <p:spPr>
              <a:xfrm>
                <a:off x="7652051" y="4245984"/>
                <a:ext cx="140121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sSubSupPr>
                        <m:e>
                          <m:r>
                            <a:rPr lang="en-US" sz="240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𝑜</m:t>
                          </m:r>
                        </m:sub>
                        <m:sup>
                          <m:r>
                            <a:rPr lang="en-US" sz="24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𝑇</m:t>
                          </m:r>
                        </m:sup>
                      </m:sSubSup>
                      <m:r>
                        <a:rPr lang="en-US" sz="24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𝑋</m:t>
                      </m:r>
                      <m:r>
                        <a:rPr lang="en-US" sz="24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chemeClr val="accent6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9B6F7DB-D729-6382-69F1-AF2C1D14A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2051" y="4245984"/>
                <a:ext cx="140121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AA665A7-2E48-2112-929C-79E1A3D4FDD5}"/>
              </a:ext>
            </a:extLst>
          </p:cNvPr>
          <p:cNvCxnSpPr>
            <a:cxnSpLocks/>
          </p:cNvCxnSpPr>
          <p:nvPr/>
        </p:nvCxnSpPr>
        <p:spPr>
          <a:xfrm flipV="1">
            <a:off x="1178351" y="2331637"/>
            <a:ext cx="7098383" cy="2626862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F8B6DC7-EF99-7544-FDA9-D48FD2482FE2}"/>
                  </a:ext>
                </a:extLst>
              </p:cNvPr>
              <p:cNvSpPr txBox="1"/>
              <p:nvPr/>
            </p:nvSpPr>
            <p:spPr>
              <a:xfrm>
                <a:off x="8205759" y="2041936"/>
                <a:ext cx="1437445" cy="4995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sSubSupPr>
                        <m:e>
                          <m:r>
                            <a:rPr lang="en-US" sz="24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𝜃</m:t>
                          </m:r>
                        </m:e>
                        <m:sub>
                          <m:r>
                            <a:rPr lang="en-US" sz="24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⊡</m:t>
                          </m:r>
                        </m:sub>
                        <m:sup>
                          <m: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𝑇</m:t>
                          </m:r>
                        </m:sup>
                      </m:sSubSup>
                      <m:r>
                        <a:rPr lang="en-US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𝑋</m:t>
                      </m:r>
                      <m:r>
                        <a:rPr lang="en-US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F8B6DC7-EF99-7544-FDA9-D48FD2482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759" y="2041936"/>
                <a:ext cx="1437445" cy="499560"/>
              </a:xfrm>
              <a:prstGeom prst="rect">
                <a:avLst/>
              </a:prstGeom>
              <a:blipFill>
                <a:blip r:embed="rId5"/>
                <a:stretch>
                  <a:fillRect b="-73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06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828E-CEEB-DD93-2013-C5822E8F0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91492-6F86-493B-DF50-4B5D4A81D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Logistic Regression Recap and Decision Boundaries</a:t>
            </a:r>
          </a:p>
          <a:p>
            <a:r>
              <a:rPr lang="en-US" b="1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Softmax</a:t>
            </a:r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 Regression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Categorical Cross Entropy</a:t>
            </a:r>
          </a:p>
        </p:txBody>
      </p:sp>
    </p:spTree>
    <p:extLst>
      <p:ext uri="{BB962C8B-B14F-4D97-AF65-F5344CB8AC3E}">
        <p14:creationId xmlns:p14="http://schemas.microsoft.com/office/powerpoint/2010/main" val="448565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4370-747B-426C-7A24-E8F256D46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Example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F120BF7-78C6-62EF-7F7C-F21986BC02AE}"/>
              </a:ext>
            </a:extLst>
          </p:cNvPr>
          <p:cNvCxnSpPr/>
          <p:nvPr/>
        </p:nvCxnSpPr>
        <p:spPr>
          <a:xfrm flipV="1">
            <a:off x="2088292" y="1690688"/>
            <a:ext cx="0" cy="42405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F3613C-C726-8CE5-B39F-0E15B1639D8B}"/>
              </a:ext>
            </a:extLst>
          </p:cNvPr>
          <p:cNvCxnSpPr>
            <a:cxnSpLocks/>
          </p:cNvCxnSpPr>
          <p:nvPr/>
        </p:nvCxnSpPr>
        <p:spPr>
          <a:xfrm>
            <a:off x="1260304" y="5263511"/>
            <a:ext cx="6054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272A7E1-FB03-267F-BB3A-1727F78F90EA}"/>
              </a:ext>
            </a:extLst>
          </p:cNvPr>
          <p:cNvSpPr txBox="1"/>
          <p:nvPr/>
        </p:nvSpPr>
        <p:spPr>
          <a:xfrm>
            <a:off x="7315200" y="5032678"/>
            <a:ext cx="48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  <a:r>
              <a:rPr lang="en-US" sz="24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endParaRPr lang="en-US" sz="24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F5AFEB-76D2-1F68-4376-5BC46F301683}"/>
              </a:ext>
            </a:extLst>
          </p:cNvPr>
          <p:cNvSpPr txBox="1"/>
          <p:nvPr/>
        </p:nvSpPr>
        <p:spPr>
          <a:xfrm>
            <a:off x="1846880" y="1229023"/>
            <a:ext cx="48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  <a:r>
              <a:rPr lang="en-US" sz="24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  <a:endParaRPr lang="en-US" sz="24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2F049C44-692C-BEAD-61B2-95AD1F19EB93}"/>
              </a:ext>
            </a:extLst>
          </p:cNvPr>
          <p:cNvSpPr/>
          <p:nvPr/>
        </p:nvSpPr>
        <p:spPr>
          <a:xfrm>
            <a:off x="2790334" y="2884602"/>
            <a:ext cx="207390" cy="2356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D1ACC5D3-0DF3-F25A-AE9B-4535D74F115B}"/>
              </a:ext>
            </a:extLst>
          </p:cNvPr>
          <p:cNvSpPr/>
          <p:nvPr/>
        </p:nvSpPr>
        <p:spPr>
          <a:xfrm>
            <a:off x="3130995" y="3050598"/>
            <a:ext cx="207390" cy="2356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9E784FC1-2CF3-F954-1C2F-39472DF2E535}"/>
              </a:ext>
            </a:extLst>
          </p:cNvPr>
          <p:cNvSpPr/>
          <p:nvPr/>
        </p:nvSpPr>
        <p:spPr>
          <a:xfrm>
            <a:off x="2766748" y="3359264"/>
            <a:ext cx="207390" cy="2356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306AB02A-1B3D-DF1A-FBE6-5D9BC4929591}"/>
              </a:ext>
            </a:extLst>
          </p:cNvPr>
          <p:cNvSpPr/>
          <p:nvPr/>
        </p:nvSpPr>
        <p:spPr>
          <a:xfrm>
            <a:off x="3083861" y="3477099"/>
            <a:ext cx="207390" cy="2356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94F1AA1-95D1-0808-E1DF-6E9E0F066067}"/>
              </a:ext>
            </a:extLst>
          </p:cNvPr>
          <p:cNvSpPr/>
          <p:nvPr/>
        </p:nvSpPr>
        <p:spPr>
          <a:xfrm>
            <a:off x="4996206" y="2441542"/>
            <a:ext cx="216817" cy="22624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5BA0F59-BBAC-6382-8DA6-6C0DFF466472}"/>
              </a:ext>
            </a:extLst>
          </p:cNvPr>
          <p:cNvSpPr/>
          <p:nvPr/>
        </p:nvSpPr>
        <p:spPr>
          <a:xfrm>
            <a:off x="5004336" y="2859464"/>
            <a:ext cx="216817" cy="22624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7CE43E6-4228-2A7D-107E-23822C5A96E0}"/>
              </a:ext>
            </a:extLst>
          </p:cNvPr>
          <p:cNvSpPr/>
          <p:nvPr/>
        </p:nvSpPr>
        <p:spPr>
          <a:xfrm>
            <a:off x="5439266" y="2470771"/>
            <a:ext cx="216817" cy="22624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FFDAA10-B291-61DE-5B5B-7EF160C3B798}"/>
              </a:ext>
            </a:extLst>
          </p:cNvPr>
          <p:cNvSpPr/>
          <p:nvPr/>
        </p:nvSpPr>
        <p:spPr>
          <a:xfrm>
            <a:off x="5656083" y="2836149"/>
            <a:ext cx="216817" cy="22624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FCF32A1-7346-B409-BB0B-96F8E5DF362C}"/>
              </a:ext>
            </a:extLst>
          </p:cNvPr>
          <p:cNvSpPr/>
          <p:nvPr/>
        </p:nvSpPr>
        <p:spPr>
          <a:xfrm>
            <a:off x="5475403" y="2105393"/>
            <a:ext cx="216817" cy="22624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84B28B-9FED-0D58-CD74-A73996A1B16D}"/>
              </a:ext>
            </a:extLst>
          </p:cNvPr>
          <p:cNvSpPr/>
          <p:nvPr/>
        </p:nvSpPr>
        <p:spPr>
          <a:xfrm>
            <a:off x="5004336" y="3996965"/>
            <a:ext cx="208687" cy="1979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37CD47-071C-9E4B-4DB5-878ACDC24FDB}"/>
              </a:ext>
            </a:extLst>
          </p:cNvPr>
          <p:cNvSpPr/>
          <p:nvPr/>
        </p:nvSpPr>
        <p:spPr>
          <a:xfrm>
            <a:off x="5116809" y="4454165"/>
            <a:ext cx="208687" cy="1979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CFCA4E-6F05-F346-222D-9DC4C1A9E6B3}"/>
              </a:ext>
            </a:extLst>
          </p:cNvPr>
          <p:cNvSpPr/>
          <p:nvPr/>
        </p:nvSpPr>
        <p:spPr>
          <a:xfrm>
            <a:off x="4705821" y="4414297"/>
            <a:ext cx="208687" cy="1979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B44408-3443-ABAF-2C3A-4E65783BEC93}"/>
              </a:ext>
            </a:extLst>
          </p:cNvPr>
          <p:cNvSpPr/>
          <p:nvPr/>
        </p:nvSpPr>
        <p:spPr>
          <a:xfrm>
            <a:off x="5443330" y="4181958"/>
            <a:ext cx="208687" cy="1979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5FB1AE-B3AD-C43D-FE12-D01A7E8F8E5D}"/>
              </a:ext>
            </a:extLst>
          </p:cNvPr>
          <p:cNvSpPr/>
          <p:nvPr/>
        </p:nvSpPr>
        <p:spPr>
          <a:xfrm>
            <a:off x="5483533" y="4631988"/>
            <a:ext cx="208687" cy="1979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A5C860-F0E5-FCAC-5C4D-6FDD08E7F91B}"/>
              </a:ext>
            </a:extLst>
          </p:cNvPr>
          <p:cNvSpPr/>
          <p:nvPr/>
        </p:nvSpPr>
        <p:spPr>
          <a:xfrm>
            <a:off x="5565879" y="3844386"/>
            <a:ext cx="208687" cy="1979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5C0C66EE-A4D0-52A3-B8AE-235529A988AC}"/>
              </a:ext>
            </a:extLst>
          </p:cNvPr>
          <p:cNvSpPr/>
          <p:nvPr/>
        </p:nvSpPr>
        <p:spPr>
          <a:xfrm>
            <a:off x="3395161" y="3311165"/>
            <a:ext cx="207390" cy="2356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C6F8E0C-6194-396F-6D92-84E376F8E2AE}"/>
              </a:ext>
            </a:extLst>
          </p:cNvPr>
          <p:cNvCxnSpPr/>
          <p:nvPr/>
        </p:nvCxnSpPr>
        <p:spPr>
          <a:xfrm>
            <a:off x="3940404" y="1376313"/>
            <a:ext cx="0" cy="4554930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A97EA54-23E7-2D91-C397-0655A372C0F7}"/>
                  </a:ext>
                </a:extLst>
              </p:cNvPr>
              <p:cNvSpPr txBox="1"/>
              <p:nvPr/>
            </p:nvSpPr>
            <p:spPr>
              <a:xfrm>
                <a:off x="3187556" y="5883322"/>
                <a:ext cx="1401217" cy="4775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sSubSupPr>
                        <m:e>
                          <m:r>
                            <a:rPr lang="en-US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Δ</m:t>
                          </m:r>
                        </m:sub>
                        <m:sup>
                          <m:r>
                            <a:rPr lang="en-US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𝑇</m:t>
                          </m:r>
                        </m:sup>
                      </m:sSubSup>
                      <m:r>
                        <a:rPr lang="en-US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𝑋</m:t>
                      </m:r>
                      <m:r>
                        <a:rPr lang="en-US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chemeClr val="accent2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A97EA54-23E7-2D91-C397-0655A372C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556" y="5883322"/>
                <a:ext cx="1401217" cy="477503"/>
              </a:xfrm>
              <a:prstGeom prst="rect">
                <a:avLst/>
              </a:prstGeom>
              <a:blipFill>
                <a:blip r:embed="rId3"/>
                <a:stretch>
                  <a:fillRect b="-78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1A5D94-C12B-D814-7747-226994A01196}"/>
              </a:ext>
            </a:extLst>
          </p:cNvPr>
          <p:cNvCxnSpPr>
            <a:cxnSpLocks/>
          </p:cNvCxnSpPr>
          <p:nvPr/>
        </p:nvCxnSpPr>
        <p:spPr>
          <a:xfrm>
            <a:off x="2329704" y="2105393"/>
            <a:ext cx="5273525" cy="2308904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9B6F7DB-D729-6382-69F1-AF2C1D14A31B}"/>
                  </a:ext>
                </a:extLst>
              </p:cNvPr>
              <p:cNvSpPr txBox="1"/>
              <p:nvPr/>
            </p:nvSpPr>
            <p:spPr>
              <a:xfrm>
                <a:off x="7652051" y="4245984"/>
                <a:ext cx="140121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sSubSupPr>
                        <m:e>
                          <m:r>
                            <a:rPr lang="en-US" sz="240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𝑜</m:t>
                          </m:r>
                        </m:sub>
                        <m:sup>
                          <m:r>
                            <a:rPr lang="en-US" sz="24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𝑇</m:t>
                          </m:r>
                        </m:sup>
                      </m:sSubSup>
                      <m:r>
                        <a:rPr lang="en-US" sz="24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𝑋</m:t>
                      </m:r>
                      <m:r>
                        <a:rPr lang="en-US" sz="24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chemeClr val="accent6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9B6F7DB-D729-6382-69F1-AF2C1D14A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2051" y="4245984"/>
                <a:ext cx="140121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AA665A7-2E48-2112-929C-79E1A3D4FDD5}"/>
              </a:ext>
            </a:extLst>
          </p:cNvPr>
          <p:cNvCxnSpPr>
            <a:cxnSpLocks/>
          </p:cNvCxnSpPr>
          <p:nvPr/>
        </p:nvCxnSpPr>
        <p:spPr>
          <a:xfrm flipV="1">
            <a:off x="1178351" y="2331637"/>
            <a:ext cx="7098383" cy="2626862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F8B6DC7-EF99-7544-FDA9-D48FD2482FE2}"/>
                  </a:ext>
                </a:extLst>
              </p:cNvPr>
              <p:cNvSpPr txBox="1"/>
              <p:nvPr/>
            </p:nvSpPr>
            <p:spPr>
              <a:xfrm>
                <a:off x="8205759" y="2041936"/>
                <a:ext cx="1437445" cy="4995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sSubSupPr>
                        <m:e>
                          <m:r>
                            <a:rPr lang="en-US" sz="24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𝜃</m:t>
                          </m:r>
                        </m:e>
                        <m:sub>
                          <m:r>
                            <a:rPr lang="en-US" sz="24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⊡</m:t>
                          </m:r>
                        </m:sub>
                        <m:sup>
                          <m: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𝑇</m:t>
                          </m:r>
                        </m:sup>
                      </m:sSubSup>
                      <m:r>
                        <a:rPr lang="en-US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𝑋</m:t>
                      </m:r>
                      <m:r>
                        <a:rPr lang="en-US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F8B6DC7-EF99-7544-FDA9-D48FD2482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759" y="2041936"/>
                <a:ext cx="1437445" cy="499560"/>
              </a:xfrm>
              <a:prstGeom prst="rect">
                <a:avLst/>
              </a:prstGeom>
              <a:blipFill>
                <a:blip r:embed="rId5"/>
                <a:stretch>
                  <a:fillRect b="-73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ultiply 4">
            <a:extLst>
              <a:ext uri="{FF2B5EF4-FFF2-40B4-BE49-F238E27FC236}">
                <a16:creationId xmlns:a16="http://schemas.microsoft.com/office/drawing/2014/main" id="{68A93D76-7D37-DC63-F22B-1DB1F982E9EF}"/>
              </a:ext>
            </a:extLst>
          </p:cNvPr>
          <p:cNvSpPr/>
          <p:nvPr/>
        </p:nvSpPr>
        <p:spPr>
          <a:xfrm>
            <a:off x="6583562" y="2905279"/>
            <a:ext cx="309004" cy="44627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46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CE9DDD5-9D4A-83AD-73F2-B18C3C8C11BD}"/>
              </a:ext>
            </a:extLst>
          </p:cNvPr>
          <p:cNvSpPr/>
          <p:nvPr/>
        </p:nvSpPr>
        <p:spPr>
          <a:xfrm>
            <a:off x="2940908" y="4015479"/>
            <a:ext cx="494270" cy="1755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584370-747B-426C-7A24-E8F256D46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6ACF0D4-B895-9EE4-7568-43645DD51D7E}"/>
                  </a:ext>
                </a:extLst>
              </p:cNvPr>
              <p:cNvSpPr txBox="1"/>
              <p:nvPr/>
            </p:nvSpPr>
            <p:spPr>
              <a:xfrm>
                <a:off x="838200" y="2967335"/>
                <a:ext cx="10219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sSubSup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𝑐</m:t>
                          </m:r>
                        </m:sub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𝑇</m:t>
                          </m:r>
                        </m:sup>
                      </m:sSubSup>
                      <m:r>
                        <a:rPr lang="en-US" sz="2400" i="1" dirty="0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6ACF0D4-B895-9EE4-7568-43645DD51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67335"/>
                <a:ext cx="102194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C7B7939D-2923-2F8A-588E-70BC9BE66B9E}"/>
              </a:ext>
            </a:extLst>
          </p:cNvPr>
          <p:cNvSpPr/>
          <p:nvPr/>
        </p:nvSpPr>
        <p:spPr>
          <a:xfrm>
            <a:off x="4660651" y="4139534"/>
            <a:ext cx="216817" cy="22624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D2E58A-0498-DB24-A800-B642FDCF36D0}"/>
              </a:ext>
            </a:extLst>
          </p:cNvPr>
          <p:cNvSpPr/>
          <p:nvPr/>
        </p:nvSpPr>
        <p:spPr>
          <a:xfrm>
            <a:off x="6254621" y="4153675"/>
            <a:ext cx="208687" cy="1979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B2E9803E-E388-AD21-222C-3CC1DC3400D9}"/>
              </a:ext>
            </a:extLst>
          </p:cNvPr>
          <p:cNvSpPr/>
          <p:nvPr/>
        </p:nvSpPr>
        <p:spPr>
          <a:xfrm>
            <a:off x="3076108" y="4134821"/>
            <a:ext cx="207390" cy="2356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DAD4423-5BFD-CD66-8B3C-5D171F41C227}"/>
              </a:ext>
            </a:extLst>
          </p:cNvPr>
          <p:cNvCxnSpPr/>
          <p:nvPr/>
        </p:nvCxnSpPr>
        <p:spPr>
          <a:xfrm flipV="1">
            <a:off x="2088292" y="1690688"/>
            <a:ext cx="0" cy="48089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90D38E7-DB79-6BE7-56E0-58EA3981CAA6}"/>
              </a:ext>
            </a:extLst>
          </p:cNvPr>
          <p:cNvSpPr/>
          <p:nvPr/>
        </p:nvSpPr>
        <p:spPr>
          <a:xfrm>
            <a:off x="4521924" y="2260353"/>
            <a:ext cx="494270" cy="17551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66B4191-D036-58BA-36F6-128F714BE382}"/>
              </a:ext>
            </a:extLst>
          </p:cNvPr>
          <p:cNvSpPr/>
          <p:nvPr/>
        </p:nvSpPr>
        <p:spPr>
          <a:xfrm>
            <a:off x="6096000" y="3428999"/>
            <a:ext cx="494270" cy="5864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F3613C-C726-8CE5-B39F-0E15B1639D8B}"/>
              </a:ext>
            </a:extLst>
          </p:cNvPr>
          <p:cNvCxnSpPr>
            <a:cxnSpLocks/>
          </p:cNvCxnSpPr>
          <p:nvPr/>
        </p:nvCxnSpPr>
        <p:spPr>
          <a:xfrm>
            <a:off x="2088292" y="4015479"/>
            <a:ext cx="522690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173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4370-747B-426C-7A24-E8F256D46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Example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FBBBF34-46B9-6155-3645-8AC5E3FF4838}"/>
              </a:ext>
            </a:extLst>
          </p:cNvPr>
          <p:cNvGrpSpPr/>
          <p:nvPr/>
        </p:nvGrpSpPr>
        <p:grpSpPr>
          <a:xfrm>
            <a:off x="321275" y="1952368"/>
            <a:ext cx="4868562" cy="3880022"/>
            <a:chOff x="0" y="1888397"/>
            <a:chExt cx="6477000" cy="480896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CE9DDD5-9D4A-83AD-73F2-B18C3C8C11BD}"/>
                </a:ext>
              </a:extLst>
            </p:cNvPr>
            <p:cNvSpPr/>
            <p:nvPr/>
          </p:nvSpPr>
          <p:spPr>
            <a:xfrm>
              <a:off x="2102708" y="4213188"/>
              <a:ext cx="494270" cy="17551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6ACF0D4-B895-9EE4-7568-43645DD51D7E}"/>
                    </a:ext>
                  </a:extLst>
                </p:cNvPr>
                <p:cNvSpPr txBox="1"/>
                <p:nvPr/>
              </p:nvSpPr>
              <p:spPr>
                <a:xfrm>
                  <a:off x="0" y="3165044"/>
                  <a:ext cx="102194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</m:ctrlPr>
                          </m:sSubSup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𝑐</m:t>
                            </m:r>
                          </m:sub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𝑇</m:t>
                            </m:r>
                          </m:sup>
                        </m:sSubSup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𝑥</m:t>
                        </m:r>
                      </m:oMath>
                    </m:oMathPara>
                  </a14:m>
                  <a:endParaRPr lang="en-US" sz="2400" dirty="0">
                    <a:latin typeface="Futura Medium" panose="020B0602020204020303" pitchFamily="34" charset="-79"/>
                    <a:cs typeface="Futura Medium" panose="020B0602020204020303" pitchFamily="34" charset="-79"/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6ACF0D4-B895-9EE4-7568-43645DD51D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165044"/>
                  <a:ext cx="1021947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7B7939D-2923-2F8A-588E-70BC9BE66B9E}"/>
                </a:ext>
              </a:extLst>
            </p:cNvPr>
            <p:cNvSpPr/>
            <p:nvPr/>
          </p:nvSpPr>
          <p:spPr>
            <a:xfrm>
              <a:off x="3822451" y="4337243"/>
              <a:ext cx="216817" cy="226244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5D2E58A-0498-DB24-A800-B642FDCF36D0}"/>
                </a:ext>
              </a:extLst>
            </p:cNvPr>
            <p:cNvSpPr/>
            <p:nvPr/>
          </p:nvSpPr>
          <p:spPr>
            <a:xfrm>
              <a:off x="5416421" y="4351384"/>
              <a:ext cx="208687" cy="19796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riangle 33">
              <a:extLst>
                <a:ext uri="{FF2B5EF4-FFF2-40B4-BE49-F238E27FC236}">
                  <a16:creationId xmlns:a16="http://schemas.microsoft.com/office/drawing/2014/main" id="{B2E9803E-E388-AD21-222C-3CC1DC3400D9}"/>
                </a:ext>
              </a:extLst>
            </p:cNvPr>
            <p:cNvSpPr/>
            <p:nvPr/>
          </p:nvSpPr>
          <p:spPr>
            <a:xfrm>
              <a:off x="2237908" y="4332530"/>
              <a:ext cx="207390" cy="235670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DAD4423-5BFD-CD66-8B3C-5D171F41C227}"/>
                </a:ext>
              </a:extLst>
            </p:cNvPr>
            <p:cNvCxnSpPr/>
            <p:nvPr/>
          </p:nvCxnSpPr>
          <p:spPr>
            <a:xfrm flipV="1">
              <a:off x="1250092" y="1888397"/>
              <a:ext cx="0" cy="4808966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90D38E7-DB79-6BE7-56E0-58EA3981CAA6}"/>
                </a:ext>
              </a:extLst>
            </p:cNvPr>
            <p:cNvSpPr/>
            <p:nvPr/>
          </p:nvSpPr>
          <p:spPr>
            <a:xfrm>
              <a:off x="3683724" y="2458062"/>
              <a:ext cx="494270" cy="17551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66B4191-D036-58BA-36F6-128F714BE382}"/>
                </a:ext>
              </a:extLst>
            </p:cNvPr>
            <p:cNvSpPr/>
            <p:nvPr/>
          </p:nvSpPr>
          <p:spPr>
            <a:xfrm>
              <a:off x="5257800" y="3476121"/>
              <a:ext cx="494271" cy="7370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8F3613C-C726-8CE5-B39F-0E15B1639D8B}"/>
                </a:ext>
              </a:extLst>
            </p:cNvPr>
            <p:cNvCxnSpPr>
              <a:cxnSpLocks/>
            </p:cNvCxnSpPr>
            <p:nvPr/>
          </p:nvCxnSpPr>
          <p:spPr>
            <a:xfrm>
              <a:off x="1250092" y="4213188"/>
              <a:ext cx="52269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Arrow 44">
            <a:extLst>
              <a:ext uri="{FF2B5EF4-FFF2-40B4-BE49-F238E27FC236}">
                <a16:creationId xmlns:a16="http://schemas.microsoft.com/office/drawing/2014/main" id="{AF2E29C4-8300-4A71-9E42-101FF375ABE2}"/>
              </a:ext>
            </a:extLst>
          </p:cNvPr>
          <p:cNvSpPr/>
          <p:nvPr/>
        </p:nvSpPr>
        <p:spPr>
          <a:xfrm>
            <a:off x="5548184" y="3168649"/>
            <a:ext cx="1272746" cy="36538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006694B-D79F-4BBE-38DF-216B67ED4FC8}"/>
                  </a:ext>
                </a:extLst>
              </p:cNvPr>
              <p:cNvSpPr txBox="1"/>
              <p:nvPr/>
            </p:nvSpPr>
            <p:spPr>
              <a:xfrm>
                <a:off x="5548184" y="2797740"/>
                <a:ext cx="10927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𝑐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𝑇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  <a:cs typeface="Futura Medium" panose="020B0602020204020303" pitchFamily="34" charset="-79"/>
                      </a:rPr>
                      <m:t>𝑥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006694B-D79F-4BBE-38DF-216B67ED4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184" y="2797740"/>
                <a:ext cx="1092735" cy="369332"/>
              </a:xfrm>
              <a:prstGeom prst="rect">
                <a:avLst/>
              </a:prstGeom>
              <a:blipFill>
                <a:blip r:embed="rId4"/>
                <a:stretch>
                  <a:fillRect t="-10000" r="-459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7DA5F41A-2435-A948-6BE0-3816885E4C96}"/>
              </a:ext>
            </a:extLst>
          </p:cNvPr>
          <p:cNvSpPr/>
          <p:nvPr/>
        </p:nvSpPr>
        <p:spPr>
          <a:xfrm flipV="1">
            <a:off x="8221460" y="3428999"/>
            <a:ext cx="371524" cy="3347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5D0F038-95B2-4D1F-7C3B-5EF4148DFD55}"/>
                  </a:ext>
                </a:extLst>
              </p:cNvPr>
              <p:cNvSpPr txBox="1"/>
              <p:nvPr/>
            </p:nvSpPr>
            <p:spPr>
              <a:xfrm>
                <a:off x="6094551" y="1340523"/>
                <a:ext cx="18153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⁡(</m:t>
                    </m:r>
                    <m:sSubSup>
                      <m:sSubSupPr>
                        <m:ctrlPr>
                          <a:rPr lang="en-US" sz="2400" i="1" dirty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sSub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𝜃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𝑐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𝑇</m:t>
                        </m:r>
                      </m:sup>
                    </m:sSubSup>
                    <m:r>
                      <a:rPr lang="en-US" sz="2400" i="1" dirty="0">
                        <a:latin typeface="Cambria Math" panose="02040503050406030204" pitchFamily="18" charset="0"/>
                        <a:cs typeface="Futura Medium" panose="020B0602020204020303" pitchFamily="34" charset="-79"/>
                      </a:rPr>
                      <m:t>𝑥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5D0F038-95B2-4D1F-7C3B-5EF4148DF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551" y="1340523"/>
                <a:ext cx="1815378" cy="461665"/>
              </a:xfrm>
              <a:prstGeom prst="rect">
                <a:avLst/>
              </a:prstGeom>
              <a:blipFill>
                <a:blip r:embed="rId5"/>
                <a:stretch>
                  <a:fillRect l="-694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E99F9DA0-0CCA-B755-73A8-A3CA4757AF6E}"/>
              </a:ext>
            </a:extLst>
          </p:cNvPr>
          <p:cNvSpPr/>
          <p:nvPr/>
        </p:nvSpPr>
        <p:spPr>
          <a:xfrm>
            <a:off x="9514138" y="3863874"/>
            <a:ext cx="162975" cy="18254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53149A-59C3-E363-0F85-900589AB62C2}"/>
              </a:ext>
            </a:extLst>
          </p:cNvPr>
          <p:cNvSpPr/>
          <p:nvPr/>
        </p:nvSpPr>
        <p:spPr>
          <a:xfrm>
            <a:off x="10712276" y="3875284"/>
            <a:ext cx="156864" cy="1597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riangle 51">
            <a:extLst>
              <a:ext uri="{FF2B5EF4-FFF2-40B4-BE49-F238E27FC236}">
                <a16:creationId xmlns:a16="http://schemas.microsoft.com/office/drawing/2014/main" id="{D59AAC3A-FB10-B0A4-A6F0-84C02353BED2}"/>
              </a:ext>
            </a:extLst>
          </p:cNvPr>
          <p:cNvSpPr/>
          <p:nvPr/>
        </p:nvSpPr>
        <p:spPr>
          <a:xfrm>
            <a:off x="8323086" y="3860072"/>
            <a:ext cx="155889" cy="190146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CB7990E-BBCE-A17D-34C0-2126023F8241}"/>
              </a:ext>
            </a:extLst>
          </p:cNvPr>
          <p:cNvCxnSpPr>
            <a:cxnSpLocks/>
          </p:cNvCxnSpPr>
          <p:nvPr/>
        </p:nvCxnSpPr>
        <p:spPr>
          <a:xfrm flipV="1">
            <a:off x="7580575" y="1062681"/>
            <a:ext cx="0" cy="470541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E445B685-52AF-1999-9088-CB64F4FBB235}"/>
              </a:ext>
            </a:extLst>
          </p:cNvPr>
          <p:cNvSpPr/>
          <p:nvPr/>
        </p:nvSpPr>
        <p:spPr>
          <a:xfrm>
            <a:off x="9409861" y="1421033"/>
            <a:ext cx="371521" cy="2342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9B79BDB-11EF-4367-82CE-92858D4F9093}"/>
              </a:ext>
            </a:extLst>
          </p:cNvPr>
          <p:cNvSpPr/>
          <p:nvPr/>
        </p:nvSpPr>
        <p:spPr>
          <a:xfrm>
            <a:off x="10593046" y="2438220"/>
            <a:ext cx="371521" cy="13255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EE007B3-D543-C357-C563-EF39481FA0EB}"/>
              </a:ext>
            </a:extLst>
          </p:cNvPr>
          <p:cNvCxnSpPr>
            <a:cxnSpLocks/>
          </p:cNvCxnSpPr>
          <p:nvPr/>
        </p:nvCxnSpPr>
        <p:spPr>
          <a:xfrm>
            <a:off x="7580575" y="3763783"/>
            <a:ext cx="39289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836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4370-747B-426C-7A24-E8F256D46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Example</a:t>
            </a:r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AF2E29C4-8300-4A71-9E42-101FF375ABE2}"/>
              </a:ext>
            </a:extLst>
          </p:cNvPr>
          <p:cNvSpPr/>
          <p:nvPr/>
        </p:nvSpPr>
        <p:spPr>
          <a:xfrm>
            <a:off x="5548184" y="3168649"/>
            <a:ext cx="1773802" cy="36538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006694B-D79F-4BBE-38DF-216B67ED4FC8}"/>
                  </a:ext>
                </a:extLst>
              </p:cNvPr>
              <p:cNvSpPr txBox="1"/>
              <p:nvPr/>
            </p:nvSpPr>
            <p:spPr>
              <a:xfrm>
                <a:off x="5548184" y="2376852"/>
                <a:ext cx="1677254" cy="777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Sup>
                            <m:sSubSup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i="1" dirty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dirty="0"/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Sup>
                                <m:sSub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006694B-D79F-4BBE-38DF-216B67ED4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184" y="2376852"/>
                <a:ext cx="1677254" cy="777072"/>
              </a:xfrm>
              <a:prstGeom prst="rect">
                <a:avLst/>
              </a:prstGeom>
              <a:blipFill>
                <a:blip r:embed="rId3"/>
                <a:stretch>
                  <a:fillRect l="-16541" t="-11290" b="-7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7DA5F41A-2435-A948-6BE0-3816885E4C96}"/>
              </a:ext>
            </a:extLst>
          </p:cNvPr>
          <p:cNvSpPr/>
          <p:nvPr/>
        </p:nvSpPr>
        <p:spPr>
          <a:xfrm flipV="1">
            <a:off x="2126909" y="4050603"/>
            <a:ext cx="371524" cy="287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5D0F038-95B2-4D1F-7C3B-5EF4148DFD55}"/>
                  </a:ext>
                </a:extLst>
              </p:cNvPr>
              <p:cNvSpPr txBox="1"/>
              <p:nvPr/>
            </p:nvSpPr>
            <p:spPr>
              <a:xfrm>
                <a:off x="0" y="3555056"/>
                <a:ext cx="18153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⁡(</m:t>
                    </m:r>
                    <m:sSubSup>
                      <m:sSubSupPr>
                        <m:ctrlPr>
                          <a:rPr lang="en-US" sz="2400" i="1" dirty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sSub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utura Medium" panose="020B0602020204020303" pitchFamily="34" charset="-79"/>
                          </a:rPr>
                          <m:t>𝜃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𝑐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𝑇</m:t>
                        </m:r>
                      </m:sup>
                    </m:sSubSup>
                    <m:r>
                      <a:rPr lang="en-US" sz="2400" i="1" dirty="0">
                        <a:latin typeface="Cambria Math" panose="02040503050406030204" pitchFamily="18" charset="0"/>
                        <a:cs typeface="Futura Medium" panose="020B0602020204020303" pitchFamily="34" charset="-79"/>
                      </a:rPr>
                      <m:t>𝑥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5D0F038-95B2-4D1F-7C3B-5EF4148DF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55056"/>
                <a:ext cx="1815378" cy="461665"/>
              </a:xfrm>
              <a:prstGeom prst="rect">
                <a:avLst/>
              </a:prstGeom>
              <a:blipFill>
                <a:blip r:embed="rId4"/>
                <a:stretch>
                  <a:fillRect l="-694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E99F9DA0-0CCA-B755-73A8-A3CA4757AF6E}"/>
              </a:ext>
            </a:extLst>
          </p:cNvPr>
          <p:cNvSpPr/>
          <p:nvPr/>
        </p:nvSpPr>
        <p:spPr>
          <a:xfrm>
            <a:off x="3419587" y="4438538"/>
            <a:ext cx="162975" cy="18254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53149A-59C3-E363-0F85-900589AB62C2}"/>
              </a:ext>
            </a:extLst>
          </p:cNvPr>
          <p:cNvSpPr/>
          <p:nvPr/>
        </p:nvSpPr>
        <p:spPr>
          <a:xfrm>
            <a:off x="4617725" y="4449948"/>
            <a:ext cx="156864" cy="1597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riangle 51">
            <a:extLst>
              <a:ext uri="{FF2B5EF4-FFF2-40B4-BE49-F238E27FC236}">
                <a16:creationId xmlns:a16="http://schemas.microsoft.com/office/drawing/2014/main" id="{D59AAC3A-FB10-B0A4-A6F0-84C02353BED2}"/>
              </a:ext>
            </a:extLst>
          </p:cNvPr>
          <p:cNvSpPr/>
          <p:nvPr/>
        </p:nvSpPr>
        <p:spPr>
          <a:xfrm>
            <a:off x="2228535" y="4434736"/>
            <a:ext cx="155889" cy="190146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CB7990E-BBCE-A17D-34C0-2126023F8241}"/>
              </a:ext>
            </a:extLst>
          </p:cNvPr>
          <p:cNvCxnSpPr>
            <a:cxnSpLocks/>
          </p:cNvCxnSpPr>
          <p:nvPr/>
        </p:nvCxnSpPr>
        <p:spPr>
          <a:xfrm flipV="1">
            <a:off x="1486024" y="1637345"/>
            <a:ext cx="0" cy="470541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E445B685-52AF-1999-9088-CB64F4FBB235}"/>
              </a:ext>
            </a:extLst>
          </p:cNvPr>
          <p:cNvSpPr/>
          <p:nvPr/>
        </p:nvSpPr>
        <p:spPr>
          <a:xfrm>
            <a:off x="3315310" y="1995697"/>
            <a:ext cx="371521" cy="2342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9B79BDB-11EF-4367-82CE-92858D4F9093}"/>
              </a:ext>
            </a:extLst>
          </p:cNvPr>
          <p:cNvSpPr/>
          <p:nvPr/>
        </p:nvSpPr>
        <p:spPr>
          <a:xfrm>
            <a:off x="4517867" y="3008763"/>
            <a:ext cx="374904" cy="1325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EE007B3-D543-C357-C563-EF39481FA0EB}"/>
              </a:ext>
            </a:extLst>
          </p:cNvPr>
          <p:cNvCxnSpPr>
            <a:cxnSpLocks/>
          </p:cNvCxnSpPr>
          <p:nvPr/>
        </p:nvCxnSpPr>
        <p:spPr>
          <a:xfrm>
            <a:off x="1486024" y="4338447"/>
            <a:ext cx="39289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D9F0ECC-9FB1-5768-9044-97BD49C64720}"/>
              </a:ext>
            </a:extLst>
          </p:cNvPr>
          <p:cNvGrpSpPr/>
          <p:nvPr/>
        </p:nvGrpSpPr>
        <p:grpSpPr>
          <a:xfrm>
            <a:off x="5905179" y="1633542"/>
            <a:ext cx="5854367" cy="4705411"/>
            <a:chOff x="5905179" y="1633542"/>
            <a:chExt cx="5854367" cy="47054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61D2B4C-B8A1-16E9-C3D9-99D8452532A6}"/>
                </a:ext>
              </a:extLst>
            </p:cNvPr>
            <p:cNvSpPr/>
            <p:nvPr/>
          </p:nvSpPr>
          <p:spPr>
            <a:xfrm flipV="1">
              <a:off x="8471525" y="4234563"/>
              <a:ext cx="371524" cy="10008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EB58EF2-4468-5811-EF31-3212A956C978}"/>
                </a:ext>
              </a:extLst>
            </p:cNvPr>
            <p:cNvSpPr/>
            <p:nvPr/>
          </p:nvSpPr>
          <p:spPr>
            <a:xfrm>
              <a:off x="9764203" y="4434735"/>
              <a:ext cx="162975" cy="182541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E7D30B7-B231-9430-A391-1A2754356CE5}"/>
                </a:ext>
              </a:extLst>
            </p:cNvPr>
            <p:cNvSpPr/>
            <p:nvPr/>
          </p:nvSpPr>
          <p:spPr>
            <a:xfrm>
              <a:off x="10962341" y="4446145"/>
              <a:ext cx="156864" cy="15972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475B7378-93A5-D172-D58F-9332AAD23FA6}"/>
                </a:ext>
              </a:extLst>
            </p:cNvPr>
            <p:cNvSpPr/>
            <p:nvPr/>
          </p:nvSpPr>
          <p:spPr>
            <a:xfrm>
              <a:off x="8573151" y="4430933"/>
              <a:ext cx="155889" cy="190146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A00D932-1CE4-D1B7-9FE0-5C2DE78B0F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0640" y="1633542"/>
              <a:ext cx="0" cy="4705411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36AC4A7-5F7D-C33F-C56D-87B0C52F34B3}"/>
                </a:ext>
              </a:extLst>
            </p:cNvPr>
            <p:cNvSpPr/>
            <p:nvPr/>
          </p:nvSpPr>
          <p:spPr>
            <a:xfrm>
              <a:off x="9659926" y="2623436"/>
              <a:ext cx="371521" cy="17112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54BE0-40E8-87A6-D6D3-F15066835784}"/>
                </a:ext>
              </a:extLst>
            </p:cNvPr>
            <p:cNvSpPr/>
            <p:nvPr/>
          </p:nvSpPr>
          <p:spPr>
            <a:xfrm>
              <a:off x="10843111" y="3974126"/>
              <a:ext cx="371521" cy="3605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4B2B42E-5F72-C385-8E44-BAFAC0FED5FD}"/>
                </a:ext>
              </a:extLst>
            </p:cNvPr>
            <p:cNvCxnSpPr>
              <a:cxnSpLocks/>
            </p:cNvCxnSpPr>
            <p:nvPr/>
          </p:nvCxnSpPr>
          <p:spPr>
            <a:xfrm>
              <a:off x="7830640" y="4334644"/>
              <a:ext cx="392890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0696241-956E-C0EB-6BF9-835C5341BB2E}"/>
                    </a:ext>
                  </a:extLst>
                </p:cNvPr>
                <p:cNvSpPr txBox="1"/>
                <p:nvPr/>
              </p:nvSpPr>
              <p:spPr>
                <a:xfrm>
                  <a:off x="5905179" y="4050604"/>
                  <a:ext cx="1677254" cy="7770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Sup>
                              <m:sSub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i="1" dirty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𝑥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)</m:t>
                            </m:r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Sup>
                                  <m:sSub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cs typeface="Futura Medium" panose="020B0602020204020303" pitchFamily="34" charset="-79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Futura Medium" panose="020B0602020204020303" pitchFamily="34" charset="-79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Futura Medium" panose="020B0602020204020303" pitchFamily="34" charset="-79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cs typeface="Futura Medium" panose="020B0602020204020303" pitchFamily="34" charset="-79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  <m:t>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  <m:t>)</m:t>
                                </m:r>
                              </m:e>
                            </m:nary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0696241-956E-C0EB-6BF9-835C5341BB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179" y="4050604"/>
                  <a:ext cx="1677254" cy="777072"/>
                </a:xfrm>
                <a:prstGeom prst="rect">
                  <a:avLst/>
                </a:prstGeom>
                <a:blipFill>
                  <a:blip r:embed="rId5"/>
                  <a:stretch>
                    <a:fillRect l="-17293" t="-9524" b="-698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D9F1681-3D24-62BE-8500-78006717D4CD}"/>
              </a:ext>
            </a:extLst>
          </p:cNvPr>
          <p:cNvSpPr txBox="1"/>
          <p:nvPr/>
        </p:nvSpPr>
        <p:spPr>
          <a:xfrm>
            <a:off x="6828692" y="621323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K=# classes</a:t>
            </a:r>
          </a:p>
        </p:txBody>
      </p:sp>
    </p:spTree>
    <p:extLst>
      <p:ext uri="{BB962C8B-B14F-4D97-AF65-F5344CB8AC3E}">
        <p14:creationId xmlns:p14="http://schemas.microsoft.com/office/powerpoint/2010/main" val="2881697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74F75-C587-F169-E71E-89933A43D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Softmax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0527571-E29B-CA07-CCF6-2B36451D12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87216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Model:</a:t>
                </a:r>
              </a:p>
              <a:p>
                <a:pPr marL="0" indent="0">
                  <a:buNone/>
                </a:pPr>
                <a:r>
                  <a:rPr lang="en-US" sz="2800" b="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=1|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=2|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Sup>
                              <m:sSubSup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</m:ctrlPr>
                              </m:sSubSup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𝑥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xp</m:t>
                              </m:r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𝑋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xp</m:t>
                              </m:r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𝑋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xp</m:t>
                              </m:r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𝐾</m:t>
                                  </m:r>
                                </m:sub>
                                <m:sup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𝑋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)</m:t>
                              </m:r>
                            </m:e>
                          </m:mr>
                        </m: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400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0527571-E29B-CA07-CCF6-2B36451D12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87216" cy="4351338"/>
              </a:xfrm>
              <a:blipFill>
                <a:blip r:embed="rId2"/>
                <a:stretch>
                  <a:fillRect l="-1155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814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828E-CEEB-DD93-2013-C5822E8F0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91492-6F86-493B-DF50-4B5D4A81D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Logistic Regression Recap and Decision Boundaries</a:t>
            </a:r>
          </a:p>
          <a:p>
            <a:r>
              <a:rPr lang="en-US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Softmax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 Regression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Categorical Cross Entropy</a:t>
            </a:r>
          </a:p>
        </p:txBody>
      </p:sp>
    </p:spTree>
    <p:extLst>
      <p:ext uri="{BB962C8B-B14F-4D97-AF65-F5344CB8AC3E}">
        <p14:creationId xmlns:p14="http://schemas.microsoft.com/office/powerpoint/2010/main" val="2351000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828E-CEEB-DD93-2013-C5822E8F0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91492-6F86-493B-DF50-4B5D4A81D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Logistic Regression Recap and Decision Boundaries</a:t>
            </a:r>
          </a:p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Softmax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Regression</a:t>
            </a:r>
          </a:p>
          <a:p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Categorical Cross Entropy</a:t>
            </a:r>
          </a:p>
        </p:txBody>
      </p:sp>
    </p:spTree>
    <p:extLst>
      <p:ext uri="{BB962C8B-B14F-4D97-AF65-F5344CB8AC3E}">
        <p14:creationId xmlns:p14="http://schemas.microsoft.com/office/powerpoint/2010/main" val="108309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BBAA8-4394-19FC-990A-05FC50CF3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Categorical Cross-entropy Cost Function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AE3FED-AC62-848C-4718-93004905E0FE}"/>
              </a:ext>
            </a:extLst>
          </p:cNvPr>
          <p:cNvGrpSpPr/>
          <p:nvPr/>
        </p:nvGrpSpPr>
        <p:grpSpPr>
          <a:xfrm>
            <a:off x="239562" y="1690688"/>
            <a:ext cx="5856438" cy="4705411"/>
            <a:chOff x="5903108" y="1633542"/>
            <a:chExt cx="5856438" cy="47054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2E617B-7EA3-EF7A-CCFF-292636D62920}"/>
                </a:ext>
              </a:extLst>
            </p:cNvPr>
            <p:cNvSpPr/>
            <p:nvPr/>
          </p:nvSpPr>
          <p:spPr>
            <a:xfrm flipV="1">
              <a:off x="8471525" y="4234563"/>
              <a:ext cx="371524" cy="10008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4F02281-9B0F-32CF-1A76-D448FC94AA90}"/>
                </a:ext>
              </a:extLst>
            </p:cNvPr>
            <p:cNvSpPr/>
            <p:nvPr/>
          </p:nvSpPr>
          <p:spPr>
            <a:xfrm>
              <a:off x="9764203" y="4434735"/>
              <a:ext cx="162975" cy="182541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2BDE9F5-D307-C1B5-5250-1D62001B6C90}"/>
                </a:ext>
              </a:extLst>
            </p:cNvPr>
            <p:cNvSpPr/>
            <p:nvPr/>
          </p:nvSpPr>
          <p:spPr>
            <a:xfrm>
              <a:off x="10962341" y="4446145"/>
              <a:ext cx="156864" cy="15972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38197AC2-D3F0-3D85-9166-F277EAE23A24}"/>
                </a:ext>
              </a:extLst>
            </p:cNvPr>
            <p:cNvSpPr/>
            <p:nvPr/>
          </p:nvSpPr>
          <p:spPr>
            <a:xfrm>
              <a:off x="8573151" y="4430933"/>
              <a:ext cx="155889" cy="190146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87F13CB-9EA1-E630-BA8F-ED1BBA5D90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0640" y="1633542"/>
              <a:ext cx="0" cy="4705411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8818666-B835-900F-5EF4-2E85768E10A6}"/>
                </a:ext>
              </a:extLst>
            </p:cNvPr>
            <p:cNvSpPr/>
            <p:nvPr/>
          </p:nvSpPr>
          <p:spPr>
            <a:xfrm>
              <a:off x="9659926" y="2623436"/>
              <a:ext cx="371521" cy="17112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A0E4413-6E50-6966-B0F8-70083EE9B14A}"/>
                </a:ext>
              </a:extLst>
            </p:cNvPr>
            <p:cNvSpPr/>
            <p:nvPr/>
          </p:nvSpPr>
          <p:spPr>
            <a:xfrm>
              <a:off x="10880334" y="3975592"/>
              <a:ext cx="371521" cy="3695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3FE5CD0-0F09-8E56-AC29-5E99B4436249}"/>
                </a:ext>
              </a:extLst>
            </p:cNvPr>
            <p:cNvCxnSpPr>
              <a:cxnSpLocks/>
            </p:cNvCxnSpPr>
            <p:nvPr/>
          </p:nvCxnSpPr>
          <p:spPr>
            <a:xfrm>
              <a:off x="7830640" y="4334644"/>
              <a:ext cx="392890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C924851-879E-F114-32AF-CA0E7D087A5E}"/>
                    </a:ext>
                  </a:extLst>
                </p:cNvPr>
                <p:cNvSpPr txBox="1"/>
                <p:nvPr/>
              </p:nvSpPr>
              <p:spPr>
                <a:xfrm>
                  <a:off x="5903108" y="2983318"/>
                  <a:ext cx="1677254" cy="7770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Sup>
                              <m:sSub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i="1" dirty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𝑥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)</m:t>
                            </m:r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Sup>
                                  <m:sSub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cs typeface="Futura Medium" panose="020B0602020204020303" pitchFamily="34" charset="-79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Futura Medium" panose="020B0602020204020303" pitchFamily="34" charset="-79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Futura Medium" panose="020B0602020204020303" pitchFamily="34" charset="-79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cs typeface="Futura Medium" panose="020B0602020204020303" pitchFamily="34" charset="-79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  <m:t>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  <m:t>)</m:t>
                                </m:r>
                              </m:e>
                            </m:nary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C924851-879E-F114-32AF-CA0E7D087A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3108" y="2983318"/>
                  <a:ext cx="1677254" cy="777072"/>
                </a:xfrm>
                <a:prstGeom prst="rect">
                  <a:avLst/>
                </a:prstGeom>
                <a:blipFill>
                  <a:blip r:embed="rId2"/>
                  <a:stretch>
                    <a:fillRect l="-16541" t="-11290" b="-7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A09789-A0A0-7820-AAFF-B6FD5922A11B}"/>
              </a:ext>
            </a:extLst>
          </p:cNvPr>
          <p:cNvGrpSpPr/>
          <p:nvPr/>
        </p:nvGrpSpPr>
        <p:grpSpPr>
          <a:xfrm>
            <a:off x="7024344" y="1787464"/>
            <a:ext cx="4747526" cy="4705411"/>
            <a:chOff x="7012020" y="1633542"/>
            <a:chExt cx="4747526" cy="470541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3B57C52-48CD-F6F2-2996-13D020BD9798}"/>
                </a:ext>
              </a:extLst>
            </p:cNvPr>
            <p:cNvSpPr/>
            <p:nvPr/>
          </p:nvSpPr>
          <p:spPr>
            <a:xfrm>
              <a:off x="9764203" y="4434735"/>
              <a:ext cx="162975" cy="182541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EAA1E68-35EB-556F-D0F5-8340991C2697}"/>
                </a:ext>
              </a:extLst>
            </p:cNvPr>
            <p:cNvSpPr/>
            <p:nvPr/>
          </p:nvSpPr>
          <p:spPr>
            <a:xfrm>
              <a:off x="10962341" y="4446145"/>
              <a:ext cx="156864" cy="15972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82BFFAB7-241E-E4B1-983B-BC677B20763E}"/>
                </a:ext>
              </a:extLst>
            </p:cNvPr>
            <p:cNvSpPr/>
            <p:nvPr/>
          </p:nvSpPr>
          <p:spPr>
            <a:xfrm>
              <a:off x="8573151" y="4430933"/>
              <a:ext cx="155889" cy="190146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EB3B0DF-1C6B-7507-38E4-FDC5E34FA4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0640" y="1633542"/>
              <a:ext cx="0" cy="4705411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140D83C-89B5-B8B1-E467-D67735871759}"/>
                </a:ext>
              </a:extLst>
            </p:cNvPr>
            <p:cNvSpPr/>
            <p:nvPr/>
          </p:nvSpPr>
          <p:spPr>
            <a:xfrm>
              <a:off x="9659926" y="2119724"/>
              <a:ext cx="371521" cy="22149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C2EBE37-0025-9A57-27ED-DC802D57428C}"/>
                </a:ext>
              </a:extLst>
            </p:cNvPr>
            <p:cNvCxnSpPr>
              <a:cxnSpLocks/>
            </p:cNvCxnSpPr>
            <p:nvPr/>
          </p:nvCxnSpPr>
          <p:spPr>
            <a:xfrm>
              <a:off x="7830640" y="4334644"/>
              <a:ext cx="392890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D150FC0-94BB-B18C-DB63-F4A5047AAE6B}"/>
                    </a:ext>
                  </a:extLst>
                </p:cNvPr>
                <p:cNvSpPr txBox="1"/>
                <p:nvPr/>
              </p:nvSpPr>
              <p:spPr>
                <a:xfrm>
                  <a:off x="7012020" y="2823606"/>
                  <a:ext cx="7120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D150FC0-94BB-B18C-DB63-F4A5047AAE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2020" y="2823606"/>
                  <a:ext cx="712054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21557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BBAA8-4394-19FC-990A-05FC50CF3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Categorical Cross-entropy Cost Function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AE3FED-AC62-848C-4718-93004905E0FE}"/>
              </a:ext>
            </a:extLst>
          </p:cNvPr>
          <p:cNvGrpSpPr/>
          <p:nvPr/>
        </p:nvGrpSpPr>
        <p:grpSpPr>
          <a:xfrm>
            <a:off x="239562" y="1690688"/>
            <a:ext cx="5856438" cy="4265269"/>
            <a:chOff x="5903108" y="1633542"/>
            <a:chExt cx="5856438" cy="42652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2E617B-7EA3-EF7A-CCFF-292636D62920}"/>
                </a:ext>
              </a:extLst>
            </p:cNvPr>
            <p:cNvSpPr/>
            <p:nvPr/>
          </p:nvSpPr>
          <p:spPr>
            <a:xfrm flipV="1">
              <a:off x="8471525" y="4234563"/>
              <a:ext cx="371524" cy="10008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4F02281-9B0F-32CF-1A76-D448FC94AA90}"/>
                </a:ext>
              </a:extLst>
            </p:cNvPr>
            <p:cNvSpPr/>
            <p:nvPr/>
          </p:nvSpPr>
          <p:spPr>
            <a:xfrm>
              <a:off x="9764203" y="4434735"/>
              <a:ext cx="162975" cy="182541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2BDE9F5-D307-C1B5-5250-1D62001B6C90}"/>
                </a:ext>
              </a:extLst>
            </p:cNvPr>
            <p:cNvSpPr/>
            <p:nvPr/>
          </p:nvSpPr>
          <p:spPr>
            <a:xfrm>
              <a:off x="10962341" y="4446145"/>
              <a:ext cx="156864" cy="15972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38197AC2-D3F0-3D85-9166-F277EAE23A24}"/>
                </a:ext>
              </a:extLst>
            </p:cNvPr>
            <p:cNvSpPr/>
            <p:nvPr/>
          </p:nvSpPr>
          <p:spPr>
            <a:xfrm>
              <a:off x="8573151" y="4430933"/>
              <a:ext cx="155889" cy="190146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87F13CB-9EA1-E630-BA8F-ED1BBA5D90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0640" y="1633542"/>
              <a:ext cx="0" cy="4265269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8818666-B835-900F-5EF4-2E85768E10A6}"/>
                </a:ext>
              </a:extLst>
            </p:cNvPr>
            <p:cNvSpPr/>
            <p:nvPr/>
          </p:nvSpPr>
          <p:spPr>
            <a:xfrm>
              <a:off x="9659926" y="2623436"/>
              <a:ext cx="371521" cy="17112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A0E4413-6E50-6966-B0F8-70083EE9B14A}"/>
                </a:ext>
              </a:extLst>
            </p:cNvPr>
            <p:cNvSpPr/>
            <p:nvPr/>
          </p:nvSpPr>
          <p:spPr>
            <a:xfrm>
              <a:off x="10843111" y="3981454"/>
              <a:ext cx="371521" cy="35318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3FE5CD0-0F09-8E56-AC29-5E99B4436249}"/>
                </a:ext>
              </a:extLst>
            </p:cNvPr>
            <p:cNvCxnSpPr>
              <a:cxnSpLocks/>
            </p:cNvCxnSpPr>
            <p:nvPr/>
          </p:nvCxnSpPr>
          <p:spPr>
            <a:xfrm>
              <a:off x="7830640" y="4334644"/>
              <a:ext cx="392890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C924851-879E-F114-32AF-CA0E7D087A5E}"/>
                    </a:ext>
                  </a:extLst>
                </p:cNvPr>
                <p:cNvSpPr txBox="1"/>
                <p:nvPr/>
              </p:nvSpPr>
              <p:spPr>
                <a:xfrm>
                  <a:off x="5903108" y="2983318"/>
                  <a:ext cx="1677254" cy="7770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Sup>
                              <m:sSub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i="1" dirty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𝑥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)</m:t>
                            </m:r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Sup>
                                  <m:sSub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cs typeface="Futura Medium" panose="020B0602020204020303" pitchFamily="34" charset="-79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Futura Medium" panose="020B0602020204020303" pitchFamily="34" charset="-79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Futura Medium" panose="020B0602020204020303" pitchFamily="34" charset="-79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cs typeface="Futura Medium" panose="020B0602020204020303" pitchFamily="34" charset="-79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  <m:t>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  <m:t>)</m:t>
                                </m:r>
                              </m:e>
                            </m:nary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C924851-879E-F114-32AF-CA0E7D087A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3108" y="2983318"/>
                  <a:ext cx="1677254" cy="777072"/>
                </a:xfrm>
                <a:prstGeom prst="rect">
                  <a:avLst/>
                </a:prstGeom>
                <a:blipFill>
                  <a:blip r:embed="rId2"/>
                  <a:stretch>
                    <a:fillRect l="-16541" t="-11290" b="-7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A09789-A0A0-7820-AAFF-B6FD5922A11B}"/>
              </a:ext>
            </a:extLst>
          </p:cNvPr>
          <p:cNvGrpSpPr/>
          <p:nvPr/>
        </p:nvGrpSpPr>
        <p:grpSpPr>
          <a:xfrm>
            <a:off x="7024344" y="1787464"/>
            <a:ext cx="4747526" cy="4168493"/>
            <a:chOff x="7012020" y="1633542"/>
            <a:chExt cx="4747526" cy="416849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3B57C52-48CD-F6F2-2996-13D020BD9798}"/>
                </a:ext>
              </a:extLst>
            </p:cNvPr>
            <p:cNvSpPr/>
            <p:nvPr/>
          </p:nvSpPr>
          <p:spPr>
            <a:xfrm>
              <a:off x="9764203" y="4434735"/>
              <a:ext cx="162975" cy="182541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EAA1E68-35EB-556F-D0F5-8340991C2697}"/>
                </a:ext>
              </a:extLst>
            </p:cNvPr>
            <p:cNvSpPr/>
            <p:nvPr/>
          </p:nvSpPr>
          <p:spPr>
            <a:xfrm>
              <a:off x="10962341" y="4446145"/>
              <a:ext cx="156864" cy="15972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82BFFAB7-241E-E4B1-983B-BC677B20763E}"/>
                </a:ext>
              </a:extLst>
            </p:cNvPr>
            <p:cNvSpPr/>
            <p:nvPr/>
          </p:nvSpPr>
          <p:spPr>
            <a:xfrm>
              <a:off x="8573151" y="4430933"/>
              <a:ext cx="155889" cy="190146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EB3B0DF-1C6B-7507-38E4-FDC5E34FA4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0640" y="1633542"/>
              <a:ext cx="0" cy="4168493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140D83C-89B5-B8B1-E467-D67735871759}"/>
                </a:ext>
              </a:extLst>
            </p:cNvPr>
            <p:cNvSpPr/>
            <p:nvPr/>
          </p:nvSpPr>
          <p:spPr>
            <a:xfrm>
              <a:off x="9659926" y="2119724"/>
              <a:ext cx="371521" cy="22149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C2EBE37-0025-9A57-27ED-DC802D57428C}"/>
                </a:ext>
              </a:extLst>
            </p:cNvPr>
            <p:cNvCxnSpPr>
              <a:cxnSpLocks/>
            </p:cNvCxnSpPr>
            <p:nvPr/>
          </p:nvCxnSpPr>
          <p:spPr>
            <a:xfrm>
              <a:off x="7830640" y="4334644"/>
              <a:ext cx="392890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D150FC0-94BB-B18C-DB63-F4A5047AAE6B}"/>
                    </a:ext>
                  </a:extLst>
                </p:cNvPr>
                <p:cNvSpPr txBox="1"/>
                <p:nvPr/>
              </p:nvSpPr>
              <p:spPr>
                <a:xfrm>
                  <a:off x="7012020" y="2823606"/>
                  <a:ext cx="7120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D150FC0-94BB-B18C-DB63-F4A5047AAE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2020" y="2823606"/>
                  <a:ext cx="712054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87B7927-9E96-BAD0-A99B-35A5BEA91036}"/>
              </a:ext>
            </a:extLst>
          </p:cNvPr>
          <p:cNvSpPr txBox="1"/>
          <p:nvPr/>
        </p:nvSpPr>
        <p:spPr>
          <a:xfrm>
            <a:off x="1522876" y="6077250"/>
            <a:ext cx="8915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Goal: Minimize the difference between these two distributions.</a:t>
            </a:r>
          </a:p>
        </p:txBody>
      </p:sp>
    </p:spTree>
    <p:extLst>
      <p:ext uri="{BB962C8B-B14F-4D97-AF65-F5344CB8AC3E}">
        <p14:creationId xmlns:p14="http://schemas.microsoft.com/office/powerpoint/2010/main" val="546166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74F75-C587-F169-E71E-89933A43D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Softmax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0527571-E29B-CA07-CCF6-2B36451D12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87216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Model:</a:t>
                </a:r>
              </a:p>
              <a:p>
                <a:pPr marL="0" indent="0">
                  <a:buNone/>
                </a:pPr>
                <a:r>
                  <a:rPr lang="en-US" sz="2800" b="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=1|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=2|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Sup>
                              <m:sSubSup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</m:ctrlPr>
                              </m:sSubSup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cs typeface="Futura Medium" panose="020B0602020204020303" pitchFamily="34" charset="-79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𝑥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Futura Medium" panose="020B0602020204020303" pitchFamily="34" charset="-79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xp</m:t>
                              </m:r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𝑋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xp</m:t>
                              </m:r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𝑋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xp</m:t>
                              </m:r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𝑋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)</m:t>
                              </m:r>
                            </m:e>
                          </m:mr>
                        </m: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400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0" indent="0">
                  <a:buNone/>
                </a:pPr>
                <a:endParaRPr lang="en-US" sz="2400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Categorical Cross-Entropy Loss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𝐶𝐸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𝐾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log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⁡(</m:t>
                          </m:r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Futura Medium" panose="020B0602020204020303" pitchFamily="34" charset="-79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Goal: Minimize the categorical cross-entropy function.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0527571-E29B-CA07-CCF6-2B36451D12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87216" cy="4351338"/>
              </a:xfrm>
              <a:blipFill>
                <a:blip r:embed="rId2"/>
                <a:stretch>
                  <a:fillRect l="-1155" t="-2326" b="-29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6581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FF259-AAB1-B717-6B33-3B11B330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Softmax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: Irises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026470F-03B7-28B5-B90C-05D2D5E0B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236572" y="1624030"/>
            <a:ext cx="7327557" cy="5233970"/>
          </a:xfrm>
        </p:spPr>
      </p:pic>
    </p:spTree>
    <p:extLst>
      <p:ext uri="{BB962C8B-B14F-4D97-AF65-F5344CB8AC3E}">
        <p14:creationId xmlns:p14="http://schemas.microsoft.com/office/powerpoint/2010/main" val="2443132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8092B-B916-42B8-A336-3C9C46FAE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Softmax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 Problem (Pair up!)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32F03B-D151-073C-891D-78CC2D39A1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8804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K=3: </a:t>
                </a:r>
                <a:r>
                  <a:rPr lang="en-US" sz="2400" i="1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P. </a:t>
                </a:r>
                <a:r>
                  <a:rPr lang="en-US" sz="2400" i="1" dirty="0" err="1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andersoni</a:t>
                </a:r>
                <a:r>
                  <a:rPr lang="en-US" sz="2400" i="1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 </a:t>
                </a:r>
                <a:r>
                  <a:rPr lang="en-US" sz="24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(1), </a:t>
                </a:r>
                <a:r>
                  <a:rPr lang="en-US" sz="2400" i="1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P. </a:t>
                </a:r>
                <a:r>
                  <a:rPr lang="en-US" sz="2400" i="1" dirty="0" err="1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foliolatum</a:t>
                </a:r>
                <a:r>
                  <a:rPr lang="en-US" sz="24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 (2), </a:t>
                </a:r>
                <a:r>
                  <a:rPr lang="en-US" sz="2400" i="1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P. </a:t>
                </a:r>
                <a:r>
                  <a:rPr lang="en-US" sz="2400" i="1" dirty="0" err="1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vanattae</a:t>
                </a:r>
                <a:r>
                  <a:rPr lang="en-US" sz="24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 (3)</a:t>
                </a:r>
              </a:p>
              <a:p>
                <a:r>
                  <a:rPr lang="en-US" sz="24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N = 2, Foot Size (x</a:t>
                </a:r>
                <a:r>
                  <a:rPr lang="en-US" sz="2400" baseline="-250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1</a:t>
                </a:r>
                <a:r>
                  <a:rPr lang="en-US" sz="24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), Weight (x</a:t>
                </a:r>
                <a:r>
                  <a:rPr lang="en-US" sz="2400" baseline="-250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2</a:t>
                </a:r>
                <a:r>
                  <a:rPr lang="en-US" sz="24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)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=1.34</m:t>
                    </m:r>
                  </m:oMath>
                </a14:m>
                <a:endParaRPr lang="en-US" sz="2400" b="0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=−0.74</m:t>
                    </m:r>
                  </m:oMath>
                </a14:m>
                <a:endParaRPr lang="en-US" sz="2400" b="0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=2.51</m:t>
                    </m:r>
                  </m:oMath>
                </a14:m>
                <a:endParaRPr lang="en-US" sz="2400" b="0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r>
                  <a:rPr lang="en-US" sz="24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Calculate: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=2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=3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mr>
                        </m: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400" b="0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r>
                  <a:rPr lang="en-US" sz="2400" dirty="0"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Report your answers separated by commas.</a:t>
                </a:r>
                <a:endParaRPr lang="en-US" sz="2400" b="0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endParaRPr lang="en-US" sz="2400" b="0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endParaRPr lang="en-US" sz="2400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32F03B-D151-073C-891D-78CC2D39A1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88040" cy="4351338"/>
              </a:xfrm>
              <a:blipFill>
                <a:blip r:embed="rId2"/>
                <a:stretch>
                  <a:fillRect l="-808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slug on a leaf&#10;&#10;Description automatically generated">
            <a:extLst>
              <a:ext uri="{FF2B5EF4-FFF2-40B4-BE49-F238E27FC236}">
                <a16:creationId xmlns:a16="http://schemas.microsoft.com/office/drawing/2014/main" id="{61E15E49-8F22-17DD-5214-FC07B7312B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169" t="10012" r="39925" b="25462"/>
          <a:stretch/>
        </p:blipFill>
        <p:spPr>
          <a:xfrm>
            <a:off x="8275644" y="3990885"/>
            <a:ext cx="1437100" cy="2094265"/>
          </a:xfrm>
          <a:prstGeom prst="rect">
            <a:avLst/>
          </a:prstGeom>
        </p:spPr>
      </p:pic>
      <p:pic>
        <p:nvPicPr>
          <p:cNvPr id="9" name="Picture 8" descr="A slug on a rock with moss and mushrooms&#10;&#10;Description automatically generated">
            <a:extLst>
              <a:ext uri="{FF2B5EF4-FFF2-40B4-BE49-F238E27FC236}">
                <a16:creationId xmlns:a16="http://schemas.microsoft.com/office/drawing/2014/main" id="{4C52556C-CD03-D8DC-ED6F-D4138BBDBA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8590"/>
          <a:stretch/>
        </p:blipFill>
        <p:spPr>
          <a:xfrm>
            <a:off x="8275644" y="2412616"/>
            <a:ext cx="3426730" cy="1578269"/>
          </a:xfrm>
          <a:prstGeom prst="rect">
            <a:avLst/>
          </a:prstGeom>
        </p:spPr>
      </p:pic>
      <p:pic>
        <p:nvPicPr>
          <p:cNvPr id="11" name="Picture 10" descr="A slugs in a mushroom&#10;&#10;Description automatically generated">
            <a:extLst>
              <a:ext uri="{FF2B5EF4-FFF2-40B4-BE49-F238E27FC236}">
                <a16:creationId xmlns:a16="http://schemas.microsoft.com/office/drawing/2014/main" id="{F4995E21-72A9-5F08-5978-4D5EF84270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747"/>
          <a:stretch/>
        </p:blipFill>
        <p:spPr>
          <a:xfrm>
            <a:off x="9712744" y="3991565"/>
            <a:ext cx="1989630" cy="209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645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Mentimeter for PowerPoint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entimeter for PowerPoint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entimeter for PowerPoint."/>
              <p:cNvGraphicFramePr>
                <a:graphicFrameLocks noGrp="1"/>
              </p:cNvGraphicFramePr>
              <p:nvPr/>
            </p:nvGraphicFramePr>
            <p:xfrm>
              <a:off x="721012" y="1200696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entimeter for PowerPoint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200696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1893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828E-CEEB-DD93-2013-C5822E8F0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91492-6F86-493B-DF50-4B5D4A81D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Logistic Regression Recap and Decision Boundaries</a:t>
            </a:r>
          </a:p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Softmax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Regression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Categorical Cross Entropy</a:t>
            </a:r>
          </a:p>
        </p:txBody>
      </p:sp>
    </p:spTree>
    <p:extLst>
      <p:ext uri="{BB962C8B-B14F-4D97-AF65-F5344CB8AC3E}">
        <p14:creationId xmlns:p14="http://schemas.microsoft.com/office/powerpoint/2010/main" val="3642474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2EE5F-DD29-B60C-2323-3D03A1077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Recap: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A71F41-01FD-924D-D349-1FC231834507}"/>
                  </a:ext>
                </a:extLst>
              </p:cNvPr>
              <p:cNvSpPr txBox="1"/>
              <p:nvPr/>
            </p:nvSpPr>
            <p:spPr>
              <a:xfrm>
                <a:off x="4149634" y="1690688"/>
                <a:ext cx="3435532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𝑡𝑟𝑎𝑖𝑛𝑖𝑛𝑔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𝑑𝑎𝑡𝑎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A71F41-01FD-924D-D349-1FC231834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634" y="1690688"/>
                <a:ext cx="3435532" cy="553998"/>
              </a:xfrm>
              <a:prstGeom prst="rect">
                <a:avLst/>
              </a:prstGeom>
              <a:blipFill>
                <a:blip r:embed="rId3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2D30FF-4046-B9CB-F14C-78222BDE1A59}"/>
              </a:ext>
            </a:extLst>
          </p:cNvPr>
          <p:cNvCxnSpPr>
            <a:cxnSpLocks/>
          </p:cNvCxnSpPr>
          <p:nvPr/>
        </p:nvCxnSpPr>
        <p:spPr>
          <a:xfrm>
            <a:off x="5803175" y="2244686"/>
            <a:ext cx="0" cy="532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3B516F-846E-234D-9188-953CC9C57752}"/>
                  </a:ext>
                </a:extLst>
              </p:cNvPr>
              <p:cNvSpPr txBox="1"/>
              <p:nvPr/>
            </p:nvSpPr>
            <p:spPr>
              <a:xfrm>
                <a:off x="4685757" y="3900542"/>
                <a:ext cx="2426426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sSub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h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3B516F-846E-234D-9188-953CC9C57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757" y="3900542"/>
                <a:ext cx="2426426" cy="553998"/>
              </a:xfrm>
              <a:prstGeom prst="rect">
                <a:avLst/>
              </a:prstGeom>
              <a:blipFill>
                <a:blip r:embed="rId4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CDA7DC-2B0B-41C5-CEE5-B7BA01713ED3}"/>
                  </a:ext>
                </a:extLst>
              </p:cNvPr>
              <p:cNvSpPr txBox="1"/>
              <p:nvPr/>
            </p:nvSpPr>
            <p:spPr>
              <a:xfrm>
                <a:off x="7721782" y="3864167"/>
                <a:ext cx="1219191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CDA7DC-2B0B-41C5-CEE5-B7BA01713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782" y="3864167"/>
                <a:ext cx="1219191" cy="553998"/>
              </a:xfrm>
              <a:prstGeom prst="rect">
                <a:avLst/>
              </a:prstGeom>
              <a:blipFill>
                <a:blip r:embed="rId5"/>
                <a:stretch>
                  <a:fillRect t="-4545"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2790E8-3A7D-E113-E2F4-98CA3DF4B6FD}"/>
              </a:ext>
            </a:extLst>
          </p:cNvPr>
          <p:cNvCxnSpPr>
            <a:cxnSpLocks/>
          </p:cNvCxnSpPr>
          <p:nvPr/>
        </p:nvCxnSpPr>
        <p:spPr>
          <a:xfrm>
            <a:off x="3960769" y="4205010"/>
            <a:ext cx="9797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4662C-8527-6D0C-2FA8-91E89FFC214B}"/>
              </a:ext>
            </a:extLst>
          </p:cNvPr>
          <p:cNvCxnSpPr>
            <a:cxnSpLocks/>
          </p:cNvCxnSpPr>
          <p:nvPr/>
        </p:nvCxnSpPr>
        <p:spPr>
          <a:xfrm>
            <a:off x="6800308" y="4190717"/>
            <a:ext cx="9797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AC21645-532C-600F-C93F-D82A79CC5A69}"/>
                  </a:ext>
                </a:extLst>
              </p:cNvPr>
              <p:cNvSpPr txBox="1"/>
              <p:nvPr/>
            </p:nvSpPr>
            <p:spPr>
              <a:xfrm>
                <a:off x="2191023" y="3864167"/>
                <a:ext cx="2426426" cy="5731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AC21645-532C-600F-C93F-D82A79CC5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023" y="3864167"/>
                <a:ext cx="2426426" cy="5731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5B1877B-E3DA-09A4-79D9-0B0E6EA82597}"/>
                  </a:ext>
                </a:extLst>
              </p:cNvPr>
              <p:cNvSpPr txBox="1"/>
              <p:nvPr/>
            </p:nvSpPr>
            <p:spPr>
              <a:xfrm>
                <a:off x="3622772" y="2761374"/>
                <a:ext cx="4663429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𝑙𝑒𝑎𝑟𝑛𝑖𝑛𝑔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𝑎𝑙𝑔𝑜𝑟𝑖𝑡h𝑚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5B1877B-E3DA-09A4-79D9-0B0E6EA82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772" y="2761374"/>
                <a:ext cx="4663429" cy="553998"/>
              </a:xfrm>
              <a:prstGeom prst="rect">
                <a:avLst/>
              </a:prstGeom>
              <a:blipFill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935EA23-1827-E936-6A84-ED17B60D5720}"/>
              </a:ext>
            </a:extLst>
          </p:cNvPr>
          <p:cNvCxnSpPr>
            <a:cxnSpLocks/>
          </p:cNvCxnSpPr>
          <p:nvPr/>
        </p:nvCxnSpPr>
        <p:spPr>
          <a:xfrm>
            <a:off x="5817871" y="3333562"/>
            <a:ext cx="0" cy="532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83A2FCA-1AFA-D778-96C1-293073D30790}"/>
              </a:ext>
            </a:extLst>
          </p:cNvPr>
          <p:cNvSpPr/>
          <p:nvPr/>
        </p:nvSpPr>
        <p:spPr>
          <a:xfrm>
            <a:off x="4477295" y="1690688"/>
            <a:ext cx="2733403" cy="553998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F9DDCD2-CB96-A445-A6B9-966EA01A0B65}"/>
              </a:ext>
            </a:extLst>
          </p:cNvPr>
          <p:cNvSpPr/>
          <p:nvPr/>
        </p:nvSpPr>
        <p:spPr>
          <a:xfrm>
            <a:off x="5113565" y="3916064"/>
            <a:ext cx="1628503" cy="553998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9BAD0FA-B868-10CA-C823-40068C33F62C}"/>
              </a:ext>
            </a:extLst>
          </p:cNvPr>
          <p:cNvSpPr/>
          <p:nvPr/>
        </p:nvSpPr>
        <p:spPr>
          <a:xfrm>
            <a:off x="4149634" y="2779564"/>
            <a:ext cx="3526951" cy="553998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FA6607-D297-ABDD-2DBB-B006FF2DB623}"/>
                  </a:ext>
                </a:extLst>
              </p:cNvPr>
              <p:cNvSpPr txBox="1"/>
              <p:nvPr/>
            </p:nvSpPr>
            <p:spPr>
              <a:xfrm>
                <a:off x="2301319" y="4948770"/>
                <a:ext cx="7306334" cy="1505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h</m:t>
                          </m:r>
                        </m:e>
                        <m:sub>
                          <m: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𝑋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𝑔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</m:ctrlPr>
                            </m:s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𝑋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 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=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utura Medium" panose="020B0602020204020303" pitchFamily="34" charset="-79"/>
                        </a:rPr>
                        <m:t>𝜎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3000" i="1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𝑋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 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cs typeface="Futura Medium" panose="020B0602020204020303" pitchFamily="34" charset="-79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  <a:p>
                <a:endParaRPr lang="en-US" sz="3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FA6607-D297-ABDD-2DBB-B006FF2DB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19" y="4948770"/>
                <a:ext cx="7306334" cy="1505092"/>
              </a:xfrm>
              <a:prstGeom prst="rect">
                <a:avLst/>
              </a:prstGeom>
              <a:blipFill>
                <a:blip r:embed="rId8"/>
                <a:stretch>
                  <a:fillRect r="-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862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5FA19-E336-4ECE-CB1B-FFA6A1551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4268F0-40B0-1E73-E73E-5FEB0E8836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45347" y="1960631"/>
            <a:ext cx="6400800" cy="457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383106-6FFA-2D17-028B-B6D80D8EE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Decision Boundaries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70E46B2-EC72-739E-6E50-C893CC1C5F5C}"/>
              </a:ext>
            </a:extLst>
          </p:cNvPr>
          <p:cNvCxnSpPr>
            <a:cxnSpLocks/>
          </p:cNvCxnSpPr>
          <p:nvPr/>
        </p:nvCxnSpPr>
        <p:spPr>
          <a:xfrm>
            <a:off x="2854411" y="3892378"/>
            <a:ext cx="5490518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C318BC4C-FE90-A4CC-D06B-57B9D154F5DF}"/>
              </a:ext>
            </a:extLst>
          </p:cNvPr>
          <p:cNvSpPr/>
          <p:nvPr/>
        </p:nvSpPr>
        <p:spPr>
          <a:xfrm>
            <a:off x="5389605" y="3787345"/>
            <a:ext cx="210065" cy="2100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3DE7DF-A9DB-565A-30AB-299004B29AE3}"/>
              </a:ext>
            </a:extLst>
          </p:cNvPr>
          <p:cNvCxnSpPr>
            <a:cxnSpLocks/>
          </p:cNvCxnSpPr>
          <p:nvPr/>
        </p:nvCxnSpPr>
        <p:spPr>
          <a:xfrm>
            <a:off x="5474677" y="2039815"/>
            <a:ext cx="0" cy="370449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84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4370-747B-426C-7A24-E8F256D46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Decision Boundaries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F120BF7-78C6-62EF-7F7C-F21986BC02AE}"/>
              </a:ext>
            </a:extLst>
          </p:cNvPr>
          <p:cNvCxnSpPr/>
          <p:nvPr/>
        </p:nvCxnSpPr>
        <p:spPr>
          <a:xfrm flipV="1">
            <a:off x="2088292" y="1690688"/>
            <a:ext cx="0" cy="42405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F3613C-C726-8CE5-B39F-0E15B1639D8B}"/>
              </a:ext>
            </a:extLst>
          </p:cNvPr>
          <p:cNvCxnSpPr>
            <a:cxnSpLocks/>
          </p:cNvCxnSpPr>
          <p:nvPr/>
        </p:nvCxnSpPr>
        <p:spPr>
          <a:xfrm>
            <a:off x="1260304" y="5263511"/>
            <a:ext cx="6054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272A7E1-FB03-267F-BB3A-1727F78F90EA}"/>
              </a:ext>
            </a:extLst>
          </p:cNvPr>
          <p:cNvSpPr txBox="1"/>
          <p:nvPr/>
        </p:nvSpPr>
        <p:spPr>
          <a:xfrm>
            <a:off x="7315200" y="5032678"/>
            <a:ext cx="48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  <a:r>
              <a:rPr lang="en-US" sz="24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endParaRPr lang="en-US" sz="24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F5AFEB-76D2-1F68-4376-5BC46F301683}"/>
              </a:ext>
            </a:extLst>
          </p:cNvPr>
          <p:cNvSpPr txBox="1"/>
          <p:nvPr/>
        </p:nvSpPr>
        <p:spPr>
          <a:xfrm>
            <a:off x="1846880" y="1229023"/>
            <a:ext cx="48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  <a:r>
              <a:rPr lang="en-US" sz="24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  <a:endParaRPr lang="en-US" sz="24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2F049C44-692C-BEAD-61B2-95AD1F19EB93}"/>
              </a:ext>
            </a:extLst>
          </p:cNvPr>
          <p:cNvSpPr/>
          <p:nvPr/>
        </p:nvSpPr>
        <p:spPr>
          <a:xfrm>
            <a:off x="2790334" y="2884602"/>
            <a:ext cx="207390" cy="2356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D1ACC5D3-0DF3-F25A-AE9B-4535D74F115B}"/>
              </a:ext>
            </a:extLst>
          </p:cNvPr>
          <p:cNvSpPr/>
          <p:nvPr/>
        </p:nvSpPr>
        <p:spPr>
          <a:xfrm>
            <a:off x="3130995" y="3050598"/>
            <a:ext cx="207390" cy="2356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9E784FC1-2CF3-F954-1C2F-39472DF2E535}"/>
              </a:ext>
            </a:extLst>
          </p:cNvPr>
          <p:cNvSpPr/>
          <p:nvPr/>
        </p:nvSpPr>
        <p:spPr>
          <a:xfrm>
            <a:off x="2766748" y="3359264"/>
            <a:ext cx="207390" cy="2356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306AB02A-1B3D-DF1A-FBE6-5D9BC4929591}"/>
              </a:ext>
            </a:extLst>
          </p:cNvPr>
          <p:cNvSpPr/>
          <p:nvPr/>
        </p:nvSpPr>
        <p:spPr>
          <a:xfrm>
            <a:off x="3083861" y="3477099"/>
            <a:ext cx="207390" cy="2356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94F1AA1-95D1-0808-E1DF-6E9E0F066067}"/>
              </a:ext>
            </a:extLst>
          </p:cNvPr>
          <p:cNvSpPr/>
          <p:nvPr/>
        </p:nvSpPr>
        <p:spPr>
          <a:xfrm>
            <a:off x="4996206" y="2441542"/>
            <a:ext cx="216817" cy="22624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5BA0F59-BBAC-6382-8DA6-6C0DFF466472}"/>
              </a:ext>
            </a:extLst>
          </p:cNvPr>
          <p:cNvSpPr/>
          <p:nvPr/>
        </p:nvSpPr>
        <p:spPr>
          <a:xfrm>
            <a:off x="5004336" y="2859464"/>
            <a:ext cx="216817" cy="22624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7CE43E6-4228-2A7D-107E-23822C5A96E0}"/>
              </a:ext>
            </a:extLst>
          </p:cNvPr>
          <p:cNvSpPr/>
          <p:nvPr/>
        </p:nvSpPr>
        <p:spPr>
          <a:xfrm>
            <a:off x="5439266" y="2470771"/>
            <a:ext cx="216817" cy="22624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FFDAA10-B291-61DE-5B5B-7EF160C3B798}"/>
              </a:ext>
            </a:extLst>
          </p:cNvPr>
          <p:cNvSpPr/>
          <p:nvPr/>
        </p:nvSpPr>
        <p:spPr>
          <a:xfrm>
            <a:off x="5656083" y="2836149"/>
            <a:ext cx="216817" cy="22624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FCF32A1-7346-B409-BB0B-96F8E5DF362C}"/>
              </a:ext>
            </a:extLst>
          </p:cNvPr>
          <p:cNvSpPr/>
          <p:nvPr/>
        </p:nvSpPr>
        <p:spPr>
          <a:xfrm>
            <a:off x="5475403" y="2105393"/>
            <a:ext cx="216817" cy="22624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5C0C66EE-A4D0-52A3-B8AE-235529A988AC}"/>
              </a:ext>
            </a:extLst>
          </p:cNvPr>
          <p:cNvSpPr/>
          <p:nvPr/>
        </p:nvSpPr>
        <p:spPr>
          <a:xfrm>
            <a:off x="3395161" y="3311165"/>
            <a:ext cx="207390" cy="2356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1F9A49C3-6725-3376-A120-EEF5AD036B4D}"/>
              </a:ext>
            </a:extLst>
          </p:cNvPr>
          <p:cNvSpPr/>
          <p:nvPr/>
        </p:nvSpPr>
        <p:spPr>
          <a:xfrm>
            <a:off x="4947561" y="3866548"/>
            <a:ext cx="207390" cy="2356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5E7C8C38-7923-4915-664B-6AC659ABB5A8}"/>
              </a:ext>
            </a:extLst>
          </p:cNvPr>
          <p:cNvSpPr/>
          <p:nvPr/>
        </p:nvSpPr>
        <p:spPr>
          <a:xfrm>
            <a:off x="5288222" y="4032544"/>
            <a:ext cx="207390" cy="2356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0E4E86C2-EECD-6766-C524-222FE2379322}"/>
              </a:ext>
            </a:extLst>
          </p:cNvPr>
          <p:cNvSpPr/>
          <p:nvPr/>
        </p:nvSpPr>
        <p:spPr>
          <a:xfrm>
            <a:off x="4494356" y="4045117"/>
            <a:ext cx="207390" cy="2356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9ED55339-4A1A-BD37-04E9-DC7D91F441DD}"/>
              </a:ext>
            </a:extLst>
          </p:cNvPr>
          <p:cNvSpPr/>
          <p:nvPr/>
        </p:nvSpPr>
        <p:spPr>
          <a:xfrm>
            <a:off x="5241088" y="4459045"/>
            <a:ext cx="207390" cy="2356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D11CD5FB-952F-5931-9882-FAC47B60AB63}"/>
              </a:ext>
            </a:extLst>
          </p:cNvPr>
          <p:cNvSpPr/>
          <p:nvPr/>
        </p:nvSpPr>
        <p:spPr>
          <a:xfrm>
            <a:off x="5552388" y="4293111"/>
            <a:ext cx="207390" cy="2356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A215739A-3775-5AA3-0858-96E53ACF0D78}"/>
              </a:ext>
            </a:extLst>
          </p:cNvPr>
          <p:cNvSpPr/>
          <p:nvPr/>
        </p:nvSpPr>
        <p:spPr>
          <a:xfrm>
            <a:off x="4183124" y="3624027"/>
            <a:ext cx="207390" cy="2356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443ACB5A-A4A2-7FB1-F54A-85B0E7451B87}"/>
              </a:ext>
            </a:extLst>
          </p:cNvPr>
          <p:cNvSpPr/>
          <p:nvPr/>
        </p:nvSpPr>
        <p:spPr>
          <a:xfrm>
            <a:off x="3780722" y="3838387"/>
            <a:ext cx="207390" cy="2356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30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4370-747B-426C-7A24-E8F256D46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Decision Boundaries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F120BF7-78C6-62EF-7F7C-F21986BC02AE}"/>
              </a:ext>
            </a:extLst>
          </p:cNvPr>
          <p:cNvCxnSpPr/>
          <p:nvPr/>
        </p:nvCxnSpPr>
        <p:spPr>
          <a:xfrm flipV="1">
            <a:off x="2088292" y="1690688"/>
            <a:ext cx="0" cy="42405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F3613C-C726-8CE5-B39F-0E15B1639D8B}"/>
              </a:ext>
            </a:extLst>
          </p:cNvPr>
          <p:cNvCxnSpPr>
            <a:cxnSpLocks/>
          </p:cNvCxnSpPr>
          <p:nvPr/>
        </p:nvCxnSpPr>
        <p:spPr>
          <a:xfrm>
            <a:off x="1260304" y="5263511"/>
            <a:ext cx="6054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272A7E1-FB03-267F-BB3A-1727F78F90EA}"/>
              </a:ext>
            </a:extLst>
          </p:cNvPr>
          <p:cNvSpPr txBox="1"/>
          <p:nvPr/>
        </p:nvSpPr>
        <p:spPr>
          <a:xfrm>
            <a:off x="7315200" y="5032678"/>
            <a:ext cx="48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  <a:r>
              <a:rPr lang="en-US" sz="24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endParaRPr lang="en-US" sz="24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F5AFEB-76D2-1F68-4376-5BC46F301683}"/>
              </a:ext>
            </a:extLst>
          </p:cNvPr>
          <p:cNvSpPr txBox="1"/>
          <p:nvPr/>
        </p:nvSpPr>
        <p:spPr>
          <a:xfrm>
            <a:off x="1846880" y="1229023"/>
            <a:ext cx="48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  <a:r>
              <a:rPr lang="en-US" sz="24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  <a:endParaRPr lang="en-US" sz="24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2F049C44-692C-BEAD-61B2-95AD1F19EB93}"/>
              </a:ext>
            </a:extLst>
          </p:cNvPr>
          <p:cNvSpPr/>
          <p:nvPr/>
        </p:nvSpPr>
        <p:spPr>
          <a:xfrm>
            <a:off x="2790334" y="2884602"/>
            <a:ext cx="207390" cy="2356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D1ACC5D3-0DF3-F25A-AE9B-4535D74F115B}"/>
              </a:ext>
            </a:extLst>
          </p:cNvPr>
          <p:cNvSpPr/>
          <p:nvPr/>
        </p:nvSpPr>
        <p:spPr>
          <a:xfrm>
            <a:off x="3130995" y="3050598"/>
            <a:ext cx="207390" cy="2356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9E784FC1-2CF3-F954-1C2F-39472DF2E535}"/>
              </a:ext>
            </a:extLst>
          </p:cNvPr>
          <p:cNvSpPr/>
          <p:nvPr/>
        </p:nvSpPr>
        <p:spPr>
          <a:xfrm>
            <a:off x="2766748" y="3359264"/>
            <a:ext cx="207390" cy="2356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306AB02A-1B3D-DF1A-FBE6-5D9BC4929591}"/>
              </a:ext>
            </a:extLst>
          </p:cNvPr>
          <p:cNvSpPr/>
          <p:nvPr/>
        </p:nvSpPr>
        <p:spPr>
          <a:xfrm>
            <a:off x="3083861" y="3477099"/>
            <a:ext cx="207390" cy="2356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94F1AA1-95D1-0808-E1DF-6E9E0F066067}"/>
              </a:ext>
            </a:extLst>
          </p:cNvPr>
          <p:cNvSpPr/>
          <p:nvPr/>
        </p:nvSpPr>
        <p:spPr>
          <a:xfrm>
            <a:off x="4996206" y="2441542"/>
            <a:ext cx="216817" cy="22624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5BA0F59-BBAC-6382-8DA6-6C0DFF466472}"/>
              </a:ext>
            </a:extLst>
          </p:cNvPr>
          <p:cNvSpPr/>
          <p:nvPr/>
        </p:nvSpPr>
        <p:spPr>
          <a:xfrm>
            <a:off x="5004336" y="2859464"/>
            <a:ext cx="216817" cy="22624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7CE43E6-4228-2A7D-107E-23822C5A96E0}"/>
              </a:ext>
            </a:extLst>
          </p:cNvPr>
          <p:cNvSpPr/>
          <p:nvPr/>
        </p:nvSpPr>
        <p:spPr>
          <a:xfrm>
            <a:off x="5439266" y="2470771"/>
            <a:ext cx="216817" cy="22624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FFDAA10-B291-61DE-5B5B-7EF160C3B798}"/>
              </a:ext>
            </a:extLst>
          </p:cNvPr>
          <p:cNvSpPr/>
          <p:nvPr/>
        </p:nvSpPr>
        <p:spPr>
          <a:xfrm>
            <a:off x="5656083" y="2836149"/>
            <a:ext cx="216817" cy="22624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FCF32A1-7346-B409-BB0B-96F8E5DF362C}"/>
              </a:ext>
            </a:extLst>
          </p:cNvPr>
          <p:cNvSpPr/>
          <p:nvPr/>
        </p:nvSpPr>
        <p:spPr>
          <a:xfrm>
            <a:off x="5475403" y="2105393"/>
            <a:ext cx="216817" cy="22624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5C0C66EE-A4D0-52A3-B8AE-235529A988AC}"/>
              </a:ext>
            </a:extLst>
          </p:cNvPr>
          <p:cNvSpPr/>
          <p:nvPr/>
        </p:nvSpPr>
        <p:spPr>
          <a:xfrm>
            <a:off x="3395161" y="3311165"/>
            <a:ext cx="207390" cy="2356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1F9A49C3-6725-3376-A120-EEF5AD036B4D}"/>
              </a:ext>
            </a:extLst>
          </p:cNvPr>
          <p:cNvSpPr/>
          <p:nvPr/>
        </p:nvSpPr>
        <p:spPr>
          <a:xfrm>
            <a:off x="4947561" y="3866548"/>
            <a:ext cx="207390" cy="2356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5E7C8C38-7923-4915-664B-6AC659ABB5A8}"/>
              </a:ext>
            </a:extLst>
          </p:cNvPr>
          <p:cNvSpPr/>
          <p:nvPr/>
        </p:nvSpPr>
        <p:spPr>
          <a:xfrm>
            <a:off x="5288222" y="4032544"/>
            <a:ext cx="207390" cy="2356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0E4E86C2-EECD-6766-C524-222FE2379322}"/>
              </a:ext>
            </a:extLst>
          </p:cNvPr>
          <p:cNvSpPr/>
          <p:nvPr/>
        </p:nvSpPr>
        <p:spPr>
          <a:xfrm>
            <a:off x="4494356" y="4045117"/>
            <a:ext cx="207390" cy="2356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9ED55339-4A1A-BD37-04E9-DC7D91F441DD}"/>
              </a:ext>
            </a:extLst>
          </p:cNvPr>
          <p:cNvSpPr/>
          <p:nvPr/>
        </p:nvSpPr>
        <p:spPr>
          <a:xfrm>
            <a:off x="5241088" y="4459045"/>
            <a:ext cx="207390" cy="2356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D11CD5FB-952F-5931-9882-FAC47B60AB63}"/>
              </a:ext>
            </a:extLst>
          </p:cNvPr>
          <p:cNvSpPr/>
          <p:nvPr/>
        </p:nvSpPr>
        <p:spPr>
          <a:xfrm>
            <a:off x="5552388" y="4293111"/>
            <a:ext cx="207390" cy="2356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A215739A-3775-5AA3-0858-96E53ACF0D78}"/>
              </a:ext>
            </a:extLst>
          </p:cNvPr>
          <p:cNvSpPr/>
          <p:nvPr/>
        </p:nvSpPr>
        <p:spPr>
          <a:xfrm>
            <a:off x="4183124" y="3624027"/>
            <a:ext cx="207390" cy="2356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443ACB5A-A4A2-7FB1-F54A-85B0E7451B87}"/>
              </a:ext>
            </a:extLst>
          </p:cNvPr>
          <p:cNvSpPr/>
          <p:nvPr/>
        </p:nvSpPr>
        <p:spPr>
          <a:xfrm>
            <a:off x="3780722" y="3838387"/>
            <a:ext cx="207390" cy="2356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2A4946-6E30-56B8-91D9-60D49BEDA97A}"/>
              </a:ext>
            </a:extLst>
          </p:cNvPr>
          <p:cNvCxnSpPr>
            <a:cxnSpLocks/>
          </p:cNvCxnSpPr>
          <p:nvPr/>
        </p:nvCxnSpPr>
        <p:spPr>
          <a:xfrm>
            <a:off x="2329704" y="2105393"/>
            <a:ext cx="5273525" cy="2308904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5CDF6A-4723-E1C4-4131-D05122F8C912}"/>
                  </a:ext>
                </a:extLst>
              </p:cNvPr>
              <p:cNvSpPr txBox="1"/>
              <p:nvPr/>
            </p:nvSpPr>
            <p:spPr>
              <a:xfrm>
                <a:off x="7652051" y="4245984"/>
                <a:ext cx="140121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sSubSupPr>
                        <m:e>
                          <m:r>
                            <a:rPr lang="en-US" sz="240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𝑜</m:t>
                          </m:r>
                        </m:sub>
                        <m:sup>
                          <m:r>
                            <a:rPr lang="en-US" sz="24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𝑇</m:t>
                          </m:r>
                        </m:sup>
                      </m:sSubSup>
                      <m:r>
                        <a:rPr lang="en-US" sz="24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𝑋</m:t>
                      </m:r>
                      <m:r>
                        <a:rPr lang="en-US" sz="24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chemeClr val="accent6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5CDF6A-4723-E1C4-4131-D05122F8C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2051" y="4245984"/>
                <a:ext cx="140121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1004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4370-747B-426C-7A24-E8F256D46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Decision Boundaries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F120BF7-78C6-62EF-7F7C-F21986BC02AE}"/>
              </a:ext>
            </a:extLst>
          </p:cNvPr>
          <p:cNvCxnSpPr/>
          <p:nvPr/>
        </p:nvCxnSpPr>
        <p:spPr>
          <a:xfrm flipV="1">
            <a:off x="2088292" y="1690688"/>
            <a:ext cx="0" cy="42405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F3613C-C726-8CE5-B39F-0E15B1639D8B}"/>
              </a:ext>
            </a:extLst>
          </p:cNvPr>
          <p:cNvCxnSpPr>
            <a:cxnSpLocks/>
          </p:cNvCxnSpPr>
          <p:nvPr/>
        </p:nvCxnSpPr>
        <p:spPr>
          <a:xfrm>
            <a:off x="1260304" y="5263511"/>
            <a:ext cx="6054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272A7E1-FB03-267F-BB3A-1727F78F90EA}"/>
              </a:ext>
            </a:extLst>
          </p:cNvPr>
          <p:cNvSpPr txBox="1"/>
          <p:nvPr/>
        </p:nvSpPr>
        <p:spPr>
          <a:xfrm>
            <a:off x="7315200" y="5032678"/>
            <a:ext cx="48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  <a:r>
              <a:rPr lang="en-US" sz="24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</a:t>
            </a:r>
            <a:endParaRPr lang="en-US" sz="24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F5AFEB-76D2-1F68-4376-5BC46F301683}"/>
              </a:ext>
            </a:extLst>
          </p:cNvPr>
          <p:cNvSpPr txBox="1"/>
          <p:nvPr/>
        </p:nvSpPr>
        <p:spPr>
          <a:xfrm>
            <a:off x="1846880" y="1229023"/>
            <a:ext cx="48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x</a:t>
            </a:r>
            <a:r>
              <a:rPr lang="en-US" sz="2400" baseline="-25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  <a:endParaRPr lang="en-US" sz="24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2F049C44-692C-BEAD-61B2-95AD1F19EB93}"/>
              </a:ext>
            </a:extLst>
          </p:cNvPr>
          <p:cNvSpPr/>
          <p:nvPr/>
        </p:nvSpPr>
        <p:spPr>
          <a:xfrm>
            <a:off x="2790334" y="2884602"/>
            <a:ext cx="207390" cy="2356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D1ACC5D3-0DF3-F25A-AE9B-4535D74F115B}"/>
              </a:ext>
            </a:extLst>
          </p:cNvPr>
          <p:cNvSpPr/>
          <p:nvPr/>
        </p:nvSpPr>
        <p:spPr>
          <a:xfrm>
            <a:off x="3130995" y="3050598"/>
            <a:ext cx="207390" cy="2356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9E784FC1-2CF3-F954-1C2F-39472DF2E535}"/>
              </a:ext>
            </a:extLst>
          </p:cNvPr>
          <p:cNvSpPr/>
          <p:nvPr/>
        </p:nvSpPr>
        <p:spPr>
          <a:xfrm>
            <a:off x="2766748" y="3359264"/>
            <a:ext cx="207390" cy="2356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306AB02A-1B3D-DF1A-FBE6-5D9BC4929591}"/>
              </a:ext>
            </a:extLst>
          </p:cNvPr>
          <p:cNvSpPr/>
          <p:nvPr/>
        </p:nvSpPr>
        <p:spPr>
          <a:xfrm>
            <a:off x="3083861" y="3477099"/>
            <a:ext cx="207390" cy="2356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94F1AA1-95D1-0808-E1DF-6E9E0F066067}"/>
              </a:ext>
            </a:extLst>
          </p:cNvPr>
          <p:cNvSpPr/>
          <p:nvPr/>
        </p:nvSpPr>
        <p:spPr>
          <a:xfrm>
            <a:off x="4996206" y="2441542"/>
            <a:ext cx="216817" cy="22624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5BA0F59-BBAC-6382-8DA6-6C0DFF466472}"/>
              </a:ext>
            </a:extLst>
          </p:cNvPr>
          <p:cNvSpPr/>
          <p:nvPr/>
        </p:nvSpPr>
        <p:spPr>
          <a:xfrm>
            <a:off x="5004336" y="2859464"/>
            <a:ext cx="216817" cy="22624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7CE43E6-4228-2A7D-107E-23822C5A96E0}"/>
              </a:ext>
            </a:extLst>
          </p:cNvPr>
          <p:cNvSpPr/>
          <p:nvPr/>
        </p:nvSpPr>
        <p:spPr>
          <a:xfrm>
            <a:off x="5439266" y="2470771"/>
            <a:ext cx="216817" cy="22624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FFDAA10-B291-61DE-5B5B-7EF160C3B798}"/>
              </a:ext>
            </a:extLst>
          </p:cNvPr>
          <p:cNvSpPr/>
          <p:nvPr/>
        </p:nvSpPr>
        <p:spPr>
          <a:xfrm>
            <a:off x="5656083" y="2836149"/>
            <a:ext cx="216817" cy="22624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FCF32A1-7346-B409-BB0B-96F8E5DF362C}"/>
              </a:ext>
            </a:extLst>
          </p:cNvPr>
          <p:cNvSpPr/>
          <p:nvPr/>
        </p:nvSpPr>
        <p:spPr>
          <a:xfrm>
            <a:off x="5475403" y="2105393"/>
            <a:ext cx="216817" cy="22624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5C0C66EE-A4D0-52A3-B8AE-235529A988AC}"/>
              </a:ext>
            </a:extLst>
          </p:cNvPr>
          <p:cNvSpPr/>
          <p:nvPr/>
        </p:nvSpPr>
        <p:spPr>
          <a:xfrm>
            <a:off x="3395161" y="3311165"/>
            <a:ext cx="207390" cy="2356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1F9A49C3-6725-3376-A120-EEF5AD036B4D}"/>
              </a:ext>
            </a:extLst>
          </p:cNvPr>
          <p:cNvSpPr/>
          <p:nvPr/>
        </p:nvSpPr>
        <p:spPr>
          <a:xfrm>
            <a:off x="4947561" y="3866548"/>
            <a:ext cx="207390" cy="2356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5E7C8C38-7923-4915-664B-6AC659ABB5A8}"/>
              </a:ext>
            </a:extLst>
          </p:cNvPr>
          <p:cNvSpPr/>
          <p:nvPr/>
        </p:nvSpPr>
        <p:spPr>
          <a:xfrm>
            <a:off x="5288222" y="4032544"/>
            <a:ext cx="207390" cy="2356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0E4E86C2-EECD-6766-C524-222FE2379322}"/>
              </a:ext>
            </a:extLst>
          </p:cNvPr>
          <p:cNvSpPr/>
          <p:nvPr/>
        </p:nvSpPr>
        <p:spPr>
          <a:xfrm>
            <a:off x="4494356" y="4045117"/>
            <a:ext cx="207390" cy="2356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9ED55339-4A1A-BD37-04E9-DC7D91F441DD}"/>
              </a:ext>
            </a:extLst>
          </p:cNvPr>
          <p:cNvSpPr/>
          <p:nvPr/>
        </p:nvSpPr>
        <p:spPr>
          <a:xfrm>
            <a:off x="5241088" y="4459045"/>
            <a:ext cx="207390" cy="2356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D11CD5FB-952F-5931-9882-FAC47B60AB63}"/>
              </a:ext>
            </a:extLst>
          </p:cNvPr>
          <p:cNvSpPr/>
          <p:nvPr/>
        </p:nvSpPr>
        <p:spPr>
          <a:xfrm>
            <a:off x="5552388" y="4293111"/>
            <a:ext cx="207390" cy="2356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A215739A-3775-5AA3-0858-96E53ACF0D78}"/>
              </a:ext>
            </a:extLst>
          </p:cNvPr>
          <p:cNvSpPr/>
          <p:nvPr/>
        </p:nvSpPr>
        <p:spPr>
          <a:xfrm>
            <a:off x="4183124" y="3624027"/>
            <a:ext cx="207390" cy="2356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443ACB5A-A4A2-7FB1-F54A-85B0E7451B87}"/>
              </a:ext>
            </a:extLst>
          </p:cNvPr>
          <p:cNvSpPr/>
          <p:nvPr/>
        </p:nvSpPr>
        <p:spPr>
          <a:xfrm>
            <a:off x="3780722" y="3838387"/>
            <a:ext cx="207390" cy="23567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2A4946-6E30-56B8-91D9-60D49BEDA97A}"/>
              </a:ext>
            </a:extLst>
          </p:cNvPr>
          <p:cNvCxnSpPr>
            <a:cxnSpLocks/>
          </p:cNvCxnSpPr>
          <p:nvPr/>
        </p:nvCxnSpPr>
        <p:spPr>
          <a:xfrm>
            <a:off x="2329704" y="2105393"/>
            <a:ext cx="5273525" cy="2308904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5CDF6A-4723-E1C4-4131-D05122F8C912}"/>
                  </a:ext>
                </a:extLst>
              </p:cNvPr>
              <p:cNvSpPr txBox="1"/>
              <p:nvPr/>
            </p:nvSpPr>
            <p:spPr>
              <a:xfrm>
                <a:off x="7652051" y="4245984"/>
                <a:ext cx="140121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sSubSupPr>
                        <m:e>
                          <m:r>
                            <a:rPr lang="en-US" sz="240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𝑜</m:t>
                          </m:r>
                        </m:sub>
                        <m:sup>
                          <m:r>
                            <a:rPr lang="en-US" sz="24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𝑇</m:t>
                          </m:r>
                        </m:sup>
                      </m:sSubSup>
                      <m:r>
                        <a:rPr lang="en-US" sz="24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𝑋</m:t>
                      </m:r>
                      <m:r>
                        <a:rPr lang="en-US" sz="24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chemeClr val="accent6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5CDF6A-4723-E1C4-4131-D05122F8C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2051" y="4245984"/>
                <a:ext cx="140121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5168CC-0E11-B485-38C8-6F66AD4610F0}"/>
                  </a:ext>
                </a:extLst>
              </p:cNvPr>
              <p:cNvSpPr txBox="1"/>
              <p:nvPr/>
            </p:nvSpPr>
            <p:spPr>
              <a:xfrm>
                <a:off x="6307830" y="2737503"/>
                <a:ext cx="140282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sSubSupPr>
                        <m:e>
                          <m:r>
                            <a:rPr lang="en-US" sz="240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𝑜</m:t>
                          </m:r>
                        </m:sub>
                        <m:sup>
                          <m:r>
                            <a:rPr lang="en-US" sz="24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𝑇</m:t>
                          </m:r>
                        </m:sup>
                      </m:sSubSup>
                      <m:r>
                        <a:rPr lang="en-US" sz="24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𝑋</m:t>
                      </m:r>
                      <m:r>
                        <a:rPr lang="en-US" sz="24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&gt;0</m:t>
                      </m:r>
                    </m:oMath>
                  </m:oMathPara>
                </a14:m>
                <a:endParaRPr lang="en-US" sz="2400" dirty="0">
                  <a:solidFill>
                    <a:schemeClr val="accent6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5168CC-0E11-B485-38C8-6F66AD461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830" y="2737503"/>
                <a:ext cx="140282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4821AED-C1CE-52F6-7B28-F8063C052FFB}"/>
                  </a:ext>
                </a:extLst>
              </p:cNvPr>
              <p:cNvSpPr txBox="1"/>
              <p:nvPr/>
            </p:nvSpPr>
            <p:spPr>
              <a:xfrm>
                <a:off x="2693751" y="4278880"/>
                <a:ext cx="140282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</m:ctrlPr>
                        </m:sSubSupPr>
                        <m:e>
                          <m:r>
                            <a:rPr lang="en-US" sz="240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𝑜</m:t>
                          </m:r>
                        </m:sub>
                        <m:sup>
                          <m:r>
                            <a:rPr lang="en-US" sz="24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Futura Medium" panose="020B0602020204020303" pitchFamily="34" charset="-79"/>
                            </a:rPr>
                            <m:t>𝑇</m:t>
                          </m:r>
                        </m:sup>
                      </m:sSubSup>
                      <m:r>
                        <a:rPr lang="en-US" sz="24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𝑋</m:t>
                      </m:r>
                      <m:r>
                        <a:rPr lang="en-US" sz="24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cs typeface="Futura Medium" panose="020B0602020204020303" pitchFamily="34" charset="-79"/>
                        </a:rPr>
                        <m:t>&lt;0</m:t>
                      </m:r>
                    </m:oMath>
                  </m:oMathPara>
                </a14:m>
                <a:endParaRPr lang="en-US" sz="2400" dirty="0">
                  <a:solidFill>
                    <a:schemeClr val="accent6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4821AED-C1CE-52F6-7B28-F8063C052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751" y="4278880"/>
                <a:ext cx="140282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132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4370-747B-426C-7A24-E8F256D46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More than two classes?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2BD3C7-352D-052A-4CCB-67F929110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563" y="1550773"/>
            <a:ext cx="9354064" cy="467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0738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NTIMETER_SERIES_ID_KEY" val="alcfbvoyi2k9irkicbqn2dwniy4tam1t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webextensions/webextension1.xml><?xml version="1.0" encoding="utf-8"?>
<we:webextension xmlns:we="http://schemas.microsoft.com/office/webextensions/webextension/2010/11" id="{f3bef1b7-c77f-4960-932f-1c74c3ce7841}">
  <we:reference id="WA104379261" version="4.3" store="en-US" storeType="OMEX"/>
  <we:alternateReferences/>
  <we:properties>
    <we:property name="MENTIMETER_FONT_SIZE_MODIFIER_KEY" value="&quot;-2&quot;"/>
    <we:property name="MENTIMETER_HIDE_TITLE_KEY" value="&quot;false&quot;"/>
    <we:property name="MENTIMETER_HIDE_VOTE_INDICATOR_KEY" value="&quot;false&quot;"/>
    <we:property name="MENTIMETER_INSTRUCTIONS_KEY" value="&quot;false&quot;"/>
    <we:property name="MENTIMETER_PPT_THEME_DISABLED" value="&quot;true&quot;"/>
    <we:property name="MENTIMETER_QUESTION_ID_KEY" value="&quot;he6s14o866a8&quot;"/>
    <we:property name="MENTIMETER_SHOW_JOIN_INSTRUCTIONS" value="&quot;false&quot;"/>
    <we:property name="Microsoft.Office.CampaignId" value="&quot;none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414</Words>
  <Application>Microsoft Macintosh PowerPoint</Application>
  <PresentationFormat>Widescreen</PresentationFormat>
  <Paragraphs>124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Futura Medium</vt:lpstr>
      <vt:lpstr>Segoe UI Light</vt:lpstr>
      <vt:lpstr>Office Theme</vt:lpstr>
      <vt:lpstr>Softmax Regression</vt:lpstr>
      <vt:lpstr>Outline</vt:lpstr>
      <vt:lpstr>Outline</vt:lpstr>
      <vt:lpstr>Recap: Logistic Regression</vt:lpstr>
      <vt:lpstr>Decision Boundaries</vt:lpstr>
      <vt:lpstr>Decision Boundaries</vt:lpstr>
      <vt:lpstr>Decision Boundaries</vt:lpstr>
      <vt:lpstr>Decision Boundaries</vt:lpstr>
      <vt:lpstr>More than two classes?</vt:lpstr>
      <vt:lpstr>More than two classes?</vt:lpstr>
      <vt:lpstr>More than two classes?</vt:lpstr>
      <vt:lpstr>More than two classes?</vt:lpstr>
      <vt:lpstr>More than two classes?</vt:lpstr>
      <vt:lpstr>Outline</vt:lpstr>
      <vt:lpstr>Example</vt:lpstr>
      <vt:lpstr>Example</vt:lpstr>
      <vt:lpstr>Example</vt:lpstr>
      <vt:lpstr>Example</vt:lpstr>
      <vt:lpstr>Softmax Regression</vt:lpstr>
      <vt:lpstr>Outline</vt:lpstr>
      <vt:lpstr>Categorical Cross-entropy Cost Function</vt:lpstr>
      <vt:lpstr>Categorical Cross-entropy Cost Function</vt:lpstr>
      <vt:lpstr>Softmax Regression</vt:lpstr>
      <vt:lpstr>Softmax: Irises</vt:lpstr>
      <vt:lpstr>Softmax Problem (Pair up!)</vt:lpstr>
      <vt:lpstr>Mentimeter for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Mentimeter for PowerPoint</dc:title>
  <dc:creator>Smith, Megan</dc:creator>
  <cp:lastModifiedBy>Smith, Megan</cp:lastModifiedBy>
  <cp:revision>25</cp:revision>
  <dcterms:created xsi:type="dcterms:W3CDTF">2023-12-28T22:39:53Z</dcterms:created>
  <dcterms:modified xsi:type="dcterms:W3CDTF">2024-01-31T17:48:04Z</dcterms:modified>
</cp:coreProperties>
</file>