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4" r:id="rId27"/>
    <p:sldId id="287" r:id="rId28"/>
    <p:sldId id="288" r:id="rId29"/>
    <p:sldId id="285" r:id="rId30"/>
    <p:sldId id="289" r:id="rId31"/>
    <p:sldId id="283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7"/>
    <p:restoredTop sz="96327"/>
  </p:normalViewPr>
  <p:slideViewPr>
    <p:cSldViewPr snapToGrid="0">
      <p:cViewPr varScale="1">
        <p:scale>
          <a:sx n="227" d="100"/>
          <a:sy n="227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BB0E-6AA8-4168-6308-38F703CE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0C887-AA10-0D94-274E-A5EB139BC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9981-E042-70FA-7C08-F7309AB9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8D9F-EA26-0855-A1FD-3C34958A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8528E-3897-EDC5-4601-384284ED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8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4792-7671-8BA7-F848-AFF215DE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E5F15-E0F8-7754-8B1B-E79351F0B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DEB3C-1716-B1CA-AD8E-FE3CFE78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BF905-A549-6F56-C4DD-1BF76030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1CE5-A904-A83D-2EC6-2E33CD5A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9D0E4-6620-1BFA-9D28-15673B84D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3CDFA-ABEA-871C-5262-E2CC0F13F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CB28-8423-CF44-4825-0C9A41DC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A4C53-7E37-BCFF-A465-8FAD2CF3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B0A5-1222-4945-05D4-2251B959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C101-327D-873A-06C7-A4FDA152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A3C2-B531-386F-BAF7-8C128208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76EEF-EF5B-2274-7A55-0BE88ABD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B0A3F-764C-9984-5EB2-67C6409A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CE94-CFA3-ED97-3888-FC1F184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47F1-A5A0-5990-BFB8-1ECB6092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65325-F102-0904-F2D0-EF5A50220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CF03-8D60-0D53-AE65-42B39C3C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C615-3F0A-5764-984D-4E531826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F579-DEB4-4424-01A4-54226998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0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A34C-E0A8-0ED2-782C-A1103C67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A0A3-27A7-38A3-DA6D-F22CBA9B8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814BB-D356-DF3A-4ACA-3631A840B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E8896-D6D3-FB24-3A09-7C0B1CCC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97D11-F392-F13F-EBDF-2246C371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6D04-35B5-852E-8AA1-4737FE10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A2FF-E710-CC93-F681-91647859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B9EC-F2FE-90FB-582E-67F1BF80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B7AC9-744E-1F13-15F9-B627B1749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458AC-56E6-0C89-58D2-DAF565F45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D33EE-69D1-FB48-2FB5-8512CEDF9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CC8C4-FD7C-0060-A80B-286293F3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8E7B4-5973-D140-D60C-A052A639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D7553-A6B5-D2B9-7E27-EBD3CBED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2AE1-E2BF-6B36-902D-CC9A2654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D0F74-1C5C-3E9D-6B3A-10E622DE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21368-FD0A-45D6-851B-57918A70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CE2EC-42B0-071C-73C5-EF958664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9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E87F4-EDC7-B6DC-0F47-0F57CB52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D8910-2C17-CC90-8645-11325124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8564C-90AA-F6AE-2EA1-70580F03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CFE2-26F4-ABE8-49CD-C6944B5C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0CE2-6892-AD0A-D578-E11940E9C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9F7F4-1D8B-308B-896F-951613A73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3DD3F-A808-A163-2564-8784108A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233C7-5249-9C26-A3E3-A8A59D93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77F81-540B-53D2-159E-0E3C1279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6DBC-6129-5D58-EAD3-A077B3AC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0EC28-3A61-DF34-EC10-1594D6E78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DD672-38CD-7B26-7BB6-57ADB0C09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E5193-D356-9DC1-06E2-A3CEF16C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62F9E-3D7E-2DF5-84B8-312CD1E9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7E7FE-1339-E73C-210F-A223A26C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8DF12-DA8A-4B38-0F88-C9197C94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66D70-6CA9-7B4B-781C-9FABA6F7D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FD84-8766-B622-B30A-D59C1C795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195F-E17E-2E41-8214-C8D143B98D0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0A776-D3E1-BD36-126B-B9F3961CC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E31A1-F46B-3A08-0197-129D50C87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0.png"/><Relationship Id="rId10" Type="http://schemas.openxmlformats.org/officeDocument/2006/relationships/image" Target="../media/image260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0.png"/><Relationship Id="rId10" Type="http://schemas.openxmlformats.org/officeDocument/2006/relationships/image" Target="../media/image260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0.png"/><Relationship Id="rId10" Type="http://schemas.openxmlformats.org/officeDocument/2006/relationships/image" Target="../media/image260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0.png"/><Relationship Id="rId10" Type="http://schemas.openxmlformats.org/officeDocument/2006/relationships/image" Target="../media/image260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0.png"/><Relationship Id="rId10" Type="http://schemas.openxmlformats.org/officeDocument/2006/relationships/image" Target="../media/image260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0.png"/><Relationship Id="rId10" Type="http://schemas.openxmlformats.org/officeDocument/2006/relationships/image" Target="../media/image260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DFDB-3BA3-5D8D-D0E7-1FD770E5E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Networks: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A693F-7C55-3147-D845-F7796ED99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BIO 4990/6990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February 26, 2024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Dr. Megan Smith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Mississippi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63652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E5D9-DC28-CE38-998F-FD9FC29F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/>
              <p:nvPr/>
            </p:nvSpPr>
            <p:spPr>
              <a:xfrm>
                <a:off x="987328" y="3040520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28" y="3040520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40B858D-8E98-B6A3-27E0-B38A50523CD8}"/>
              </a:ext>
            </a:extLst>
          </p:cNvPr>
          <p:cNvSpPr txBox="1"/>
          <p:nvPr/>
        </p:nvSpPr>
        <p:spPr>
          <a:xfrm>
            <a:off x="187461" y="1655525"/>
            <a:ext cx="1551581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Features: sepal length, petal length, petal width, etc.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634090-38EE-C89E-95DC-861E8D59B381}"/>
              </a:ext>
            </a:extLst>
          </p:cNvPr>
          <p:cNvCxnSpPr>
            <a:cxnSpLocks/>
          </p:cNvCxnSpPr>
          <p:nvPr/>
        </p:nvCxnSpPr>
        <p:spPr>
          <a:xfrm>
            <a:off x="1642741" y="3674429"/>
            <a:ext cx="1285583" cy="17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1293D-DE3C-2F37-F429-833A50AB164A}"/>
              </a:ext>
            </a:extLst>
          </p:cNvPr>
          <p:cNvCxnSpPr>
            <a:cxnSpLocks/>
          </p:cNvCxnSpPr>
          <p:nvPr/>
        </p:nvCxnSpPr>
        <p:spPr>
          <a:xfrm>
            <a:off x="1609579" y="3158794"/>
            <a:ext cx="1425332" cy="46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501B4-5F76-A59B-972F-CF36C363B7C3}"/>
              </a:ext>
            </a:extLst>
          </p:cNvPr>
          <p:cNvCxnSpPr>
            <a:cxnSpLocks/>
          </p:cNvCxnSpPr>
          <p:nvPr/>
        </p:nvCxnSpPr>
        <p:spPr>
          <a:xfrm>
            <a:off x="1642741" y="3950246"/>
            <a:ext cx="1285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6F6BA-5094-FECE-9FD2-DE829E2C9CCF}"/>
              </a:ext>
            </a:extLst>
          </p:cNvPr>
          <p:cNvCxnSpPr>
            <a:cxnSpLocks/>
          </p:cNvCxnSpPr>
          <p:nvPr/>
        </p:nvCxnSpPr>
        <p:spPr>
          <a:xfrm flipV="1">
            <a:off x="1642741" y="4072726"/>
            <a:ext cx="1336071" cy="15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D1404-82A7-9EE5-6471-5B6B8846ED6B}"/>
              </a:ext>
            </a:extLst>
          </p:cNvPr>
          <p:cNvCxnSpPr>
            <a:cxnSpLocks/>
          </p:cNvCxnSpPr>
          <p:nvPr/>
        </p:nvCxnSpPr>
        <p:spPr>
          <a:xfrm flipV="1">
            <a:off x="1632953" y="4226996"/>
            <a:ext cx="1401958" cy="218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A6D1DE-144B-0881-992C-21057DC2AD69}"/>
              </a:ext>
            </a:extLst>
          </p:cNvPr>
          <p:cNvCxnSpPr>
            <a:cxnSpLocks/>
          </p:cNvCxnSpPr>
          <p:nvPr/>
        </p:nvCxnSpPr>
        <p:spPr>
          <a:xfrm>
            <a:off x="1632953" y="3429000"/>
            <a:ext cx="1345859" cy="310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25252-3683-6529-119C-6EA920FB4343}"/>
              </a:ext>
            </a:extLst>
          </p:cNvPr>
          <p:cNvSpPr/>
          <p:nvPr/>
        </p:nvSpPr>
        <p:spPr>
          <a:xfrm>
            <a:off x="3034911" y="3158794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/>
              <p:nvPr/>
            </p:nvSpPr>
            <p:spPr>
              <a:xfrm>
                <a:off x="3062175" y="3721269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175" y="3721269"/>
                <a:ext cx="783356" cy="276999"/>
              </a:xfrm>
              <a:prstGeom prst="rect">
                <a:avLst/>
              </a:prstGeom>
              <a:blipFill>
                <a:blip r:embed="rId3"/>
                <a:stretch>
                  <a:fillRect r="-476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8D51FE-5AD1-39A4-9D5D-97D7C50E685A}"/>
              </a:ext>
            </a:extLst>
          </p:cNvPr>
          <p:cNvCxnSpPr>
            <a:cxnSpLocks/>
          </p:cNvCxnSpPr>
          <p:nvPr/>
        </p:nvCxnSpPr>
        <p:spPr>
          <a:xfrm>
            <a:off x="3845455" y="3158793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/>
              <p:nvPr/>
            </p:nvSpPr>
            <p:spPr>
              <a:xfrm>
                <a:off x="4008030" y="3739177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030" y="3739177"/>
                <a:ext cx="193193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CE4B24-EEFB-FA8A-F876-B5CE932814AC}"/>
              </a:ext>
            </a:extLst>
          </p:cNvPr>
          <p:cNvCxnSpPr>
            <a:cxnSpLocks/>
          </p:cNvCxnSpPr>
          <p:nvPr/>
        </p:nvCxnSpPr>
        <p:spPr>
          <a:xfrm>
            <a:off x="4442975" y="3861774"/>
            <a:ext cx="1009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C025D68-174E-4D41-9CEE-E00E5042BAF1}"/>
              </a:ext>
            </a:extLst>
          </p:cNvPr>
          <p:cNvSpPr/>
          <p:nvPr/>
        </p:nvSpPr>
        <p:spPr>
          <a:xfrm>
            <a:off x="5461156" y="3160313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/>
              <p:nvPr/>
            </p:nvSpPr>
            <p:spPr>
              <a:xfrm>
                <a:off x="5979495" y="3620903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495" y="3620903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8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E5D9-DC28-CE38-998F-FD9FC29F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/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634090-38EE-C89E-95DC-861E8D59B381}"/>
              </a:ext>
            </a:extLst>
          </p:cNvPr>
          <p:cNvCxnSpPr>
            <a:cxnSpLocks/>
          </p:cNvCxnSpPr>
          <p:nvPr/>
        </p:nvCxnSpPr>
        <p:spPr>
          <a:xfrm>
            <a:off x="3177180" y="3010550"/>
            <a:ext cx="1285583" cy="17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1293D-DE3C-2F37-F429-833A50AB164A}"/>
              </a:ext>
            </a:extLst>
          </p:cNvPr>
          <p:cNvCxnSpPr>
            <a:cxnSpLocks/>
          </p:cNvCxnSpPr>
          <p:nvPr/>
        </p:nvCxnSpPr>
        <p:spPr>
          <a:xfrm>
            <a:off x="3144018" y="2494915"/>
            <a:ext cx="1425332" cy="46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501B4-5F76-A59B-972F-CF36C363B7C3}"/>
              </a:ext>
            </a:extLst>
          </p:cNvPr>
          <p:cNvCxnSpPr>
            <a:cxnSpLocks/>
          </p:cNvCxnSpPr>
          <p:nvPr/>
        </p:nvCxnSpPr>
        <p:spPr>
          <a:xfrm>
            <a:off x="3177180" y="3286367"/>
            <a:ext cx="1285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6F6BA-5094-FECE-9FD2-DE829E2C9CCF}"/>
              </a:ext>
            </a:extLst>
          </p:cNvPr>
          <p:cNvCxnSpPr>
            <a:cxnSpLocks/>
          </p:cNvCxnSpPr>
          <p:nvPr/>
        </p:nvCxnSpPr>
        <p:spPr>
          <a:xfrm flipV="1">
            <a:off x="3177180" y="3408847"/>
            <a:ext cx="1336071" cy="15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D1404-82A7-9EE5-6471-5B6B8846ED6B}"/>
              </a:ext>
            </a:extLst>
          </p:cNvPr>
          <p:cNvCxnSpPr>
            <a:cxnSpLocks/>
          </p:cNvCxnSpPr>
          <p:nvPr/>
        </p:nvCxnSpPr>
        <p:spPr>
          <a:xfrm flipV="1">
            <a:off x="3167392" y="3563117"/>
            <a:ext cx="1401958" cy="218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A6D1DE-144B-0881-992C-21057DC2AD69}"/>
              </a:ext>
            </a:extLst>
          </p:cNvPr>
          <p:cNvCxnSpPr>
            <a:cxnSpLocks/>
          </p:cNvCxnSpPr>
          <p:nvPr/>
        </p:nvCxnSpPr>
        <p:spPr>
          <a:xfrm>
            <a:off x="3167392" y="2765121"/>
            <a:ext cx="1345859" cy="310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25252-3683-6529-119C-6EA920FB4343}"/>
              </a:ext>
            </a:extLst>
          </p:cNvPr>
          <p:cNvSpPr/>
          <p:nvPr/>
        </p:nvSpPr>
        <p:spPr>
          <a:xfrm>
            <a:off x="4569350" y="249491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/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blipFill>
                <a:blip r:embed="rId3"/>
                <a:stretch>
                  <a:fillRect l="-1587" r="-476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8D51FE-5AD1-39A4-9D5D-97D7C50E685A}"/>
              </a:ext>
            </a:extLst>
          </p:cNvPr>
          <p:cNvCxnSpPr>
            <a:cxnSpLocks/>
          </p:cNvCxnSpPr>
          <p:nvPr/>
        </p:nvCxnSpPr>
        <p:spPr>
          <a:xfrm>
            <a:off x="5379894" y="249491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/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CE4B24-EEFB-FA8A-F876-B5CE932814AC}"/>
              </a:ext>
            </a:extLst>
          </p:cNvPr>
          <p:cNvCxnSpPr>
            <a:cxnSpLocks/>
          </p:cNvCxnSpPr>
          <p:nvPr/>
        </p:nvCxnSpPr>
        <p:spPr>
          <a:xfrm>
            <a:off x="5977414" y="3197895"/>
            <a:ext cx="1009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C025D68-174E-4D41-9CEE-E00E5042BAF1}"/>
              </a:ext>
            </a:extLst>
          </p:cNvPr>
          <p:cNvSpPr/>
          <p:nvPr/>
        </p:nvSpPr>
        <p:spPr>
          <a:xfrm>
            <a:off x="6995595" y="2496434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/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EC9AA6-5FA5-EEF2-36B3-13EB7145E7C4}"/>
              </a:ext>
            </a:extLst>
          </p:cNvPr>
          <p:cNvSpPr txBox="1"/>
          <p:nvPr/>
        </p:nvSpPr>
        <p:spPr>
          <a:xfrm>
            <a:off x="2304789" y="406469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32F48-0A13-EE24-16BA-18D702D63CE7}"/>
              </a:ext>
            </a:extLst>
          </p:cNvPr>
          <p:cNvSpPr txBox="1"/>
          <p:nvPr/>
        </p:nvSpPr>
        <p:spPr>
          <a:xfrm>
            <a:off x="4596614" y="4054636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B6932-3C7A-9A3C-600C-FDACFAD95AD3}"/>
              </a:ext>
            </a:extLst>
          </p:cNvPr>
          <p:cNvSpPr txBox="1"/>
          <p:nvPr/>
        </p:nvSpPr>
        <p:spPr>
          <a:xfrm>
            <a:off x="6987180" y="4064696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61911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E5D9-DC28-CE38-998F-FD9FC29F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/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634090-38EE-C89E-95DC-861E8D59B381}"/>
              </a:ext>
            </a:extLst>
          </p:cNvPr>
          <p:cNvCxnSpPr>
            <a:cxnSpLocks/>
          </p:cNvCxnSpPr>
          <p:nvPr/>
        </p:nvCxnSpPr>
        <p:spPr>
          <a:xfrm>
            <a:off x="3177180" y="3010550"/>
            <a:ext cx="1285583" cy="17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1293D-DE3C-2F37-F429-833A50AB164A}"/>
              </a:ext>
            </a:extLst>
          </p:cNvPr>
          <p:cNvCxnSpPr>
            <a:cxnSpLocks/>
          </p:cNvCxnSpPr>
          <p:nvPr/>
        </p:nvCxnSpPr>
        <p:spPr>
          <a:xfrm>
            <a:off x="3144018" y="2494915"/>
            <a:ext cx="1425332" cy="46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501B4-5F76-A59B-972F-CF36C363B7C3}"/>
              </a:ext>
            </a:extLst>
          </p:cNvPr>
          <p:cNvCxnSpPr>
            <a:cxnSpLocks/>
          </p:cNvCxnSpPr>
          <p:nvPr/>
        </p:nvCxnSpPr>
        <p:spPr>
          <a:xfrm>
            <a:off x="3177180" y="3286367"/>
            <a:ext cx="1285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6F6BA-5094-FECE-9FD2-DE829E2C9CCF}"/>
              </a:ext>
            </a:extLst>
          </p:cNvPr>
          <p:cNvCxnSpPr>
            <a:cxnSpLocks/>
          </p:cNvCxnSpPr>
          <p:nvPr/>
        </p:nvCxnSpPr>
        <p:spPr>
          <a:xfrm flipV="1">
            <a:off x="3177180" y="3408847"/>
            <a:ext cx="1336071" cy="15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D1404-82A7-9EE5-6471-5B6B8846ED6B}"/>
              </a:ext>
            </a:extLst>
          </p:cNvPr>
          <p:cNvCxnSpPr>
            <a:cxnSpLocks/>
          </p:cNvCxnSpPr>
          <p:nvPr/>
        </p:nvCxnSpPr>
        <p:spPr>
          <a:xfrm flipV="1">
            <a:off x="3167392" y="3563117"/>
            <a:ext cx="1401958" cy="218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A6D1DE-144B-0881-992C-21057DC2AD69}"/>
              </a:ext>
            </a:extLst>
          </p:cNvPr>
          <p:cNvCxnSpPr>
            <a:cxnSpLocks/>
          </p:cNvCxnSpPr>
          <p:nvPr/>
        </p:nvCxnSpPr>
        <p:spPr>
          <a:xfrm>
            <a:off x="3167392" y="2765121"/>
            <a:ext cx="1345859" cy="310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25252-3683-6529-119C-6EA920FB4343}"/>
              </a:ext>
            </a:extLst>
          </p:cNvPr>
          <p:cNvSpPr/>
          <p:nvPr/>
        </p:nvSpPr>
        <p:spPr>
          <a:xfrm>
            <a:off x="4569350" y="249491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/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blipFill>
                <a:blip r:embed="rId3"/>
                <a:stretch>
                  <a:fillRect l="-1587" r="-476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8D51FE-5AD1-39A4-9D5D-97D7C50E685A}"/>
              </a:ext>
            </a:extLst>
          </p:cNvPr>
          <p:cNvCxnSpPr>
            <a:cxnSpLocks/>
          </p:cNvCxnSpPr>
          <p:nvPr/>
        </p:nvCxnSpPr>
        <p:spPr>
          <a:xfrm>
            <a:off x="5379894" y="249491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/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CE4B24-EEFB-FA8A-F876-B5CE932814AC}"/>
              </a:ext>
            </a:extLst>
          </p:cNvPr>
          <p:cNvCxnSpPr>
            <a:cxnSpLocks/>
          </p:cNvCxnSpPr>
          <p:nvPr/>
        </p:nvCxnSpPr>
        <p:spPr>
          <a:xfrm>
            <a:off x="5977414" y="3197895"/>
            <a:ext cx="1009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C025D68-174E-4D41-9CEE-E00E5042BAF1}"/>
              </a:ext>
            </a:extLst>
          </p:cNvPr>
          <p:cNvSpPr/>
          <p:nvPr/>
        </p:nvSpPr>
        <p:spPr>
          <a:xfrm>
            <a:off x="6995595" y="2496434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/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EC9AA6-5FA5-EEF2-36B3-13EB7145E7C4}"/>
              </a:ext>
            </a:extLst>
          </p:cNvPr>
          <p:cNvSpPr txBox="1"/>
          <p:nvPr/>
        </p:nvSpPr>
        <p:spPr>
          <a:xfrm>
            <a:off x="2304789" y="406469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32F48-0A13-EE24-16BA-18D702D63CE7}"/>
              </a:ext>
            </a:extLst>
          </p:cNvPr>
          <p:cNvSpPr txBox="1"/>
          <p:nvPr/>
        </p:nvSpPr>
        <p:spPr>
          <a:xfrm>
            <a:off x="4596614" y="4054636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B6932-3C7A-9A3C-600C-FDACFAD95AD3}"/>
              </a:ext>
            </a:extLst>
          </p:cNvPr>
          <p:cNvSpPr txBox="1"/>
          <p:nvPr/>
        </p:nvSpPr>
        <p:spPr>
          <a:xfrm>
            <a:off x="6987180" y="4064696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95D0C-D14D-F5EE-9DE5-E6067D285E3E}"/>
                  </a:ext>
                </a:extLst>
              </p:cNvPr>
              <p:cNvSpPr txBox="1"/>
              <p:nvPr/>
            </p:nvSpPr>
            <p:spPr>
              <a:xfrm>
                <a:off x="3032411" y="5238335"/>
                <a:ext cx="46222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the hidden layer,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our </a:t>
                </a:r>
                <a:r>
                  <a:rPr lang="en-US" b="1" dirty="0"/>
                  <a:t>activation function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95D0C-D14D-F5EE-9DE5-E6067D285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11" y="5238335"/>
                <a:ext cx="4622227" cy="646331"/>
              </a:xfrm>
              <a:prstGeom prst="rect">
                <a:avLst/>
              </a:prstGeom>
              <a:blipFill>
                <a:blip r:embed="rId6"/>
                <a:stretch>
                  <a:fillRect l="-1096" t="-3846" r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17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E5D9-DC28-CE38-998F-FD9FC29F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/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634090-38EE-C89E-95DC-861E8D59B381}"/>
              </a:ext>
            </a:extLst>
          </p:cNvPr>
          <p:cNvCxnSpPr>
            <a:cxnSpLocks/>
          </p:cNvCxnSpPr>
          <p:nvPr/>
        </p:nvCxnSpPr>
        <p:spPr>
          <a:xfrm>
            <a:off x="3177180" y="3010550"/>
            <a:ext cx="1285583" cy="17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1293D-DE3C-2F37-F429-833A50AB164A}"/>
              </a:ext>
            </a:extLst>
          </p:cNvPr>
          <p:cNvCxnSpPr>
            <a:cxnSpLocks/>
          </p:cNvCxnSpPr>
          <p:nvPr/>
        </p:nvCxnSpPr>
        <p:spPr>
          <a:xfrm>
            <a:off x="3144018" y="2494915"/>
            <a:ext cx="1425332" cy="46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501B4-5F76-A59B-972F-CF36C363B7C3}"/>
              </a:ext>
            </a:extLst>
          </p:cNvPr>
          <p:cNvCxnSpPr>
            <a:cxnSpLocks/>
          </p:cNvCxnSpPr>
          <p:nvPr/>
        </p:nvCxnSpPr>
        <p:spPr>
          <a:xfrm>
            <a:off x="3177180" y="3286367"/>
            <a:ext cx="1285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6F6BA-5094-FECE-9FD2-DE829E2C9CCF}"/>
              </a:ext>
            </a:extLst>
          </p:cNvPr>
          <p:cNvCxnSpPr>
            <a:cxnSpLocks/>
          </p:cNvCxnSpPr>
          <p:nvPr/>
        </p:nvCxnSpPr>
        <p:spPr>
          <a:xfrm flipV="1">
            <a:off x="3177180" y="3408847"/>
            <a:ext cx="1336071" cy="15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D1404-82A7-9EE5-6471-5B6B8846ED6B}"/>
              </a:ext>
            </a:extLst>
          </p:cNvPr>
          <p:cNvCxnSpPr>
            <a:cxnSpLocks/>
          </p:cNvCxnSpPr>
          <p:nvPr/>
        </p:nvCxnSpPr>
        <p:spPr>
          <a:xfrm flipV="1">
            <a:off x="3167392" y="3563117"/>
            <a:ext cx="1401958" cy="218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A6D1DE-144B-0881-992C-21057DC2AD69}"/>
              </a:ext>
            </a:extLst>
          </p:cNvPr>
          <p:cNvCxnSpPr>
            <a:cxnSpLocks/>
          </p:cNvCxnSpPr>
          <p:nvPr/>
        </p:nvCxnSpPr>
        <p:spPr>
          <a:xfrm>
            <a:off x="3167392" y="2765121"/>
            <a:ext cx="1345859" cy="310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25252-3683-6529-119C-6EA920FB4343}"/>
              </a:ext>
            </a:extLst>
          </p:cNvPr>
          <p:cNvSpPr/>
          <p:nvPr/>
        </p:nvSpPr>
        <p:spPr>
          <a:xfrm>
            <a:off x="4569350" y="249491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/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blipFill>
                <a:blip r:embed="rId3"/>
                <a:stretch>
                  <a:fillRect l="-1587" r="-476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8D51FE-5AD1-39A4-9D5D-97D7C50E685A}"/>
              </a:ext>
            </a:extLst>
          </p:cNvPr>
          <p:cNvCxnSpPr>
            <a:cxnSpLocks/>
          </p:cNvCxnSpPr>
          <p:nvPr/>
        </p:nvCxnSpPr>
        <p:spPr>
          <a:xfrm>
            <a:off x="5379894" y="249491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/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CE4B24-EEFB-FA8A-F876-B5CE932814AC}"/>
              </a:ext>
            </a:extLst>
          </p:cNvPr>
          <p:cNvCxnSpPr>
            <a:cxnSpLocks/>
          </p:cNvCxnSpPr>
          <p:nvPr/>
        </p:nvCxnSpPr>
        <p:spPr>
          <a:xfrm>
            <a:off x="5977414" y="3197895"/>
            <a:ext cx="1009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C025D68-174E-4D41-9CEE-E00E5042BAF1}"/>
              </a:ext>
            </a:extLst>
          </p:cNvPr>
          <p:cNvSpPr/>
          <p:nvPr/>
        </p:nvSpPr>
        <p:spPr>
          <a:xfrm>
            <a:off x="6995595" y="2496434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/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EC9AA6-5FA5-EEF2-36B3-13EB7145E7C4}"/>
              </a:ext>
            </a:extLst>
          </p:cNvPr>
          <p:cNvSpPr txBox="1"/>
          <p:nvPr/>
        </p:nvSpPr>
        <p:spPr>
          <a:xfrm>
            <a:off x="2304789" y="406469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32F48-0A13-EE24-16BA-18D702D63CE7}"/>
              </a:ext>
            </a:extLst>
          </p:cNvPr>
          <p:cNvSpPr txBox="1"/>
          <p:nvPr/>
        </p:nvSpPr>
        <p:spPr>
          <a:xfrm>
            <a:off x="4596614" y="4054636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B6932-3C7A-9A3C-600C-FDACFAD95AD3}"/>
              </a:ext>
            </a:extLst>
          </p:cNvPr>
          <p:cNvSpPr txBox="1"/>
          <p:nvPr/>
        </p:nvSpPr>
        <p:spPr>
          <a:xfrm>
            <a:off x="6987180" y="4064696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95D0C-D14D-F5EE-9DE5-E6067D285E3E}"/>
                  </a:ext>
                </a:extLst>
              </p:cNvPr>
              <p:cNvSpPr txBox="1"/>
              <p:nvPr/>
            </p:nvSpPr>
            <p:spPr>
              <a:xfrm>
                <a:off x="3032411" y="5238335"/>
                <a:ext cx="498021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the hidden layer,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our </a:t>
                </a:r>
                <a:r>
                  <a:rPr lang="en-US" b="1" dirty="0"/>
                  <a:t>activation function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Neuron: linear transformation + activation function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95D0C-D14D-F5EE-9DE5-E6067D285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11" y="5238335"/>
                <a:ext cx="4980210" cy="1477328"/>
              </a:xfrm>
              <a:prstGeom prst="rect">
                <a:avLst/>
              </a:prstGeom>
              <a:blipFill>
                <a:blip r:embed="rId6"/>
                <a:stretch>
                  <a:fillRect l="-1018" t="-1709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87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E5D9-DC28-CE38-998F-FD9FC29F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/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634090-38EE-C89E-95DC-861E8D59B381}"/>
              </a:ext>
            </a:extLst>
          </p:cNvPr>
          <p:cNvCxnSpPr>
            <a:cxnSpLocks/>
          </p:cNvCxnSpPr>
          <p:nvPr/>
        </p:nvCxnSpPr>
        <p:spPr>
          <a:xfrm>
            <a:off x="3177180" y="3010550"/>
            <a:ext cx="1285583" cy="17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1293D-DE3C-2F37-F429-833A50AB164A}"/>
              </a:ext>
            </a:extLst>
          </p:cNvPr>
          <p:cNvCxnSpPr>
            <a:cxnSpLocks/>
          </p:cNvCxnSpPr>
          <p:nvPr/>
        </p:nvCxnSpPr>
        <p:spPr>
          <a:xfrm>
            <a:off x="3144018" y="2494915"/>
            <a:ext cx="1425332" cy="46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501B4-5F76-A59B-972F-CF36C363B7C3}"/>
              </a:ext>
            </a:extLst>
          </p:cNvPr>
          <p:cNvCxnSpPr>
            <a:cxnSpLocks/>
          </p:cNvCxnSpPr>
          <p:nvPr/>
        </p:nvCxnSpPr>
        <p:spPr>
          <a:xfrm>
            <a:off x="3177180" y="3286367"/>
            <a:ext cx="1285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6F6BA-5094-FECE-9FD2-DE829E2C9CCF}"/>
              </a:ext>
            </a:extLst>
          </p:cNvPr>
          <p:cNvCxnSpPr>
            <a:cxnSpLocks/>
          </p:cNvCxnSpPr>
          <p:nvPr/>
        </p:nvCxnSpPr>
        <p:spPr>
          <a:xfrm flipV="1">
            <a:off x="3177180" y="3408847"/>
            <a:ext cx="1336071" cy="15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D1404-82A7-9EE5-6471-5B6B8846ED6B}"/>
              </a:ext>
            </a:extLst>
          </p:cNvPr>
          <p:cNvCxnSpPr>
            <a:cxnSpLocks/>
          </p:cNvCxnSpPr>
          <p:nvPr/>
        </p:nvCxnSpPr>
        <p:spPr>
          <a:xfrm flipV="1">
            <a:off x="3167392" y="3563117"/>
            <a:ext cx="1401958" cy="218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A6D1DE-144B-0881-992C-21057DC2AD69}"/>
              </a:ext>
            </a:extLst>
          </p:cNvPr>
          <p:cNvCxnSpPr>
            <a:cxnSpLocks/>
          </p:cNvCxnSpPr>
          <p:nvPr/>
        </p:nvCxnSpPr>
        <p:spPr>
          <a:xfrm>
            <a:off x="3167392" y="2765121"/>
            <a:ext cx="1345859" cy="310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25252-3683-6529-119C-6EA920FB4343}"/>
              </a:ext>
            </a:extLst>
          </p:cNvPr>
          <p:cNvSpPr/>
          <p:nvPr/>
        </p:nvSpPr>
        <p:spPr>
          <a:xfrm>
            <a:off x="4569350" y="249491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/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blipFill>
                <a:blip r:embed="rId3"/>
                <a:stretch>
                  <a:fillRect l="-1587" r="-476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8D51FE-5AD1-39A4-9D5D-97D7C50E685A}"/>
              </a:ext>
            </a:extLst>
          </p:cNvPr>
          <p:cNvCxnSpPr>
            <a:cxnSpLocks/>
          </p:cNvCxnSpPr>
          <p:nvPr/>
        </p:nvCxnSpPr>
        <p:spPr>
          <a:xfrm>
            <a:off x="5379894" y="249491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/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CE4B24-EEFB-FA8A-F876-B5CE932814AC}"/>
              </a:ext>
            </a:extLst>
          </p:cNvPr>
          <p:cNvCxnSpPr>
            <a:cxnSpLocks/>
          </p:cNvCxnSpPr>
          <p:nvPr/>
        </p:nvCxnSpPr>
        <p:spPr>
          <a:xfrm>
            <a:off x="5977414" y="3197895"/>
            <a:ext cx="1009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C025D68-174E-4D41-9CEE-E00E5042BAF1}"/>
              </a:ext>
            </a:extLst>
          </p:cNvPr>
          <p:cNvSpPr/>
          <p:nvPr/>
        </p:nvSpPr>
        <p:spPr>
          <a:xfrm>
            <a:off x="6995595" y="2496434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/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EC9AA6-5FA5-EEF2-36B3-13EB7145E7C4}"/>
              </a:ext>
            </a:extLst>
          </p:cNvPr>
          <p:cNvSpPr txBox="1"/>
          <p:nvPr/>
        </p:nvSpPr>
        <p:spPr>
          <a:xfrm>
            <a:off x="2304789" y="406469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32F48-0A13-EE24-16BA-18D702D63CE7}"/>
              </a:ext>
            </a:extLst>
          </p:cNvPr>
          <p:cNvSpPr txBox="1"/>
          <p:nvPr/>
        </p:nvSpPr>
        <p:spPr>
          <a:xfrm>
            <a:off x="4596614" y="4054636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B6932-3C7A-9A3C-600C-FDACFAD95AD3}"/>
              </a:ext>
            </a:extLst>
          </p:cNvPr>
          <p:cNvSpPr txBox="1"/>
          <p:nvPr/>
        </p:nvSpPr>
        <p:spPr>
          <a:xfrm>
            <a:off x="6987180" y="4064696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95D0C-D14D-F5EE-9DE5-E6067D285E3E}"/>
                  </a:ext>
                </a:extLst>
              </p:cNvPr>
              <p:cNvSpPr txBox="1"/>
              <p:nvPr/>
            </p:nvSpPr>
            <p:spPr>
              <a:xfrm>
                <a:off x="3032411" y="5238335"/>
                <a:ext cx="498021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the hidden layer,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our </a:t>
                </a:r>
                <a:r>
                  <a:rPr lang="en-US" b="1" dirty="0"/>
                  <a:t>activation function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Neuron: linear transformation + activation function</a:t>
                </a:r>
              </a:p>
              <a:p>
                <a:endParaRPr lang="en-US" dirty="0"/>
              </a:p>
              <a:p>
                <a:r>
                  <a:rPr lang="en-US" dirty="0"/>
                  <a:t>w = weights, b = biases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95D0C-D14D-F5EE-9DE5-E6067D285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11" y="5238335"/>
                <a:ext cx="4980210" cy="1754326"/>
              </a:xfrm>
              <a:prstGeom prst="rect">
                <a:avLst/>
              </a:prstGeom>
              <a:blipFill>
                <a:blip r:embed="rId6"/>
                <a:stretch>
                  <a:fillRect l="-1018" t="-1439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87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E5D9-DC28-CE38-998F-FD9FC29F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/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634090-38EE-C89E-95DC-861E8D59B381}"/>
              </a:ext>
            </a:extLst>
          </p:cNvPr>
          <p:cNvCxnSpPr>
            <a:cxnSpLocks/>
          </p:cNvCxnSpPr>
          <p:nvPr/>
        </p:nvCxnSpPr>
        <p:spPr>
          <a:xfrm>
            <a:off x="3177180" y="3010550"/>
            <a:ext cx="1285583" cy="17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1293D-DE3C-2F37-F429-833A50AB164A}"/>
              </a:ext>
            </a:extLst>
          </p:cNvPr>
          <p:cNvCxnSpPr>
            <a:cxnSpLocks/>
          </p:cNvCxnSpPr>
          <p:nvPr/>
        </p:nvCxnSpPr>
        <p:spPr>
          <a:xfrm>
            <a:off x="3144018" y="2494915"/>
            <a:ext cx="1425332" cy="46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501B4-5F76-A59B-972F-CF36C363B7C3}"/>
              </a:ext>
            </a:extLst>
          </p:cNvPr>
          <p:cNvCxnSpPr>
            <a:cxnSpLocks/>
          </p:cNvCxnSpPr>
          <p:nvPr/>
        </p:nvCxnSpPr>
        <p:spPr>
          <a:xfrm>
            <a:off x="3177180" y="3286367"/>
            <a:ext cx="1285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6F6BA-5094-FECE-9FD2-DE829E2C9CCF}"/>
              </a:ext>
            </a:extLst>
          </p:cNvPr>
          <p:cNvCxnSpPr>
            <a:cxnSpLocks/>
          </p:cNvCxnSpPr>
          <p:nvPr/>
        </p:nvCxnSpPr>
        <p:spPr>
          <a:xfrm flipV="1">
            <a:off x="3177180" y="3408847"/>
            <a:ext cx="1336071" cy="15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D1404-82A7-9EE5-6471-5B6B8846ED6B}"/>
              </a:ext>
            </a:extLst>
          </p:cNvPr>
          <p:cNvCxnSpPr>
            <a:cxnSpLocks/>
          </p:cNvCxnSpPr>
          <p:nvPr/>
        </p:nvCxnSpPr>
        <p:spPr>
          <a:xfrm flipV="1">
            <a:off x="3167392" y="3563117"/>
            <a:ext cx="1401958" cy="218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A6D1DE-144B-0881-992C-21057DC2AD69}"/>
              </a:ext>
            </a:extLst>
          </p:cNvPr>
          <p:cNvCxnSpPr>
            <a:cxnSpLocks/>
          </p:cNvCxnSpPr>
          <p:nvPr/>
        </p:nvCxnSpPr>
        <p:spPr>
          <a:xfrm>
            <a:off x="3167392" y="2765121"/>
            <a:ext cx="1345859" cy="310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25252-3683-6529-119C-6EA920FB4343}"/>
              </a:ext>
            </a:extLst>
          </p:cNvPr>
          <p:cNvSpPr/>
          <p:nvPr/>
        </p:nvSpPr>
        <p:spPr>
          <a:xfrm>
            <a:off x="4569350" y="249491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/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blipFill>
                <a:blip r:embed="rId3"/>
                <a:stretch>
                  <a:fillRect l="-1587" r="-476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8D51FE-5AD1-39A4-9D5D-97D7C50E685A}"/>
              </a:ext>
            </a:extLst>
          </p:cNvPr>
          <p:cNvCxnSpPr>
            <a:cxnSpLocks/>
          </p:cNvCxnSpPr>
          <p:nvPr/>
        </p:nvCxnSpPr>
        <p:spPr>
          <a:xfrm>
            <a:off x="5379894" y="249491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/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CE4B24-EEFB-FA8A-F876-B5CE932814AC}"/>
              </a:ext>
            </a:extLst>
          </p:cNvPr>
          <p:cNvCxnSpPr>
            <a:cxnSpLocks/>
          </p:cNvCxnSpPr>
          <p:nvPr/>
        </p:nvCxnSpPr>
        <p:spPr>
          <a:xfrm>
            <a:off x="5977414" y="3197895"/>
            <a:ext cx="1009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C025D68-174E-4D41-9CEE-E00E5042BAF1}"/>
              </a:ext>
            </a:extLst>
          </p:cNvPr>
          <p:cNvSpPr/>
          <p:nvPr/>
        </p:nvSpPr>
        <p:spPr>
          <a:xfrm>
            <a:off x="6995595" y="2496434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/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EC9AA6-5FA5-EEF2-36B3-13EB7145E7C4}"/>
              </a:ext>
            </a:extLst>
          </p:cNvPr>
          <p:cNvSpPr txBox="1"/>
          <p:nvPr/>
        </p:nvSpPr>
        <p:spPr>
          <a:xfrm>
            <a:off x="2304789" y="406469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32F48-0A13-EE24-16BA-18D702D63CE7}"/>
              </a:ext>
            </a:extLst>
          </p:cNvPr>
          <p:cNvSpPr txBox="1"/>
          <p:nvPr/>
        </p:nvSpPr>
        <p:spPr>
          <a:xfrm>
            <a:off x="4596614" y="4054636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B6932-3C7A-9A3C-600C-FDACFAD95AD3}"/>
              </a:ext>
            </a:extLst>
          </p:cNvPr>
          <p:cNvSpPr txBox="1"/>
          <p:nvPr/>
        </p:nvSpPr>
        <p:spPr>
          <a:xfrm>
            <a:off x="6987180" y="4064696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95D0C-D14D-F5EE-9DE5-E6067D285E3E}"/>
              </a:ext>
            </a:extLst>
          </p:cNvPr>
          <p:cNvSpPr txBox="1"/>
          <p:nvPr/>
        </p:nvSpPr>
        <p:spPr>
          <a:xfrm>
            <a:off x="3032411" y="5238335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many parameters does this network have?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0009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E5D9-DC28-CE38-998F-FD9FC29F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/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634090-38EE-C89E-95DC-861E8D59B381}"/>
              </a:ext>
            </a:extLst>
          </p:cNvPr>
          <p:cNvCxnSpPr>
            <a:cxnSpLocks/>
          </p:cNvCxnSpPr>
          <p:nvPr/>
        </p:nvCxnSpPr>
        <p:spPr>
          <a:xfrm>
            <a:off x="3177180" y="3010550"/>
            <a:ext cx="1285583" cy="17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1293D-DE3C-2F37-F429-833A50AB164A}"/>
              </a:ext>
            </a:extLst>
          </p:cNvPr>
          <p:cNvCxnSpPr>
            <a:cxnSpLocks/>
          </p:cNvCxnSpPr>
          <p:nvPr/>
        </p:nvCxnSpPr>
        <p:spPr>
          <a:xfrm>
            <a:off x="3144018" y="2494915"/>
            <a:ext cx="1425332" cy="46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501B4-5F76-A59B-972F-CF36C363B7C3}"/>
              </a:ext>
            </a:extLst>
          </p:cNvPr>
          <p:cNvCxnSpPr>
            <a:cxnSpLocks/>
          </p:cNvCxnSpPr>
          <p:nvPr/>
        </p:nvCxnSpPr>
        <p:spPr>
          <a:xfrm>
            <a:off x="3177180" y="3286367"/>
            <a:ext cx="1285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6F6BA-5094-FECE-9FD2-DE829E2C9CCF}"/>
              </a:ext>
            </a:extLst>
          </p:cNvPr>
          <p:cNvCxnSpPr>
            <a:cxnSpLocks/>
          </p:cNvCxnSpPr>
          <p:nvPr/>
        </p:nvCxnSpPr>
        <p:spPr>
          <a:xfrm flipV="1">
            <a:off x="3177180" y="3408847"/>
            <a:ext cx="1336071" cy="15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D1404-82A7-9EE5-6471-5B6B8846ED6B}"/>
              </a:ext>
            </a:extLst>
          </p:cNvPr>
          <p:cNvCxnSpPr>
            <a:cxnSpLocks/>
          </p:cNvCxnSpPr>
          <p:nvPr/>
        </p:nvCxnSpPr>
        <p:spPr>
          <a:xfrm flipV="1">
            <a:off x="3167392" y="3563117"/>
            <a:ext cx="1401958" cy="218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A6D1DE-144B-0881-992C-21057DC2AD69}"/>
              </a:ext>
            </a:extLst>
          </p:cNvPr>
          <p:cNvCxnSpPr>
            <a:cxnSpLocks/>
          </p:cNvCxnSpPr>
          <p:nvPr/>
        </p:nvCxnSpPr>
        <p:spPr>
          <a:xfrm>
            <a:off x="3167392" y="2765121"/>
            <a:ext cx="1345859" cy="310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25252-3683-6529-119C-6EA920FB4343}"/>
              </a:ext>
            </a:extLst>
          </p:cNvPr>
          <p:cNvSpPr/>
          <p:nvPr/>
        </p:nvSpPr>
        <p:spPr>
          <a:xfrm>
            <a:off x="4569350" y="249491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/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blipFill>
                <a:blip r:embed="rId3"/>
                <a:stretch>
                  <a:fillRect l="-1587" r="-476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8D51FE-5AD1-39A4-9D5D-97D7C50E685A}"/>
              </a:ext>
            </a:extLst>
          </p:cNvPr>
          <p:cNvCxnSpPr>
            <a:cxnSpLocks/>
          </p:cNvCxnSpPr>
          <p:nvPr/>
        </p:nvCxnSpPr>
        <p:spPr>
          <a:xfrm>
            <a:off x="5379894" y="249491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/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CE4B24-EEFB-FA8A-F876-B5CE932814AC}"/>
              </a:ext>
            </a:extLst>
          </p:cNvPr>
          <p:cNvCxnSpPr>
            <a:cxnSpLocks/>
          </p:cNvCxnSpPr>
          <p:nvPr/>
        </p:nvCxnSpPr>
        <p:spPr>
          <a:xfrm>
            <a:off x="5977414" y="3197895"/>
            <a:ext cx="1009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C025D68-174E-4D41-9CEE-E00E5042BAF1}"/>
              </a:ext>
            </a:extLst>
          </p:cNvPr>
          <p:cNvSpPr/>
          <p:nvPr/>
        </p:nvSpPr>
        <p:spPr>
          <a:xfrm>
            <a:off x="6995595" y="2496434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/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EC9AA6-5FA5-EEF2-36B3-13EB7145E7C4}"/>
              </a:ext>
            </a:extLst>
          </p:cNvPr>
          <p:cNvSpPr txBox="1"/>
          <p:nvPr/>
        </p:nvSpPr>
        <p:spPr>
          <a:xfrm>
            <a:off x="2304789" y="406469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32F48-0A13-EE24-16BA-18D702D63CE7}"/>
              </a:ext>
            </a:extLst>
          </p:cNvPr>
          <p:cNvSpPr txBox="1"/>
          <p:nvPr/>
        </p:nvSpPr>
        <p:spPr>
          <a:xfrm>
            <a:off x="4596614" y="4054636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B6932-3C7A-9A3C-600C-FDACFAD95AD3}"/>
              </a:ext>
            </a:extLst>
          </p:cNvPr>
          <p:cNvSpPr txBox="1"/>
          <p:nvPr/>
        </p:nvSpPr>
        <p:spPr>
          <a:xfrm>
            <a:off x="6987180" y="4064696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95D0C-D14D-F5EE-9DE5-E6067D285E3E}"/>
              </a:ext>
            </a:extLst>
          </p:cNvPr>
          <p:cNvSpPr txBox="1"/>
          <p:nvPr/>
        </p:nvSpPr>
        <p:spPr>
          <a:xfrm>
            <a:off x="3032411" y="5238335"/>
            <a:ext cx="5142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many parameters does this network have?</a:t>
            </a:r>
          </a:p>
          <a:p>
            <a:pPr algn="ctr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 weights and 1 bias!</a:t>
            </a:r>
          </a:p>
          <a:p>
            <a:pPr algn="ctr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970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E5D9-DC28-CE38-998F-FD9FC29F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/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634090-38EE-C89E-95DC-861E8D59B381}"/>
              </a:ext>
            </a:extLst>
          </p:cNvPr>
          <p:cNvCxnSpPr>
            <a:cxnSpLocks/>
          </p:cNvCxnSpPr>
          <p:nvPr/>
        </p:nvCxnSpPr>
        <p:spPr>
          <a:xfrm>
            <a:off x="3177180" y="3010550"/>
            <a:ext cx="1285583" cy="17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1293D-DE3C-2F37-F429-833A50AB164A}"/>
              </a:ext>
            </a:extLst>
          </p:cNvPr>
          <p:cNvCxnSpPr>
            <a:cxnSpLocks/>
          </p:cNvCxnSpPr>
          <p:nvPr/>
        </p:nvCxnSpPr>
        <p:spPr>
          <a:xfrm>
            <a:off x="3144018" y="2494915"/>
            <a:ext cx="1425332" cy="46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501B4-5F76-A59B-972F-CF36C363B7C3}"/>
              </a:ext>
            </a:extLst>
          </p:cNvPr>
          <p:cNvCxnSpPr>
            <a:cxnSpLocks/>
          </p:cNvCxnSpPr>
          <p:nvPr/>
        </p:nvCxnSpPr>
        <p:spPr>
          <a:xfrm>
            <a:off x="3177180" y="3286367"/>
            <a:ext cx="1285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6F6BA-5094-FECE-9FD2-DE829E2C9CCF}"/>
              </a:ext>
            </a:extLst>
          </p:cNvPr>
          <p:cNvCxnSpPr>
            <a:cxnSpLocks/>
          </p:cNvCxnSpPr>
          <p:nvPr/>
        </p:nvCxnSpPr>
        <p:spPr>
          <a:xfrm flipV="1">
            <a:off x="3177180" y="3408847"/>
            <a:ext cx="1336071" cy="15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D1404-82A7-9EE5-6471-5B6B8846ED6B}"/>
              </a:ext>
            </a:extLst>
          </p:cNvPr>
          <p:cNvCxnSpPr>
            <a:cxnSpLocks/>
          </p:cNvCxnSpPr>
          <p:nvPr/>
        </p:nvCxnSpPr>
        <p:spPr>
          <a:xfrm flipV="1">
            <a:off x="3167392" y="3563117"/>
            <a:ext cx="1401958" cy="218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A6D1DE-144B-0881-992C-21057DC2AD69}"/>
              </a:ext>
            </a:extLst>
          </p:cNvPr>
          <p:cNvCxnSpPr>
            <a:cxnSpLocks/>
          </p:cNvCxnSpPr>
          <p:nvPr/>
        </p:nvCxnSpPr>
        <p:spPr>
          <a:xfrm>
            <a:off x="3167392" y="2765121"/>
            <a:ext cx="1345859" cy="310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25252-3683-6529-119C-6EA920FB4343}"/>
              </a:ext>
            </a:extLst>
          </p:cNvPr>
          <p:cNvSpPr/>
          <p:nvPr/>
        </p:nvSpPr>
        <p:spPr>
          <a:xfrm>
            <a:off x="4569350" y="249491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/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blipFill>
                <a:blip r:embed="rId3"/>
                <a:stretch>
                  <a:fillRect l="-1587" r="-476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8D51FE-5AD1-39A4-9D5D-97D7C50E685A}"/>
              </a:ext>
            </a:extLst>
          </p:cNvPr>
          <p:cNvCxnSpPr>
            <a:cxnSpLocks/>
          </p:cNvCxnSpPr>
          <p:nvPr/>
        </p:nvCxnSpPr>
        <p:spPr>
          <a:xfrm>
            <a:off x="5379894" y="249491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/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CE4B24-EEFB-FA8A-F876-B5CE932814AC}"/>
              </a:ext>
            </a:extLst>
          </p:cNvPr>
          <p:cNvCxnSpPr>
            <a:cxnSpLocks/>
          </p:cNvCxnSpPr>
          <p:nvPr/>
        </p:nvCxnSpPr>
        <p:spPr>
          <a:xfrm>
            <a:off x="5977414" y="3197895"/>
            <a:ext cx="1009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C025D68-174E-4D41-9CEE-E00E5042BAF1}"/>
              </a:ext>
            </a:extLst>
          </p:cNvPr>
          <p:cNvSpPr/>
          <p:nvPr/>
        </p:nvSpPr>
        <p:spPr>
          <a:xfrm>
            <a:off x="6995595" y="2496434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/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EC9AA6-5FA5-EEF2-36B3-13EB7145E7C4}"/>
              </a:ext>
            </a:extLst>
          </p:cNvPr>
          <p:cNvSpPr txBox="1"/>
          <p:nvPr/>
        </p:nvSpPr>
        <p:spPr>
          <a:xfrm>
            <a:off x="2304789" y="406469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32F48-0A13-EE24-16BA-18D702D63CE7}"/>
              </a:ext>
            </a:extLst>
          </p:cNvPr>
          <p:cNvSpPr txBox="1"/>
          <p:nvPr/>
        </p:nvSpPr>
        <p:spPr>
          <a:xfrm>
            <a:off x="4596614" y="4054636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B6932-3C7A-9A3C-600C-FDACFAD95AD3}"/>
              </a:ext>
            </a:extLst>
          </p:cNvPr>
          <p:cNvSpPr txBox="1"/>
          <p:nvPr/>
        </p:nvSpPr>
        <p:spPr>
          <a:xfrm>
            <a:off x="6987180" y="4064696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95D0C-D14D-F5EE-9DE5-E6067D285E3E}"/>
              </a:ext>
            </a:extLst>
          </p:cNvPr>
          <p:cNvSpPr txBox="1"/>
          <p:nvPr/>
        </p:nvSpPr>
        <p:spPr>
          <a:xfrm>
            <a:off x="3173417" y="5238335"/>
            <a:ext cx="486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estimate the weights and biases?</a:t>
            </a:r>
          </a:p>
        </p:txBody>
      </p:sp>
    </p:spTree>
    <p:extLst>
      <p:ext uri="{BB962C8B-B14F-4D97-AF65-F5344CB8AC3E}">
        <p14:creationId xmlns:p14="http://schemas.microsoft.com/office/powerpoint/2010/main" val="280495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E5D9-DC28-CE38-998F-FD9FC29F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/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634090-38EE-C89E-95DC-861E8D59B381}"/>
              </a:ext>
            </a:extLst>
          </p:cNvPr>
          <p:cNvCxnSpPr>
            <a:cxnSpLocks/>
          </p:cNvCxnSpPr>
          <p:nvPr/>
        </p:nvCxnSpPr>
        <p:spPr>
          <a:xfrm>
            <a:off x="3177180" y="3010550"/>
            <a:ext cx="1285583" cy="17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1293D-DE3C-2F37-F429-833A50AB164A}"/>
              </a:ext>
            </a:extLst>
          </p:cNvPr>
          <p:cNvCxnSpPr>
            <a:cxnSpLocks/>
          </p:cNvCxnSpPr>
          <p:nvPr/>
        </p:nvCxnSpPr>
        <p:spPr>
          <a:xfrm>
            <a:off x="3144018" y="2494915"/>
            <a:ext cx="1425332" cy="46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501B4-5F76-A59B-972F-CF36C363B7C3}"/>
              </a:ext>
            </a:extLst>
          </p:cNvPr>
          <p:cNvCxnSpPr>
            <a:cxnSpLocks/>
          </p:cNvCxnSpPr>
          <p:nvPr/>
        </p:nvCxnSpPr>
        <p:spPr>
          <a:xfrm>
            <a:off x="3177180" y="3286367"/>
            <a:ext cx="1285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6F6BA-5094-FECE-9FD2-DE829E2C9CCF}"/>
              </a:ext>
            </a:extLst>
          </p:cNvPr>
          <p:cNvCxnSpPr>
            <a:cxnSpLocks/>
          </p:cNvCxnSpPr>
          <p:nvPr/>
        </p:nvCxnSpPr>
        <p:spPr>
          <a:xfrm flipV="1">
            <a:off x="3177180" y="3408847"/>
            <a:ext cx="1336071" cy="15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D1404-82A7-9EE5-6471-5B6B8846ED6B}"/>
              </a:ext>
            </a:extLst>
          </p:cNvPr>
          <p:cNvCxnSpPr>
            <a:cxnSpLocks/>
          </p:cNvCxnSpPr>
          <p:nvPr/>
        </p:nvCxnSpPr>
        <p:spPr>
          <a:xfrm flipV="1">
            <a:off x="3167392" y="3563117"/>
            <a:ext cx="1401958" cy="218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A6D1DE-144B-0881-992C-21057DC2AD69}"/>
              </a:ext>
            </a:extLst>
          </p:cNvPr>
          <p:cNvCxnSpPr>
            <a:cxnSpLocks/>
          </p:cNvCxnSpPr>
          <p:nvPr/>
        </p:nvCxnSpPr>
        <p:spPr>
          <a:xfrm>
            <a:off x="3167392" y="2765121"/>
            <a:ext cx="1345859" cy="310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25252-3683-6529-119C-6EA920FB4343}"/>
              </a:ext>
            </a:extLst>
          </p:cNvPr>
          <p:cNvSpPr/>
          <p:nvPr/>
        </p:nvSpPr>
        <p:spPr>
          <a:xfrm>
            <a:off x="4569350" y="249491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/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blipFill>
                <a:blip r:embed="rId3"/>
                <a:stretch>
                  <a:fillRect l="-1587" r="-476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8D51FE-5AD1-39A4-9D5D-97D7C50E685A}"/>
              </a:ext>
            </a:extLst>
          </p:cNvPr>
          <p:cNvCxnSpPr>
            <a:cxnSpLocks/>
          </p:cNvCxnSpPr>
          <p:nvPr/>
        </p:nvCxnSpPr>
        <p:spPr>
          <a:xfrm>
            <a:off x="5379894" y="249491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/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CE4B24-EEFB-FA8A-F876-B5CE932814AC}"/>
              </a:ext>
            </a:extLst>
          </p:cNvPr>
          <p:cNvCxnSpPr>
            <a:cxnSpLocks/>
          </p:cNvCxnSpPr>
          <p:nvPr/>
        </p:nvCxnSpPr>
        <p:spPr>
          <a:xfrm>
            <a:off x="5977414" y="3197895"/>
            <a:ext cx="1009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C025D68-174E-4D41-9CEE-E00E5042BAF1}"/>
              </a:ext>
            </a:extLst>
          </p:cNvPr>
          <p:cNvSpPr/>
          <p:nvPr/>
        </p:nvSpPr>
        <p:spPr>
          <a:xfrm>
            <a:off x="6995595" y="2496434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/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EC9AA6-5FA5-EEF2-36B3-13EB7145E7C4}"/>
              </a:ext>
            </a:extLst>
          </p:cNvPr>
          <p:cNvSpPr txBox="1"/>
          <p:nvPr/>
        </p:nvSpPr>
        <p:spPr>
          <a:xfrm>
            <a:off x="2304789" y="406469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32F48-0A13-EE24-16BA-18D702D63CE7}"/>
              </a:ext>
            </a:extLst>
          </p:cNvPr>
          <p:cNvSpPr txBox="1"/>
          <p:nvPr/>
        </p:nvSpPr>
        <p:spPr>
          <a:xfrm>
            <a:off x="4596614" y="4054636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B6932-3C7A-9A3C-600C-FDACFAD95AD3}"/>
              </a:ext>
            </a:extLst>
          </p:cNvPr>
          <p:cNvSpPr txBox="1"/>
          <p:nvPr/>
        </p:nvSpPr>
        <p:spPr>
          <a:xfrm>
            <a:off x="6987180" y="4064696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95D0C-D14D-F5EE-9DE5-E6067D285E3E}"/>
              </a:ext>
            </a:extLst>
          </p:cNvPr>
          <p:cNvSpPr txBox="1"/>
          <p:nvPr/>
        </p:nvSpPr>
        <p:spPr>
          <a:xfrm>
            <a:off x="3173417" y="5238335"/>
            <a:ext cx="486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estimate the weights and biases?</a:t>
            </a:r>
          </a:p>
        </p:txBody>
      </p:sp>
    </p:spTree>
    <p:extLst>
      <p:ext uri="{BB962C8B-B14F-4D97-AF65-F5344CB8AC3E}">
        <p14:creationId xmlns:p14="http://schemas.microsoft.com/office/powerpoint/2010/main" val="3562403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E5D9-DC28-CE38-998F-FD9FC29F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/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634090-38EE-C89E-95DC-861E8D59B381}"/>
              </a:ext>
            </a:extLst>
          </p:cNvPr>
          <p:cNvCxnSpPr>
            <a:cxnSpLocks/>
          </p:cNvCxnSpPr>
          <p:nvPr/>
        </p:nvCxnSpPr>
        <p:spPr>
          <a:xfrm>
            <a:off x="3177180" y="3010550"/>
            <a:ext cx="1285583" cy="17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1293D-DE3C-2F37-F429-833A50AB164A}"/>
              </a:ext>
            </a:extLst>
          </p:cNvPr>
          <p:cNvCxnSpPr>
            <a:cxnSpLocks/>
          </p:cNvCxnSpPr>
          <p:nvPr/>
        </p:nvCxnSpPr>
        <p:spPr>
          <a:xfrm>
            <a:off x="3144018" y="2494915"/>
            <a:ext cx="1425332" cy="46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501B4-5F76-A59B-972F-CF36C363B7C3}"/>
              </a:ext>
            </a:extLst>
          </p:cNvPr>
          <p:cNvCxnSpPr>
            <a:cxnSpLocks/>
          </p:cNvCxnSpPr>
          <p:nvPr/>
        </p:nvCxnSpPr>
        <p:spPr>
          <a:xfrm>
            <a:off x="3177180" y="3286367"/>
            <a:ext cx="1285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6F6BA-5094-FECE-9FD2-DE829E2C9CCF}"/>
              </a:ext>
            </a:extLst>
          </p:cNvPr>
          <p:cNvCxnSpPr>
            <a:cxnSpLocks/>
          </p:cNvCxnSpPr>
          <p:nvPr/>
        </p:nvCxnSpPr>
        <p:spPr>
          <a:xfrm flipV="1">
            <a:off x="3177180" y="3408847"/>
            <a:ext cx="1336071" cy="15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D1404-82A7-9EE5-6471-5B6B8846ED6B}"/>
              </a:ext>
            </a:extLst>
          </p:cNvPr>
          <p:cNvCxnSpPr>
            <a:cxnSpLocks/>
          </p:cNvCxnSpPr>
          <p:nvPr/>
        </p:nvCxnSpPr>
        <p:spPr>
          <a:xfrm flipV="1">
            <a:off x="3167392" y="3563117"/>
            <a:ext cx="1401958" cy="218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A6D1DE-144B-0881-992C-21057DC2AD69}"/>
              </a:ext>
            </a:extLst>
          </p:cNvPr>
          <p:cNvCxnSpPr>
            <a:cxnSpLocks/>
          </p:cNvCxnSpPr>
          <p:nvPr/>
        </p:nvCxnSpPr>
        <p:spPr>
          <a:xfrm>
            <a:off x="3167392" y="2765121"/>
            <a:ext cx="1345859" cy="310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25252-3683-6529-119C-6EA920FB4343}"/>
              </a:ext>
            </a:extLst>
          </p:cNvPr>
          <p:cNvSpPr/>
          <p:nvPr/>
        </p:nvSpPr>
        <p:spPr>
          <a:xfrm>
            <a:off x="4569350" y="249491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/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blipFill>
                <a:blip r:embed="rId3"/>
                <a:stretch>
                  <a:fillRect l="-1587" r="-476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8D51FE-5AD1-39A4-9D5D-97D7C50E685A}"/>
              </a:ext>
            </a:extLst>
          </p:cNvPr>
          <p:cNvCxnSpPr>
            <a:cxnSpLocks/>
          </p:cNvCxnSpPr>
          <p:nvPr/>
        </p:nvCxnSpPr>
        <p:spPr>
          <a:xfrm>
            <a:off x="5379894" y="249491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/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CE4B24-EEFB-FA8A-F876-B5CE932814AC}"/>
              </a:ext>
            </a:extLst>
          </p:cNvPr>
          <p:cNvCxnSpPr>
            <a:cxnSpLocks/>
          </p:cNvCxnSpPr>
          <p:nvPr/>
        </p:nvCxnSpPr>
        <p:spPr>
          <a:xfrm>
            <a:off x="5977414" y="3197895"/>
            <a:ext cx="1009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C025D68-174E-4D41-9CEE-E00E5042BAF1}"/>
              </a:ext>
            </a:extLst>
          </p:cNvPr>
          <p:cNvSpPr/>
          <p:nvPr/>
        </p:nvSpPr>
        <p:spPr>
          <a:xfrm>
            <a:off x="6995595" y="2496434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/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EC9AA6-5FA5-EEF2-36B3-13EB7145E7C4}"/>
              </a:ext>
            </a:extLst>
          </p:cNvPr>
          <p:cNvSpPr txBox="1"/>
          <p:nvPr/>
        </p:nvSpPr>
        <p:spPr>
          <a:xfrm>
            <a:off x="2304789" y="406469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32F48-0A13-EE24-16BA-18D702D63CE7}"/>
              </a:ext>
            </a:extLst>
          </p:cNvPr>
          <p:cNvSpPr txBox="1"/>
          <p:nvPr/>
        </p:nvSpPr>
        <p:spPr>
          <a:xfrm>
            <a:off x="4596614" y="4054636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B6932-3C7A-9A3C-600C-FDACFAD95AD3}"/>
              </a:ext>
            </a:extLst>
          </p:cNvPr>
          <p:cNvSpPr txBox="1"/>
          <p:nvPr/>
        </p:nvSpPr>
        <p:spPr>
          <a:xfrm>
            <a:off x="6987180" y="4064696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95D0C-D14D-F5EE-9DE5-E6067D285E3E}"/>
                  </a:ext>
                </a:extLst>
              </p:cNvPr>
              <p:cNvSpPr txBox="1"/>
              <p:nvPr/>
            </p:nvSpPr>
            <p:spPr>
              <a:xfrm>
                <a:off x="2140217" y="5238335"/>
                <a:ext cx="6927153" cy="1518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How do we estimate the weights and biases?</a:t>
                </a:r>
              </a:p>
              <a:p>
                <a:pPr algn="ctr"/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algn="ctr"/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Previously, we maximized the log likelihood:</a:t>
                </a:r>
              </a:p>
              <a:p>
                <a:pPr algn="ctr"/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⁡(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)+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)</m:t>
                    </m:r>
                  </m:oMath>
                </a14:m>
                <a:endParaRPr lang="en-US" sz="1800" b="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algn="ctr"/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95D0C-D14D-F5EE-9DE5-E6067D285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217" y="5238335"/>
                <a:ext cx="6927153" cy="1518173"/>
              </a:xfrm>
              <a:prstGeom prst="rect">
                <a:avLst/>
              </a:prstGeom>
              <a:blipFill>
                <a:blip r:embed="rId6"/>
                <a:stretch>
                  <a:fillRect t="-1667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08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A3A7-74FC-1D00-3DA4-B9683E97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063C-AE8A-14D6-3213-761CF282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Deep Learning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 as a Neural Network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Generalizations to other activations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Design your own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757287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E5D9-DC28-CE38-998F-FD9FC29F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/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634090-38EE-C89E-95DC-861E8D59B381}"/>
              </a:ext>
            </a:extLst>
          </p:cNvPr>
          <p:cNvCxnSpPr>
            <a:cxnSpLocks/>
          </p:cNvCxnSpPr>
          <p:nvPr/>
        </p:nvCxnSpPr>
        <p:spPr>
          <a:xfrm>
            <a:off x="3177180" y="3010550"/>
            <a:ext cx="1285583" cy="17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1293D-DE3C-2F37-F429-833A50AB164A}"/>
              </a:ext>
            </a:extLst>
          </p:cNvPr>
          <p:cNvCxnSpPr>
            <a:cxnSpLocks/>
          </p:cNvCxnSpPr>
          <p:nvPr/>
        </p:nvCxnSpPr>
        <p:spPr>
          <a:xfrm>
            <a:off x="3144018" y="2494915"/>
            <a:ext cx="1425332" cy="46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501B4-5F76-A59B-972F-CF36C363B7C3}"/>
              </a:ext>
            </a:extLst>
          </p:cNvPr>
          <p:cNvCxnSpPr>
            <a:cxnSpLocks/>
          </p:cNvCxnSpPr>
          <p:nvPr/>
        </p:nvCxnSpPr>
        <p:spPr>
          <a:xfrm>
            <a:off x="3177180" y="3286367"/>
            <a:ext cx="1285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6F6BA-5094-FECE-9FD2-DE829E2C9CCF}"/>
              </a:ext>
            </a:extLst>
          </p:cNvPr>
          <p:cNvCxnSpPr>
            <a:cxnSpLocks/>
          </p:cNvCxnSpPr>
          <p:nvPr/>
        </p:nvCxnSpPr>
        <p:spPr>
          <a:xfrm flipV="1">
            <a:off x="3177180" y="3408847"/>
            <a:ext cx="1336071" cy="15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D1404-82A7-9EE5-6471-5B6B8846ED6B}"/>
              </a:ext>
            </a:extLst>
          </p:cNvPr>
          <p:cNvCxnSpPr>
            <a:cxnSpLocks/>
          </p:cNvCxnSpPr>
          <p:nvPr/>
        </p:nvCxnSpPr>
        <p:spPr>
          <a:xfrm flipV="1">
            <a:off x="3167392" y="3563117"/>
            <a:ext cx="1401958" cy="218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A6D1DE-144B-0881-992C-21057DC2AD69}"/>
              </a:ext>
            </a:extLst>
          </p:cNvPr>
          <p:cNvCxnSpPr>
            <a:cxnSpLocks/>
          </p:cNvCxnSpPr>
          <p:nvPr/>
        </p:nvCxnSpPr>
        <p:spPr>
          <a:xfrm>
            <a:off x="3167392" y="2765121"/>
            <a:ext cx="1345859" cy="310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25252-3683-6529-119C-6EA920FB4343}"/>
              </a:ext>
            </a:extLst>
          </p:cNvPr>
          <p:cNvSpPr/>
          <p:nvPr/>
        </p:nvSpPr>
        <p:spPr>
          <a:xfrm>
            <a:off x="4569350" y="249491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/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blipFill>
                <a:blip r:embed="rId3"/>
                <a:stretch>
                  <a:fillRect l="-1587" r="-476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8D51FE-5AD1-39A4-9D5D-97D7C50E685A}"/>
              </a:ext>
            </a:extLst>
          </p:cNvPr>
          <p:cNvCxnSpPr>
            <a:cxnSpLocks/>
          </p:cNvCxnSpPr>
          <p:nvPr/>
        </p:nvCxnSpPr>
        <p:spPr>
          <a:xfrm>
            <a:off x="5379894" y="249491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/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CE4B24-EEFB-FA8A-F876-B5CE932814AC}"/>
              </a:ext>
            </a:extLst>
          </p:cNvPr>
          <p:cNvCxnSpPr>
            <a:cxnSpLocks/>
          </p:cNvCxnSpPr>
          <p:nvPr/>
        </p:nvCxnSpPr>
        <p:spPr>
          <a:xfrm>
            <a:off x="5977414" y="3197895"/>
            <a:ext cx="1009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C025D68-174E-4D41-9CEE-E00E5042BAF1}"/>
              </a:ext>
            </a:extLst>
          </p:cNvPr>
          <p:cNvSpPr/>
          <p:nvPr/>
        </p:nvSpPr>
        <p:spPr>
          <a:xfrm>
            <a:off x="6995595" y="2496434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/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EC9AA6-5FA5-EEF2-36B3-13EB7145E7C4}"/>
              </a:ext>
            </a:extLst>
          </p:cNvPr>
          <p:cNvSpPr txBox="1"/>
          <p:nvPr/>
        </p:nvSpPr>
        <p:spPr>
          <a:xfrm>
            <a:off x="2304789" y="406469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32F48-0A13-EE24-16BA-18D702D63CE7}"/>
              </a:ext>
            </a:extLst>
          </p:cNvPr>
          <p:cNvSpPr txBox="1"/>
          <p:nvPr/>
        </p:nvSpPr>
        <p:spPr>
          <a:xfrm>
            <a:off x="4596614" y="4054636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B6932-3C7A-9A3C-600C-FDACFAD95AD3}"/>
              </a:ext>
            </a:extLst>
          </p:cNvPr>
          <p:cNvSpPr txBox="1"/>
          <p:nvPr/>
        </p:nvSpPr>
        <p:spPr>
          <a:xfrm>
            <a:off x="6987180" y="4064696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95D0C-D14D-F5EE-9DE5-E6067D285E3E}"/>
                  </a:ext>
                </a:extLst>
              </p:cNvPr>
              <p:cNvSpPr txBox="1"/>
              <p:nvPr/>
            </p:nvSpPr>
            <p:spPr>
              <a:xfrm>
                <a:off x="1970876" y="5238335"/>
                <a:ext cx="7265835" cy="1518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How do we estimate the weights and biases?</a:t>
                </a:r>
              </a:p>
              <a:p>
                <a:pPr algn="ctr"/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algn="ctr"/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Equivalently, we can minimize the negative of the log-likelihood!</a:t>
                </a:r>
              </a:p>
              <a:p>
                <a:pPr algn="ctr"/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𝑓𝑢𝑛𝑐𝑡𝑖𝑜𝑛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⁡(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)+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)</m:t>
                    </m:r>
                  </m:oMath>
                </a14:m>
                <a:endParaRPr lang="en-US" sz="1800" b="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algn="ctr"/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95D0C-D14D-F5EE-9DE5-E6067D285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876" y="5238335"/>
                <a:ext cx="7265835" cy="1518173"/>
              </a:xfrm>
              <a:prstGeom prst="rect">
                <a:avLst/>
              </a:prstGeom>
              <a:blipFill>
                <a:blip r:embed="rId6"/>
                <a:stretch>
                  <a:fillRect t="-1667" r="-175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529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E5D9-DC28-CE38-998F-FD9FC29F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/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67" y="237664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634090-38EE-C89E-95DC-861E8D59B381}"/>
              </a:ext>
            </a:extLst>
          </p:cNvPr>
          <p:cNvCxnSpPr>
            <a:cxnSpLocks/>
          </p:cNvCxnSpPr>
          <p:nvPr/>
        </p:nvCxnSpPr>
        <p:spPr>
          <a:xfrm>
            <a:off x="3177180" y="3010550"/>
            <a:ext cx="1285583" cy="17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1293D-DE3C-2F37-F429-833A50AB164A}"/>
              </a:ext>
            </a:extLst>
          </p:cNvPr>
          <p:cNvCxnSpPr>
            <a:cxnSpLocks/>
          </p:cNvCxnSpPr>
          <p:nvPr/>
        </p:nvCxnSpPr>
        <p:spPr>
          <a:xfrm>
            <a:off x="3144018" y="2494915"/>
            <a:ext cx="1425332" cy="46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501B4-5F76-A59B-972F-CF36C363B7C3}"/>
              </a:ext>
            </a:extLst>
          </p:cNvPr>
          <p:cNvCxnSpPr>
            <a:cxnSpLocks/>
          </p:cNvCxnSpPr>
          <p:nvPr/>
        </p:nvCxnSpPr>
        <p:spPr>
          <a:xfrm>
            <a:off x="3177180" y="3286367"/>
            <a:ext cx="1285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6F6BA-5094-FECE-9FD2-DE829E2C9CCF}"/>
              </a:ext>
            </a:extLst>
          </p:cNvPr>
          <p:cNvCxnSpPr>
            <a:cxnSpLocks/>
          </p:cNvCxnSpPr>
          <p:nvPr/>
        </p:nvCxnSpPr>
        <p:spPr>
          <a:xfrm flipV="1">
            <a:off x="3177180" y="3408847"/>
            <a:ext cx="1336071" cy="15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D1404-82A7-9EE5-6471-5B6B8846ED6B}"/>
              </a:ext>
            </a:extLst>
          </p:cNvPr>
          <p:cNvCxnSpPr>
            <a:cxnSpLocks/>
          </p:cNvCxnSpPr>
          <p:nvPr/>
        </p:nvCxnSpPr>
        <p:spPr>
          <a:xfrm flipV="1">
            <a:off x="3167392" y="3563117"/>
            <a:ext cx="1401958" cy="218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A6D1DE-144B-0881-992C-21057DC2AD69}"/>
              </a:ext>
            </a:extLst>
          </p:cNvPr>
          <p:cNvCxnSpPr>
            <a:cxnSpLocks/>
          </p:cNvCxnSpPr>
          <p:nvPr/>
        </p:nvCxnSpPr>
        <p:spPr>
          <a:xfrm>
            <a:off x="3167392" y="2765121"/>
            <a:ext cx="1345859" cy="310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25252-3683-6529-119C-6EA920FB4343}"/>
              </a:ext>
            </a:extLst>
          </p:cNvPr>
          <p:cNvSpPr/>
          <p:nvPr/>
        </p:nvSpPr>
        <p:spPr>
          <a:xfrm>
            <a:off x="4569350" y="249491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/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14" y="3057390"/>
                <a:ext cx="783356" cy="276999"/>
              </a:xfrm>
              <a:prstGeom prst="rect">
                <a:avLst/>
              </a:prstGeom>
              <a:blipFill>
                <a:blip r:embed="rId3"/>
                <a:stretch>
                  <a:fillRect l="-1587" r="-476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8D51FE-5AD1-39A4-9D5D-97D7C50E685A}"/>
              </a:ext>
            </a:extLst>
          </p:cNvPr>
          <p:cNvCxnSpPr>
            <a:cxnSpLocks/>
          </p:cNvCxnSpPr>
          <p:nvPr/>
        </p:nvCxnSpPr>
        <p:spPr>
          <a:xfrm>
            <a:off x="5379894" y="249491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/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9" y="3075298"/>
                <a:ext cx="193193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CE4B24-EEFB-FA8A-F876-B5CE932814AC}"/>
              </a:ext>
            </a:extLst>
          </p:cNvPr>
          <p:cNvCxnSpPr>
            <a:cxnSpLocks/>
          </p:cNvCxnSpPr>
          <p:nvPr/>
        </p:nvCxnSpPr>
        <p:spPr>
          <a:xfrm>
            <a:off x="5977414" y="3197895"/>
            <a:ext cx="1009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C025D68-174E-4D41-9CEE-E00E5042BAF1}"/>
              </a:ext>
            </a:extLst>
          </p:cNvPr>
          <p:cNvSpPr/>
          <p:nvPr/>
        </p:nvSpPr>
        <p:spPr>
          <a:xfrm>
            <a:off x="6995595" y="2496434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/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34" y="2957024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EC9AA6-5FA5-EEF2-36B3-13EB7145E7C4}"/>
              </a:ext>
            </a:extLst>
          </p:cNvPr>
          <p:cNvSpPr txBox="1"/>
          <p:nvPr/>
        </p:nvSpPr>
        <p:spPr>
          <a:xfrm>
            <a:off x="2304789" y="406469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32F48-0A13-EE24-16BA-18D702D63CE7}"/>
              </a:ext>
            </a:extLst>
          </p:cNvPr>
          <p:cNvSpPr txBox="1"/>
          <p:nvPr/>
        </p:nvSpPr>
        <p:spPr>
          <a:xfrm>
            <a:off x="4596614" y="4054636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B6932-3C7A-9A3C-600C-FDACFAD95AD3}"/>
              </a:ext>
            </a:extLst>
          </p:cNvPr>
          <p:cNvSpPr txBox="1"/>
          <p:nvPr/>
        </p:nvSpPr>
        <p:spPr>
          <a:xfrm>
            <a:off x="6987180" y="4064696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95D0C-D14D-F5EE-9DE5-E6067D285E3E}"/>
              </a:ext>
            </a:extLst>
          </p:cNvPr>
          <p:cNvSpPr txBox="1"/>
          <p:nvPr/>
        </p:nvSpPr>
        <p:spPr>
          <a:xfrm>
            <a:off x="2160382" y="5238335"/>
            <a:ext cx="6886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estimate the weights and biases?</a:t>
            </a:r>
          </a:p>
          <a:p>
            <a:pPr algn="ctr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Equivalently, we can minimize the negative of the log-likelihood!</a:t>
            </a:r>
          </a:p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do this using gradient descent.</a:t>
            </a:r>
          </a:p>
        </p:txBody>
      </p:sp>
    </p:spTree>
    <p:extLst>
      <p:ext uri="{BB962C8B-B14F-4D97-AF65-F5344CB8AC3E}">
        <p14:creationId xmlns:p14="http://schemas.microsoft.com/office/powerpoint/2010/main" val="1241624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A3A7-74FC-1D00-3DA4-B9683E97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063C-AE8A-14D6-3213-761CF282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Deep Learning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 as a Neural Network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Generalizations to other activations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Design your own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845920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2D3A-652D-4B45-A312-6D7AD2B4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general description of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6534-0F7A-4AE1-C8F2-418D3D63D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Architecture: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Input layer: our features, x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Hidden layers: have neurons, which include a linear function and an activation function.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Output layer: our response, y.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Cost-Function: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e.g., the negative log likelihood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Method to minimize the cost function: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e.g., gradient descent</a:t>
            </a: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lvl="1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0364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7BFF-10A1-46A8-9E4F-C9C75329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DA73-5C27-0CC3-F85C-3293E01E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to which of three species a flower belongs.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72C9F6-BE13-5C0E-D5B8-5498D9CE227B}"/>
                  </a:ext>
                </a:extLst>
              </p:cNvPr>
              <p:cNvSpPr txBox="1"/>
              <p:nvPr/>
            </p:nvSpPr>
            <p:spPr>
              <a:xfrm>
                <a:off x="2434085" y="308436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72C9F6-BE13-5C0E-D5B8-5498D9CE2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85" y="308436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6872BE-2558-95B2-29B8-83819EB59CF9}"/>
              </a:ext>
            </a:extLst>
          </p:cNvPr>
          <p:cNvCxnSpPr>
            <a:cxnSpLocks/>
          </p:cNvCxnSpPr>
          <p:nvPr/>
        </p:nvCxnSpPr>
        <p:spPr>
          <a:xfrm>
            <a:off x="3089498" y="3718270"/>
            <a:ext cx="1285583" cy="17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AA4C8E-C999-9D6F-95B5-FB739F8B34D0}"/>
              </a:ext>
            </a:extLst>
          </p:cNvPr>
          <p:cNvCxnSpPr>
            <a:cxnSpLocks/>
          </p:cNvCxnSpPr>
          <p:nvPr/>
        </p:nvCxnSpPr>
        <p:spPr>
          <a:xfrm>
            <a:off x="3056336" y="3202635"/>
            <a:ext cx="1425332" cy="46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8FCFFD-069B-CC45-C784-E9971C077B53}"/>
              </a:ext>
            </a:extLst>
          </p:cNvPr>
          <p:cNvCxnSpPr>
            <a:cxnSpLocks/>
          </p:cNvCxnSpPr>
          <p:nvPr/>
        </p:nvCxnSpPr>
        <p:spPr>
          <a:xfrm>
            <a:off x="3089498" y="3994087"/>
            <a:ext cx="1285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999AA0-FF68-042D-B6E2-5E3BCC9719E4}"/>
              </a:ext>
            </a:extLst>
          </p:cNvPr>
          <p:cNvCxnSpPr>
            <a:cxnSpLocks/>
          </p:cNvCxnSpPr>
          <p:nvPr/>
        </p:nvCxnSpPr>
        <p:spPr>
          <a:xfrm flipV="1">
            <a:off x="3089498" y="4116567"/>
            <a:ext cx="1336071" cy="15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5ABEA5-69F7-E69F-B444-5BDB7A2D76E6}"/>
              </a:ext>
            </a:extLst>
          </p:cNvPr>
          <p:cNvCxnSpPr>
            <a:cxnSpLocks/>
          </p:cNvCxnSpPr>
          <p:nvPr/>
        </p:nvCxnSpPr>
        <p:spPr>
          <a:xfrm flipV="1">
            <a:off x="3079710" y="4270837"/>
            <a:ext cx="1401958" cy="218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C94743-87CE-C679-32C0-BBEB4E5AD950}"/>
              </a:ext>
            </a:extLst>
          </p:cNvPr>
          <p:cNvCxnSpPr>
            <a:cxnSpLocks/>
          </p:cNvCxnSpPr>
          <p:nvPr/>
        </p:nvCxnSpPr>
        <p:spPr>
          <a:xfrm>
            <a:off x="3079710" y="3472841"/>
            <a:ext cx="1345859" cy="310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6A3D086-62F2-7F9B-A483-AA6F9209C9AA}"/>
              </a:ext>
            </a:extLst>
          </p:cNvPr>
          <p:cNvSpPr/>
          <p:nvPr/>
        </p:nvSpPr>
        <p:spPr>
          <a:xfrm>
            <a:off x="4481668" y="320263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C6D19C-3AAD-70C1-801B-EBBD9C1616A4}"/>
                  </a:ext>
                </a:extLst>
              </p:cNvPr>
              <p:cNvSpPr txBox="1"/>
              <p:nvPr/>
            </p:nvSpPr>
            <p:spPr>
              <a:xfrm>
                <a:off x="4508932" y="376511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C6D19C-3AAD-70C1-801B-EBBD9C1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932" y="3765110"/>
                <a:ext cx="783356" cy="276999"/>
              </a:xfrm>
              <a:prstGeom prst="rect">
                <a:avLst/>
              </a:prstGeom>
              <a:blipFill>
                <a:blip r:embed="rId3"/>
                <a:stretch>
                  <a:fillRect l="-1613" r="-48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523D46-37D4-3BD7-4E79-3494A556829E}"/>
              </a:ext>
            </a:extLst>
          </p:cNvPr>
          <p:cNvCxnSpPr>
            <a:cxnSpLocks/>
          </p:cNvCxnSpPr>
          <p:nvPr/>
        </p:nvCxnSpPr>
        <p:spPr>
          <a:xfrm>
            <a:off x="5292212" y="320263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5615DD-7598-C2C5-8F95-FDD5A8814BA6}"/>
                  </a:ext>
                </a:extLst>
              </p:cNvPr>
              <p:cNvSpPr txBox="1"/>
              <p:nvPr/>
            </p:nvSpPr>
            <p:spPr>
              <a:xfrm>
                <a:off x="5454787" y="378301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5615DD-7598-C2C5-8F95-FDD5A8814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787" y="3783018"/>
                <a:ext cx="193193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BDD343-B539-89A7-B42B-D3874111AE3E}"/>
              </a:ext>
            </a:extLst>
          </p:cNvPr>
          <p:cNvCxnSpPr>
            <a:cxnSpLocks/>
          </p:cNvCxnSpPr>
          <p:nvPr/>
        </p:nvCxnSpPr>
        <p:spPr>
          <a:xfrm>
            <a:off x="5889732" y="3905615"/>
            <a:ext cx="1009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B00BAEE-0DF9-9C9F-EB7C-BF5C6345E8AE}"/>
              </a:ext>
            </a:extLst>
          </p:cNvPr>
          <p:cNvSpPr/>
          <p:nvPr/>
        </p:nvSpPr>
        <p:spPr>
          <a:xfrm>
            <a:off x="6907913" y="3204154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71C079-850D-E615-66E4-C287B29FF5EC}"/>
                  </a:ext>
                </a:extLst>
              </p:cNvPr>
              <p:cNvSpPr txBox="1"/>
              <p:nvPr/>
            </p:nvSpPr>
            <p:spPr>
              <a:xfrm>
                <a:off x="7426252" y="366474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71C079-850D-E615-66E4-C287B29F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252" y="3664744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9F09D01-D5F9-36AB-7E63-66FD6191547E}"/>
              </a:ext>
            </a:extLst>
          </p:cNvPr>
          <p:cNvSpPr txBox="1"/>
          <p:nvPr/>
        </p:nvSpPr>
        <p:spPr>
          <a:xfrm>
            <a:off x="2217107" y="477241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25C3D-65A3-9BB3-7186-BADFE7179223}"/>
              </a:ext>
            </a:extLst>
          </p:cNvPr>
          <p:cNvSpPr txBox="1"/>
          <p:nvPr/>
        </p:nvSpPr>
        <p:spPr>
          <a:xfrm>
            <a:off x="4508932" y="4762356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0CAB-4F97-B39D-9FC2-8B8367F88363}"/>
              </a:ext>
            </a:extLst>
          </p:cNvPr>
          <p:cNvSpPr txBox="1"/>
          <p:nvPr/>
        </p:nvSpPr>
        <p:spPr>
          <a:xfrm>
            <a:off x="6899498" y="4772416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754530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7BFF-10A1-46A8-9E4F-C9C75329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DA73-5C27-0CC3-F85C-3293E01E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/>
              <a:t>Predict to which of three species a flower belongs.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72C9F6-BE13-5C0E-D5B8-5498D9CE227B}"/>
                  </a:ext>
                </a:extLst>
              </p:cNvPr>
              <p:cNvSpPr txBox="1"/>
              <p:nvPr/>
            </p:nvSpPr>
            <p:spPr>
              <a:xfrm>
                <a:off x="2434085" y="308436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72C9F6-BE13-5C0E-D5B8-5498D9CE2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85" y="308436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E893B8A-658B-B6BA-5EDB-C98A86390169}"/>
              </a:ext>
            </a:extLst>
          </p:cNvPr>
          <p:cNvGrpSpPr/>
          <p:nvPr/>
        </p:nvGrpSpPr>
        <p:grpSpPr>
          <a:xfrm>
            <a:off x="4481668" y="2346236"/>
            <a:ext cx="1408064" cy="1385158"/>
            <a:chOff x="4481668" y="3202634"/>
            <a:chExt cx="1408064" cy="13851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A3D086-62F2-7F9B-A483-AA6F9209C9AA}"/>
                </a:ext>
              </a:extLst>
            </p:cNvPr>
            <p:cNvSpPr/>
            <p:nvPr/>
          </p:nvSpPr>
          <p:spPr>
            <a:xfrm>
              <a:off x="4481668" y="3202635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C6D19C-3AAD-70C1-801B-EBBD9C1616A4}"/>
                    </a:ext>
                  </a:extLst>
                </p:cNvPr>
                <p:cNvSpPr txBox="1"/>
                <p:nvPr/>
              </p:nvSpPr>
              <p:spPr>
                <a:xfrm>
                  <a:off x="4508932" y="3765110"/>
                  <a:ext cx="783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C6D19C-3AAD-70C1-801B-EBBD9C161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8932" y="3765110"/>
                  <a:ext cx="78335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13" r="-483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523D46-37D4-3BD7-4E79-3494A556829E}"/>
                </a:ext>
              </a:extLst>
            </p:cNvPr>
            <p:cNvCxnSpPr>
              <a:cxnSpLocks/>
            </p:cNvCxnSpPr>
            <p:nvPr/>
          </p:nvCxnSpPr>
          <p:spPr>
            <a:xfrm>
              <a:off x="5292212" y="3202634"/>
              <a:ext cx="0" cy="138515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5615DD-7598-C2C5-8F95-FDD5A8814BA6}"/>
                    </a:ext>
                  </a:extLst>
                </p:cNvPr>
                <p:cNvSpPr txBox="1"/>
                <p:nvPr/>
              </p:nvSpPr>
              <p:spPr>
                <a:xfrm>
                  <a:off x="5454787" y="3783018"/>
                  <a:ext cx="3582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5615DD-7598-C2C5-8F95-FDD5A8814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787" y="3783018"/>
                  <a:ext cx="35824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345"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BDD343-B539-89A7-B42B-D3874111AE3E}"/>
              </a:ext>
            </a:extLst>
          </p:cNvPr>
          <p:cNvCxnSpPr>
            <a:cxnSpLocks/>
          </p:cNvCxnSpPr>
          <p:nvPr/>
        </p:nvCxnSpPr>
        <p:spPr>
          <a:xfrm>
            <a:off x="5915840" y="3047211"/>
            <a:ext cx="8073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596154-E01B-D2C0-487A-A8721CB7A6AF}"/>
              </a:ext>
            </a:extLst>
          </p:cNvPr>
          <p:cNvGrpSpPr/>
          <p:nvPr/>
        </p:nvGrpSpPr>
        <p:grpSpPr>
          <a:xfrm>
            <a:off x="6808429" y="2346236"/>
            <a:ext cx="1408064" cy="1385157"/>
            <a:chOff x="6808429" y="2346236"/>
            <a:chExt cx="1408064" cy="13851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00BAEE-0DF9-9C9F-EB7C-BF5C6345E8AE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D71C079-850D-E615-66E4-C287B29FF5EC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D71C079-850D-E615-66E4-C287B29FF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9F09D01-D5F9-36AB-7E63-66FD6191547E}"/>
              </a:ext>
            </a:extLst>
          </p:cNvPr>
          <p:cNvSpPr txBox="1"/>
          <p:nvPr/>
        </p:nvSpPr>
        <p:spPr>
          <a:xfrm>
            <a:off x="2217107" y="477241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25C3D-65A3-9BB3-7186-BADFE7179223}"/>
              </a:ext>
            </a:extLst>
          </p:cNvPr>
          <p:cNvSpPr txBox="1"/>
          <p:nvPr/>
        </p:nvSpPr>
        <p:spPr>
          <a:xfrm>
            <a:off x="4566496" y="1882494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0CAB-4F97-B39D-9FC2-8B8367F88363}"/>
              </a:ext>
            </a:extLst>
          </p:cNvPr>
          <p:cNvSpPr txBox="1"/>
          <p:nvPr/>
        </p:nvSpPr>
        <p:spPr>
          <a:xfrm>
            <a:off x="6881576" y="1879821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A50762-12C3-9534-D75F-E11C450CBD7E}"/>
              </a:ext>
            </a:extLst>
          </p:cNvPr>
          <p:cNvSpPr/>
          <p:nvPr/>
        </p:nvSpPr>
        <p:spPr>
          <a:xfrm>
            <a:off x="4430624" y="3784002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388B07-4164-38F9-139F-E958BAA03301}"/>
                  </a:ext>
                </a:extLst>
              </p:cNvPr>
              <p:cNvSpPr txBox="1"/>
              <p:nvPr/>
            </p:nvSpPr>
            <p:spPr>
              <a:xfrm>
                <a:off x="4457888" y="4346477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388B07-4164-38F9-139F-E958BAA0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88" y="4346477"/>
                <a:ext cx="783356" cy="276999"/>
              </a:xfrm>
              <a:prstGeom prst="rect">
                <a:avLst/>
              </a:prstGeom>
              <a:blipFill>
                <a:blip r:embed="rId6"/>
                <a:stretch>
                  <a:fillRect l="-1587" r="-476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0D1427D-2CD7-8D0F-71AB-6C0A59BECEF3}"/>
              </a:ext>
            </a:extLst>
          </p:cNvPr>
          <p:cNvCxnSpPr>
            <a:cxnSpLocks/>
          </p:cNvCxnSpPr>
          <p:nvPr/>
        </p:nvCxnSpPr>
        <p:spPr>
          <a:xfrm>
            <a:off x="5241168" y="3784001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190AC0-2CD4-0EB8-35E1-AA4E29047E49}"/>
                  </a:ext>
                </a:extLst>
              </p:cNvPr>
              <p:cNvSpPr txBox="1"/>
              <p:nvPr/>
            </p:nvSpPr>
            <p:spPr>
              <a:xfrm>
                <a:off x="5403743" y="4364385"/>
                <a:ext cx="35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190AC0-2CD4-0EB8-35E1-AA4E29047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43" y="4364385"/>
                <a:ext cx="358240" cy="276999"/>
              </a:xfrm>
              <a:prstGeom prst="rect">
                <a:avLst/>
              </a:prstGeom>
              <a:blipFill>
                <a:blip r:embed="rId7"/>
                <a:stretch>
                  <a:fillRect l="-10345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66C51E77-9B73-486F-B887-388C840B628B}"/>
              </a:ext>
            </a:extLst>
          </p:cNvPr>
          <p:cNvSpPr/>
          <p:nvPr/>
        </p:nvSpPr>
        <p:spPr>
          <a:xfrm>
            <a:off x="4457888" y="522223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AC84FF-C192-4EFC-AE5A-CF78FFDA9137}"/>
                  </a:ext>
                </a:extLst>
              </p:cNvPr>
              <p:cNvSpPr txBox="1"/>
              <p:nvPr/>
            </p:nvSpPr>
            <p:spPr>
              <a:xfrm>
                <a:off x="4485152" y="578471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AC84FF-C192-4EFC-AE5A-CF78FFDA9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152" y="5784710"/>
                <a:ext cx="783356" cy="276999"/>
              </a:xfrm>
              <a:prstGeom prst="rect">
                <a:avLst/>
              </a:prstGeom>
              <a:blipFill>
                <a:blip r:embed="rId8"/>
                <a:stretch>
                  <a:fillRect l="-1613" r="-64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7AE60A-3F55-7022-29D5-BD3663A29EF7}"/>
              </a:ext>
            </a:extLst>
          </p:cNvPr>
          <p:cNvCxnSpPr>
            <a:cxnSpLocks/>
          </p:cNvCxnSpPr>
          <p:nvPr/>
        </p:nvCxnSpPr>
        <p:spPr>
          <a:xfrm>
            <a:off x="5268432" y="522223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2E6D86-5EAB-1236-F280-A4621F59F289}"/>
                  </a:ext>
                </a:extLst>
              </p:cNvPr>
              <p:cNvSpPr txBox="1"/>
              <p:nvPr/>
            </p:nvSpPr>
            <p:spPr>
              <a:xfrm>
                <a:off x="5431007" y="5802618"/>
                <a:ext cx="35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2E6D86-5EAB-1236-F280-A4621F59F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007" y="5802618"/>
                <a:ext cx="358240" cy="276999"/>
              </a:xfrm>
              <a:prstGeom prst="rect">
                <a:avLst/>
              </a:prstGeom>
              <a:blipFill>
                <a:blip r:embed="rId9"/>
                <a:stretch>
                  <a:fillRect l="-6667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7034248-D92E-492D-509C-2D1360FB5685}"/>
              </a:ext>
            </a:extLst>
          </p:cNvPr>
          <p:cNvGrpSpPr/>
          <p:nvPr/>
        </p:nvGrpSpPr>
        <p:grpSpPr>
          <a:xfrm>
            <a:off x="6764288" y="3828476"/>
            <a:ext cx="1408064" cy="1385157"/>
            <a:chOff x="6808429" y="2346236"/>
            <a:chExt cx="1408064" cy="138515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DD151A-BE61-687F-08F6-17A6244E84BC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8AE49A9-F961-D7A0-97C3-20932F7E7F72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8AE49A9-F961-D7A0-97C3-20932F7E7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1AF543-998C-EBFC-80B0-6A8A3E788CC3}"/>
              </a:ext>
            </a:extLst>
          </p:cNvPr>
          <p:cNvGrpSpPr/>
          <p:nvPr/>
        </p:nvGrpSpPr>
        <p:grpSpPr>
          <a:xfrm>
            <a:off x="6728769" y="5290772"/>
            <a:ext cx="1408064" cy="1385157"/>
            <a:chOff x="6808429" y="2346236"/>
            <a:chExt cx="1408064" cy="138515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DA36C39-CDE6-B5AC-72A5-CF47DA20676C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E1AF9B-455A-D5AD-9973-47F42C7C93F5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E1AF9B-455A-D5AD-9973-47F42C7C9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7FC43A0-0821-2DA6-92FD-02BCA1FF270B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915840" y="3102361"/>
            <a:ext cx="848448" cy="1418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F63791-84F5-4AA5-7A6C-0D3A69B89E19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893995" y="3133250"/>
            <a:ext cx="834774" cy="2850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72710E-D9FD-16E6-F92A-ED86FAD13A50}"/>
              </a:ext>
            </a:extLst>
          </p:cNvPr>
          <p:cNvCxnSpPr>
            <a:cxnSpLocks/>
          </p:cNvCxnSpPr>
          <p:nvPr/>
        </p:nvCxnSpPr>
        <p:spPr>
          <a:xfrm flipV="1">
            <a:off x="5824271" y="3203619"/>
            <a:ext cx="959805" cy="1249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2E1509-7027-B498-0051-20E32A8AE837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834242" y="4521055"/>
            <a:ext cx="930046" cy="8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D2167C-FBC5-0D0F-0AE0-018C89FB1FB9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792591" y="4637805"/>
            <a:ext cx="936178" cy="1345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A260FC-8E65-B6C1-D1D0-FC4D9BED4387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887396" y="5965771"/>
            <a:ext cx="841373" cy="17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EDA598-B538-4CA1-1D8F-04F25CFADAE9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889114" y="4521055"/>
            <a:ext cx="875174" cy="143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C2EC829-69C2-0BFD-AE7B-F0593FC52E6C}"/>
              </a:ext>
            </a:extLst>
          </p:cNvPr>
          <p:cNvCxnSpPr>
            <a:cxnSpLocks/>
          </p:cNvCxnSpPr>
          <p:nvPr/>
        </p:nvCxnSpPr>
        <p:spPr>
          <a:xfrm flipV="1">
            <a:off x="5872551" y="3155813"/>
            <a:ext cx="891737" cy="280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B9B8076-7F90-E15E-DF2E-1B6250EDB368}"/>
              </a:ext>
            </a:extLst>
          </p:cNvPr>
          <p:cNvCxnSpPr>
            <a:cxnSpLocks/>
          </p:cNvCxnSpPr>
          <p:nvPr/>
        </p:nvCxnSpPr>
        <p:spPr>
          <a:xfrm>
            <a:off x="3487976" y="3117143"/>
            <a:ext cx="8073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73152C-A82C-AAFD-1C76-882995E49563}"/>
              </a:ext>
            </a:extLst>
          </p:cNvPr>
          <p:cNvCxnSpPr>
            <a:cxnSpLocks/>
          </p:cNvCxnSpPr>
          <p:nvPr/>
        </p:nvCxnSpPr>
        <p:spPr>
          <a:xfrm>
            <a:off x="3487976" y="3172293"/>
            <a:ext cx="848448" cy="1418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D7FFCA-1F13-5956-15B1-BC36EB8A2D73}"/>
              </a:ext>
            </a:extLst>
          </p:cNvPr>
          <p:cNvCxnSpPr>
            <a:cxnSpLocks/>
          </p:cNvCxnSpPr>
          <p:nvPr/>
        </p:nvCxnSpPr>
        <p:spPr>
          <a:xfrm>
            <a:off x="3466131" y="3203182"/>
            <a:ext cx="834774" cy="2850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014D65-3316-9904-29B1-3D6FB0E0F2CE}"/>
              </a:ext>
            </a:extLst>
          </p:cNvPr>
          <p:cNvCxnSpPr>
            <a:cxnSpLocks/>
          </p:cNvCxnSpPr>
          <p:nvPr/>
        </p:nvCxnSpPr>
        <p:spPr>
          <a:xfrm flipV="1">
            <a:off x="3396407" y="3273551"/>
            <a:ext cx="959805" cy="1249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7D6EB7C-6784-710B-80BF-F99D2F8F64FB}"/>
              </a:ext>
            </a:extLst>
          </p:cNvPr>
          <p:cNvCxnSpPr>
            <a:cxnSpLocks/>
          </p:cNvCxnSpPr>
          <p:nvPr/>
        </p:nvCxnSpPr>
        <p:spPr>
          <a:xfrm flipV="1">
            <a:off x="3406378" y="4590987"/>
            <a:ext cx="930046" cy="8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C5A9372-C4DE-4604-E7A8-AF6CCFB36A85}"/>
              </a:ext>
            </a:extLst>
          </p:cNvPr>
          <p:cNvCxnSpPr>
            <a:cxnSpLocks/>
          </p:cNvCxnSpPr>
          <p:nvPr/>
        </p:nvCxnSpPr>
        <p:spPr>
          <a:xfrm>
            <a:off x="3364727" y="4707737"/>
            <a:ext cx="936178" cy="1345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E9014D-E194-C8C3-490E-EB02A630519E}"/>
              </a:ext>
            </a:extLst>
          </p:cNvPr>
          <p:cNvCxnSpPr>
            <a:cxnSpLocks/>
          </p:cNvCxnSpPr>
          <p:nvPr/>
        </p:nvCxnSpPr>
        <p:spPr>
          <a:xfrm>
            <a:off x="3459532" y="6035703"/>
            <a:ext cx="841373" cy="17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4C198D-C322-8F19-A0E2-34ADFE0ECCC3}"/>
              </a:ext>
            </a:extLst>
          </p:cNvPr>
          <p:cNvCxnSpPr>
            <a:cxnSpLocks/>
          </p:cNvCxnSpPr>
          <p:nvPr/>
        </p:nvCxnSpPr>
        <p:spPr>
          <a:xfrm flipV="1">
            <a:off x="3461250" y="4590987"/>
            <a:ext cx="875174" cy="143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8C103D7-9F5C-7B21-F0D8-395033DADB47}"/>
              </a:ext>
            </a:extLst>
          </p:cNvPr>
          <p:cNvCxnSpPr>
            <a:cxnSpLocks/>
          </p:cNvCxnSpPr>
          <p:nvPr/>
        </p:nvCxnSpPr>
        <p:spPr>
          <a:xfrm flipV="1">
            <a:off x="3444687" y="3225745"/>
            <a:ext cx="891737" cy="280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60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7BFF-10A1-46A8-9E4F-C9C75329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DA73-5C27-0CC3-F85C-3293E01E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/>
              <a:t>Predict to which of three species a flower belongs.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72C9F6-BE13-5C0E-D5B8-5498D9CE227B}"/>
                  </a:ext>
                </a:extLst>
              </p:cNvPr>
              <p:cNvSpPr txBox="1"/>
              <p:nvPr/>
            </p:nvSpPr>
            <p:spPr>
              <a:xfrm>
                <a:off x="2434085" y="308436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72C9F6-BE13-5C0E-D5B8-5498D9CE2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85" y="308436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E893B8A-658B-B6BA-5EDB-C98A86390169}"/>
              </a:ext>
            </a:extLst>
          </p:cNvPr>
          <p:cNvGrpSpPr/>
          <p:nvPr/>
        </p:nvGrpSpPr>
        <p:grpSpPr>
          <a:xfrm>
            <a:off x="4481668" y="2346236"/>
            <a:ext cx="1408064" cy="1385158"/>
            <a:chOff x="4481668" y="3202634"/>
            <a:chExt cx="1408064" cy="13851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A3D086-62F2-7F9B-A483-AA6F9209C9AA}"/>
                </a:ext>
              </a:extLst>
            </p:cNvPr>
            <p:cNvSpPr/>
            <p:nvPr/>
          </p:nvSpPr>
          <p:spPr>
            <a:xfrm>
              <a:off x="4481668" y="3202635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C6D19C-3AAD-70C1-801B-EBBD9C1616A4}"/>
                    </a:ext>
                  </a:extLst>
                </p:cNvPr>
                <p:cNvSpPr txBox="1"/>
                <p:nvPr/>
              </p:nvSpPr>
              <p:spPr>
                <a:xfrm>
                  <a:off x="4508932" y="3765110"/>
                  <a:ext cx="783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C6D19C-3AAD-70C1-801B-EBBD9C161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8932" y="3765110"/>
                  <a:ext cx="78335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13" r="-483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523D46-37D4-3BD7-4E79-3494A556829E}"/>
                </a:ext>
              </a:extLst>
            </p:cNvPr>
            <p:cNvCxnSpPr>
              <a:cxnSpLocks/>
            </p:cNvCxnSpPr>
            <p:nvPr/>
          </p:nvCxnSpPr>
          <p:spPr>
            <a:xfrm>
              <a:off x="5292212" y="3202634"/>
              <a:ext cx="0" cy="138515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5615DD-7598-C2C5-8F95-FDD5A8814BA6}"/>
                    </a:ext>
                  </a:extLst>
                </p:cNvPr>
                <p:cNvSpPr txBox="1"/>
                <p:nvPr/>
              </p:nvSpPr>
              <p:spPr>
                <a:xfrm>
                  <a:off x="5454787" y="3783018"/>
                  <a:ext cx="3582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5615DD-7598-C2C5-8F95-FDD5A8814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787" y="3783018"/>
                  <a:ext cx="35824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345"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BDD343-B539-89A7-B42B-D3874111AE3E}"/>
              </a:ext>
            </a:extLst>
          </p:cNvPr>
          <p:cNvCxnSpPr>
            <a:cxnSpLocks/>
          </p:cNvCxnSpPr>
          <p:nvPr/>
        </p:nvCxnSpPr>
        <p:spPr>
          <a:xfrm>
            <a:off x="5915840" y="3047211"/>
            <a:ext cx="8073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596154-E01B-D2C0-487A-A8721CB7A6AF}"/>
              </a:ext>
            </a:extLst>
          </p:cNvPr>
          <p:cNvGrpSpPr/>
          <p:nvPr/>
        </p:nvGrpSpPr>
        <p:grpSpPr>
          <a:xfrm>
            <a:off x="6808429" y="2346236"/>
            <a:ext cx="1408064" cy="1385157"/>
            <a:chOff x="6808429" y="2346236"/>
            <a:chExt cx="1408064" cy="13851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00BAEE-0DF9-9C9F-EB7C-BF5C6345E8AE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D71C079-850D-E615-66E4-C287B29FF5EC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D71C079-850D-E615-66E4-C287B29FF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9F09D01-D5F9-36AB-7E63-66FD6191547E}"/>
              </a:ext>
            </a:extLst>
          </p:cNvPr>
          <p:cNvSpPr txBox="1"/>
          <p:nvPr/>
        </p:nvSpPr>
        <p:spPr>
          <a:xfrm>
            <a:off x="2217107" y="477241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25C3D-65A3-9BB3-7186-BADFE7179223}"/>
              </a:ext>
            </a:extLst>
          </p:cNvPr>
          <p:cNvSpPr txBox="1"/>
          <p:nvPr/>
        </p:nvSpPr>
        <p:spPr>
          <a:xfrm>
            <a:off x="4566496" y="1882494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0CAB-4F97-B39D-9FC2-8B8367F88363}"/>
              </a:ext>
            </a:extLst>
          </p:cNvPr>
          <p:cNvSpPr txBox="1"/>
          <p:nvPr/>
        </p:nvSpPr>
        <p:spPr>
          <a:xfrm>
            <a:off x="6881576" y="1879821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A50762-12C3-9534-D75F-E11C450CBD7E}"/>
              </a:ext>
            </a:extLst>
          </p:cNvPr>
          <p:cNvSpPr/>
          <p:nvPr/>
        </p:nvSpPr>
        <p:spPr>
          <a:xfrm>
            <a:off x="4430624" y="3784002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388B07-4164-38F9-139F-E958BAA03301}"/>
                  </a:ext>
                </a:extLst>
              </p:cNvPr>
              <p:cNvSpPr txBox="1"/>
              <p:nvPr/>
            </p:nvSpPr>
            <p:spPr>
              <a:xfrm>
                <a:off x="4457888" y="4346477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388B07-4164-38F9-139F-E958BAA0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88" y="4346477"/>
                <a:ext cx="783356" cy="276999"/>
              </a:xfrm>
              <a:prstGeom prst="rect">
                <a:avLst/>
              </a:prstGeom>
              <a:blipFill>
                <a:blip r:embed="rId6"/>
                <a:stretch>
                  <a:fillRect l="-1587" r="-476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0D1427D-2CD7-8D0F-71AB-6C0A59BECEF3}"/>
              </a:ext>
            </a:extLst>
          </p:cNvPr>
          <p:cNvCxnSpPr>
            <a:cxnSpLocks/>
          </p:cNvCxnSpPr>
          <p:nvPr/>
        </p:nvCxnSpPr>
        <p:spPr>
          <a:xfrm>
            <a:off x="5241168" y="3784001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190AC0-2CD4-0EB8-35E1-AA4E29047E49}"/>
                  </a:ext>
                </a:extLst>
              </p:cNvPr>
              <p:cNvSpPr txBox="1"/>
              <p:nvPr/>
            </p:nvSpPr>
            <p:spPr>
              <a:xfrm>
                <a:off x="5403743" y="4364385"/>
                <a:ext cx="35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190AC0-2CD4-0EB8-35E1-AA4E29047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43" y="4364385"/>
                <a:ext cx="358240" cy="276999"/>
              </a:xfrm>
              <a:prstGeom prst="rect">
                <a:avLst/>
              </a:prstGeom>
              <a:blipFill>
                <a:blip r:embed="rId7"/>
                <a:stretch>
                  <a:fillRect l="-10345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66C51E77-9B73-486F-B887-388C840B628B}"/>
              </a:ext>
            </a:extLst>
          </p:cNvPr>
          <p:cNvSpPr/>
          <p:nvPr/>
        </p:nvSpPr>
        <p:spPr>
          <a:xfrm>
            <a:off x="4457888" y="522223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AC84FF-C192-4EFC-AE5A-CF78FFDA9137}"/>
                  </a:ext>
                </a:extLst>
              </p:cNvPr>
              <p:cNvSpPr txBox="1"/>
              <p:nvPr/>
            </p:nvSpPr>
            <p:spPr>
              <a:xfrm>
                <a:off x="4485152" y="578471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AC84FF-C192-4EFC-AE5A-CF78FFDA9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152" y="5784710"/>
                <a:ext cx="783356" cy="276999"/>
              </a:xfrm>
              <a:prstGeom prst="rect">
                <a:avLst/>
              </a:prstGeom>
              <a:blipFill>
                <a:blip r:embed="rId8"/>
                <a:stretch>
                  <a:fillRect l="-1613" r="-64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7AE60A-3F55-7022-29D5-BD3663A29EF7}"/>
              </a:ext>
            </a:extLst>
          </p:cNvPr>
          <p:cNvCxnSpPr>
            <a:cxnSpLocks/>
          </p:cNvCxnSpPr>
          <p:nvPr/>
        </p:nvCxnSpPr>
        <p:spPr>
          <a:xfrm>
            <a:off x="5268432" y="522223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2E6D86-5EAB-1236-F280-A4621F59F289}"/>
                  </a:ext>
                </a:extLst>
              </p:cNvPr>
              <p:cNvSpPr txBox="1"/>
              <p:nvPr/>
            </p:nvSpPr>
            <p:spPr>
              <a:xfrm>
                <a:off x="5431007" y="5802618"/>
                <a:ext cx="35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2E6D86-5EAB-1236-F280-A4621F59F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007" y="5802618"/>
                <a:ext cx="358240" cy="276999"/>
              </a:xfrm>
              <a:prstGeom prst="rect">
                <a:avLst/>
              </a:prstGeom>
              <a:blipFill>
                <a:blip r:embed="rId9"/>
                <a:stretch>
                  <a:fillRect l="-6667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7034248-D92E-492D-509C-2D1360FB5685}"/>
              </a:ext>
            </a:extLst>
          </p:cNvPr>
          <p:cNvGrpSpPr/>
          <p:nvPr/>
        </p:nvGrpSpPr>
        <p:grpSpPr>
          <a:xfrm>
            <a:off x="6764288" y="3828476"/>
            <a:ext cx="1408064" cy="1385157"/>
            <a:chOff x="6808429" y="2346236"/>
            <a:chExt cx="1408064" cy="138515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DD151A-BE61-687F-08F6-17A6244E84BC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8AE49A9-F961-D7A0-97C3-20932F7E7F72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8AE49A9-F961-D7A0-97C3-20932F7E7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1AF543-998C-EBFC-80B0-6A8A3E788CC3}"/>
              </a:ext>
            </a:extLst>
          </p:cNvPr>
          <p:cNvGrpSpPr/>
          <p:nvPr/>
        </p:nvGrpSpPr>
        <p:grpSpPr>
          <a:xfrm>
            <a:off x="6728769" y="5290772"/>
            <a:ext cx="1408064" cy="1385157"/>
            <a:chOff x="6808429" y="2346236"/>
            <a:chExt cx="1408064" cy="138515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DA36C39-CDE6-B5AC-72A5-CF47DA20676C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E1AF9B-455A-D5AD-9973-47F42C7C93F5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E1AF9B-455A-D5AD-9973-47F42C7C9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7FC43A0-0821-2DA6-92FD-02BCA1FF270B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915840" y="3102361"/>
            <a:ext cx="848448" cy="1418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F63791-84F5-4AA5-7A6C-0D3A69B89E19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893995" y="3133250"/>
            <a:ext cx="834774" cy="2850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72710E-D9FD-16E6-F92A-ED86FAD13A50}"/>
              </a:ext>
            </a:extLst>
          </p:cNvPr>
          <p:cNvCxnSpPr>
            <a:cxnSpLocks/>
          </p:cNvCxnSpPr>
          <p:nvPr/>
        </p:nvCxnSpPr>
        <p:spPr>
          <a:xfrm flipV="1">
            <a:off x="5824271" y="3203619"/>
            <a:ext cx="959805" cy="1249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2E1509-7027-B498-0051-20E32A8AE837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834242" y="4521055"/>
            <a:ext cx="930046" cy="8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D2167C-FBC5-0D0F-0AE0-018C89FB1FB9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792591" y="4637805"/>
            <a:ext cx="936178" cy="1345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A260FC-8E65-B6C1-D1D0-FC4D9BED4387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887396" y="5965771"/>
            <a:ext cx="841373" cy="17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EDA598-B538-4CA1-1D8F-04F25CFADAE9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889114" y="4521055"/>
            <a:ext cx="875174" cy="143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C2EC829-69C2-0BFD-AE7B-F0593FC52E6C}"/>
              </a:ext>
            </a:extLst>
          </p:cNvPr>
          <p:cNvCxnSpPr>
            <a:cxnSpLocks/>
          </p:cNvCxnSpPr>
          <p:nvPr/>
        </p:nvCxnSpPr>
        <p:spPr>
          <a:xfrm flipV="1">
            <a:off x="5872551" y="3155813"/>
            <a:ext cx="891737" cy="280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B9B8076-7F90-E15E-DF2E-1B6250EDB368}"/>
              </a:ext>
            </a:extLst>
          </p:cNvPr>
          <p:cNvCxnSpPr>
            <a:cxnSpLocks/>
          </p:cNvCxnSpPr>
          <p:nvPr/>
        </p:nvCxnSpPr>
        <p:spPr>
          <a:xfrm>
            <a:off x="3487976" y="3117143"/>
            <a:ext cx="8073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73152C-A82C-AAFD-1C76-882995E49563}"/>
              </a:ext>
            </a:extLst>
          </p:cNvPr>
          <p:cNvCxnSpPr>
            <a:cxnSpLocks/>
          </p:cNvCxnSpPr>
          <p:nvPr/>
        </p:nvCxnSpPr>
        <p:spPr>
          <a:xfrm>
            <a:off x="3487976" y="3172293"/>
            <a:ext cx="848448" cy="1418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D7FFCA-1F13-5956-15B1-BC36EB8A2D73}"/>
              </a:ext>
            </a:extLst>
          </p:cNvPr>
          <p:cNvCxnSpPr>
            <a:cxnSpLocks/>
          </p:cNvCxnSpPr>
          <p:nvPr/>
        </p:nvCxnSpPr>
        <p:spPr>
          <a:xfrm>
            <a:off x="3466131" y="3203182"/>
            <a:ext cx="834774" cy="2850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014D65-3316-9904-29B1-3D6FB0E0F2CE}"/>
              </a:ext>
            </a:extLst>
          </p:cNvPr>
          <p:cNvCxnSpPr>
            <a:cxnSpLocks/>
          </p:cNvCxnSpPr>
          <p:nvPr/>
        </p:nvCxnSpPr>
        <p:spPr>
          <a:xfrm flipV="1">
            <a:off x="3396407" y="3273551"/>
            <a:ext cx="959805" cy="1249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7D6EB7C-6784-710B-80BF-F99D2F8F64FB}"/>
              </a:ext>
            </a:extLst>
          </p:cNvPr>
          <p:cNvCxnSpPr>
            <a:cxnSpLocks/>
          </p:cNvCxnSpPr>
          <p:nvPr/>
        </p:nvCxnSpPr>
        <p:spPr>
          <a:xfrm flipV="1">
            <a:off x="3406378" y="4590987"/>
            <a:ext cx="930046" cy="8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C5A9372-C4DE-4604-E7A8-AF6CCFB36A85}"/>
              </a:ext>
            </a:extLst>
          </p:cNvPr>
          <p:cNvCxnSpPr>
            <a:cxnSpLocks/>
          </p:cNvCxnSpPr>
          <p:nvPr/>
        </p:nvCxnSpPr>
        <p:spPr>
          <a:xfrm>
            <a:off x="3364727" y="4707737"/>
            <a:ext cx="936178" cy="1345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E9014D-E194-C8C3-490E-EB02A630519E}"/>
              </a:ext>
            </a:extLst>
          </p:cNvPr>
          <p:cNvCxnSpPr>
            <a:cxnSpLocks/>
          </p:cNvCxnSpPr>
          <p:nvPr/>
        </p:nvCxnSpPr>
        <p:spPr>
          <a:xfrm>
            <a:off x="3459532" y="6035703"/>
            <a:ext cx="841373" cy="17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4C198D-C322-8F19-A0E2-34ADFE0ECCC3}"/>
              </a:ext>
            </a:extLst>
          </p:cNvPr>
          <p:cNvCxnSpPr>
            <a:cxnSpLocks/>
          </p:cNvCxnSpPr>
          <p:nvPr/>
        </p:nvCxnSpPr>
        <p:spPr>
          <a:xfrm flipV="1">
            <a:off x="3461250" y="4590987"/>
            <a:ext cx="875174" cy="143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8C103D7-9F5C-7B21-F0D8-395033DADB47}"/>
              </a:ext>
            </a:extLst>
          </p:cNvPr>
          <p:cNvCxnSpPr>
            <a:cxnSpLocks/>
          </p:cNvCxnSpPr>
          <p:nvPr/>
        </p:nvCxnSpPr>
        <p:spPr>
          <a:xfrm flipV="1">
            <a:off x="3444687" y="3225745"/>
            <a:ext cx="891737" cy="280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0C8698-4EBA-BAF4-F974-101539109B60}"/>
              </a:ext>
            </a:extLst>
          </p:cNvPr>
          <p:cNvSpPr txBox="1"/>
          <p:nvPr/>
        </p:nvSpPr>
        <p:spPr>
          <a:xfrm>
            <a:off x="8473624" y="3451115"/>
            <a:ext cx="3363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many neurons are in the hidden layer?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many parameters are in our network?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4848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7BFF-10A1-46A8-9E4F-C9C75329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DA73-5C27-0CC3-F85C-3293E01E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/>
              <a:t>Predict to which of three species a flower belongs.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72C9F6-BE13-5C0E-D5B8-5498D9CE227B}"/>
                  </a:ext>
                </a:extLst>
              </p:cNvPr>
              <p:cNvSpPr txBox="1"/>
              <p:nvPr/>
            </p:nvSpPr>
            <p:spPr>
              <a:xfrm>
                <a:off x="2434085" y="308436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72C9F6-BE13-5C0E-D5B8-5498D9CE2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85" y="308436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E893B8A-658B-B6BA-5EDB-C98A86390169}"/>
              </a:ext>
            </a:extLst>
          </p:cNvPr>
          <p:cNvGrpSpPr/>
          <p:nvPr/>
        </p:nvGrpSpPr>
        <p:grpSpPr>
          <a:xfrm>
            <a:off x="4481668" y="2346236"/>
            <a:ext cx="1408064" cy="1385158"/>
            <a:chOff x="4481668" y="3202634"/>
            <a:chExt cx="1408064" cy="13851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A3D086-62F2-7F9B-A483-AA6F9209C9AA}"/>
                </a:ext>
              </a:extLst>
            </p:cNvPr>
            <p:cNvSpPr/>
            <p:nvPr/>
          </p:nvSpPr>
          <p:spPr>
            <a:xfrm>
              <a:off x="4481668" y="3202635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C6D19C-3AAD-70C1-801B-EBBD9C1616A4}"/>
                    </a:ext>
                  </a:extLst>
                </p:cNvPr>
                <p:cNvSpPr txBox="1"/>
                <p:nvPr/>
              </p:nvSpPr>
              <p:spPr>
                <a:xfrm>
                  <a:off x="4508932" y="3765110"/>
                  <a:ext cx="783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C6D19C-3AAD-70C1-801B-EBBD9C161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8932" y="3765110"/>
                  <a:ext cx="78335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13" r="-483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523D46-37D4-3BD7-4E79-3494A556829E}"/>
                </a:ext>
              </a:extLst>
            </p:cNvPr>
            <p:cNvCxnSpPr>
              <a:cxnSpLocks/>
            </p:cNvCxnSpPr>
            <p:nvPr/>
          </p:nvCxnSpPr>
          <p:spPr>
            <a:xfrm>
              <a:off x="5292212" y="3202634"/>
              <a:ext cx="0" cy="138515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5615DD-7598-C2C5-8F95-FDD5A8814BA6}"/>
                    </a:ext>
                  </a:extLst>
                </p:cNvPr>
                <p:cNvSpPr txBox="1"/>
                <p:nvPr/>
              </p:nvSpPr>
              <p:spPr>
                <a:xfrm>
                  <a:off x="5454787" y="3783018"/>
                  <a:ext cx="3582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5615DD-7598-C2C5-8F95-FDD5A8814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787" y="3783018"/>
                  <a:ext cx="35824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345"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BDD343-B539-89A7-B42B-D3874111AE3E}"/>
              </a:ext>
            </a:extLst>
          </p:cNvPr>
          <p:cNvCxnSpPr>
            <a:cxnSpLocks/>
          </p:cNvCxnSpPr>
          <p:nvPr/>
        </p:nvCxnSpPr>
        <p:spPr>
          <a:xfrm>
            <a:off x="5915840" y="3047211"/>
            <a:ext cx="8073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596154-E01B-D2C0-487A-A8721CB7A6AF}"/>
              </a:ext>
            </a:extLst>
          </p:cNvPr>
          <p:cNvGrpSpPr/>
          <p:nvPr/>
        </p:nvGrpSpPr>
        <p:grpSpPr>
          <a:xfrm>
            <a:off x="6808429" y="2346236"/>
            <a:ext cx="1408064" cy="1385157"/>
            <a:chOff x="6808429" y="2346236"/>
            <a:chExt cx="1408064" cy="13851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00BAEE-0DF9-9C9F-EB7C-BF5C6345E8AE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D71C079-850D-E615-66E4-C287B29FF5EC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D71C079-850D-E615-66E4-C287B29FF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9F09D01-D5F9-36AB-7E63-66FD6191547E}"/>
              </a:ext>
            </a:extLst>
          </p:cNvPr>
          <p:cNvSpPr txBox="1"/>
          <p:nvPr/>
        </p:nvSpPr>
        <p:spPr>
          <a:xfrm>
            <a:off x="2217107" y="477241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25C3D-65A3-9BB3-7186-BADFE7179223}"/>
              </a:ext>
            </a:extLst>
          </p:cNvPr>
          <p:cNvSpPr txBox="1"/>
          <p:nvPr/>
        </p:nvSpPr>
        <p:spPr>
          <a:xfrm>
            <a:off x="4566496" y="1882494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0CAB-4F97-B39D-9FC2-8B8367F88363}"/>
              </a:ext>
            </a:extLst>
          </p:cNvPr>
          <p:cNvSpPr txBox="1"/>
          <p:nvPr/>
        </p:nvSpPr>
        <p:spPr>
          <a:xfrm>
            <a:off x="6881576" y="1879821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A50762-12C3-9534-D75F-E11C450CBD7E}"/>
              </a:ext>
            </a:extLst>
          </p:cNvPr>
          <p:cNvSpPr/>
          <p:nvPr/>
        </p:nvSpPr>
        <p:spPr>
          <a:xfrm>
            <a:off x="4430624" y="3784002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388B07-4164-38F9-139F-E958BAA03301}"/>
                  </a:ext>
                </a:extLst>
              </p:cNvPr>
              <p:cNvSpPr txBox="1"/>
              <p:nvPr/>
            </p:nvSpPr>
            <p:spPr>
              <a:xfrm>
                <a:off x="4457888" y="4346477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388B07-4164-38F9-139F-E958BAA0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88" y="4346477"/>
                <a:ext cx="783356" cy="276999"/>
              </a:xfrm>
              <a:prstGeom prst="rect">
                <a:avLst/>
              </a:prstGeom>
              <a:blipFill>
                <a:blip r:embed="rId6"/>
                <a:stretch>
                  <a:fillRect l="-1587" r="-476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0D1427D-2CD7-8D0F-71AB-6C0A59BECEF3}"/>
              </a:ext>
            </a:extLst>
          </p:cNvPr>
          <p:cNvCxnSpPr>
            <a:cxnSpLocks/>
          </p:cNvCxnSpPr>
          <p:nvPr/>
        </p:nvCxnSpPr>
        <p:spPr>
          <a:xfrm>
            <a:off x="5241168" y="3784001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190AC0-2CD4-0EB8-35E1-AA4E29047E49}"/>
                  </a:ext>
                </a:extLst>
              </p:cNvPr>
              <p:cNvSpPr txBox="1"/>
              <p:nvPr/>
            </p:nvSpPr>
            <p:spPr>
              <a:xfrm>
                <a:off x="5403743" y="4364385"/>
                <a:ext cx="35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190AC0-2CD4-0EB8-35E1-AA4E29047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43" y="4364385"/>
                <a:ext cx="358240" cy="276999"/>
              </a:xfrm>
              <a:prstGeom prst="rect">
                <a:avLst/>
              </a:prstGeom>
              <a:blipFill>
                <a:blip r:embed="rId7"/>
                <a:stretch>
                  <a:fillRect l="-10345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66C51E77-9B73-486F-B887-388C840B628B}"/>
              </a:ext>
            </a:extLst>
          </p:cNvPr>
          <p:cNvSpPr/>
          <p:nvPr/>
        </p:nvSpPr>
        <p:spPr>
          <a:xfrm>
            <a:off x="4457888" y="522223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AC84FF-C192-4EFC-AE5A-CF78FFDA9137}"/>
                  </a:ext>
                </a:extLst>
              </p:cNvPr>
              <p:cNvSpPr txBox="1"/>
              <p:nvPr/>
            </p:nvSpPr>
            <p:spPr>
              <a:xfrm>
                <a:off x="4485152" y="578471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AC84FF-C192-4EFC-AE5A-CF78FFDA9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152" y="5784710"/>
                <a:ext cx="783356" cy="276999"/>
              </a:xfrm>
              <a:prstGeom prst="rect">
                <a:avLst/>
              </a:prstGeom>
              <a:blipFill>
                <a:blip r:embed="rId8"/>
                <a:stretch>
                  <a:fillRect l="-1613" r="-64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7AE60A-3F55-7022-29D5-BD3663A29EF7}"/>
              </a:ext>
            </a:extLst>
          </p:cNvPr>
          <p:cNvCxnSpPr>
            <a:cxnSpLocks/>
          </p:cNvCxnSpPr>
          <p:nvPr/>
        </p:nvCxnSpPr>
        <p:spPr>
          <a:xfrm>
            <a:off x="5268432" y="522223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2E6D86-5EAB-1236-F280-A4621F59F289}"/>
                  </a:ext>
                </a:extLst>
              </p:cNvPr>
              <p:cNvSpPr txBox="1"/>
              <p:nvPr/>
            </p:nvSpPr>
            <p:spPr>
              <a:xfrm>
                <a:off x="5431007" y="5802618"/>
                <a:ext cx="35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2E6D86-5EAB-1236-F280-A4621F59F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007" y="5802618"/>
                <a:ext cx="358240" cy="276999"/>
              </a:xfrm>
              <a:prstGeom prst="rect">
                <a:avLst/>
              </a:prstGeom>
              <a:blipFill>
                <a:blip r:embed="rId9"/>
                <a:stretch>
                  <a:fillRect l="-6667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7034248-D92E-492D-509C-2D1360FB5685}"/>
              </a:ext>
            </a:extLst>
          </p:cNvPr>
          <p:cNvGrpSpPr/>
          <p:nvPr/>
        </p:nvGrpSpPr>
        <p:grpSpPr>
          <a:xfrm>
            <a:off x="6764288" y="3828476"/>
            <a:ext cx="1408064" cy="1385157"/>
            <a:chOff x="6808429" y="2346236"/>
            <a:chExt cx="1408064" cy="138515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DD151A-BE61-687F-08F6-17A6244E84BC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8AE49A9-F961-D7A0-97C3-20932F7E7F72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8AE49A9-F961-D7A0-97C3-20932F7E7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1AF543-998C-EBFC-80B0-6A8A3E788CC3}"/>
              </a:ext>
            </a:extLst>
          </p:cNvPr>
          <p:cNvGrpSpPr/>
          <p:nvPr/>
        </p:nvGrpSpPr>
        <p:grpSpPr>
          <a:xfrm>
            <a:off x="6728769" y="5290772"/>
            <a:ext cx="1408064" cy="1385157"/>
            <a:chOff x="6808429" y="2346236"/>
            <a:chExt cx="1408064" cy="138515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DA36C39-CDE6-B5AC-72A5-CF47DA20676C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E1AF9B-455A-D5AD-9973-47F42C7C93F5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E1AF9B-455A-D5AD-9973-47F42C7C9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7FC43A0-0821-2DA6-92FD-02BCA1FF270B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915840" y="3102361"/>
            <a:ext cx="848448" cy="1418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F63791-84F5-4AA5-7A6C-0D3A69B89E19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893995" y="3133250"/>
            <a:ext cx="834774" cy="2850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72710E-D9FD-16E6-F92A-ED86FAD13A50}"/>
              </a:ext>
            </a:extLst>
          </p:cNvPr>
          <p:cNvCxnSpPr>
            <a:cxnSpLocks/>
          </p:cNvCxnSpPr>
          <p:nvPr/>
        </p:nvCxnSpPr>
        <p:spPr>
          <a:xfrm flipV="1">
            <a:off x="5824271" y="3203619"/>
            <a:ext cx="959805" cy="1249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2E1509-7027-B498-0051-20E32A8AE837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834242" y="4521055"/>
            <a:ext cx="930046" cy="8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D2167C-FBC5-0D0F-0AE0-018C89FB1FB9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792591" y="4637805"/>
            <a:ext cx="936178" cy="1345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A260FC-8E65-B6C1-D1D0-FC4D9BED4387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887396" y="5965771"/>
            <a:ext cx="841373" cy="17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EDA598-B538-4CA1-1D8F-04F25CFADAE9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889114" y="4521055"/>
            <a:ext cx="875174" cy="143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C2EC829-69C2-0BFD-AE7B-F0593FC52E6C}"/>
              </a:ext>
            </a:extLst>
          </p:cNvPr>
          <p:cNvCxnSpPr>
            <a:cxnSpLocks/>
          </p:cNvCxnSpPr>
          <p:nvPr/>
        </p:nvCxnSpPr>
        <p:spPr>
          <a:xfrm flipV="1">
            <a:off x="5872551" y="3155813"/>
            <a:ext cx="891737" cy="280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B9B8076-7F90-E15E-DF2E-1B6250EDB368}"/>
              </a:ext>
            </a:extLst>
          </p:cNvPr>
          <p:cNvCxnSpPr>
            <a:cxnSpLocks/>
          </p:cNvCxnSpPr>
          <p:nvPr/>
        </p:nvCxnSpPr>
        <p:spPr>
          <a:xfrm>
            <a:off x="3487976" y="3117143"/>
            <a:ext cx="8073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73152C-A82C-AAFD-1C76-882995E49563}"/>
              </a:ext>
            </a:extLst>
          </p:cNvPr>
          <p:cNvCxnSpPr>
            <a:cxnSpLocks/>
          </p:cNvCxnSpPr>
          <p:nvPr/>
        </p:nvCxnSpPr>
        <p:spPr>
          <a:xfrm>
            <a:off x="3487976" y="3172293"/>
            <a:ext cx="848448" cy="1418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D7FFCA-1F13-5956-15B1-BC36EB8A2D73}"/>
              </a:ext>
            </a:extLst>
          </p:cNvPr>
          <p:cNvCxnSpPr>
            <a:cxnSpLocks/>
          </p:cNvCxnSpPr>
          <p:nvPr/>
        </p:nvCxnSpPr>
        <p:spPr>
          <a:xfrm>
            <a:off x="3466131" y="3203182"/>
            <a:ext cx="834774" cy="2850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014D65-3316-9904-29B1-3D6FB0E0F2CE}"/>
              </a:ext>
            </a:extLst>
          </p:cNvPr>
          <p:cNvCxnSpPr>
            <a:cxnSpLocks/>
          </p:cNvCxnSpPr>
          <p:nvPr/>
        </p:nvCxnSpPr>
        <p:spPr>
          <a:xfrm flipV="1">
            <a:off x="3396407" y="3273551"/>
            <a:ext cx="959805" cy="1249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7D6EB7C-6784-710B-80BF-F99D2F8F64FB}"/>
              </a:ext>
            </a:extLst>
          </p:cNvPr>
          <p:cNvCxnSpPr>
            <a:cxnSpLocks/>
          </p:cNvCxnSpPr>
          <p:nvPr/>
        </p:nvCxnSpPr>
        <p:spPr>
          <a:xfrm flipV="1">
            <a:off x="3406378" y="4590987"/>
            <a:ext cx="930046" cy="8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C5A9372-C4DE-4604-E7A8-AF6CCFB36A85}"/>
              </a:ext>
            </a:extLst>
          </p:cNvPr>
          <p:cNvCxnSpPr>
            <a:cxnSpLocks/>
          </p:cNvCxnSpPr>
          <p:nvPr/>
        </p:nvCxnSpPr>
        <p:spPr>
          <a:xfrm>
            <a:off x="3364727" y="4707737"/>
            <a:ext cx="936178" cy="1345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E9014D-E194-C8C3-490E-EB02A630519E}"/>
              </a:ext>
            </a:extLst>
          </p:cNvPr>
          <p:cNvCxnSpPr>
            <a:cxnSpLocks/>
          </p:cNvCxnSpPr>
          <p:nvPr/>
        </p:nvCxnSpPr>
        <p:spPr>
          <a:xfrm>
            <a:off x="3459532" y="6035703"/>
            <a:ext cx="841373" cy="17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4C198D-C322-8F19-A0E2-34ADFE0ECCC3}"/>
              </a:ext>
            </a:extLst>
          </p:cNvPr>
          <p:cNvCxnSpPr>
            <a:cxnSpLocks/>
          </p:cNvCxnSpPr>
          <p:nvPr/>
        </p:nvCxnSpPr>
        <p:spPr>
          <a:xfrm flipV="1">
            <a:off x="3461250" y="4590987"/>
            <a:ext cx="875174" cy="143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8C103D7-9F5C-7B21-F0D8-395033DADB47}"/>
              </a:ext>
            </a:extLst>
          </p:cNvPr>
          <p:cNvCxnSpPr>
            <a:cxnSpLocks/>
          </p:cNvCxnSpPr>
          <p:nvPr/>
        </p:nvCxnSpPr>
        <p:spPr>
          <a:xfrm flipV="1">
            <a:off x="3444687" y="3225745"/>
            <a:ext cx="891737" cy="280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0C8698-4EBA-BAF4-F974-101539109B60}"/>
              </a:ext>
            </a:extLst>
          </p:cNvPr>
          <p:cNvSpPr txBox="1"/>
          <p:nvPr/>
        </p:nvSpPr>
        <p:spPr>
          <a:xfrm>
            <a:off x="8473624" y="3451115"/>
            <a:ext cx="3363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many neurons are in the hidden layer?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many parameters are in our network? 3*n+3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985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7BFF-10A1-46A8-9E4F-C9C75329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DA73-5C27-0CC3-F85C-3293E01E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/>
              <a:t>Predict to which of three species a flower belongs.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72C9F6-BE13-5C0E-D5B8-5498D9CE227B}"/>
                  </a:ext>
                </a:extLst>
              </p:cNvPr>
              <p:cNvSpPr txBox="1"/>
              <p:nvPr/>
            </p:nvSpPr>
            <p:spPr>
              <a:xfrm>
                <a:off x="2434085" y="308436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72C9F6-BE13-5C0E-D5B8-5498D9CE2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85" y="308436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E893B8A-658B-B6BA-5EDB-C98A86390169}"/>
              </a:ext>
            </a:extLst>
          </p:cNvPr>
          <p:cNvGrpSpPr/>
          <p:nvPr/>
        </p:nvGrpSpPr>
        <p:grpSpPr>
          <a:xfrm>
            <a:off x="4481668" y="2346236"/>
            <a:ext cx="1408064" cy="1385158"/>
            <a:chOff x="4481668" y="3202634"/>
            <a:chExt cx="1408064" cy="13851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A3D086-62F2-7F9B-A483-AA6F9209C9AA}"/>
                </a:ext>
              </a:extLst>
            </p:cNvPr>
            <p:cNvSpPr/>
            <p:nvPr/>
          </p:nvSpPr>
          <p:spPr>
            <a:xfrm>
              <a:off x="4481668" y="3202635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C6D19C-3AAD-70C1-801B-EBBD9C1616A4}"/>
                    </a:ext>
                  </a:extLst>
                </p:cNvPr>
                <p:cNvSpPr txBox="1"/>
                <p:nvPr/>
              </p:nvSpPr>
              <p:spPr>
                <a:xfrm>
                  <a:off x="4508932" y="3765110"/>
                  <a:ext cx="783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C6D19C-3AAD-70C1-801B-EBBD9C161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8932" y="3765110"/>
                  <a:ext cx="78335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13" r="-483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523D46-37D4-3BD7-4E79-3494A556829E}"/>
                </a:ext>
              </a:extLst>
            </p:cNvPr>
            <p:cNvCxnSpPr>
              <a:cxnSpLocks/>
            </p:cNvCxnSpPr>
            <p:nvPr/>
          </p:nvCxnSpPr>
          <p:spPr>
            <a:xfrm>
              <a:off x="5292212" y="3202634"/>
              <a:ext cx="0" cy="138515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5615DD-7598-C2C5-8F95-FDD5A8814BA6}"/>
                    </a:ext>
                  </a:extLst>
                </p:cNvPr>
                <p:cNvSpPr txBox="1"/>
                <p:nvPr/>
              </p:nvSpPr>
              <p:spPr>
                <a:xfrm>
                  <a:off x="5454787" y="3783018"/>
                  <a:ext cx="3582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5615DD-7598-C2C5-8F95-FDD5A8814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787" y="3783018"/>
                  <a:ext cx="35824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345"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BDD343-B539-89A7-B42B-D3874111AE3E}"/>
              </a:ext>
            </a:extLst>
          </p:cNvPr>
          <p:cNvCxnSpPr>
            <a:cxnSpLocks/>
          </p:cNvCxnSpPr>
          <p:nvPr/>
        </p:nvCxnSpPr>
        <p:spPr>
          <a:xfrm>
            <a:off x="5915840" y="3047211"/>
            <a:ext cx="8073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596154-E01B-D2C0-487A-A8721CB7A6AF}"/>
              </a:ext>
            </a:extLst>
          </p:cNvPr>
          <p:cNvGrpSpPr/>
          <p:nvPr/>
        </p:nvGrpSpPr>
        <p:grpSpPr>
          <a:xfrm>
            <a:off x="6808429" y="2346236"/>
            <a:ext cx="1408064" cy="1385157"/>
            <a:chOff x="6808429" y="2346236"/>
            <a:chExt cx="1408064" cy="13851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00BAEE-0DF9-9C9F-EB7C-BF5C6345E8AE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D71C079-850D-E615-66E4-C287B29FF5EC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D71C079-850D-E615-66E4-C287B29FF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9F09D01-D5F9-36AB-7E63-66FD6191547E}"/>
              </a:ext>
            </a:extLst>
          </p:cNvPr>
          <p:cNvSpPr txBox="1"/>
          <p:nvPr/>
        </p:nvSpPr>
        <p:spPr>
          <a:xfrm>
            <a:off x="2217107" y="477241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25C3D-65A3-9BB3-7186-BADFE7179223}"/>
              </a:ext>
            </a:extLst>
          </p:cNvPr>
          <p:cNvSpPr txBox="1"/>
          <p:nvPr/>
        </p:nvSpPr>
        <p:spPr>
          <a:xfrm>
            <a:off x="4566496" y="1882494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0CAB-4F97-B39D-9FC2-8B8367F88363}"/>
              </a:ext>
            </a:extLst>
          </p:cNvPr>
          <p:cNvSpPr txBox="1"/>
          <p:nvPr/>
        </p:nvSpPr>
        <p:spPr>
          <a:xfrm>
            <a:off x="6881576" y="1879821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A50762-12C3-9534-D75F-E11C450CBD7E}"/>
              </a:ext>
            </a:extLst>
          </p:cNvPr>
          <p:cNvSpPr/>
          <p:nvPr/>
        </p:nvSpPr>
        <p:spPr>
          <a:xfrm>
            <a:off x="4430624" y="3784002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388B07-4164-38F9-139F-E958BAA03301}"/>
                  </a:ext>
                </a:extLst>
              </p:cNvPr>
              <p:cNvSpPr txBox="1"/>
              <p:nvPr/>
            </p:nvSpPr>
            <p:spPr>
              <a:xfrm>
                <a:off x="4457888" y="4346477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388B07-4164-38F9-139F-E958BAA0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88" y="4346477"/>
                <a:ext cx="783356" cy="276999"/>
              </a:xfrm>
              <a:prstGeom prst="rect">
                <a:avLst/>
              </a:prstGeom>
              <a:blipFill>
                <a:blip r:embed="rId6"/>
                <a:stretch>
                  <a:fillRect l="-1587" r="-476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0D1427D-2CD7-8D0F-71AB-6C0A59BECEF3}"/>
              </a:ext>
            </a:extLst>
          </p:cNvPr>
          <p:cNvCxnSpPr>
            <a:cxnSpLocks/>
          </p:cNvCxnSpPr>
          <p:nvPr/>
        </p:nvCxnSpPr>
        <p:spPr>
          <a:xfrm>
            <a:off x="5241168" y="3784001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190AC0-2CD4-0EB8-35E1-AA4E29047E49}"/>
                  </a:ext>
                </a:extLst>
              </p:cNvPr>
              <p:cNvSpPr txBox="1"/>
              <p:nvPr/>
            </p:nvSpPr>
            <p:spPr>
              <a:xfrm>
                <a:off x="5403743" y="4364385"/>
                <a:ext cx="35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190AC0-2CD4-0EB8-35E1-AA4E29047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43" y="4364385"/>
                <a:ext cx="358240" cy="276999"/>
              </a:xfrm>
              <a:prstGeom prst="rect">
                <a:avLst/>
              </a:prstGeom>
              <a:blipFill>
                <a:blip r:embed="rId7"/>
                <a:stretch>
                  <a:fillRect l="-10345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66C51E77-9B73-486F-B887-388C840B628B}"/>
              </a:ext>
            </a:extLst>
          </p:cNvPr>
          <p:cNvSpPr/>
          <p:nvPr/>
        </p:nvSpPr>
        <p:spPr>
          <a:xfrm>
            <a:off x="4457888" y="522223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AC84FF-C192-4EFC-AE5A-CF78FFDA9137}"/>
                  </a:ext>
                </a:extLst>
              </p:cNvPr>
              <p:cNvSpPr txBox="1"/>
              <p:nvPr/>
            </p:nvSpPr>
            <p:spPr>
              <a:xfrm>
                <a:off x="4485152" y="578471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AC84FF-C192-4EFC-AE5A-CF78FFDA9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152" y="5784710"/>
                <a:ext cx="783356" cy="276999"/>
              </a:xfrm>
              <a:prstGeom prst="rect">
                <a:avLst/>
              </a:prstGeom>
              <a:blipFill>
                <a:blip r:embed="rId8"/>
                <a:stretch>
                  <a:fillRect l="-1613" r="-64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7AE60A-3F55-7022-29D5-BD3663A29EF7}"/>
              </a:ext>
            </a:extLst>
          </p:cNvPr>
          <p:cNvCxnSpPr>
            <a:cxnSpLocks/>
          </p:cNvCxnSpPr>
          <p:nvPr/>
        </p:nvCxnSpPr>
        <p:spPr>
          <a:xfrm>
            <a:off x="5268432" y="522223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2E6D86-5EAB-1236-F280-A4621F59F289}"/>
                  </a:ext>
                </a:extLst>
              </p:cNvPr>
              <p:cNvSpPr txBox="1"/>
              <p:nvPr/>
            </p:nvSpPr>
            <p:spPr>
              <a:xfrm>
                <a:off x="5431007" y="5802618"/>
                <a:ext cx="35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2E6D86-5EAB-1236-F280-A4621F59F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007" y="5802618"/>
                <a:ext cx="358240" cy="276999"/>
              </a:xfrm>
              <a:prstGeom prst="rect">
                <a:avLst/>
              </a:prstGeom>
              <a:blipFill>
                <a:blip r:embed="rId9"/>
                <a:stretch>
                  <a:fillRect l="-6667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7034248-D92E-492D-509C-2D1360FB5685}"/>
              </a:ext>
            </a:extLst>
          </p:cNvPr>
          <p:cNvGrpSpPr/>
          <p:nvPr/>
        </p:nvGrpSpPr>
        <p:grpSpPr>
          <a:xfrm>
            <a:off x="6764288" y="3828476"/>
            <a:ext cx="1408064" cy="1385157"/>
            <a:chOff x="6808429" y="2346236"/>
            <a:chExt cx="1408064" cy="138515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DD151A-BE61-687F-08F6-17A6244E84BC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8AE49A9-F961-D7A0-97C3-20932F7E7F72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8AE49A9-F961-D7A0-97C3-20932F7E7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1AF543-998C-EBFC-80B0-6A8A3E788CC3}"/>
              </a:ext>
            </a:extLst>
          </p:cNvPr>
          <p:cNvGrpSpPr/>
          <p:nvPr/>
        </p:nvGrpSpPr>
        <p:grpSpPr>
          <a:xfrm>
            <a:off x="6728769" y="5290772"/>
            <a:ext cx="1408064" cy="1385157"/>
            <a:chOff x="6808429" y="2346236"/>
            <a:chExt cx="1408064" cy="138515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DA36C39-CDE6-B5AC-72A5-CF47DA20676C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E1AF9B-455A-D5AD-9973-47F42C7C93F5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E1AF9B-455A-D5AD-9973-47F42C7C9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7FC43A0-0821-2DA6-92FD-02BCA1FF270B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915840" y="3102361"/>
            <a:ext cx="848448" cy="1418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F63791-84F5-4AA5-7A6C-0D3A69B89E19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893995" y="3133250"/>
            <a:ext cx="834774" cy="2850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72710E-D9FD-16E6-F92A-ED86FAD13A50}"/>
              </a:ext>
            </a:extLst>
          </p:cNvPr>
          <p:cNvCxnSpPr>
            <a:cxnSpLocks/>
          </p:cNvCxnSpPr>
          <p:nvPr/>
        </p:nvCxnSpPr>
        <p:spPr>
          <a:xfrm flipV="1">
            <a:off x="5824271" y="3203619"/>
            <a:ext cx="959805" cy="1249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2E1509-7027-B498-0051-20E32A8AE837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834242" y="4521055"/>
            <a:ext cx="930046" cy="8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D2167C-FBC5-0D0F-0AE0-018C89FB1FB9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792591" y="4637805"/>
            <a:ext cx="936178" cy="1345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A260FC-8E65-B6C1-D1D0-FC4D9BED4387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887396" y="5965771"/>
            <a:ext cx="841373" cy="17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EDA598-B538-4CA1-1D8F-04F25CFADAE9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889114" y="4521055"/>
            <a:ext cx="875174" cy="143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C2EC829-69C2-0BFD-AE7B-F0593FC52E6C}"/>
              </a:ext>
            </a:extLst>
          </p:cNvPr>
          <p:cNvCxnSpPr>
            <a:cxnSpLocks/>
          </p:cNvCxnSpPr>
          <p:nvPr/>
        </p:nvCxnSpPr>
        <p:spPr>
          <a:xfrm flipV="1">
            <a:off x="5872551" y="3155813"/>
            <a:ext cx="891737" cy="280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B9B8076-7F90-E15E-DF2E-1B6250EDB368}"/>
              </a:ext>
            </a:extLst>
          </p:cNvPr>
          <p:cNvCxnSpPr>
            <a:cxnSpLocks/>
          </p:cNvCxnSpPr>
          <p:nvPr/>
        </p:nvCxnSpPr>
        <p:spPr>
          <a:xfrm>
            <a:off x="3487976" y="3117143"/>
            <a:ext cx="8073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73152C-A82C-AAFD-1C76-882995E49563}"/>
              </a:ext>
            </a:extLst>
          </p:cNvPr>
          <p:cNvCxnSpPr>
            <a:cxnSpLocks/>
          </p:cNvCxnSpPr>
          <p:nvPr/>
        </p:nvCxnSpPr>
        <p:spPr>
          <a:xfrm>
            <a:off x="3487976" y="3172293"/>
            <a:ext cx="848448" cy="1418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D7FFCA-1F13-5956-15B1-BC36EB8A2D73}"/>
              </a:ext>
            </a:extLst>
          </p:cNvPr>
          <p:cNvCxnSpPr>
            <a:cxnSpLocks/>
          </p:cNvCxnSpPr>
          <p:nvPr/>
        </p:nvCxnSpPr>
        <p:spPr>
          <a:xfrm>
            <a:off x="3466131" y="3203182"/>
            <a:ext cx="834774" cy="2850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014D65-3316-9904-29B1-3D6FB0E0F2CE}"/>
              </a:ext>
            </a:extLst>
          </p:cNvPr>
          <p:cNvCxnSpPr>
            <a:cxnSpLocks/>
          </p:cNvCxnSpPr>
          <p:nvPr/>
        </p:nvCxnSpPr>
        <p:spPr>
          <a:xfrm flipV="1">
            <a:off x="3396407" y="3273551"/>
            <a:ext cx="959805" cy="1249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7D6EB7C-6784-710B-80BF-F99D2F8F64FB}"/>
              </a:ext>
            </a:extLst>
          </p:cNvPr>
          <p:cNvCxnSpPr>
            <a:cxnSpLocks/>
          </p:cNvCxnSpPr>
          <p:nvPr/>
        </p:nvCxnSpPr>
        <p:spPr>
          <a:xfrm flipV="1">
            <a:off x="3406378" y="4590987"/>
            <a:ext cx="930046" cy="8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C5A9372-C4DE-4604-E7A8-AF6CCFB36A85}"/>
              </a:ext>
            </a:extLst>
          </p:cNvPr>
          <p:cNvCxnSpPr>
            <a:cxnSpLocks/>
          </p:cNvCxnSpPr>
          <p:nvPr/>
        </p:nvCxnSpPr>
        <p:spPr>
          <a:xfrm>
            <a:off x="3364727" y="4707737"/>
            <a:ext cx="936178" cy="1345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E9014D-E194-C8C3-490E-EB02A630519E}"/>
              </a:ext>
            </a:extLst>
          </p:cNvPr>
          <p:cNvCxnSpPr>
            <a:cxnSpLocks/>
          </p:cNvCxnSpPr>
          <p:nvPr/>
        </p:nvCxnSpPr>
        <p:spPr>
          <a:xfrm>
            <a:off x="3459532" y="6035703"/>
            <a:ext cx="841373" cy="17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4C198D-C322-8F19-A0E2-34ADFE0ECCC3}"/>
              </a:ext>
            </a:extLst>
          </p:cNvPr>
          <p:cNvCxnSpPr>
            <a:cxnSpLocks/>
          </p:cNvCxnSpPr>
          <p:nvPr/>
        </p:nvCxnSpPr>
        <p:spPr>
          <a:xfrm flipV="1">
            <a:off x="3461250" y="4590987"/>
            <a:ext cx="875174" cy="143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8C103D7-9F5C-7B21-F0D8-395033DADB47}"/>
              </a:ext>
            </a:extLst>
          </p:cNvPr>
          <p:cNvCxnSpPr>
            <a:cxnSpLocks/>
          </p:cNvCxnSpPr>
          <p:nvPr/>
        </p:nvCxnSpPr>
        <p:spPr>
          <a:xfrm flipV="1">
            <a:off x="3444687" y="3225745"/>
            <a:ext cx="891737" cy="280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0C8698-4EBA-BAF4-F974-101539109B60}"/>
              </a:ext>
            </a:extLst>
          </p:cNvPr>
          <p:cNvSpPr txBox="1"/>
          <p:nvPr/>
        </p:nvSpPr>
        <p:spPr>
          <a:xfrm>
            <a:off x="8473624" y="3451115"/>
            <a:ext cx="3363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Which cost function will we use?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6302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7BFF-10A1-46A8-9E4F-C9C75329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DA73-5C27-0CC3-F85C-3293E01E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/>
              <a:t>Predict to which of three species a flower belongs.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72C9F6-BE13-5C0E-D5B8-5498D9CE227B}"/>
                  </a:ext>
                </a:extLst>
              </p:cNvPr>
              <p:cNvSpPr txBox="1"/>
              <p:nvPr/>
            </p:nvSpPr>
            <p:spPr>
              <a:xfrm>
                <a:off x="2434085" y="308436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72C9F6-BE13-5C0E-D5B8-5498D9CE2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85" y="308436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E893B8A-658B-B6BA-5EDB-C98A86390169}"/>
              </a:ext>
            </a:extLst>
          </p:cNvPr>
          <p:cNvGrpSpPr/>
          <p:nvPr/>
        </p:nvGrpSpPr>
        <p:grpSpPr>
          <a:xfrm>
            <a:off x="4481668" y="2346236"/>
            <a:ext cx="1408064" cy="1385158"/>
            <a:chOff x="4481668" y="3202634"/>
            <a:chExt cx="1408064" cy="13851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A3D086-62F2-7F9B-A483-AA6F9209C9AA}"/>
                </a:ext>
              </a:extLst>
            </p:cNvPr>
            <p:cNvSpPr/>
            <p:nvPr/>
          </p:nvSpPr>
          <p:spPr>
            <a:xfrm>
              <a:off x="4481668" y="3202635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C6D19C-3AAD-70C1-801B-EBBD9C1616A4}"/>
                    </a:ext>
                  </a:extLst>
                </p:cNvPr>
                <p:cNvSpPr txBox="1"/>
                <p:nvPr/>
              </p:nvSpPr>
              <p:spPr>
                <a:xfrm>
                  <a:off x="4508932" y="3765110"/>
                  <a:ext cx="783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C6D19C-3AAD-70C1-801B-EBBD9C161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8932" y="3765110"/>
                  <a:ext cx="78335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13" r="-483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523D46-37D4-3BD7-4E79-3494A556829E}"/>
                </a:ext>
              </a:extLst>
            </p:cNvPr>
            <p:cNvCxnSpPr>
              <a:cxnSpLocks/>
            </p:cNvCxnSpPr>
            <p:nvPr/>
          </p:nvCxnSpPr>
          <p:spPr>
            <a:xfrm>
              <a:off x="5292212" y="3202634"/>
              <a:ext cx="0" cy="138515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5615DD-7598-C2C5-8F95-FDD5A8814BA6}"/>
                    </a:ext>
                  </a:extLst>
                </p:cNvPr>
                <p:cNvSpPr txBox="1"/>
                <p:nvPr/>
              </p:nvSpPr>
              <p:spPr>
                <a:xfrm>
                  <a:off x="5454787" y="3783018"/>
                  <a:ext cx="3582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5615DD-7598-C2C5-8F95-FDD5A8814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787" y="3783018"/>
                  <a:ext cx="35824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345"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BDD343-B539-89A7-B42B-D3874111AE3E}"/>
              </a:ext>
            </a:extLst>
          </p:cNvPr>
          <p:cNvCxnSpPr>
            <a:cxnSpLocks/>
          </p:cNvCxnSpPr>
          <p:nvPr/>
        </p:nvCxnSpPr>
        <p:spPr>
          <a:xfrm>
            <a:off x="5915840" y="3047211"/>
            <a:ext cx="8073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596154-E01B-D2C0-487A-A8721CB7A6AF}"/>
              </a:ext>
            </a:extLst>
          </p:cNvPr>
          <p:cNvGrpSpPr/>
          <p:nvPr/>
        </p:nvGrpSpPr>
        <p:grpSpPr>
          <a:xfrm>
            <a:off x="6808429" y="2346236"/>
            <a:ext cx="1408064" cy="1385157"/>
            <a:chOff x="6808429" y="2346236"/>
            <a:chExt cx="1408064" cy="13851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00BAEE-0DF9-9C9F-EB7C-BF5C6345E8AE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D71C079-850D-E615-66E4-C287B29FF5EC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D71C079-850D-E615-66E4-C287B29FF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9F09D01-D5F9-36AB-7E63-66FD6191547E}"/>
              </a:ext>
            </a:extLst>
          </p:cNvPr>
          <p:cNvSpPr txBox="1"/>
          <p:nvPr/>
        </p:nvSpPr>
        <p:spPr>
          <a:xfrm>
            <a:off x="2217107" y="477241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25C3D-65A3-9BB3-7186-BADFE7179223}"/>
              </a:ext>
            </a:extLst>
          </p:cNvPr>
          <p:cNvSpPr txBox="1"/>
          <p:nvPr/>
        </p:nvSpPr>
        <p:spPr>
          <a:xfrm>
            <a:off x="4566496" y="1882494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0CAB-4F97-B39D-9FC2-8B8367F88363}"/>
              </a:ext>
            </a:extLst>
          </p:cNvPr>
          <p:cNvSpPr txBox="1"/>
          <p:nvPr/>
        </p:nvSpPr>
        <p:spPr>
          <a:xfrm>
            <a:off x="6881576" y="1879821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A50762-12C3-9534-D75F-E11C450CBD7E}"/>
              </a:ext>
            </a:extLst>
          </p:cNvPr>
          <p:cNvSpPr/>
          <p:nvPr/>
        </p:nvSpPr>
        <p:spPr>
          <a:xfrm>
            <a:off x="4430624" y="3784002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388B07-4164-38F9-139F-E958BAA03301}"/>
                  </a:ext>
                </a:extLst>
              </p:cNvPr>
              <p:cNvSpPr txBox="1"/>
              <p:nvPr/>
            </p:nvSpPr>
            <p:spPr>
              <a:xfrm>
                <a:off x="4457888" y="4346477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388B07-4164-38F9-139F-E958BAA0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88" y="4346477"/>
                <a:ext cx="783356" cy="276999"/>
              </a:xfrm>
              <a:prstGeom prst="rect">
                <a:avLst/>
              </a:prstGeom>
              <a:blipFill>
                <a:blip r:embed="rId6"/>
                <a:stretch>
                  <a:fillRect l="-1587" r="-476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0D1427D-2CD7-8D0F-71AB-6C0A59BECEF3}"/>
              </a:ext>
            </a:extLst>
          </p:cNvPr>
          <p:cNvCxnSpPr>
            <a:cxnSpLocks/>
          </p:cNvCxnSpPr>
          <p:nvPr/>
        </p:nvCxnSpPr>
        <p:spPr>
          <a:xfrm>
            <a:off x="5241168" y="3784001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190AC0-2CD4-0EB8-35E1-AA4E29047E49}"/>
                  </a:ext>
                </a:extLst>
              </p:cNvPr>
              <p:cNvSpPr txBox="1"/>
              <p:nvPr/>
            </p:nvSpPr>
            <p:spPr>
              <a:xfrm>
                <a:off x="5403743" y="4364385"/>
                <a:ext cx="35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190AC0-2CD4-0EB8-35E1-AA4E29047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43" y="4364385"/>
                <a:ext cx="358240" cy="276999"/>
              </a:xfrm>
              <a:prstGeom prst="rect">
                <a:avLst/>
              </a:prstGeom>
              <a:blipFill>
                <a:blip r:embed="rId7"/>
                <a:stretch>
                  <a:fillRect l="-10345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66C51E77-9B73-486F-B887-388C840B628B}"/>
              </a:ext>
            </a:extLst>
          </p:cNvPr>
          <p:cNvSpPr/>
          <p:nvPr/>
        </p:nvSpPr>
        <p:spPr>
          <a:xfrm>
            <a:off x="4457888" y="522223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AC84FF-C192-4EFC-AE5A-CF78FFDA9137}"/>
                  </a:ext>
                </a:extLst>
              </p:cNvPr>
              <p:cNvSpPr txBox="1"/>
              <p:nvPr/>
            </p:nvSpPr>
            <p:spPr>
              <a:xfrm>
                <a:off x="4485152" y="578471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AC84FF-C192-4EFC-AE5A-CF78FFDA9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152" y="5784710"/>
                <a:ext cx="783356" cy="276999"/>
              </a:xfrm>
              <a:prstGeom prst="rect">
                <a:avLst/>
              </a:prstGeom>
              <a:blipFill>
                <a:blip r:embed="rId8"/>
                <a:stretch>
                  <a:fillRect l="-1613" r="-64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7AE60A-3F55-7022-29D5-BD3663A29EF7}"/>
              </a:ext>
            </a:extLst>
          </p:cNvPr>
          <p:cNvCxnSpPr>
            <a:cxnSpLocks/>
          </p:cNvCxnSpPr>
          <p:nvPr/>
        </p:nvCxnSpPr>
        <p:spPr>
          <a:xfrm>
            <a:off x="5268432" y="522223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2E6D86-5EAB-1236-F280-A4621F59F289}"/>
                  </a:ext>
                </a:extLst>
              </p:cNvPr>
              <p:cNvSpPr txBox="1"/>
              <p:nvPr/>
            </p:nvSpPr>
            <p:spPr>
              <a:xfrm>
                <a:off x="5431007" y="5802618"/>
                <a:ext cx="35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2E6D86-5EAB-1236-F280-A4621F59F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007" y="5802618"/>
                <a:ext cx="358240" cy="276999"/>
              </a:xfrm>
              <a:prstGeom prst="rect">
                <a:avLst/>
              </a:prstGeom>
              <a:blipFill>
                <a:blip r:embed="rId9"/>
                <a:stretch>
                  <a:fillRect l="-6667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7034248-D92E-492D-509C-2D1360FB5685}"/>
              </a:ext>
            </a:extLst>
          </p:cNvPr>
          <p:cNvGrpSpPr/>
          <p:nvPr/>
        </p:nvGrpSpPr>
        <p:grpSpPr>
          <a:xfrm>
            <a:off x="6764288" y="3828476"/>
            <a:ext cx="1408064" cy="1385157"/>
            <a:chOff x="6808429" y="2346236"/>
            <a:chExt cx="1408064" cy="138515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DD151A-BE61-687F-08F6-17A6244E84BC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8AE49A9-F961-D7A0-97C3-20932F7E7F72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8AE49A9-F961-D7A0-97C3-20932F7E7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1AF543-998C-EBFC-80B0-6A8A3E788CC3}"/>
              </a:ext>
            </a:extLst>
          </p:cNvPr>
          <p:cNvGrpSpPr/>
          <p:nvPr/>
        </p:nvGrpSpPr>
        <p:grpSpPr>
          <a:xfrm>
            <a:off x="6728769" y="5290772"/>
            <a:ext cx="1408064" cy="1385157"/>
            <a:chOff x="6808429" y="2346236"/>
            <a:chExt cx="1408064" cy="138515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DA36C39-CDE6-B5AC-72A5-CF47DA20676C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E1AF9B-455A-D5AD-9973-47F42C7C93F5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E1AF9B-455A-D5AD-9973-47F42C7C9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7FC43A0-0821-2DA6-92FD-02BCA1FF270B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915840" y="3102361"/>
            <a:ext cx="848448" cy="1418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F63791-84F5-4AA5-7A6C-0D3A69B89E19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893995" y="3133250"/>
            <a:ext cx="834774" cy="2850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72710E-D9FD-16E6-F92A-ED86FAD13A50}"/>
              </a:ext>
            </a:extLst>
          </p:cNvPr>
          <p:cNvCxnSpPr>
            <a:cxnSpLocks/>
          </p:cNvCxnSpPr>
          <p:nvPr/>
        </p:nvCxnSpPr>
        <p:spPr>
          <a:xfrm flipV="1">
            <a:off x="5824271" y="3203619"/>
            <a:ext cx="959805" cy="1249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2E1509-7027-B498-0051-20E32A8AE837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834242" y="4521055"/>
            <a:ext cx="930046" cy="8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D2167C-FBC5-0D0F-0AE0-018C89FB1FB9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792591" y="4637805"/>
            <a:ext cx="936178" cy="1345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A260FC-8E65-B6C1-D1D0-FC4D9BED4387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887396" y="5965771"/>
            <a:ext cx="841373" cy="17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EDA598-B538-4CA1-1D8F-04F25CFADAE9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889114" y="4521055"/>
            <a:ext cx="875174" cy="143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C2EC829-69C2-0BFD-AE7B-F0593FC52E6C}"/>
              </a:ext>
            </a:extLst>
          </p:cNvPr>
          <p:cNvCxnSpPr>
            <a:cxnSpLocks/>
          </p:cNvCxnSpPr>
          <p:nvPr/>
        </p:nvCxnSpPr>
        <p:spPr>
          <a:xfrm flipV="1">
            <a:off x="5872551" y="3155813"/>
            <a:ext cx="891737" cy="280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B9B8076-7F90-E15E-DF2E-1B6250EDB368}"/>
              </a:ext>
            </a:extLst>
          </p:cNvPr>
          <p:cNvCxnSpPr>
            <a:cxnSpLocks/>
          </p:cNvCxnSpPr>
          <p:nvPr/>
        </p:nvCxnSpPr>
        <p:spPr>
          <a:xfrm>
            <a:off x="3487976" y="3117143"/>
            <a:ext cx="8073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73152C-A82C-AAFD-1C76-882995E49563}"/>
              </a:ext>
            </a:extLst>
          </p:cNvPr>
          <p:cNvCxnSpPr>
            <a:cxnSpLocks/>
          </p:cNvCxnSpPr>
          <p:nvPr/>
        </p:nvCxnSpPr>
        <p:spPr>
          <a:xfrm>
            <a:off x="3487976" y="3172293"/>
            <a:ext cx="848448" cy="1418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D7FFCA-1F13-5956-15B1-BC36EB8A2D73}"/>
              </a:ext>
            </a:extLst>
          </p:cNvPr>
          <p:cNvCxnSpPr>
            <a:cxnSpLocks/>
          </p:cNvCxnSpPr>
          <p:nvPr/>
        </p:nvCxnSpPr>
        <p:spPr>
          <a:xfrm>
            <a:off x="3466131" y="3203182"/>
            <a:ext cx="834774" cy="2850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014D65-3316-9904-29B1-3D6FB0E0F2CE}"/>
              </a:ext>
            </a:extLst>
          </p:cNvPr>
          <p:cNvCxnSpPr>
            <a:cxnSpLocks/>
          </p:cNvCxnSpPr>
          <p:nvPr/>
        </p:nvCxnSpPr>
        <p:spPr>
          <a:xfrm flipV="1">
            <a:off x="3396407" y="3273551"/>
            <a:ext cx="959805" cy="1249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7D6EB7C-6784-710B-80BF-F99D2F8F64FB}"/>
              </a:ext>
            </a:extLst>
          </p:cNvPr>
          <p:cNvCxnSpPr>
            <a:cxnSpLocks/>
          </p:cNvCxnSpPr>
          <p:nvPr/>
        </p:nvCxnSpPr>
        <p:spPr>
          <a:xfrm flipV="1">
            <a:off x="3406378" y="4590987"/>
            <a:ext cx="930046" cy="8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C5A9372-C4DE-4604-E7A8-AF6CCFB36A85}"/>
              </a:ext>
            </a:extLst>
          </p:cNvPr>
          <p:cNvCxnSpPr>
            <a:cxnSpLocks/>
          </p:cNvCxnSpPr>
          <p:nvPr/>
        </p:nvCxnSpPr>
        <p:spPr>
          <a:xfrm>
            <a:off x="3364727" y="4707737"/>
            <a:ext cx="936178" cy="1345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E9014D-E194-C8C3-490E-EB02A630519E}"/>
              </a:ext>
            </a:extLst>
          </p:cNvPr>
          <p:cNvCxnSpPr>
            <a:cxnSpLocks/>
          </p:cNvCxnSpPr>
          <p:nvPr/>
        </p:nvCxnSpPr>
        <p:spPr>
          <a:xfrm>
            <a:off x="3459532" y="6035703"/>
            <a:ext cx="841373" cy="17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4C198D-C322-8F19-A0E2-34ADFE0ECCC3}"/>
              </a:ext>
            </a:extLst>
          </p:cNvPr>
          <p:cNvCxnSpPr>
            <a:cxnSpLocks/>
          </p:cNvCxnSpPr>
          <p:nvPr/>
        </p:nvCxnSpPr>
        <p:spPr>
          <a:xfrm flipV="1">
            <a:off x="3461250" y="4590987"/>
            <a:ext cx="875174" cy="143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8C103D7-9F5C-7B21-F0D8-395033DADB47}"/>
              </a:ext>
            </a:extLst>
          </p:cNvPr>
          <p:cNvCxnSpPr>
            <a:cxnSpLocks/>
          </p:cNvCxnSpPr>
          <p:nvPr/>
        </p:nvCxnSpPr>
        <p:spPr>
          <a:xfrm flipV="1">
            <a:off x="3444687" y="3225745"/>
            <a:ext cx="891737" cy="280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0C8698-4EBA-BAF4-F974-101539109B60}"/>
              </a:ext>
            </a:extLst>
          </p:cNvPr>
          <p:cNvSpPr txBox="1"/>
          <p:nvPr/>
        </p:nvSpPr>
        <p:spPr>
          <a:xfrm>
            <a:off x="8473624" y="3451115"/>
            <a:ext cx="3363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Which cost function will we use?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Categorical cross-entropy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will we minimize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126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A3A7-74FC-1D00-3DA4-B9683E97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063C-AE8A-14D6-3213-761CF282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Deep Learning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 as a Neural Network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Generalizations to other activations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Design your own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846200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7BFF-10A1-46A8-9E4F-C9C75329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DA73-5C27-0CC3-F85C-3293E01E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/>
              <a:t>Predict to which of three species a flower belongs.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72C9F6-BE13-5C0E-D5B8-5498D9CE227B}"/>
                  </a:ext>
                </a:extLst>
              </p:cNvPr>
              <p:cNvSpPr txBox="1"/>
              <p:nvPr/>
            </p:nvSpPr>
            <p:spPr>
              <a:xfrm>
                <a:off x="2434085" y="3084361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72C9F6-BE13-5C0E-D5B8-5498D9CE2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85" y="3084361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E893B8A-658B-B6BA-5EDB-C98A86390169}"/>
              </a:ext>
            </a:extLst>
          </p:cNvPr>
          <p:cNvGrpSpPr/>
          <p:nvPr/>
        </p:nvGrpSpPr>
        <p:grpSpPr>
          <a:xfrm>
            <a:off x="4481668" y="2346236"/>
            <a:ext cx="1408064" cy="1385158"/>
            <a:chOff x="4481668" y="3202634"/>
            <a:chExt cx="1408064" cy="13851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A3D086-62F2-7F9B-A483-AA6F9209C9AA}"/>
                </a:ext>
              </a:extLst>
            </p:cNvPr>
            <p:cNvSpPr/>
            <p:nvPr/>
          </p:nvSpPr>
          <p:spPr>
            <a:xfrm>
              <a:off x="4481668" y="3202635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C6D19C-3AAD-70C1-801B-EBBD9C1616A4}"/>
                    </a:ext>
                  </a:extLst>
                </p:cNvPr>
                <p:cNvSpPr txBox="1"/>
                <p:nvPr/>
              </p:nvSpPr>
              <p:spPr>
                <a:xfrm>
                  <a:off x="4508932" y="3765110"/>
                  <a:ext cx="783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C6D19C-3AAD-70C1-801B-EBBD9C161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8932" y="3765110"/>
                  <a:ext cx="78335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13" r="-483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523D46-37D4-3BD7-4E79-3494A556829E}"/>
                </a:ext>
              </a:extLst>
            </p:cNvPr>
            <p:cNvCxnSpPr>
              <a:cxnSpLocks/>
            </p:cNvCxnSpPr>
            <p:nvPr/>
          </p:nvCxnSpPr>
          <p:spPr>
            <a:xfrm>
              <a:off x="5292212" y="3202634"/>
              <a:ext cx="0" cy="138515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5615DD-7598-C2C5-8F95-FDD5A8814BA6}"/>
                    </a:ext>
                  </a:extLst>
                </p:cNvPr>
                <p:cNvSpPr txBox="1"/>
                <p:nvPr/>
              </p:nvSpPr>
              <p:spPr>
                <a:xfrm>
                  <a:off x="5454787" y="3783018"/>
                  <a:ext cx="3582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5615DD-7598-C2C5-8F95-FDD5A8814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787" y="3783018"/>
                  <a:ext cx="35824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345"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BDD343-B539-89A7-B42B-D3874111AE3E}"/>
              </a:ext>
            </a:extLst>
          </p:cNvPr>
          <p:cNvCxnSpPr>
            <a:cxnSpLocks/>
          </p:cNvCxnSpPr>
          <p:nvPr/>
        </p:nvCxnSpPr>
        <p:spPr>
          <a:xfrm>
            <a:off x="5915840" y="3047211"/>
            <a:ext cx="8073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596154-E01B-D2C0-487A-A8721CB7A6AF}"/>
              </a:ext>
            </a:extLst>
          </p:cNvPr>
          <p:cNvGrpSpPr/>
          <p:nvPr/>
        </p:nvGrpSpPr>
        <p:grpSpPr>
          <a:xfrm>
            <a:off x="6808429" y="2346236"/>
            <a:ext cx="1408064" cy="1385157"/>
            <a:chOff x="6808429" y="2346236"/>
            <a:chExt cx="1408064" cy="13851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00BAEE-0DF9-9C9F-EB7C-BF5C6345E8AE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D71C079-850D-E615-66E4-C287B29FF5EC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D71C079-850D-E615-66E4-C287B29FF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9F09D01-D5F9-36AB-7E63-66FD6191547E}"/>
              </a:ext>
            </a:extLst>
          </p:cNvPr>
          <p:cNvSpPr txBox="1"/>
          <p:nvPr/>
        </p:nvSpPr>
        <p:spPr>
          <a:xfrm>
            <a:off x="2217107" y="477241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25C3D-65A3-9BB3-7186-BADFE7179223}"/>
              </a:ext>
            </a:extLst>
          </p:cNvPr>
          <p:cNvSpPr txBox="1"/>
          <p:nvPr/>
        </p:nvSpPr>
        <p:spPr>
          <a:xfrm>
            <a:off x="4566496" y="1882494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0CAB-4F97-B39D-9FC2-8B8367F88363}"/>
              </a:ext>
            </a:extLst>
          </p:cNvPr>
          <p:cNvSpPr txBox="1"/>
          <p:nvPr/>
        </p:nvSpPr>
        <p:spPr>
          <a:xfrm>
            <a:off x="6881576" y="1879821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A50762-12C3-9534-D75F-E11C450CBD7E}"/>
              </a:ext>
            </a:extLst>
          </p:cNvPr>
          <p:cNvSpPr/>
          <p:nvPr/>
        </p:nvSpPr>
        <p:spPr>
          <a:xfrm>
            <a:off x="4430624" y="3784002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388B07-4164-38F9-139F-E958BAA03301}"/>
                  </a:ext>
                </a:extLst>
              </p:cNvPr>
              <p:cNvSpPr txBox="1"/>
              <p:nvPr/>
            </p:nvSpPr>
            <p:spPr>
              <a:xfrm>
                <a:off x="4457888" y="4346477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388B07-4164-38F9-139F-E958BAA0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88" y="4346477"/>
                <a:ext cx="783356" cy="276999"/>
              </a:xfrm>
              <a:prstGeom prst="rect">
                <a:avLst/>
              </a:prstGeom>
              <a:blipFill>
                <a:blip r:embed="rId6"/>
                <a:stretch>
                  <a:fillRect l="-1587" r="-476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0D1427D-2CD7-8D0F-71AB-6C0A59BECEF3}"/>
              </a:ext>
            </a:extLst>
          </p:cNvPr>
          <p:cNvCxnSpPr>
            <a:cxnSpLocks/>
          </p:cNvCxnSpPr>
          <p:nvPr/>
        </p:nvCxnSpPr>
        <p:spPr>
          <a:xfrm>
            <a:off x="5241168" y="3784001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190AC0-2CD4-0EB8-35E1-AA4E29047E49}"/>
                  </a:ext>
                </a:extLst>
              </p:cNvPr>
              <p:cNvSpPr txBox="1"/>
              <p:nvPr/>
            </p:nvSpPr>
            <p:spPr>
              <a:xfrm>
                <a:off x="5403743" y="4364385"/>
                <a:ext cx="35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190AC0-2CD4-0EB8-35E1-AA4E29047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43" y="4364385"/>
                <a:ext cx="358240" cy="276999"/>
              </a:xfrm>
              <a:prstGeom prst="rect">
                <a:avLst/>
              </a:prstGeom>
              <a:blipFill>
                <a:blip r:embed="rId7"/>
                <a:stretch>
                  <a:fillRect l="-10345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66C51E77-9B73-486F-B887-388C840B628B}"/>
              </a:ext>
            </a:extLst>
          </p:cNvPr>
          <p:cNvSpPr/>
          <p:nvPr/>
        </p:nvSpPr>
        <p:spPr>
          <a:xfrm>
            <a:off x="4457888" y="5222235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AC84FF-C192-4EFC-AE5A-CF78FFDA9137}"/>
                  </a:ext>
                </a:extLst>
              </p:cNvPr>
              <p:cNvSpPr txBox="1"/>
              <p:nvPr/>
            </p:nvSpPr>
            <p:spPr>
              <a:xfrm>
                <a:off x="4485152" y="5784710"/>
                <a:ext cx="78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AC84FF-C192-4EFC-AE5A-CF78FFDA9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152" y="5784710"/>
                <a:ext cx="783356" cy="276999"/>
              </a:xfrm>
              <a:prstGeom prst="rect">
                <a:avLst/>
              </a:prstGeom>
              <a:blipFill>
                <a:blip r:embed="rId8"/>
                <a:stretch>
                  <a:fillRect l="-1613" r="-64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7AE60A-3F55-7022-29D5-BD3663A29EF7}"/>
              </a:ext>
            </a:extLst>
          </p:cNvPr>
          <p:cNvCxnSpPr>
            <a:cxnSpLocks/>
          </p:cNvCxnSpPr>
          <p:nvPr/>
        </p:nvCxnSpPr>
        <p:spPr>
          <a:xfrm>
            <a:off x="5268432" y="522223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2E6D86-5EAB-1236-F280-A4621F59F289}"/>
                  </a:ext>
                </a:extLst>
              </p:cNvPr>
              <p:cNvSpPr txBox="1"/>
              <p:nvPr/>
            </p:nvSpPr>
            <p:spPr>
              <a:xfrm>
                <a:off x="5431007" y="5802618"/>
                <a:ext cx="35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2E6D86-5EAB-1236-F280-A4621F59F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007" y="5802618"/>
                <a:ext cx="358240" cy="276999"/>
              </a:xfrm>
              <a:prstGeom prst="rect">
                <a:avLst/>
              </a:prstGeom>
              <a:blipFill>
                <a:blip r:embed="rId9"/>
                <a:stretch>
                  <a:fillRect l="-6667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7034248-D92E-492D-509C-2D1360FB5685}"/>
              </a:ext>
            </a:extLst>
          </p:cNvPr>
          <p:cNvGrpSpPr/>
          <p:nvPr/>
        </p:nvGrpSpPr>
        <p:grpSpPr>
          <a:xfrm>
            <a:off x="6764288" y="3828476"/>
            <a:ext cx="1408064" cy="1385157"/>
            <a:chOff x="6808429" y="2346236"/>
            <a:chExt cx="1408064" cy="138515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DD151A-BE61-687F-08F6-17A6244E84BC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8AE49A9-F961-D7A0-97C3-20932F7E7F72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8AE49A9-F961-D7A0-97C3-20932F7E7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1AF543-998C-EBFC-80B0-6A8A3E788CC3}"/>
              </a:ext>
            </a:extLst>
          </p:cNvPr>
          <p:cNvGrpSpPr/>
          <p:nvPr/>
        </p:nvGrpSpPr>
        <p:grpSpPr>
          <a:xfrm>
            <a:off x="6728769" y="5290772"/>
            <a:ext cx="1408064" cy="1385157"/>
            <a:chOff x="6808429" y="2346236"/>
            <a:chExt cx="1408064" cy="138515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DA36C39-CDE6-B5AC-72A5-CF47DA20676C}"/>
                </a:ext>
              </a:extLst>
            </p:cNvPr>
            <p:cNvSpPr/>
            <p:nvPr/>
          </p:nvSpPr>
          <p:spPr>
            <a:xfrm>
              <a:off x="6808429" y="2346236"/>
              <a:ext cx="1408064" cy="13851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E1AF9B-455A-D5AD-9973-47F42C7C93F5}"/>
                    </a:ext>
                  </a:extLst>
                </p:cNvPr>
                <p:cNvSpPr txBox="1"/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E1AF9B-455A-D5AD-9973-47F42C7C9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737" y="2838354"/>
                  <a:ext cx="112441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7FC43A0-0821-2DA6-92FD-02BCA1FF270B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915840" y="3102361"/>
            <a:ext cx="848448" cy="1418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F63791-84F5-4AA5-7A6C-0D3A69B89E19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893995" y="3133250"/>
            <a:ext cx="834774" cy="2850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72710E-D9FD-16E6-F92A-ED86FAD13A50}"/>
              </a:ext>
            </a:extLst>
          </p:cNvPr>
          <p:cNvCxnSpPr>
            <a:cxnSpLocks/>
          </p:cNvCxnSpPr>
          <p:nvPr/>
        </p:nvCxnSpPr>
        <p:spPr>
          <a:xfrm flipV="1">
            <a:off x="5824271" y="3203619"/>
            <a:ext cx="959805" cy="1249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2E1509-7027-B498-0051-20E32A8AE837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834242" y="4521055"/>
            <a:ext cx="930046" cy="8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D2167C-FBC5-0D0F-0AE0-018C89FB1FB9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792591" y="4637805"/>
            <a:ext cx="936178" cy="1345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A260FC-8E65-B6C1-D1D0-FC4D9BED4387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887396" y="5965771"/>
            <a:ext cx="841373" cy="17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EDA598-B538-4CA1-1D8F-04F25CFADAE9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889114" y="4521055"/>
            <a:ext cx="875174" cy="143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C2EC829-69C2-0BFD-AE7B-F0593FC52E6C}"/>
              </a:ext>
            </a:extLst>
          </p:cNvPr>
          <p:cNvCxnSpPr>
            <a:cxnSpLocks/>
          </p:cNvCxnSpPr>
          <p:nvPr/>
        </p:nvCxnSpPr>
        <p:spPr>
          <a:xfrm flipV="1">
            <a:off x="5872551" y="3155813"/>
            <a:ext cx="891737" cy="280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B9B8076-7F90-E15E-DF2E-1B6250EDB368}"/>
              </a:ext>
            </a:extLst>
          </p:cNvPr>
          <p:cNvCxnSpPr>
            <a:cxnSpLocks/>
          </p:cNvCxnSpPr>
          <p:nvPr/>
        </p:nvCxnSpPr>
        <p:spPr>
          <a:xfrm>
            <a:off x="3487976" y="3117143"/>
            <a:ext cx="8073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73152C-A82C-AAFD-1C76-882995E49563}"/>
              </a:ext>
            </a:extLst>
          </p:cNvPr>
          <p:cNvCxnSpPr>
            <a:cxnSpLocks/>
          </p:cNvCxnSpPr>
          <p:nvPr/>
        </p:nvCxnSpPr>
        <p:spPr>
          <a:xfrm>
            <a:off x="3487976" y="3172293"/>
            <a:ext cx="848448" cy="1418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D7FFCA-1F13-5956-15B1-BC36EB8A2D73}"/>
              </a:ext>
            </a:extLst>
          </p:cNvPr>
          <p:cNvCxnSpPr>
            <a:cxnSpLocks/>
          </p:cNvCxnSpPr>
          <p:nvPr/>
        </p:nvCxnSpPr>
        <p:spPr>
          <a:xfrm>
            <a:off x="3466131" y="3203182"/>
            <a:ext cx="834774" cy="2850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014D65-3316-9904-29B1-3D6FB0E0F2CE}"/>
              </a:ext>
            </a:extLst>
          </p:cNvPr>
          <p:cNvCxnSpPr>
            <a:cxnSpLocks/>
          </p:cNvCxnSpPr>
          <p:nvPr/>
        </p:nvCxnSpPr>
        <p:spPr>
          <a:xfrm flipV="1">
            <a:off x="3396407" y="3273551"/>
            <a:ext cx="959805" cy="1249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7D6EB7C-6784-710B-80BF-F99D2F8F64FB}"/>
              </a:ext>
            </a:extLst>
          </p:cNvPr>
          <p:cNvCxnSpPr>
            <a:cxnSpLocks/>
          </p:cNvCxnSpPr>
          <p:nvPr/>
        </p:nvCxnSpPr>
        <p:spPr>
          <a:xfrm flipV="1">
            <a:off x="3406378" y="4590987"/>
            <a:ext cx="930046" cy="8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C5A9372-C4DE-4604-E7A8-AF6CCFB36A85}"/>
              </a:ext>
            </a:extLst>
          </p:cNvPr>
          <p:cNvCxnSpPr>
            <a:cxnSpLocks/>
          </p:cNvCxnSpPr>
          <p:nvPr/>
        </p:nvCxnSpPr>
        <p:spPr>
          <a:xfrm>
            <a:off x="3364727" y="4707737"/>
            <a:ext cx="936178" cy="1345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E9014D-E194-C8C3-490E-EB02A630519E}"/>
              </a:ext>
            </a:extLst>
          </p:cNvPr>
          <p:cNvCxnSpPr>
            <a:cxnSpLocks/>
          </p:cNvCxnSpPr>
          <p:nvPr/>
        </p:nvCxnSpPr>
        <p:spPr>
          <a:xfrm>
            <a:off x="3459532" y="6035703"/>
            <a:ext cx="841373" cy="17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4C198D-C322-8F19-A0E2-34ADFE0ECCC3}"/>
              </a:ext>
            </a:extLst>
          </p:cNvPr>
          <p:cNvCxnSpPr>
            <a:cxnSpLocks/>
          </p:cNvCxnSpPr>
          <p:nvPr/>
        </p:nvCxnSpPr>
        <p:spPr>
          <a:xfrm flipV="1">
            <a:off x="3461250" y="4590987"/>
            <a:ext cx="875174" cy="143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8C103D7-9F5C-7B21-F0D8-395033DADB47}"/>
              </a:ext>
            </a:extLst>
          </p:cNvPr>
          <p:cNvCxnSpPr>
            <a:cxnSpLocks/>
          </p:cNvCxnSpPr>
          <p:nvPr/>
        </p:nvCxnSpPr>
        <p:spPr>
          <a:xfrm flipV="1">
            <a:off x="3444687" y="3225745"/>
            <a:ext cx="891737" cy="280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0C8698-4EBA-BAF4-F974-101539109B60}"/>
              </a:ext>
            </a:extLst>
          </p:cNvPr>
          <p:cNvSpPr txBox="1"/>
          <p:nvPr/>
        </p:nvSpPr>
        <p:spPr>
          <a:xfrm>
            <a:off x="8473624" y="3451115"/>
            <a:ext cx="3363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Which cost function will we use?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Categorical cross-entropy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will we minimize it?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15263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2D3A-652D-4B45-A312-6D7AD2B4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general description of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6534-0F7A-4AE1-C8F2-418D3D63D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Architecture: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Input layer: our features, x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Hidden layers: have neurons, which include a linear function and an activation function.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Output layer: our response, y.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Cost-Function: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e.g., the negative log likelihood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Method to minimize the cost function: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e.g., gradient descent</a:t>
            </a: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lvl="1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50015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2D3A-652D-4B45-A312-6D7AD2B4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Pair-up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6534-0F7A-4AE1-C8F2-418D3D63D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Design a network architecture to predict whether a tumor is malignant or benign given several tumor characteristics.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Input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Output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Activation Function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Cost Function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Draw a diagram!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many parameters does your network have?</a:t>
            </a: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lvl="1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47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85EC-5D2F-307B-A942-9CE966AA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94B5B-0A63-79CA-8E56-0839F7FE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subset of methods in machine learning that aim to extract high-level features from data.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Growing popularity in industry due to several factors: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High computational requirements.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Access to large amounts of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New algorithms.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Wide array of uses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Computer vision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Natural Language Processing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Speech Recognition</a:t>
            </a: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lvl="1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234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A3A7-74FC-1D00-3DA4-B9683E97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063C-AE8A-14D6-3213-761CF282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Deep Learning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Logistic </a:t>
            </a:r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Regression as a </a:t>
            </a:r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Generalizations to other activations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Design your own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44429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C488-4925-A946-B084-0CD244D2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2C451-2682-A082-6C8B-F86E3EDC3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u="sng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Goal:</a:t>
                </a:r>
                <a:r>
                  <a:rPr lang="en-US" sz="26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binary classification (e.g., to which species does this plant belong)</a:t>
                </a:r>
              </a:p>
              <a:p>
                <a:endParaRPr lang="en-US" sz="2600" u="sng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sz="2600" u="sng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Model:</a:t>
                </a:r>
                <a:r>
                  <a:rPr lang="en-US" sz="2400" b="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sz="26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In words, we transformed the output of a linear model to be between zero and one, so that we could predict the probability of belonging to class 1 (i.e., species 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2C451-2682-A082-6C8B-F86E3EDC3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99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E5D9-DC28-CE38-998F-FD9FC29F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/>
              <p:nvPr/>
            </p:nvSpPr>
            <p:spPr>
              <a:xfrm>
                <a:off x="987328" y="3040520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28" y="3040520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40B858D-8E98-B6A3-27E0-B38A50523CD8}"/>
              </a:ext>
            </a:extLst>
          </p:cNvPr>
          <p:cNvSpPr txBox="1"/>
          <p:nvPr/>
        </p:nvSpPr>
        <p:spPr>
          <a:xfrm>
            <a:off x="187461" y="1655525"/>
            <a:ext cx="1551581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Features: sepal length, petal length, petal width, etc.</a:t>
            </a:r>
          </a:p>
        </p:txBody>
      </p:sp>
    </p:spTree>
    <p:extLst>
      <p:ext uri="{BB962C8B-B14F-4D97-AF65-F5344CB8AC3E}">
        <p14:creationId xmlns:p14="http://schemas.microsoft.com/office/powerpoint/2010/main" val="386345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E5D9-DC28-CE38-998F-FD9FC29F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/>
              <p:nvPr/>
            </p:nvSpPr>
            <p:spPr>
              <a:xfrm>
                <a:off x="987328" y="3040520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28" y="3040520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40B858D-8E98-B6A3-27E0-B38A50523CD8}"/>
              </a:ext>
            </a:extLst>
          </p:cNvPr>
          <p:cNvSpPr txBox="1"/>
          <p:nvPr/>
        </p:nvSpPr>
        <p:spPr>
          <a:xfrm>
            <a:off x="187461" y="1655525"/>
            <a:ext cx="1551581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Features: sepal length, petal length, petal width, etc.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634090-38EE-C89E-95DC-861E8D59B381}"/>
              </a:ext>
            </a:extLst>
          </p:cNvPr>
          <p:cNvCxnSpPr>
            <a:cxnSpLocks/>
          </p:cNvCxnSpPr>
          <p:nvPr/>
        </p:nvCxnSpPr>
        <p:spPr>
          <a:xfrm>
            <a:off x="1642741" y="3674429"/>
            <a:ext cx="1285583" cy="17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1293D-DE3C-2F37-F429-833A50AB164A}"/>
              </a:ext>
            </a:extLst>
          </p:cNvPr>
          <p:cNvCxnSpPr>
            <a:cxnSpLocks/>
          </p:cNvCxnSpPr>
          <p:nvPr/>
        </p:nvCxnSpPr>
        <p:spPr>
          <a:xfrm>
            <a:off x="1609579" y="3158794"/>
            <a:ext cx="1425332" cy="46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501B4-5F76-A59B-972F-CF36C363B7C3}"/>
              </a:ext>
            </a:extLst>
          </p:cNvPr>
          <p:cNvCxnSpPr>
            <a:cxnSpLocks/>
          </p:cNvCxnSpPr>
          <p:nvPr/>
        </p:nvCxnSpPr>
        <p:spPr>
          <a:xfrm>
            <a:off x="1642741" y="3950246"/>
            <a:ext cx="1285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6F6BA-5094-FECE-9FD2-DE829E2C9CCF}"/>
              </a:ext>
            </a:extLst>
          </p:cNvPr>
          <p:cNvCxnSpPr>
            <a:cxnSpLocks/>
          </p:cNvCxnSpPr>
          <p:nvPr/>
        </p:nvCxnSpPr>
        <p:spPr>
          <a:xfrm flipV="1">
            <a:off x="1642741" y="4072726"/>
            <a:ext cx="1336071" cy="15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D1404-82A7-9EE5-6471-5B6B8846ED6B}"/>
              </a:ext>
            </a:extLst>
          </p:cNvPr>
          <p:cNvCxnSpPr>
            <a:cxnSpLocks/>
          </p:cNvCxnSpPr>
          <p:nvPr/>
        </p:nvCxnSpPr>
        <p:spPr>
          <a:xfrm flipV="1">
            <a:off x="1632953" y="4226996"/>
            <a:ext cx="1401958" cy="218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A6D1DE-144B-0881-992C-21057DC2AD69}"/>
              </a:ext>
            </a:extLst>
          </p:cNvPr>
          <p:cNvCxnSpPr>
            <a:cxnSpLocks/>
          </p:cNvCxnSpPr>
          <p:nvPr/>
        </p:nvCxnSpPr>
        <p:spPr>
          <a:xfrm>
            <a:off x="1632953" y="3429000"/>
            <a:ext cx="1345859" cy="310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25252-3683-6529-119C-6EA920FB4343}"/>
              </a:ext>
            </a:extLst>
          </p:cNvPr>
          <p:cNvSpPr/>
          <p:nvPr/>
        </p:nvSpPr>
        <p:spPr>
          <a:xfrm>
            <a:off x="3034911" y="3158794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/>
              <p:nvPr/>
            </p:nvSpPr>
            <p:spPr>
              <a:xfrm>
                <a:off x="3153177" y="3674667"/>
                <a:ext cx="467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77" y="3674667"/>
                <a:ext cx="467500" cy="276999"/>
              </a:xfrm>
              <a:prstGeom prst="rect">
                <a:avLst/>
              </a:prstGeom>
              <a:blipFill>
                <a:blip r:embed="rId3"/>
                <a:stretch>
                  <a:fillRect l="-10526" t="-4348" r="-78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8D51FE-5AD1-39A4-9D5D-97D7C50E685A}"/>
              </a:ext>
            </a:extLst>
          </p:cNvPr>
          <p:cNvCxnSpPr>
            <a:stCxn id="18" idx="0"/>
            <a:endCxn id="18" idx="4"/>
          </p:cNvCxnSpPr>
          <p:nvPr/>
        </p:nvCxnSpPr>
        <p:spPr>
          <a:xfrm>
            <a:off x="3738943" y="315879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/>
              <p:nvPr/>
            </p:nvSpPr>
            <p:spPr>
              <a:xfrm>
                <a:off x="3845531" y="3674666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31" y="3674666"/>
                <a:ext cx="193193" cy="276999"/>
              </a:xfrm>
              <a:prstGeom prst="rect">
                <a:avLst/>
              </a:prstGeom>
              <a:blipFill>
                <a:blip r:embed="rId4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46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E5D9-DC28-CE38-998F-FD9FC29F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/>
              <p:nvPr/>
            </p:nvSpPr>
            <p:spPr>
              <a:xfrm>
                <a:off x="987328" y="3040520"/>
                <a:ext cx="645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54781-57F2-271C-59CE-85E3B2673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28" y="3040520"/>
                <a:ext cx="645625" cy="1545295"/>
              </a:xfrm>
              <a:prstGeom prst="rect">
                <a:avLst/>
              </a:prstGeom>
              <a:blipFill>
                <a:blip r:embed="rId2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40B858D-8E98-B6A3-27E0-B38A50523CD8}"/>
              </a:ext>
            </a:extLst>
          </p:cNvPr>
          <p:cNvSpPr txBox="1"/>
          <p:nvPr/>
        </p:nvSpPr>
        <p:spPr>
          <a:xfrm>
            <a:off x="187461" y="1655525"/>
            <a:ext cx="1551581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Features: sepal length, petal length, petal width, etc.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634090-38EE-C89E-95DC-861E8D59B381}"/>
              </a:ext>
            </a:extLst>
          </p:cNvPr>
          <p:cNvCxnSpPr>
            <a:cxnSpLocks/>
          </p:cNvCxnSpPr>
          <p:nvPr/>
        </p:nvCxnSpPr>
        <p:spPr>
          <a:xfrm>
            <a:off x="1642741" y="3674429"/>
            <a:ext cx="1285583" cy="17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1293D-DE3C-2F37-F429-833A50AB164A}"/>
              </a:ext>
            </a:extLst>
          </p:cNvPr>
          <p:cNvCxnSpPr>
            <a:cxnSpLocks/>
          </p:cNvCxnSpPr>
          <p:nvPr/>
        </p:nvCxnSpPr>
        <p:spPr>
          <a:xfrm>
            <a:off x="1609579" y="3158794"/>
            <a:ext cx="1425332" cy="46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501B4-5F76-A59B-972F-CF36C363B7C3}"/>
              </a:ext>
            </a:extLst>
          </p:cNvPr>
          <p:cNvCxnSpPr>
            <a:cxnSpLocks/>
          </p:cNvCxnSpPr>
          <p:nvPr/>
        </p:nvCxnSpPr>
        <p:spPr>
          <a:xfrm>
            <a:off x="1642741" y="3950246"/>
            <a:ext cx="1285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6F6BA-5094-FECE-9FD2-DE829E2C9CCF}"/>
              </a:ext>
            </a:extLst>
          </p:cNvPr>
          <p:cNvCxnSpPr>
            <a:cxnSpLocks/>
          </p:cNvCxnSpPr>
          <p:nvPr/>
        </p:nvCxnSpPr>
        <p:spPr>
          <a:xfrm flipV="1">
            <a:off x="1642741" y="4072726"/>
            <a:ext cx="1336071" cy="15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D1404-82A7-9EE5-6471-5B6B8846ED6B}"/>
              </a:ext>
            </a:extLst>
          </p:cNvPr>
          <p:cNvCxnSpPr>
            <a:cxnSpLocks/>
          </p:cNvCxnSpPr>
          <p:nvPr/>
        </p:nvCxnSpPr>
        <p:spPr>
          <a:xfrm flipV="1">
            <a:off x="1632953" y="4226996"/>
            <a:ext cx="1401958" cy="218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A6D1DE-144B-0881-992C-21057DC2AD69}"/>
              </a:ext>
            </a:extLst>
          </p:cNvPr>
          <p:cNvCxnSpPr>
            <a:cxnSpLocks/>
          </p:cNvCxnSpPr>
          <p:nvPr/>
        </p:nvCxnSpPr>
        <p:spPr>
          <a:xfrm>
            <a:off x="1632953" y="3429000"/>
            <a:ext cx="1345859" cy="310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25252-3683-6529-119C-6EA920FB4343}"/>
              </a:ext>
            </a:extLst>
          </p:cNvPr>
          <p:cNvSpPr/>
          <p:nvPr/>
        </p:nvSpPr>
        <p:spPr>
          <a:xfrm>
            <a:off x="3034911" y="3158794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/>
              <p:nvPr/>
            </p:nvSpPr>
            <p:spPr>
              <a:xfrm>
                <a:off x="3153177" y="3674667"/>
                <a:ext cx="467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1FC91F-01DC-8123-FF8C-D36EA1E4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77" y="3674667"/>
                <a:ext cx="467500" cy="276999"/>
              </a:xfrm>
              <a:prstGeom prst="rect">
                <a:avLst/>
              </a:prstGeom>
              <a:blipFill>
                <a:blip r:embed="rId3"/>
                <a:stretch>
                  <a:fillRect l="-10526" t="-4348" r="-78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8D51FE-5AD1-39A4-9D5D-97D7C50E685A}"/>
              </a:ext>
            </a:extLst>
          </p:cNvPr>
          <p:cNvCxnSpPr>
            <a:stCxn id="18" idx="0"/>
            <a:endCxn id="18" idx="4"/>
          </p:cNvCxnSpPr>
          <p:nvPr/>
        </p:nvCxnSpPr>
        <p:spPr>
          <a:xfrm>
            <a:off x="3738943" y="3158794"/>
            <a:ext cx="0" cy="1385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/>
              <p:nvPr/>
            </p:nvSpPr>
            <p:spPr>
              <a:xfrm>
                <a:off x="3845531" y="3674666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139CC0-A751-DF1E-3A43-2724510B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31" y="3674666"/>
                <a:ext cx="193193" cy="276999"/>
              </a:xfrm>
              <a:prstGeom prst="rect">
                <a:avLst/>
              </a:prstGeom>
              <a:blipFill>
                <a:blip r:embed="rId4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CE4B24-EEFB-FA8A-F876-B5CE932814AC}"/>
              </a:ext>
            </a:extLst>
          </p:cNvPr>
          <p:cNvCxnSpPr>
            <a:cxnSpLocks/>
          </p:cNvCxnSpPr>
          <p:nvPr/>
        </p:nvCxnSpPr>
        <p:spPr>
          <a:xfrm>
            <a:off x="4442975" y="3861774"/>
            <a:ext cx="1009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C025D68-174E-4D41-9CEE-E00E5042BAF1}"/>
              </a:ext>
            </a:extLst>
          </p:cNvPr>
          <p:cNvSpPr/>
          <p:nvPr/>
        </p:nvSpPr>
        <p:spPr>
          <a:xfrm>
            <a:off x="5461156" y="3160313"/>
            <a:ext cx="1408064" cy="1385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/>
              <p:nvPr/>
            </p:nvSpPr>
            <p:spPr>
              <a:xfrm>
                <a:off x="5979495" y="3620903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D2100B-AD86-1FDF-E3CF-E6790DC9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495" y="3620903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8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1201</Words>
  <Application>Microsoft Macintosh PowerPoint</Application>
  <PresentationFormat>Widescreen</PresentationFormat>
  <Paragraphs>320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Futura Medium</vt:lpstr>
      <vt:lpstr>Futura Medium</vt:lpstr>
      <vt:lpstr>Office Theme</vt:lpstr>
      <vt:lpstr>Neural Networks: Part 1</vt:lpstr>
      <vt:lpstr>Outline</vt:lpstr>
      <vt:lpstr>Outline</vt:lpstr>
      <vt:lpstr>Deep Learning</vt:lpstr>
      <vt:lpstr>Outline</vt:lpstr>
      <vt:lpstr>Logistic Regression Model</vt:lpstr>
      <vt:lpstr>Network Representation</vt:lpstr>
      <vt:lpstr>Network Representation</vt:lpstr>
      <vt:lpstr>Network Representation</vt:lpstr>
      <vt:lpstr>Network Representation</vt:lpstr>
      <vt:lpstr>Network Representation</vt:lpstr>
      <vt:lpstr>Network Representation</vt:lpstr>
      <vt:lpstr>Network Representation</vt:lpstr>
      <vt:lpstr>Network Representation</vt:lpstr>
      <vt:lpstr>Network Representation</vt:lpstr>
      <vt:lpstr>Network Representation</vt:lpstr>
      <vt:lpstr>Network Representation</vt:lpstr>
      <vt:lpstr>Network Representation</vt:lpstr>
      <vt:lpstr>Network Representation</vt:lpstr>
      <vt:lpstr>Network Representation</vt:lpstr>
      <vt:lpstr>Network Representation</vt:lpstr>
      <vt:lpstr>Outline</vt:lpstr>
      <vt:lpstr>A general description of networks</vt:lpstr>
      <vt:lpstr>A new goal:</vt:lpstr>
      <vt:lpstr>A new goal:</vt:lpstr>
      <vt:lpstr>A new goal:</vt:lpstr>
      <vt:lpstr>A new goal:</vt:lpstr>
      <vt:lpstr>A new goal:</vt:lpstr>
      <vt:lpstr>A new goal:</vt:lpstr>
      <vt:lpstr>A new goal:</vt:lpstr>
      <vt:lpstr>A general description of networks</vt:lpstr>
      <vt:lpstr>Pair-up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Networks: Part 1</dc:title>
  <dc:creator>Smith, Megan</dc:creator>
  <cp:lastModifiedBy>Smith, Megan</cp:lastModifiedBy>
  <cp:revision>15</cp:revision>
  <dcterms:created xsi:type="dcterms:W3CDTF">2024-01-04T22:02:15Z</dcterms:created>
  <dcterms:modified xsi:type="dcterms:W3CDTF">2024-02-25T16:16:47Z</dcterms:modified>
</cp:coreProperties>
</file>