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378" r:id="rId3"/>
    <p:sldId id="281" r:id="rId4"/>
    <p:sldId id="278" r:id="rId5"/>
    <p:sldId id="280" r:id="rId6"/>
    <p:sldId id="379" r:id="rId7"/>
    <p:sldId id="380" r:id="rId8"/>
    <p:sldId id="381" r:id="rId9"/>
    <p:sldId id="382" r:id="rId10"/>
    <p:sldId id="424" r:id="rId11"/>
    <p:sldId id="383" r:id="rId12"/>
    <p:sldId id="385" r:id="rId13"/>
    <p:sldId id="384" r:id="rId14"/>
    <p:sldId id="386" r:id="rId15"/>
    <p:sldId id="387" r:id="rId16"/>
    <p:sldId id="388" r:id="rId17"/>
    <p:sldId id="389" r:id="rId18"/>
    <p:sldId id="390" r:id="rId19"/>
    <p:sldId id="392" r:id="rId20"/>
    <p:sldId id="391" r:id="rId21"/>
    <p:sldId id="393" r:id="rId22"/>
    <p:sldId id="422" r:id="rId23"/>
    <p:sldId id="423" r:id="rId24"/>
    <p:sldId id="394" r:id="rId25"/>
    <p:sldId id="395" r:id="rId26"/>
    <p:sldId id="396" r:id="rId27"/>
    <p:sldId id="397" r:id="rId28"/>
    <p:sldId id="398" r:id="rId29"/>
    <p:sldId id="399" r:id="rId30"/>
    <p:sldId id="411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2" r:id="rId40"/>
    <p:sldId id="413" r:id="rId41"/>
    <p:sldId id="414" r:id="rId42"/>
    <p:sldId id="438" r:id="rId43"/>
    <p:sldId id="415" r:id="rId44"/>
    <p:sldId id="416" r:id="rId45"/>
    <p:sldId id="439" r:id="rId46"/>
    <p:sldId id="440" r:id="rId47"/>
    <p:sldId id="417" r:id="rId48"/>
    <p:sldId id="418" r:id="rId49"/>
    <p:sldId id="419" r:id="rId50"/>
    <p:sldId id="420" r:id="rId51"/>
    <p:sldId id="421" r:id="rId52"/>
    <p:sldId id="441" r:id="rId53"/>
    <p:sldId id="442" r:id="rId54"/>
    <p:sldId id="426" r:id="rId55"/>
    <p:sldId id="425" r:id="rId56"/>
    <p:sldId id="427" r:id="rId57"/>
    <p:sldId id="428" r:id="rId58"/>
    <p:sldId id="429" r:id="rId59"/>
    <p:sldId id="430" r:id="rId60"/>
    <p:sldId id="431" r:id="rId61"/>
    <p:sldId id="432" r:id="rId62"/>
    <p:sldId id="433" r:id="rId63"/>
    <p:sldId id="434" r:id="rId64"/>
    <p:sldId id="435" r:id="rId65"/>
    <p:sldId id="436" r:id="rId66"/>
    <p:sldId id="437" r:id="rId67"/>
    <p:sldId id="400" r:id="rId68"/>
    <p:sldId id="402" r:id="rId69"/>
    <p:sldId id="40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78"/>
          </p14:sldIdLst>
        </p14:section>
        <p14:section name="01 : Create Azure Subscription" id="{BC30A65C-D7CD-40E7-ADF2-F7E4200D44A2}">
          <p14:sldIdLst>
            <p14:sldId id="281"/>
            <p14:sldId id="278"/>
            <p14:sldId id="280"/>
          </p14:sldIdLst>
        </p14:section>
        <p14:section name="02 : Create 3 machines" id="{A0819554-5015-411D-AF3D-32A53F697612}">
          <p14:sldIdLst>
            <p14:sldId id="379"/>
            <p14:sldId id="380"/>
            <p14:sldId id="381"/>
            <p14:sldId id="382"/>
            <p14:sldId id="424"/>
            <p14:sldId id="383"/>
          </p14:sldIdLst>
        </p14:section>
        <p14:section name="03 - Getting Started with OMS" id="{59B3BCB3-483D-4F55-828E-22E3E0DF1EB9}">
          <p14:sldIdLst>
            <p14:sldId id="385"/>
            <p14:sldId id="384"/>
            <p14:sldId id="386"/>
            <p14:sldId id="387"/>
            <p14:sldId id="388"/>
            <p14:sldId id="389"/>
            <p14:sldId id="390"/>
          </p14:sldIdLst>
        </p14:section>
        <p14:section name="04 - Performing Log Analytics with OMS" id="{691BA90E-19AE-43D5-A837-3CFAF6EA8906}">
          <p14:sldIdLst>
            <p14:sldId id="392"/>
            <p14:sldId id="391"/>
            <p14:sldId id="393"/>
            <p14:sldId id="422"/>
            <p14:sldId id="423"/>
          </p14:sldIdLst>
        </p14:section>
        <p14:section name="05 - Getting Started with Azure Backup" id="{66BADCC7-9DAE-40DB-99A0-6485C5032C5E}">
          <p14:sldIdLst>
            <p14:sldId id="394"/>
            <p14:sldId id="395"/>
            <p14:sldId id="396"/>
            <p14:sldId id="397"/>
            <p14:sldId id="398"/>
            <p14:sldId id="399"/>
          </p14:sldIdLst>
        </p14:section>
        <p14:section name="06 - Getting Started with Azure Site Recovery" id="{55837474-FA08-435A-A28F-E43626BF8359}">
          <p14:sldIdLst>
            <p14:sldId id="411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</p14:sldIdLst>
        </p14:section>
        <p14:section name="07 - Replicate applications" id="{615C9DD6-52ED-41B0-B3F2-91E0CA8BDCF5}">
          <p14:sldIdLst>
            <p14:sldId id="412"/>
            <p14:sldId id="413"/>
            <p14:sldId id="414"/>
            <p14:sldId id="438"/>
            <p14:sldId id="415"/>
            <p14:sldId id="416"/>
            <p14:sldId id="439"/>
            <p14:sldId id="440"/>
            <p14:sldId id="417"/>
            <p14:sldId id="418"/>
            <p14:sldId id="419"/>
            <p14:sldId id="420"/>
            <p14:sldId id="421"/>
            <p14:sldId id="441"/>
            <p14:sldId id="442"/>
            <p14:sldId id="426"/>
          </p14:sldIdLst>
        </p14:section>
        <p14:section name="08 - Test the deployment" id="{693DC4EA-B269-4BF1-9BC9-666C7D8AD191}">
          <p14:sldIdLst>
            <p14:sldId id="425"/>
            <p14:sldId id="427"/>
            <p14:sldId id="428"/>
            <p14:sldId id="429"/>
            <p14:sldId id="430"/>
          </p14:sldIdLst>
        </p14:section>
        <p14:section name="09 - Configuring Automation for OMS" id="{C46F3E2C-7F2B-491B-854D-0BB94D45C40B}">
          <p14:sldIdLst>
            <p14:sldId id="431"/>
            <p14:sldId id="432"/>
            <p14:sldId id="433"/>
            <p14:sldId id="434"/>
            <p14:sldId id="435"/>
            <p14:sldId id="436"/>
            <p14:sldId id="437"/>
          </p14:sldIdLst>
        </p14:section>
        <p14:section name="10 - Enabling RemoteApp" id="{D0B39B5D-74FB-4DE3-8260-7FB6B408CB57}">
          <p14:sldIdLst>
            <p14:sldId id="400"/>
            <p14:sldId id="402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9" autoAdjust="0"/>
    <p:restoredTop sz="95165" autoAdjust="0"/>
  </p:normalViewPr>
  <p:slideViewPr>
    <p:cSldViewPr snapToGrid="0">
      <p:cViewPr varScale="1">
        <p:scale>
          <a:sx n="49" d="100"/>
          <a:sy n="49" d="100"/>
        </p:scale>
        <p:origin x="444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9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10489542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0" y="1431010"/>
            <a:ext cx="10464643" cy="501439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1118091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microsoft.com/en-us/server-cloud/operations-management-suite/overview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microsoft.com/en-us/server-cloud/operations-management-suite/overview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cpuburni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azure.microsoft.com/en-us/documentation/articles/site-recovery-vmware-to-azure/#configuration-server-prerequisit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site-recovery-capacity-planner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aka.ms/o365pl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file:///\\xxxHOLPs\c$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icrosoftazurepass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technet.microsoft.com/en-us/sysinternals/processexplorer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http://manage.windowsazur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Operational Management Suite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Hands-On Labs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Static IP Address for Configuration/Process 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dirty="0">
                <a:solidFill>
                  <a:srgbClr val="00B050"/>
                </a:solidFill>
              </a:rPr>
              <a:t>Virtual machines </a:t>
            </a:r>
            <a:r>
              <a:rPr lang="en-US" dirty="0"/>
              <a:t>at Left Navigation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Settings &gt; Network interfaces &gt; </a:t>
            </a:r>
            <a:r>
              <a:rPr lang="en-US" b="1" i="1" dirty="0"/>
              <a:t>instance name </a:t>
            </a:r>
            <a:r>
              <a:rPr lang="en-US" b="1" dirty="0"/>
              <a:t>&gt; All settings -&gt; IP addresses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 IP address from Dynamic to </a:t>
            </a:r>
            <a:r>
              <a:rPr lang="en-US" b="1" dirty="0"/>
              <a:t>Static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71743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Machine Creating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dirty="0">
                <a:solidFill>
                  <a:srgbClr val="00B050"/>
                </a:solidFill>
              </a:rPr>
              <a:t>Virtual machines </a:t>
            </a:r>
            <a:r>
              <a:rPr lang="en-US" dirty="0"/>
              <a:t>at Left Navigation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Wait and click </a:t>
            </a:r>
            <a:r>
              <a:rPr lang="en-US" dirty="0">
                <a:solidFill>
                  <a:srgbClr val="00B050"/>
                </a:solidFill>
              </a:rPr>
              <a:t>Refresh</a:t>
            </a:r>
            <a:r>
              <a:rPr lang="en-US" dirty="0"/>
              <a:t> until all machine are in Running Stage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at one VM (any), then click </a:t>
            </a:r>
            <a:r>
              <a:rPr lang="en-US" dirty="0">
                <a:solidFill>
                  <a:srgbClr val="00B050"/>
                </a:solidFill>
              </a:rPr>
              <a:t>Connect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Save</a:t>
            </a:r>
            <a:r>
              <a:rPr lang="en-US" dirty="0">
                <a:solidFill>
                  <a:srgbClr val="00B050"/>
                </a:solidFill>
              </a:rPr>
              <a:t> .rdp </a:t>
            </a:r>
            <a:r>
              <a:rPr lang="en-US" dirty="0"/>
              <a:t>file for further usage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it all other VM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204" y="1331941"/>
            <a:ext cx="1981200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706" y="1903254"/>
            <a:ext cx="1019175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662" y="2383323"/>
            <a:ext cx="7592291" cy="2105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561" y="4631725"/>
            <a:ext cx="2181225" cy="88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0536" y="5864082"/>
            <a:ext cx="2642668" cy="9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0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1065689" cy="641350"/>
          </a:xfrm>
        </p:spPr>
        <p:txBody>
          <a:bodyPr>
            <a:normAutofit/>
          </a:bodyPr>
          <a:lstStyle/>
          <a:p>
            <a:r>
              <a:rPr lang="en-US" dirty="0"/>
              <a:t>03 - Getting Started with OMS</a:t>
            </a:r>
          </a:p>
        </p:txBody>
      </p:sp>
    </p:spTree>
    <p:extLst>
      <p:ext uri="{BB962C8B-B14F-4D97-AF65-F5344CB8AC3E}">
        <p14:creationId xmlns:p14="http://schemas.microsoft.com/office/powerpoint/2010/main" val="295856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Microsoft Operations Management Suite 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Logon to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portal.azure.com</a:t>
            </a:r>
            <a:r>
              <a:rPr lang="en-US" dirty="0"/>
              <a:t> then select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New</a:t>
            </a:r>
            <a:r>
              <a:rPr lang="en-US" dirty="0"/>
              <a:t> -&gt;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Management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-&gt;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Log Analytics (OMS)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following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OMS Workspace : 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>
                <a:solidFill>
                  <a:schemeClr val="tx1"/>
                </a:solidFill>
              </a:rPr>
              <a:t> (where xxx is your prefix e.g. az816)</a:t>
            </a:r>
          </a:p>
          <a:p>
            <a:pPr lvl="1"/>
            <a:r>
              <a:rPr lang="en-US" dirty="0"/>
              <a:t>Resource Group :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OMS</a:t>
            </a:r>
          </a:p>
          <a:p>
            <a:pPr lvl="1"/>
            <a:r>
              <a:rPr lang="en-US" dirty="0"/>
              <a:t>Location :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Southeast Asia</a:t>
            </a:r>
            <a:r>
              <a:rPr lang="en-US" dirty="0"/>
              <a:t>, click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Wait until OMS Workspace created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Resource groups </a:t>
            </a:r>
            <a:r>
              <a:rPr lang="en-US" dirty="0"/>
              <a:t>-&gt;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your Log Analytics instance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OMS Portal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703" y="1835563"/>
            <a:ext cx="3390900" cy="101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26" y="2964873"/>
            <a:ext cx="3449254" cy="3754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794" y="5256761"/>
            <a:ext cx="21431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0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OMS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 the Overview blade, scroll to the right and 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Settings</a:t>
            </a:r>
            <a:r>
              <a:rPr lang="en-US" dirty="0"/>
              <a:t> tile.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Review the available Solutions.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Ensure all available solutions are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selected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Add selected Solutions.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DATA</a:t>
            </a:r>
            <a:r>
              <a:rPr lang="en-US" dirty="0"/>
              <a:t> tab then, select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Windows Event Logs </a:t>
            </a:r>
            <a:r>
              <a:rPr lang="en-US" dirty="0"/>
              <a:t>click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Enter the name of the event log to monitor.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Microsoft-Windows-</a:t>
            </a:r>
            <a:r>
              <a:rPr lang="en-US" b="1" dirty="0" err="1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WinRM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/Operational </a:t>
            </a:r>
            <a:r>
              <a:rPr lang="en-US" dirty="0"/>
              <a:t>and 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plus sign.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the check boxes next to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ERROR, WARNING, </a:t>
            </a:r>
            <a:r>
              <a:rPr lang="en-US" dirty="0"/>
              <a:t>and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Microsoft-Windows-TCPIP/Operational</a:t>
            </a:r>
            <a:r>
              <a:rPr lang="en-US" dirty="0"/>
              <a:t> and 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plus sign.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the check boxes next to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ERROR, WARNING, </a:t>
            </a:r>
            <a:r>
              <a:rPr lang="en-US" dirty="0"/>
              <a:t>and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Windows Performance counters</a:t>
            </a:r>
            <a:r>
              <a:rPr lang="en-US" dirty="0"/>
              <a:t>, review the available counters 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Add the selected performance counters.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SAVE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138" y="905048"/>
            <a:ext cx="4014441" cy="1479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261" y="3287512"/>
            <a:ext cx="3905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2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xxxHOLFile as a Connected Source via a Direct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logged on to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xxxHOLFile</a:t>
            </a:r>
            <a:r>
              <a:rPr lang="en-US" dirty="0"/>
              <a:t> as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HOLAdmin</a:t>
            </a:r>
            <a:r>
              <a:rPr lang="en-US" dirty="0"/>
              <a:t> with the password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QAZwsx@123456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Turn Off, Internet Explorer Enhanced Security,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Server Manager </a:t>
            </a:r>
            <a:r>
              <a:rPr lang="en-US" dirty="0"/>
              <a:t>-&gt;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Local Server </a:t>
            </a:r>
            <a:r>
              <a:rPr lang="en-US" dirty="0"/>
              <a:t>-&gt;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IE Enhanced Security Configuration</a:t>
            </a:r>
          </a:p>
          <a:p>
            <a:pPr lvl="1"/>
            <a:r>
              <a:rPr lang="en-US" dirty="0"/>
              <a:t>Administrators :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Off</a:t>
            </a:r>
          </a:p>
          <a:p>
            <a:pPr lvl="1"/>
            <a:r>
              <a:rPr lang="en-US" dirty="0"/>
              <a:t>User :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Off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Internet Explorer go to following homepage</a:t>
            </a:r>
            <a:br>
              <a:rPr lang="en-US" dirty="0"/>
            </a:br>
            <a:r>
              <a:rPr lang="en-US" dirty="0">
                <a:hlinkClick r:id="rId2"/>
              </a:rPr>
              <a:t>http://www.microsoft.com/en-us/server-cloud/operations-management-suite/overview.aspx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Sign 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the credentials associated with OMS, and 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Sign in </a:t>
            </a:r>
            <a:r>
              <a:rPr lang="en-US" dirty="0"/>
              <a:t>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the OMS Workspace name. (If registration windows appear click Skip)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On the dashboard, scroll to the right and click the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Settings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tile.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On the Settings blade, 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CONNECTED SOURCES.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400" y="4228407"/>
            <a:ext cx="787235" cy="4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xxxHOLFile as a Connected Source via a Direct Agent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0464643" cy="5047375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Under ATTACH COMPUTERS DIRECTLY,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Download Windows Agent (64 bit)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Run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Microsoft Monitoring Agent Setup Wizard,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Next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then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 Agree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On the Destination Folder page,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Next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the checkbox next to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Connect the agent to Azure Log Analytics (OMS)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Next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Switch to the OMS Settings blade, 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Copy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icon next to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WORKSPACE ID,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and click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Allow access.</a:t>
            </a:r>
            <a:endParaRPr lang="en-US" dirty="0"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Switch to the Microsoft Monitoring Agent Setup wizard, click in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Workspace ID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field in the Wizard, and press CTRL-V.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Switch to the OMS Settings blade, 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Copy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icon next to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PRIMARY KEY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Yes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Switch to the Microsoft Monitoring Agent Setup wizard, click in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Workspace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Key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field in the Wizard, and press CTRL-V.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Next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then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Install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Finish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Right-click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Start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Control Panel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change View to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Large icons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Microsoft Monitoring Agent,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select tab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Azure Log Analytics (OMS)</a:t>
            </a:r>
            <a:endParaRPr lang="en-US" dirty="0"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>
                <a:tab pos="457200" algn="l"/>
              </a:tabLst>
            </a:pPr>
            <a:endParaRPr lang="en-US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>
                <a:tab pos="457200" algn="l"/>
              </a:tabLst>
            </a:pPr>
            <a:endParaRPr lang="en-US" dirty="0"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29" y="5884891"/>
            <a:ext cx="22764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Customize the OMS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OMS Portal </a:t>
            </a:r>
            <a:r>
              <a:rPr lang="en-US" dirty="0">
                <a:hlinkClick r:id="rId2"/>
              </a:rPr>
              <a:t>http://www.microsoft.com/en-us/server-cloud/operations-management-suite/overview.aspx</a:t>
            </a:r>
            <a:r>
              <a:rPr lang="en-US" dirty="0"/>
              <a:t>, to the left click </a:t>
            </a:r>
            <a:r>
              <a:rPr lang="en-US" sz="17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My Dashboard icon</a:t>
            </a:r>
            <a:endParaRPr lang="en-US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/>
              <a:t>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CUSTOMIZE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From the menu on the right, under Change Tracking, select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All Configuration Changes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and drag it onto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My Dashboard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Under System Update Assessment, select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All computers with missing critical or </a:t>
            </a:r>
            <a:r>
              <a:rPr lang="en-US" b="1" dirty="0" err="1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securityupdates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and drag it onto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My Dashboard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Drag several additional items (your choice to select all any) to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My Dashboard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On My Dashboard,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All Configuration Changes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Under TILE VISUALIZATION,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123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  <a:endParaRPr lang="en-US" sz="1600" dirty="0">
              <a:solidFill>
                <a:srgbClr val="000092"/>
              </a:solidFill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Under THRESHOLD,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on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value, type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2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CUSTOMIZE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96" y="1710430"/>
            <a:ext cx="4572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94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Microsoft Operations Management Suite Solutions to the OMS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OMS, 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Overview icon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Usage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tile.  Review the type of data revealed in the tile.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Overview icon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Solutions Gallery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tile.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Solutions Gallery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AD Assessment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Add</a:t>
            </a:r>
            <a:endParaRPr lang="en-US" dirty="0"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Solutions Gallery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SQL Assessment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Add</a:t>
            </a:r>
            <a:endParaRPr lang="en-US" dirty="0"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Solutions Gallery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Security and Audit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Add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Solutions Gallery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Office 365 (Preview)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Add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at Office 365 tile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Requires Configuration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At CONNECTED SOURCES in OFFICE 365 (PREVIEW)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Connect Office 365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Provide Office 365 login 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Accept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Leave Machine run for 24 hours to completely send all data to OMS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543" y="1370127"/>
            <a:ext cx="523009" cy="509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255" y="2272145"/>
            <a:ext cx="396933" cy="476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77" y="1739698"/>
            <a:ext cx="3905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1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1065689" cy="641350"/>
          </a:xfrm>
        </p:spPr>
        <p:txBody>
          <a:bodyPr>
            <a:normAutofit/>
          </a:bodyPr>
          <a:lstStyle/>
          <a:p>
            <a:r>
              <a:rPr lang="en-US" dirty="0"/>
              <a:t>04 - Performing Log Analytics with OMS</a:t>
            </a:r>
          </a:p>
        </p:txBody>
      </p:sp>
    </p:spTree>
    <p:extLst>
      <p:ext uri="{BB962C8B-B14F-4D97-AF65-F5344CB8AC3E}">
        <p14:creationId xmlns:p14="http://schemas.microsoft.com/office/powerpoint/2010/main" val="426100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365" y="423413"/>
            <a:ext cx="37192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HOL Scenario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696527" y="2123356"/>
            <a:ext cx="1434012" cy="774822"/>
            <a:chOff x="3479034" y="4845974"/>
            <a:chExt cx="1793040" cy="970652"/>
          </a:xfrm>
          <a:solidFill>
            <a:srgbClr val="FFFFFF"/>
          </a:solidFill>
        </p:grpSpPr>
        <p:sp>
          <p:nvSpPr>
            <p:cNvPr id="44" name="Freeform 43"/>
            <p:cNvSpPr>
              <a:spLocks noEditPoints="1"/>
            </p:cNvSpPr>
            <p:nvPr/>
          </p:nvSpPr>
          <p:spPr bwMode="black">
            <a:xfrm>
              <a:off x="4953857" y="5174915"/>
              <a:ext cx="318217" cy="641711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12"/>
                </a:cxn>
                <a:cxn ang="0">
                  <a:pos x="0" y="119"/>
                </a:cxn>
                <a:cxn ang="0">
                  <a:pos x="0" y="531"/>
                </a:cxn>
                <a:cxn ang="0">
                  <a:pos x="7" y="538"/>
                </a:cxn>
                <a:cxn ang="0">
                  <a:pos x="260" y="538"/>
                </a:cxn>
                <a:cxn ang="0">
                  <a:pos x="267" y="531"/>
                </a:cxn>
                <a:cxn ang="0">
                  <a:pos x="267" y="119"/>
                </a:cxn>
                <a:cxn ang="0">
                  <a:pos x="267" y="112"/>
                </a:cxn>
                <a:cxn ang="0">
                  <a:pos x="267" y="7"/>
                </a:cxn>
                <a:cxn ang="0">
                  <a:pos x="260" y="0"/>
                </a:cxn>
                <a:cxn ang="0">
                  <a:pos x="32" y="82"/>
                </a:cxn>
                <a:cxn ang="0">
                  <a:pos x="32" y="57"/>
                </a:cxn>
                <a:cxn ang="0">
                  <a:pos x="39" y="50"/>
                </a:cxn>
                <a:cxn ang="0">
                  <a:pos x="228" y="50"/>
                </a:cxn>
                <a:cxn ang="0">
                  <a:pos x="235" y="57"/>
                </a:cxn>
                <a:cxn ang="0">
                  <a:pos x="235" y="82"/>
                </a:cxn>
                <a:cxn ang="0">
                  <a:pos x="228" y="89"/>
                </a:cxn>
                <a:cxn ang="0">
                  <a:pos x="39" y="89"/>
                </a:cxn>
                <a:cxn ang="0">
                  <a:pos x="32" y="82"/>
                </a:cxn>
                <a:cxn ang="0">
                  <a:pos x="213" y="254"/>
                </a:cxn>
                <a:cxn ang="0">
                  <a:pos x="195" y="236"/>
                </a:cxn>
                <a:cxn ang="0">
                  <a:pos x="213" y="218"/>
                </a:cxn>
                <a:cxn ang="0">
                  <a:pos x="232" y="236"/>
                </a:cxn>
                <a:cxn ang="0">
                  <a:pos x="213" y="254"/>
                </a:cxn>
                <a:cxn ang="0">
                  <a:pos x="213" y="194"/>
                </a:cxn>
                <a:cxn ang="0">
                  <a:pos x="189" y="170"/>
                </a:cxn>
                <a:cxn ang="0">
                  <a:pos x="213" y="146"/>
                </a:cxn>
                <a:cxn ang="0">
                  <a:pos x="238" y="170"/>
                </a:cxn>
                <a:cxn ang="0">
                  <a:pos x="213" y="194"/>
                </a:cxn>
              </a:cxnLst>
              <a:rect l="0" t="0" r="r" b="b"/>
              <a:pathLst>
                <a:path w="267" h="538">
                  <a:moveTo>
                    <a:pt x="26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35"/>
                    <a:pt x="3" y="538"/>
                    <a:pt x="7" y="538"/>
                  </a:cubicBezTo>
                  <a:cubicBezTo>
                    <a:pt x="260" y="538"/>
                    <a:pt x="260" y="538"/>
                    <a:pt x="260" y="538"/>
                  </a:cubicBezTo>
                  <a:cubicBezTo>
                    <a:pt x="264" y="538"/>
                    <a:pt x="267" y="535"/>
                    <a:pt x="267" y="531"/>
                  </a:cubicBezTo>
                  <a:cubicBezTo>
                    <a:pt x="267" y="119"/>
                    <a:pt x="267" y="119"/>
                    <a:pt x="267" y="119"/>
                  </a:cubicBezTo>
                  <a:cubicBezTo>
                    <a:pt x="267" y="112"/>
                    <a:pt x="267" y="112"/>
                    <a:pt x="267" y="112"/>
                  </a:cubicBezTo>
                  <a:cubicBezTo>
                    <a:pt x="267" y="7"/>
                    <a:pt x="267" y="7"/>
                    <a:pt x="267" y="7"/>
                  </a:cubicBezTo>
                  <a:cubicBezTo>
                    <a:pt x="267" y="3"/>
                    <a:pt x="264" y="0"/>
                    <a:pt x="260" y="0"/>
                  </a:cubicBezTo>
                  <a:close/>
                  <a:moveTo>
                    <a:pt x="32" y="82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3"/>
                    <a:pt x="35" y="50"/>
                    <a:pt x="39" y="50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32" y="50"/>
                    <a:pt x="235" y="53"/>
                    <a:pt x="235" y="57"/>
                  </a:cubicBezTo>
                  <a:cubicBezTo>
                    <a:pt x="235" y="82"/>
                    <a:pt x="235" y="82"/>
                    <a:pt x="235" y="82"/>
                  </a:cubicBezTo>
                  <a:cubicBezTo>
                    <a:pt x="235" y="86"/>
                    <a:pt x="232" y="89"/>
                    <a:pt x="228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5" y="89"/>
                    <a:pt x="32" y="86"/>
                    <a:pt x="32" y="82"/>
                  </a:cubicBezTo>
                  <a:close/>
                  <a:moveTo>
                    <a:pt x="213" y="254"/>
                  </a:moveTo>
                  <a:cubicBezTo>
                    <a:pt x="203" y="254"/>
                    <a:pt x="195" y="246"/>
                    <a:pt x="195" y="236"/>
                  </a:cubicBezTo>
                  <a:cubicBezTo>
                    <a:pt x="195" y="226"/>
                    <a:pt x="203" y="218"/>
                    <a:pt x="213" y="218"/>
                  </a:cubicBezTo>
                  <a:cubicBezTo>
                    <a:pt x="223" y="218"/>
                    <a:pt x="232" y="226"/>
                    <a:pt x="232" y="236"/>
                  </a:cubicBezTo>
                  <a:cubicBezTo>
                    <a:pt x="232" y="246"/>
                    <a:pt x="223" y="254"/>
                    <a:pt x="213" y="254"/>
                  </a:cubicBezTo>
                  <a:close/>
                  <a:moveTo>
                    <a:pt x="213" y="194"/>
                  </a:moveTo>
                  <a:cubicBezTo>
                    <a:pt x="200" y="194"/>
                    <a:pt x="189" y="183"/>
                    <a:pt x="189" y="170"/>
                  </a:cubicBezTo>
                  <a:cubicBezTo>
                    <a:pt x="189" y="156"/>
                    <a:pt x="200" y="146"/>
                    <a:pt x="213" y="146"/>
                  </a:cubicBezTo>
                  <a:cubicBezTo>
                    <a:pt x="227" y="146"/>
                    <a:pt x="238" y="156"/>
                    <a:pt x="238" y="170"/>
                  </a:cubicBezTo>
                  <a:cubicBezTo>
                    <a:pt x="238" y="183"/>
                    <a:pt x="227" y="194"/>
                    <a:pt x="213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black">
            <a:xfrm>
              <a:off x="3479034" y="4845974"/>
              <a:ext cx="1408547" cy="970652"/>
            </a:xfrm>
            <a:custGeom>
              <a:avLst/>
              <a:gdLst/>
              <a:ahLst/>
              <a:cxnLst>
                <a:cxn ang="0">
                  <a:pos x="494" y="0"/>
                </a:cxn>
                <a:cxn ang="0">
                  <a:pos x="17" y="0"/>
                </a:cxn>
                <a:cxn ang="0">
                  <a:pos x="0" y="16"/>
                </a:cxn>
                <a:cxn ang="0">
                  <a:pos x="0" y="361"/>
                </a:cxn>
                <a:cxn ang="0">
                  <a:pos x="17" y="377"/>
                </a:cxn>
                <a:cxn ang="0">
                  <a:pos x="174" y="377"/>
                </a:cxn>
                <a:cxn ang="0">
                  <a:pos x="174" y="402"/>
                </a:cxn>
                <a:cxn ang="0">
                  <a:pos x="139" y="435"/>
                </a:cxn>
                <a:cxn ang="0">
                  <a:pos x="380" y="435"/>
                </a:cxn>
                <a:cxn ang="0">
                  <a:pos x="346" y="402"/>
                </a:cxn>
                <a:cxn ang="0">
                  <a:pos x="346" y="377"/>
                </a:cxn>
                <a:cxn ang="0">
                  <a:pos x="494" y="377"/>
                </a:cxn>
                <a:cxn ang="0">
                  <a:pos x="510" y="361"/>
                </a:cxn>
                <a:cxn ang="0">
                  <a:pos x="510" y="16"/>
                </a:cxn>
                <a:cxn ang="0">
                  <a:pos x="494" y="0"/>
                </a:cxn>
                <a:cxn ang="0">
                  <a:pos x="481" y="335"/>
                </a:cxn>
                <a:cxn ang="0">
                  <a:pos x="467" y="349"/>
                </a:cxn>
                <a:cxn ang="0">
                  <a:pos x="44" y="349"/>
                </a:cxn>
                <a:cxn ang="0">
                  <a:pos x="30" y="335"/>
                </a:cxn>
                <a:cxn ang="0">
                  <a:pos x="30" y="42"/>
                </a:cxn>
                <a:cxn ang="0">
                  <a:pos x="44" y="28"/>
                </a:cxn>
                <a:cxn ang="0">
                  <a:pos x="467" y="28"/>
                </a:cxn>
                <a:cxn ang="0">
                  <a:pos x="481" y="42"/>
                </a:cxn>
                <a:cxn ang="0">
                  <a:pos x="481" y="335"/>
                </a:cxn>
              </a:cxnLst>
              <a:rect l="0" t="0" r="r" b="b"/>
              <a:pathLst>
                <a:path w="510" h="435">
                  <a:moveTo>
                    <a:pt x="49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8" y="377"/>
                    <a:pt x="17" y="377"/>
                  </a:cubicBezTo>
                  <a:cubicBezTo>
                    <a:pt x="174" y="377"/>
                    <a:pt x="174" y="377"/>
                    <a:pt x="174" y="377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46" y="402"/>
                    <a:pt x="346" y="402"/>
                    <a:pt x="346" y="402"/>
                  </a:cubicBezTo>
                  <a:cubicBezTo>
                    <a:pt x="346" y="377"/>
                    <a:pt x="346" y="377"/>
                    <a:pt x="346" y="377"/>
                  </a:cubicBezTo>
                  <a:cubicBezTo>
                    <a:pt x="494" y="377"/>
                    <a:pt x="494" y="377"/>
                    <a:pt x="494" y="377"/>
                  </a:cubicBezTo>
                  <a:cubicBezTo>
                    <a:pt x="503" y="377"/>
                    <a:pt x="510" y="370"/>
                    <a:pt x="510" y="361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7"/>
                    <a:pt x="503" y="0"/>
                    <a:pt x="494" y="0"/>
                  </a:cubicBezTo>
                  <a:close/>
                  <a:moveTo>
                    <a:pt x="481" y="335"/>
                  </a:moveTo>
                  <a:cubicBezTo>
                    <a:pt x="481" y="343"/>
                    <a:pt x="475" y="349"/>
                    <a:pt x="467" y="349"/>
                  </a:cubicBezTo>
                  <a:cubicBezTo>
                    <a:pt x="44" y="349"/>
                    <a:pt x="44" y="349"/>
                    <a:pt x="44" y="349"/>
                  </a:cubicBezTo>
                  <a:cubicBezTo>
                    <a:pt x="36" y="349"/>
                    <a:pt x="30" y="343"/>
                    <a:pt x="30" y="335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4"/>
                    <a:pt x="36" y="28"/>
                    <a:pt x="44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75" y="28"/>
                    <a:pt x="481" y="34"/>
                    <a:pt x="481" y="42"/>
                  </a:cubicBezTo>
                  <a:lnTo>
                    <a:pt x="481" y="3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spect="1"/>
          </p:cNvSpPr>
          <p:nvPr/>
        </p:nvSpPr>
        <p:spPr>
          <a:xfrm>
            <a:off x="486796" y="2959566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Student machine</a:t>
            </a:r>
          </a:p>
        </p:txBody>
      </p:sp>
      <p:sp>
        <p:nvSpPr>
          <p:cNvPr id="2" name="Rectangle 1"/>
          <p:cNvSpPr/>
          <p:nvPr/>
        </p:nvSpPr>
        <p:spPr>
          <a:xfrm>
            <a:off x="9590680" y="706428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</a:rPr>
              <a:t>SSID : MSFTOPEN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98859" y="1706551"/>
            <a:ext cx="7778262" cy="4362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2" name="Picture 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28" y="1217920"/>
            <a:ext cx="765696" cy="76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798859" y="6107087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100 USD Azure Pass Credit for 30 days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984911" y="3464832"/>
            <a:ext cx="628196" cy="628196"/>
          </a:xfrm>
          <a:prstGeom prst="rect">
            <a:avLst/>
          </a:prstGeom>
        </p:spPr>
      </p:pic>
      <p:cxnSp>
        <p:nvCxnSpPr>
          <p:cNvPr id="5" name="Connector: Elbow 4"/>
          <p:cNvCxnSpPr>
            <a:stCxn id="46" idx="2"/>
            <a:endCxn id="3" idx="1"/>
          </p:cNvCxnSpPr>
          <p:nvPr/>
        </p:nvCxnSpPr>
        <p:spPr>
          <a:xfrm rot="16200000" flipH="1">
            <a:off x="1342376" y="3136394"/>
            <a:ext cx="630979" cy="65409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1454986" y="4221524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Remote Desktop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79" y="2118463"/>
            <a:ext cx="780290" cy="780290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56" y="3310664"/>
            <a:ext cx="780290" cy="780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28" y="4502865"/>
            <a:ext cx="780290" cy="7802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86469" y="2145582"/>
            <a:ext cx="2456678" cy="93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C000"/>
                </a:solidFill>
                <a:latin typeface="Segoe"/>
              </a:rPr>
              <a:t>xx</a:t>
            </a: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HOLApp </a:t>
            </a:r>
          </a:p>
          <a:p>
            <a:pPr lvl="0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: LOB Applications</a:t>
            </a:r>
          </a:p>
          <a:p>
            <a:pPr lvl="0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: Azure Mobility Service / Agent</a:t>
            </a: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18855" y="3214891"/>
            <a:ext cx="2049315" cy="93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C000"/>
                </a:solidFill>
                <a:latin typeface="Segoe"/>
              </a:rPr>
              <a:t>xx</a:t>
            </a: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HOLPs </a:t>
            </a:r>
            <a:b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</a:b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: Azure Management / Process Server</a:t>
            </a:r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92346" y="4543095"/>
            <a:ext cx="2160954" cy="657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C000"/>
                </a:solidFill>
                <a:latin typeface="Segoe"/>
              </a:rPr>
              <a:t>xx</a:t>
            </a: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HOLFile</a:t>
            </a:r>
          </a:p>
          <a:p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: File Server</a:t>
            </a:r>
          </a:p>
          <a:p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: Backup Agent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368" y="3220172"/>
            <a:ext cx="558758" cy="55875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6607498" y="3762048"/>
            <a:ext cx="32918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spect="1"/>
          </p:cNvSpPr>
          <p:nvPr/>
        </p:nvSpPr>
        <p:spPr>
          <a:xfrm>
            <a:off x="9771145" y="3806916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Azure Site Recovery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368" y="4141099"/>
            <a:ext cx="573450" cy="573450"/>
          </a:xfrm>
          <a:prstGeom prst="rect">
            <a:avLst/>
          </a:prstGeom>
        </p:spPr>
      </p:pic>
      <p:sp>
        <p:nvSpPr>
          <p:cNvPr id="34" name="Rectangle 33"/>
          <p:cNvSpPr>
            <a:spLocks noChangeAspect="1"/>
          </p:cNvSpPr>
          <p:nvPr/>
        </p:nvSpPr>
        <p:spPr>
          <a:xfrm>
            <a:off x="9749040" y="4724013"/>
            <a:ext cx="1688045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Azure Backup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24863" y="3414035"/>
            <a:ext cx="1304909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00"/>
                </a:solidFill>
                <a:latin typeface="Segoe"/>
              </a:rPr>
              <a:t>Replicate Traffic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324863" y="4654956"/>
            <a:ext cx="1173463" cy="280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00"/>
                </a:solidFill>
                <a:latin typeface="Segoe"/>
              </a:rPr>
              <a:t>Backup Traffic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58652" y="1921329"/>
            <a:ext cx="3510615" cy="3532414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607498" y="4975132"/>
            <a:ext cx="32918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spect="1"/>
          </p:cNvSpPr>
          <p:nvPr/>
        </p:nvSpPr>
        <p:spPr>
          <a:xfrm>
            <a:off x="4182650" y="5546911"/>
            <a:ext cx="3521529" cy="1883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On-Premise Simulation Environment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94" y="4954887"/>
            <a:ext cx="562569" cy="562569"/>
          </a:xfrm>
          <a:prstGeom prst="rect">
            <a:avLst/>
          </a:prstGeom>
        </p:spPr>
      </p:pic>
      <p:sp>
        <p:nvSpPr>
          <p:cNvPr id="47" name="Rectangle 46"/>
          <p:cNvSpPr>
            <a:spLocks noChangeAspect="1"/>
          </p:cNvSpPr>
          <p:nvPr/>
        </p:nvSpPr>
        <p:spPr>
          <a:xfrm>
            <a:off x="9737866" y="5546217"/>
            <a:ext cx="1688045" cy="376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181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Azure Operational Insights</a:t>
            </a:r>
          </a:p>
        </p:txBody>
      </p:sp>
      <p:cxnSp>
        <p:nvCxnSpPr>
          <p:cNvPr id="28" name="Straight Arrow Connector 27"/>
          <p:cNvCxnSpPr>
            <a:stCxn id="3" idx="3"/>
            <a:endCxn id="8" idx="1"/>
          </p:cNvCxnSpPr>
          <p:nvPr/>
        </p:nvCxnSpPr>
        <p:spPr>
          <a:xfrm flipV="1">
            <a:off x="2613107" y="2508608"/>
            <a:ext cx="1693072" cy="127032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3"/>
            <a:endCxn id="9" idx="1"/>
          </p:cNvCxnSpPr>
          <p:nvPr/>
        </p:nvCxnSpPr>
        <p:spPr>
          <a:xfrm flipV="1">
            <a:off x="2613107" y="3700809"/>
            <a:ext cx="1798949" cy="7812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3"/>
            <a:endCxn id="10" idx="1"/>
          </p:cNvCxnSpPr>
          <p:nvPr/>
        </p:nvCxnSpPr>
        <p:spPr>
          <a:xfrm>
            <a:off x="2613107" y="3778930"/>
            <a:ext cx="1858821" cy="111408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65974" y="5106569"/>
            <a:ext cx="2916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C000"/>
                </a:solidFill>
                <a:latin typeface="Segoe"/>
              </a:rPr>
              <a:t>xx = </a:t>
            </a:r>
            <a:r>
              <a:rPr lang="en-US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Segoe"/>
              </a:rPr>
              <a:t>Your prefix name</a:t>
            </a:r>
          </a:p>
          <a:p>
            <a:r>
              <a:rPr lang="en-US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Segoe"/>
              </a:rPr>
              <a:t>e.g. az816 and etc.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5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OMS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On the OMS Overview blade,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Log Search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Under A few more queries to try locate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All computer with missing critical or security updates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and Click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Table              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 and review the result and </a:t>
            </a:r>
            <a:endParaRPr lang="en-US" b="1" dirty="0">
              <a:solidFill>
                <a:srgbClr val="000092"/>
              </a:solidFill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diagram at the top of the Facet Panel, hover over a bar.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on a bar to display data based on that custom time range.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Scroll through the Facet Panel to become familiar with the data being displayed.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+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Add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review the items that can to be added to the Facet Panel close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Add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window.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Tab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Updates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review information in the dashboard.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Back to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Home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System Update Assessment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tile, review information in the dashboard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Explore COMMON UPDATE QUERIES in the right panel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85" y="2774633"/>
            <a:ext cx="847725" cy="33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07" y="2514410"/>
            <a:ext cx="2660073" cy="14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72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Examine Performance Data in 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OMS Portal, 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Overview icon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Log Search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tile.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query field, type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*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Search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Facet Panel under Type,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Perf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then select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Processor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under OBJECTNAME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Apply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At the top of the Results Panel,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Metrics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(where xx is the number of metrics available).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To the right of the graph for each solution, click on the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[+]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plus sign to expand the graph.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Drill down through the various items to see how they are displayed.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98" y="4894887"/>
            <a:ext cx="6799811" cy="16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16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Trigger Alert for critical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085125" cy="5014395"/>
          </a:xfrm>
        </p:spPr>
        <p:txBody>
          <a:bodyPr>
            <a:normAutofit fontScale="85000" lnSpcReduction="1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OMS Portal, 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Overview icon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Log Search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tile.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query field, type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*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Search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Facet Panel under Type,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Perf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then select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Processor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then select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% Processor Time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Search query add following syntax </a:t>
            </a:r>
            <a:r>
              <a:rPr lang="en-US" b="1" dirty="0" err="1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CounterValue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&gt;90 </a:t>
            </a:r>
            <a:b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Note: your query must look like </a:t>
            </a:r>
            <a:r>
              <a:rPr lang="en-US" sz="1600" b="1" i="1" dirty="0">
                <a:highlight>
                  <a:srgbClr val="FFFF00"/>
                </a:highlight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* Type=Perf </a:t>
            </a:r>
            <a:r>
              <a:rPr lang="en-US" sz="1600" b="1" i="1" dirty="0" err="1">
                <a:highlight>
                  <a:srgbClr val="FFFF00"/>
                </a:highlight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ObjectName</a:t>
            </a:r>
            <a:r>
              <a:rPr lang="en-US" sz="1600" b="1" i="1" dirty="0">
                <a:highlight>
                  <a:srgbClr val="FFFF00"/>
                </a:highlight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=Processor </a:t>
            </a:r>
            <a:r>
              <a:rPr lang="en-US" sz="1600" b="1" i="1" dirty="0" err="1">
                <a:highlight>
                  <a:srgbClr val="FFFF00"/>
                </a:highlight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CounterName</a:t>
            </a:r>
            <a:r>
              <a:rPr lang="en-US" sz="1600" b="1" i="1" dirty="0">
                <a:highlight>
                  <a:srgbClr val="FFFF00"/>
                </a:highlight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=“% Processor </a:t>
            </a:r>
            <a:r>
              <a:rPr lang="en-US" sz="1600" b="1" i="1" dirty="0" err="1">
                <a:highlight>
                  <a:srgbClr val="FFFF00"/>
                </a:highlight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Time”CounterValue</a:t>
            </a:r>
            <a:r>
              <a:rPr lang="en-US" sz="1600" b="1" i="1" dirty="0">
                <a:highlight>
                  <a:srgbClr val="FFFF00"/>
                </a:highlight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&gt;90</a:t>
            </a:r>
            <a:endParaRPr lang="en-US" sz="1600" dirty="0">
              <a:highlight>
                <a:srgbClr val="FFFF00"/>
              </a:highlight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Ribbon menu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Alert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Enter following parameter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Name 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CPU Peak Alert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Time window 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5 Minutes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Alert frequency 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5 Minutes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Number of results 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Greater than 5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Email notification Subject 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Warning CPU Peak Alert !!!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Recipients (semi-colon separated) : </a:t>
            </a:r>
            <a:r>
              <a:rPr lang="en-US" i="1" dirty="0">
                <a:solidFill>
                  <a:srgbClr val="002060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Enter your email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i="1" dirty="0">
                <a:solidFill>
                  <a:srgbClr val="002060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Save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64" y="3888191"/>
            <a:ext cx="523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63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CPU Peak on Target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Remote desktop to </a:t>
            </a:r>
            <a:r>
              <a:rPr lang="en-US" sz="15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xxxHOLFile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Internet Explorer and then enter following URL </a:t>
            </a:r>
            <a:r>
              <a:rPr lang="en-US" dirty="0">
                <a:hlinkClick r:id="rId2"/>
              </a:rPr>
              <a:t>http://cpuburnin.com/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sz="15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Download CPU Burn-in v1.01 (Win95/98/NT/2k)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CPU Burn-in application, click </a:t>
            </a:r>
            <a:r>
              <a:rPr lang="en-US" sz="15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Run</a:t>
            </a:r>
            <a:r>
              <a:rPr lang="en-US" dirty="0"/>
              <a:t> 2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Run CPU test for </a:t>
            </a:r>
            <a:r>
              <a:rPr lang="en-US" sz="15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1 hours </a:t>
            </a:r>
            <a:r>
              <a:rPr lang="en-US" dirty="0"/>
              <a:t>and then click </a:t>
            </a:r>
            <a:r>
              <a:rPr lang="en-US" sz="15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Task Manager and check CPU usage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Wait for 10 minutes, Close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CPU Burn-in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your email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4405" t="8632" r="1710" b="11883"/>
          <a:stretch/>
        </p:blipFill>
        <p:spPr>
          <a:xfrm>
            <a:off x="8767156" y="1431010"/>
            <a:ext cx="2987040" cy="2206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646" y="3867357"/>
            <a:ext cx="4715550" cy="28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03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1065689" cy="641350"/>
          </a:xfrm>
        </p:spPr>
        <p:txBody>
          <a:bodyPr>
            <a:normAutofit/>
          </a:bodyPr>
          <a:lstStyle/>
          <a:p>
            <a:r>
              <a:rPr lang="en-US" dirty="0"/>
              <a:t>05 - Getting Started with Azure Backup</a:t>
            </a:r>
          </a:p>
        </p:txBody>
      </p:sp>
    </p:spTree>
    <p:extLst>
      <p:ext uri="{BB962C8B-B14F-4D97-AF65-F5344CB8AC3E}">
        <p14:creationId xmlns:p14="http://schemas.microsoft.com/office/powerpoint/2010/main" val="906556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Backup Vault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Navigate to Azure Management Portal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  <a:hlinkClick r:id="rId2"/>
              </a:rPr>
              <a:t>http://portal.azure.com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+ New </a:t>
            </a:r>
            <a:r>
              <a:rPr lang="en-US" dirty="0">
                <a:latin typeface="Segoe"/>
                <a:cs typeface="Cordia New" panose="020B0304020202020204" pitchFamily="34" charset="-34"/>
              </a:rPr>
              <a:t>button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Backup and Site Recovery (OMS) </a:t>
            </a:r>
            <a:r>
              <a:rPr lang="en-US" dirty="0"/>
              <a:t>then press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Enter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Backup and Site Recovery (OMS) </a:t>
            </a:r>
            <a:r>
              <a:rPr lang="en-US" dirty="0"/>
              <a:t>then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Typing following input then click Create</a:t>
            </a:r>
          </a:p>
          <a:p>
            <a:pPr lvl="1"/>
            <a:r>
              <a:rPr lang="en-US" dirty="0"/>
              <a:t>Name: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RecoveryHOL</a:t>
            </a:r>
          </a:p>
          <a:p>
            <a:pPr lvl="1"/>
            <a:r>
              <a:rPr lang="en-US" dirty="0"/>
              <a:t>Resource group 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 new</a:t>
            </a:r>
          </a:p>
          <a:p>
            <a:pPr lvl="2"/>
            <a:r>
              <a:rPr lang="en-US" dirty="0"/>
              <a:t>Name 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RecoveryRG</a:t>
            </a:r>
          </a:p>
          <a:p>
            <a:pPr lvl="1"/>
            <a:r>
              <a:rPr lang="en-US" dirty="0"/>
              <a:t>Location 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Southeast Asia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61" y="1806114"/>
            <a:ext cx="959514" cy="438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558" y="2025215"/>
            <a:ext cx="4524375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054" y="2968592"/>
            <a:ext cx="3848879" cy="35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56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 Computer Protected by Azure Backup 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logged on to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xxxHOLFile</a:t>
            </a:r>
            <a:r>
              <a:rPr lang="en-US" dirty="0"/>
              <a:t> as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HOLAdmin</a:t>
            </a:r>
            <a:r>
              <a:rPr lang="en-US" dirty="0"/>
              <a:t> with the password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QAZwsx@123456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Navigate to Azure Management Portal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  <a:hlinkClick r:id="rId2"/>
              </a:rPr>
              <a:t>http://portal.azure.com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Resource groups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then select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RecoveryRG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Recovery Service name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RecoveryHOL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At Recovery service, 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File-Folders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at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Backup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Tile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under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Backup Items </a:t>
            </a:r>
            <a:endParaRPr lang="en-US" dirty="0"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Backup Items 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+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Under Step 1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Backup goal select</a:t>
            </a:r>
          </a:p>
          <a:p>
            <a:pPr lvl="1"/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Where is your workload running :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On-premises</a:t>
            </a:r>
          </a:p>
          <a:p>
            <a:pPr lvl="1"/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What do you want to backup? :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File and folders</a:t>
            </a:r>
          </a:p>
          <a:p>
            <a:pPr lvl="1"/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warning message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094" y="2522047"/>
            <a:ext cx="4261918" cy="728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743" y="3303009"/>
            <a:ext cx="2228850" cy="25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897" y="5624946"/>
            <a:ext cx="2464197" cy="11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5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 Computer Protected by Azure Backup Service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/>
              <a:t>In Azure Backup Agent page, 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Download Agent for Windows Server or Windows Client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Run, </a:t>
            </a:r>
            <a:r>
              <a:rPr lang="en-US" dirty="0"/>
              <a:t>then 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Next </a:t>
            </a:r>
            <a:r>
              <a:rPr lang="en-US" dirty="0"/>
              <a:t>to start install Backup Agent, leave proxy settings on default value 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Next and </a:t>
            </a:r>
            <a:r>
              <a:rPr lang="en-US" dirty="0"/>
              <a:t>then select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Use Microsoft Update when I check for update (recommended) </a:t>
            </a:r>
            <a:r>
              <a:rPr lang="en-US" dirty="0"/>
              <a:t>then 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Next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Wait until installation process finish during this time switch back to Internet Explorer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Download</a:t>
            </a:r>
            <a:r>
              <a:rPr lang="en-US" dirty="0"/>
              <a:t> vault credentials that your will use during the agent installation to register the server in the vault.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Save the Vault Credentials to Desktop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Switch back to Installation (should finished) then 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Proceed to Registration 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At Vault Credentials 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Browse</a:t>
            </a:r>
            <a:r>
              <a:rPr lang="en-US" dirty="0"/>
              <a:t> and select the Vault Credentials file on Desktop then 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Next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Click Generate Passphrase then 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Browse</a:t>
            </a:r>
            <a:r>
              <a:rPr lang="en-US" dirty="0"/>
              <a:t> to save passphrase to Desktop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Finish</a:t>
            </a:r>
            <a:r>
              <a:rPr lang="en-US" dirty="0"/>
              <a:t>, wait for the registration then click </a:t>
            </a:r>
            <a:r>
              <a:rPr lang="en-US" sz="19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Close</a:t>
            </a:r>
            <a:r>
              <a:rPr lang="en-US" dirty="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2587643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Protecting File-Folder on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431010"/>
            <a:ext cx="8796353" cy="5014395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 a folder called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HOL-Azure-Backup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on your laptop C:\ and copy some files into 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Switch to Microsoft Azure Backup, Click on </a:t>
            </a:r>
            <a:r>
              <a:rPr lang="en-US" b="1" i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Schedule Backup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on </a:t>
            </a:r>
            <a:b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Microsoft Azure Backup application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On Getting started click </a:t>
            </a:r>
            <a:r>
              <a:rPr lang="en-US" b="1" dirty="0"/>
              <a:t>Next</a:t>
            </a:r>
            <a:r>
              <a:rPr lang="en-US" dirty="0"/>
              <a:t>, then Select the </a:t>
            </a:r>
            <a:r>
              <a:rPr lang="en-US" b="1" dirty="0"/>
              <a:t>HOL-Azure-Backup</a:t>
            </a:r>
            <a:r>
              <a:rPr lang="en-US" dirty="0"/>
              <a:t> folder by selecting </a:t>
            </a:r>
            <a:r>
              <a:rPr lang="en-US" b="1" dirty="0"/>
              <a:t>Add Items </a:t>
            </a:r>
            <a:r>
              <a:rPr lang="en-US" dirty="0"/>
              <a:t>as shown then click </a:t>
            </a:r>
            <a:r>
              <a:rPr lang="en-US" b="1" dirty="0"/>
              <a:t>Next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Specify daily time to backup data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Specify the daily retention, weekly, monthly and yearly </a:t>
            </a:r>
            <a:br>
              <a:rPr lang="en-US" dirty="0"/>
            </a:br>
            <a:r>
              <a:rPr lang="en-US" dirty="0"/>
              <a:t>backup schedule and retention periods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Keep the default option of </a:t>
            </a:r>
            <a:r>
              <a:rPr lang="en-US" b="1" dirty="0"/>
              <a:t>Automatically over the network</a:t>
            </a:r>
            <a:endParaRPr lang="en-US" dirty="0"/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Verify the configuration parameters are correct and click </a:t>
            </a:r>
            <a:r>
              <a:rPr lang="en-US" b="1" dirty="0"/>
              <a:t>Finish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All files in the folder </a:t>
            </a:r>
            <a:r>
              <a:rPr lang="en-US" b="1" dirty="0"/>
              <a:t>HOL-Azure-Backup</a:t>
            </a:r>
            <a:r>
              <a:rPr lang="en-US" dirty="0"/>
              <a:t> will be backed up </a:t>
            </a:r>
            <a:br>
              <a:rPr lang="en-US" dirty="0"/>
            </a:br>
            <a:r>
              <a:rPr lang="en-US" dirty="0"/>
              <a:t>to Azure Backup.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You can also click </a:t>
            </a:r>
            <a:r>
              <a:rPr lang="en-US" b="1" dirty="0"/>
              <a:t>Backup Now </a:t>
            </a:r>
            <a:r>
              <a:rPr lang="en-US" dirty="0"/>
              <a:t>to immediately run </a:t>
            </a:r>
            <a:br>
              <a:rPr lang="en-US" dirty="0"/>
            </a:br>
            <a:r>
              <a:rPr lang="en-US" dirty="0"/>
              <a:t>backup job</a:t>
            </a:r>
            <a:endParaRPr lang="en-US" dirty="0"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901" y="1248468"/>
            <a:ext cx="2831587" cy="1660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595" y="3171832"/>
            <a:ext cx="4656234" cy="30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59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Protect Azure IaaS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Navigate to Azure Management Portal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  <a:hlinkClick r:id="rId2"/>
              </a:rPr>
              <a:t>http://portal.azure.com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/>
              <a:t>Resource groups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then select </a:t>
            </a:r>
            <a:r>
              <a:rPr lang="en-US" b="1" dirty="0"/>
              <a:t>RecoveryRG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Recovery Service name </a:t>
            </a:r>
            <a:r>
              <a:rPr lang="en-US" b="1" dirty="0"/>
              <a:t>RecoveryHOL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At Recovery service, click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Azure Virtual Machines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in Backup Items click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+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Under Step 1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Backup goal select</a:t>
            </a:r>
          </a:p>
          <a:p>
            <a:pPr lvl="1"/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Where is your workload running :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Azure</a:t>
            </a:r>
          </a:p>
          <a:p>
            <a:pPr lvl="1"/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What do you want to backup? :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Virtual machine</a:t>
            </a:r>
          </a:p>
          <a:p>
            <a:pPr lvl="1"/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Leave backup policy to default value then click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Select virtual machines select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xxxHOLFile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then click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Select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and click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Enable backup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866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1065689" cy="641350"/>
          </a:xfrm>
        </p:spPr>
        <p:txBody>
          <a:bodyPr>
            <a:normAutofit/>
          </a:bodyPr>
          <a:lstStyle/>
          <a:p>
            <a:r>
              <a:rPr lang="en-US" dirty="0"/>
              <a:t>01 - Get Free Email via Office 365 and Active Azure Trial</a:t>
            </a:r>
          </a:p>
        </p:txBody>
      </p:sp>
    </p:spTree>
    <p:extLst>
      <p:ext uri="{BB962C8B-B14F-4D97-AF65-F5344CB8AC3E}">
        <p14:creationId xmlns:p14="http://schemas.microsoft.com/office/powerpoint/2010/main" val="3323543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1065689" cy="641350"/>
          </a:xfrm>
        </p:spPr>
        <p:txBody>
          <a:bodyPr>
            <a:normAutofit/>
          </a:bodyPr>
          <a:lstStyle/>
          <a:p>
            <a:r>
              <a:rPr lang="en-US" dirty="0"/>
              <a:t>06 - Getting Started with Azure Site Recovery</a:t>
            </a:r>
          </a:p>
        </p:txBody>
      </p:sp>
    </p:spTree>
    <p:extLst>
      <p:ext uri="{BB962C8B-B14F-4D97-AF65-F5344CB8AC3E}">
        <p14:creationId xmlns:p14="http://schemas.microsoft.com/office/powerpoint/2010/main" val="2332125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Step 1: Choose your protection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logged on to </a:t>
            </a:r>
            <a:r>
              <a:rPr lang="en-US" b="1" dirty="0"/>
              <a:t>xxxHOLPs</a:t>
            </a:r>
            <a:r>
              <a:rPr lang="en-US" dirty="0"/>
              <a:t> as </a:t>
            </a:r>
            <a:r>
              <a:rPr lang="en-US" b="1" dirty="0"/>
              <a:t>HOLAdmin</a:t>
            </a:r>
            <a:r>
              <a:rPr lang="en-US" dirty="0"/>
              <a:t> with the password </a:t>
            </a:r>
            <a:r>
              <a:rPr lang="en-US" b="1" dirty="0"/>
              <a:t>QAZwsx@123456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Turn Off, Internet Explorer Enhanced Security, </a:t>
            </a:r>
            <a:r>
              <a:rPr lang="en-US" b="1" dirty="0"/>
              <a:t>Server Manager -&gt; Local Server -&gt; IE Enhanced Security Configuration</a:t>
            </a:r>
          </a:p>
          <a:p>
            <a:pPr lvl="1"/>
            <a:r>
              <a:rPr lang="en-US" dirty="0"/>
              <a:t>Administrators : </a:t>
            </a:r>
            <a:r>
              <a:rPr lang="en-US" b="1" dirty="0"/>
              <a:t>Off       </a:t>
            </a:r>
            <a:r>
              <a:rPr lang="en-US" dirty="0"/>
              <a:t>User : </a:t>
            </a:r>
            <a:r>
              <a:rPr lang="en-US" b="1" dirty="0"/>
              <a:t>Off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Navigate to Azure Management Portal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  <a:hlinkClick r:id="rId2"/>
              </a:rPr>
              <a:t>http://portal.azure.com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/>
              <a:t>Resource groups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then select </a:t>
            </a:r>
            <a:r>
              <a:rPr lang="en-US" b="1" dirty="0"/>
              <a:t>RecoveryRG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Recovery Service name </a:t>
            </a:r>
            <a:r>
              <a:rPr lang="en-US" b="1" dirty="0" err="1"/>
              <a:t>RecoveryHOL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/>
              <a:t>Settings</a:t>
            </a:r>
            <a:r>
              <a:rPr lang="en-US" dirty="0"/>
              <a:t> &gt; </a:t>
            </a:r>
            <a:r>
              <a:rPr lang="en-US" b="1" dirty="0"/>
              <a:t>Getting Started </a:t>
            </a:r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Site Recovery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Click </a:t>
            </a:r>
            <a:r>
              <a:rPr lang="en-US" b="1" dirty="0"/>
              <a:t>Step 1: Prepare Infrastructure</a:t>
            </a:r>
            <a:r>
              <a:rPr lang="en-US" dirty="0"/>
              <a:t> &gt; </a:t>
            </a:r>
            <a:r>
              <a:rPr lang="en-US" b="1" dirty="0"/>
              <a:t>Protection goal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In </a:t>
            </a:r>
            <a:r>
              <a:rPr lang="en-US" b="1" dirty="0"/>
              <a:t>Protection goal</a:t>
            </a:r>
            <a:r>
              <a:rPr lang="en-US" dirty="0"/>
              <a:t> select </a:t>
            </a:r>
            <a:r>
              <a:rPr lang="en-US" b="1" dirty="0"/>
              <a:t>To Azure</a:t>
            </a:r>
            <a:r>
              <a:rPr lang="en-US" dirty="0"/>
              <a:t>, and select </a:t>
            </a:r>
            <a:r>
              <a:rPr lang="en-US" b="1" dirty="0"/>
              <a:t>Yes, with VMware vSphere Hypervisor</a:t>
            </a:r>
            <a:r>
              <a:rPr lang="en-US" dirty="0"/>
              <a:t>. Then click </a:t>
            </a:r>
            <a:r>
              <a:rPr lang="en-US" b="1" dirty="0"/>
              <a:t>OK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23" y="3268358"/>
            <a:ext cx="4788129" cy="239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66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Step 2: Set up the source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9062361" cy="501439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Step 1: Prepare Infrastructure</a:t>
            </a:r>
            <a:r>
              <a:rPr lang="en-US" dirty="0"/>
              <a:t> &gt; </a:t>
            </a:r>
            <a:r>
              <a:rPr lang="en-US" b="1" dirty="0"/>
              <a:t>Source</a:t>
            </a:r>
            <a:r>
              <a:rPr lang="en-US" dirty="0"/>
              <a:t>. In </a:t>
            </a:r>
            <a:r>
              <a:rPr lang="en-US" b="1" dirty="0"/>
              <a:t>Prepare source</a:t>
            </a:r>
            <a:r>
              <a:rPr lang="en-US" dirty="0"/>
              <a:t> if you don’t have a configuration server click </a:t>
            </a:r>
            <a:r>
              <a:rPr lang="en-US" b="1" dirty="0"/>
              <a:t>+Configuration server</a:t>
            </a:r>
            <a:r>
              <a:rPr lang="en-US" dirty="0"/>
              <a:t> to add 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Add Server</a:t>
            </a:r>
            <a:r>
              <a:rPr lang="en-US" dirty="0"/>
              <a:t> blade check that </a:t>
            </a:r>
            <a:r>
              <a:rPr lang="en-US" b="1" dirty="0"/>
              <a:t>Configuration Server</a:t>
            </a:r>
            <a:r>
              <a:rPr lang="en-US" dirty="0"/>
              <a:t> appears in </a:t>
            </a:r>
            <a:r>
              <a:rPr lang="en-US" b="1" dirty="0"/>
              <a:t>Server type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Before you set up the configuration server verify </a:t>
            </a:r>
            <a:r>
              <a:rPr lang="en-US" dirty="0">
                <a:hlinkClick r:id="rId2"/>
              </a:rPr>
              <a:t>prerequisites</a:t>
            </a:r>
            <a:r>
              <a:rPr lang="en-US" dirty="0"/>
              <a:t>. In particular check that the machine can access the required URLs.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step 3 : Click </a:t>
            </a:r>
            <a:r>
              <a:rPr lang="en-US" b="1" dirty="0">
                <a:solidFill>
                  <a:schemeClr val="tx1"/>
                </a:solidFill>
              </a:rPr>
              <a:t>Download</a:t>
            </a:r>
            <a:r>
              <a:rPr lang="en-US" dirty="0"/>
              <a:t> the Site Recovery Unified Setup installation file, and </a:t>
            </a:r>
            <a:r>
              <a:rPr lang="en-US" b="1" dirty="0"/>
              <a:t>Save</a:t>
            </a:r>
            <a:r>
              <a:rPr lang="en-US" dirty="0"/>
              <a:t> into Download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b="1" dirty="0">
                <a:solidFill>
                  <a:schemeClr val="tx1"/>
                </a:solidFill>
              </a:rPr>
              <a:t>Download</a:t>
            </a:r>
            <a:r>
              <a:rPr lang="en-US" dirty="0"/>
              <a:t> the vault registration key. You'll need this when you run Unified Setup. The key is valid for 5 days after you generate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Unified Setup to install the configuration server, the process server, and the master target server.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Before you begin</a:t>
            </a:r>
            <a:r>
              <a:rPr lang="en-US" dirty="0"/>
              <a:t> select </a:t>
            </a:r>
            <a:r>
              <a:rPr lang="en-US" b="1" dirty="0"/>
              <a:t>Install the configuration server and process server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Third-Party Software License</a:t>
            </a:r>
            <a:r>
              <a:rPr lang="en-US" dirty="0"/>
              <a:t> click </a:t>
            </a:r>
            <a:r>
              <a:rPr lang="en-US" b="1" dirty="0"/>
              <a:t>I Accept</a:t>
            </a:r>
            <a:r>
              <a:rPr lang="en-US" dirty="0"/>
              <a:t> to download and install MySQL.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85" y="1759118"/>
            <a:ext cx="2372684" cy="330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32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Step 2: Set up the source environment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select </a:t>
            </a:r>
            <a:r>
              <a:rPr lang="en-US" b="1" dirty="0"/>
              <a:t>Connect with existing proxy settings</a:t>
            </a:r>
            <a:r>
              <a:rPr lang="en-US" dirty="0"/>
              <a:t>, then click </a:t>
            </a:r>
            <a:r>
              <a:rPr lang="en-US" b="1" dirty="0"/>
              <a:t>Next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In </a:t>
            </a:r>
            <a:r>
              <a:rPr lang="en-US" b="1" dirty="0"/>
              <a:t>Prerequisites Check</a:t>
            </a:r>
            <a:r>
              <a:rPr lang="en-US" dirty="0"/>
              <a:t> setup runs a check to make sure that installation can run.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In </a:t>
            </a:r>
            <a:r>
              <a:rPr lang="en-US" b="1" dirty="0"/>
              <a:t>MySQL Configuration</a:t>
            </a:r>
            <a:r>
              <a:rPr lang="en-US" dirty="0"/>
              <a:t> create credentials for logging onto the MySQL server instance that will be installed, enter root and MySQL password (</a:t>
            </a:r>
            <a:r>
              <a:rPr lang="en-US" b="1" dirty="0"/>
              <a:t>QAZwsx@123456</a:t>
            </a:r>
            <a:r>
              <a:rPr lang="en-US" dirty="0"/>
              <a:t>) then click </a:t>
            </a:r>
            <a:r>
              <a:rPr lang="en-US" b="1" dirty="0"/>
              <a:t>Next</a:t>
            </a:r>
            <a:endParaRPr lang="en-US" dirty="0"/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In </a:t>
            </a:r>
            <a:r>
              <a:rPr lang="en-US" b="1" dirty="0"/>
              <a:t>Environment Details</a:t>
            </a:r>
            <a:r>
              <a:rPr lang="en-US" dirty="0"/>
              <a:t> select whether you're going to replicate VMware VMs. If you are then setup checks that </a:t>
            </a:r>
            <a:r>
              <a:rPr lang="en-US" dirty="0" err="1"/>
              <a:t>PowerCLI</a:t>
            </a:r>
            <a:r>
              <a:rPr lang="en-US" dirty="0"/>
              <a:t> 6.0 is installed (Select </a:t>
            </a:r>
            <a:r>
              <a:rPr lang="en-US" b="1" dirty="0"/>
              <a:t>No</a:t>
            </a:r>
            <a:r>
              <a:rPr lang="en-US" dirty="0"/>
              <a:t>) then click Next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 In </a:t>
            </a:r>
            <a:r>
              <a:rPr lang="en-US" b="1" dirty="0"/>
              <a:t>Install Location</a:t>
            </a:r>
            <a:r>
              <a:rPr lang="en-US" dirty="0"/>
              <a:t> select where you want to install the binaries and store the cache, then click </a:t>
            </a:r>
            <a:r>
              <a:rPr lang="en-US" b="1" dirty="0"/>
              <a:t>Next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In </a:t>
            </a:r>
            <a:r>
              <a:rPr lang="en-US" b="1" dirty="0"/>
              <a:t>Network Selection</a:t>
            </a:r>
            <a:r>
              <a:rPr lang="en-US" dirty="0"/>
              <a:t> specify the listener (network adapter and SSL port) leave the default port (9443) then click </a:t>
            </a:r>
            <a:r>
              <a:rPr lang="en-US" b="1" dirty="0"/>
              <a:t>Next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In </a:t>
            </a:r>
            <a:r>
              <a:rPr lang="en-US" b="1" dirty="0"/>
              <a:t>Registration</a:t>
            </a:r>
            <a:r>
              <a:rPr lang="en-US" dirty="0"/>
              <a:t> browse and select the registration key you downloaded from the vault click </a:t>
            </a:r>
            <a:r>
              <a:rPr lang="en-US" b="1" dirty="0"/>
              <a:t>Next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In </a:t>
            </a:r>
            <a:r>
              <a:rPr lang="en-US" b="1" dirty="0"/>
              <a:t>Summary</a:t>
            </a:r>
            <a:r>
              <a:rPr lang="en-US" dirty="0"/>
              <a:t> review the information and click </a:t>
            </a:r>
            <a:r>
              <a:rPr lang="en-US" b="1" dirty="0"/>
              <a:t>Install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After registration finishes the server is displayed in the </a:t>
            </a:r>
            <a:r>
              <a:rPr lang="en-US" b="1" dirty="0"/>
              <a:t>Settings</a:t>
            </a:r>
            <a:r>
              <a:rPr lang="en-US" dirty="0"/>
              <a:t> &gt; </a:t>
            </a:r>
            <a:r>
              <a:rPr lang="en-US" b="1" dirty="0"/>
              <a:t>Servers</a:t>
            </a:r>
            <a:r>
              <a:rPr lang="en-US" dirty="0"/>
              <a:t> blade in the vault.</a:t>
            </a:r>
          </a:p>
        </p:txBody>
      </p:sp>
    </p:spTree>
    <p:extLst>
      <p:ext uri="{BB962C8B-B14F-4D97-AF65-F5344CB8AC3E}">
        <p14:creationId xmlns:p14="http://schemas.microsoft.com/office/powerpoint/2010/main" val="589949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Step 2: Set up the source environment</a:t>
            </a:r>
            <a:r>
              <a:rPr lang="en-US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8"/>
            </a:pPr>
            <a:r>
              <a:rPr lang="en-US" dirty="0"/>
              <a:t>Open Notepad and paste (</a:t>
            </a:r>
            <a:r>
              <a:rPr lang="en-US" dirty="0" err="1"/>
              <a:t>Crtl</a:t>
            </a:r>
            <a:r>
              <a:rPr lang="en-US" dirty="0"/>
              <a:t>-V) to paste passphrase into </a:t>
            </a:r>
            <a:r>
              <a:rPr lang="en-US" b="1" dirty="0"/>
              <a:t>Notepad</a:t>
            </a:r>
            <a:r>
              <a:rPr lang="en-US" dirty="0"/>
              <a:t> and then </a:t>
            </a:r>
            <a:r>
              <a:rPr lang="en-US" b="1" dirty="0"/>
              <a:t>Save</a:t>
            </a:r>
            <a:r>
              <a:rPr lang="en-US" dirty="0"/>
              <a:t> into Desktop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*** Warning You'll need it when you enable replication so copy it and keep it in a secure location.</a:t>
            </a:r>
          </a:p>
          <a:p>
            <a:pPr marL="342900" indent="-342900">
              <a:buFont typeface="+mj-lt"/>
              <a:buAutoNum type="arabicPeriod" startAt="18"/>
            </a:pPr>
            <a:r>
              <a:rPr lang="en-US" dirty="0"/>
              <a:t>Open </a:t>
            </a:r>
            <a:r>
              <a:rPr lang="en-US" b="1" dirty="0"/>
              <a:t>CSPSConfigtool.exe</a:t>
            </a:r>
            <a:r>
              <a:rPr lang="en-US" dirty="0"/>
              <a:t>. It's available as a shortcut on the desktop and located in the [INSTALL LOCATION]\home\</a:t>
            </a:r>
            <a:r>
              <a:rPr lang="en-US" dirty="0" err="1"/>
              <a:t>svsystems</a:t>
            </a:r>
            <a:r>
              <a:rPr lang="en-US" dirty="0"/>
              <a:t>\bin folder.</a:t>
            </a:r>
          </a:p>
          <a:p>
            <a:pPr marL="342900" indent="-342900">
              <a:buFont typeface="+mj-lt"/>
              <a:buAutoNum type="arabicPeriod" startAt="18"/>
            </a:pPr>
            <a:r>
              <a:rPr lang="en-US" dirty="0"/>
              <a:t>Click </a:t>
            </a:r>
            <a:r>
              <a:rPr lang="en-US" b="1" dirty="0"/>
              <a:t>Manage Accounts</a:t>
            </a:r>
            <a:r>
              <a:rPr lang="en-US" dirty="0"/>
              <a:t> &gt; </a:t>
            </a:r>
            <a:r>
              <a:rPr lang="en-US" b="1" dirty="0"/>
              <a:t>Add Account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 startAt="18"/>
            </a:pPr>
            <a:r>
              <a:rPr lang="en-US" dirty="0"/>
              <a:t>In </a:t>
            </a:r>
            <a:r>
              <a:rPr lang="en-US" b="1" dirty="0"/>
              <a:t>Account Details</a:t>
            </a:r>
            <a:r>
              <a:rPr lang="en-US" dirty="0"/>
              <a:t> add the account that will be used for automatic discovery</a:t>
            </a:r>
          </a:p>
          <a:p>
            <a:pPr lvl="1"/>
            <a:r>
              <a:rPr lang="en-US" dirty="0"/>
              <a:t>Friendly name : </a:t>
            </a:r>
            <a:r>
              <a:rPr lang="en-US" b="1" dirty="0"/>
              <a:t>vCenter</a:t>
            </a:r>
          </a:p>
          <a:p>
            <a:pPr lvl="1"/>
            <a:r>
              <a:rPr lang="en-US" dirty="0"/>
              <a:t>User name : </a:t>
            </a:r>
            <a:r>
              <a:rPr lang="en-US" b="1" dirty="0" err="1"/>
              <a:t>holadmin</a:t>
            </a:r>
            <a:endParaRPr lang="en-US" b="1" dirty="0"/>
          </a:p>
          <a:p>
            <a:pPr lvl="1"/>
            <a:r>
              <a:rPr lang="en-US" dirty="0"/>
              <a:t>Password : </a:t>
            </a:r>
            <a:r>
              <a:rPr lang="en-US" b="1" dirty="0"/>
              <a:t>QAZwsx@123456</a:t>
            </a:r>
          </a:p>
          <a:p>
            <a:pPr marL="342900" indent="-342900">
              <a:buFont typeface="+mj-lt"/>
              <a:buAutoNum type="arabicPeriod" startAt="18"/>
            </a:pPr>
            <a:r>
              <a:rPr lang="en-US" dirty="0"/>
              <a:t>Note that it can take 15 minutes or more for the account name to appear in the portal. </a:t>
            </a:r>
          </a:p>
          <a:p>
            <a:pPr marL="342900" indent="-342900">
              <a:buFont typeface="+mj-lt"/>
              <a:buAutoNum type="arabicPeriod" startAt="18"/>
            </a:pPr>
            <a:r>
              <a:rPr lang="en-US" dirty="0"/>
              <a:t>Switch to Azure Portal -&gt; Site Recovery </a:t>
            </a:r>
          </a:p>
        </p:txBody>
      </p:sp>
    </p:spTree>
    <p:extLst>
      <p:ext uri="{BB962C8B-B14F-4D97-AF65-F5344CB8AC3E}">
        <p14:creationId xmlns:p14="http://schemas.microsoft.com/office/powerpoint/2010/main" val="355066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Step 2: Set up the source environment</a:t>
            </a:r>
            <a:r>
              <a:rPr lang="en-US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6313619" cy="5014395"/>
          </a:xfrm>
        </p:spPr>
        <p:txBody>
          <a:bodyPr/>
          <a:lstStyle/>
          <a:p>
            <a:pPr marL="342900" indent="-342900">
              <a:buFont typeface="+mj-lt"/>
              <a:buAutoNum type="arabicPeriod" startAt="18"/>
            </a:pPr>
            <a:r>
              <a:rPr lang="en-US" dirty="0"/>
              <a:t>Select Step 1 : </a:t>
            </a:r>
            <a:r>
              <a:rPr lang="en-US" b="1" dirty="0"/>
              <a:t>Prepare Infrastructure &gt; Protection goal</a:t>
            </a:r>
          </a:p>
          <a:p>
            <a:pPr lvl="1"/>
            <a:r>
              <a:rPr lang="en-US" dirty="0"/>
              <a:t>Where do you want to replicate your machine to : </a:t>
            </a:r>
            <a:r>
              <a:rPr lang="en-US" b="1" dirty="0"/>
              <a:t>To Azure</a:t>
            </a:r>
          </a:p>
          <a:p>
            <a:pPr lvl="1"/>
            <a:r>
              <a:rPr lang="en-US" dirty="0"/>
              <a:t>Are your machine virtualized? : </a:t>
            </a:r>
            <a:r>
              <a:rPr lang="en-US" b="1" dirty="0">
                <a:solidFill>
                  <a:srgbClr val="FF0000"/>
                </a:solidFill>
              </a:rPr>
              <a:t>Not virtualized / Other </a:t>
            </a:r>
            <a:r>
              <a:rPr lang="en-US" dirty="0"/>
              <a:t>, click </a:t>
            </a:r>
            <a:r>
              <a:rPr lang="en-US" b="1" dirty="0"/>
              <a:t>Ok</a:t>
            </a:r>
          </a:p>
          <a:p>
            <a:pPr marL="342900" indent="-342900">
              <a:buFont typeface="+mj-lt"/>
              <a:buAutoNum type="arabicPeriod" startAt="19"/>
            </a:pPr>
            <a:r>
              <a:rPr lang="en-US" dirty="0"/>
              <a:t>Select Step 1 : </a:t>
            </a:r>
            <a:r>
              <a:rPr lang="en-US" b="1" dirty="0"/>
              <a:t>Prepare Infrastructure &gt; Source </a:t>
            </a:r>
            <a:r>
              <a:rPr lang="en-US" dirty="0"/>
              <a:t>your configuration server should appear here, click </a:t>
            </a:r>
            <a:r>
              <a:rPr lang="en-US" b="1" dirty="0"/>
              <a:t>Ok</a:t>
            </a:r>
            <a:r>
              <a:rPr lang="en-US" dirty="0"/>
              <a:t>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7" y="2289503"/>
            <a:ext cx="5277309" cy="1648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85" y="4140579"/>
            <a:ext cx="5101572" cy="217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98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3: Set up the target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018623" cy="50143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Prepare infrastructure</a:t>
            </a:r>
            <a:r>
              <a:rPr lang="en-US" dirty="0"/>
              <a:t> &gt; </a:t>
            </a:r>
            <a:r>
              <a:rPr lang="en-US" b="1" dirty="0"/>
              <a:t>Target</a:t>
            </a:r>
            <a:r>
              <a:rPr lang="en-US" dirty="0"/>
              <a:t> and select the Azure subscription you want to 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Specify the deployment model you want to use for VMs after failover, select </a:t>
            </a:r>
            <a:r>
              <a:rPr lang="en-US" b="1" dirty="0"/>
              <a:t>Resource 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Site Recovery checks that you have one or more compatible Azure storage accounts and networks,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+ Storage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the </a:t>
            </a:r>
            <a:r>
              <a:rPr lang="en-US" b="1" dirty="0"/>
              <a:t>Create storage account, </a:t>
            </a:r>
            <a:r>
              <a:rPr lang="en-US" dirty="0"/>
              <a:t>click </a:t>
            </a:r>
            <a:r>
              <a:rPr lang="en-US" b="1" dirty="0"/>
              <a:t>Create New </a:t>
            </a:r>
            <a:r>
              <a:rPr lang="en-US" dirty="0"/>
              <a:t>and specify following information:</a:t>
            </a:r>
          </a:p>
          <a:p>
            <a:pPr lvl="1"/>
            <a:r>
              <a:rPr lang="en-US" dirty="0"/>
              <a:t>Account name : 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b="1" dirty="0"/>
              <a:t>holstroage</a:t>
            </a:r>
          </a:p>
          <a:p>
            <a:pPr lvl="1"/>
            <a:r>
              <a:rPr lang="en-US" dirty="0"/>
              <a:t>Replication : </a:t>
            </a:r>
            <a:r>
              <a:rPr lang="en-US" b="1" dirty="0"/>
              <a:t>Local-redundant </a:t>
            </a:r>
            <a:r>
              <a:rPr lang="en-US" b="1"/>
              <a:t>storage (LRS</a:t>
            </a:r>
            <a:r>
              <a:rPr lang="en-US" b="1" dirty="0"/>
              <a:t>)</a:t>
            </a:r>
            <a:r>
              <a:rPr lang="en-US" dirty="0"/>
              <a:t>, then click </a:t>
            </a:r>
            <a:r>
              <a:rPr lang="en-US" b="1" dirty="0"/>
              <a:t>Ok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+ Network, </a:t>
            </a:r>
            <a:r>
              <a:rPr lang="en-US" dirty="0"/>
              <a:t>On the </a:t>
            </a:r>
            <a:r>
              <a:rPr lang="en-US" b="1" dirty="0"/>
              <a:t>Choose Virtual Network</a:t>
            </a:r>
            <a:r>
              <a:rPr lang="en-US" dirty="0"/>
              <a:t>, click </a:t>
            </a: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and leave all pre-populate setting then click </a:t>
            </a:r>
            <a:r>
              <a:rPr lang="en-US" b="1" dirty="0"/>
              <a:t>Ok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b="1" dirty="0"/>
              <a:t>command prompt </a:t>
            </a:r>
            <a:r>
              <a:rPr lang="en-US" dirty="0"/>
              <a:t>then type </a:t>
            </a:r>
            <a:r>
              <a:rPr lang="en-US" b="1" dirty="0"/>
              <a:t>ipconfig</a:t>
            </a:r>
            <a:r>
              <a:rPr lang="en-US" dirty="0"/>
              <a:t>, take note your IP address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166" y="2710035"/>
            <a:ext cx="1805939" cy="542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44" t="29519" r="17762" b="52647"/>
          <a:stretch/>
        </p:blipFill>
        <p:spPr>
          <a:xfrm>
            <a:off x="6292998" y="5896495"/>
            <a:ext cx="571058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94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4: Set up replication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201503" cy="5014395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 create a new replication policy click </a:t>
            </a:r>
            <a:r>
              <a:rPr lang="en-US" b="1" dirty="0"/>
              <a:t>Prepare infrastructure</a:t>
            </a:r>
            <a:r>
              <a:rPr lang="en-US" dirty="0"/>
              <a:t> &gt; </a:t>
            </a:r>
            <a:r>
              <a:rPr lang="en-US" b="1" dirty="0"/>
              <a:t>Replication Settings</a:t>
            </a:r>
            <a:r>
              <a:rPr lang="en-US" dirty="0"/>
              <a:t> &gt; </a:t>
            </a:r>
            <a:r>
              <a:rPr lang="en-US" b="1" dirty="0"/>
              <a:t>+Create and Associate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Create and associate policy</a:t>
            </a:r>
            <a:r>
              <a:rPr lang="en-US" dirty="0"/>
              <a:t> specify a policy name : </a:t>
            </a:r>
            <a:r>
              <a:rPr lang="en-US" b="1" dirty="0"/>
              <a:t>HOLPolicy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RPO threshold</a:t>
            </a:r>
            <a:r>
              <a:rPr lang="en-US" dirty="0"/>
              <a:t>: specify the RPO limit. Alerts will be generated when continuous replication exceeds this limit.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Recovery point retention</a:t>
            </a:r>
            <a:r>
              <a:rPr lang="en-US" dirty="0"/>
              <a:t>, specify in hours how long the retention window will be for each recovery point. Protected machines can be recovered to any point within a window. Up to 24 hours retention is supported for machines replicated to premium storage.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App-consistent snapshot frequency</a:t>
            </a:r>
            <a:r>
              <a:rPr lang="en-US" dirty="0"/>
              <a:t>, specify how often (in minutes) recovery points containing application-consistent snapshots will be created.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you create a replication policy, by default a matching policy is automatically created for failback. For example if the replication policy is </a:t>
            </a:r>
            <a:r>
              <a:rPr lang="en-US" b="1" dirty="0"/>
              <a:t>rep-policy</a:t>
            </a:r>
            <a:r>
              <a:rPr lang="en-US" dirty="0"/>
              <a:t> then the failback policy will be </a:t>
            </a:r>
            <a:r>
              <a:rPr lang="en-US" b="1" dirty="0"/>
              <a:t>rep-policy-failback</a:t>
            </a:r>
            <a:r>
              <a:rPr lang="en-US" dirty="0"/>
              <a:t>. This policy isn't used until you initiate a failback.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to create the policy.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you create a new policy it's automatically associated with the configuration server. Click </a:t>
            </a:r>
            <a:r>
              <a:rPr lang="en-US" b="1" dirty="0"/>
              <a:t>OK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46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5: Capacity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Download</a:t>
            </a:r>
            <a:r>
              <a:rPr lang="en-US" dirty="0"/>
              <a:t> to download the tool and then run it. </a:t>
            </a:r>
            <a:r>
              <a:rPr lang="en-US" dirty="0">
                <a:hlinkClick r:id="rId2"/>
              </a:rPr>
              <a:t>Read the article</a:t>
            </a:r>
            <a:r>
              <a:rPr lang="en-US" dirty="0"/>
              <a:t> that accompanies the tool.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you’re done select </a:t>
            </a:r>
            <a:r>
              <a:rPr lang="en-US" b="1" dirty="0"/>
              <a:t>Yes</a:t>
            </a:r>
            <a:r>
              <a:rPr lang="en-US" dirty="0"/>
              <a:t> in </a:t>
            </a:r>
            <a:r>
              <a:rPr lang="en-US" b="1" dirty="0"/>
              <a:t>Have you completed capacity planning?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the </a:t>
            </a:r>
            <a:r>
              <a:rPr lang="en-US" b="1" dirty="0"/>
              <a:t>Microsoft Azure Backup MMC snap-in </a:t>
            </a:r>
            <a:r>
              <a:rPr lang="en-US" dirty="0"/>
              <a:t>on the machine acting as the process server. By default a shortcut for Microsoft Azure Backup is available on the desktop or in </a:t>
            </a:r>
            <a:r>
              <a:rPr lang="en-US" b="1" dirty="0"/>
              <a:t>C:\Program Files\Microsoft Azure Recovery Services Agent\bin\</a:t>
            </a:r>
            <a:r>
              <a:rPr lang="en-US" b="1" dirty="0" err="1"/>
              <a:t>wabadmin</a:t>
            </a:r>
            <a:r>
              <a:rPr lang="en-US" b="1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snap-in click </a:t>
            </a:r>
            <a:r>
              <a:rPr lang="en-US" b="1" dirty="0"/>
              <a:t>Change Properties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the </a:t>
            </a:r>
            <a:r>
              <a:rPr lang="en-US" b="1" dirty="0"/>
              <a:t>Throttling</a:t>
            </a:r>
            <a:r>
              <a:rPr lang="en-US" dirty="0"/>
              <a:t> tab review</a:t>
            </a:r>
            <a:r>
              <a:rPr lang="en-US" b="1" dirty="0"/>
              <a:t> </a:t>
            </a:r>
            <a:r>
              <a:rPr lang="en-US" dirty="0"/>
              <a:t>Enable internet bandwidth usage throttling for backup operations, and available option to set the limits for work and non-work hours.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Restart </a:t>
            </a:r>
            <a:r>
              <a:rPr lang="en-US" b="1" dirty="0"/>
              <a:t>Server </a:t>
            </a:r>
            <a:r>
              <a:rPr lang="en-US" dirty="0"/>
              <a:t>to complete Configuration/Process server installation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6098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07 - Replicate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731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Free Email from Office 365 Trial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11085945" cy="3978275"/>
          </a:xfrm>
        </p:spPr>
        <p:txBody>
          <a:bodyPr>
            <a:normAutofit/>
          </a:bodyPr>
          <a:lstStyle/>
          <a:p>
            <a:r>
              <a:rPr lang="en-US" sz="1800" dirty="0"/>
              <a:t>Step 1 : Define your own tenant name (</a:t>
            </a:r>
            <a:r>
              <a:rPr lang="en-US" i="1" dirty="0">
                <a:solidFill>
                  <a:srgbClr val="0070C0"/>
                </a:solidFill>
              </a:rPr>
              <a:t>yourtenantname)</a:t>
            </a:r>
            <a:r>
              <a:rPr lang="en-US" sz="1800" dirty="0"/>
              <a:t>: e.g. </a:t>
            </a:r>
            <a:r>
              <a:rPr lang="en-US" b="1" dirty="0"/>
              <a:t>az816</a:t>
            </a:r>
            <a:endParaRPr lang="en-US" sz="1800" b="1" dirty="0"/>
          </a:p>
          <a:p>
            <a:r>
              <a:rPr lang="en-US" dirty="0"/>
              <a:t>Step 2 : Open </a:t>
            </a:r>
            <a:r>
              <a:rPr lang="en-US" dirty="0">
                <a:hlinkClick r:id="rId2"/>
              </a:rPr>
              <a:t>http://aka.ms/o365plan</a:t>
            </a:r>
            <a:r>
              <a:rPr lang="en-US" dirty="0"/>
              <a:t> and click Free trial </a:t>
            </a:r>
          </a:p>
          <a:p>
            <a:r>
              <a:rPr lang="en-US" sz="1800" dirty="0"/>
              <a:t>Step 3 : Follow the process to create trial tenant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098" y="1431010"/>
            <a:ext cx="2181225" cy="42291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839200" y="4899378"/>
            <a:ext cx="2619022" cy="8805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34667" y="2212622"/>
            <a:ext cx="2404533" cy="284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660" y="2991169"/>
            <a:ext cx="4814007" cy="340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57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File Sharing on Process Server to Install Mobility Service Manually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9106695" cy="501439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Remote to </a:t>
            </a:r>
            <a:r>
              <a:rPr lang="en-US" b="1" dirty="0"/>
              <a:t>xxxHOLPs</a:t>
            </a:r>
            <a:r>
              <a:rPr lang="en-US" dirty="0"/>
              <a:t> and then click </a:t>
            </a:r>
            <a:r>
              <a:rPr lang="en-US" b="1" dirty="0"/>
              <a:t>Start</a:t>
            </a:r>
            <a:r>
              <a:rPr lang="en-US" dirty="0"/>
              <a:t> menu then type </a:t>
            </a:r>
            <a:r>
              <a:rPr lang="en-US" b="1" dirty="0"/>
              <a:t>Firewall</a:t>
            </a:r>
            <a:r>
              <a:rPr lang="en-US" dirty="0"/>
              <a:t> and select </a:t>
            </a:r>
            <a:r>
              <a:rPr lang="en-US" b="1" dirty="0"/>
              <a:t>Windows Firewall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Allow an app or feature through Firewall</a:t>
            </a:r>
            <a:r>
              <a:rPr lang="en-US" dirty="0"/>
              <a:t>. Enable </a:t>
            </a:r>
            <a:r>
              <a:rPr lang="en-US" b="1" dirty="0"/>
              <a:t>File and Printer Sharing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Ensure that TCP and UDP rules are also </a:t>
            </a:r>
            <a:r>
              <a:rPr lang="en-US" b="1" dirty="0"/>
              <a:t>RDP</a:t>
            </a:r>
            <a:r>
              <a:rPr lang="en-US" dirty="0"/>
              <a:t> enabled for the </a:t>
            </a:r>
            <a:r>
              <a:rPr lang="en-US" b="1" dirty="0"/>
              <a:t>Public </a:t>
            </a:r>
            <a:r>
              <a:rPr lang="en-US" dirty="0"/>
              <a:t>Click </a:t>
            </a:r>
            <a:r>
              <a:rPr lang="en-US" b="1" dirty="0"/>
              <a:t>Ok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Remote to </a:t>
            </a:r>
            <a:r>
              <a:rPr lang="en-US" b="1" dirty="0"/>
              <a:t>xxxHOLApp </a:t>
            </a:r>
            <a:r>
              <a:rPr lang="en-US" dirty="0"/>
              <a:t>and open File Explore then type </a:t>
            </a:r>
            <a:r>
              <a:rPr lang="en-US" dirty="0">
                <a:hlinkClick r:id="rId2" action="ppaction://hlinkfile"/>
              </a:rPr>
              <a:t>\\xxxHOLPs\c$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Verified </a:t>
            </a:r>
            <a:r>
              <a:rPr lang="en-US" b="1" dirty="0"/>
              <a:t>xxxHOLApp</a:t>
            </a:r>
            <a:r>
              <a:rPr lang="en-US" dirty="0"/>
              <a:t> can successfully access to </a:t>
            </a:r>
            <a:r>
              <a:rPr lang="en-US" b="1" dirty="0"/>
              <a:t>xxxHOLPs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928" y="1305271"/>
            <a:ext cx="2504904" cy="2215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73" y="2592879"/>
            <a:ext cx="8365808" cy="552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324" y="4657736"/>
            <a:ext cx="2727279" cy="17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61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Application Data to generate transaction on xxxHOLApp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Remote to </a:t>
            </a:r>
            <a:r>
              <a:rPr lang="en-US" b="1" dirty="0"/>
              <a:t>xxxHOLApp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Right-Click </a:t>
            </a:r>
            <a:r>
              <a:rPr lang="en-US" b="1" dirty="0"/>
              <a:t>Start</a:t>
            </a:r>
            <a:r>
              <a:rPr lang="en-US" dirty="0"/>
              <a:t> then select </a:t>
            </a:r>
            <a:r>
              <a:rPr lang="en-US" b="1" dirty="0"/>
              <a:t>Command Prompt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following command</a:t>
            </a:r>
          </a:p>
          <a:p>
            <a:pPr lvl="1"/>
            <a:r>
              <a:rPr lang="en-US" b="1" dirty="0"/>
              <a:t>md c:\appdata </a:t>
            </a:r>
            <a:r>
              <a:rPr lang="en-US" dirty="0"/>
              <a:t>then Enter</a:t>
            </a:r>
          </a:p>
          <a:p>
            <a:pPr lvl="1"/>
            <a:r>
              <a:rPr lang="en-US" b="1" dirty="0"/>
              <a:t>cd c:\appdata </a:t>
            </a:r>
            <a:r>
              <a:rPr lang="en-US" dirty="0"/>
              <a:t>then Enter</a:t>
            </a:r>
          </a:p>
          <a:p>
            <a:pPr lvl="1"/>
            <a:r>
              <a:rPr lang="en-US" b="1" dirty="0"/>
              <a:t>Copy con appdata.bat </a:t>
            </a:r>
            <a:r>
              <a:rPr lang="en-US" dirty="0"/>
              <a:t>then type following code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Press</a:t>
            </a:r>
            <a:r>
              <a:rPr lang="en-US" b="1" dirty="0"/>
              <a:t> Ctrl-C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359" y="1271673"/>
            <a:ext cx="5724525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13" y="4170950"/>
            <a:ext cx="3427009" cy="2274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067" y="4170950"/>
            <a:ext cx="5105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96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Application Data to generate transaction on xxxHOLApp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Type following command</a:t>
            </a:r>
          </a:p>
          <a:p>
            <a:pPr lvl="1"/>
            <a:r>
              <a:rPr lang="en-US" b="1" dirty="0"/>
              <a:t>md c:\appdata </a:t>
            </a:r>
            <a:r>
              <a:rPr lang="en-US" dirty="0"/>
              <a:t>then Enter</a:t>
            </a:r>
          </a:p>
          <a:p>
            <a:pPr lvl="1"/>
            <a:r>
              <a:rPr lang="en-US" b="1" dirty="0"/>
              <a:t>cd c:\appdata </a:t>
            </a:r>
            <a:r>
              <a:rPr lang="en-US" dirty="0"/>
              <a:t>then Enter</a:t>
            </a:r>
          </a:p>
          <a:p>
            <a:pPr lvl="1"/>
            <a:r>
              <a:rPr lang="en-US" b="1" dirty="0"/>
              <a:t>Copy con Reboot.bat </a:t>
            </a:r>
            <a:r>
              <a:rPr lang="en-US" dirty="0"/>
              <a:t>then type following code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Press</a:t>
            </a:r>
            <a:r>
              <a:rPr lang="en-US" b="1" dirty="0"/>
              <a:t> Ctrl-C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Open Start Menu, type </a:t>
            </a:r>
            <a:r>
              <a:rPr lang="en-US" b="1" dirty="0"/>
              <a:t>Task Scheduler</a:t>
            </a:r>
            <a:r>
              <a:rPr lang="en-US" dirty="0"/>
              <a:t> then press </a:t>
            </a:r>
            <a:r>
              <a:rPr lang="en-US" b="1" dirty="0"/>
              <a:t>Enter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704" y="3243437"/>
            <a:ext cx="4882601" cy="9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64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Application Data to generate transaction on xxxHOLApp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On </a:t>
            </a:r>
            <a:r>
              <a:rPr lang="en-US" b="1" dirty="0"/>
              <a:t>Task Schedule (Local)</a:t>
            </a:r>
            <a:r>
              <a:rPr lang="en-US" dirty="0"/>
              <a:t>, right-click then select </a:t>
            </a:r>
            <a:r>
              <a:rPr lang="en-US" b="1" dirty="0"/>
              <a:t>Create Task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Enter following data on General Tab</a:t>
            </a:r>
          </a:p>
          <a:p>
            <a:pPr lvl="1"/>
            <a:r>
              <a:rPr lang="en-US" dirty="0"/>
              <a:t>Name : </a:t>
            </a:r>
            <a:r>
              <a:rPr lang="en-US" b="1" dirty="0"/>
              <a:t>Generate </a:t>
            </a:r>
            <a:r>
              <a:rPr lang="en-US" b="1" dirty="0" err="1"/>
              <a:t>AppData</a:t>
            </a:r>
            <a:endParaRPr lang="en-US" b="1" dirty="0"/>
          </a:p>
          <a:p>
            <a:pPr lvl="1"/>
            <a:r>
              <a:rPr lang="en-US" dirty="0"/>
              <a:t>Select : </a:t>
            </a:r>
            <a:r>
              <a:rPr lang="en-US" b="1" dirty="0"/>
              <a:t>Run whether user is logged on or not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In Triggers, click </a:t>
            </a:r>
            <a:r>
              <a:rPr lang="en-US" b="1" dirty="0"/>
              <a:t>New</a:t>
            </a:r>
            <a:r>
              <a:rPr lang="en-US" dirty="0"/>
              <a:t> and insert following parameter</a:t>
            </a:r>
          </a:p>
          <a:p>
            <a:pPr lvl="1"/>
            <a:r>
              <a:rPr lang="en-US" dirty="0"/>
              <a:t>Begin the task : </a:t>
            </a:r>
            <a:r>
              <a:rPr lang="en-US" b="1" dirty="0"/>
              <a:t>On a Schedule</a:t>
            </a:r>
          </a:p>
          <a:p>
            <a:pPr lvl="1"/>
            <a:r>
              <a:rPr lang="en-US" dirty="0"/>
              <a:t>Repeat task every : </a:t>
            </a:r>
            <a:r>
              <a:rPr lang="en-US" b="1" dirty="0"/>
              <a:t>1 minutes </a:t>
            </a:r>
          </a:p>
          <a:p>
            <a:pPr lvl="1"/>
            <a:r>
              <a:rPr lang="en-US" dirty="0"/>
              <a:t>For a duration of : </a:t>
            </a:r>
            <a:r>
              <a:rPr lang="en-US" b="1" dirty="0"/>
              <a:t>Indefinitely</a:t>
            </a:r>
          </a:p>
          <a:p>
            <a:pPr lvl="1"/>
            <a:r>
              <a:rPr lang="en-US" dirty="0"/>
              <a:t>Enable : </a:t>
            </a:r>
            <a:r>
              <a:rPr lang="en-US" b="1" dirty="0"/>
              <a:t>Checked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524" y="1346663"/>
            <a:ext cx="4105049" cy="29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54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Application Data to generate transaction on xxxHOLApp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In Action, click </a:t>
            </a:r>
            <a:r>
              <a:rPr lang="en-US" b="1" dirty="0"/>
              <a:t>New</a:t>
            </a:r>
            <a:r>
              <a:rPr lang="en-US" dirty="0"/>
              <a:t> and provide following parameter</a:t>
            </a:r>
          </a:p>
          <a:p>
            <a:pPr lvl="1"/>
            <a:r>
              <a:rPr lang="en-US" dirty="0"/>
              <a:t>Action : </a:t>
            </a:r>
            <a:r>
              <a:rPr lang="en-US" b="1" dirty="0"/>
              <a:t>Start a program</a:t>
            </a:r>
          </a:p>
          <a:p>
            <a:pPr lvl="1"/>
            <a:r>
              <a:rPr lang="en-US" dirty="0"/>
              <a:t>Program/script : </a:t>
            </a:r>
            <a:r>
              <a:rPr lang="en-US" b="1" dirty="0"/>
              <a:t>c:\appdata\appdata.bat</a:t>
            </a:r>
          </a:p>
          <a:p>
            <a:pPr lvl="1"/>
            <a:r>
              <a:rPr lang="en-US" dirty="0"/>
              <a:t>Start In : </a:t>
            </a:r>
            <a:r>
              <a:rPr lang="en-US" b="1" dirty="0"/>
              <a:t>c:\appdata\ 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Windows Credential prompt will display, enter </a:t>
            </a:r>
            <a:r>
              <a:rPr lang="en-US" b="1" dirty="0"/>
              <a:t>HOLAdmin</a:t>
            </a:r>
            <a:r>
              <a:rPr lang="en-US" dirty="0"/>
              <a:t> credential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Under Task Scheduler Library, right-click </a:t>
            </a:r>
            <a:r>
              <a:rPr lang="en-US" b="1" dirty="0"/>
              <a:t>Generate </a:t>
            </a:r>
            <a:r>
              <a:rPr lang="en-US" b="1" dirty="0" err="1"/>
              <a:t>AppData</a:t>
            </a:r>
            <a:r>
              <a:rPr lang="en-US" b="1" dirty="0"/>
              <a:t> </a:t>
            </a:r>
            <a:r>
              <a:rPr lang="en-US" dirty="0"/>
              <a:t>then click </a:t>
            </a:r>
            <a:r>
              <a:rPr lang="en-US" b="1" dirty="0"/>
              <a:t>Run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Wait for </a:t>
            </a:r>
            <a:r>
              <a:rPr lang="en-US" b="1" dirty="0"/>
              <a:t>3 minutes </a:t>
            </a:r>
            <a:r>
              <a:rPr lang="en-US" dirty="0"/>
              <a:t>and verified the result on </a:t>
            </a:r>
            <a:r>
              <a:rPr lang="en-US" b="1" dirty="0"/>
              <a:t>c:\appdata\appdata.txt</a:t>
            </a:r>
            <a:endParaRPr lang="en-US" dirty="0"/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611" y="1261716"/>
            <a:ext cx="3412758" cy="29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92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Application Data to generate transaction on xxxHOLApp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3"/>
            </a:pPr>
            <a:r>
              <a:rPr lang="en-US" dirty="0"/>
              <a:t>On </a:t>
            </a:r>
            <a:r>
              <a:rPr lang="en-US" b="1" dirty="0"/>
              <a:t>Task Schedule (Local)</a:t>
            </a:r>
            <a:r>
              <a:rPr lang="en-US" dirty="0"/>
              <a:t>, right-click then select </a:t>
            </a:r>
            <a:r>
              <a:rPr lang="en-US" b="1" dirty="0"/>
              <a:t>Create Task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dirty="0"/>
              <a:t>Enter following data on General Tab</a:t>
            </a:r>
          </a:p>
          <a:p>
            <a:pPr lvl="1"/>
            <a:r>
              <a:rPr lang="en-US" dirty="0"/>
              <a:t>Name : </a:t>
            </a:r>
            <a:r>
              <a:rPr lang="en-US" b="1" dirty="0"/>
              <a:t>Reboot Log</a:t>
            </a:r>
          </a:p>
          <a:p>
            <a:pPr lvl="1"/>
            <a:r>
              <a:rPr lang="en-US" dirty="0"/>
              <a:t>Select : </a:t>
            </a:r>
            <a:r>
              <a:rPr lang="en-US" b="1" dirty="0"/>
              <a:t>Run whether user is logged on or not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dirty="0"/>
              <a:t>In Triggers, click </a:t>
            </a:r>
            <a:r>
              <a:rPr lang="en-US" b="1" dirty="0"/>
              <a:t>New</a:t>
            </a:r>
            <a:r>
              <a:rPr lang="en-US" dirty="0"/>
              <a:t> and insert following parameter</a:t>
            </a:r>
          </a:p>
          <a:p>
            <a:pPr lvl="1"/>
            <a:r>
              <a:rPr lang="en-US" dirty="0"/>
              <a:t>Begin the task : </a:t>
            </a:r>
            <a:r>
              <a:rPr lang="en-US" b="1" dirty="0"/>
              <a:t>At Startup</a:t>
            </a:r>
          </a:p>
          <a:p>
            <a:pPr lvl="1"/>
            <a:r>
              <a:rPr lang="en-US" dirty="0"/>
              <a:t>Enable : </a:t>
            </a:r>
            <a:r>
              <a:rPr lang="en-US" b="1" dirty="0"/>
              <a:t>Checked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524" y="1346663"/>
            <a:ext cx="4105049" cy="29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26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Application Data to generate transaction on xxxHOLApp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6"/>
            </a:pPr>
            <a:r>
              <a:rPr lang="en-US" dirty="0"/>
              <a:t>In Action, click </a:t>
            </a:r>
            <a:r>
              <a:rPr lang="en-US" b="1" dirty="0"/>
              <a:t>New</a:t>
            </a:r>
            <a:r>
              <a:rPr lang="en-US" dirty="0"/>
              <a:t> and provide following parameter</a:t>
            </a:r>
          </a:p>
          <a:p>
            <a:pPr lvl="1"/>
            <a:r>
              <a:rPr lang="en-US" dirty="0"/>
              <a:t>Action : </a:t>
            </a:r>
            <a:r>
              <a:rPr lang="en-US" b="1" dirty="0"/>
              <a:t>Start a program</a:t>
            </a:r>
          </a:p>
          <a:p>
            <a:pPr lvl="1"/>
            <a:r>
              <a:rPr lang="en-US" dirty="0"/>
              <a:t>Program/script : </a:t>
            </a:r>
            <a:r>
              <a:rPr lang="en-US" b="1" dirty="0"/>
              <a:t>c:\appdata\reboot.bat</a:t>
            </a:r>
          </a:p>
          <a:p>
            <a:pPr lvl="1"/>
            <a:r>
              <a:rPr lang="en-US" dirty="0"/>
              <a:t>Start In : </a:t>
            </a:r>
            <a:r>
              <a:rPr lang="en-US" b="1" dirty="0"/>
              <a:t>c:\appdata\ 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dirty="0"/>
              <a:t>Windows Credential prompt will display, enter </a:t>
            </a:r>
            <a:r>
              <a:rPr lang="en-US" b="1" dirty="0"/>
              <a:t>HOLAdmin</a:t>
            </a:r>
            <a:r>
              <a:rPr lang="en-US" dirty="0"/>
              <a:t> credential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119" y="1602806"/>
            <a:ext cx="3693061" cy="43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Mobility Service on target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Non-Domain Join machine</a:t>
            </a:r>
            <a:r>
              <a:rPr lang="en-US" dirty="0"/>
              <a:t>, disable Remote User Access control on the local machine by open Registry Editor by right-click on </a:t>
            </a:r>
            <a:r>
              <a:rPr lang="en-US" b="1" dirty="0"/>
              <a:t>Start</a:t>
            </a:r>
            <a:r>
              <a:rPr lang="en-US" dirty="0"/>
              <a:t> menu and click </a:t>
            </a:r>
            <a:r>
              <a:rPr lang="en-US" b="1" dirty="0"/>
              <a:t>Command Prompt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following command and then press </a:t>
            </a:r>
            <a:r>
              <a:rPr lang="en-US" b="1" dirty="0"/>
              <a:t>Enter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REG ADD HKEY_LOCAL_MACHINE\SOFTWARE\Microsoft\Windows\</a:t>
            </a:r>
            <a:r>
              <a:rPr lang="en-US" dirty="0" err="1"/>
              <a:t>CurrentVersion</a:t>
            </a:r>
            <a:r>
              <a:rPr lang="en-US" dirty="0"/>
              <a:t>\Policies\System /v </a:t>
            </a:r>
            <a:r>
              <a:rPr lang="en-US" dirty="0" err="1"/>
              <a:t>LocalAccountTokenFilterPolicy</a:t>
            </a:r>
            <a:r>
              <a:rPr lang="en-US" dirty="0"/>
              <a:t> /t REG_DWORD /d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the Windows Firewall of the machine you want to protect, select </a:t>
            </a:r>
            <a:r>
              <a:rPr lang="en-US" b="1" dirty="0"/>
              <a:t>Allow an app or feature through Firewall</a:t>
            </a:r>
            <a:r>
              <a:rPr lang="en-US" dirty="0"/>
              <a:t>. Enable </a:t>
            </a:r>
            <a:r>
              <a:rPr lang="en-US" b="1" dirty="0"/>
              <a:t>File and Printer Sharing</a:t>
            </a:r>
            <a:r>
              <a:rPr lang="en-US" dirty="0"/>
              <a:t> and </a:t>
            </a:r>
            <a:r>
              <a:rPr lang="en-US" b="1" dirty="0"/>
              <a:t>Windows Management Instrumentation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installers are available on the process server in </a:t>
            </a:r>
            <a:r>
              <a:rPr lang="en-US" b="1" dirty="0"/>
              <a:t>\\xxxHOLPs\C$\Program Files (x86)\Microsoft Azure Site Recovery\home\</a:t>
            </a:r>
            <a:r>
              <a:rPr lang="en-US" b="1" dirty="0" err="1"/>
              <a:t>svsystems</a:t>
            </a:r>
            <a:r>
              <a:rPr lang="en-US" b="1" dirty="0"/>
              <a:t>\</a:t>
            </a:r>
            <a:r>
              <a:rPr lang="en-US" b="1" dirty="0" err="1"/>
              <a:t>pushinstallsvc</a:t>
            </a:r>
            <a:r>
              <a:rPr lang="en-US" b="1" dirty="0"/>
              <a:t>\repository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Download and run the relevant installer.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Before you begin</a:t>
            </a:r>
            <a:r>
              <a:rPr lang="en-US" dirty="0"/>
              <a:t> select </a:t>
            </a:r>
            <a:r>
              <a:rPr lang="en-US" b="1" dirty="0"/>
              <a:t>Mobility service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55" y="4586633"/>
            <a:ext cx="6962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28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Mobility Service on target server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/>
              <a:t>In </a:t>
            </a:r>
            <a:r>
              <a:rPr lang="en-US" b="1" dirty="0"/>
              <a:t>Configuration Server Details</a:t>
            </a:r>
            <a:r>
              <a:rPr lang="en-US" dirty="0"/>
              <a:t> specify the IP address of the configuration server </a:t>
            </a:r>
            <a:r>
              <a:rPr lang="en-US" b="1" dirty="0"/>
              <a:t>(10.0.0.5)</a:t>
            </a:r>
            <a:r>
              <a:rPr lang="en-US" dirty="0"/>
              <a:t> and the passphrase that was generated when you ran Unified Setup (</a:t>
            </a:r>
            <a:r>
              <a:rPr lang="en-US" b="1" dirty="0"/>
              <a:t>\\xxxHOLPs\C$\users\</a:t>
            </a:r>
            <a:r>
              <a:rPr lang="en-US" b="1" dirty="0" err="1"/>
              <a:t>holadmin</a:t>
            </a:r>
            <a:r>
              <a:rPr lang="en-US" b="1" dirty="0"/>
              <a:t>\desktop</a:t>
            </a:r>
            <a:r>
              <a:rPr lang="en-US" dirty="0"/>
              <a:t>). You can retrieve the passphrase by running: </a:t>
            </a:r>
            <a:r>
              <a:rPr lang="en-US" b="1" dirty="0"/>
              <a:t>\home\</a:t>
            </a:r>
            <a:r>
              <a:rPr lang="en-US" b="1" dirty="0" err="1"/>
              <a:t>sysystems</a:t>
            </a:r>
            <a:r>
              <a:rPr lang="en-US" b="1" dirty="0"/>
              <a:t>\bin\genpassphrase.exe –n</a:t>
            </a:r>
            <a:r>
              <a:rPr lang="en-US" dirty="0"/>
              <a:t> on the configuration server.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In </a:t>
            </a:r>
            <a:r>
              <a:rPr lang="en-US" b="1" dirty="0"/>
              <a:t>Install Location</a:t>
            </a:r>
            <a:r>
              <a:rPr lang="en-US" dirty="0"/>
              <a:t> leave the default setting and click </a:t>
            </a:r>
            <a:r>
              <a:rPr lang="en-US" b="1" dirty="0"/>
              <a:t>Next</a:t>
            </a:r>
            <a:r>
              <a:rPr lang="en-US" dirty="0"/>
              <a:t> to begin installation.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In </a:t>
            </a:r>
            <a:r>
              <a:rPr lang="en-US" b="1" dirty="0"/>
              <a:t>Installation Progress</a:t>
            </a:r>
            <a:r>
              <a:rPr lang="en-US" dirty="0"/>
              <a:t> monitor installation and restart the machine if prompted. After installing the service it can take around 15 minutes for status to update in the portal.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Right-Click on </a:t>
            </a:r>
            <a:r>
              <a:rPr lang="en-US" b="1" dirty="0"/>
              <a:t>Start</a:t>
            </a:r>
            <a:r>
              <a:rPr lang="en-US" dirty="0"/>
              <a:t>, select </a:t>
            </a:r>
            <a:r>
              <a:rPr lang="en-US" b="1" dirty="0"/>
              <a:t>System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Click </a:t>
            </a:r>
            <a:r>
              <a:rPr lang="en-US" b="1" dirty="0"/>
              <a:t>Remote settings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Ensure </a:t>
            </a:r>
            <a:r>
              <a:rPr lang="en-US" b="1" dirty="0"/>
              <a:t>Allow remote connections to this computer </a:t>
            </a:r>
            <a:br>
              <a:rPr lang="en-US" dirty="0"/>
            </a:br>
            <a:r>
              <a:rPr lang="en-US" dirty="0"/>
              <a:t>are checked</a:t>
            </a:r>
          </a:p>
          <a:p>
            <a:pPr marL="342900" indent="-342900">
              <a:buFont typeface="+mj-lt"/>
              <a:buAutoNum type="arabicPeriod" startAt="7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313" y="3768436"/>
            <a:ext cx="4900182" cy="28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264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Switch back to Azure Portal at Site Recovery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Step 2: Replicate application</a:t>
            </a:r>
            <a:r>
              <a:rPr lang="en-US" dirty="0"/>
              <a:t> &gt; </a:t>
            </a:r>
            <a:r>
              <a:rPr lang="en-US" b="1" dirty="0"/>
              <a:t>Source</a:t>
            </a:r>
            <a:r>
              <a:rPr lang="en-US" dirty="0"/>
              <a:t>. After you've enabled replication for the first time you'll click </a:t>
            </a:r>
            <a:r>
              <a:rPr lang="en-US" b="1" dirty="0"/>
              <a:t>+Replicate</a:t>
            </a:r>
            <a:r>
              <a:rPr lang="en-US" dirty="0"/>
              <a:t> in the vault to enable replication for additional machines.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Source</a:t>
            </a:r>
            <a:r>
              <a:rPr lang="en-US" dirty="0"/>
              <a:t> blade &gt; </a:t>
            </a:r>
            <a:r>
              <a:rPr lang="en-US" b="1" dirty="0"/>
              <a:t>Source</a:t>
            </a:r>
            <a:r>
              <a:rPr lang="en-US" dirty="0"/>
              <a:t> select the configuration server, In </a:t>
            </a:r>
            <a:r>
              <a:rPr lang="en-US" b="1" dirty="0"/>
              <a:t>Machine type</a:t>
            </a:r>
            <a:r>
              <a:rPr lang="en-US" dirty="0"/>
              <a:t> select </a:t>
            </a:r>
            <a:r>
              <a:rPr lang="en-US" b="1" dirty="0"/>
              <a:t>Physical Machines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process server (default) then click </a:t>
            </a:r>
            <a:r>
              <a:rPr lang="en-US" b="1" dirty="0"/>
              <a:t>Ok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Target </a:t>
            </a:r>
            <a:r>
              <a:rPr lang="en-US" dirty="0"/>
              <a:t>blade &gt; enter following parameter</a:t>
            </a:r>
          </a:p>
          <a:p>
            <a:pPr lvl="1"/>
            <a:r>
              <a:rPr lang="en-US" dirty="0"/>
              <a:t>Post-failover deployment model : </a:t>
            </a:r>
            <a:r>
              <a:rPr lang="en-US" b="1" dirty="0"/>
              <a:t>Resource Manager</a:t>
            </a:r>
          </a:p>
          <a:p>
            <a:pPr lvl="1"/>
            <a:r>
              <a:rPr lang="en-US" dirty="0"/>
              <a:t>Storage account : </a:t>
            </a:r>
            <a:r>
              <a:rPr lang="en-US" b="1" dirty="0"/>
              <a:t>xxxholstroage</a:t>
            </a:r>
          </a:p>
          <a:p>
            <a:pPr lvl="1"/>
            <a:r>
              <a:rPr lang="en-US" dirty="0"/>
              <a:t>Azure network : </a:t>
            </a:r>
            <a:r>
              <a:rPr lang="en-US" b="1" dirty="0"/>
              <a:t>RecoveryRG</a:t>
            </a:r>
          </a:p>
          <a:p>
            <a:pPr lvl="1"/>
            <a:r>
              <a:rPr lang="en-US" dirty="0"/>
              <a:t>Subnet : </a:t>
            </a:r>
            <a:r>
              <a:rPr lang="en-US" b="1" dirty="0"/>
              <a:t>default (10.1.0.0/24)</a:t>
            </a:r>
            <a:r>
              <a:rPr lang="en-US" dirty="0"/>
              <a:t>, click </a:t>
            </a:r>
            <a:r>
              <a:rPr lang="en-US" b="1" dirty="0"/>
              <a:t>Ok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408" y="3032344"/>
            <a:ext cx="1887156" cy="364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2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Azure Trial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8557233" cy="5082679"/>
          </a:xfrm>
        </p:spPr>
        <p:txBody>
          <a:bodyPr/>
          <a:lstStyle/>
          <a:p>
            <a:r>
              <a:rPr lang="en-US" dirty="0"/>
              <a:t>Step 1 : Get Azure Pass Promo Code from Instructor </a:t>
            </a:r>
          </a:p>
          <a:p>
            <a:r>
              <a:rPr lang="en-US" dirty="0"/>
              <a:t>Step 2 : Open </a:t>
            </a:r>
            <a:r>
              <a:rPr lang="en-US" dirty="0">
                <a:hlinkClick r:id="rId2"/>
              </a:rPr>
              <a:t>https://www.microsoftazurepass.com/</a:t>
            </a:r>
            <a:r>
              <a:rPr lang="en-US" dirty="0"/>
              <a:t> </a:t>
            </a:r>
          </a:p>
          <a:p>
            <a:r>
              <a:rPr lang="en-US" dirty="0"/>
              <a:t>Step 3 : Select </a:t>
            </a:r>
            <a:r>
              <a:rPr lang="en-US" b="1" dirty="0"/>
              <a:t>Thailand</a:t>
            </a:r>
            <a:r>
              <a:rPr lang="en-US" dirty="0"/>
              <a:t> and Enter </a:t>
            </a:r>
            <a:r>
              <a:rPr lang="en-US" b="1" dirty="0"/>
              <a:t>Promo Code</a:t>
            </a:r>
            <a:r>
              <a:rPr lang="en-US" dirty="0"/>
              <a:t> then click </a:t>
            </a:r>
            <a:r>
              <a:rPr lang="en-US" b="1" dirty="0"/>
              <a:t>Submit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r>
              <a:rPr lang="en-US" dirty="0"/>
              <a:t>Step 4 : Confirm information then click </a:t>
            </a:r>
            <a:r>
              <a:rPr lang="en-US" b="1" dirty="0"/>
              <a:t>Submit</a:t>
            </a:r>
          </a:p>
          <a:p>
            <a:r>
              <a:rPr lang="en-US" dirty="0"/>
              <a:t>Step 5 : Confirm to use Azure Pass by click </a:t>
            </a:r>
            <a:r>
              <a:rPr lang="en-US" b="1" dirty="0"/>
              <a:t>Active </a:t>
            </a:r>
            <a:r>
              <a:rPr lang="en-US" dirty="0"/>
              <a:t>and Click </a:t>
            </a:r>
            <a:r>
              <a:rPr lang="en-US" b="1" dirty="0"/>
              <a:t>Sign-up</a:t>
            </a:r>
          </a:p>
          <a:p>
            <a:r>
              <a:rPr lang="en-US" dirty="0"/>
              <a:t>Step 6 : Wait for service provisioning then click </a:t>
            </a:r>
            <a:r>
              <a:rPr lang="en-US" b="1" dirty="0"/>
              <a:t>Start managing my service &gt;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3280" b="-349"/>
          <a:stretch/>
        </p:blipFill>
        <p:spPr>
          <a:xfrm>
            <a:off x="2177271" y="2767684"/>
            <a:ext cx="5025040" cy="21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30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Replication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In </a:t>
            </a:r>
            <a:r>
              <a:rPr lang="en-US" b="1" dirty="0"/>
              <a:t>Physical machines </a:t>
            </a:r>
            <a:r>
              <a:rPr lang="en-US" dirty="0"/>
              <a:t>blade &gt; click </a:t>
            </a:r>
            <a:r>
              <a:rPr lang="en-US" b="1" dirty="0"/>
              <a:t>+ Physical machine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 Enter following parameter</a:t>
            </a:r>
          </a:p>
          <a:p>
            <a:pPr lvl="1"/>
            <a:r>
              <a:rPr lang="en-US" dirty="0"/>
              <a:t>Name : </a:t>
            </a:r>
            <a:r>
              <a:rPr lang="en-US" b="1" dirty="0" err="1"/>
              <a:t>xxxholapp</a:t>
            </a:r>
            <a:endParaRPr lang="en-US" b="1" dirty="0"/>
          </a:p>
          <a:p>
            <a:pPr lvl="1"/>
            <a:r>
              <a:rPr lang="en-US" dirty="0"/>
              <a:t>IP Address : </a:t>
            </a:r>
            <a:r>
              <a:rPr lang="en-US" b="1" dirty="0"/>
              <a:t>your IP address</a:t>
            </a:r>
          </a:p>
          <a:p>
            <a:pPr lvl="1"/>
            <a:r>
              <a:rPr lang="en-US" dirty="0"/>
              <a:t>OS Type : </a:t>
            </a:r>
            <a:r>
              <a:rPr lang="en-US" b="1" dirty="0"/>
              <a:t>Windows</a:t>
            </a:r>
            <a:r>
              <a:rPr lang="en-US" dirty="0"/>
              <a:t>, click </a:t>
            </a:r>
            <a:r>
              <a:rPr lang="en-US" b="1" dirty="0"/>
              <a:t>Ok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Select</a:t>
            </a:r>
            <a:r>
              <a:rPr lang="en-US" b="1" dirty="0"/>
              <a:t> </a:t>
            </a:r>
            <a:r>
              <a:rPr lang="en-US" b="1" dirty="0" err="1"/>
              <a:t>xxxholap</a:t>
            </a:r>
            <a:r>
              <a:rPr lang="en-US" dirty="0"/>
              <a:t> machine then click </a:t>
            </a:r>
            <a:r>
              <a:rPr lang="en-US" b="1" dirty="0"/>
              <a:t>Ok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/>
              <a:t>In </a:t>
            </a:r>
            <a:r>
              <a:rPr lang="en-US" b="1" dirty="0"/>
              <a:t>Properties</a:t>
            </a:r>
            <a:r>
              <a:rPr lang="en-US" dirty="0"/>
              <a:t> &gt; </a:t>
            </a:r>
            <a:r>
              <a:rPr lang="en-US" b="1" dirty="0"/>
              <a:t>Configure properties</a:t>
            </a:r>
            <a:r>
              <a:rPr lang="en-US" dirty="0"/>
              <a:t>,. click </a:t>
            </a:r>
            <a:r>
              <a:rPr lang="en-US" b="1" dirty="0"/>
              <a:t>All Disks</a:t>
            </a:r>
            <a:r>
              <a:rPr lang="en-US" dirty="0"/>
              <a:t> then click </a:t>
            </a:r>
            <a:r>
              <a:rPr lang="en-US" b="1" dirty="0"/>
              <a:t>OK</a:t>
            </a:r>
            <a:r>
              <a:rPr lang="en-US" dirty="0"/>
              <a:t>. 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dirty="0"/>
              <a:t>In </a:t>
            </a:r>
            <a:r>
              <a:rPr lang="en-US" b="1" dirty="0"/>
              <a:t>Replication settings</a:t>
            </a:r>
            <a:r>
              <a:rPr lang="en-US" dirty="0"/>
              <a:t> &gt; </a:t>
            </a:r>
            <a:r>
              <a:rPr lang="en-US" b="1" dirty="0"/>
              <a:t>Configure replication settings</a:t>
            </a:r>
            <a:r>
              <a:rPr lang="en-US" dirty="0"/>
              <a:t> then click </a:t>
            </a:r>
            <a:r>
              <a:rPr lang="en-US" b="1" dirty="0"/>
              <a:t>Ok</a:t>
            </a:r>
            <a:endParaRPr lang="en-US" dirty="0"/>
          </a:p>
          <a:p>
            <a:pPr marL="342900" indent="-342900">
              <a:buFont typeface="+mj-lt"/>
              <a:buAutoNum type="arabicPeriod" startAt="10"/>
            </a:pPr>
            <a:r>
              <a:rPr lang="en-US" dirty="0"/>
              <a:t>Click </a:t>
            </a:r>
            <a:r>
              <a:rPr lang="en-US" b="1" dirty="0"/>
              <a:t>Enable Replication</a:t>
            </a:r>
            <a:r>
              <a:rPr lang="en-US" dirty="0"/>
              <a:t>. You can track progress of the </a:t>
            </a:r>
            <a:r>
              <a:rPr lang="en-US" b="1" dirty="0"/>
              <a:t>Enable Protection</a:t>
            </a:r>
            <a:r>
              <a:rPr lang="en-US" dirty="0"/>
              <a:t> job in </a:t>
            </a:r>
            <a:r>
              <a:rPr lang="en-US" b="1" dirty="0"/>
              <a:t>Settings</a:t>
            </a:r>
            <a:r>
              <a:rPr lang="en-US" dirty="0"/>
              <a:t> &gt; </a:t>
            </a:r>
            <a:r>
              <a:rPr lang="en-US" b="1" dirty="0"/>
              <a:t>Jobs</a:t>
            </a:r>
            <a:r>
              <a:rPr lang="en-US" dirty="0"/>
              <a:t> &gt; </a:t>
            </a:r>
            <a:r>
              <a:rPr lang="en-US" b="1" dirty="0"/>
              <a:t>Site Recovery Jobs</a:t>
            </a:r>
            <a:r>
              <a:rPr lang="en-US" dirty="0"/>
              <a:t>. After the </a:t>
            </a:r>
            <a:r>
              <a:rPr lang="en-US" b="1" dirty="0"/>
              <a:t>Finalize Protection</a:t>
            </a:r>
            <a:r>
              <a:rPr lang="en-US" dirty="0"/>
              <a:t> job runs the machine is ready for failover.</a:t>
            </a:r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386" y="2006138"/>
            <a:ext cx="6076688" cy="218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52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Replication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/>
              <a:t>Click </a:t>
            </a:r>
            <a:r>
              <a:rPr lang="en-US" b="1" dirty="0"/>
              <a:t>Settings</a:t>
            </a:r>
            <a:r>
              <a:rPr lang="en-US" dirty="0"/>
              <a:t> &gt; </a:t>
            </a:r>
            <a:r>
              <a:rPr lang="en-US" b="1" dirty="0"/>
              <a:t>Replicated items</a:t>
            </a:r>
            <a:r>
              <a:rPr lang="en-US" dirty="0"/>
              <a:t> &gt; and select the machine. The </a:t>
            </a:r>
            <a:r>
              <a:rPr lang="en-US" b="1" dirty="0"/>
              <a:t>Essentials</a:t>
            </a:r>
            <a:r>
              <a:rPr lang="en-US" dirty="0"/>
              <a:t> blade shows information about machines settings and status.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dirty="0"/>
              <a:t>In </a:t>
            </a:r>
            <a:r>
              <a:rPr lang="en-US" b="1" dirty="0"/>
              <a:t>Properties</a:t>
            </a:r>
            <a:r>
              <a:rPr lang="en-US" dirty="0"/>
              <a:t> you can view replication and failover information for the VM.</a:t>
            </a:r>
          </a:p>
          <a:p>
            <a:pPr marL="342900" indent="-342900">
              <a:buFont typeface="+mj-lt"/>
              <a:buAutoNum type="arabicPeriod" startAt="12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64" y="2582487"/>
            <a:ext cx="4127146" cy="4059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012" y="2582487"/>
            <a:ext cx="4561118" cy="39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401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Monitoring IR on Target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Remote to </a:t>
            </a:r>
            <a:r>
              <a:rPr lang="en-US" b="1" dirty="0"/>
              <a:t>xxxHOLApp </a:t>
            </a:r>
            <a:r>
              <a:rPr lang="en-US" dirty="0"/>
              <a:t>and open Internet Explorer then download Process Explorer from following url: </a:t>
            </a:r>
            <a:r>
              <a:rPr lang="en-US" dirty="0">
                <a:hlinkClick r:id="rId2"/>
              </a:rPr>
              <a:t>https://technet.microsoft.com/en-us/sysinternals/processexplorer.aspx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Process Explorer and looking for process name </a:t>
            </a:r>
            <a:r>
              <a:rPr lang="en-US" b="1" dirty="0"/>
              <a:t>svagents.exe</a:t>
            </a:r>
            <a:r>
              <a:rPr lang="en-US" dirty="0"/>
              <a:t>, right-click sub-process name </a:t>
            </a:r>
            <a:r>
              <a:rPr lang="en-US" b="1" dirty="0"/>
              <a:t>dataprotection.exe</a:t>
            </a:r>
            <a:r>
              <a:rPr lang="en-US" dirty="0"/>
              <a:t> then select </a:t>
            </a:r>
            <a:r>
              <a:rPr lang="en-US" b="1" dirty="0"/>
              <a:t>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See the Sends/Receives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18" y="4699462"/>
            <a:ext cx="7918589" cy="1867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126" y="2565861"/>
            <a:ext cx="4197238" cy="31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431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Monitoring Upload status on Process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Remote to </a:t>
            </a:r>
            <a:r>
              <a:rPr lang="en-US" b="1" dirty="0"/>
              <a:t>xxxHOLPs </a:t>
            </a:r>
            <a:r>
              <a:rPr lang="en-US" dirty="0"/>
              <a:t>and click Start then type </a:t>
            </a:r>
            <a:r>
              <a:rPr lang="en-US" b="1" dirty="0"/>
              <a:t>Resource Monitor </a:t>
            </a:r>
            <a:r>
              <a:rPr lang="en-US" dirty="0"/>
              <a:t>then press </a:t>
            </a:r>
            <a:r>
              <a:rPr lang="en-US" b="1" dirty="0"/>
              <a:t>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tab Network then select 2 processes: </a:t>
            </a:r>
            <a:r>
              <a:rPr lang="en-US" b="1" dirty="0"/>
              <a:t>cbengine.exe</a:t>
            </a:r>
            <a:r>
              <a:rPr lang="en-US" dirty="0"/>
              <a:t> and </a:t>
            </a:r>
            <a:r>
              <a:rPr lang="en-US" b="1" dirty="0"/>
              <a:t>cxps.exe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Monitor Network Activity</a:t>
            </a:r>
          </a:p>
          <a:p>
            <a:pPr lvl="1"/>
            <a:r>
              <a:rPr lang="en-US" dirty="0"/>
              <a:t>Send</a:t>
            </a:r>
          </a:p>
          <a:p>
            <a:pPr lvl="1"/>
            <a:r>
              <a:rPr lang="en-US"/>
              <a:t>Receive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Monitor TCP Connections</a:t>
            </a:r>
          </a:p>
          <a:p>
            <a:pPr lvl="1"/>
            <a:r>
              <a:rPr lang="en-US" dirty="0"/>
              <a:t>Latency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13" y="2443942"/>
            <a:ext cx="7609809" cy="42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92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and manage VM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Settings</a:t>
            </a:r>
            <a:r>
              <a:rPr lang="en-US" dirty="0"/>
              <a:t> &gt; </a:t>
            </a:r>
            <a:r>
              <a:rPr lang="en-US" b="1" dirty="0"/>
              <a:t>Replicated items</a:t>
            </a:r>
            <a:r>
              <a:rPr lang="en-US" dirty="0"/>
              <a:t> &gt; and select the machine. The </a:t>
            </a:r>
            <a:r>
              <a:rPr lang="en-US" b="1" dirty="0"/>
              <a:t>Essentials</a:t>
            </a:r>
            <a:r>
              <a:rPr lang="en-US" dirty="0"/>
              <a:t> blade shows information about machines settings and status.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Properties</a:t>
            </a:r>
            <a:r>
              <a:rPr lang="en-US" dirty="0"/>
              <a:t> you can view replication and failover information for the VM.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Compute and Network</a:t>
            </a:r>
            <a:r>
              <a:rPr lang="en-US" dirty="0"/>
              <a:t> &gt; </a:t>
            </a:r>
            <a:r>
              <a:rPr lang="en-US" b="1" dirty="0"/>
              <a:t>Compute properties</a:t>
            </a:r>
            <a:r>
              <a:rPr lang="en-US" dirty="0"/>
              <a:t> you can specify the Azure VM name and target size.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Disks</a:t>
            </a:r>
            <a:r>
              <a:rPr lang="en-US" dirty="0"/>
              <a:t> you can see the operating system and data disks on the VM that will be replicated.</a:t>
            </a:r>
          </a:p>
        </p:txBody>
      </p:sp>
    </p:spTree>
    <p:extLst>
      <p:ext uri="{BB962C8B-B14F-4D97-AF65-F5344CB8AC3E}">
        <p14:creationId xmlns:p14="http://schemas.microsoft.com/office/powerpoint/2010/main" val="992312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08 - Test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2245787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Run a Test Failover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Remote connect </a:t>
            </a:r>
            <a:r>
              <a:rPr lang="en-US" b="1" dirty="0"/>
              <a:t>xxxHOLApp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c:\AppData\appdata.txt and record the latest value at the bottom line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 to </a:t>
            </a:r>
            <a:r>
              <a:rPr lang="en-US" dirty="0">
                <a:hlinkClick r:id="rId2"/>
              </a:rPr>
              <a:t>http://portal.azure.com</a:t>
            </a:r>
            <a:r>
              <a:rPr lang="en-US" dirty="0"/>
              <a:t> To fail over a single machine, in </a:t>
            </a:r>
            <a:r>
              <a:rPr lang="en-US" b="1" dirty="0"/>
              <a:t>Replicated Items</a:t>
            </a:r>
            <a:r>
              <a:rPr lang="th-TH" b="1" dirty="0"/>
              <a:t> </a:t>
            </a:r>
            <a:r>
              <a:rPr lang="en-US" b="1" dirty="0"/>
              <a:t>&gt; xxHOLApp &gt; Settings, </a:t>
            </a:r>
            <a:r>
              <a:rPr lang="en-US" dirty="0"/>
              <a:t>Click</a:t>
            </a:r>
            <a:r>
              <a:rPr lang="en-US" b="1" dirty="0"/>
              <a:t> Test Failover </a:t>
            </a:r>
            <a:r>
              <a:rPr lang="en-US" dirty="0"/>
              <a:t>icon.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to begin the failover. You can track progress by clicking on the VM to open its properties, or on the </a:t>
            </a:r>
            <a:r>
              <a:rPr lang="en-US" b="1" dirty="0"/>
              <a:t>Test Failover</a:t>
            </a:r>
            <a:r>
              <a:rPr lang="en-US" dirty="0"/>
              <a:t> job in vault name &gt; </a:t>
            </a:r>
            <a:r>
              <a:rPr lang="en-US" b="1" dirty="0"/>
              <a:t>Settings</a:t>
            </a:r>
            <a:r>
              <a:rPr lang="en-US" dirty="0"/>
              <a:t> &gt; </a:t>
            </a:r>
            <a:r>
              <a:rPr lang="en-US" b="1" dirty="0"/>
              <a:t>Jobs</a:t>
            </a:r>
            <a:r>
              <a:rPr lang="en-US" dirty="0"/>
              <a:t> &gt; </a:t>
            </a:r>
            <a:r>
              <a:rPr lang="en-US" b="1" dirty="0"/>
              <a:t>Site Recovery jobs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90" y="3938207"/>
            <a:ext cx="6955328" cy="49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109" y="3785719"/>
            <a:ext cx="2466975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1" y="5267311"/>
            <a:ext cx="3041187" cy="1272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6" y="5267311"/>
            <a:ext cx="3602180" cy="1427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0242" y="956917"/>
            <a:ext cx="1885344" cy="13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9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Connect to Test-Failover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Wait until Test-Failover Job on the </a:t>
            </a:r>
            <a:r>
              <a:rPr lang="en-US" b="1" dirty="0"/>
              <a:t>Complete testing </a:t>
            </a:r>
            <a:r>
              <a:rPr lang="en-US" dirty="0"/>
              <a:t>stage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 </a:t>
            </a:r>
            <a:r>
              <a:rPr lang="en-US" b="1" dirty="0"/>
              <a:t>Resource groups</a:t>
            </a:r>
            <a:r>
              <a:rPr lang="en-US" dirty="0"/>
              <a:t>, click temporary Resource Group </a:t>
            </a:r>
            <a:br>
              <a:rPr lang="en-US" dirty="0"/>
            </a:br>
            <a:r>
              <a:rPr lang="en-US" b="1" dirty="0"/>
              <a:t>xxxHOLapp-test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Click, </a:t>
            </a:r>
            <a:r>
              <a:rPr lang="en-US" b="1" dirty="0"/>
              <a:t>+ Add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b="1" dirty="0"/>
              <a:t>Public IP address</a:t>
            </a:r>
            <a:r>
              <a:rPr lang="en-US" dirty="0"/>
              <a:t>, press </a:t>
            </a:r>
            <a:r>
              <a:rPr lang="en-US" b="1" dirty="0"/>
              <a:t>Enter</a:t>
            </a:r>
            <a:r>
              <a:rPr lang="en-US" dirty="0"/>
              <a:t> and click </a:t>
            </a:r>
            <a:r>
              <a:rPr lang="en-US" b="1" dirty="0"/>
              <a:t>Ok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Name : </a:t>
            </a:r>
            <a:r>
              <a:rPr lang="en-US" b="1" dirty="0"/>
              <a:t>Test-Failover-RDP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DNS name : </a:t>
            </a:r>
            <a:r>
              <a:rPr lang="en-US" b="1" dirty="0"/>
              <a:t>xxHOLApp-Test</a:t>
            </a:r>
            <a:r>
              <a:rPr lang="en-US" dirty="0"/>
              <a:t> and leave default value </a:t>
            </a:r>
            <a:br>
              <a:rPr lang="en-US" dirty="0"/>
            </a:br>
            <a:r>
              <a:rPr lang="en-US" dirty="0"/>
              <a:t>then click </a:t>
            </a:r>
            <a:r>
              <a:rPr lang="en-US" b="1" dirty="0"/>
              <a:t>Create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 to temporary machine, Click </a:t>
            </a:r>
            <a:r>
              <a:rPr lang="en-US" b="1" dirty="0"/>
              <a:t>+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b="1" dirty="0"/>
              <a:t>Network security group</a:t>
            </a:r>
            <a:r>
              <a:rPr lang="en-US" dirty="0"/>
              <a:t>, press </a:t>
            </a:r>
            <a:r>
              <a:rPr lang="en-US" b="1" dirty="0"/>
              <a:t>Enter</a:t>
            </a:r>
            <a:r>
              <a:rPr lang="en-US" dirty="0"/>
              <a:t> and click </a:t>
            </a:r>
            <a:r>
              <a:rPr lang="en-US" b="1" dirty="0"/>
              <a:t>Create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name : </a:t>
            </a:r>
            <a:r>
              <a:rPr lang="en-US" b="1" dirty="0" err="1"/>
              <a:t>xxxholapp</a:t>
            </a:r>
            <a:r>
              <a:rPr lang="en-US" b="1" dirty="0"/>
              <a:t>-test</a:t>
            </a:r>
            <a:r>
              <a:rPr lang="en-US" dirty="0"/>
              <a:t>, then click </a:t>
            </a:r>
            <a:r>
              <a:rPr lang="en-US" b="1" dirty="0"/>
              <a:t>Create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435" y="1289063"/>
            <a:ext cx="4658165" cy="227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052" y="3705335"/>
            <a:ext cx="4029480" cy="1426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06" y="2590540"/>
            <a:ext cx="676362" cy="31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046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Connect to Test-Failover Machine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Switch Test-Failover machine, Click Network interface &gt;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b="1" dirty="0"/>
              <a:t>settings</a:t>
            </a:r>
            <a:r>
              <a:rPr lang="en-US" dirty="0"/>
              <a:t> &gt; </a:t>
            </a:r>
            <a:r>
              <a:rPr lang="en-US" b="1" dirty="0"/>
              <a:t>IP addresses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Click </a:t>
            </a:r>
            <a:r>
              <a:rPr lang="en-US" b="1" dirty="0"/>
              <a:t>Public IP address &gt; Enabled, IP </a:t>
            </a:r>
            <a:r>
              <a:rPr lang="en-US" b="1" dirty="0" err="1"/>
              <a:t>addresss</a:t>
            </a:r>
            <a:r>
              <a:rPr lang="en-US" b="1" dirty="0"/>
              <a:t> &gt; xxHOLApp-Test</a:t>
            </a:r>
            <a:br>
              <a:rPr lang="en-US" b="1" dirty="0"/>
            </a:br>
            <a:r>
              <a:rPr lang="en-US" dirty="0"/>
              <a:t>Click </a:t>
            </a:r>
            <a:r>
              <a:rPr lang="en-US" b="1" dirty="0"/>
              <a:t>Save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Click </a:t>
            </a:r>
            <a:r>
              <a:rPr lang="en-US" b="1" dirty="0"/>
              <a:t>Network security group </a:t>
            </a:r>
            <a:r>
              <a:rPr lang="en-US" dirty="0"/>
              <a:t>&gt; </a:t>
            </a:r>
            <a:r>
              <a:rPr lang="en-US" b="1" dirty="0"/>
              <a:t>Edit &gt; </a:t>
            </a:r>
            <a:r>
              <a:rPr lang="en-US" b="1" dirty="0" err="1"/>
              <a:t>xxxHOLApp</a:t>
            </a:r>
            <a:r>
              <a:rPr lang="en-US" b="1" dirty="0"/>
              <a:t>-Test </a:t>
            </a:r>
            <a:r>
              <a:rPr lang="en-US" dirty="0"/>
              <a:t>click </a:t>
            </a:r>
            <a:r>
              <a:rPr lang="en-US" b="1" dirty="0"/>
              <a:t>Save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Click </a:t>
            </a:r>
            <a:r>
              <a:rPr lang="en-US" b="1" dirty="0"/>
              <a:t>Network security group &gt; All settings &gt; Inbound security rules &gt; </a:t>
            </a:r>
            <a:r>
              <a:rPr lang="en-US" dirty="0"/>
              <a:t>click</a:t>
            </a:r>
            <a:r>
              <a:rPr lang="en-US" b="1" dirty="0"/>
              <a:t> Add</a:t>
            </a:r>
          </a:p>
          <a:p>
            <a:pPr lvl="1"/>
            <a:r>
              <a:rPr lang="en-US" dirty="0"/>
              <a:t>Name : </a:t>
            </a:r>
            <a:r>
              <a:rPr lang="en-US" b="1" dirty="0"/>
              <a:t>RDP</a:t>
            </a:r>
          </a:p>
          <a:p>
            <a:pPr lvl="1"/>
            <a:r>
              <a:rPr lang="en-US" dirty="0"/>
              <a:t>Port : </a:t>
            </a:r>
            <a:r>
              <a:rPr lang="en-US" b="1" dirty="0"/>
              <a:t>3389</a:t>
            </a:r>
            <a:r>
              <a:rPr lang="en-US" dirty="0"/>
              <a:t>, click </a:t>
            </a:r>
            <a:r>
              <a:rPr lang="en-US" b="1" dirty="0"/>
              <a:t>Ok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dirty="0"/>
              <a:t>Switch Test-Failover machine, click </a:t>
            </a:r>
            <a:r>
              <a:rPr lang="en-US" b="1" dirty="0"/>
              <a:t>Connect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dirty="0"/>
              <a:t>Open AppData.txt and compare RPO/RTO between </a:t>
            </a:r>
            <a:r>
              <a:rPr lang="en-US" b="1" dirty="0"/>
              <a:t>On-Premise</a:t>
            </a:r>
            <a:r>
              <a:rPr lang="en-US" dirty="0"/>
              <a:t> vs. </a:t>
            </a:r>
            <a:r>
              <a:rPr lang="en-US" b="1" dirty="0"/>
              <a:t>Azure VM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dirty="0"/>
              <a:t>Switch to </a:t>
            </a:r>
            <a:r>
              <a:rPr lang="en-US" b="1" dirty="0"/>
              <a:t>Jobs &gt; Test failover &gt; Complete Test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948" y="4126835"/>
            <a:ext cx="2905039" cy="2018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6574" b="10865"/>
          <a:stretch/>
        </p:blipFill>
        <p:spPr>
          <a:xfrm>
            <a:off x="5964494" y="5469775"/>
            <a:ext cx="172679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47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Recovery Plan (For Multi-tier Applications)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Browse </a:t>
            </a:r>
            <a:r>
              <a:rPr lang="en-US" b="1" dirty="0"/>
              <a:t>Site Recovery &gt; </a:t>
            </a:r>
            <a:r>
              <a:rPr lang="en-US" b="1" dirty="0" err="1"/>
              <a:t>RecoveryHOL</a:t>
            </a:r>
            <a:r>
              <a:rPr lang="en-US" b="1" dirty="0"/>
              <a:t> &gt; Settings &gt; Site Recovery &gt; + Recovery Plan</a:t>
            </a:r>
          </a:p>
          <a:p>
            <a:pPr lvl="1"/>
            <a:r>
              <a:rPr lang="en-US" dirty="0"/>
              <a:t>Name : </a:t>
            </a:r>
            <a:r>
              <a:rPr lang="en-US" b="1" dirty="0"/>
              <a:t>My Recovery Plan</a:t>
            </a:r>
          </a:p>
          <a:p>
            <a:pPr lvl="1"/>
            <a:r>
              <a:rPr lang="en-US" dirty="0"/>
              <a:t>Source : </a:t>
            </a:r>
            <a:r>
              <a:rPr lang="en-US" b="1" dirty="0"/>
              <a:t>xxxHOLPs</a:t>
            </a:r>
          </a:p>
          <a:p>
            <a:pPr lvl="1"/>
            <a:r>
              <a:rPr lang="en-US" dirty="0"/>
              <a:t>Target : </a:t>
            </a:r>
            <a:r>
              <a:rPr lang="en-US" b="1" dirty="0"/>
              <a:t>Azure</a:t>
            </a:r>
          </a:p>
          <a:p>
            <a:pPr lvl="1"/>
            <a:r>
              <a:rPr lang="en-US" dirty="0"/>
              <a:t>Allow items with deployment model : </a:t>
            </a:r>
            <a:r>
              <a:rPr lang="en-US" b="1" dirty="0"/>
              <a:t>Resource Manager</a:t>
            </a:r>
          </a:p>
          <a:p>
            <a:pPr lvl="1"/>
            <a:r>
              <a:rPr lang="en-US" dirty="0"/>
              <a:t>Select items : </a:t>
            </a:r>
            <a:r>
              <a:rPr lang="en-US" b="1" dirty="0"/>
              <a:t>xxxHOLApp</a:t>
            </a:r>
            <a:r>
              <a:rPr lang="en-US" dirty="0"/>
              <a:t>, click </a:t>
            </a:r>
            <a:r>
              <a:rPr lang="en-US" b="1" dirty="0"/>
              <a:t>Ok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 new created Recovery Plan click …  (right side) then click </a:t>
            </a:r>
            <a:r>
              <a:rPr lang="en-US" b="1" dirty="0"/>
              <a:t>Customize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Recovery Plan and menu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2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1" y="1539506"/>
            <a:ext cx="11336622" cy="641350"/>
          </a:xfrm>
        </p:spPr>
        <p:txBody>
          <a:bodyPr>
            <a:normAutofit/>
          </a:bodyPr>
          <a:lstStyle/>
          <a:p>
            <a:r>
              <a:rPr lang="en-US" dirty="0"/>
              <a:t>02 - Create 3 machines to use in HOL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1" y="2654531"/>
            <a:ext cx="4937760" cy="3596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07" y="2849983"/>
            <a:ext cx="780290" cy="780290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84" y="4042184"/>
            <a:ext cx="780290" cy="780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56" y="5234385"/>
            <a:ext cx="780290" cy="78029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83297" y="2877102"/>
            <a:ext cx="2456678" cy="93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C000"/>
                </a:solidFill>
                <a:latin typeface="Segoe"/>
              </a:rPr>
              <a:t>xx</a:t>
            </a: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HOLApp </a:t>
            </a:r>
          </a:p>
          <a:p>
            <a:pPr lvl="0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: LOB Applications</a:t>
            </a:r>
          </a:p>
          <a:p>
            <a:pPr lvl="0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: Azure Mobility Service / Agent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915683" y="3946411"/>
            <a:ext cx="2049315" cy="93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118108" fontAlgn="base">
              <a:spcAft>
                <a:spcPct val="0"/>
              </a:spcAft>
              <a:defRPr/>
            </a:pP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C000"/>
                </a:solidFill>
                <a:latin typeface="Segoe"/>
              </a:rPr>
              <a:t>xx</a:t>
            </a: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HOLPs </a:t>
            </a:r>
            <a:b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</a:b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: Azure Management / Process Server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89174" y="5274615"/>
            <a:ext cx="2160954" cy="657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C000"/>
                </a:solidFill>
                <a:latin typeface="Segoe"/>
              </a:rPr>
              <a:t>xx</a:t>
            </a:r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HOLFile</a:t>
            </a:r>
          </a:p>
          <a:p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: File Server</a:t>
            </a:r>
          </a:p>
          <a:p>
            <a:r>
              <a:rPr lang="en-US" sz="1224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"/>
              </a:rPr>
              <a:t>: Backup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712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1065689" cy="641350"/>
          </a:xfrm>
        </p:spPr>
        <p:txBody>
          <a:bodyPr>
            <a:normAutofit/>
          </a:bodyPr>
          <a:lstStyle/>
          <a:p>
            <a:r>
              <a:rPr lang="en-US" dirty="0"/>
              <a:t>09 - Configuring Automation for OMS</a:t>
            </a:r>
          </a:p>
        </p:txBody>
      </p:sp>
    </p:spTree>
    <p:extLst>
      <p:ext uri="{BB962C8B-B14F-4D97-AF65-F5344CB8AC3E}">
        <p14:creationId xmlns:p14="http://schemas.microsoft.com/office/powerpoint/2010/main" val="1770612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Automation Assets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Navigate to Azure Management Portal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  <a:hlinkClick r:id="rId2"/>
              </a:rPr>
              <a:t>http://portal.azure.com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+ New </a:t>
            </a:r>
            <a:r>
              <a:rPr lang="en-US" dirty="0">
                <a:latin typeface="Segoe"/>
                <a:cs typeface="Cordia New" panose="020B0304020202020204" pitchFamily="34" charset="-34"/>
              </a:rPr>
              <a:t>button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Automation </a:t>
            </a:r>
            <a:r>
              <a:rPr lang="en-US" dirty="0"/>
              <a:t>then press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Enter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Automation </a:t>
            </a:r>
            <a:r>
              <a:rPr lang="en-US" dirty="0"/>
              <a:t>then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 Name type 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MyAutomation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 Group 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MyAutomationGroup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Location 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Southeast Asia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Azure Run As account 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Yes</a:t>
            </a:r>
            <a:r>
              <a:rPr lang="en-US" dirty="0"/>
              <a:t>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All resource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MyAutomation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Resources</a:t>
            </a:r>
            <a:r>
              <a:rPr lang="en-US" dirty="0"/>
              <a:t>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Assets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627" y="5215372"/>
            <a:ext cx="13525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949" y="5084877"/>
            <a:ext cx="11334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083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Automation Assets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dirty="0" err="1"/>
              <a:t>Sadf</a:t>
            </a:r>
            <a:r>
              <a:rPr lang="en-US" dirty="0"/>
              <a:t>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On the Credential blade,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Credentials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+Add a credential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name field, type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Automation Account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dirty="0"/>
              <a:t>In the User name and password fields, type the credentials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admin@xxx.onmicrosoft.com</a:t>
            </a:r>
            <a:r>
              <a:rPr lang="en-US" dirty="0"/>
              <a:t> used to log in to OMS 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  <a:tabLst>
                <a:tab pos="457200" algn="l"/>
              </a:tabLst>
            </a:pPr>
            <a:endParaRPr lang="en-US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  <a:tabLst>
                <a:tab pos="457200" algn="l"/>
              </a:tabLst>
            </a:pPr>
            <a:endParaRPr lang="en-US" dirty="0"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buFont typeface="+mj-lt"/>
              <a:buAutoNum type="arabicPeriod" startAt="11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708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Runbook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Switch to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MyAutomation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tile,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Runbooks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Add a runbook,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Quick Create</a:t>
            </a:r>
            <a:endParaRPr lang="en-US" dirty="0"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Name, type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Write-HelloWorld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From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Runbook type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drop-down menu, select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PowerShell Workflow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script area, edit the text to match the following:</a:t>
            </a:r>
            <a:b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</a:br>
            <a:b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</a:br>
            <a:b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</a:br>
            <a:b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</a:br>
            <a:b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US" dirty="0"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Save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507" y="3685309"/>
            <a:ext cx="4138180" cy="18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89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and Publish a Runbook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Edit blade for Write-HelloWorld, click </a:t>
            </a:r>
            <a:r>
              <a:rPr lang="en-US" sz="20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Test pane</a:t>
            </a: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sz="20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Start.</a:t>
            </a: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When the runbook job completes, its output is displayed. (</a:t>
            </a:r>
            <a:r>
              <a:rPr lang="en-US" sz="2000" i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“Hello, world” </a:t>
            </a: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will display)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Close the Test blade to return to the canvas.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sz="20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Publish </a:t>
            </a: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and click</a:t>
            </a:r>
            <a:r>
              <a:rPr lang="en-US" sz="20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Yes.</a:t>
            </a:r>
            <a:endParaRPr lang="en-US" sz="2000" dirty="0"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Switch back into the Write-HelloWorld blade, click </a:t>
            </a:r>
            <a:r>
              <a:rPr lang="en-US" sz="20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Start</a:t>
            </a: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Start Runbook blade, click </a:t>
            </a:r>
            <a:r>
              <a:rPr lang="en-US" sz="20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OK</a:t>
            </a: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When the job completes, click </a:t>
            </a:r>
            <a:r>
              <a:rPr lang="en-US" sz="20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Output</a:t>
            </a: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The </a:t>
            </a:r>
            <a:r>
              <a:rPr lang="en-US" sz="2000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Output</a:t>
            </a: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blade is opened, and you can see </a:t>
            </a:r>
            <a:r>
              <a:rPr lang="en-US" sz="2000" i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Hello World</a:t>
            </a:r>
            <a:r>
              <a:rPr lang="en-US" sz="2000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815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 Runbook on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Write-HelloWorld blade,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Schedule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Schedule Runbook blade,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Link a schedule to your runbook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 a new schedule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Name, type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Daily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Change the time to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5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minutes from the current time.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From the Recurrence drop-menu, select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Daily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Schedule Runbook blade,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OK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Leave the Microsoft Azure portal window open for future tasks.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931" y="1431010"/>
            <a:ext cx="11049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426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a Workflow to an OMS Runbook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Automation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tile and note the number of Runbooks.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Browse gallery </a:t>
            </a:r>
            <a:endParaRPr lang="en-US" dirty="0">
              <a:latin typeface="Segoe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Search box, type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results,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 a new Virtual (VM) on Azure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Create a new Virtual Machine (VM) on Azure blade,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Import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Import blade,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OK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Close open blades to return to the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Runbooks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blades.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New-</a:t>
            </a:r>
            <a:r>
              <a:rPr lang="en-US" b="1" dirty="0" err="1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AzureVMSample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New-</a:t>
            </a:r>
            <a:r>
              <a:rPr lang="en-US" dirty="0" err="1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AzureVMSample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blade,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Edit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In the Runbook blade,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Publish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and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Yes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047" y="1864129"/>
            <a:ext cx="13144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28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11065689" cy="641350"/>
          </a:xfrm>
        </p:spPr>
        <p:txBody>
          <a:bodyPr>
            <a:normAutofit/>
          </a:bodyPr>
          <a:lstStyle/>
          <a:p>
            <a:r>
              <a:rPr lang="en-US" dirty="0"/>
              <a:t>10 – Enabling RemoteApp</a:t>
            </a:r>
          </a:p>
        </p:txBody>
      </p:sp>
    </p:spTree>
    <p:extLst>
      <p:ext uri="{BB962C8B-B14F-4D97-AF65-F5344CB8AC3E}">
        <p14:creationId xmlns:p14="http://schemas.microsoft.com/office/powerpoint/2010/main" val="26805582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RemoteApp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Navigate to Azure Management Portal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  <a:hlinkClick r:id="rId2"/>
              </a:rPr>
              <a:t>http://portal.azure.com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cs typeface="Cordia New" panose="020B0304020202020204" pitchFamily="34" charset="-34"/>
              </a:rPr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+ New </a:t>
            </a:r>
            <a:r>
              <a:rPr lang="en-US" dirty="0">
                <a:latin typeface="Segoe"/>
                <a:cs typeface="Cordia New" panose="020B0304020202020204" pitchFamily="34" charset="-34"/>
              </a:rPr>
              <a:t>button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RemoteApp </a:t>
            </a:r>
            <a:r>
              <a:rPr lang="en-US" dirty="0"/>
              <a:t>then press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Enter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RemoteApp </a:t>
            </a:r>
            <a:r>
              <a:rPr lang="en-US" dirty="0"/>
              <a:t>then 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</a:t>
            </a:r>
            <a:b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sz="1400" dirty="0"/>
              <a:t>Note: It will switch to Classic Portal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Typing following input then click Create</a:t>
            </a:r>
          </a:p>
          <a:p>
            <a:pPr lvl="1"/>
            <a:r>
              <a:rPr lang="en-US" dirty="0"/>
              <a:t>Name: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RemoteApp</a:t>
            </a:r>
          </a:p>
          <a:p>
            <a:pPr lvl="1"/>
            <a:r>
              <a:rPr lang="en-US" dirty="0"/>
              <a:t>Region: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Southeast Asia</a:t>
            </a:r>
          </a:p>
          <a:p>
            <a:pPr lvl="1"/>
            <a:r>
              <a:rPr lang="en-US" dirty="0"/>
              <a:t>Plan: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Basic</a:t>
            </a:r>
          </a:p>
          <a:p>
            <a:pPr lvl="1"/>
            <a:r>
              <a:rPr lang="en-US" dirty="0"/>
              <a:t>Template Image: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Office Professional Plus 2013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>
                <a:solidFill>
                  <a:srgbClr val="000092"/>
                </a:solidFill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CREATE REMOTEAPP COLLECTION </a:t>
            </a:r>
            <a:r>
              <a:rPr lang="en-US" dirty="0"/>
              <a:t>(take up to 1 hour to complete provisioning)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61" y="1806114"/>
            <a:ext cx="959514" cy="4382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891" y="1900204"/>
            <a:ext cx="5303554" cy="39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453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Experience RemoteApp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Navigate to Azure Management Portal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  <a:hlinkClick r:id="rId2"/>
              </a:rPr>
              <a:t>http://manage.windowsazure.com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Remote Desktop Client URL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Once RemoteApp website completely loaded click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Try Now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Click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Download the client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Open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Azure RemoteApp 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and </a:t>
            </a:r>
            <a:r>
              <a:rPr lang="en-US" b="1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sig-in</a:t>
            </a:r>
            <a:r>
              <a:rPr lang="en-US" dirty="0">
                <a:latin typeface="Segoe"/>
                <a:ea typeface="Calibri" panose="020F0502020204030204" pitchFamily="34" charset="0"/>
                <a:cs typeface="Cordia New" panose="020B0304020202020204" pitchFamily="34" charset="-34"/>
              </a:rPr>
              <a:t> with your credential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482" y="4006735"/>
            <a:ext cx="6053565" cy="25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6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HOLApp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7433066" cy="501439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Logon to </a:t>
            </a:r>
            <a:r>
              <a:rPr lang="en-US" dirty="0">
                <a:solidFill>
                  <a:srgbClr val="00B050"/>
                </a:solidFill>
              </a:rPr>
              <a:t>portal.azure.com</a:t>
            </a:r>
            <a:r>
              <a:rPr lang="en-US" dirty="0"/>
              <a:t> then select 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 -&gt; </a:t>
            </a:r>
            <a:r>
              <a:rPr lang="en-US" dirty="0">
                <a:solidFill>
                  <a:srgbClr val="00B050"/>
                </a:solidFill>
              </a:rPr>
              <a:t>Virtual Machines </a:t>
            </a:r>
            <a:r>
              <a:rPr lang="en-US" dirty="0"/>
              <a:t>-&gt; </a:t>
            </a:r>
            <a:r>
              <a:rPr lang="en-US" dirty="0">
                <a:solidFill>
                  <a:srgbClr val="00B050"/>
                </a:solidFill>
              </a:rPr>
              <a:t>Windows Server 2012 R2 Datacenter</a:t>
            </a:r>
            <a:r>
              <a:rPr lang="en-US" dirty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a deployment model -&gt; </a:t>
            </a:r>
            <a:r>
              <a:rPr lang="en-US" dirty="0">
                <a:solidFill>
                  <a:srgbClr val="00B050"/>
                </a:solidFill>
              </a:rPr>
              <a:t>Resource Manager </a:t>
            </a:r>
            <a:r>
              <a:rPr lang="en-US" dirty="0"/>
              <a:t>then click </a:t>
            </a:r>
            <a:r>
              <a:rPr lang="en-US" dirty="0">
                <a:solidFill>
                  <a:srgbClr val="00B050"/>
                </a:solidFill>
              </a:rPr>
              <a:t>Create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Basics tab, enter following value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Name : </a:t>
            </a:r>
            <a:r>
              <a:rPr lang="en-US" dirty="0" err="1">
                <a:solidFill>
                  <a:srgbClr val="FF0000"/>
                </a:solidFill>
              </a:rPr>
              <a:t>xxx</a:t>
            </a:r>
            <a:r>
              <a:rPr lang="en-US" dirty="0" err="1">
                <a:solidFill>
                  <a:srgbClr val="00B050"/>
                </a:solidFill>
              </a:rPr>
              <a:t>holapp</a:t>
            </a:r>
            <a:r>
              <a:rPr lang="en-US" dirty="0">
                <a:solidFill>
                  <a:schemeClr val="tx1"/>
                </a:solidFill>
              </a:rPr>
              <a:t> (where xxx is your prefix e.g. az816)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User name: </a:t>
            </a:r>
            <a:r>
              <a:rPr lang="en-US" dirty="0" err="1">
                <a:solidFill>
                  <a:srgbClr val="00B050"/>
                </a:solidFill>
              </a:rPr>
              <a:t>holadmin</a:t>
            </a:r>
            <a:endParaRPr lang="en-US" dirty="0">
              <a:solidFill>
                <a:srgbClr val="00B05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Password: </a:t>
            </a:r>
            <a:r>
              <a:rPr lang="en-US" dirty="0">
                <a:solidFill>
                  <a:srgbClr val="00B050"/>
                </a:solidFill>
              </a:rPr>
              <a:t>QAZwsx@123456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Resource Group : </a:t>
            </a:r>
            <a:r>
              <a:rPr lang="en-US" dirty="0">
                <a:solidFill>
                  <a:srgbClr val="00B050"/>
                </a:solidFill>
              </a:rPr>
              <a:t>Create New </a:t>
            </a:r>
            <a:r>
              <a:rPr lang="en-US" dirty="0">
                <a:solidFill>
                  <a:schemeClr val="tx1"/>
                </a:solidFill>
              </a:rPr>
              <a:t>then type </a:t>
            </a:r>
            <a:r>
              <a:rPr lang="en-US" dirty="0">
                <a:solidFill>
                  <a:srgbClr val="00B050"/>
                </a:solidFill>
              </a:rPr>
              <a:t>HOL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Location : </a:t>
            </a:r>
            <a:r>
              <a:rPr lang="en-US" dirty="0">
                <a:solidFill>
                  <a:srgbClr val="00B050"/>
                </a:solidFill>
              </a:rPr>
              <a:t>Southeast Asia</a:t>
            </a:r>
            <a:r>
              <a:rPr lang="en-US" dirty="0">
                <a:solidFill>
                  <a:schemeClr val="tx1"/>
                </a:solidFill>
              </a:rPr>
              <a:t>, click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Size tab, select </a:t>
            </a:r>
            <a:r>
              <a:rPr lang="en-US" dirty="0">
                <a:solidFill>
                  <a:srgbClr val="00B050"/>
                </a:solidFill>
              </a:rPr>
              <a:t>DS1_V2 Standard</a:t>
            </a:r>
            <a:r>
              <a:rPr lang="en-US" dirty="0">
                <a:solidFill>
                  <a:schemeClr val="tx1"/>
                </a:solidFill>
              </a:rPr>
              <a:t>, click </a:t>
            </a:r>
            <a:r>
              <a:rPr lang="en-US" dirty="0">
                <a:solidFill>
                  <a:srgbClr val="00B050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, in Settings tab leave all default value then click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Summary Tab, click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460" y="2797667"/>
            <a:ext cx="5774628" cy="18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HOLPs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7433066" cy="501439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portal.azure.com then select 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 -&gt; </a:t>
            </a:r>
            <a:r>
              <a:rPr lang="en-US" dirty="0">
                <a:solidFill>
                  <a:srgbClr val="00B050"/>
                </a:solidFill>
              </a:rPr>
              <a:t>Virtual Machines </a:t>
            </a:r>
            <a:r>
              <a:rPr lang="en-US" dirty="0"/>
              <a:t>-&gt; </a:t>
            </a:r>
            <a:r>
              <a:rPr lang="en-US" dirty="0">
                <a:solidFill>
                  <a:srgbClr val="00B050"/>
                </a:solidFill>
              </a:rPr>
              <a:t>Windows Server 2012 R2 Datacenter</a:t>
            </a:r>
            <a:r>
              <a:rPr lang="en-US" dirty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a deployment model -&gt; </a:t>
            </a:r>
            <a:r>
              <a:rPr lang="en-US" dirty="0">
                <a:solidFill>
                  <a:srgbClr val="00B050"/>
                </a:solidFill>
              </a:rPr>
              <a:t>Resource Manager </a:t>
            </a:r>
            <a:r>
              <a:rPr lang="en-US" dirty="0"/>
              <a:t>then click </a:t>
            </a:r>
            <a:r>
              <a:rPr lang="en-US" dirty="0">
                <a:solidFill>
                  <a:srgbClr val="00B050"/>
                </a:solidFill>
              </a:rPr>
              <a:t>Create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Basics tab, enter following value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Name : </a:t>
            </a:r>
            <a:r>
              <a:rPr lang="en-US" dirty="0" err="1">
                <a:solidFill>
                  <a:srgbClr val="FF0000"/>
                </a:solidFill>
              </a:rPr>
              <a:t>xxx</a:t>
            </a:r>
            <a:r>
              <a:rPr lang="en-US" dirty="0" err="1">
                <a:solidFill>
                  <a:srgbClr val="00B050"/>
                </a:solidFill>
              </a:rPr>
              <a:t>holps</a:t>
            </a:r>
            <a:r>
              <a:rPr lang="en-US" dirty="0">
                <a:solidFill>
                  <a:schemeClr val="tx1"/>
                </a:solidFill>
              </a:rPr>
              <a:t> (where xxx is your prefix e.g. az816)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User name: </a:t>
            </a:r>
            <a:r>
              <a:rPr lang="en-US" dirty="0" err="1">
                <a:solidFill>
                  <a:srgbClr val="00B050"/>
                </a:solidFill>
              </a:rPr>
              <a:t>holadmin</a:t>
            </a:r>
            <a:endParaRPr lang="en-US" dirty="0">
              <a:solidFill>
                <a:srgbClr val="00B05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Password: </a:t>
            </a:r>
            <a:r>
              <a:rPr lang="en-US" dirty="0">
                <a:solidFill>
                  <a:srgbClr val="00B050"/>
                </a:solidFill>
              </a:rPr>
              <a:t>QAZwsx@123456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Resource Group : </a:t>
            </a:r>
            <a:r>
              <a:rPr lang="en-US" dirty="0">
                <a:solidFill>
                  <a:srgbClr val="00B050"/>
                </a:solidFill>
              </a:rPr>
              <a:t>Use existing </a:t>
            </a:r>
            <a:r>
              <a:rPr lang="en-US" dirty="0">
                <a:solidFill>
                  <a:schemeClr val="tx1"/>
                </a:solidFill>
              </a:rPr>
              <a:t>then select </a:t>
            </a:r>
            <a:r>
              <a:rPr lang="en-US" dirty="0">
                <a:solidFill>
                  <a:srgbClr val="00B050"/>
                </a:solidFill>
              </a:rPr>
              <a:t>HOL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Location : </a:t>
            </a:r>
            <a:r>
              <a:rPr lang="en-US" dirty="0">
                <a:solidFill>
                  <a:srgbClr val="00B050"/>
                </a:solidFill>
              </a:rPr>
              <a:t>Southeast Asia</a:t>
            </a:r>
            <a:r>
              <a:rPr lang="en-US" dirty="0">
                <a:solidFill>
                  <a:schemeClr val="tx1"/>
                </a:solidFill>
              </a:rPr>
              <a:t>, click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Size tab, select </a:t>
            </a:r>
            <a:r>
              <a:rPr lang="en-US" dirty="0">
                <a:solidFill>
                  <a:srgbClr val="00B050"/>
                </a:solidFill>
              </a:rPr>
              <a:t>DS1_V2 Standard</a:t>
            </a:r>
            <a:r>
              <a:rPr lang="en-US" dirty="0">
                <a:solidFill>
                  <a:schemeClr val="tx1"/>
                </a:solidFill>
              </a:rPr>
              <a:t>, click </a:t>
            </a:r>
            <a:r>
              <a:rPr lang="en-US" dirty="0">
                <a:solidFill>
                  <a:srgbClr val="00B050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, in Settings tab leave all default value then click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Summary Tab, click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460" y="2797667"/>
            <a:ext cx="5774628" cy="18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5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HOLFile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10" y="1431010"/>
            <a:ext cx="7433066" cy="501439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portal.azure.com then select 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 -&gt; </a:t>
            </a:r>
            <a:r>
              <a:rPr lang="en-US" dirty="0">
                <a:solidFill>
                  <a:srgbClr val="00B050"/>
                </a:solidFill>
              </a:rPr>
              <a:t>Virtual Machines </a:t>
            </a:r>
            <a:r>
              <a:rPr lang="en-US" dirty="0"/>
              <a:t>-&gt; </a:t>
            </a:r>
            <a:r>
              <a:rPr lang="en-US" dirty="0">
                <a:solidFill>
                  <a:srgbClr val="00B050"/>
                </a:solidFill>
              </a:rPr>
              <a:t>Windows Server 2012 R2 Datacenter</a:t>
            </a:r>
            <a:r>
              <a:rPr lang="en-US" dirty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a deployment model -&gt; </a:t>
            </a:r>
            <a:r>
              <a:rPr lang="en-US" dirty="0">
                <a:solidFill>
                  <a:srgbClr val="00B050"/>
                </a:solidFill>
              </a:rPr>
              <a:t>Resource Manager </a:t>
            </a:r>
            <a:r>
              <a:rPr lang="en-US" dirty="0"/>
              <a:t>then click </a:t>
            </a:r>
            <a:r>
              <a:rPr lang="en-US" dirty="0">
                <a:solidFill>
                  <a:srgbClr val="00B050"/>
                </a:solidFill>
              </a:rPr>
              <a:t>Create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Basics tab, enter following value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Name : </a:t>
            </a:r>
            <a:r>
              <a:rPr lang="en-US" dirty="0" err="1">
                <a:solidFill>
                  <a:srgbClr val="FF0000"/>
                </a:solidFill>
              </a:rPr>
              <a:t>xxx</a:t>
            </a:r>
            <a:r>
              <a:rPr lang="en-US" dirty="0" err="1">
                <a:solidFill>
                  <a:srgbClr val="00B050"/>
                </a:solidFill>
              </a:rPr>
              <a:t>holfile</a:t>
            </a:r>
            <a:r>
              <a:rPr lang="en-US" dirty="0">
                <a:solidFill>
                  <a:schemeClr val="tx1"/>
                </a:solidFill>
              </a:rPr>
              <a:t> (where xxx is your prefix e.g. az816)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User name: </a:t>
            </a:r>
            <a:r>
              <a:rPr lang="en-US" dirty="0" err="1">
                <a:solidFill>
                  <a:srgbClr val="00B050"/>
                </a:solidFill>
              </a:rPr>
              <a:t>holadmin</a:t>
            </a:r>
            <a:endParaRPr lang="en-US" dirty="0">
              <a:solidFill>
                <a:srgbClr val="00B05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Password: </a:t>
            </a:r>
            <a:r>
              <a:rPr lang="en-US" dirty="0">
                <a:solidFill>
                  <a:srgbClr val="00B050"/>
                </a:solidFill>
              </a:rPr>
              <a:t>QAZwsx@123456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Resource Group : </a:t>
            </a:r>
            <a:r>
              <a:rPr lang="en-US" dirty="0">
                <a:solidFill>
                  <a:srgbClr val="00B050"/>
                </a:solidFill>
              </a:rPr>
              <a:t>Use existing </a:t>
            </a:r>
            <a:r>
              <a:rPr lang="en-US" dirty="0">
                <a:solidFill>
                  <a:schemeClr val="tx1"/>
                </a:solidFill>
              </a:rPr>
              <a:t>then select </a:t>
            </a:r>
            <a:r>
              <a:rPr lang="en-US" dirty="0">
                <a:solidFill>
                  <a:srgbClr val="00B050"/>
                </a:solidFill>
              </a:rPr>
              <a:t>HOL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Location : </a:t>
            </a:r>
            <a:r>
              <a:rPr lang="en-US" dirty="0">
                <a:solidFill>
                  <a:srgbClr val="00B050"/>
                </a:solidFill>
              </a:rPr>
              <a:t>Southeast Asia</a:t>
            </a:r>
            <a:r>
              <a:rPr lang="en-US" dirty="0">
                <a:solidFill>
                  <a:schemeClr val="tx1"/>
                </a:solidFill>
              </a:rPr>
              <a:t>, click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Size tab, select </a:t>
            </a:r>
            <a:r>
              <a:rPr lang="en-US" dirty="0">
                <a:solidFill>
                  <a:srgbClr val="00B050"/>
                </a:solidFill>
              </a:rPr>
              <a:t>DS1_V2 Standard</a:t>
            </a:r>
            <a:r>
              <a:rPr lang="en-US" dirty="0">
                <a:solidFill>
                  <a:schemeClr val="tx1"/>
                </a:solidFill>
              </a:rPr>
              <a:t>, click </a:t>
            </a:r>
            <a:r>
              <a:rPr lang="en-US" dirty="0">
                <a:solidFill>
                  <a:srgbClr val="00B050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, in Settings tab leave all default value then click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 Summary Tab, click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460" y="2797667"/>
            <a:ext cx="5774628" cy="18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8711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.potx" id="{5D416C3A-095D-4A96-8A91-7D2C72C2AD14}" vid="{D2A5232E-050B-4CE1-9FD8-5AD02F3B9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PowerPoint(7)</Template>
  <TotalTime>2645</TotalTime>
  <Words>4543</Words>
  <Application>Microsoft Office PowerPoint</Application>
  <PresentationFormat>Widescreen</PresentationFormat>
  <Paragraphs>542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Cordia New</vt:lpstr>
      <vt:lpstr>Segoe</vt:lpstr>
      <vt:lpstr>Segoe UI</vt:lpstr>
      <vt:lpstr>Segoe UI Light</vt:lpstr>
      <vt:lpstr>WelcomeDoc</vt:lpstr>
      <vt:lpstr>Operational Management Suite Hands-On Labs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Mobility Suite Hands-On Labs</dc:title>
  <dc:creator>Smith Mangmeetakun</dc:creator>
  <cp:keywords/>
  <cp:lastModifiedBy>Smith Mangmeetakun</cp:lastModifiedBy>
  <cp:revision>412</cp:revision>
  <dcterms:created xsi:type="dcterms:W3CDTF">2015-11-16T01:58:14Z</dcterms:created>
  <dcterms:modified xsi:type="dcterms:W3CDTF">2016-08-09T05:05:44Z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