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90" r:id="rId3"/>
    <p:sldMasterId id="2147483701" r:id="rId4"/>
    <p:sldMasterId id="2147483728" r:id="rId5"/>
    <p:sldMasterId id="2147483739" r:id="rId6"/>
  </p:sldMasterIdLst>
  <p:notesMasterIdLst>
    <p:notesMasterId r:id="rId15"/>
  </p:notesMasterIdLst>
  <p:sldIdLst>
    <p:sldId id="267" r:id="rId7"/>
    <p:sldId id="269" r:id="rId8"/>
    <p:sldId id="268" r:id="rId9"/>
    <p:sldId id="270" r:id="rId10"/>
    <p:sldId id="271" r:id="rId11"/>
    <p:sldId id="266" r:id="rId12"/>
    <p:sldId id="27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customXml" Target="../customXml/item2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customXml" Target="../customXml/item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4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0C23-1D7E-42D3-B236-228B938B6273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BF87C-8453-41B2-AE23-D068539AB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0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D2B2F6-10A8-44AC-A296-7AC07D9612A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230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/>
              <a:t>Simplified per node licensing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/>
              <a:t>Targeted workload offerings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/>
              <a:t>Unlocks non-SC install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C769-4B2B-4B09-9431-C666962AEC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/>
              <a:t>Simplified per node licensing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/>
              <a:t>Targeted workload offerings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/>
              <a:t>Unlocks non-SC install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C769-4B2B-4B09-9431-C666962AE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8DAC-9007-42AC-AF14-E65BED20DF39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21AA-4346-4726-AF4A-9A83912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1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8DAC-9007-42AC-AF14-E65BED20DF39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21AA-4346-4726-AF4A-9A83912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8DAC-9007-42AC-AF14-E65BED20DF39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21AA-4346-4726-AF4A-9A83912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31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/>
          <a:lstStyle>
            <a:lvl1pPr algn="l">
              <a:defRPr sz="5097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2FC3A-E1BD-E54F-9A48-71EBDEF00552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620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6478590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9" rIns="76159" bIns="38079" rtlCol="0" anchor="ctr"/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573607"/>
            <a:ext cx="12192000" cy="373063"/>
          </a:xfrm>
          <a:prstGeom prst="rect">
            <a:avLst/>
          </a:prstGeom>
        </p:spPr>
        <p:txBody>
          <a:bodyPr lIns="380893" tIns="53325" rIns="53325" bIns="53325">
            <a:noAutofit/>
          </a:bodyPr>
          <a:lstStyle>
            <a:lvl1pPr marL="0" indent="0">
              <a:buNone/>
              <a:defRPr sz="2799">
                <a:latin typeface="Segoe UI Light" pitchFamily="34" charset="0"/>
              </a:defRPr>
            </a:lvl1pPr>
            <a:lvl2pPr marL="281589" indent="0">
              <a:buNone/>
              <a:defRPr/>
            </a:lvl2pPr>
            <a:lvl3pPr marL="588299" indent="0">
              <a:buNone/>
              <a:defRPr/>
            </a:lvl3pPr>
            <a:lvl4pPr marL="869889" indent="0">
              <a:buNone/>
              <a:defRPr/>
            </a:lvl4pPr>
            <a:lvl5pPr marL="1105208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2" y="6478590"/>
            <a:ext cx="2286000" cy="379413"/>
          </a:xfrm>
          <a:prstGeom prst="rect">
            <a:avLst/>
          </a:prstGeom>
        </p:spPr>
        <p:txBody>
          <a:bodyPr lIns="380794" tIns="38079" rIns="76159" bIns="38079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06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62001" y="1524000"/>
            <a:ext cx="10668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DACFB-7C71-4E89-89D2-7BBA40B7BFA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6891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78590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9" rIns="76159" bIns="38079" rtlCol="0" anchor="ctr"/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1" y="6478590"/>
            <a:ext cx="761998" cy="37941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C1A4A-E5E6-4CC1-B72C-A20A4EB3E2D2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573607"/>
            <a:ext cx="12192000" cy="373063"/>
          </a:xfrm>
          <a:prstGeom prst="rect">
            <a:avLst/>
          </a:prstGeom>
        </p:spPr>
        <p:txBody>
          <a:bodyPr lIns="380893" tIns="53325" rIns="53325" bIns="53325">
            <a:noAutofit/>
          </a:bodyPr>
          <a:lstStyle>
            <a:lvl1pPr marL="0" indent="0">
              <a:buNone/>
              <a:defRPr sz="2799">
                <a:latin typeface="Segoe UI Light" pitchFamily="34" charset="0"/>
              </a:defRPr>
            </a:lvl1pPr>
            <a:lvl2pPr marL="281589" indent="0">
              <a:buNone/>
              <a:defRPr/>
            </a:lvl2pPr>
            <a:lvl3pPr marL="588299" indent="0">
              <a:buNone/>
              <a:defRPr/>
            </a:lvl3pPr>
            <a:lvl4pPr marL="869889" indent="0">
              <a:buNone/>
              <a:defRPr/>
            </a:lvl4pPr>
            <a:lvl5pPr marL="1105208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2" y="6478590"/>
            <a:ext cx="2286000" cy="379413"/>
          </a:xfrm>
          <a:prstGeom prst="rect">
            <a:avLst/>
          </a:prstGeom>
        </p:spPr>
        <p:txBody>
          <a:bodyPr lIns="380794" tIns="38079" rIns="76159" bIns="38079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06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31746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" y="6478590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9" rIns="76159" bIns="38079" rtlCol="0" anchor="ctr"/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2" y="2"/>
            <a:ext cx="11430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2" y="573607"/>
            <a:ext cx="11430000" cy="373063"/>
          </a:xfrm>
          <a:prstGeom prst="rect">
            <a:avLst/>
          </a:prstGeom>
        </p:spPr>
        <p:txBody>
          <a:bodyPr lIns="380893" tIns="53325" rIns="53325" bIns="53325">
            <a:noAutofit/>
          </a:bodyPr>
          <a:lstStyle>
            <a:lvl1pPr marL="0" indent="0">
              <a:buNone/>
              <a:defRPr sz="2799">
                <a:latin typeface="Segoe UI Light" pitchFamily="34" charset="0"/>
              </a:defRPr>
            </a:lvl1pPr>
            <a:lvl2pPr marL="281589" indent="0">
              <a:buNone/>
              <a:defRPr/>
            </a:lvl2pPr>
            <a:lvl3pPr marL="588299" indent="0">
              <a:buNone/>
              <a:defRPr/>
            </a:lvl3pPr>
            <a:lvl4pPr marL="869889" indent="0">
              <a:buNone/>
              <a:defRPr/>
            </a:lvl4pPr>
            <a:lvl5pPr marL="1105208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42522" y="1524000"/>
            <a:ext cx="9887479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3"/>
            <a:ext cx="76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11430001" y="6478590"/>
            <a:ext cx="761998" cy="37941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C1A4A-E5E6-4CC1-B72C-A20A4EB3E2D2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2" y="6477876"/>
            <a:ext cx="8381999" cy="38012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/>
        </p:nvSpPr>
        <p:spPr>
          <a:xfrm>
            <a:off x="762000" y="6478590"/>
            <a:ext cx="2286000" cy="379413"/>
          </a:xfrm>
          <a:prstGeom prst="rect">
            <a:avLst/>
          </a:prstGeom>
        </p:spPr>
        <p:txBody>
          <a:bodyPr lIns="380794" tIns="38079" rIns="76159" bIns="38079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06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7316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" y="6478590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9" rIns="76159" bIns="38079" rtlCol="0" anchor="ctr"/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2" y="2"/>
            <a:ext cx="11430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42522" y="978196"/>
            <a:ext cx="9887479" cy="51178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3"/>
            <a:ext cx="76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11430001" y="6478590"/>
            <a:ext cx="761998" cy="37941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C1A4A-E5E6-4CC1-B72C-A20A4EB3E2D2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2" y="6477876"/>
            <a:ext cx="8381999" cy="38012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/>
        </p:nvSpPr>
        <p:spPr>
          <a:xfrm>
            <a:off x="762000" y="6478590"/>
            <a:ext cx="2286000" cy="379413"/>
          </a:xfrm>
          <a:prstGeom prst="rect">
            <a:avLst/>
          </a:prstGeom>
        </p:spPr>
        <p:txBody>
          <a:bodyPr lIns="380794" tIns="38079" rIns="76159" bIns="38079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06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5530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6478590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9" rIns="76159" bIns="38079" rtlCol="0" anchor="ctr"/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2" y="2"/>
            <a:ext cx="11430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11430001" y="6478590"/>
            <a:ext cx="761998" cy="37941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C1A4A-E5E6-4CC1-B72C-A20A4EB3E2D2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477876"/>
            <a:ext cx="8382000" cy="38012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/>
        </p:nvSpPr>
        <p:spPr>
          <a:xfrm>
            <a:off x="762000" y="6478590"/>
            <a:ext cx="2286000" cy="379413"/>
          </a:xfrm>
          <a:prstGeom prst="rect">
            <a:avLst/>
          </a:prstGeom>
        </p:spPr>
        <p:txBody>
          <a:bodyPr lIns="380794" tIns="38079" rIns="76159" bIns="38079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06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41305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6478590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9" rIns="76159" bIns="38079" rtlCol="0" anchor="ctr"/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1524000"/>
            <a:ext cx="10668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1589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588299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69889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05208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573607"/>
            <a:ext cx="12192000" cy="373063"/>
          </a:xfrm>
          <a:prstGeom prst="rect">
            <a:avLst/>
          </a:prstGeom>
        </p:spPr>
        <p:txBody>
          <a:bodyPr lIns="380893" tIns="53325" rIns="53325" bIns="53325">
            <a:noAutofit/>
          </a:bodyPr>
          <a:lstStyle>
            <a:lvl1pPr marL="0" indent="0">
              <a:buNone/>
              <a:defRPr sz="2799">
                <a:latin typeface="Segoe UI Light" pitchFamily="34" charset="0"/>
              </a:defRPr>
            </a:lvl1pPr>
            <a:lvl2pPr marL="281589" indent="0">
              <a:buNone/>
              <a:defRPr/>
            </a:lvl2pPr>
            <a:lvl3pPr marL="588299" indent="0">
              <a:buNone/>
              <a:defRPr/>
            </a:lvl3pPr>
            <a:lvl4pPr marL="869889" indent="0">
              <a:buNone/>
              <a:defRPr/>
            </a:lvl4pPr>
            <a:lvl5pPr marL="1105208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2" y="6478590"/>
            <a:ext cx="2286000" cy="379413"/>
          </a:xfrm>
          <a:prstGeom prst="rect">
            <a:avLst/>
          </a:prstGeom>
        </p:spPr>
        <p:txBody>
          <a:bodyPr lIns="380794" tIns="38079" rIns="76159" bIns="38079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06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DACFB-7C71-4E89-89D2-7BBA40B7BFA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3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478590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9" rIns="76159" bIns="38079" rtlCol="0" anchor="ctr"/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0" y="6478324"/>
            <a:ext cx="762000" cy="37835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tx1"/>
                </a:solidFill>
              </a:defRPr>
            </a:lvl1pPr>
          </a:lstStyle>
          <a:p>
            <a:fld id="{13C7C2A1-6219-4FFB-8871-7AF0864EFB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2" y="6478590"/>
            <a:ext cx="2286000" cy="379413"/>
          </a:xfrm>
          <a:prstGeom prst="rect">
            <a:avLst/>
          </a:prstGeom>
        </p:spPr>
        <p:txBody>
          <a:bodyPr lIns="380794" tIns="38079" rIns="76159" bIns="38079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06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DACFB-7C71-4E89-89D2-7BBA40B7BFA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3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8DAC-9007-42AC-AF14-E65BED20DF39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21AA-4346-4726-AF4A-9A83912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13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2002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2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2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93" anchor="b">
            <a:noAutofit/>
          </a:bodyPr>
          <a:lstStyle>
            <a:lvl1pPr marL="0" indent="0">
              <a:lnSpc>
                <a:spcPct val="80000"/>
              </a:lnSpc>
              <a:buNone/>
              <a:defRPr sz="4799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93">
            <a:noAutofit/>
          </a:bodyPr>
          <a:lstStyle>
            <a:lvl1pPr marL="190371" indent="-190371">
              <a:lnSpc>
                <a:spcPct val="80000"/>
              </a:lnSpc>
              <a:buNone/>
              <a:defRPr lang="en-US" sz="1999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779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2" y="1"/>
            <a:ext cx="5334000" cy="1313656"/>
          </a:xfrm>
          <a:prstGeom prst="rect">
            <a:avLst/>
          </a:prstGeom>
        </p:spPr>
        <p:txBody>
          <a:bodyPr vert="horz" wrap="square" lIns="380794" tIns="54397" rIns="108793" bIns="54397" rtlCol="0" anchor="ctr">
            <a:noAutofit/>
          </a:bodyPr>
          <a:lstStyle/>
          <a:p>
            <a:pPr marL="0" marR="0" lvl="0" indent="0" algn="l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98" b="0" i="0" u="none" strike="noStrike" kern="1200" cap="none" spc="0" normalizeH="0" baseline="0" noProof="0" dirty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62002" y="1"/>
            <a:ext cx="5334000" cy="1313656"/>
          </a:xfrm>
          <a:prstGeom prst="rect">
            <a:avLst/>
          </a:prstGeom>
        </p:spPr>
        <p:txBody>
          <a:bodyPr vert="horz" wrap="square" lIns="380794" tIns="54397" rIns="108793" bIns="54397" rtlCol="0" anchor="ctr">
            <a:noAutofit/>
          </a:bodyPr>
          <a:lstStyle/>
          <a:p>
            <a:pPr marL="0" marR="0" lvl="0" indent="0" algn="l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98" b="0" i="0" u="none" strike="noStrike" kern="120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17733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2002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2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2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93" anchor="b">
            <a:noAutofit/>
          </a:bodyPr>
          <a:lstStyle>
            <a:lvl1pPr marL="0" indent="0">
              <a:lnSpc>
                <a:spcPct val="80000"/>
              </a:lnSpc>
              <a:buNone/>
              <a:defRPr sz="4799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93">
            <a:noAutofit/>
          </a:bodyPr>
          <a:lstStyle>
            <a:lvl1pPr marL="190371" indent="-190371">
              <a:lnSpc>
                <a:spcPct val="80000"/>
              </a:lnSpc>
              <a:buNone/>
              <a:defRPr lang="en-US" sz="1999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779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2" y="1"/>
            <a:ext cx="5334000" cy="1313656"/>
          </a:xfrm>
          <a:prstGeom prst="rect">
            <a:avLst/>
          </a:prstGeom>
        </p:spPr>
        <p:txBody>
          <a:bodyPr vert="horz" wrap="square" lIns="380794" tIns="54397" rIns="108793" bIns="54397" rtlCol="0" anchor="ctr">
            <a:noAutofit/>
          </a:bodyPr>
          <a:lstStyle/>
          <a:p>
            <a:pPr marL="0" marR="0" lvl="0" indent="0" algn="l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98" b="0" i="0" u="none" strike="noStrike" kern="1200" cap="none" spc="0" normalizeH="0" baseline="0" noProof="0" dirty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62002" y="1"/>
            <a:ext cx="5334000" cy="1313656"/>
          </a:xfrm>
          <a:prstGeom prst="rect">
            <a:avLst/>
          </a:prstGeom>
        </p:spPr>
        <p:txBody>
          <a:bodyPr vert="horz" wrap="square" lIns="380794" tIns="54397" rIns="108793" bIns="54397" rtlCol="0" anchor="ctr">
            <a:noAutofit/>
          </a:bodyPr>
          <a:lstStyle/>
          <a:p>
            <a:pPr marL="0" marR="0" lvl="0" indent="0" algn="l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98" b="0" i="0" u="none" strike="noStrike" kern="120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773752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notes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9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99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" y="2"/>
            <a:ext cx="12192000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idx="1" hasCustomPrompt="1"/>
          </p:nvPr>
        </p:nvSpPr>
        <p:spPr>
          <a:xfrm>
            <a:off x="762002" y="1524003"/>
            <a:ext cx="10668000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Use this layout for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85879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2002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2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2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93" tIns="38089" rIns="76179" bIns="38089" anchor="b">
            <a:noAutofit/>
          </a:bodyPr>
          <a:lstStyle>
            <a:lvl1pPr marL="0" indent="0">
              <a:lnSpc>
                <a:spcPct val="80000"/>
              </a:lnSpc>
              <a:buNone/>
              <a:defRPr sz="4799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93" tIns="38089" rIns="76179" bIns="38089">
            <a:noAutofit/>
          </a:bodyPr>
          <a:lstStyle>
            <a:lvl1pPr marL="190371" indent="-190371">
              <a:lnSpc>
                <a:spcPct val="80000"/>
              </a:lnSpc>
              <a:buNone/>
              <a:defRPr lang="en-US" sz="1999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779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401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62002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2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62002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93" tIns="38089" rIns="76179" bIns="38089" anchor="b">
            <a:noAutofit/>
          </a:bodyPr>
          <a:lstStyle>
            <a:lvl1pPr marL="0" indent="0">
              <a:lnSpc>
                <a:spcPct val="80000"/>
              </a:lnSpc>
              <a:buNone/>
              <a:defRPr sz="4799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93" tIns="38089" rIns="76179" bIns="38089">
            <a:noAutofit/>
          </a:bodyPr>
          <a:lstStyle>
            <a:lvl1pPr marL="190371" indent="-190371">
              <a:lnSpc>
                <a:spcPct val="80000"/>
              </a:lnSpc>
              <a:buNone/>
              <a:defRPr lang="en-US" sz="1999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779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323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2002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2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2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1" tIns="38076" rIns="76151" bIns="38076" rtlCol="0" anchor="ctr">
            <a:noAutofit/>
          </a:bodyPr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93" tIns="38089" rIns="76179" bIns="38089" anchor="b">
            <a:noAutofit/>
          </a:bodyPr>
          <a:lstStyle>
            <a:lvl1pPr marL="0" indent="0">
              <a:lnSpc>
                <a:spcPct val="80000"/>
              </a:lnSpc>
              <a:buNone/>
              <a:defRPr sz="4799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93" tIns="38089" rIns="76179" bIns="38089">
            <a:noAutofit/>
          </a:bodyPr>
          <a:lstStyle>
            <a:lvl1pPr marL="190371" indent="-190371">
              <a:lnSpc>
                <a:spcPct val="80000"/>
              </a:lnSpc>
              <a:buNone/>
              <a:defRPr lang="en-US" sz="1999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779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7281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9" rIns="76159" bIns="38079" rtlCol="0" anchor="ctr"/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5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9" rIns="76159" bIns="38079" rtlCol="0" anchor="ctr"/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34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6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9" rIns="76159" bIns="38079" rtlCol="0" anchor="ctr"/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5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9" rIns="76159" bIns="38079" rtlCol="0" anchor="ctr"/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" y="3048000"/>
            <a:ext cx="2571405" cy="4191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9" rIns="76159" bIns="38079" rtlCol="0" anchor="ctr"/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34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94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9" rIns="76159" bIns="38079" rtlCol="0" anchor="ctr"/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5" y="3048833"/>
            <a:ext cx="2571405" cy="4174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9" rIns="76159" bIns="38079" rtlCol="0" anchor="ctr"/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" y="3048833"/>
            <a:ext cx="2571405" cy="41744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9" rIns="76159" bIns="38079" rtlCol="0" anchor="ctr"/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34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13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62713"/>
            <a:ext cx="2844800" cy="247650"/>
          </a:xfrm>
          <a:prstGeom prst="rect">
            <a:avLst/>
          </a:prstGeom>
          <a:ln/>
        </p:spPr>
        <p:txBody>
          <a:bodyPr lIns="70537" tIns="35268" rIns="70537" bIns="35268"/>
          <a:lstStyle>
            <a:lvl1pPr>
              <a:defRPr/>
            </a:lvl1pPr>
          </a:lstStyle>
          <a:p>
            <a:pPr marL="0" marR="0" lvl="0" indent="0" algn="l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C9ABB3-2EDF-470A-B9EB-2C6EC22514C5}" type="datetime1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10881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6/30/2016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699" b="0" i="1">
                <a:latin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MICROSOFT CONFIDENTIAL – FOR INTERNAL USE ONLY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99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charset="0"/>
              <a:cs typeface="Segoe U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B65B31-44B0-42CC-B312-3EE7B0E67BA0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4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8DAC-9007-42AC-AF14-E65BED20DF39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21AA-4346-4726-AF4A-9A83912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981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09824" y="6532535"/>
            <a:ext cx="44762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75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  |  For Internal Use Only</a:t>
            </a: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19332" y="6573370"/>
            <a:ext cx="3406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575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| Page </a:t>
            </a:r>
            <a:fld id="{53F977A2-D9E0-4D01-85AD-E935ABF77BCF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57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" y="1"/>
            <a:ext cx="12192000" cy="4572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03200" y="73748"/>
            <a:ext cx="9245600" cy="273627"/>
          </a:xfrm>
        </p:spPr>
        <p:txBody>
          <a:bodyPr anchor="b" anchorCtr="0">
            <a:noAutofit/>
          </a:bodyPr>
          <a:lstStyle>
            <a:lvl1pPr algn="l">
              <a:defRPr sz="1999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9418" b="-6255"/>
          <a:stretch/>
        </p:blipFill>
        <p:spPr>
          <a:xfrm>
            <a:off x="9893608" y="76999"/>
            <a:ext cx="2298394" cy="3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022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2"/>
          </p:nvPr>
        </p:nvSpPr>
        <p:spPr>
          <a:xfrm>
            <a:off x="242813" y="3814610"/>
            <a:ext cx="5784170" cy="2487859"/>
          </a:xfrm>
        </p:spPr>
        <p:txBody>
          <a:bodyPr>
            <a:normAutofit/>
          </a:bodyPr>
          <a:lstStyle>
            <a:lvl1pPr marL="0" indent="0">
              <a:buNone/>
              <a:defRPr sz="1799"/>
            </a:lvl1pPr>
            <a:lvl2pPr marL="457063" indent="-172986">
              <a:buFont typeface="Arial" pitchFamily="34" charset="0"/>
              <a:buChar char="•"/>
              <a:defRPr sz="1600"/>
            </a:lvl2pPr>
            <a:lvl3pPr marL="801447" indent="-231705">
              <a:buFont typeface="Courier New" pitchFamily="49" charset="0"/>
              <a:buChar char="o"/>
              <a:defRPr sz="1400"/>
            </a:lvl3pPr>
            <a:lvl4pPr marL="1371189" indent="-284078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127947" y="3807706"/>
            <a:ext cx="5784170" cy="2501660"/>
          </a:xfrm>
        </p:spPr>
        <p:txBody>
          <a:bodyPr>
            <a:normAutofit/>
          </a:bodyPr>
          <a:lstStyle>
            <a:lvl1pPr marL="0" indent="0">
              <a:buNone/>
              <a:defRPr sz="1799"/>
            </a:lvl1pPr>
            <a:lvl2pPr marL="457063" indent="-172986">
              <a:buFont typeface="Arial" pitchFamily="34" charset="0"/>
              <a:buChar char="•"/>
              <a:defRPr sz="1600"/>
            </a:lvl2pPr>
            <a:lvl3pPr marL="801447" indent="-231705">
              <a:buFont typeface="Courier New" pitchFamily="49" charset="0"/>
              <a:buChar char="o"/>
              <a:defRPr sz="1400"/>
            </a:lvl3pPr>
            <a:lvl4pPr marL="1371189" indent="-284078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/>
          </p:nvPr>
        </p:nvSpPr>
        <p:spPr>
          <a:xfrm>
            <a:off x="227486" y="1212884"/>
            <a:ext cx="8387429" cy="2487859"/>
          </a:xfrm>
        </p:spPr>
        <p:txBody>
          <a:bodyPr>
            <a:normAutofit/>
          </a:bodyPr>
          <a:lstStyle>
            <a:lvl1pPr marL="0" indent="0">
              <a:buNone/>
              <a:defRPr sz="1799"/>
            </a:lvl1pPr>
            <a:lvl2pPr marL="457063" indent="-172986">
              <a:buFont typeface="Arial" pitchFamily="34" charset="0"/>
              <a:buChar char="•"/>
              <a:defRPr sz="1600"/>
            </a:lvl2pPr>
            <a:lvl3pPr marL="801447" indent="-231705">
              <a:buFont typeface="Courier New" pitchFamily="49" charset="0"/>
              <a:buChar char="o"/>
              <a:defRPr sz="1400"/>
            </a:lvl3pPr>
            <a:lvl4pPr marL="1371189" indent="-284078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5"/>
          </p:nvPr>
        </p:nvSpPr>
        <p:spPr>
          <a:xfrm>
            <a:off x="8695428" y="1185276"/>
            <a:ext cx="3304872" cy="2501660"/>
          </a:xfrm>
        </p:spPr>
        <p:txBody>
          <a:bodyPr>
            <a:normAutofit/>
          </a:bodyPr>
          <a:lstStyle>
            <a:lvl1pPr marL="0" indent="0">
              <a:buNone/>
              <a:defRPr sz="1799"/>
            </a:lvl1pPr>
            <a:lvl2pPr marL="457063" indent="-172986">
              <a:buFont typeface="Arial" pitchFamily="34" charset="0"/>
              <a:buChar char="•"/>
              <a:defRPr sz="1600"/>
            </a:lvl2pPr>
            <a:lvl3pPr marL="801447" indent="-231705">
              <a:buFont typeface="Courier New" pitchFamily="49" charset="0"/>
              <a:buChar char="o"/>
              <a:defRPr sz="1400"/>
            </a:lvl3pPr>
            <a:lvl4pPr marL="1371189" indent="-284078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43986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 sz="1961"/>
            </a:lvl3pPr>
            <a:lvl4pPr marL="448193" indent="0">
              <a:buNone/>
              <a:defRPr sz="1765"/>
            </a:lvl4pPr>
            <a:lvl5pPr marL="672290" indent="0">
              <a:buNone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80399" y="6485993"/>
            <a:ext cx="9112201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>
              <a:ln>
                <a:noFill/>
              </a:ln>
              <a:solidFill>
                <a:srgbClr val="505050">
                  <a:lumMod val="50000"/>
                  <a:lumOff val="50000"/>
                </a:srgbClr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592601" y="6485992"/>
            <a:ext cx="599400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414726-032B-479F-8441-DDC55E23485F}" type="slidenum">
              <a:rPr kumimoji="0" lang="en-US" sz="784" b="0" i="0" u="none" strike="noStrike" kern="1200" cap="none" spc="0" normalizeH="0" baseline="0" noProof="0" smtClean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4" b="0" i="0" u="none" strike="noStrike" kern="1200" cap="none" spc="0" normalizeH="0" baseline="0" noProof="0">
              <a:ln>
                <a:noFill/>
              </a:ln>
              <a:solidFill>
                <a:srgbClr val="505050">
                  <a:tint val="75000"/>
                </a:srgbClr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2857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C0BF25-6ECC-4BD9-9F9B-C6B2357BF0B9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6/30/2016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414726-032B-479F-8441-DDC55E23485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10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80399" y="6485993"/>
            <a:ext cx="9112201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>
              <a:ln>
                <a:noFill/>
              </a:ln>
              <a:solidFill>
                <a:srgbClr val="505050">
                  <a:lumMod val="50000"/>
                  <a:lumOff val="50000"/>
                </a:srgbClr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592601" y="6485992"/>
            <a:ext cx="599400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414726-032B-479F-8441-DDC55E23485F}" type="slidenum">
              <a:rPr kumimoji="0" lang="en-US" sz="784" b="0" i="0" u="none" strike="noStrike" kern="1200" cap="none" spc="0" normalizeH="0" baseline="0" noProof="0" smtClean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4" b="0" i="0" u="none" strike="noStrike" kern="1200" cap="none" spc="0" normalizeH="0" baseline="0" noProof="0">
              <a:ln>
                <a:noFill/>
              </a:ln>
              <a:solidFill>
                <a:srgbClr val="505050">
                  <a:tint val="75000"/>
                </a:srgbClr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7856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119535" y="6650187"/>
            <a:ext cx="537883" cy="207819"/>
          </a:xfrm>
          <a:prstGeom prst="rect">
            <a:avLst/>
          </a:prstGeom>
        </p:spPr>
        <p:txBody>
          <a:bodyPr vert="horz" lIns="57092" tIns="28546" rIns="57092" bIns="28546" rtlCol="0" anchor="ctr"/>
          <a:lstStyle/>
          <a:p>
            <a:pPr marL="0" marR="0" lvl="0" indent="0" algn="l" defTabSz="9134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694545" y="6650187"/>
            <a:ext cx="4802910" cy="207819"/>
          </a:xfrm>
          <a:prstGeom prst="rect">
            <a:avLst/>
          </a:prstGeom>
        </p:spPr>
        <p:txBody>
          <a:bodyPr vert="horz" lIns="57092" tIns="28546" rIns="57092" bIns="28546" rtlCol="0" anchor="ctr"/>
          <a:lstStyle/>
          <a:p>
            <a:pPr marL="0" marR="0" lvl="0" indent="0" algn="l" defTabSz="913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Windows Consumer Mid Year Review Field Connection Meeting - Microsoft Confidential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594355" y="6650187"/>
            <a:ext cx="418353" cy="207819"/>
          </a:xfrm>
          <a:prstGeom prst="rect">
            <a:avLst/>
          </a:prstGeom>
        </p:spPr>
        <p:txBody>
          <a:bodyPr vert="horz" lIns="57092" tIns="28546" rIns="57092" bIns="28546" rtlCol="0" anchor="ctr"/>
          <a:lstStyle/>
          <a:p>
            <a:pPr marL="0" marR="0" lvl="0" indent="0" algn="l" defTabSz="9134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4DC70A-0D45-4459-9DBF-637418CA8278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3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217716"/>
            <a:ext cx="12192000" cy="75713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73142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26" y="1702899"/>
            <a:ext cx="2578332" cy="414655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5" y="1702900"/>
            <a:ext cx="8045452" cy="14545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99538" y="503775"/>
            <a:ext cx="11203517" cy="715433"/>
          </a:xfrm>
        </p:spPr>
        <p:txBody>
          <a:bodyPr>
            <a:noAutofit/>
          </a:bodyPr>
          <a:lstStyle>
            <a:lvl1pPr marL="0" indent="0">
              <a:buNone/>
              <a:defRPr sz="4799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3602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6" y="201710"/>
            <a:ext cx="7837714" cy="529407"/>
          </a:xfrm>
        </p:spPr>
        <p:txBody>
          <a:bodyPr lIns="0" rIns="0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7715" y="6656294"/>
            <a:ext cx="4159623" cy="124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807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WW Mid-Year Review | Microsoft Confidential for Internal Use Only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17715" y="605118"/>
            <a:ext cx="11756571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17715" y="6602156"/>
            <a:ext cx="11756571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85393" y="6656294"/>
            <a:ext cx="788894" cy="1246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99">
                <a:gradFill>
                  <a:gsLst>
                    <a:gs pos="5000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80767-0168-4202-AF54-9FDB461E3B29}" type="slidenum">
              <a:rPr kumimoji="0" lang="en-US" sz="899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5000">
                      <a:srgbClr val="505050"/>
                    </a:gs>
                    <a:gs pos="31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99" b="0" i="0" u="none" strike="noStrike" kern="1200" cap="none" spc="0" normalizeH="0" baseline="0" noProof="0" dirty="0">
              <a:ln>
                <a:noFill/>
              </a:ln>
              <a:gradFill>
                <a:gsLst>
                  <a:gs pos="5000">
                    <a:srgbClr val="505050"/>
                  </a:gs>
                  <a:gs pos="31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7640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 sz="1961"/>
            </a:lvl3pPr>
            <a:lvl4pPr marL="448193" indent="0">
              <a:buNone/>
              <a:defRPr sz="1765"/>
            </a:lvl4pPr>
            <a:lvl5pPr marL="672290" indent="0">
              <a:buNone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80399" y="6485993"/>
            <a:ext cx="9112201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592601" y="6485992"/>
            <a:ext cx="599400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9A5621-A4E1-4322-9D22-14AC39B4BE7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6780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477874"/>
            <a:ext cx="8382000" cy="3801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77640" y="68130"/>
            <a:ext cx="914400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9A5621-A4E1-4322-9D22-14AC39B4BE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0505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>
                  <a:lumMod val="75000"/>
                  <a:lumOff val="25000"/>
                </a:srgbClr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069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8DAC-9007-42AC-AF14-E65BED20DF39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21AA-4346-4726-AF4A-9A83912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04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816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366829"/>
            <a:ext cx="11151917" cy="8559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69" y="1447798"/>
            <a:ext cx="11088103" cy="4889207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Arial" pitchFamily="34" charset="0"/>
              <a:buChar char="•"/>
              <a:defRPr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803275" indent="-457200">
              <a:buClrTx/>
              <a:buFont typeface="Segoe UI" panose="020B0502040204020203" pitchFamily="34" charset="0"/>
              <a:buChar char="−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973137" indent="-342900">
              <a:buClrTx/>
              <a:buFont typeface="Arial" pitchFamily="34" charset="0"/>
              <a:buChar char="•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1787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1825625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626858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Arial" pitchFamily="34" charset="0"/>
              <a:buChar char="•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800100" indent="-342900">
              <a:buClrTx/>
              <a:buFont typeface="Arial" pitchFamily="34" charset="0"/>
              <a:buChar char="•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1257300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57350" indent="-285750">
              <a:buClrTx/>
              <a:buFont typeface="Arial" pitchFamily="34" charset="0"/>
              <a:buChar char="•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114550" indent="-285750">
              <a:buClrTx/>
              <a:buFont typeface="Arial" pitchFamily="34" charset="0"/>
              <a:buChar char="•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97441" y="1600206"/>
            <a:ext cx="5384800" cy="4626858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Arial" pitchFamily="34" charset="0"/>
              <a:buChar char="•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742950" indent="-285750">
              <a:buClrTx/>
              <a:buFont typeface="Arial" pitchFamily="34" charset="0"/>
              <a:buChar char="•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1143000" indent="-2286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0200" indent="-228600">
              <a:buClrTx/>
              <a:buFont typeface="Arial" pitchFamily="34" charset="0"/>
              <a:buChar char="•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057400" indent="-228600">
              <a:buClrTx/>
              <a:buFont typeface="Arial" pitchFamily="34" charset="0"/>
              <a:buChar char="•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933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0" y="410502"/>
            <a:ext cx="10972482" cy="86304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91216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04882" y="1600962"/>
            <a:ext cx="10582365" cy="469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760" y="410502"/>
            <a:ext cx="10972482" cy="86304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63729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69" y="1447798"/>
            <a:ext cx="11088103" cy="4889207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Arial" pitchFamily="34" charset="0"/>
              <a:buChar char="•"/>
              <a:defRPr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803275" indent="-457200">
              <a:buClrTx/>
              <a:buFont typeface="Segoe UI" panose="020B0502040204020203" pitchFamily="34" charset="0"/>
              <a:buChar char="−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973137" indent="-342900">
              <a:buClrTx/>
              <a:buFont typeface="Arial" pitchFamily="34" charset="0"/>
              <a:buChar char="•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1787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1825625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760" y="410502"/>
            <a:ext cx="10972482" cy="86304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94602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366829"/>
            <a:ext cx="11151917" cy="8559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69" y="1447798"/>
            <a:ext cx="11088103" cy="4889207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Arial" pitchFamily="34" charset="0"/>
              <a:buChar char="•"/>
              <a:defRPr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803275" indent="-457200">
              <a:buClrTx/>
              <a:buFont typeface="Segoe UI" panose="020B0502040204020203" pitchFamily="34" charset="0"/>
              <a:buChar char="−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973137" indent="-342900">
              <a:buClrTx/>
              <a:buFont typeface="Arial" pitchFamily="34" charset="0"/>
              <a:buChar char="•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1787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1825625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2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hasCustomPrompt="1"/>
          </p:nvPr>
        </p:nvSpPr>
        <p:spPr>
          <a:xfrm>
            <a:off x="2576068" y="2873829"/>
            <a:ext cx="9144000" cy="548536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DEMO</a:t>
            </a:r>
          </a:p>
        </p:txBody>
      </p:sp>
      <p:sp>
        <p:nvSpPr>
          <p:cNvPr id="5" name="Subtitle 3"/>
          <p:cNvSpPr>
            <a:spLocks noGrp="1"/>
          </p:cNvSpPr>
          <p:nvPr>
            <p:ph type="subTitle" idx="1" hasCustomPrompt="1"/>
          </p:nvPr>
        </p:nvSpPr>
        <p:spPr>
          <a:xfrm>
            <a:off x="2696016" y="3518502"/>
            <a:ext cx="6126480" cy="832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z="3200" dirty="0"/>
              <a:t>Demo description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0796" flipH="1">
            <a:off x="1263505" y="2952862"/>
            <a:ext cx="1131281" cy="11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89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hasCustomPrompt="1"/>
          </p:nvPr>
        </p:nvSpPr>
        <p:spPr>
          <a:xfrm>
            <a:off x="2576068" y="2873829"/>
            <a:ext cx="9144000" cy="548536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DEMO</a:t>
            </a:r>
          </a:p>
        </p:txBody>
      </p:sp>
      <p:sp>
        <p:nvSpPr>
          <p:cNvPr id="5" name="Subtitle 3"/>
          <p:cNvSpPr>
            <a:spLocks noGrp="1"/>
          </p:cNvSpPr>
          <p:nvPr>
            <p:ph type="subTitle" idx="1" hasCustomPrompt="1"/>
          </p:nvPr>
        </p:nvSpPr>
        <p:spPr>
          <a:xfrm>
            <a:off x="2696016" y="3518502"/>
            <a:ext cx="6126480" cy="832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z="3200" dirty="0"/>
              <a:t>Demo description</a:t>
            </a:r>
          </a:p>
        </p:txBody>
      </p:sp>
    </p:spTree>
    <p:extLst>
      <p:ext uri="{BB962C8B-B14F-4D97-AF65-F5344CB8AC3E}">
        <p14:creationId xmlns:p14="http://schemas.microsoft.com/office/powerpoint/2010/main" val="2946414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567543"/>
            <a:ext cx="12192000" cy="41493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8DAC-9007-42AC-AF14-E65BED20DF39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21AA-4346-4726-AF4A-9A83912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436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53948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0064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83570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C2415-20B2-4DC7-8506-701F7FC38D9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677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C2415-20B2-4DC7-8506-701F7FC38D9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6088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C2415-20B2-4DC7-8506-701F7FC38D9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3742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C2415-20B2-4DC7-8506-701F7FC38D9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5892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C2415-20B2-4DC7-8506-701F7FC38D9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195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C2415-20B2-4DC7-8506-701F7FC38D9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0279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C2415-20B2-4DC7-8506-701F7FC38D9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68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8DAC-9007-42AC-AF14-E65BED20DF39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21AA-4346-4726-AF4A-9A83912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994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C2415-20B2-4DC7-8506-701F7FC38D9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4404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06C60-F0FE-458F-91FF-6111AF56DF61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C2415-20B2-4DC7-8506-701F7FC38D9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7730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06C60-F0FE-458F-91FF-6111AF56DF61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C2415-20B2-4DC7-8506-701F7FC38D9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0761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06C60-F0FE-458F-91FF-6111AF56DF61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C2415-20B2-4DC7-8506-701F7FC38D9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9156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06C60-F0FE-458F-91FF-6111AF56DF61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C2415-20B2-4DC7-8506-701F7FC38D9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1623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06C60-F0FE-458F-91FF-6111AF56DF61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C2415-20B2-4DC7-8506-701F7FC38D9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9782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06C60-F0FE-458F-91FF-6111AF56DF61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C2415-20B2-4DC7-8506-701F7FC38D9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5998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06C60-F0FE-458F-91FF-6111AF56DF61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C2415-20B2-4DC7-8506-701F7FC38D9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2935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06C60-F0FE-458F-91FF-6111AF56DF61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6/30/2016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C2415-20B2-4DC7-8506-701F7FC38D9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3721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2185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47D9D-8D60-4698-A495-89D102E182A2}" type="slidenum">
              <a:rPr kumimoji="0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12185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73828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8DAC-9007-42AC-AF14-E65BED20DF39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21AA-4346-4726-AF4A-9A83912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40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0867" y="6581262"/>
            <a:ext cx="3861807" cy="18466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9253" y="228615"/>
            <a:ext cx="11151917" cy="6093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174349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0867" y="6581262"/>
            <a:ext cx="3861807" cy="18466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08668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0867" y="6581262"/>
            <a:ext cx="3861807" cy="18466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9253" y="228615"/>
            <a:ext cx="11151917" cy="6093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806340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0867" y="6581262"/>
            <a:ext cx="3861807" cy="18466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45749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/>
          <a:lstStyle>
            <a:lvl1pPr algn="l">
              <a:defRPr sz="5097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2FC3A-E1BD-E54F-9A48-71EBDEF00552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778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178" y="2421173"/>
            <a:ext cx="10496171" cy="2012480"/>
          </a:xfrm>
        </p:spPr>
        <p:txBody>
          <a:bodyPr/>
          <a:lstStyle>
            <a:lvl1pPr>
              <a:defRPr sz="5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448179" y="4440914"/>
            <a:ext cx="7445604" cy="1204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</a:schemeClr>
                </a:solidFill>
                <a:latin typeface="Segoe UI Light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34632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366829"/>
            <a:ext cx="11151917" cy="8559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69" y="1447798"/>
            <a:ext cx="11088103" cy="4889207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Arial" pitchFamily="34" charset="0"/>
              <a:buChar char="•"/>
              <a:defRPr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803275" indent="-457200">
              <a:buClrTx/>
              <a:buFont typeface="Segoe UI" panose="020B0502040204020203" pitchFamily="34" charset="0"/>
              <a:buChar char="−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973137" indent="-342900">
              <a:buClrTx/>
              <a:buFont typeface="Arial" pitchFamily="34" charset="0"/>
              <a:buChar char="•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1787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1825625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7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626858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Arial" pitchFamily="34" charset="0"/>
              <a:buChar char="•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800100" indent="-342900">
              <a:buClrTx/>
              <a:buFont typeface="Arial" pitchFamily="34" charset="0"/>
              <a:buChar char="•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1257300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57350" indent="-285750">
              <a:buClrTx/>
              <a:buFont typeface="Arial" pitchFamily="34" charset="0"/>
              <a:buChar char="•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114550" indent="-285750">
              <a:buClrTx/>
              <a:buFont typeface="Arial" pitchFamily="34" charset="0"/>
              <a:buChar char="•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97441" y="1600206"/>
            <a:ext cx="5384800" cy="4626858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Arial" pitchFamily="34" charset="0"/>
              <a:buChar char="•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742950" indent="-285750">
              <a:buClrTx/>
              <a:buFont typeface="Arial" pitchFamily="34" charset="0"/>
              <a:buChar char="•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1143000" indent="-2286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0200" indent="-228600">
              <a:buClrTx/>
              <a:buFont typeface="Arial" pitchFamily="34" charset="0"/>
              <a:buChar char="•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057400" indent="-228600">
              <a:buClrTx/>
              <a:buFont typeface="Arial" pitchFamily="34" charset="0"/>
              <a:buChar char="•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934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0" y="410502"/>
            <a:ext cx="10972482" cy="86304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71733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04882" y="1600962"/>
            <a:ext cx="10582365" cy="469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760" y="410502"/>
            <a:ext cx="10972482" cy="86304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809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8DAC-9007-42AC-AF14-E65BED20DF39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21AA-4346-4726-AF4A-9A83912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9110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69" y="1447798"/>
            <a:ext cx="11088103" cy="4889207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Arial" pitchFamily="34" charset="0"/>
              <a:buChar char="•"/>
              <a:defRPr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803275" indent="-457200">
              <a:buClrTx/>
              <a:buFont typeface="Segoe UI" panose="020B0502040204020203" pitchFamily="34" charset="0"/>
              <a:buChar char="−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973137" indent="-342900">
              <a:buClrTx/>
              <a:buFont typeface="Arial" pitchFamily="34" charset="0"/>
              <a:buChar char="•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1787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1825625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760" y="410502"/>
            <a:ext cx="10972482" cy="86304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96325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366829"/>
            <a:ext cx="11151917" cy="8559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69" y="1447798"/>
            <a:ext cx="11088103" cy="4889207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Arial" pitchFamily="34" charset="0"/>
              <a:buChar char="•"/>
              <a:defRPr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803275" indent="-457200">
              <a:buClrTx/>
              <a:buFont typeface="Segoe UI" panose="020B0502040204020203" pitchFamily="34" charset="0"/>
              <a:buChar char="−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973137" indent="-342900">
              <a:buClrTx/>
              <a:buFont typeface="Arial" pitchFamily="34" charset="0"/>
              <a:buChar char="•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1787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1825625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hasCustomPrompt="1"/>
          </p:nvPr>
        </p:nvSpPr>
        <p:spPr>
          <a:xfrm>
            <a:off x="2576068" y="2873829"/>
            <a:ext cx="9144000" cy="548536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DEMO</a:t>
            </a:r>
          </a:p>
        </p:txBody>
      </p:sp>
      <p:sp>
        <p:nvSpPr>
          <p:cNvPr id="5" name="Subtitle 3"/>
          <p:cNvSpPr>
            <a:spLocks noGrp="1"/>
          </p:cNvSpPr>
          <p:nvPr>
            <p:ph type="subTitle" idx="1" hasCustomPrompt="1"/>
          </p:nvPr>
        </p:nvSpPr>
        <p:spPr>
          <a:xfrm>
            <a:off x="2696016" y="3518502"/>
            <a:ext cx="6126480" cy="832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z="3200" dirty="0"/>
              <a:t>Demo description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0796" flipH="1">
            <a:off x="1263505" y="2952862"/>
            <a:ext cx="1131281" cy="11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757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hasCustomPrompt="1"/>
          </p:nvPr>
        </p:nvSpPr>
        <p:spPr>
          <a:xfrm>
            <a:off x="2576068" y="2873829"/>
            <a:ext cx="9144000" cy="548536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DEMO</a:t>
            </a:r>
          </a:p>
        </p:txBody>
      </p:sp>
      <p:sp>
        <p:nvSpPr>
          <p:cNvPr id="5" name="Subtitle 3"/>
          <p:cNvSpPr>
            <a:spLocks noGrp="1"/>
          </p:cNvSpPr>
          <p:nvPr>
            <p:ph type="subTitle" idx="1" hasCustomPrompt="1"/>
          </p:nvPr>
        </p:nvSpPr>
        <p:spPr>
          <a:xfrm>
            <a:off x="2696016" y="3518502"/>
            <a:ext cx="6126480" cy="832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z="3200" dirty="0"/>
              <a:t>Demo description</a:t>
            </a:r>
          </a:p>
        </p:txBody>
      </p:sp>
    </p:spTree>
    <p:extLst>
      <p:ext uri="{BB962C8B-B14F-4D97-AF65-F5344CB8AC3E}">
        <p14:creationId xmlns:p14="http://schemas.microsoft.com/office/powerpoint/2010/main" val="42548916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567543"/>
            <a:ext cx="12192000" cy="41493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4428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178" y="2421173"/>
            <a:ext cx="10496171" cy="2012480"/>
          </a:xfrm>
        </p:spPr>
        <p:txBody>
          <a:bodyPr/>
          <a:lstStyle>
            <a:lvl1pPr>
              <a:defRPr sz="5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448179" y="4440914"/>
            <a:ext cx="7445604" cy="1204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</a:schemeClr>
                </a:solidFill>
                <a:latin typeface="Segoe UI Light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36347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366829"/>
            <a:ext cx="11151917" cy="8559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69" y="1447798"/>
            <a:ext cx="11088103" cy="4889207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Arial" pitchFamily="34" charset="0"/>
              <a:buChar char="•"/>
              <a:defRPr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803275" indent="-457200">
              <a:buClrTx/>
              <a:buFont typeface="Segoe UI" panose="020B0502040204020203" pitchFamily="34" charset="0"/>
              <a:buChar char="−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973137" indent="-342900">
              <a:buClrTx/>
              <a:buFont typeface="Arial" pitchFamily="34" charset="0"/>
              <a:buChar char="•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1787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1825625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626858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Arial" pitchFamily="34" charset="0"/>
              <a:buChar char="•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800100" indent="-342900">
              <a:buClrTx/>
              <a:buFont typeface="Arial" pitchFamily="34" charset="0"/>
              <a:buChar char="•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1257300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57350" indent="-285750">
              <a:buClrTx/>
              <a:buFont typeface="Arial" pitchFamily="34" charset="0"/>
              <a:buChar char="•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114550" indent="-285750">
              <a:buClrTx/>
              <a:buFont typeface="Arial" pitchFamily="34" charset="0"/>
              <a:buChar char="•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97441" y="1600206"/>
            <a:ext cx="5384800" cy="4626858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Arial" pitchFamily="34" charset="0"/>
              <a:buChar char="•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742950" indent="-285750">
              <a:buClrTx/>
              <a:buFont typeface="Arial" pitchFamily="34" charset="0"/>
              <a:buChar char="•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1143000" indent="-2286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0200" indent="-228600">
              <a:buClrTx/>
              <a:buFont typeface="Arial" pitchFamily="34" charset="0"/>
              <a:buChar char="•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057400" indent="-228600">
              <a:buClrTx/>
              <a:buFont typeface="Arial" pitchFamily="34" charset="0"/>
              <a:buChar char="•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974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0" y="410502"/>
            <a:ext cx="10972482" cy="86304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378057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04882" y="1600962"/>
            <a:ext cx="10582365" cy="469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760" y="410502"/>
            <a:ext cx="10972482" cy="86304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693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8DAC-9007-42AC-AF14-E65BED20DF39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21AA-4346-4726-AF4A-9A83912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558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69" y="1447798"/>
            <a:ext cx="11088103" cy="4889207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Arial" pitchFamily="34" charset="0"/>
              <a:buChar char="•"/>
              <a:defRPr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803275" indent="-457200">
              <a:buClrTx/>
              <a:buFont typeface="Segoe UI" panose="020B0502040204020203" pitchFamily="34" charset="0"/>
              <a:buChar char="−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973137" indent="-342900">
              <a:buClrTx/>
              <a:buFont typeface="Arial" pitchFamily="34" charset="0"/>
              <a:buChar char="•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1787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1825625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760" y="410502"/>
            <a:ext cx="10972482" cy="86304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687744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366829"/>
            <a:ext cx="11151917" cy="8559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69" y="1447798"/>
            <a:ext cx="11088103" cy="4889207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Arial" pitchFamily="34" charset="0"/>
              <a:buChar char="•"/>
              <a:defRPr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803275" indent="-457200">
              <a:buClrTx/>
              <a:buFont typeface="Segoe UI" panose="020B0502040204020203" pitchFamily="34" charset="0"/>
              <a:buChar char="−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973137" indent="-342900">
              <a:buClrTx/>
              <a:buFont typeface="Arial" pitchFamily="34" charset="0"/>
              <a:buChar char="•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1787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1825625" indent="-342900">
              <a:buClrTx/>
              <a:buFont typeface="Arial" pitchFamily="34" charset="0"/>
              <a:buChar char="•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hasCustomPrompt="1"/>
          </p:nvPr>
        </p:nvSpPr>
        <p:spPr>
          <a:xfrm>
            <a:off x="2576068" y="2873829"/>
            <a:ext cx="9144000" cy="548536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DEMO</a:t>
            </a:r>
          </a:p>
        </p:txBody>
      </p:sp>
      <p:sp>
        <p:nvSpPr>
          <p:cNvPr id="5" name="Subtitle 3"/>
          <p:cNvSpPr>
            <a:spLocks noGrp="1"/>
          </p:cNvSpPr>
          <p:nvPr>
            <p:ph type="subTitle" idx="1" hasCustomPrompt="1"/>
          </p:nvPr>
        </p:nvSpPr>
        <p:spPr>
          <a:xfrm>
            <a:off x="2696016" y="3518502"/>
            <a:ext cx="6126480" cy="832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z="3200" dirty="0"/>
              <a:t>Demo description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0796" flipH="1">
            <a:off x="1263505" y="2952862"/>
            <a:ext cx="1131281" cy="11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192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hasCustomPrompt="1"/>
          </p:nvPr>
        </p:nvSpPr>
        <p:spPr>
          <a:xfrm>
            <a:off x="2576068" y="2873829"/>
            <a:ext cx="9144000" cy="548536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DEMO</a:t>
            </a:r>
          </a:p>
        </p:txBody>
      </p:sp>
      <p:sp>
        <p:nvSpPr>
          <p:cNvPr id="5" name="Subtitle 3"/>
          <p:cNvSpPr>
            <a:spLocks noGrp="1"/>
          </p:cNvSpPr>
          <p:nvPr>
            <p:ph type="subTitle" idx="1" hasCustomPrompt="1"/>
          </p:nvPr>
        </p:nvSpPr>
        <p:spPr>
          <a:xfrm>
            <a:off x="2696016" y="3518502"/>
            <a:ext cx="6126480" cy="832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z="3200" dirty="0"/>
              <a:t>Demo description</a:t>
            </a:r>
          </a:p>
        </p:txBody>
      </p:sp>
    </p:spTree>
    <p:extLst>
      <p:ext uri="{BB962C8B-B14F-4D97-AF65-F5344CB8AC3E}">
        <p14:creationId xmlns:p14="http://schemas.microsoft.com/office/powerpoint/2010/main" val="422745854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567543"/>
            <a:ext cx="12192000" cy="41493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2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C8DAC-9007-42AC-AF14-E65BED20DF39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21AA-4346-4726-AF4A-9A83912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7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2"/>
            <a:ext cx="12192000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000" y="6477876"/>
            <a:ext cx="8382000" cy="380127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62002" y="1524003"/>
            <a:ext cx="10668000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r" defTabSz="1088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DACFB-7C71-4E89-89D2-7BBA40B7BFA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r" defTabSz="10881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47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</p:sldLayoutIdLst>
  <p:transition>
    <p:fade/>
  </p:transition>
  <p:hf hdr="0" ftr="0" dt="0"/>
  <p:txStyles>
    <p:titleStyle>
      <a:lvl1pPr marL="0" algn="l" defTabSz="1087779" rtl="0" eaLnBrk="1" latinLnBrk="0" hangingPunct="1">
        <a:lnSpc>
          <a:spcPct val="90000"/>
        </a:lnSpc>
        <a:spcBef>
          <a:spcPct val="0"/>
        </a:spcBef>
        <a:buNone/>
        <a:defRPr lang="en-US" sz="3999" kern="1200" spc="-58" baseline="0" dirty="0">
          <a:solidFill>
            <a:srgbClr val="505050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190371" indent="-190371" algn="l" defTabSz="1087779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2399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5927" indent="-194338" algn="l" defTabSz="1087779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483" indent="-173184" algn="l" defTabSz="108777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040" indent="-177151" algn="l" defTabSz="1087779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003" indent="-179795" algn="l" defTabSz="1087779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1392" indent="-271944" algn="l" defTabSz="1087779" rtl="0" eaLnBrk="1" latinLnBrk="0" hangingPunct="1">
        <a:spcBef>
          <a:spcPct val="20000"/>
        </a:spcBef>
        <a:buFont typeface="Arial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6pPr>
      <a:lvl7pPr marL="3535281" indent="-271944" algn="l" defTabSz="1087779" rtl="0" eaLnBrk="1" latinLnBrk="0" hangingPunct="1">
        <a:spcBef>
          <a:spcPct val="20000"/>
        </a:spcBef>
        <a:buFont typeface="Arial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7pPr>
      <a:lvl8pPr marL="4079172" indent="-271944" algn="l" defTabSz="1087779" rtl="0" eaLnBrk="1" latinLnBrk="0" hangingPunct="1">
        <a:spcBef>
          <a:spcPct val="20000"/>
        </a:spcBef>
        <a:buFont typeface="Arial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8pPr>
      <a:lvl9pPr marL="4623061" indent="-271944" algn="l" defTabSz="1087779" rtl="0" eaLnBrk="1" latinLnBrk="0" hangingPunct="1">
        <a:spcBef>
          <a:spcPct val="20000"/>
        </a:spcBef>
        <a:buFont typeface="Arial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77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543890" algn="l" defTabSz="108777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2pPr>
      <a:lvl3pPr marL="1087779" algn="l" defTabSz="108777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3pPr>
      <a:lvl4pPr marL="1631669" algn="l" defTabSz="108777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4pPr>
      <a:lvl5pPr marL="2175558" algn="l" defTabSz="108777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5pPr>
      <a:lvl6pPr marL="2719448" algn="l" defTabSz="108777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63337" algn="l" defTabSz="108777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807226" algn="l" defTabSz="108777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351116" algn="l" defTabSz="108777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760" y="359702"/>
            <a:ext cx="10972482" cy="86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79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5400" kern="1200">
          <a:solidFill>
            <a:srgbClr val="0070C0"/>
          </a:solidFill>
          <a:latin typeface="Segoe UI Light"/>
          <a:ea typeface="ＭＳ Ｐゴシック" charset="0"/>
          <a:cs typeface="Segoe UI Light"/>
        </a:defRPr>
      </a:lvl1pPr>
      <a:lvl2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2pPr>
      <a:lvl3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3pPr>
      <a:lvl4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4pPr>
      <a:lvl5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9pPr>
    </p:titleStyle>
    <p:bodyStyle>
      <a:lvl1pPr marL="342900" indent="-3429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Segoe UI (Body)"/>
          <a:ea typeface="+mn-ea"/>
          <a:cs typeface="+mn-cs"/>
        </a:defRPr>
      </a:lvl1pPr>
      <a:lvl2pPr marL="742950" indent="-28575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11430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3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6002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20574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9"/>
          <p:cNvSpPr txBox="1">
            <a:spLocks/>
          </p:cNvSpPr>
          <p:nvPr userDrawn="1"/>
        </p:nvSpPr>
        <p:spPr>
          <a:xfrm>
            <a:off x="10399150" y="6589034"/>
            <a:ext cx="1792850" cy="2689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8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C76B72-D0B3-4DFC-B7E4-9403DCB34C7F}" type="slidenum">
              <a:rPr kumimoji="0" lang="en-US" sz="98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8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5352267" y="6589034"/>
            <a:ext cx="1487465" cy="268966"/>
          </a:xfrm>
          <a:prstGeom prst="rect">
            <a:avLst/>
          </a:prstGeom>
        </p:spPr>
        <p:txBody>
          <a:bodyPr lIns="89642" tIns="44821" rIns="89642" bIns="44821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06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7179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760" y="359702"/>
            <a:ext cx="10972482" cy="86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91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</p:sldLayoutIdLst>
  <p:txStyles>
    <p:titleStyle>
      <a:lvl1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5400" kern="1200">
          <a:solidFill>
            <a:srgbClr val="0070C0"/>
          </a:solidFill>
          <a:latin typeface="Segoe UI Light"/>
          <a:ea typeface="ＭＳ Ｐゴシック" charset="0"/>
          <a:cs typeface="Segoe UI Light"/>
        </a:defRPr>
      </a:lvl1pPr>
      <a:lvl2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2pPr>
      <a:lvl3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3pPr>
      <a:lvl4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4pPr>
      <a:lvl5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9pPr>
    </p:titleStyle>
    <p:bodyStyle>
      <a:lvl1pPr marL="342900" indent="-3429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Segoe UI (Body)"/>
          <a:ea typeface="+mn-ea"/>
          <a:cs typeface="+mn-cs"/>
        </a:defRPr>
      </a:lvl1pPr>
      <a:lvl2pPr marL="742950" indent="-28575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11430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3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6002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20574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760" y="359702"/>
            <a:ext cx="10972482" cy="86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03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</p:sldLayoutIdLst>
  <p:txStyles>
    <p:titleStyle>
      <a:lvl1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5400" kern="1200">
          <a:solidFill>
            <a:srgbClr val="0070C0"/>
          </a:solidFill>
          <a:latin typeface="Segoe UI Light"/>
          <a:ea typeface="ＭＳ Ｐゴシック" charset="0"/>
          <a:cs typeface="Segoe UI Light"/>
        </a:defRPr>
      </a:lvl1pPr>
      <a:lvl2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2pPr>
      <a:lvl3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3pPr>
      <a:lvl4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4pPr>
      <a:lvl5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9pPr>
    </p:titleStyle>
    <p:bodyStyle>
      <a:lvl1pPr marL="342900" indent="-3429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Segoe UI (Body)"/>
          <a:ea typeface="+mn-ea"/>
          <a:cs typeface="+mn-cs"/>
        </a:defRPr>
      </a:lvl1pPr>
      <a:lvl2pPr marL="742950" indent="-28575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11430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3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6002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20574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sharepoint.com/sites/Infopedia_G01/Pages/ITManagement.aspx" TargetMode="External"/><Relationship Id="rId2" Type="http://schemas.openxmlformats.org/officeDocument/2006/relationships/hyperlink" Target="http://www.microsoft.com/om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00"/>
          <a:stretch/>
        </p:blipFill>
        <p:spPr>
          <a:xfrm flipH="1">
            <a:off x="9143998" y="1"/>
            <a:ext cx="3048002" cy="6857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3999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 rot="18900000">
            <a:off x="6638629" y="3148201"/>
            <a:ext cx="534786" cy="531118"/>
          </a:xfrm>
          <a:custGeom>
            <a:avLst/>
            <a:gdLst>
              <a:gd name="connsiteX0" fmla="*/ 0 w 1139952"/>
              <a:gd name="connsiteY0" fmla="*/ 0 h 1139952"/>
              <a:gd name="connsiteX1" fmla="*/ 1139952 w 1139952"/>
              <a:gd name="connsiteY1" fmla="*/ 0 h 1139952"/>
              <a:gd name="connsiteX2" fmla="*/ 1139952 w 1139952"/>
              <a:gd name="connsiteY2" fmla="*/ 1139952 h 1139952"/>
              <a:gd name="connsiteX3" fmla="*/ 0 w 1139952"/>
              <a:gd name="connsiteY3" fmla="*/ 1139952 h 1139952"/>
              <a:gd name="connsiteX4" fmla="*/ 0 w 1139952"/>
              <a:gd name="connsiteY4" fmla="*/ 0 h 1139952"/>
              <a:gd name="connsiteX0" fmla="*/ 0 w 1139952"/>
              <a:gd name="connsiteY0" fmla="*/ 3490 h 1143442"/>
              <a:gd name="connsiteX1" fmla="*/ 530166 w 1139952"/>
              <a:gd name="connsiteY1" fmla="*/ 0 h 1143442"/>
              <a:gd name="connsiteX2" fmla="*/ 1139952 w 1139952"/>
              <a:gd name="connsiteY2" fmla="*/ 3490 h 1143442"/>
              <a:gd name="connsiteX3" fmla="*/ 1139952 w 1139952"/>
              <a:gd name="connsiteY3" fmla="*/ 1143442 h 1143442"/>
              <a:gd name="connsiteX4" fmla="*/ 0 w 1139952"/>
              <a:gd name="connsiteY4" fmla="*/ 1143442 h 1143442"/>
              <a:gd name="connsiteX5" fmla="*/ 0 w 1139952"/>
              <a:gd name="connsiteY5" fmla="*/ 3490 h 1143442"/>
              <a:gd name="connsiteX0" fmla="*/ 0 w 1139952"/>
              <a:gd name="connsiteY0" fmla="*/ 3490 h 1143442"/>
              <a:gd name="connsiteX1" fmla="*/ 530166 w 1139952"/>
              <a:gd name="connsiteY1" fmla="*/ 0 h 1143442"/>
              <a:gd name="connsiteX2" fmla="*/ 1139952 w 1139952"/>
              <a:gd name="connsiteY2" fmla="*/ 3490 h 1143442"/>
              <a:gd name="connsiteX3" fmla="*/ 1139952 w 1139952"/>
              <a:gd name="connsiteY3" fmla="*/ 1143442 h 1143442"/>
              <a:gd name="connsiteX4" fmla="*/ 0 w 1139952"/>
              <a:gd name="connsiteY4" fmla="*/ 1143442 h 1143442"/>
              <a:gd name="connsiteX5" fmla="*/ 3667 w 1139952"/>
              <a:gd name="connsiteY5" fmla="*/ 531118 h 1143442"/>
              <a:gd name="connsiteX6" fmla="*/ 0 w 1139952"/>
              <a:gd name="connsiteY6" fmla="*/ 3490 h 1143442"/>
              <a:gd name="connsiteX0" fmla="*/ 0 w 1139952"/>
              <a:gd name="connsiteY0" fmla="*/ 3490 h 1143442"/>
              <a:gd name="connsiteX1" fmla="*/ 530166 w 1139952"/>
              <a:gd name="connsiteY1" fmla="*/ 0 h 1143442"/>
              <a:gd name="connsiteX2" fmla="*/ 1139952 w 1139952"/>
              <a:gd name="connsiteY2" fmla="*/ 3490 h 1143442"/>
              <a:gd name="connsiteX3" fmla="*/ 1139952 w 1139952"/>
              <a:gd name="connsiteY3" fmla="*/ 1143442 h 1143442"/>
              <a:gd name="connsiteX4" fmla="*/ 3667 w 1139952"/>
              <a:gd name="connsiteY4" fmla="*/ 531118 h 1143442"/>
              <a:gd name="connsiteX5" fmla="*/ 0 w 1139952"/>
              <a:gd name="connsiteY5" fmla="*/ 3490 h 1143442"/>
              <a:gd name="connsiteX0" fmla="*/ 0 w 1139952"/>
              <a:gd name="connsiteY0" fmla="*/ 3490 h 531118"/>
              <a:gd name="connsiteX1" fmla="*/ 530166 w 1139952"/>
              <a:gd name="connsiteY1" fmla="*/ 0 h 531118"/>
              <a:gd name="connsiteX2" fmla="*/ 1139952 w 1139952"/>
              <a:gd name="connsiteY2" fmla="*/ 3490 h 531118"/>
              <a:gd name="connsiteX3" fmla="*/ 3667 w 1139952"/>
              <a:gd name="connsiteY3" fmla="*/ 531118 h 531118"/>
              <a:gd name="connsiteX4" fmla="*/ 0 w 1139952"/>
              <a:gd name="connsiteY4" fmla="*/ 3490 h 531118"/>
              <a:gd name="connsiteX0" fmla="*/ 0 w 530166"/>
              <a:gd name="connsiteY0" fmla="*/ 3490 h 531118"/>
              <a:gd name="connsiteX1" fmla="*/ 530166 w 530166"/>
              <a:gd name="connsiteY1" fmla="*/ 0 h 531118"/>
              <a:gd name="connsiteX2" fmla="*/ 3667 w 530166"/>
              <a:gd name="connsiteY2" fmla="*/ 531118 h 531118"/>
              <a:gd name="connsiteX3" fmla="*/ 0 w 530166"/>
              <a:gd name="connsiteY3" fmla="*/ 3490 h 531118"/>
              <a:gd name="connsiteX0" fmla="*/ 0 w 534786"/>
              <a:gd name="connsiteY0" fmla="*/ 3490 h 531118"/>
              <a:gd name="connsiteX1" fmla="*/ 534786 w 534786"/>
              <a:gd name="connsiteY1" fmla="*/ 0 h 531118"/>
              <a:gd name="connsiteX2" fmla="*/ 3667 w 534786"/>
              <a:gd name="connsiteY2" fmla="*/ 531118 h 531118"/>
              <a:gd name="connsiteX3" fmla="*/ 0 w 534786"/>
              <a:gd name="connsiteY3" fmla="*/ 3490 h 53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786" h="531118">
                <a:moveTo>
                  <a:pt x="0" y="3490"/>
                </a:moveTo>
                <a:lnTo>
                  <a:pt x="534786" y="0"/>
                </a:lnTo>
                <a:lnTo>
                  <a:pt x="3667" y="531118"/>
                </a:lnTo>
                <a:cubicBezTo>
                  <a:pt x="2445" y="355242"/>
                  <a:pt x="1222" y="179366"/>
                  <a:pt x="0" y="3490"/>
                </a:cubicBezTo>
                <a:close/>
              </a:path>
            </a:pathLst>
          </a:custGeom>
          <a:solidFill>
            <a:srgbClr val="003D70">
              <a:alpha val="79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06022" y="0"/>
            <a:ext cx="5285978" cy="6857999"/>
          </a:xfrm>
          <a:prstGeom prst="rect">
            <a:avLst/>
          </a:prstGeom>
          <a:solidFill>
            <a:srgbClr val="003D70">
              <a:alpha val="79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1740" y="420712"/>
            <a:ext cx="4192510" cy="375784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Update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Operations Management Suite </a:t>
            </a:r>
            <a:r>
              <a:rPr lang="en-US" sz="2800" dirty="0">
                <a:solidFill>
                  <a:schemeClr val="tx1"/>
                </a:solidFill>
              </a:rPr>
              <a:t>and System </a:t>
            </a:r>
            <a:r>
              <a:rPr lang="en-US" sz="2800">
                <a:solidFill>
                  <a:schemeClr val="tx1"/>
                </a:solidFill>
              </a:rPr>
              <a:t>Center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18034" y="4615564"/>
            <a:ext cx="4673966" cy="12049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Michael Leworthy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Lindsay Berg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Vivek Narasimhan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Hexagon 4"/>
          <p:cNvSpPr/>
          <p:nvPr/>
        </p:nvSpPr>
        <p:spPr bwMode="auto">
          <a:xfrm>
            <a:off x="6415441" y="917491"/>
            <a:ext cx="2029391" cy="1749472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65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Hexagon 5"/>
          <p:cNvSpPr/>
          <p:nvPr/>
        </p:nvSpPr>
        <p:spPr bwMode="auto">
          <a:xfrm>
            <a:off x="7153521" y="917003"/>
            <a:ext cx="2029391" cy="1749472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65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5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78474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12192000" cy="1214321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6998" y="143190"/>
            <a:ext cx="11653523" cy="92794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097" kern="1200" spc="-10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12"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225"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336"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450"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marL="0" marR="0" lvl="0" indent="0" algn="l" defTabSz="91334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Segoe UI Light"/>
              </a:rPr>
              <a:t>Announcement</a:t>
            </a:r>
            <a:endParaRPr kumimoji="0" lang="en-US" sz="5097" b="0" i="0" u="none" strike="noStrike" kern="1200" cap="none" spc="-100" normalizeH="0" baseline="0" noProof="0" dirty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ＭＳ Ｐゴシック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5625" y="2729208"/>
            <a:ext cx="10555570" cy="35394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July 1: Customers can purchase Operations Management Suite (OMS) as a subscription</a:t>
            </a:r>
          </a:p>
          <a:p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facts: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 rights to all System Center 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Priced per node, per month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Requires purchase of annual commitment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142" y="1563524"/>
            <a:ext cx="11884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New way to buy Microsoft Operations Management Suite</a:t>
            </a:r>
          </a:p>
        </p:txBody>
      </p:sp>
    </p:spTree>
    <p:extLst>
      <p:ext uri="{BB962C8B-B14F-4D97-AF65-F5344CB8AC3E}">
        <p14:creationId xmlns:p14="http://schemas.microsoft.com/office/powerpoint/2010/main" val="409224849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78474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12192000" cy="1214321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6998" y="143190"/>
            <a:ext cx="11653523" cy="92794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097" kern="1200" spc="-10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12"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225"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336"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450"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marL="0" marR="0" lvl="0" indent="0" algn="l" defTabSz="91334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Segoe UI Light"/>
              </a:rPr>
              <a:t>Customer benefits</a:t>
            </a:r>
            <a:endParaRPr kumimoji="0" lang="en-US" sz="5097" b="0" i="0" u="none" strike="noStrike" kern="1200" cap="none" spc="-100" normalizeH="0" baseline="0" noProof="0" dirty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ＭＳ Ｐゴシック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812" y="1729783"/>
            <a:ext cx="3405021" cy="304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kern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kern="0" noProof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Easy path for non-System Center customers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9079" y="1729783"/>
            <a:ext cx="3289359" cy="3048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Greater than 50% discount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vs. purchasing each of the individual components 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0684" y="1729783"/>
            <a:ext cx="3533195" cy="3048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new services</a:t>
            </a:r>
            <a:r>
              <a:rPr lang="en-US" sz="2800" kern="0" noProof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 long as subscription kept current 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812" y="5210355"/>
            <a:ext cx="108120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Existing System Center customers will continue to purchase OMS add-on, and will receive new services as long as SA is current.</a:t>
            </a:r>
          </a:p>
        </p:txBody>
      </p:sp>
    </p:spTree>
    <p:extLst>
      <p:ext uri="{BB962C8B-B14F-4D97-AF65-F5344CB8AC3E}">
        <p14:creationId xmlns:p14="http://schemas.microsoft.com/office/powerpoint/2010/main" val="250829676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563003" y="1836456"/>
            <a:ext cx="4361389" cy="906280"/>
            <a:chOff x="2600997" y="1681330"/>
            <a:chExt cx="4361389" cy="906280"/>
          </a:xfrm>
        </p:grpSpPr>
        <p:sp>
          <p:nvSpPr>
            <p:cNvPr id="59" name="TextBox 58"/>
            <p:cNvSpPr txBox="1"/>
            <p:nvPr/>
          </p:nvSpPr>
          <p:spPr>
            <a:xfrm>
              <a:off x="2600997" y="2163477"/>
              <a:ext cx="1271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$45 per month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99577" y="2163477"/>
              <a:ext cx="13628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$227 per month</a:t>
              </a:r>
            </a:p>
          </p:txBody>
        </p:sp>
        <p:sp>
          <p:nvSpPr>
            <p:cNvPr id="70" name="Down Arrow 69"/>
            <p:cNvSpPr/>
            <p:nvPr/>
          </p:nvSpPr>
          <p:spPr bwMode="auto">
            <a:xfrm>
              <a:off x="4571881" y="1681330"/>
              <a:ext cx="298764" cy="54864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>
                  <a:tab pos="346075" algn="l"/>
                </a:tabLst>
              </a:pPr>
              <a:endParaRPr kumimoji="0" lang="en-US" sz="800" b="1" i="1" u="none" strike="noStrike" cap="none" normalizeH="0" baseline="0"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22093" y="2156723"/>
              <a:ext cx="11849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ym typeface="Wingdings" panose="05000000000000000000" pitchFamily="2" charset="2"/>
                </a:rPr>
                <a:t> non-p</a:t>
              </a:r>
              <a:r>
                <a:rPr lang="en-US" sz="1100" b="1" dirty="0"/>
                <a:t>romo </a:t>
              </a:r>
              <a:r>
                <a:rPr lang="en-US" sz="1100" b="1" dirty="0">
                  <a:sym typeface="Wingdings" panose="05000000000000000000" pitchFamily="2" charset="2"/>
                </a:rPr>
                <a:t></a:t>
              </a:r>
            </a:p>
            <a:p>
              <a:pPr algn="ctr"/>
              <a:r>
                <a:rPr lang="en-US" sz="1100" b="1" dirty="0">
                  <a:sym typeface="Wingdings" panose="05000000000000000000" pitchFamily="2" charset="2"/>
                </a:rPr>
                <a:t>price</a:t>
              </a:r>
              <a:endParaRPr lang="en-US" sz="1100" b="1" dirty="0"/>
            </a:p>
          </p:txBody>
        </p:sp>
      </p:grpSp>
      <p:sp>
        <p:nvSpPr>
          <p:cNvPr id="42" name="Rectangle 41"/>
          <p:cNvSpPr/>
          <p:nvPr/>
        </p:nvSpPr>
        <p:spPr bwMode="auto">
          <a:xfrm>
            <a:off x="2239311" y="4291336"/>
            <a:ext cx="1971105" cy="112835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r>
              <a:rPr lang="en-US" sz="1400" dirty="0">
                <a:latin typeface="Arial" charset="0"/>
              </a:rPr>
              <a:t>System Center / CIS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r>
              <a:rPr lang="en-US" sz="1400" dirty="0">
                <a:latin typeface="Arial" charset="0"/>
              </a:rPr>
              <a:t>Standard Edition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230913" y="4291336"/>
            <a:ext cx="1971105" cy="112835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r>
              <a:rPr lang="en-US" sz="1400" dirty="0">
                <a:latin typeface="Arial" charset="0"/>
              </a:rPr>
              <a:t>System Center / CIS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r>
              <a:rPr lang="en-US" sz="1400" dirty="0">
                <a:latin typeface="Arial" charset="0"/>
              </a:rPr>
              <a:t>Datacenter Edition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30912" y="2703967"/>
            <a:ext cx="1971105" cy="112835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r>
              <a:rPr lang="en-US" sz="1400" dirty="0">
                <a:latin typeface="Arial" charset="0"/>
              </a:rPr>
              <a:t>OMS addon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r>
              <a:rPr lang="en-US" sz="1400" dirty="0">
                <a:latin typeface="Arial" charset="0"/>
              </a:rPr>
              <a:t>for SC – Datacenter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tabLst>
                <a:tab pos="346075" algn="l"/>
              </a:tabLst>
            </a:pPr>
            <a:r>
              <a:rPr lang="en-US" sz="1100" b="1" dirty="0">
                <a:latin typeface="Arial" charset="0"/>
              </a:rPr>
              <a:t>(10 VM pack)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239310" y="2703967"/>
            <a:ext cx="1971105" cy="112835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r>
              <a:rPr lang="en-US" sz="1400" dirty="0">
                <a:latin typeface="Arial" charset="0"/>
              </a:rPr>
              <a:t>OMS addon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r>
              <a:rPr lang="en-US" sz="1400" dirty="0">
                <a:latin typeface="Arial" charset="0"/>
              </a:rPr>
              <a:t>for SC – Standard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r>
              <a:rPr lang="en-US" sz="1100" b="1" dirty="0">
                <a:latin typeface="Arial" charset="0"/>
              </a:rPr>
              <a:t>(2 VM pack)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8229123" y="2703966"/>
            <a:ext cx="1965074" cy="2715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r>
              <a:rPr lang="en-US" sz="1400" dirty="0">
                <a:latin typeface="Arial" charset="0"/>
              </a:rPr>
              <a:t>OMS subscription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endParaRPr lang="en-US" sz="1200" i="1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r>
              <a:rPr lang="en-US" sz="1200" i="1" dirty="0">
                <a:latin typeface="Arial" charset="0"/>
              </a:rPr>
              <a:t>Includes OMS capabilities and all of System Center in a single subscription license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4176" y="1532536"/>
            <a:ext cx="1835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FY16 promotion for OMS addons will expire on July 1, 2016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825236" y="1440770"/>
            <a:ext cx="3762029" cy="275160"/>
            <a:chOff x="2825236" y="1440770"/>
            <a:chExt cx="3762029" cy="275160"/>
          </a:xfrm>
        </p:grpSpPr>
        <p:grpSp>
          <p:nvGrpSpPr>
            <p:cNvPr id="15" name="Group 14"/>
            <p:cNvGrpSpPr/>
            <p:nvPr/>
          </p:nvGrpSpPr>
          <p:grpSpPr>
            <a:xfrm>
              <a:off x="2825236" y="1441276"/>
              <a:ext cx="822960" cy="274654"/>
              <a:chOff x="2825236" y="1441276"/>
              <a:chExt cx="822960" cy="274654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V="1">
                <a:off x="2825236" y="1441276"/>
                <a:ext cx="822960" cy="27432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 flipV="1">
                <a:off x="2825236" y="1441610"/>
                <a:ext cx="822960" cy="27432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764305" y="1440770"/>
              <a:ext cx="822960" cy="274654"/>
              <a:chOff x="5764305" y="1440770"/>
              <a:chExt cx="822960" cy="274654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5764305" y="1440770"/>
                <a:ext cx="822960" cy="27432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5764305" y="1441104"/>
                <a:ext cx="822960" cy="27432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Oval 79"/>
          <p:cNvSpPr/>
          <p:nvPr/>
        </p:nvSpPr>
        <p:spPr bwMode="auto">
          <a:xfrm>
            <a:off x="399000" y="1745122"/>
            <a:ext cx="265176" cy="26889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r>
              <a:rPr kumimoji="0" lang="en-US" sz="105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42760" y="38043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34361" y="381020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905185" y="1640258"/>
            <a:ext cx="277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Introducing OMS subscription for non – System Center customers</a:t>
            </a:r>
          </a:p>
        </p:txBody>
      </p:sp>
      <p:sp>
        <p:nvSpPr>
          <p:cNvPr id="85" name="Oval 84"/>
          <p:cNvSpPr/>
          <p:nvPr/>
        </p:nvSpPr>
        <p:spPr bwMode="auto">
          <a:xfrm>
            <a:off x="7623422" y="1780908"/>
            <a:ext cx="262550" cy="26889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r>
              <a:rPr kumimoji="0" lang="en-US" sz="105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74525" y="2163478"/>
            <a:ext cx="127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$35 per month</a:t>
            </a:r>
          </a:p>
          <a:p>
            <a:pPr algn="ctr"/>
            <a:r>
              <a:rPr lang="en-US" sz="1400" dirty="0"/>
              <a:t>(1 VM pack)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7414788" y="887239"/>
            <a:ext cx="0" cy="513331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563003" y="2302229"/>
            <a:ext cx="4369218" cy="440507"/>
            <a:chOff x="2567238" y="1421101"/>
            <a:chExt cx="4369218" cy="440507"/>
          </a:xfrm>
        </p:grpSpPr>
        <p:sp>
          <p:nvSpPr>
            <p:cNvPr id="13" name="TextBox 12"/>
            <p:cNvSpPr txBox="1"/>
            <p:nvPr/>
          </p:nvSpPr>
          <p:spPr>
            <a:xfrm>
              <a:off x="2567238" y="1439071"/>
              <a:ext cx="1271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$36 per month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73647" y="1421101"/>
              <a:ext cx="13628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$179 per month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229686" y="1430721"/>
              <a:ext cx="9156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ym typeface="Wingdings" panose="05000000000000000000" pitchFamily="2" charset="2"/>
                </a:rPr>
                <a:t> p</a:t>
              </a:r>
              <a:r>
                <a:rPr lang="en-US" sz="1100" b="1" dirty="0"/>
                <a:t>romo </a:t>
              </a:r>
              <a:r>
                <a:rPr lang="en-US" sz="1100" b="1" dirty="0">
                  <a:sym typeface="Wingdings" panose="05000000000000000000" pitchFamily="2" charset="2"/>
                </a:rPr>
                <a:t></a:t>
              </a:r>
            </a:p>
            <a:p>
              <a:pPr algn="ctr"/>
              <a:r>
                <a:rPr lang="en-US" sz="1100" b="1" dirty="0">
                  <a:sym typeface="Wingdings" panose="05000000000000000000" pitchFamily="2" charset="2"/>
                </a:rPr>
                <a:t>price</a:t>
              </a:r>
              <a:endParaRPr lang="en-US" sz="1100" b="1" dirty="0"/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0" y="0"/>
            <a:ext cx="12192000" cy="1214321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99000" y="-6256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OMS licensing changes on July 1, 2016</a:t>
            </a:r>
          </a:p>
        </p:txBody>
      </p:sp>
    </p:spTree>
    <p:extLst>
      <p:ext uri="{BB962C8B-B14F-4D97-AF65-F5344CB8AC3E}">
        <p14:creationId xmlns:p14="http://schemas.microsoft.com/office/powerpoint/2010/main" val="40880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0.00065 -0.1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2" grpId="0"/>
      <p:bldP spid="80" grpId="0" animBg="1"/>
      <p:bldP spid="84" grpId="0"/>
      <p:bldP spid="85" grpId="0" animBg="1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9316865" y="2581182"/>
            <a:ext cx="1792586" cy="220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endParaRPr kumimoji="0" lang="en-US" sz="800" b="1" i="1" u="none" strike="noStrike" cap="none" normalizeH="0" baseline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535565" y="2602230"/>
            <a:ext cx="1792586" cy="220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endParaRPr kumimoji="0" lang="en-US" sz="800" b="1" i="1" u="none" strike="noStrike" cap="none" normalizeH="0" baseline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659015" y="2602230"/>
            <a:ext cx="1792586" cy="220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>
                <a:tab pos="346075" algn="l"/>
              </a:tabLst>
            </a:pPr>
            <a:endParaRPr kumimoji="0" lang="en-US" sz="800" b="1" i="1" u="none" strike="noStrike" cap="none" normalizeH="0" baseline="0"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96825"/>
              </p:ext>
            </p:extLst>
          </p:nvPr>
        </p:nvGraphicFramePr>
        <p:xfrm>
          <a:off x="304800" y="1113303"/>
          <a:ext cx="11310796" cy="44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699">
                  <a:extLst>
                    <a:ext uri="{9D8B030D-6E8A-4147-A177-3AD203B41FA5}">
                      <a16:colId xmlns:a16="http://schemas.microsoft.com/office/drawing/2014/main" val="1091023567"/>
                    </a:ext>
                  </a:extLst>
                </a:gridCol>
                <a:gridCol w="2827699">
                  <a:extLst>
                    <a:ext uri="{9D8B030D-6E8A-4147-A177-3AD203B41FA5}">
                      <a16:colId xmlns:a16="http://schemas.microsoft.com/office/drawing/2014/main" val="244837158"/>
                    </a:ext>
                  </a:extLst>
                </a:gridCol>
                <a:gridCol w="2827699">
                  <a:extLst>
                    <a:ext uri="{9D8B030D-6E8A-4147-A177-3AD203B41FA5}">
                      <a16:colId xmlns:a16="http://schemas.microsoft.com/office/drawing/2014/main" val="2512579978"/>
                    </a:ext>
                  </a:extLst>
                </a:gridCol>
                <a:gridCol w="2827699">
                  <a:extLst>
                    <a:ext uri="{9D8B030D-6E8A-4147-A177-3AD203B41FA5}">
                      <a16:colId xmlns:a16="http://schemas.microsoft.com/office/drawing/2014/main" val="2327168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OMS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addon for Standard Edition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OMS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addon for Datacenter Edition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OMS subscription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8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Pre-requisites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System Center – Standard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Edition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System Center – Datacenter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Edition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4838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What’s Included?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23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Log Analytics</a:t>
                      </a:r>
                    </a:p>
                  </a:txBody>
                  <a:tcPr marL="36576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 GB per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500 GB per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 GB per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7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Process Automation</a:t>
                      </a:r>
                    </a:p>
                  </a:txBody>
                  <a:tcPr marL="36576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10,000 min per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50,000 min per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5,000 min per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4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Desired State Configuration</a:t>
                      </a:r>
                    </a:p>
                  </a:txBody>
                  <a:tcPr marL="36576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 nodes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 nodes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2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Backup</a:t>
                      </a:r>
                    </a:p>
                  </a:txBody>
                  <a:tcPr marL="36576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 nodes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 nodes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76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Site Recovery</a:t>
                      </a:r>
                    </a:p>
                  </a:txBody>
                  <a:tcPr marL="36576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 nodes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 nodes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17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Center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576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55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$45 /month (2 nodes)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$227 /month (10 nodes)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$35 /month (1 node)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44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Target customer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Existing System Center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Existing System Center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*Non System Center Customer*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92692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756" y="202501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 VM pack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85957" y="202224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 VM pack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74706" y="201890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 VM pack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25280" y="2306862"/>
            <a:ext cx="0" cy="2743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59015" y="2586990"/>
            <a:ext cx="1792586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401830" y="2306862"/>
            <a:ext cx="0" cy="2743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35565" y="2586990"/>
            <a:ext cx="1792586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183130" y="2285814"/>
            <a:ext cx="0" cy="2743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316865" y="2565942"/>
            <a:ext cx="1792586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35305" y="836454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new*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8052" y="6059122"/>
            <a:ext cx="2793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FY16 promo expires on July 1, 2016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5767766" y="3005518"/>
            <a:ext cx="389767" cy="5619750"/>
          </a:xfrm>
          <a:prstGeom prst="rightBrace">
            <a:avLst>
              <a:gd name="adj1" fmla="val 474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0" y="24422"/>
            <a:ext cx="12192000" cy="78760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93851" y="-54131"/>
            <a:ext cx="10515600" cy="1048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OMS offers in market starting July 1</a:t>
            </a:r>
          </a:p>
        </p:txBody>
      </p:sp>
    </p:spTree>
    <p:extLst>
      <p:ext uri="{BB962C8B-B14F-4D97-AF65-F5344CB8AC3E}">
        <p14:creationId xmlns:p14="http://schemas.microsoft.com/office/powerpoint/2010/main" val="300033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381"/>
            <a:ext cx="12192000" cy="646042"/>
          </a:xfrm>
        </p:spPr>
        <p:txBody>
          <a:bodyPr>
            <a:noAutofit/>
          </a:bodyPr>
          <a:lstStyle/>
          <a:p>
            <a:r>
              <a:rPr lang="en-US" sz="4400" dirty="0"/>
              <a:t>SC+OMS Q1 Sales guidance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69264" y="1830847"/>
            <a:ext cx="10442448" cy="184126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Renew SC+SA customers, sell SC2016 value </a:t>
            </a:r>
          </a:p>
          <a:p>
            <a:pPr marL="342900" marR="0" lvl="0" indent="-34290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Activate usage in FY16 OMS Add-on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Activate OMS services when customers have unused MC, driving &gt;$1K/</a:t>
            </a:r>
            <a:r>
              <a:rPr lang="en-US" sz="2000" dirty="0" err="1"/>
              <a:t>mo</a:t>
            </a:r>
            <a:r>
              <a:rPr lang="en-US" sz="2000" dirty="0"/>
              <a:t> and upsell to OMS Subscription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9264" y="3867251"/>
            <a:ext cx="10442448" cy="88988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lIns="182880" tIns="146304" rIns="182880" bIns="146304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Drive Consumption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69264" y="5061857"/>
            <a:ext cx="10442448" cy="106984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Azure Everywhere</a:t>
            </a:r>
          </a:p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One Day POC</a:t>
            </a:r>
          </a:p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</a:rPr>
              <a:t>BIF / CIF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0328" y="5368181"/>
            <a:ext cx="914400" cy="45720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Programs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0328" y="4095851"/>
            <a:ext cx="914400" cy="45720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Motion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423106" y="2522881"/>
            <a:ext cx="1841268" cy="45720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Key levers </a:t>
            </a:r>
          </a:p>
        </p:txBody>
      </p:sp>
    </p:spTree>
    <p:extLst>
      <p:ext uri="{BB962C8B-B14F-4D97-AF65-F5344CB8AC3E}">
        <p14:creationId xmlns:p14="http://schemas.microsoft.com/office/powerpoint/2010/main" val="31089863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channels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-75063" y="0"/>
            <a:ext cx="12192000" cy="1214321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6998" y="143190"/>
            <a:ext cx="11653523" cy="92794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097" kern="1200" spc="-10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12"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225"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336"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450"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marL="0" marR="0" lvl="0" indent="0" algn="l" defTabSz="91334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97" b="0" i="0" u="none" strike="noStrike" kern="1200" cap="none" spc="-100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A great H2 and look to the future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44105" y="3966275"/>
            <a:ext cx="7919807" cy="296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770378" y="1917257"/>
            <a:ext cx="0" cy="39767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06809" y="2079609"/>
            <a:ext cx="582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JAN</a:t>
            </a:r>
            <a:endParaRPr kumimoji="0" lang="en-US" sz="2400" b="1" i="0" u="none" strike="noStrike" kern="0" cap="none" spc="0" normalizeH="0" baseline="0" noProof="0" dirty="0">
              <a:ln w="3175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20566" y="2090694"/>
            <a:ext cx="5325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FEB</a:t>
            </a:r>
            <a:endParaRPr kumimoji="0" lang="en-US" sz="2400" b="1" i="0" u="none" strike="noStrike" kern="0" cap="none" spc="0" normalizeH="0" baseline="0" noProof="0" dirty="0">
              <a:ln w="3175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8335" y="2088097"/>
            <a:ext cx="660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MAR</a:t>
            </a:r>
            <a:endParaRPr kumimoji="0" lang="en-US" sz="2400" b="1" i="0" u="none" strike="noStrike" kern="0" cap="none" spc="0" normalizeH="0" baseline="0" noProof="0" dirty="0">
              <a:ln w="3175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16992" y="4171206"/>
            <a:ext cx="590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APR</a:t>
            </a:r>
            <a:endParaRPr kumimoji="0" lang="en-US" sz="2400" b="1" i="0" u="none" strike="noStrike" kern="0" cap="none" spc="0" normalizeH="0" baseline="0" noProof="0" dirty="0">
              <a:ln w="3175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20566" y="4156662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MAY</a:t>
            </a:r>
            <a:endParaRPr kumimoji="0" lang="en-US" sz="2400" b="1" i="0" u="none" strike="noStrike" kern="0" cap="none" spc="0" normalizeH="0" baseline="0" noProof="0" dirty="0">
              <a:ln w="3175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44502" y="4157007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JUNE</a:t>
            </a:r>
            <a:endParaRPr kumimoji="0" lang="en-US" sz="2400" b="1" i="0" u="none" strike="noStrike" kern="0" cap="none" spc="0" normalizeH="0" baseline="0" noProof="0" dirty="0">
              <a:ln w="3175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0897" y="2429248"/>
            <a:ext cx="33575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Automation UX Refresh 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Runbook Graphical Authoring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Automation Hybrid Worker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Log Analytics agent multi-homing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Log Forwarder Gateway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PowerShell for enabling/disabling solutions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Import/Export Saved Searches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15190" y="2424054"/>
            <a:ext cx="32207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PowerShell Module Gallery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Automation ARM support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Alert Tasks w/ runbook Integration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Alert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webhook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(slack,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pagerduty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,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hipchat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)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On-Demand Metric Aggregation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Security Threat Refresh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egoe UI" charset="0"/>
              <a:cs typeface="Segoe UI" charset="0"/>
            </a:endParaRP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egoe UI" charset="0"/>
              <a:cs typeface="Segoe UI" charset="0"/>
            </a:endParaRP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egoe UI" charset="0"/>
              <a:cs typeface="Segoe UI" charset="0"/>
            </a:endParaRP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egoe UI" charset="0"/>
              <a:cs typeface="Segoe UI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8773" y="4556019"/>
            <a:ext cx="289806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Computer Grouping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Automation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RunAs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 Account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Analytics Custom Logs &amp; Fields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OMS Alerting GA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Minify Search Summarization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CSP (Cloud Service Provider)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egoe UI" charset="0"/>
              <a:cs typeface="Segoe UI" charset="0"/>
            </a:endParaRP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egoe UI" charset="0"/>
              <a:cs typeface="Segoe UI" charset="0"/>
            </a:endParaRP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egoe UI" charset="0"/>
              <a:cs typeface="Segoe UI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9426" y="4560454"/>
            <a:ext cx="314646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Custom Tasks for Azure VM Alerts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Native PowerShell graphical runbooks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Day of week/month job scheduling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Backup UX Refresh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O365 Solution for OMS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CSP support for Site Recovery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CSP support for Backup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Recovery services vault GA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egoe UI" charset="0"/>
              <a:cs typeface="Segoe UI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0897" y="4556019"/>
            <a:ext cx="361063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VMWare Log Analytics Integration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3</a:t>
            </a:r>
            <a:r>
              <a:rPr kumimoji="0" lang="en-US" sz="11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rd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 Party Malware support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Analytics Roles: Read-Only &amp; Contributor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Wild Card Searches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Premium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Storage backup support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egoe UI" charset="0"/>
              <a:cs typeface="Segoe UI" charset="0"/>
            </a:endParaRP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egoe UI" charset="0"/>
              <a:cs typeface="Segoe UI" charset="0"/>
            </a:endParaRP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 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egoe UI" charset="0"/>
              <a:cs typeface="Segoe UI" charset="0"/>
            </a:endParaRP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egoe UI" charset="0"/>
              <a:cs typeface="Segoe UI" charset="0"/>
            </a:endParaRP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egoe UI" charset="0"/>
              <a:cs typeface="Segoe UI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4105" y="2486726"/>
            <a:ext cx="2658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Desired State Configuration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VMWare disaster recovery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SSH Support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Hybrid Linux Automation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5668443" y="1917257"/>
            <a:ext cx="706" cy="3976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-1175299" y="6139236"/>
            <a:ext cx="11402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Private Preview: Application Dependency Mapping |  Application Insights | Solution Builder | Ingestion API | Security Baselines | Update Management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410187" y="3067884"/>
            <a:ext cx="29969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Service Reliability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Continue Region Buildouts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Analytics: Query Expressiveness &amp; Metrics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Custom Dashboards/Solutions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Data Connectors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Update Management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Application Dependency Mapping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Backup monitoring and alerting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Azure-to-Azure DR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DPM Backup VMWare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Backup cool storage support</a:t>
            </a:r>
          </a:p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" charset="0"/>
                <a:cs typeface="Segoe UI" charset="0"/>
              </a:rPr>
              <a:t>Backup cloud deduplication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910404" y="2491594"/>
            <a:ext cx="986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FY17 H1</a:t>
            </a:r>
            <a:endParaRPr kumimoji="0" lang="en-US" sz="2400" b="1" i="0" u="none" strike="noStrike" kern="0" cap="none" spc="0" normalizeH="0" baseline="0" noProof="0" dirty="0">
              <a:ln w="3175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55220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1497349"/>
            <a:ext cx="7913913" cy="487079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External: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Blog post June 30, 2016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Pricing page on </a:t>
            </a:r>
            <a:r>
              <a:rPr lang="en-US" sz="2400" dirty="0">
                <a:hlinkClick r:id="rId2"/>
              </a:rPr>
              <a:t>www.microsoft.com/oms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Internal: </a:t>
            </a:r>
            <a:r>
              <a:rPr lang="en-US" sz="2400" dirty="0">
                <a:hlinkClick r:id="rId3"/>
              </a:rPr>
              <a:t>https://microsoft.sharepoint.com/sites/Infopedia_G01/Pages/ITManagement.aspx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FAQ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Calculator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Datasheet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Training deck and video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2192000" cy="1214321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6998" y="143190"/>
            <a:ext cx="11653523" cy="92794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097" kern="1200" spc="-10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12"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225"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336"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450" algn="l" defTabSz="91334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3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marL="0" marR="0" lvl="0" indent="0" algn="l" defTabSz="91334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Segoe UI Light"/>
              </a:rPr>
              <a:t>Resources</a:t>
            </a:r>
            <a:endParaRPr kumimoji="0" lang="en-US" sz="5097" b="0" i="0" u="none" strike="noStrike" kern="1200" cap="none" spc="-100" normalizeH="0" baseline="0" noProof="0" dirty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ＭＳ Ｐゴシック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6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FY13_EPG_Internal_Light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013_16x9 Catapult Corporate PPT Template_final">
  <a:themeElements>
    <a:clrScheme name="Custom 4">
      <a:dk1>
        <a:srgbClr val="000000"/>
      </a:dk1>
      <a:lt1>
        <a:srgbClr val="FFFFFF"/>
      </a:lt1>
      <a:dk2>
        <a:srgbClr val="026C64"/>
      </a:dk2>
      <a:lt2>
        <a:srgbClr val="FDB913"/>
      </a:lt2>
      <a:accent1>
        <a:srgbClr val="C32032"/>
      </a:accent1>
      <a:accent2>
        <a:srgbClr val="175275"/>
      </a:accent2>
      <a:accent3>
        <a:srgbClr val="B9C36B"/>
      </a:accent3>
      <a:accent4>
        <a:srgbClr val="3896CA"/>
      </a:accent4>
      <a:accent5>
        <a:srgbClr val="626DA5"/>
      </a:accent5>
      <a:accent6>
        <a:srgbClr val="30AEA7"/>
      </a:accent6>
      <a:hlink>
        <a:srgbClr val="38CEC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U_2016_Modern Management" id="{2FDDC2CC-7C12-4DE5-BD14-7C7C529CE3A6}" vid="{0265F445-947C-4E25-AD6A-955233C627B9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013_16x9 Catapult Corporate PPT Template_final">
  <a:themeElements>
    <a:clrScheme name="Custom 4">
      <a:dk1>
        <a:srgbClr val="000000"/>
      </a:dk1>
      <a:lt1>
        <a:srgbClr val="FFFFFF"/>
      </a:lt1>
      <a:dk2>
        <a:srgbClr val="026C64"/>
      </a:dk2>
      <a:lt2>
        <a:srgbClr val="FDB913"/>
      </a:lt2>
      <a:accent1>
        <a:srgbClr val="C32032"/>
      </a:accent1>
      <a:accent2>
        <a:srgbClr val="175275"/>
      </a:accent2>
      <a:accent3>
        <a:srgbClr val="B9C36B"/>
      </a:accent3>
      <a:accent4>
        <a:srgbClr val="3896CA"/>
      </a:accent4>
      <a:accent5>
        <a:srgbClr val="626DA5"/>
      </a:accent5>
      <a:accent6>
        <a:srgbClr val="30AEA7"/>
      </a:accent6>
      <a:hlink>
        <a:srgbClr val="38CEC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U_2016_Modern Management" id="{2FDDC2CC-7C12-4DE5-BD14-7C7C529CE3A6}" vid="{0265F445-947C-4E25-AD6A-955233C627B9}"/>
    </a:ext>
  </a:extLst>
</a:theme>
</file>

<file path=ppt/theme/theme6.xml><?xml version="1.0" encoding="utf-8"?>
<a:theme xmlns:a="http://schemas.openxmlformats.org/drawingml/2006/main" name="2013_16x9 Catapult Corporate PPT Template_final">
  <a:themeElements>
    <a:clrScheme name="Custom 4">
      <a:dk1>
        <a:srgbClr val="000000"/>
      </a:dk1>
      <a:lt1>
        <a:srgbClr val="FFFFFF"/>
      </a:lt1>
      <a:dk2>
        <a:srgbClr val="026C64"/>
      </a:dk2>
      <a:lt2>
        <a:srgbClr val="FDB913"/>
      </a:lt2>
      <a:accent1>
        <a:srgbClr val="C32032"/>
      </a:accent1>
      <a:accent2>
        <a:srgbClr val="175275"/>
      </a:accent2>
      <a:accent3>
        <a:srgbClr val="B9C36B"/>
      </a:accent3>
      <a:accent4>
        <a:srgbClr val="3896CA"/>
      </a:accent4>
      <a:accent5>
        <a:srgbClr val="626DA5"/>
      </a:accent5>
      <a:accent6>
        <a:srgbClr val="30AEA7"/>
      </a:accent6>
      <a:hlink>
        <a:srgbClr val="38CEC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U_2016_Modern Management" id="{2FDDC2CC-7C12-4DE5-BD14-7C7C529CE3A6}" vid="{0265F445-947C-4E25-AD6A-955233C627B9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MSG KM Document" ma:contentTypeID="0x0101000E4CB7077FEE4FF7AE86D4A500EEC7800300F96E2758736AEF45AFCE0C190C2A9DEC00CC074746C0EF6D439A06F1AAD31A3C2B" ma:contentTypeVersion="36" ma:contentTypeDescription="A document content type used by Infopedia." ma:contentTypeScope="" ma:versionID="3850232f711ecbe80864655132b6b9b7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30E9DF3-BE65-4C73-A93B-D1236EBD677E" xmlns:ns4="b3bc04a5-d503-43b1-b98c-a8cf663329d9" targetNamespace="http://schemas.microsoft.com/office/2006/metadata/properties" ma:root="true" ma:fieldsID="dc677d1368a8e5b50b0ea4be09a90bbe" ns1:_="" ns2:_="" ns3:_="" ns4:_="">
    <xsd:import namespace="http://schemas.microsoft.com/sharepoint/v3"/>
    <xsd:import namespace="230e9df3-be65-4c73-a93b-d1236ebd677e"/>
    <xsd:import namespace="230E9DF3-BE65-4C73-A93B-D1236EBD677E"/>
    <xsd:import namespace="b3bc04a5-d503-43b1-b98c-a8cf663329d9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Description" minOccurs="0"/>
                <xsd:element ref="ns2:Owner"/>
                <xsd:element ref="ns3:PublishDate" minOccurs="0"/>
                <xsd:element ref="ns1:PublishingPageContent" minOccurs="0"/>
                <xsd:element ref="ns2:Thumbnail1" minOccurs="0"/>
                <xsd:element ref="ns1:AverageRating" minOccurs="0"/>
                <xsd:element ref="ns1:RatingCount" minOccurs="0"/>
                <xsd:element ref="ns1:PublishingExpirationDate" minOccurs="0"/>
                <xsd:element ref="ns3:ApplyWorkflowRules" minOccurs="0"/>
                <xsd:element ref="ns2:ContentID" minOccurs="0"/>
                <xsd:element ref="ns2:Blog_x0020_Name" minOccurs="0"/>
                <xsd:element ref="ns2:hd9637eefc984b85b6097c6374e15725" minOccurs="0"/>
                <xsd:element ref="ns2:TaxCatchAll" minOccurs="0"/>
                <xsd:element ref="ns2:TaxCatchAllLabel" minOccurs="0"/>
                <xsd:element ref="ns2:b4224c12c78d42ea9b214de0badf8358" minOccurs="0"/>
                <xsd:element ref="ns2:_dlc_DocId" minOccurs="0"/>
                <xsd:element ref="ns2:TaxKeywordTaxHTField" minOccurs="0"/>
                <xsd:element ref="ns2:_dlc_DocIdUrl" minOccurs="0"/>
                <xsd:element ref="ns2:_dlc_DocIdPersistId" minOccurs="0"/>
                <xsd:element ref="ns1:ReportOwner" minOccurs="0"/>
                <xsd:element ref="ns2:m6d26e40ac264097a006193f92232ece" minOccurs="0"/>
                <xsd:element ref="ns2:ConfidentialityTaxHTField0" minOccurs="0"/>
                <xsd:element ref="ns2:od9986d31974458fb3007746ec0bce5f" minOccurs="0"/>
                <xsd:element ref="ns2:bf80e81150e248c48aa8cffdf0021a1f" minOccurs="0"/>
                <xsd:element ref="ns2:mb88723863e1404388ba3733387d48df" minOccurs="0"/>
                <xsd:element ref="ns2:l3c3ea61849e4288a8acc49bb5388e8c" minOccurs="0"/>
                <xsd:element ref="ns2:i0d941ee1e744ffea7aeee9924c91cbb" minOccurs="0"/>
                <xsd:element ref="ns2:i1b478372f814787abd313030b81fcb2" minOccurs="0"/>
                <xsd:element ref="ns2:Coowner" minOccurs="0"/>
                <xsd:element ref="ns2:k21a64daf20d4502b2796a1c6b8ce6c8" minOccurs="0"/>
                <xsd:element ref="ns2:b60f8d2dbb984f349d80d8196897f4d3" minOccurs="0"/>
                <xsd:element ref="ns2:ec5b2ad5c27b45fb8a00a1f27c7ce1ae" minOccurs="0"/>
                <xsd:element ref="ns2:m6c7b4717b6346e6a075a59dd47eac69" minOccurs="0"/>
                <xsd:element ref="ns2:kf34bcdc8fc34e479d3f94c6210e8e27" minOccurs="0"/>
                <xsd:element ref="ns2:ef109fd36bcf4bcd9dd945731030600b" minOccurs="0"/>
                <xsd:element ref="ns2:eb54ac91059940029a3cc8a4ff5af673" minOccurs="0"/>
                <xsd:element ref="ns2:k20e0dfa74bf4e44818db03027b0ccd8" minOccurs="0"/>
                <xsd:element ref="ns2:GenericText2" minOccurs="0"/>
                <xsd:element ref="ns2:GenericHTML1" minOccurs="0"/>
                <xsd:element ref="ns4:Update_x0020_Parent_x0020_Child_x0020_Relation_x0028_1_x0029_0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description="" ma:hidden="true" ma:internalName="RoutingRuleDescription" ma:readOnly="false">
      <xsd:simpleType>
        <xsd:restriction base="dms:Text">
          <xsd:maxLength value="255"/>
        </xsd:restriction>
      </xsd:simpleType>
    </xsd:element>
    <xsd:element name="PublishingPageContent" ma:index="9" nillable="true" ma:displayName="Page Content" ma:description="Page Content is a site column created by the Publishing feature. It is used on the Article Page Content Type as the content of the page." ma:internalName="PublishingPageContent" ma:readOnly="false">
      <xsd:simpleType>
        <xsd:restriction base="dms:Unknown"/>
      </xsd:simpleType>
    </xsd:element>
    <xsd:element name="AverageRating" ma:index="13" nillable="true" ma:displayName="Rating (0-5)" ma:decimals="2" ma:description="Average value of all the ratings that have been submitted" ma:internalName="AverageRating" ma:readOnly="false">
      <xsd:simpleType>
        <xsd:restriction base="dms:Number"/>
      </xsd:simpleType>
    </xsd:element>
    <xsd:element name="RatingCount" ma:index="14" nillable="true" ma:displayName="Number of Ratings" ma:decimals="0" ma:description="Number of ratings submitted" ma:internalName="RatingCount" ma:readOnly="false">
      <xsd:simpleType>
        <xsd:restriction base="dms:Number"/>
      </xsd:simpleType>
    </xsd:element>
    <xsd:element name="PublishingExpirationDate" ma:index="17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 ma:readOnly="false">
      <xsd:simpleType>
        <xsd:restriction base="dms:Unknown"/>
      </xsd:simpleType>
    </xsd:element>
    <xsd:element name="ReportOwner" ma:index="33" nillable="true" ma:displayName="Owner (People and Groups)" ma:description="Owner of this document" ma:hidden="true" ma:list="UserInfo" ma:SearchPeopleOnly="false" ma:SharePointGroup="0" ma:internalName="Report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ip_UnifiedCompliancePolicyProperties" ma:index="6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7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DocumentDescription" ma:index="3" nillable="true" ma:displayName="Document Description" ma:description="Alternate description for documents that can be used for display." ma:internalName="DocumentDescription">
      <xsd:simpleType>
        <xsd:restriction base="dms:Note">
          <xsd:maxLength value="255"/>
        </xsd:restriction>
      </xsd:simpleType>
    </xsd:element>
    <xsd:element name="Owner" ma:index="4" ma:displayName="Owner" ma:list="UserInfo" ma:SharePointGroup="0" ma:internalName="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humbnail1" ma:index="10" nillable="true" ma:displayName="Thumbnail" ma:format="Hyperlink" ma:internalName="Thumbnail1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ontentID" ma:index="19" nillable="true" ma:displayName="ContentID" ma:indexed="true" ma:internalName="ContentID">
      <xsd:simpleType>
        <xsd:restriction base="dms:Text">
          <xsd:maxLength value="255"/>
        </xsd:restriction>
      </xsd:simpleType>
    </xsd:element>
    <xsd:element name="Blog_x0020_Name" ma:index="20" nillable="true" ma:displayName="Blog Name" ma:description="Title of an Infopedia Blog" ma:internalName="Blog_x0020_Name">
      <xsd:simpleType>
        <xsd:restriction base="dms:Text">
          <xsd:maxLength value="255"/>
        </xsd:restriction>
      </xsd:simpleType>
    </xsd:element>
    <xsd:element name="hd9637eefc984b85b6097c6374e15725" ma:index="22" nillable="true" ma:taxonomy="true" ma:internalName="hd9637eefc984b85b6097c6374e15725" ma:taxonomyFieldName="ItemType" ma:displayName="SMSG Item Type" ma:default="" ma:fieldId="{1d9637ee-fc98-4b85-b609-7c6374e15725}" ma:taxonomyMulti="true" ma:sspId="e385fb40-52d4-4fae-9c5b-3e8ff8a5878e" ma:termSetId="a611a704-4666-406e-a571-a6e9bb4a2dcc" ma:anchorId="3d59bf14-be35-4b82-81a4-70bbe2a90cc2" ma:open="false" ma:isKeyword="fals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description="" ma:hidden="true" ma:list="{8e3d5b1f-74bf-4cd5-90f8-860d03c4e4d4}" ma:internalName="TaxCatchAll" ma:showField="CatchAllData" ma:web="2478d1b8-79bf-461f-b8e8-704d21601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5" nillable="true" ma:displayName="Taxonomy Catch All Column1" ma:description="" ma:hidden="true" ma:list="{8e3d5b1f-74bf-4cd5-90f8-860d03c4e4d4}" ma:internalName="TaxCatchAllLabel" ma:readOnly="true" ma:showField="CatchAllDataLabel" ma:web="2478d1b8-79bf-461f-b8e8-704d21601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4224c12c78d42ea9b214de0badf8358" ma:index="27" nillable="true" ma:taxonomy="true" ma:internalName="b4224c12c78d42ea9b214de0badf8358" ma:taxonomyFieldName="EnterpriseDomainTags" ma:displayName="EnterpriseDomainTags" ma:default="" ma:fieldId="{b4224c12-c78d-42ea-9b21-4de0badf8358}" ma:taxonomyMulti="true" ma:sspId="e385fb40-52d4-4fae-9c5b-3e8ff8a5878e" ma:termSetId="d039009f-2da8-468b-bf5e-ff4693a9f7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Url" ma:index="3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m6d26e40ac264097a006193f92232ece" ma:index="35" nillable="true" ma:taxonomy="true" ma:internalName="m6d26e40ac264097a006193f92232ece" ma:taxonomyFieldName="TechnicalLevel" ma:displayName="Technical Level" ma:default="" ma:fieldId="{66d26e40-ac26-4097-a006-193f92232ece}" ma:sspId="e385fb40-52d4-4fae-9c5b-3e8ff8a5878e" ma:termSetId="7123edbd-7265-47b9-9049-04e46d245d8e" ma:anchorId="3c636e1e-6390-429f-a144-68438d32bffe" ma:open="false" ma:isKeyword="false">
      <xsd:complexType>
        <xsd:sequence>
          <xsd:element ref="pc:Terms" minOccurs="0" maxOccurs="1"/>
        </xsd:sequence>
      </xsd:complexType>
    </xsd:element>
    <xsd:element name="ConfidentialityTaxHTField0" ma:index="36" ma:taxonomy="true" ma:internalName="ConfidentialityTaxHTField0" ma:taxonomyFieldName="Confidentiality" ma:displayName="Confidentiality" ma:default="5;#Microsoft confidential|461efa83-0283-486a-a8d5-943328f3693f" ma:fieldId="{840a9f3c-1e14-4c21-9dbf-5637765665db}" ma:sspId="e385fb40-52d4-4fae-9c5b-3e8ff8a5878e" ma:termSetId="e0e820dc-7da0-48b9-8472-209c7e82d1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d9986d31974458fb3007746ec0bce5f" ma:index="37" nillable="true" ma:taxonomy="true" ma:internalName="od9986d31974458fb3007746ec0bce5f" ma:taxonomyFieldName="Languages" ma:displayName="SMSG Languages" ma:default="" ma:fieldId="{8d9986d3-1974-458f-b300-7746ec0bce5f}" ma:taxonomyMulti="true" ma:sspId="e385fb40-52d4-4fae-9c5b-3e8ff8a5878e" ma:termSetId="a611a704-4666-406e-a571-a6e9bb4a2dcc" ma:anchorId="c5f267fd-fa38-4ffe-a1d8-2693d87e90bc" ma:open="false" ma:isKeyword="false">
      <xsd:complexType>
        <xsd:sequence>
          <xsd:element ref="pc:Terms" minOccurs="0" maxOccurs="1"/>
        </xsd:sequence>
      </xsd:complexType>
    </xsd:element>
    <xsd:element name="bf80e81150e248c48aa8cffdf0021a1f" ma:index="39" nillable="true" ma:taxonomy="true" ma:internalName="bf80e81150e248c48aa8cffdf0021a1f" ma:taxonomyFieldName="Products" ma:displayName="SMSG Products &amp; Technologies" ma:default="" ma:fieldId="{bf80e811-50e2-48c4-8aa8-cffdf0021a1f}" ma:taxonomyMulti="true" ma:sspId="e385fb40-52d4-4fae-9c5b-3e8ff8a5878e" ma:termSetId="a611a704-4666-406e-a571-a6e9bb4a2dcc" ma:anchorId="f7bdd4ba-8e81-43d6-a504-860f505d5c97" ma:open="false" ma:isKeyword="false">
      <xsd:complexType>
        <xsd:sequence>
          <xsd:element ref="pc:Terms" minOccurs="0" maxOccurs="1"/>
        </xsd:sequence>
      </xsd:complexType>
    </xsd:element>
    <xsd:element name="mb88723863e1404388ba3733387d48df" ma:index="41" nillable="true" ma:taxonomy="true" ma:internalName="mb88723863e1404388ba3733387d48df" ma:taxonomyFieldName="Audiences" ma:displayName="SMSG Customer Audiences" ma:default="" ma:fieldId="{6b887238-63e1-4043-88ba-3733387d48df}" ma:taxonomyMulti="true" ma:sspId="e385fb40-52d4-4fae-9c5b-3e8ff8a5878e" ma:termSetId="a611a704-4666-406e-a571-a6e9bb4a2dcc" ma:anchorId="8a0280e9-c6e8-4e3c-80d6-8db643b96ddd" ma:open="false" ma:isKeyword="false">
      <xsd:complexType>
        <xsd:sequence>
          <xsd:element ref="pc:Terms" minOccurs="0" maxOccurs="1"/>
        </xsd:sequence>
      </xsd:complexType>
    </xsd:element>
    <xsd:element name="l3c3ea61849e4288a8acc49bb5388e8c" ma:index="43" nillable="true" ma:taxonomy="true" ma:internalName="l3c3ea61849e4288a8acc49bb5388e8c" ma:taxonomyFieldName="Groups" ma:displayName="SMSG Groups" ma:default="" ma:fieldId="{53c3ea61-849e-4288-a8ac-c49bb5388e8c}" ma:taxonomyMulti="true" ma:sspId="e385fb40-52d4-4fae-9c5b-3e8ff8a5878e" ma:termSetId="d039009f-2da8-468b-bf5e-ff4693a9f72f" ma:anchorId="ec38e82f-eddf-4553-aa72-f3bd3c1d5855" ma:open="false" ma:isKeyword="false">
      <xsd:complexType>
        <xsd:sequence>
          <xsd:element ref="pc:Terms" minOccurs="0" maxOccurs="1"/>
        </xsd:sequence>
      </xsd:complexType>
    </xsd:element>
    <xsd:element name="i0d941ee1e744ffea7aeee9924c91cbb" ma:index="45" nillable="true" ma:taxonomy="true" ma:internalName="i0d941ee1e744ffea7aeee9924c91cbb" ma:taxonomyFieldName="BusinessArchitecture" ma:displayName="SMSG Business Architecture" ma:default="" ma:fieldId="{20d941ee-1e74-4ffe-a7ae-ee9924c91cbb}" ma:taxonomyMulti="true" ma:sspId="e385fb40-52d4-4fae-9c5b-3e8ff8a5878e" ma:termSetId="d039009f-2da8-468b-bf5e-ff4693a9f72f" ma:anchorId="1951c1e0-4cc7-414f-a435-7369277bc757" ma:open="false" ma:isKeyword="false">
      <xsd:complexType>
        <xsd:sequence>
          <xsd:element ref="pc:Terms" minOccurs="0" maxOccurs="1"/>
        </xsd:sequence>
      </xsd:complexType>
    </xsd:element>
    <xsd:element name="i1b478372f814787abd313030b81fcb2" ma:index="47" nillable="true" ma:taxonomy="true" ma:internalName="i1b478372f814787abd313030b81fcb2" ma:taxonomyFieldName="ActivitiesAndPrograms" ma:displayName="SMSG Activities &amp; Programs" ma:default="" ma:fieldId="{21b47837-2f81-4787-abd3-13030b81fcb2}" ma:taxonomyMulti="true" ma:sspId="e385fb40-52d4-4fae-9c5b-3e8ff8a5878e" ma:termSetId="d039009f-2da8-468b-bf5e-ff4693a9f72f" ma:anchorId="846d39ff-6475-4006-99df-de42970d666e" ma:open="false" ma:isKeyword="false">
      <xsd:complexType>
        <xsd:sequence>
          <xsd:element ref="pc:Terms" minOccurs="0" maxOccurs="1"/>
        </xsd:sequence>
      </xsd:complexType>
    </xsd:element>
    <xsd:element name="Coowner" ma:index="49" nillable="true" ma:displayName="Co-owner" ma:list="UserInfo" ma:SearchPeopleOnly="false" ma:SharePointGroup="0" ma:internalName="Coowner" ma:showField="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k21a64daf20d4502b2796a1c6b8ce6c8" ma:index="50" nillable="true" ma:taxonomy="true" ma:internalName="k21a64daf20d4502b2796a1c6b8ce6c8" ma:taxonomyFieldName="Industries" ma:displayName="SMSG Industries" ma:default="" ma:fieldId="{421a64da-f20d-4502-b279-6a1c6b8ce6c8}" ma:taxonomyMulti="true" ma:sspId="e385fb40-52d4-4fae-9c5b-3e8ff8a5878e" ma:termSetId="a611a704-4666-406e-a571-a6e9bb4a2dcc" ma:anchorId="322da17f-7441-43de-8ac8-ca7d62aec02b" ma:open="false" ma:isKeyword="false">
      <xsd:complexType>
        <xsd:sequence>
          <xsd:element ref="pc:Terms" minOccurs="0" maxOccurs="1"/>
        </xsd:sequence>
      </xsd:complexType>
    </xsd:element>
    <xsd:element name="b60f8d2dbb984f349d80d8196897f4d3" ma:index="52" nillable="true" ma:taxonomy="true" ma:internalName="b60f8d2dbb984f349d80d8196897f4d3" ma:taxonomyFieldName="Roles" ma:displayName="SMSG Roles" ma:default="" ma:fieldId="{b60f8d2d-bb98-4f34-9d80-d8196897f4d3}" ma:taxonomyMulti="true" ma:sspId="e385fb40-52d4-4fae-9c5b-3e8ff8a5878e" ma:termSetId="a611a704-4666-406e-a571-a6e9bb4a2dcc" ma:anchorId="c9a07ef0-4236-4915-97ca-1b3392dac369" ma:open="false" ma:isKeyword="false">
      <xsd:complexType>
        <xsd:sequence>
          <xsd:element ref="pc:Terms" minOccurs="0" maxOccurs="1"/>
        </xsd:sequence>
      </xsd:complexType>
    </xsd:element>
    <xsd:element name="ec5b2ad5c27b45fb8a00a1f27c7ce1ae" ma:index="54" nillable="true" ma:taxonomy="true" ma:internalName="ec5b2ad5c27b45fb8a00a1f27c7ce1ae" ma:taxonomyFieldName="Partners" ma:displayName="SMSG Partners" ma:default="" ma:fieldId="{ec5b2ad5-c27b-45fb-8a00-a1f27c7ce1ae}" ma:taxonomyMulti="true" ma:sspId="e385fb40-52d4-4fae-9c5b-3e8ff8a5878e" ma:termSetId="a611a704-4666-406e-a571-a6e9bb4a2dcc" ma:anchorId="dd1a91fa-3198-4561-9b04-bc737b2a8291" ma:open="false" ma:isKeyword="false">
      <xsd:complexType>
        <xsd:sequence>
          <xsd:element ref="pc:Terms" minOccurs="0" maxOccurs="1"/>
        </xsd:sequence>
      </xsd:complexType>
    </xsd:element>
    <xsd:element name="m6c7b4717b6346e6a075a59dd47eac69" ma:index="56" nillable="true" ma:taxonomy="true" ma:internalName="m6c7b4717b6346e6a075a59dd47eac69" ma:taxonomyFieldName="Topics" ma:displayName="SMSG Topics" ma:default="" ma:fieldId="{66c7b471-7b63-46e6-a075-a59dd47eac69}" ma:taxonomyMulti="true" ma:sspId="e385fb40-52d4-4fae-9c5b-3e8ff8a5878e" ma:termSetId="d039009f-2da8-468b-bf5e-ff4693a9f72f" ma:anchorId="ddcce936-3357-448e-8326-e6fdfddfb752" ma:open="false" ma:isKeyword="false">
      <xsd:complexType>
        <xsd:sequence>
          <xsd:element ref="pc:Terms" minOccurs="0" maxOccurs="1"/>
        </xsd:sequence>
      </xsd:complexType>
    </xsd:element>
    <xsd:element name="kf34bcdc8fc34e479d3f94c6210e8e27" ma:index="58" nillable="true" ma:taxonomy="true" ma:internalName="kf34bcdc8fc34e479d3f94c6210e8e27" ma:taxonomyFieldName="Competitors" ma:displayName="SMSG Competition" ma:default="" ma:fieldId="{4f34bcdc-8fc3-4e47-9d3f-94c6210e8e27}" ma:taxonomyMulti="true" ma:sspId="e385fb40-52d4-4fae-9c5b-3e8ff8a5878e" ma:termSetId="a611a704-4666-406e-a571-a6e9bb4a2dcc" ma:anchorId="718f8fd0-b740-48bc-92ad-5700213c04b2" ma:open="false" ma:isKeyword="false">
      <xsd:complexType>
        <xsd:sequence>
          <xsd:element ref="pc:Terms" minOccurs="0" maxOccurs="1"/>
        </xsd:sequence>
      </xsd:complexType>
    </xsd:element>
    <xsd:element name="ef109fd36bcf4bcd9dd945731030600b" ma:index="60" nillable="true" ma:taxonomy="true" ma:internalName="ef109fd36bcf4bcd9dd945731030600b" ma:taxonomyFieldName="Region" ma:displayName="SMSG Region" ma:default="" ma:fieldId="{ef109fd3-6bcf-4bcd-9dd9-45731030600b}" ma:taxonomyMulti="true" ma:sspId="e385fb40-52d4-4fae-9c5b-3e8ff8a5878e" ma:termSetId="a611a704-4666-406e-a571-a6e9bb4a2dcc" ma:anchorId="c5404caa-7d82-41c6-82c2-0230c1d96864" ma:open="false" ma:isKeyword="false">
      <xsd:complexType>
        <xsd:sequence>
          <xsd:element ref="pc:Terms" minOccurs="0" maxOccurs="1"/>
        </xsd:sequence>
      </xsd:complexType>
    </xsd:element>
    <xsd:element name="eb54ac91059940029a3cc8a4ff5af673" ma:index="62" nillable="true" ma:taxonomy="true" ma:internalName="eb54ac91059940029a3cc8a4ff5af673" ma:taxonomyFieldName="SMSGDomain" ma:displayName="SMSG Domain" ma:default="" ma:fieldId="{eb54ac91-0599-4002-9a3c-c8a4ff5af673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k20e0dfa74bf4e44818db03027b0ccd8" ma:index="64" nillable="true" ma:taxonomy="true" ma:internalName="k20e0dfa74bf4e44818db03027b0ccd8" ma:taxonomyFieldName="Segments" ma:displayName="SMSG Customer Segments" ma:default="" ma:fieldId="{420e0dfa-74bf-4e44-818d-b03027b0ccd8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GenericText2" ma:index="66" nillable="true" ma:displayName="GenericText2" ma:description="Generic field for future features in implementation" ma:internalName="GenericText2">
      <xsd:simpleType>
        <xsd:restriction base="dms:Text">
          <xsd:maxLength value="255"/>
        </xsd:restriction>
      </xsd:simpleType>
    </xsd:element>
    <xsd:element name="GenericHTML1" ma:index="67" nillable="true" ma:displayName="GenericHTML1" ma:description="Generic field for future features in implementation" ma:internalName="GenericHTML1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PublishDate" ma:index="5" nillable="true" ma:displayName="PublishDate" ma:description="Used in Blog Posts, this date is used to specify the Blog Article Date." ma:format="DateOnly" ma:internalName="PublishDate" ma:readOnly="false">
      <xsd:simpleType>
        <xsd:restriction base="dms:DateTime"/>
      </xsd:simpleType>
    </xsd:element>
    <xsd:element name="ApplyWorkflowRules" ma:index="18" nillable="true" ma:displayName="ApplyWorkflowRules" ma:default="Yes" ma:description="This columns is used to help to apply the workflow rules on Document Sets / Documents. by Default the Value is Yes" ma:format="Dropdown" ma:internalName="ApplyWorkflowRules" ma:readOnly="false">
      <xsd:simpleType>
        <xsd:restriction base="dms:Choice">
          <xsd:enumeration value="Yes"/>
          <xsd:enumeration value="N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c04a5-d503-43b1-b98c-a8cf663329d9" elementFormDefault="qualified">
    <xsd:import namespace="http://schemas.microsoft.com/office/2006/documentManagement/types"/>
    <xsd:import namespace="http://schemas.microsoft.com/office/infopath/2007/PartnerControls"/>
    <xsd:element name="Update_x0020_Parent_x0020_Child_x0020_Relation_x0028_1_x0029_0" ma:index="68" nillable="true" ma:displayName="Update Parent Child Relation" ma:internalName="Update_x0020_Parent_x0020_Child_x0020_Relation_x0028_1_x0029_0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e385fb40-52d4-4fae-9c5b-3e8ff8a5878e" ContentTypeId="0x0101000E4CB7077FEE4FF7AE86D4A500EEC7800300F96E2758736AEF45AFCE0C190C2A9DEC" PreviousValue="false"/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Description xmlns="230e9df3-be65-4c73-a93b-d1236ebd677e" xsi:nil="true"/>
    <hd9637eefc984b85b6097c6374e15725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licensing briefs</TermName>
          <TermId xmlns="http://schemas.microsoft.com/office/infopath/2007/PartnerControls">9efaf676-6c07-47cd-a016-bd608cdbd5e9</TermId>
        </TermInfo>
      </Terms>
    </hd9637eefc984b85b6097c6374e15725>
    <od9986d31974458fb3007746ec0bce5f xmlns="230e9df3-be65-4c73-a93b-d1236ebd677e">
      <Terms xmlns="http://schemas.microsoft.com/office/infopath/2007/PartnerControls"/>
    </od9986d31974458fb3007746ec0bce5f>
    <k20e0dfa74bf4e44818db03027b0ccd8 xmlns="230e9df3-be65-4c73-a93b-d1236ebd677e">
      <Terms xmlns="http://schemas.microsoft.com/office/infopath/2007/PartnerControls"/>
    </k20e0dfa74bf4e44818db03027b0ccd8>
    <Owner xmlns="230e9df3-be65-4c73-a93b-d1236ebd677e">
      <UserInfo>
        <DisplayName>Lindsay Berg</DisplayName>
        <AccountId>67</AccountId>
        <AccountType/>
      </UserInfo>
    </Owner>
    <PublishDate xmlns="230E9DF3-BE65-4C73-A93B-D1236EBD677E" xsi:nil="true"/>
    <_ip_UnifiedCompliancePolicyUIAction xmlns="http://schemas.microsoft.com/sharepoint/v3" xsi:nil="true"/>
    <k21a64daf20d4502b2796a1c6b8ce6c8 xmlns="230e9df3-be65-4c73-a93b-d1236ebd677e">
      <Terms xmlns="http://schemas.microsoft.com/office/infopath/2007/PartnerControls"/>
    </k21a64daf20d4502b2796a1c6b8ce6c8>
    <GenericHTML1 xmlns="230e9df3-be65-4c73-a93b-d1236ebd677e" xsi:nil="true"/>
    <ConfidentialityTaxHTField0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confidential</TermName>
          <TermId xmlns="http://schemas.microsoft.com/office/infopath/2007/PartnerControls">461efa83-0283-486a-a8d5-943328f3693f</TermId>
        </TermInfo>
      </Terms>
    </ConfidentialityTaxHTField0>
    <l3c3ea61849e4288a8acc49bb5388e8c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Windows Server and Management Marketing</TermName>
          <TermId xmlns="http://schemas.microsoft.com/office/infopath/2007/PartnerControls">ec7aef82-469a-47dc-9ac7-2821a36193b3</TermId>
        </TermInfo>
      </Terms>
    </l3c3ea61849e4288a8acc49bb5388e8c>
    <Blog_x0020_Name xmlns="230e9df3-be65-4c73-a93b-d1236ebd677e" xsi:nil="true"/>
    <eb54ac91059940029a3cc8a4ff5af673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Cloud and Enterprise</TermName>
          <TermId xmlns="http://schemas.microsoft.com/office/infopath/2007/PartnerControls">adc2fe87-c79a-4ded-a449-3f86b954069d</TermId>
        </TermInfo>
        <TermInfo xmlns="http://schemas.microsoft.com/office/infopath/2007/PartnerControls">
          <TermName xmlns="http://schemas.microsoft.com/office/infopath/2007/PartnerControls">System Center Domain</TermName>
          <TermId xmlns="http://schemas.microsoft.com/office/infopath/2007/PartnerControls">3ddc6c25-74dc-48ec-8d94-8e1db2b2f9f8</TermId>
        </TermInfo>
      </Terms>
    </eb54ac91059940029a3cc8a4ff5af673>
    <PublishingPageContent xmlns="http://schemas.microsoft.com/sharepoint/v3" xsi:nil="true"/>
    <ContentID xmlns="230e9df3-be65-4c73-a93b-d1236ebd677e" xsi:nil="true"/>
    <Coowner xmlns="230e9df3-be65-4c73-a93b-d1236ebd677e">
      <UserInfo>
        <DisplayName>i:0#.f|membership|v-caicha@microsoft.com</DisplayName>
        <AccountId>637</AccountId>
        <AccountType/>
      </UserInfo>
      <UserInfo>
        <DisplayName>i:0#.f|membership|v-anmarv@microsoft.com</DisplayName>
        <AccountId>45</AccountId>
        <AccountType/>
      </UserInfo>
    </Coowner>
    <ef109fd36bcf4bcd9dd945731030600b xmlns="230e9df3-be65-4c73-a93b-d1236ebd677e">
      <Terms xmlns="http://schemas.microsoft.com/office/infopath/2007/PartnerControls"/>
    </ef109fd36bcf4bcd9dd945731030600b>
    <ApplyWorkflowRules xmlns="230E9DF3-BE65-4C73-A93B-D1236EBD677E">Yes</ApplyWorkflowRules>
    <bf80e81150e248c48aa8cffdf0021a1f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System Center</TermName>
          <TermId xmlns="http://schemas.microsoft.com/office/infopath/2007/PartnerControls">8eef0cfe-5421-493a-86c3-6e56c8018e93</TermId>
        </TermInfo>
      </Terms>
    </bf80e81150e248c48aa8cffdf0021a1f>
    <ec5b2ad5c27b45fb8a00a1f27c7ce1ae xmlns="230e9df3-be65-4c73-a93b-d1236ebd677e">
      <Terms xmlns="http://schemas.microsoft.com/office/infopath/2007/PartnerControls"/>
    </ec5b2ad5c27b45fb8a00a1f27c7ce1ae>
    <RatingCount xmlns="http://schemas.microsoft.com/sharepoint/v3" xsi:nil="true"/>
    <m6d26e40ac264097a006193f92232ece xmlns="230e9df3-be65-4c73-a93b-d1236ebd677e">
      <Terms xmlns="http://schemas.microsoft.com/office/infopath/2007/PartnerControls"/>
    </m6d26e40ac264097a006193f92232ece>
    <_ip_UnifiedCompliancePolicyProperties xmlns="http://schemas.microsoft.com/sharepoint/v3" xsi:nil="true"/>
    <b60f8d2dbb984f349d80d8196897f4d3 xmlns="230e9df3-be65-4c73-a93b-d1236ebd677e">
      <Terms xmlns="http://schemas.microsoft.com/office/infopath/2007/PartnerControls"/>
    </b60f8d2dbb984f349d80d8196897f4d3>
    <Thumbnail1 xmlns="230e9df3-be65-4c73-a93b-d1236ebd677e">
      <Url>https://microsoft.sharepoint.com/sites/Infopedia_G01KC/Media/Thumbnails/G01KC-1-14321/Field%20Briefing%20pre%20July%201.png</Url>
      <Description>/sites/Infopedia_G01KC/Media/Thumbnails/G01KC-1-14321/Field Briefing pre July 1.png</Description>
    </Thumbnail1>
    <i0d941ee1e744ffea7aeee9924c91cbb xmlns="230e9df3-be65-4c73-a93b-d1236ebd677e">
      <Terms xmlns="http://schemas.microsoft.com/office/infopath/2007/PartnerControls"/>
    </i0d941ee1e744ffea7aeee9924c91cbb>
    <RoutingRuleDescription xmlns="http://schemas.microsoft.com/sharepoint/v3" xsi:nil="true"/>
    <PublishingExpirationDate xmlns="http://schemas.microsoft.com/sharepoint/v3" xsi:nil="true"/>
    <Update_x0020_Parent_x0020_Child_x0020_Relation_x0028_1_x0029_0 xmlns="b3bc04a5-d503-43b1-b98c-a8cf663329d9">
      <Url xsi:nil="true"/>
      <Description xsi:nil="true"/>
    </Update_x0020_Parent_x0020_Child_x0020_Relation_x0028_1_x0029_0>
    <AverageRating xmlns="http://schemas.microsoft.com/sharepoint/v3" xsi:nil="true"/>
    <TaxKeywordTaxHTField xmlns="230e9df3-be65-4c73-a93b-d1236ebd677e">
      <Terms xmlns="http://schemas.microsoft.com/office/infopath/2007/PartnerControls"/>
    </TaxKeywordTaxHTField>
    <ReportOwner xmlns="http://schemas.microsoft.com/sharepoint/v3">
      <UserInfo>
        <DisplayName/>
        <AccountId xsi:nil="true"/>
        <AccountType/>
      </UserInfo>
    </ReportOwner>
    <i1b478372f814787abd313030b81fcb2 xmlns="230e9df3-be65-4c73-a93b-d1236ebd677e">
      <Terms xmlns="http://schemas.microsoft.com/office/infopath/2007/PartnerControls"/>
    </i1b478372f814787abd313030b81fcb2>
    <b4224c12c78d42ea9b214de0badf8358 xmlns="230e9df3-be65-4c73-a93b-d1236ebd677e">
      <Terms xmlns="http://schemas.microsoft.com/office/infopath/2007/PartnerControls"/>
    </b4224c12c78d42ea9b214de0badf8358>
    <TaxCatchAll xmlns="230e9df3-be65-4c73-a93b-d1236ebd677e">
      <Value>284</Value>
      <Value>280</Value>
      <Value>92</Value>
      <Value>5</Value>
      <Value>21</Value>
      <Value>447</Value>
    </TaxCatchAll>
    <mb88723863e1404388ba3733387d48df xmlns="230e9df3-be65-4c73-a93b-d1236ebd677e">
      <Terms xmlns="http://schemas.microsoft.com/office/infopath/2007/PartnerControls"/>
    </mb88723863e1404388ba3733387d48df>
    <m6c7b4717b6346e6a075a59dd47eac69 xmlns="230e9df3-be65-4c73-a93b-d1236ebd677e">
      <Terms xmlns="http://schemas.microsoft.com/office/infopath/2007/PartnerControls"/>
    </m6c7b4717b6346e6a075a59dd47eac69>
    <kf34bcdc8fc34e479d3f94c6210e8e27 xmlns="230e9df3-be65-4c73-a93b-d1236ebd677e">
      <Terms xmlns="http://schemas.microsoft.com/office/infopath/2007/PartnerControls"/>
    </kf34bcdc8fc34e479d3f94c6210e8e27>
    <GenericText2 xmlns="230e9df3-be65-4c73-a93b-d1236ebd677e">G01KC-1-14321</GenericText2>
    <_dlc_DocId xmlns="230e9df3-be65-4c73-a93b-d1236ebd677e">G01KC-99682991-17210</_dlc_DocId>
    <_dlc_DocIdUrl xmlns="230e9df3-be65-4c73-a93b-d1236ebd677e">
      <Url>https://microsoft.sharepoint.com/sites/Infopedia_G01KC/_layouts/15/DocIdRedir.aspx?ID=G01KC-99682991-17210</Url>
      <Description>G01KC-99682991-17210</Description>
    </_dlc_DocIdUrl>
  </documentManagement>
</p:properties>
</file>

<file path=customXml/itemProps1.xml><?xml version="1.0" encoding="utf-8"?>
<ds:datastoreItem xmlns:ds="http://schemas.openxmlformats.org/officeDocument/2006/customXml" ds:itemID="{F1C6FED8-BA40-4034-A8C6-6F10AD60EE62}"/>
</file>

<file path=customXml/itemProps2.xml><?xml version="1.0" encoding="utf-8"?>
<ds:datastoreItem xmlns:ds="http://schemas.openxmlformats.org/officeDocument/2006/customXml" ds:itemID="{70149CCC-1938-47C7-A24C-25E61B8C307F}"/>
</file>

<file path=customXml/itemProps3.xml><?xml version="1.0" encoding="utf-8"?>
<ds:datastoreItem xmlns:ds="http://schemas.openxmlformats.org/officeDocument/2006/customXml" ds:itemID="{2C9AEDFC-3DEF-48A1-896B-0552F6D4D8AD}"/>
</file>

<file path=customXml/itemProps4.xml><?xml version="1.0" encoding="utf-8"?>
<ds:datastoreItem xmlns:ds="http://schemas.openxmlformats.org/officeDocument/2006/customXml" ds:itemID="{F3BCA1BC-2244-40FB-85D7-10C1B0821EFB}"/>
</file>

<file path=customXml/itemProps5.xml><?xml version="1.0" encoding="utf-8"?>
<ds:datastoreItem xmlns:ds="http://schemas.openxmlformats.org/officeDocument/2006/customXml" ds:itemID="{4C1B0BFB-51DF-41FE-836A-4A98485122C7}"/>
</file>

<file path=docProps/app.xml><?xml version="1.0" encoding="utf-8"?>
<Properties xmlns="http://schemas.openxmlformats.org/officeDocument/2006/extended-properties" xmlns:vt="http://schemas.openxmlformats.org/officeDocument/2006/docPropsVTypes">
  <TotalTime>7171</TotalTime>
  <Words>682</Words>
  <Application>Microsoft Office PowerPoint</Application>
  <PresentationFormat>Widescreen</PresentationFormat>
  <Paragraphs>190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Courier New</vt:lpstr>
      <vt:lpstr>Segoe UI</vt:lpstr>
      <vt:lpstr>Segoe UI (Body)</vt:lpstr>
      <vt:lpstr>Segoe UI Light</vt:lpstr>
      <vt:lpstr>Segoe UI Semibold</vt:lpstr>
      <vt:lpstr>Segoe UI Semilight</vt:lpstr>
      <vt:lpstr>Segoe UI Symbol</vt:lpstr>
      <vt:lpstr>Wingdings</vt:lpstr>
      <vt:lpstr>Office Theme</vt:lpstr>
      <vt:lpstr>4_FY13_EPG_Internal_Light</vt:lpstr>
      <vt:lpstr>2013_16x9 Catapult Corporate PPT Template_final</vt:lpstr>
      <vt:lpstr>1_Office Theme</vt:lpstr>
      <vt:lpstr>2013_16x9 Catapult Corporate PPT Template_final</vt:lpstr>
      <vt:lpstr>2013_16x9 Catapult Corporate PPT Template_final</vt:lpstr>
      <vt:lpstr>Business Update  Operations Management Suite and System Center</vt:lpstr>
      <vt:lpstr>PowerPoint Presentation</vt:lpstr>
      <vt:lpstr>PowerPoint Presentation</vt:lpstr>
      <vt:lpstr>OMS licensing changes on July 1, 2016</vt:lpstr>
      <vt:lpstr>OMS offers in market starting July 1</vt:lpstr>
      <vt:lpstr>SC+OMS Q1 Sales guidance</vt:lpstr>
      <vt:lpstr>Recommended channels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Management Suite Subscription Model</dc:title>
  <dc:creator>Lindsay Berg</dc:creator>
  <cp:keywords/>
  <cp:lastModifiedBy>Ann Marvin (Allyis Inc)</cp:lastModifiedBy>
  <cp:revision>20</cp:revision>
  <dcterms:created xsi:type="dcterms:W3CDTF">2016-06-22T18:44:34Z</dcterms:created>
  <dcterms:modified xsi:type="dcterms:W3CDTF">2016-06-30T23:39:21Z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0x0101000E4CB7077FEE4FF7AE86D4A500EEC7800300F96E2758736AEF45AFCE0C190C2A9DEC00CC074746C0EF6D439A06F1AAD31A3C2B</vt:lpwstr>
  </property>
  <property fmtid="{D5CDD505-2E9C-101B-9397-08002B2CF9AE}" pid="3" name="TaxKeyword">
    <vt:lpwstr/>
  </property>
  <property fmtid="{D5CDD505-2E9C-101B-9397-08002B2CF9AE}" pid="4" name="Audiences">
    <vt:lpwstr/>
  </property>
  <property fmtid="{D5CDD505-2E9C-101B-9397-08002B2CF9AE}" pid="5" name="Region">
    <vt:lpwstr/>
  </property>
  <property fmtid="{D5CDD505-2E9C-101B-9397-08002B2CF9AE}" pid="6" name="Topics">
    <vt:lpwstr/>
  </property>
  <property fmtid="{D5CDD505-2E9C-101B-9397-08002B2CF9AE}" pid="7" name="Groups">
    <vt:lpwstr>284;#Windows Server and Management Marketing|ec7aef82-469a-47dc-9ac7-2821a36193b3</vt:lpwstr>
  </property>
  <property fmtid="{D5CDD505-2E9C-101B-9397-08002B2CF9AE}" pid="8" name="Industries">
    <vt:lpwstr/>
  </property>
  <property fmtid="{D5CDD505-2E9C-101B-9397-08002B2CF9AE}" pid="9" name="Roles">
    <vt:lpwstr/>
  </property>
  <property fmtid="{D5CDD505-2E9C-101B-9397-08002B2CF9AE}" pid="10" name="Competitors">
    <vt:lpwstr/>
  </property>
  <property fmtid="{D5CDD505-2E9C-101B-9397-08002B2CF9AE}" pid="11" name="SMSGDomain">
    <vt:lpwstr>21;#Cloud and Enterprise|adc2fe87-c79a-4ded-a449-3f86b954069d;#280;#System Center Domain|3ddc6c25-74dc-48ec-8d94-8e1db2b2f9f8</vt:lpwstr>
  </property>
  <property fmtid="{D5CDD505-2E9C-101B-9397-08002B2CF9AE}" pid="12" name="BusinessArchitecture">
    <vt:lpwstr/>
  </property>
  <property fmtid="{D5CDD505-2E9C-101B-9397-08002B2CF9AE}" pid="13" name="Products">
    <vt:lpwstr>92;#Microsoft System Center|8eef0cfe-5421-493a-86c3-6e56c8018e93</vt:lpwstr>
  </property>
  <property fmtid="{D5CDD505-2E9C-101B-9397-08002B2CF9AE}" pid="14" name="Segments">
    <vt:lpwstr/>
  </property>
  <property fmtid="{D5CDD505-2E9C-101B-9397-08002B2CF9AE}" pid="15" name="ActivitiesAndPrograms">
    <vt:lpwstr/>
  </property>
  <property fmtid="{D5CDD505-2E9C-101B-9397-08002B2CF9AE}" pid="16" name="Partners">
    <vt:lpwstr/>
  </property>
  <property fmtid="{D5CDD505-2E9C-101B-9397-08002B2CF9AE}" pid="17" name="_dlc_policyId">
    <vt:lpwstr/>
  </property>
  <property fmtid="{D5CDD505-2E9C-101B-9397-08002B2CF9AE}" pid="18" name="ItemRetentionFormula">
    <vt:lpwstr/>
  </property>
  <property fmtid="{D5CDD505-2E9C-101B-9397-08002B2CF9AE}" pid="19" name="_dlc_DocIdItemGuid">
    <vt:lpwstr>2c395d48-265a-46c2-8086-2a8702b0b4ce</vt:lpwstr>
  </property>
  <property fmtid="{D5CDD505-2E9C-101B-9397-08002B2CF9AE}" pid="20" name="of67e5d4b76f4a9db8769983fda9cec0">
    <vt:lpwstr/>
  </property>
  <property fmtid="{D5CDD505-2E9C-101B-9397-08002B2CF9AE}" pid="21" name="NewsType">
    <vt:lpwstr/>
  </property>
  <property fmtid="{D5CDD505-2E9C-101B-9397-08002B2CF9AE}" pid="22" name="Confidentiality">
    <vt:lpwstr>5;#Microsoft confidential|461efa83-0283-486a-a8d5-943328f3693f</vt:lpwstr>
  </property>
  <property fmtid="{D5CDD505-2E9C-101B-9397-08002B2CF9AE}" pid="23" name="ItemType">
    <vt:lpwstr>447;#licensing briefs|9efaf676-6c07-47cd-a016-bd608cdbd5e9</vt:lpwstr>
  </property>
  <property fmtid="{D5CDD505-2E9C-101B-9397-08002B2CF9AE}" pid="24" name="ga0c0bf70a6644469c61b3efa7025301">
    <vt:lpwstr/>
  </property>
  <property fmtid="{D5CDD505-2E9C-101B-9397-08002B2CF9AE}" pid="25" name="MSProducts">
    <vt:lpwstr/>
  </property>
  <property fmtid="{D5CDD505-2E9C-101B-9397-08002B2CF9AE}" pid="26" name="ExperienceContentType">
    <vt:lpwstr/>
  </property>
  <property fmtid="{D5CDD505-2E9C-101B-9397-08002B2CF9AE}" pid="27" name="SMSGTags">
    <vt:lpwstr/>
  </property>
  <property fmtid="{D5CDD505-2E9C-101B-9397-08002B2CF9AE}" pid="28" name="MSPhysicalGeography">
    <vt:lpwstr/>
  </property>
  <property fmtid="{D5CDD505-2E9C-101B-9397-08002B2CF9AE}" pid="29" name="EnterpriseDomainTags">
    <vt:lpwstr/>
  </property>
  <property fmtid="{D5CDD505-2E9C-101B-9397-08002B2CF9AE}" pid="30" name="j3562c58ee414e028925bc902cfc01a1">
    <vt:lpwstr/>
  </property>
  <property fmtid="{D5CDD505-2E9C-101B-9397-08002B2CF9AE}" pid="31" name="l6f004f21209409da86a713c0f24627d">
    <vt:lpwstr/>
  </property>
  <property fmtid="{D5CDD505-2E9C-101B-9397-08002B2CF9AE}" pid="32" name="la4444b61d19467597d63190b69ac227">
    <vt:lpwstr/>
  </property>
  <property fmtid="{D5CDD505-2E9C-101B-9397-08002B2CF9AE}" pid="33" name="MSProductsTaxHTField0">
    <vt:lpwstr/>
  </property>
  <property fmtid="{D5CDD505-2E9C-101B-9397-08002B2CF9AE}" pid="34" name="Languages">
    <vt:lpwstr/>
  </property>
  <property fmtid="{D5CDD505-2E9C-101B-9397-08002B2CF9AE}" pid="35" name="e8080b0481964c759b2c36ae49591b31">
    <vt:lpwstr/>
  </property>
  <property fmtid="{D5CDD505-2E9C-101B-9397-08002B2CF9AE}" pid="36" name="TechnicalLevel">
    <vt:lpwstr/>
  </property>
  <property fmtid="{D5CDD505-2E9C-101B-9397-08002B2CF9AE}" pid="37" name="ldac8aee9d1f469e8cd8c3f8d6a615f2">
    <vt:lpwstr/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NewsSource">
    <vt:lpwstr/>
  </property>
  <property fmtid="{D5CDD505-2E9C-101B-9397-08002B2CF9AE}" pid="41" name="_docset_NoMedatataSyncRequired">
    <vt:lpwstr>False</vt:lpwstr>
  </property>
</Properties>
</file>