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443" r:id="rId3"/>
    <p:sldId id="281" r:id="rId4"/>
    <p:sldId id="278" r:id="rId5"/>
    <p:sldId id="280" r:id="rId6"/>
    <p:sldId id="444" r:id="rId7"/>
    <p:sldId id="470" r:id="rId8"/>
    <p:sldId id="445" r:id="rId9"/>
    <p:sldId id="446" r:id="rId10"/>
    <p:sldId id="449" r:id="rId11"/>
    <p:sldId id="447" r:id="rId12"/>
    <p:sldId id="471" r:id="rId13"/>
    <p:sldId id="448" r:id="rId14"/>
    <p:sldId id="450" r:id="rId15"/>
    <p:sldId id="451" r:id="rId16"/>
    <p:sldId id="452" r:id="rId17"/>
    <p:sldId id="453" r:id="rId18"/>
    <p:sldId id="454" r:id="rId19"/>
    <p:sldId id="455" r:id="rId20"/>
    <p:sldId id="472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73" r:id="rId29"/>
    <p:sldId id="463" r:id="rId30"/>
    <p:sldId id="464" r:id="rId31"/>
    <p:sldId id="465" r:id="rId32"/>
    <p:sldId id="466" r:id="rId33"/>
    <p:sldId id="474" r:id="rId34"/>
    <p:sldId id="469" r:id="rId35"/>
    <p:sldId id="467" r:id="rId36"/>
    <p:sldId id="468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3" r:id="rId46"/>
    <p:sldId id="484" r:id="rId47"/>
    <p:sldId id="485" r:id="rId48"/>
    <p:sldId id="486" r:id="rId49"/>
    <p:sldId id="487" r:id="rId50"/>
    <p:sldId id="488" r:id="rId51"/>
    <p:sldId id="48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443"/>
          </p14:sldIdLst>
        </p14:section>
        <p14:section name="01 : Create Azure Subscription" id="{BC30A65C-D7CD-40E7-ADF2-F7E4200D44A2}">
          <p14:sldIdLst>
            <p14:sldId id="281"/>
            <p14:sldId id="278"/>
            <p14:sldId id="280"/>
          </p14:sldIdLst>
        </p14:section>
        <p14:section name="02 - Create Azure IoT Hub" id="{8554AFFC-BE00-444B-B200-F01C2CFD3D23}">
          <p14:sldIdLst>
            <p14:sldId id="444"/>
            <p14:sldId id="470"/>
            <p14:sldId id="445"/>
            <p14:sldId id="446"/>
            <p14:sldId id="449"/>
          </p14:sldIdLst>
        </p14:section>
        <p14:section name="03 - Create Simulated Device" id="{F919A357-5974-42E0-B115-E8776A132402}">
          <p14:sldIdLst>
            <p14:sldId id="447"/>
            <p14:sldId id="471"/>
            <p14:sldId id="448"/>
            <p14:sldId id="450"/>
            <p14:sldId id="451"/>
            <p14:sldId id="452"/>
            <p14:sldId id="453"/>
            <p14:sldId id="454"/>
          </p14:sldIdLst>
        </p14:section>
        <p14:section name="04 - Process IoT streaming data" id="{636342AB-08DF-4633-9ACC-751EBF3046C8}">
          <p14:sldIdLst>
            <p14:sldId id="455"/>
            <p14:sldId id="472"/>
            <p14:sldId id="456"/>
            <p14:sldId id="457"/>
            <p14:sldId id="458"/>
            <p14:sldId id="459"/>
            <p14:sldId id="460"/>
            <p14:sldId id="461"/>
          </p14:sldIdLst>
        </p14:section>
        <p14:section name="05 - Display Sensors Data in PowerBI" id="{D7B09BC8-345B-4275-A01B-907C82B39383}">
          <p14:sldIdLst>
            <p14:sldId id="462"/>
            <p14:sldId id="473"/>
            <p14:sldId id="463"/>
            <p14:sldId id="464"/>
            <p14:sldId id="465"/>
          </p14:sldIdLst>
        </p14:section>
        <p14:section name="06 - Store Sensor Data in BLOB Storage" id="{8973C7B5-2B3C-4BB3-9FA4-CA3437AEB98C}">
          <p14:sldIdLst>
            <p14:sldId id="466"/>
            <p14:sldId id="474"/>
            <p14:sldId id="469"/>
            <p14:sldId id="467"/>
            <p14:sldId id="468"/>
          </p14:sldIdLst>
        </p14:section>
        <p14:section name="07 - Alert to trigger a business workflow" id="{61BA6916-52A6-4B43-B3A8-3A98A25F26DF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08 - Create an Azure function to process the Event hub queue" id="{5D8E7BE3-9073-4267-8B21-9BD8597A5FDC}">
          <p14:sldIdLst>
            <p14:sldId id="483"/>
            <p14:sldId id="484"/>
            <p14:sldId id="485"/>
            <p14:sldId id="486"/>
            <p14:sldId id="487"/>
            <p14:sldId id="488"/>
            <p14:sldId id="4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289" autoAdjust="0"/>
    <p:restoredTop sz="95165" autoAdjust="0"/>
  </p:normalViewPr>
  <p:slideViewPr>
    <p:cSldViewPr snapToGrid="0">
      <p:cViewPr varScale="1">
        <p:scale>
          <a:sx n="86" d="100"/>
          <a:sy n="86" d="100"/>
        </p:scale>
        <p:origin x="36" y="4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10489542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0" y="1431010"/>
            <a:ext cx="10464643" cy="501439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1118091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ct val="30000"/>
        </a:spcBef>
        <a:buFont typeface="+mj-lt"/>
        <a:buAutoNum type="arabi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ithMMTK/IoT-Bootcamp/blob/master/Source%20code/Simulated%20Device/Create%20Device.js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SmithMMTK/IoT-Bootcamp/blob/master/Source%20code/Simulated%20Device/Read%20Device%20Information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SmithMMTK/IoT-Bootcamp/blob/master/Source%20code/Simulated%20Device/Send%20Device%20Telemetry.j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SmithMMTK/IoT-Bootcamp/blob/master/Source%20code/Stream%20Analytics/windSpeed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SmithMMTK/IoT-Bootcamp/blob/master/Source%20code/Stream%20Analytics/01%20Basic%20Query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powerbi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SmithMMTK/IoT-Bootcamp/blob/master/Source%20code/Stream%20Analytics/02%20Basic%20Query.tx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ka.ms/o365pl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github.com/SmithMMTK/IoT-Bootcamp/blob/master/Source%20code/Stream%20Analytics/03%20Alert%20to%20trigger%20a%20business%20workflow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github.com/SmithMMTK/IoT-Bootcamp/blob/master/Source%20code/Function%20App/eventHubFx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microsoftazurepass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Azure IoT Hands-On Labs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access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Host Name: </a:t>
            </a:r>
            <a:r>
              <a:rPr lang="en-US" i="1" dirty="0">
                <a:solidFill>
                  <a:srgbClr val="0070C0"/>
                </a:solidFill>
              </a:rPr>
              <a:t>&lt;&lt;Place your value here&gt;&gt;</a:t>
            </a:r>
            <a:endParaRPr lang="en-US" dirty="0"/>
          </a:p>
          <a:p>
            <a:r>
              <a:rPr lang="en-US" dirty="0"/>
              <a:t>Connection String: </a:t>
            </a:r>
            <a:r>
              <a:rPr lang="en-US" i="1" dirty="0">
                <a:solidFill>
                  <a:srgbClr val="0070C0"/>
                </a:solidFill>
              </a:rPr>
              <a:t>&lt;&lt;Place your value here&gt;&gt;</a:t>
            </a:r>
          </a:p>
          <a:p>
            <a:r>
              <a:rPr lang="en-US" dirty="0"/>
              <a:t>Primary Key: </a:t>
            </a:r>
            <a:r>
              <a:rPr lang="en-US" i="1" dirty="0">
                <a:solidFill>
                  <a:srgbClr val="0070C0"/>
                </a:solidFill>
              </a:rPr>
              <a:t>&lt;&lt;Place your value here&gt;&gt;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Example:</a:t>
            </a:r>
          </a:p>
          <a:p>
            <a:r>
              <a:rPr lang="en-US" dirty="0"/>
              <a:t>Host Name: </a:t>
            </a:r>
            <a:r>
              <a:rPr lang="en-US" i="1" dirty="0">
                <a:solidFill>
                  <a:srgbClr val="0070C0"/>
                </a:solidFill>
              </a:rPr>
              <a:t>smiothub3317.azure-devices.net </a:t>
            </a:r>
          </a:p>
          <a:p>
            <a:r>
              <a:rPr lang="en-US" dirty="0"/>
              <a:t>Connection String: </a:t>
            </a:r>
            <a:r>
              <a:rPr lang="en-US" i="1" dirty="0" err="1">
                <a:solidFill>
                  <a:srgbClr val="0070C0"/>
                </a:solidFill>
              </a:rPr>
              <a:t>HostName</a:t>
            </a:r>
            <a:r>
              <a:rPr lang="en-US" i="1" dirty="0">
                <a:solidFill>
                  <a:srgbClr val="0070C0"/>
                </a:solidFill>
              </a:rPr>
              <a:t>=smiothub3317.azure-devices.net;SharedAccessKeyName=</a:t>
            </a:r>
            <a:r>
              <a:rPr lang="en-US" i="1" dirty="0" err="1">
                <a:solidFill>
                  <a:srgbClr val="0070C0"/>
                </a:solidFill>
              </a:rPr>
              <a:t>iothubowner;SharedAccessKey</a:t>
            </a:r>
            <a:r>
              <a:rPr lang="en-US" i="1" dirty="0">
                <a:solidFill>
                  <a:srgbClr val="0070C0"/>
                </a:solidFill>
              </a:rPr>
              <a:t>=FOFL4P6AcuQu/GX8NS1euNWZy8qW8EnSPttbspVozs4=</a:t>
            </a:r>
          </a:p>
          <a:p>
            <a:r>
              <a:rPr lang="en-US" dirty="0"/>
              <a:t>Primary Key: </a:t>
            </a:r>
            <a:r>
              <a:rPr lang="en-US" i="1" dirty="0">
                <a:solidFill>
                  <a:srgbClr val="0070C0"/>
                </a:solidFill>
              </a:rPr>
              <a:t>FOFL4P6AcuQu/GX8NS1euNWZy8qW8EnSPttbspVozs4=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03 – Create Simulated Device</a:t>
            </a:r>
          </a:p>
        </p:txBody>
      </p:sp>
    </p:spTree>
    <p:extLst>
      <p:ext uri="{BB962C8B-B14F-4D97-AF65-F5344CB8AC3E}">
        <p14:creationId xmlns:p14="http://schemas.microsoft.com/office/powerpoint/2010/main" val="11154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365" y="423413"/>
            <a:ext cx="3719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HOL Scenario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696527" y="2123356"/>
            <a:ext cx="1434012" cy="774822"/>
            <a:chOff x="3479034" y="4845974"/>
            <a:chExt cx="1793040" cy="970652"/>
          </a:xfrm>
          <a:solidFill>
            <a:srgbClr val="FFFFFF"/>
          </a:solidFill>
        </p:grpSpPr>
        <p:sp>
          <p:nvSpPr>
            <p:cNvPr id="44" name="Freeform 43"/>
            <p:cNvSpPr>
              <a:spLocks noEditPoints="1"/>
            </p:cNvSpPr>
            <p:nvPr/>
          </p:nvSpPr>
          <p:spPr bwMode="black">
            <a:xfrm>
              <a:off x="4953857" y="5174915"/>
              <a:ext cx="318217" cy="641711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12"/>
                </a:cxn>
                <a:cxn ang="0">
                  <a:pos x="0" y="119"/>
                </a:cxn>
                <a:cxn ang="0">
                  <a:pos x="0" y="531"/>
                </a:cxn>
                <a:cxn ang="0">
                  <a:pos x="7" y="538"/>
                </a:cxn>
                <a:cxn ang="0">
                  <a:pos x="260" y="538"/>
                </a:cxn>
                <a:cxn ang="0">
                  <a:pos x="267" y="531"/>
                </a:cxn>
                <a:cxn ang="0">
                  <a:pos x="267" y="119"/>
                </a:cxn>
                <a:cxn ang="0">
                  <a:pos x="267" y="112"/>
                </a:cxn>
                <a:cxn ang="0">
                  <a:pos x="267" y="7"/>
                </a:cxn>
                <a:cxn ang="0">
                  <a:pos x="260" y="0"/>
                </a:cxn>
                <a:cxn ang="0">
                  <a:pos x="32" y="82"/>
                </a:cxn>
                <a:cxn ang="0">
                  <a:pos x="32" y="57"/>
                </a:cxn>
                <a:cxn ang="0">
                  <a:pos x="39" y="50"/>
                </a:cxn>
                <a:cxn ang="0">
                  <a:pos x="228" y="50"/>
                </a:cxn>
                <a:cxn ang="0">
                  <a:pos x="235" y="57"/>
                </a:cxn>
                <a:cxn ang="0">
                  <a:pos x="235" y="82"/>
                </a:cxn>
                <a:cxn ang="0">
                  <a:pos x="228" y="89"/>
                </a:cxn>
                <a:cxn ang="0">
                  <a:pos x="39" y="89"/>
                </a:cxn>
                <a:cxn ang="0">
                  <a:pos x="32" y="82"/>
                </a:cxn>
                <a:cxn ang="0">
                  <a:pos x="213" y="254"/>
                </a:cxn>
                <a:cxn ang="0">
                  <a:pos x="195" y="236"/>
                </a:cxn>
                <a:cxn ang="0">
                  <a:pos x="213" y="218"/>
                </a:cxn>
                <a:cxn ang="0">
                  <a:pos x="232" y="236"/>
                </a:cxn>
                <a:cxn ang="0">
                  <a:pos x="213" y="254"/>
                </a:cxn>
                <a:cxn ang="0">
                  <a:pos x="213" y="194"/>
                </a:cxn>
                <a:cxn ang="0">
                  <a:pos x="189" y="170"/>
                </a:cxn>
                <a:cxn ang="0">
                  <a:pos x="213" y="146"/>
                </a:cxn>
                <a:cxn ang="0">
                  <a:pos x="238" y="170"/>
                </a:cxn>
                <a:cxn ang="0">
                  <a:pos x="213" y="194"/>
                </a:cxn>
              </a:cxnLst>
              <a:rect l="0" t="0" r="r" b="b"/>
              <a:pathLst>
                <a:path w="267" h="538">
                  <a:moveTo>
                    <a:pt x="2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35"/>
                    <a:pt x="3" y="538"/>
                    <a:pt x="7" y="538"/>
                  </a:cubicBezTo>
                  <a:cubicBezTo>
                    <a:pt x="260" y="538"/>
                    <a:pt x="260" y="538"/>
                    <a:pt x="260" y="538"/>
                  </a:cubicBezTo>
                  <a:cubicBezTo>
                    <a:pt x="264" y="538"/>
                    <a:pt x="267" y="535"/>
                    <a:pt x="267" y="531"/>
                  </a:cubicBezTo>
                  <a:cubicBezTo>
                    <a:pt x="267" y="119"/>
                    <a:pt x="267" y="119"/>
                    <a:pt x="267" y="119"/>
                  </a:cubicBezTo>
                  <a:cubicBezTo>
                    <a:pt x="267" y="112"/>
                    <a:pt x="267" y="112"/>
                    <a:pt x="267" y="112"/>
                  </a:cubicBezTo>
                  <a:cubicBezTo>
                    <a:pt x="267" y="7"/>
                    <a:pt x="267" y="7"/>
                    <a:pt x="267" y="7"/>
                  </a:cubicBezTo>
                  <a:cubicBezTo>
                    <a:pt x="267" y="3"/>
                    <a:pt x="264" y="0"/>
                    <a:pt x="260" y="0"/>
                  </a:cubicBezTo>
                  <a:close/>
                  <a:moveTo>
                    <a:pt x="32" y="82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3"/>
                    <a:pt x="35" y="50"/>
                    <a:pt x="39" y="50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32" y="50"/>
                    <a:pt x="235" y="53"/>
                    <a:pt x="235" y="57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35" y="86"/>
                    <a:pt x="232" y="89"/>
                    <a:pt x="228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5" y="89"/>
                    <a:pt x="32" y="86"/>
                    <a:pt x="32" y="82"/>
                  </a:cubicBezTo>
                  <a:close/>
                  <a:moveTo>
                    <a:pt x="213" y="254"/>
                  </a:moveTo>
                  <a:cubicBezTo>
                    <a:pt x="203" y="254"/>
                    <a:pt x="195" y="246"/>
                    <a:pt x="195" y="236"/>
                  </a:cubicBezTo>
                  <a:cubicBezTo>
                    <a:pt x="195" y="226"/>
                    <a:pt x="203" y="218"/>
                    <a:pt x="213" y="218"/>
                  </a:cubicBezTo>
                  <a:cubicBezTo>
                    <a:pt x="223" y="218"/>
                    <a:pt x="232" y="226"/>
                    <a:pt x="232" y="236"/>
                  </a:cubicBezTo>
                  <a:cubicBezTo>
                    <a:pt x="232" y="246"/>
                    <a:pt x="223" y="254"/>
                    <a:pt x="213" y="254"/>
                  </a:cubicBezTo>
                  <a:close/>
                  <a:moveTo>
                    <a:pt x="213" y="194"/>
                  </a:moveTo>
                  <a:cubicBezTo>
                    <a:pt x="200" y="194"/>
                    <a:pt x="189" y="183"/>
                    <a:pt x="189" y="170"/>
                  </a:cubicBezTo>
                  <a:cubicBezTo>
                    <a:pt x="189" y="156"/>
                    <a:pt x="200" y="146"/>
                    <a:pt x="213" y="146"/>
                  </a:cubicBezTo>
                  <a:cubicBezTo>
                    <a:pt x="227" y="146"/>
                    <a:pt x="238" y="156"/>
                    <a:pt x="238" y="170"/>
                  </a:cubicBezTo>
                  <a:cubicBezTo>
                    <a:pt x="238" y="183"/>
                    <a:pt x="227" y="194"/>
                    <a:pt x="213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3479034" y="4845974"/>
              <a:ext cx="1408547" cy="970652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spect="1"/>
          </p:cNvSpPr>
          <p:nvPr/>
        </p:nvSpPr>
        <p:spPr>
          <a:xfrm>
            <a:off x="486796" y="2959566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Student machine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6640" y="1706551"/>
            <a:ext cx="8140931" cy="4362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2" name="Picture 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28" y="1217920"/>
            <a:ext cx="765696" cy="7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98859" y="6107087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100 USD Azure Pass Credit for 30 days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" name="Connector: Elbow 4"/>
          <p:cNvCxnSpPr>
            <a:cxnSpLocks/>
            <a:stCxn id="46" idx="2"/>
          </p:cNvCxnSpPr>
          <p:nvPr/>
        </p:nvCxnSpPr>
        <p:spPr>
          <a:xfrm rot="16200000" flipH="1">
            <a:off x="1342376" y="3136394"/>
            <a:ext cx="630979" cy="6540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1476490" y="4172685"/>
            <a:ext cx="1688045" cy="376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Simulator Sensor</a:t>
            </a:r>
          </a:p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(Node.js)</a:t>
            </a:r>
            <a:endParaRPr kumimoji="0" lang="en-US" sz="1224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endCxn id="11" idx="1"/>
          </p:cNvCxnSpPr>
          <p:nvPr/>
        </p:nvCxnSpPr>
        <p:spPr>
          <a:xfrm>
            <a:off x="2723943" y="3795343"/>
            <a:ext cx="1195716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59" y="3405198"/>
            <a:ext cx="780290" cy="780290"/>
          </a:xfrm>
          <a:prstGeom prst="rect">
            <a:avLst/>
          </a:prstGeom>
        </p:spPr>
      </p:pic>
      <p:sp>
        <p:nvSpPr>
          <p:cNvPr id="48" name="Rectangle 47"/>
          <p:cNvSpPr>
            <a:spLocks noChangeAspect="1"/>
          </p:cNvSpPr>
          <p:nvPr/>
        </p:nvSpPr>
        <p:spPr>
          <a:xfrm>
            <a:off x="3435313" y="4251157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IoT Hub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4" y="3436581"/>
            <a:ext cx="670779" cy="6707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2029102"/>
            <a:ext cx="780290" cy="780290"/>
          </a:xfrm>
          <a:prstGeom prst="rect">
            <a:avLst/>
          </a:prstGeom>
        </p:spPr>
      </p:pic>
      <p:sp>
        <p:nvSpPr>
          <p:cNvPr id="53" name="Rectangle 52"/>
          <p:cNvSpPr>
            <a:spLocks noChangeAspect="1"/>
          </p:cNvSpPr>
          <p:nvPr/>
        </p:nvSpPr>
        <p:spPr>
          <a:xfrm>
            <a:off x="5574470" y="2905250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4650050"/>
            <a:ext cx="780290" cy="780290"/>
          </a:xfrm>
          <a:prstGeom prst="rect">
            <a:avLst/>
          </a:prstGeom>
        </p:spPr>
      </p:pic>
      <p:sp>
        <p:nvSpPr>
          <p:cNvPr id="55" name="Rectangle 54"/>
          <p:cNvSpPr>
            <a:spLocks noChangeAspect="1"/>
          </p:cNvSpPr>
          <p:nvPr/>
        </p:nvSpPr>
        <p:spPr>
          <a:xfrm>
            <a:off x="5574470" y="5526198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699949" y="3862480"/>
            <a:ext cx="1030291" cy="11750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4724953" y="2578437"/>
            <a:ext cx="1094520" cy="10463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660544" y="231863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582722" y="2188022"/>
            <a:ext cx="847916" cy="503433"/>
            <a:chOff x="7884058" y="5368509"/>
            <a:chExt cx="324905" cy="207663"/>
          </a:xfrm>
          <a:solidFill>
            <a:srgbClr val="FFFFFF"/>
          </a:solidFill>
        </p:grpSpPr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6955468" y="2396392"/>
            <a:ext cx="25175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6" y="3381825"/>
            <a:ext cx="780290" cy="780290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955468" y="2691455"/>
            <a:ext cx="936081" cy="10452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93862" y="3881300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Storage BLOB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04" y="4682143"/>
            <a:ext cx="780290" cy="780290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755963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14976" y="5502432"/>
            <a:ext cx="898708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Event Hub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91" y="4650050"/>
            <a:ext cx="780290" cy="78029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8344058" y="5084896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47" y="4646399"/>
            <a:ext cx="752929" cy="780290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cxnSpLocks/>
          </p:cNvCxnSpPr>
          <p:nvPr/>
        </p:nvCxnSpPr>
        <p:spPr>
          <a:xfrm>
            <a:off x="10006680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012835" y="5483036"/>
            <a:ext cx="1111202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Function App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595635" y="5491703"/>
            <a:ext cx="883576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Logic App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791" y="3543321"/>
            <a:ext cx="780290" cy="780290"/>
          </a:xfrm>
          <a:prstGeom prst="rect">
            <a:avLst/>
          </a:prstGeom>
        </p:spPr>
      </p:pic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11078954" y="4251157"/>
            <a:ext cx="0" cy="3937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299267" y="3280173"/>
            <a:ext cx="1410964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Email Notification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1388" y="3293767"/>
            <a:ext cx="1669775" cy="1434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1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Simulated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256921" cy="50143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Download Node.js Installer from </a:t>
            </a:r>
            <a:r>
              <a:rPr lang="en-US" dirty="0">
                <a:hlinkClick r:id="rId2"/>
              </a:rPr>
              <a:t>https://nodejs.org/en/download/</a:t>
            </a:r>
            <a:r>
              <a:rPr lang="en-US" dirty="0"/>
              <a:t> (Choose Windows 64 bits) and install in local machine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Once installer finished, open Node.Js command prompt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new folder by type command “</a:t>
            </a:r>
            <a:r>
              <a:rPr lang="en-US" b="1" dirty="0"/>
              <a:t>md c:\iotsim</a:t>
            </a:r>
            <a:r>
              <a:rPr lang="en-US" dirty="0"/>
              <a:t>”, then type </a:t>
            </a:r>
            <a:r>
              <a:rPr lang="en-US" b="1" dirty="0"/>
              <a:t>cd c:\iotsim</a:t>
            </a:r>
            <a:r>
              <a:rPr lang="en-US" dirty="0"/>
              <a:t>” (</a:t>
            </a:r>
            <a:r>
              <a:rPr lang="en-US" dirty="0">
                <a:solidFill>
                  <a:srgbClr val="FF0000"/>
                </a:solidFill>
              </a:rPr>
              <a:t>warning: case sensitive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new folder by type command “</a:t>
            </a:r>
            <a:r>
              <a:rPr lang="en-US" b="1" dirty="0"/>
              <a:t>md createdevice</a:t>
            </a:r>
            <a:r>
              <a:rPr lang="en-US" dirty="0"/>
              <a:t>”, then type “</a:t>
            </a:r>
            <a:r>
              <a:rPr lang="en-US" b="1" dirty="0"/>
              <a:t>cd createdevice</a:t>
            </a:r>
            <a:r>
              <a:rPr lang="en-US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package.json file using the following command “</a:t>
            </a:r>
            <a:r>
              <a:rPr lang="en-US" b="1" dirty="0"/>
              <a:t>npm init</a:t>
            </a:r>
            <a:r>
              <a:rPr lang="en-US" dirty="0"/>
              <a:t>” at your command prompt. Accept all the defaults: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following command “</a:t>
            </a:r>
            <a:r>
              <a:rPr lang="en-US" b="1" dirty="0"/>
              <a:t>npm install azure-</a:t>
            </a:r>
            <a:r>
              <a:rPr lang="en-US" b="1" dirty="0" err="1"/>
              <a:t>iothub</a:t>
            </a:r>
            <a:r>
              <a:rPr lang="en-US" b="1" dirty="0"/>
              <a:t> --save</a:t>
            </a:r>
            <a:r>
              <a:rPr lang="en-US" dirty="0"/>
              <a:t>” to install the azure-</a:t>
            </a:r>
            <a:r>
              <a:rPr lang="en-US" dirty="0" err="1"/>
              <a:t>iothub</a:t>
            </a:r>
            <a:r>
              <a:rPr lang="en-US" dirty="0"/>
              <a:t> Service SDK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source code from </a:t>
            </a:r>
            <a:r>
              <a:rPr lang="en-US" dirty="0">
                <a:hlinkClick r:id="rId3"/>
              </a:rPr>
              <a:t>https://github.com/SmithMMTK/IoT-Bootcamp/blob/master/Source%20code/Simulated%20Device/Create%20Device.js</a:t>
            </a:r>
            <a:r>
              <a:rPr lang="en-US" dirty="0"/>
              <a:t> and put into file </a:t>
            </a:r>
            <a:r>
              <a:rPr lang="en-US" b="1" dirty="0"/>
              <a:t>c:\iotsim\createdevice\createdevice.js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919" y="1778923"/>
            <a:ext cx="795077" cy="78750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AFCFE"/>
                </a:solidFill>
                <a:effectLst/>
                <a:latin typeface="Arial Unicode MS"/>
                <a:cs typeface="Courier New" panose="02070309020205020404" pitchFamily="49" charset="0"/>
              </a:rPr>
              <a:t>npm install azure-iothub --save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4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Simulated Device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Open the </a:t>
            </a:r>
            <a:r>
              <a:rPr lang="en-US" b="1" dirty="0"/>
              <a:t>createdevice.js </a:t>
            </a:r>
            <a:r>
              <a:rPr lang="en-US" dirty="0"/>
              <a:t>file and replace the placeholder value with the &lt;&lt;IoT Hub connection string&gt;&gt; for the hub you created in the previous section</a:t>
            </a:r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To run the </a:t>
            </a:r>
            <a:r>
              <a:rPr lang="en-US" b="1" dirty="0"/>
              <a:t>createdevice</a:t>
            </a:r>
            <a:r>
              <a:rPr lang="en-US" dirty="0"/>
              <a:t> application, execute the following command at the command prompt in the createdevice folder “</a:t>
            </a:r>
            <a:r>
              <a:rPr lang="en-US" b="1" dirty="0"/>
              <a:t>node createdevice.js</a:t>
            </a:r>
            <a:r>
              <a:rPr lang="en-US" dirty="0"/>
              <a:t>”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Make a note of the </a:t>
            </a:r>
            <a:r>
              <a:rPr lang="en-US" b="1" dirty="0"/>
              <a:t>Device ID</a:t>
            </a:r>
            <a:r>
              <a:rPr lang="en-US" dirty="0"/>
              <a:t> and </a:t>
            </a:r>
            <a:r>
              <a:rPr lang="en-US" b="1" dirty="0"/>
              <a:t>Device key</a:t>
            </a:r>
            <a:r>
              <a:rPr lang="en-US" dirty="0"/>
              <a:t>. You need these values later when you create an application that connects to IoT Hub as a device.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Switch back to Azure IoT Hub in Azure Portal, click </a:t>
            </a:r>
            <a:r>
              <a:rPr lang="en-US" b="1" dirty="0"/>
              <a:t>Devices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Click Device name you just create by script, then copy and make note of the Device connection string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69" y="2006894"/>
            <a:ext cx="6991765" cy="919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150" y="4347726"/>
            <a:ext cx="1291244" cy="4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0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7510651" cy="5014395"/>
          </a:xfrm>
        </p:spPr>
        <p:txBody>
          <a:bodyPr/>
          <a:lstStyle/>
          <a:p>
            <a:r>
              <a:rPr lang="en-US" dirty="0"/>
              <a:t>Device Id: </a:t>
            </a:r>
            <a:r>
              <a:rPr lang="en-US" i="1" dirty="0">
                <a:solidFill>
                  <a:srgbClr val="0070C0"/>
                </a:solidFill>
              </a:rPr>
              <a:t>&lt;&lt;Place your value here&gt;&gt;</a:t>
            </a:r>
            <a:endParaRPr lang="en-US" dirty="0"/>
          </a:p>
          <a:p>
            <a:r>
              <a:rPr lang="en-US" dirty="0"/>
              <a:t>Primary key: </a:t>
            </a:r>
            <a:r>
              <a:rPr lang="en-US" i="1" dirty="0">
                <a:solidFill>
                  <a:srgbClr val="0070C0"/>
                </a:solidFill>
              </a:rPr>
              <a:t>&lt;&lt;Place your value here&gt;&gt;</a:t>
            </a:r>
            <a:endParaRPr lang="en-US" dirty="0"/>
          </a:p>
          <a:p>
            <a:r>
              <a:rPr lang="en-US" dirty="0"/>
              <a:t>Connection string: </a:t>
            </a:r>
            <a:r>
              <a:rPr lang="en-US" i="1" dirty="0">
                <a:solidFill>
                  <a:srgbClr val="0070C0"/>
                </a:solidFill>
              </a:rPr>
              <a:t>&lt;&lt;Place your value here&gt;&gt;</a:t>
            </a:r>
          </a:p>
          <a:p>
            <a:pPr marL="0" indent="0">
              <a:buNone/>
            </a:pPr>
            <a:endParaRPr lang="th-TH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Example:</a:t>
            </a:r>
          </a:p>
          <a:p>
            <a:r>
              <a:rPr lang="en-US" dirty="0"/>
              <a:t>Device Id: </a:t>
            </a:r>
            <a:r>
              <a:rPr lang="en-US" i="1" dirty="0" err="1">
                <a:solidFill>
                  <a:srgbClr val="0070C0"/>
                </a:solidFill>
              </a:rPr>
              <a:t>myFirstNodeDevice</a:t>
            </a:r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Primary key: </a:t>
            </a:r>
            <a:r>
              <a:rPr lang="en-US" i="1" dirty="0">
                <a:solidFill>
                  <a:srgbClr val="0070C0"/>
                </a:solidFill>
              </a:rPr>
              <a:t>mZhNHAt6MhRKOzPRQV4oW8o1CJmMvMpIe4fpMIE/Ij4=</a:t>
            </a:r>
          </a:p>
          <a:p>
            <a:r>
              <a:rPr lang="en-US" dirty="0"/>
              <a:t>Connection string: </a:t>
            </a:r>
            <a:r>
              <a:rPr lang="en-US" i="1" dirty="0" err="1">
                <a:solidFill>
                  <a:srgbClr val="0070C0"/>
                </a:solidFill>
              </a:rPr>
              <a:t>HostName</a:t>
            </a:r>
            <a:r>
              <a:rPr lang="en-US" i="1" dirty="0">
                <a:solidFill>
                  <a:srgbClr val="0070C0"/>
                </a:solidFill>
              </a:rPr>
              <a:t>=smiothub3317.azure-devices.net;DeviceId=</a:t>
            </a:r>
            <a:r>
              <a:rPr lang="en-US" i="1" dirty="0" err="1">
                <a:solidFill>
                  <a:srgbClr val="0070C0"/>
                </a:solidFill>
              </a:rPr>
              <a:t>myFirstNodeDevice;SharedAccessKey</a:t>
            </a:r>
            <a:r>
              <a:rPr lang="en-US" i="1" dirty="0">
                <a:solidFill>
                  <a:srgbClr val="0070C0"/>
                </a:solidFill>
              </a:rPr>
              <a:t>=mZhNHAt6MhRKOzPRQV4oW8o1CJmMvMpIe4fpMIE/Ij4=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938" y="1431010"/>
            <a:ext cx="3347464" cy="48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Receive device-to-cloud messages</a:t>
            </a:r>
            <a:r>
              <a:rPr lang="th-TH" dirty="0"/>
              <a:t> </a:t>
            </a:r>
            <a:r>
              <a:rPr lang="en-US" dirty="0" err="1"/>
              <a:t>appliction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new folder </a:t>
            </a:r>
            <a:r>
              <a:rPr lang="en-US" b="1" dirty="0"/>
              <a:t>c:\iotsim\readdevice</a:t>
            </a:r>
            <a:r>
              <a:rPr lang="en-US" dirty="0"/>
              <a:t>” and open Node.js command at created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Create a package.json file using the following command “</a:t>
            </a:r>
            <a:r>
              <a:rPr lang="en-US" b="1" dirty="0"/>
              <a:t>npm init</a:t>
            </a:r>
            <a:r>
              <a:rPr lang="en-US" dirty="0"/>
              <a:t>” at your command prompt. Accept all the defaults: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following command “</a:t>
            </a:r>
            <a:r>
              <a:rPr lang="en-US" b="1" dirty="0"/>
              <a:t>npm install azure-event-hubs --save</a:t>
            </a:r>
            <a:r>
              <a:rPr lang="en-US" dirty="0"/>
              <a:t>” to install the azure-event-hubs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source code from </a:t>
            </a:r>
            <a:r>
              <a:rPr lang="en-US" dirty="0">
                <a:hlinkClick r:id="rId2"/>
              </a:rPr>
              <a:t>https://github.com/SmithMMTK/IoT-Bootcamp/blob/master/Source%20code/Simulated%20Device/Read%20Device%20Information.js</a:t>
            </a:r>
            <a:r>
              <a:rPr lang="en-US" dirty="0"/>
              <a:t> and put into file </a:t>
            </a:r>
            <a:r>
              <a:rPr lang="en-US" b="1" dirty="0"/>
              <a:t>c:\iotsim\readdevice\readdevice.js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b="1" dirty="0"/>
              <a:t>readdevice.js </a:t>
            </a:r>
            <a:r>
              <a:rPr lang="en-US" dirty="0"/>
              <a:t>file and replace the placeholder value with the &lt;&lt;IoT Hub connection string&gt;&gt; for the hub you created in the previous section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97" y="5074675"/>
            <a:ext cx="7536094" cy="7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simulated device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new folder </a:t>
            </a:r>
            <a:r>
              <a:rPr lang="en-US" b="1" dirty="0"/>
              <a:t>c:\iotsim\senddata</a:t>
            </a:r>
            <a:r>
              <a:rPr lang="en-US" dirty="0"/>
              <a:t>” and open Node.js command at created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Create a package.json file using the following command “</a:t>
            </a:r>
            <a:r>
              <a:rPr lang="en-US" b="1" dirty="0"/>
              <a:t>npm init</a:t>
            </a:r>
            <a:r>
              <a:rPr lang="en-US" dirty="0"/>
              <a:t>” at your command prompt. Accept all the defaults: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following command “</a:t>
            </a:r>
            <a:r>
              <a:rPr lang="en-US" b="1" dirty="0"/>
              <a:t>npm install azure-</a:t>
            </a:r>
            <a:r>
              <a:rPr lang="en-US" b="1" dirty="0" err="1"/>
              <a:t>iot</a:t>
            </a:r>
            <a:r>
              <a:rPr lang="en-US" b="1" dirty="0"/>
              <a:t>-device azure-</a:t>
            </a:r>
            <a:r>
              <a:rPr lang="en-US" b="1" dirty="0" err="1"/>
              <a:t>iot</a:t>
            </a:r>
            <a:r>
              <a:rPr lang="en-US" b="1" dirty="0"/>
              <a:t>-device-</a:t>
            </a:r>
            <a:r>
              <a:rPr lang="en-US" b="1" dirty="0" err="1"/>
              <a:t>mqtt</a:t>
            </a:r>
            <a:r>
              <a:rPr lang="en-US" b="1" dirty="0"/>
              <a:t> --save</a:t>
            </a:r>
            <a:r>
              <a:rPr lang="en-US" dirty="0"/>
              <a:t>” to install the azure-</a:t>
            </a:r>
            <a:r>
              <a:rPr lang="en-US" dirty="0" err="1"/>
              <a:t>iot</a:t>
            </a:r>
            <a:r>
              <a:rPr lang="en-US" dirty="0"/>
              <a:t>-device-</a:t>
            </a:r>
            <a:r>
              <a:rPr lang="en-US" dirty="0" err="1"/>
              <a:t>mqtt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source code from </a:t>
            </a:r>
            <a:r>
              <a:rPr lang="en-US" dirty="0">
                <a:hlinkClick r:id="rId2"/>
              </a:rPr>
              <a:t>https://github.com/SmithMMTK/IoT-Bootcamp/blob/master/Source%20code/Simulated%20Device/Send%20Device%20Telemetry.js</a:t>
            </a:r>
            <a:r>
              <a:rPr lang="en-US" dirty="0"/>
              <a:t> and put into file </a:t>
            </a:r>
            <a:r>
              <a:rPr lang="en-US" b="1" dirty="0"/>
              <a:t>c:\iotsim\senddata\senddata.js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b="1" dirty="0"/>
              <a:t>senddata.js </a:t>
            </a:r>
            <a:r>
              <a:rPr lang="en-US" dirty="0"/>
              <a:t>file and replace the placeholder value with the &lt;&lt;IoT Device connection string&gt;&gt; for the hub you created in the previous section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</a:t>
            </a:r>
            <a:r>
              <a:rPr lang="en-US" b="1" dirty="0"/>
              <a:t>senddata.js </a:t>
            </a:r>
            <a:r>
              <a:rPr lang="en-US" dirty="0"/>
              <a:t>and</a:t>
            </a:r>
            <a:r>
              <a:rPr lang="en-US" b="1" dirty="0"/>
              <a:t> readdevice.js</a:t>
            </a:r>
            <a:r>
              <a:rPr lang="en-US" dirty="0"/>
              <a:t> application, execute the following command at the command prompt in the createdevice folder “</a:t>
            </a:r>
            <a:r>
              <a:rPr lang="en-US" b="1" dirty="0"/>
              <a:t>node createdevice.js</a:t>
            </a:r>
            <a:r>
              <a:rPr lang="en-US" dirty="0"/>
              <a:t>” “</a:t>
            </a:r>
            <a:r>
              <a:rPr lang="en-US" b="1" dirty="0"/>
              <a:t>node readdevice.js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41" y="4903149"/>
            <a:ext cx="7599045" cy="4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Verified Device to Cloud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Check command prompt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Azure IoT Hub and check Usage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540" y="1479663"/>
            <a:ext cx="5574358" cy="3650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29" y="2643738"/>
            <a:ext cx="4859996" cy="28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6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04 - Process IoT streaming data</a:t>
            </a:r>
          </a:p>
        </p:txBody>
      </p:sp>
    </p:spTree>
    <p:extLst>
      <p:ext uri="{BB962C8B-B14F-4D97-AF65-F5344CB8AC3E}">
        <p14:creationId xmlns:p14="http://schemas.microsoft.com/office/powerpoint/2010/main" val="282986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365" y="423413"/>
            <a:ext cx="3719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HOL Scenario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696527" y="2123356"/>
            <a:ext cx="1434012" cy="774822"/>
            <a:chOff x="3479034" y="4845974"/>
            <a:chExt cx="1793040" cy="970652"/>
          </a:xfrm>
          <a:solidFill>
            <a:srgbClr val="FFFFFF"/>
          </a:solidFill>
        </p:grpSpPr>
        <p:sp>
          <p:nvSpPr>
            <p:cNvPr id="44" name="Freeform 43"/>
            <p:cNvSpPr>
              <a:spLocks noEditPoints="1"/>
            </p:cNvSpPr>
            <p:nvPr/>
          </p:nvSpPr>
          <p:spPr bwMode="black">
            <a:xfrm>
              <a:off x="4953857" y="5174915"/>
              <a:ext cx="318217" cy="641711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12"/>
                </a:cxn>
                <a:cxn ang="0">
                  <a:pos x="0" y="119"/>
                </a:cxn>
                <a:cxn ang="0">
                  <a:pos x="0" y="531"/>
                </a:cxn>
                <a:cxn ang="0">
                  <a:pos x="7" y="538"/>
                </a:cxn>
                <a:cxn ang="0">
                  <a:pos x="260" y="538"/>
                </a:cxn>
                <a:cxn ang="0">
                  <a:pos x="267" y="531"/>
                </a:cxn>
                <a:cxn ang="0">
                  <a:pos x="267" y="119"/>
                </a:cxn>
                <a:cxn ang="0">
                  <a:pos x="267" y="112"/>
                </a:cxn>
                <a:cxn ang="0">
                  <a:pos x="267" y="7"/>
                </a:cxn>
                <a:cxn ang="0">
                  <a:pos x="260" y="0"/>
                </a:cxn>
                <a:cxn ang="0">
                  <a:pos x="32" y="82"/>
                </a:cxn>
                <a:cxn ang="0">
                  <a:pos x="32" y="57"/>
                </a:cxn>
                <a:cxn ang="0">
                  <a:pos x="39" y="50"/>
                </a:cxn>
                <a:cxn ang="0">
                  <a:pos x="228" y="50"/>
                </a:cxn>
                <a:cxn ang="0">
                  <a:pos x="235" y="57"/>
                </a:cxn>
                <a:cxn ang="0">
                  <a:pos x="235" y="82"/>
                </a:cxn>
                <a:cxn ang="0">
                  <a:pos x="228" y="89"/>
                </a:cxn>
                <a:cxn ang="0">
                  <a:pos x="39" y="89"/>
                </a:cxn>
                <a:cxn ang="0">
                  <a:pos x="32" y="82"/>
                </a:cxn>
                <a:cxn ang="0">
                  <a:pos x="213" y="254"/>
                </a:cxn>
                <a:cxn ang="0">
                  <a:pos x="195" y="236"/>
                </a:cxn>
                <a:cxn ang="0">
                  <a:pos x="213" y="218"/>
                </a:cxn>
                <a:cxn ang="0">
                  <a:pos x="232" y="236"/>
                </a:cxn>
                <a:cxn ang="0">
                  <a:pos x="213" y="254"/>
                </a:cxn>
                <a:cxn ang="0">
                  <a:pos x="213" y="194"/>
                </a:cxn>
                <a:cxn ang="0">
                  <a:pos x="189" y="170"/>
                </a:cxn>
                <a:cxn ang="0">
                  <a:pos x="213" y="146"/>
                </a:cxn>
                <a:cxn ang="0">
                  <a:pos x="238" y="170"/>
                </a:cxn>
                <a:cxn ang="0">
                  <a:pos x="213" y="194"/>
                </a:cxn>
              </a:cxnLst>
              <a:rect l="0" t="0" r="r" b="b"/>
              <a:pathLst>
                <a:path w="267" h="538">
                  <a:moveTo>
                    <a:pt x="2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35"/>
                    <a:pt x="3" y="538"/>
                    <a:pt x="7" y="538"/>
                  </a:cubicBezTo>
                  <a:cubicBezTo>
                    <a:pt x="260" y="538"/>
                    <a:pt x="260" y="538"/>
                    <a:pt x="260" y="538"/>
                  </a:cubicBezTo>
                  <a:cubicBezTo>
                    <a:pt x="264" y="538"/>
                    <a:pt x="267" y="535"/>
                    <a:pt x="267" y="531"/>
                  </a:cubicBezTo>
                  <a:cubicBezTo>
                    <a:pt x="267" y="119"/>
                    <a:pt x="267" y="119"/>
                    <a:pt x="267" y="119"/>
                  </a:cubicBezTo>
                  <a:cubicBezTo>
                    <a:pt x="267" y="112"/>
                    <a:pt x="267" y="112"/>
                    <a:pt x="267" y="112"/>
                  </a:cubicBezTo>
                  <a:cubicBezTo>
                    <a:pt x="267" y="7"/>
                    <a:pt x="267" y="7"/>
                    <a:pt x="267" y="7"/>
                  </a:cubicBezTo>
                  <a:cubicBezTo>
                    <a:pt x="267" y="3"/>
                    <a:pt x="264" y="0"/>
                    <a:pt x="260" y="0"/>
                  </a:cubicBezTo>
                  <a:close/>
                  <a:moveTo>
                    <a:pt x="32" y="82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3"/>
                    <a:pt x="35" y="50"/>
                    <a:pt x="39" y="50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32" y="50"/>
                    <a:pt x="235" y="53"/>
                    <a:pt x="235" y="57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35" y="86"/>
                    <a:pt x="232" y="89"/>
                    <a:pt x="228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5" y="89"/>
                    <a:pt x="32" y="86"/>
                    <a:pt x="32" y="82"/>
                  </a:cubicBezTo>
                  <a:close/>
                  <a:moveTo>
                    <a:pt x="213" y="254"/>
                  </a:moveTo>
                  <a:cubicBezTo>
                    <a:pt x="203" y="254"/>
                    <a:pt x="195" y="246"/>
                    <a:pt x="195" y="236"/>
                  </a:cubicBezTo>
                  <a:cubicBezTo>
                    <a:pt x="195" y="226"/>
                    <a:pt x="203" y="218"/>
                    <a:pt x="213" y="218"/>
                  </a:cubicBezTo>
                  <a:cubicBezTo>
                    <a:pt x="223" y="218"/>
                    <a:pt x="232" y="226"/>
                    <a:pt x="232" y="236"/>
                  </a:cubicBezTo>
                  <a:cubicBezTo>
                    <a:pt x="232" y="246"/>
                    <a:pt x="223" y="254"/>
                    <a:pt x="213" y="254"/>
                  </a:cubicBezTo>
                  <a:close/>
                  <a:moveTo>
                    <a:pt x="213" y="194"/>
                  </a:moveTo>
                  <a:cubicBezTo>
                    <a:pt x="200" y="194"/>
                    <a:pt x="189" y="183"/>
                    <a:pt x="189" y="170"/>
                  </a:cubicBezTo>
                  <a:cubicBezTo>
                    <a:pt x="189" y="156"/>
                    <a:pt x="200" y="146"/>
                    <a:pt x="213" y="146"/>
                  </a:cubicBezTo>
                  <a:cubicBezTo>
                    <a:pt x="227" y="146"/>
                    <a:pt x="238" y="156"/>
                    <a:pt x="238" y="170"/>
                  </a:cubicBezTo>
                  <a:cubicBezTo>
                    <a:pt x="238" y="183"/>
                    <a:pt x="227" y="194"/>
                    <a:pt x="213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3479034" y="4845974"/>
              <a:ext cx="1408547" cy="970652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spect="1"/>
          </p:cNvSpPr>
          <p:nvPr/>
        </p:nvSpPr>
        <p:spPr>
          <a:xfrm>
            <a:off x="486796" y="2959566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Student machine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6640" y="1706551"/>
            <a:ext cx="8140931" cy="4362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2" name="Picture 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28" y="1217920"/>
            <a:ext cx="765696" cy="7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98859" y="6107087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100 USD Azure Pass Credit for 30 days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" name="Connector: Elbow 4"/>
          <p:cNvCxnSpPr>
            <a:cxnSpLocks/>
            <a:stCxn id="46" idx="2"/>
          </p:cNvCxnSpPr>
          <p:nvPr/>
        </p:nvCxnSpPr>
        <p:spPr>
          <a:xfrm rot="16200000" flipH="1">
            <a:off x="1342376" y="3136394"/>
            <a:ext cx="630979" cy="6540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1476490" y="4172685"/>
            <a:ext cx="1688045" cy="376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Simulator Sensor</a:t>
            </a:r>
          </a:p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(Node.js)</a:t>
            </a:r>
            <a:endParaRPr kumimoji="0" lang="en-US" sz="1224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endCxn id="11" idx="1"/>
          </p:cNvCxnSpPr>
          <p:nvPr/>
        </p:nvCxnSpPr>
        <p:spPr>
          <a:xfrm>
            <a:off x="2723943" y="3795343"/>
            <a:ext cx="1195716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59" y="3405198"/>
            <a:ext cx="780290" cy="780290"/>
          </a:xfrm>
          <a:prstGeom prst="rect">
            <a:avLst/>
          </a:prstGeom>
        </p:spPr>
      </p:pic>
      <p:sp>
        <p:nvSpPr>
          <p:cNvPr id="48" name="Rectangle 47"/>
          <p:cNvSpPr>
            <a:spLocks noChangeAspect="1"/>
          </p:cNvSpPr>
          <p:nvPr/>
        </p:nvSpPr>
        <p:spPr>
          <a:xfrm>
            <a:off x="3435313" y="4251157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IoT Hub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4" y="3436581"/>
            <a:ext cx="670779" cy="6707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2029102"/>
            <a:ext cx="780290" cy="780290"/>
          </a:xfrm>
          <a:prstGeom prst="rect">
            <a:avLst/>
          </a:prstGeom>
        </p:spPr>
      </p:pic>
      <p:sp>
        <p:nvSpPr>
          <p:cNvPr id="53" name="Rectangle 52"/>
          <p:cNvSpPr>
            <a:spLocks noChangeAspect="1"/>
          </p:cNvSpPr>
          <p:nvPr/>
        </p:nvSpPr>
        <p:spPr>
          <a:xfrm>
            <a:off x="5574470" y="2905250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4650050"/>
            <a:ext cx="780290" cy="780290"/>
          </a:xfrm>
          <a:prstGeom prst="rect">
            <a:avLst/>
          </a:prstGeom>
        </p:spPr>
      </p:pic>
      <p:sp>
        <p:nvSpPr>
          <p:cNvPr id="55" name="Rectangle 54"/>
          <p:cNvSpPr>
            <a:spLocks noChangeAspect="1"/>
          </p:cNvSpPr>
          <p:nvPr/>
        </p:nvSpPr>
        <p:spPr>
          <a:xfrm>
            <a:off x="5574470" y="5526198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699949" y="3862480"/>
            <a:ext cx="1030291" cy="11750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4724953" y="2578437"/>
            <a:ext cx="1094520" cy="10463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660544" y="231863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582722" y="2188022"/>
            <a:ext cx="847916" cy="503433"/>
            <a:chOff x="7884058" y="5368509"/>
            <a:chExt cx="324905" cy="207663"/>
          </a:xfrm>
          <a:solidFill>
            <a:srgbClr val="FFFFFF"/>
          </a:solidFill>
        </p:grpSpPr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6955468" y="2396392"/>
            <a:ext cx="25175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6" y="3381825"/>
            <a:ext cx="780290" cy="780290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955468" y="2691455"/>
            <a:ext cx="936081" cy="10452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93862" y="3881300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Storage BLOB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04" y="4682143"/>
            <a:ext cx="780290" cy="780290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755963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14976" y="5502432"/>
            <a:ext cx="898708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Event Hub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91" y="4650050"/>
            <a:ext cx="780290" cy="78029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8344058" y="5084896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47" y="4646399"/>
            <a:ext cx="752929" cy="780290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cxnSpLocks/>
          </p:cNvCxnSpPr>
          <p:nvPr/>
        </p:nvCxnSpPr>
        <p:spPr>
          <a:xfrm>
            <a:off x="10006680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012835" y="5483036"/>
            <a:ext cx="1111202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Function App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595635" y="5491703"/>
            <a:ext cx="883576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Logic App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791" y="3543321"/>
            <a:ext cx="780290" cy="780290"/>
          </a:xfrm>
          <a:prstGeom prst="rect">
            <a:avLst/>
          </a:prstGeom>
        </p:spPr>
      </p:pic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11078954" y="4251157"/>
            <a:ext cx="0" cy="3937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299267" y="3280173"/>
            <a:ext cx="1410964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Email Notification</a:t>
            </a:r>
          </a:p>
        </p:txBody>
      </p:sp>
    </p:spTree>
    <p:extLst>
      <p:ext uri="{BB962C8B-B14F-4D97-AF65-F5344CB8AC3E}">
        <p14:creationId xmlns:p14="http://schemas.microsoft.com/office/powerpoint/2010/main" val="2947719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365" y="423413"/>
            <a:ext cx="3719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HOL Scenario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696527" y="2123356"/>
            <a:ext cx="1434012" cy="774822"/>
            <a:chOff x="3479034" y="4845974"/>
            <a:chExt cx="1793040" cy="970652"/>
          </a:xfrm>
          <a:solidFill>
            <a:srgbClr val="FFFFFF"/>
          </a:solidFill>
        </p:grpSpPr>
        <p:sp>
          <p:nvSpPr>
            <p:cNvPr id="44" name="Freeform 43"/>
            <p:cNvSpPr>
              <a:spLocks noEditPoints="1"/>
            </p:cNvSpPr>
            <p:nvPr/>
          </p:nvSpPr>
          <p:spPr bwMode="black">
            <a:xfrm>
              <a:off x="4953857" y="5174915"/>
              <a:ext cx="318217" cy="641711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12"/>
                </a:cxn>
                <a:cxn ang="0">
                  <a:pos x="0" y="119"/>
                </a:cxn>
                <a:cxn ang="0">
                  <a:pos x="0" y="531"/>
                </a:cxn>
                <a:cxn ang="0">
                  <a:pos x="7" y="538"/>
                </a:cxn>
                <a:cxn ang="0">
                  <a:pos x="260" y="538"/>
                </a:cxn>
                <a:cxn ang="0">
                  <a:pos x="267" y="531"/>
                </a:cxn>
                <a:cxn ang="0">
                  <a:pos x="267" y="119"/>
                </a:cxn>
                <a:cxn ang="0">
                  <a:pos x="267" y="112"/>
                </a:cxn>
                <a:cxn ang="0">
                  <a:pos x="267" y="7"/>
                </a:cxn>
                <a:cxn ang="0">
                  <a:pos x="260" y="0"/>
                </a:cxn>
                <a:cxn ang="0">
                  <a:pos x="32" y="82"/>
                </a:cxn>
                <a:cxn ang="0">
                  <a:pos x="32" y="57"/>
                </a:cxn>
                <a:cxn ang="0">
                  <a:pos x="39" y="50"/>
                </a:cxn>
                <a:cxn ang="0">
                  <a:pos x="228" y="50"/>
                </a:cxn>
                <a:cxn ang="0">
                  <a:pos x="235" y="57"/>
                </a:cxn>
                <a:cxn ang="0">
                  <a:pos x="235" y="82"/>
                </a:cxn>
                <a:cxn ang="0">
                  <a:pos x="228" y="89"/>
                </a:cxn>
                <a:cxn ang="0">
                  <a:pos x="39" y="89"/>
                </a:cxn>
                <a:cxn ang="0">
                  <a:pos x="32" y="82"/>
                </a:cxn>
                <a:cxn ang="0">
                  <a:pos x="213" y="254"/>
                </a:cxn>
                <a:cxn ang="0">
                  <a:pos x="195" y="236"/>
                </a:cxn>
                <a:cxn ang="0">
                  <a:pos x="213" y="218"/>
                </a:cxn>
                <a:cxn ang="0">
                  <a:pos x="232" y="236"/>
                </a:cxn>
                <a:cxn ang="0">
                  <a:pos x="213" y="254"/>
                </a:cxn>
                <a:cxn ang="0">
                  <a:pos x="213" y="194"/>
                </a:cxn>
                <a:cxn ang="0">
                  <a:pos x="189" y="170"/>
                </a:cxn>
                <a:cxn ang="0">
                  <a:pos x="213" y="146"/>
                </a:cxn>
                <a:cxn ang="0">
                  <a:pos x="238" y="170"/>
                </a:cxn>
                <a:cxn ang="0">
                  <a:pos x="213" y="194"/>
                </a:cxn>
              </a:cxnLst>
              <a:rect l="0" t="0" r="r" b="b"/>
              <a:pathLst>
                <a:path w="267" h="538">
                  <a:moveTo>
                    <a:pt x="2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35"/>
                    <a:pt x="3" y="538"/>
                    <a:pt x="7" y="538"/>
                  </a:cubicBezTo>
                  <a:cubicBezTo>
                    <a:pt x="260" y="538"/>
                    <a:pt x="260" y="538"/>
                    <a:pt x="260" y="538"/>
                  </a:cubicBezTo>
                  <a:cubicBezTo>
                    <a:pt x="264" y="538"/>
                    <a:pt x="267" y="535"/>
                    <a:pt x="267" y="531"/>
                  </a:cubicBezTo>
                  <a:cubicBezTo>
                    <a:pt x="267" y="119"/>
                    <a:pt x="267" y="119"/>
                    <a:pt x="267" y="119"/>
                  </a:cubicBezTo>
                  <a:cubicBezTo>
                    <a:pt x="267" y="112"/>
                    <a:pt x="267" y="112"/>
                    <a:pt x="267" y="112"/>
                  </a:cubicBezTo>
                  <a:cubicBezTo>
                    <a:pt x="267" y="7"/>
                    <a:pt x="267" y="7"/>
                    <a:pt x="267" y="7"/>
                  </a:cubicBezTo>
                  <a:cubicBezTo>
                    <a:pt x="267" y="3"/>
                    <a:pt x="264" y="0"/>
                    <a:pt x="260" y="0"/>
                  </a:cubicBezTo>
                  <a:close/>
                  <a:moveTo>
                    <a:pt x="32" y="82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3"/>
                    <a:pt x="35" y="50"/>
                    <a:pt x="39" y="50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32" y="50"/>
                    <a:pt x="235" y="53"/>
                    <a:pt x="235" y="57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35" y="86"/>
                    <a:pt x="232" y="89"/>
                    <a:pt x="228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5" y="89"/>
                    <a:pt x="32" y="86"/>
                    <a:pt x="32" y="82"/>
                  </a:cubicBezTo>
                  <a:close/>
                  <a:moveTo>
                    <a:pt x="213" y="254"/>
                  </a:moveTo>
                  <a:cubicBezTo>
                    <a:pt x="203" y="254"/>
                    <a:pt x="195" y="246"/>
                    <a:pt x="195" y="236"/>
                  </a:cubicBezTo>
                  <a:cubicBezTo>
                    <a:pt x="195" y="226"/>
                    <a:pt x="203" y="218"/>
                    <a:pt x="213" y="218"/>
                  </a:cubicBezTo>
                  <a:cubicBezTo>
                    <a:pt x="223" y="218"/>
                    <a:pt x="232" y="226"/>
                    <a:pt x="232" y="236"/>
                  </a:cubicBezTo>
                  <a:cubicBezTo>
                    <a:pt x="232" y="246"/>
                    <a:pt x="223" y="254"/>
                    <a:pt x="213" y="254"/>
                  </a:cubicBezTo>
                  <a:close/>
                  <a:moveTo>
                    <a:pt x="213" y="194"/>
                  </a:moveTo>
                  <a:cubicBezTo>
                    <a:pt x="200" y="194"/>
                    <a:pt x="189" y="183"/>
                    <a:pt x="189" y="170"/>
                  </a:cubicBezTo>
                  <a:cubicBezTo>
                    <a:pt x="189" y="156"/>
                    <a:pt x="200" y="146"/>
                    <a:pt x="213" y="146"/>
                  </a:cubicBezTo>
                  <a:cubicBezTo>
                    <a:pt x="227" y="146"/>
                    <a:pt x="238" y="156"/>
                    <a:pt x="238" y="170"/>
                  </a:cubicBezTo>
                  <a:cubicBezTo>
                    <a:pt x="238" y="183"/>
                    <a:pt x="227" y="194"/>
                    <a:pt x="213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3479034" y="4845974"/>
              <a:ext cx="1408547" cy="970652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spect="1"/>
          </p:cNvSpPr>
          <p:nvPr/>
        </p:nvSpPr>
        <p:spPr>
          <a:xfrm>
            <a:off x="486796" y="2959566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Student machine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6640" y="1706551"/>
            <a:ext cx="8140931" cy="4362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2" name="Picture 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28" y="1217920"/>
            <a:ext cx="765696" cy="7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98859" y="6107087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100 USD Azure Pass Credit for 30 days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" name="Connector: Elbow 4"/>
          <p:cNvCxnSpPr>
            <a:cxnSpLocks/>
            <a:stCxn id="46" idx="2"/>
          </p:cNvCxnSpPr>
          <p:nvPr/>
        </p:nvCxnSpPr>
        <p:spPr>
          <a:xfrm rot="16200000" flipH="1">
            <a:off x="1342376" y="3136394"/>
            <a:ext cx="630979" cy="6540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1476490" y="4172685"/>
            <a:ext cx="1688045" cy="376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Simulator Sensor</a:t>
            </a:r>
          </a:p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(Node.js)</a:t>
            </a:r>
            <a:endParaRPr kumimoji="0" lang="en-US" sz="1224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endCxn id="11" idx="1"/>
          </p:cNvCxnSpPr>
          <p:nvPr/>
        </p:nvCxnSpPr>
        <p:spPr>
          <a:xfrm>
            <a:off x="2723943" y="3795343"/>
            <a:ext cx="1195716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59" y="3405198"/>
            <a:ext cx="780290" cy="780290"/>
          </a:xfrm>
          <a:prstGeom prst="rect">
            <a:avLst/>
          </a:prstGeom>
        </p:spPr>
      </p:pic>
      <p:sp>
        <p:nvSpPr>
          <p:cNvPr id="48" name="Rectangle 47"/>
          <p:cNvSpPr>
            <a:spLocks noChangeAspect="1"/>
          </p:cNvSpPr>
          <p:nvPr/>
        </p:nvSpPr>
        <p:spPr>
          <a:xfrm>
            <a:off x="3435313" y="4251157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IoT Hub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4" y="3436581"/>
            <a:ext cx="670779" cy="6707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2029102"/>
            <a:ext cx="780290" cy="780290"/>
          </a:xfrm>
          <a:prstGeom prst="rect">
            <a:avLst/>
          </a:prstGeom>
        </p:spPr>
      </p:pic>
      <p:sp>
        <p:nvSpPr>
          <p:cNvPr id="53" name="Rectangle 52"/>
          <p:cNvSpPr>
            <a:spLocks noChangeAspect="1"/>
          </p:cNvSpPr>
          <p:nvPr/>
        </p:nvSpPr>
        <p:spPr>
          <a:xfrm>
            <a:off x="5574470" y="2905250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4650050"/>
            <a:ext cx="780290" cy="780290"/>
          </a:xfrm>
          <a:prstGeom prst="rect">
            <a:avLst/>
          </a:prstGeom>
        </p:spPr>
      </p:pic>
      <p:sp>
        <p:nvSpPr>
          <p:cNvPr id="55" name="Rectangle 54"/>
          <p:cNvSpPr>
            <a:spLocks noChangeAspect="1"/>
          </p:cNvSpPr>
          <p:nvPr/>
        </p:nvSpPr>
        <p:spPr>
          <a:xfrm>
            <a:off x="5574470" y="5526198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699949" y="3862480"/>
            <a:ext cx="1030291" cy="11750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4724953" y="2578437"/>
            <a:ext cx="1094520" cy="10463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660544" y="231863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582722" y="2188022"/>
            <a:ext cx="847916" cy="503433"/>
            <a:chOff x="7884058" y="5368509"/>
            <a:chExt cx="324905" cy="207663"/>
          </a:xfrm>
          <a:solidFill>
            <a:srgbClr val="FFFFFF"/>
          </a:solidFill>
        </p:grpSpPr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6955468" y="2396392"/>
            <a:ext cx="25175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6" y="3381825"/>
            <a:ext cx="780290" cy="780290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955468" y="2691455"/>
            <a:ext cx="936081" cy="10452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93862" y="3881300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Storage BLOB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04" y="4682143"/>
            <a:ext cx="780290" cy="780290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755963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14976" y="5502432"/>
            <a:ext cx="898708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Event Hub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91" y="4650050"/>
            <a:ext cx="780290" cy="78029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8344058" y="5084896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47" y="4646399"/>
            <a:ext cx="752929" cy="780290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cxnSpLocks/>
          </p:cNvCxnSpPr>
          <p:nvPr/>
        </p:nvCxnSpPr>
        <p:spPr>
          <a:xfrm>
            <a:off x="10006680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012835" y="5483036"/>
            <a:ext cx="1111202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Function App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595635" y="5491703"/>
            <a:ext cx="883576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Logic App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791" y="3543321"/>
            <a:ext cx="780290" cy="780290"/>
          </a:xfrm>
          <a:prstGeom prst="rect">
            <a:avLst/>
          </a:prstGeom>
        </p:spPr>
      </p:pic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11078954" y="4251157"/>
            <a:ext cx="0" cy="3937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299267" y="3280173"/>
            <a:ext cx="1410964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Email Notification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501840" y="1924623"/>
            <a:ext cx="1669775" cy="1434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6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Stream Analytics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0464643" cy="50143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Logon to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portal.azure.com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then select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Internet of Things </a:t>
            </a:r>
            <a:r>
              <a:rPr lang="en-US" dirty="0">
                <a:solidFill>
                  <a:schemeClr val="tx1"/>
                </a:solidFill>
              </a:rPr>
              <a:t>-&gt;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New Stream Analytics Job</a:t>
            </a:r>
            <a:endParaRPr lang="en-US" sz="1700" b="1" dirty="0">
              <a:solidFill>
                <a:schemeClr val="tx1"/>
              </a:solidFill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following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Job name :  </a:t>
            </a:r>
            <a:r>
              <a:rPr lang="en-US" b="1" dirty="0"/>
              <a:t>SA01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Resource group -&gt; Use existing :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MyIoT</a:t>
            </a:r>
          </a:p>
          <a:p>
            <a:pPr lvl="1"/>
            <a:r>
              <a:rPr lang="en-US" dirty="0"/>
              <a:t>Location :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Southeast Asia</a:t>
            </a:r>
            <a:r>
              <a:rPr lang="en-US" dirty="0"/>
              <a:t>, click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Create</a:t>
            </a:r>
            <a:endParaRPr lang="th-TH" sz="1700" b="1" dirty="0">
              <a:solidFill>
                <a:schemeClr val="tx1"/>
              </a:solidFill>
              <a:latin typeface="Segoe"/>
              <a:cs typeface="Cordia New" panose="020B03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Once Stream Analytics Job was created, </a:t>
            </a:r>
            <a:br>
              <a:rPr lang="en-US" dirty="0"/>
            </a:br>
            <a:r>
              <a:rPr lang="en-US" dirty="0"/>
              <a:t>click to open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SA01</a:t>
            </a:r>
            <a:r>
              <a:rPr lang="en-US" dirty="0"/>
              <a:t> Stream Analytics 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62" y="2293116"/>
            <a:ext cx="5744718" cy="40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2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first Azure Stream Analytics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431010"/>
            <a:ext cx="8885022" cy="501439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the Job Topology pane click the </a:t>
            </a:r>
            <a:r>
              <a:rPr lang="en-US" b="1" dirty="0">
                <a:solidFill>
                  <a:schemeClr val="tx1"/>
                </a:solidFill>
              </a:rPr>
              <a:t>Query</a:t>
            </a:r>
            <a:r>
              <a:rPr lang="en-US" dirty="0"/>
              <a:t> box to go to the Query Editor. The QUERY editor allows you to enter a T-SQL query that performs the transformation over the incoming event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Review default code from query panel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example IoT Simulated Sensors from </a:t>
            </a:r>
            <a:r>
              <a:rPr lang="en-US" dirty="0">
                <a:hlinkClick r:id="rId2"/>
              </a:rPr>
              <a:t>https://github.com/SmithMMTK/IoT-Bootcamp/blob/master/Source%20code/Stream%20Analytics/windSpeed.json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the three dots next to your input and select</a:t>
            </a:r>
            <a:br>
              <a:rPr lang="en-US" dirty="0"/>
            </a:br>
            <a:r>
              <a:rPr lang="en-US" b="1" dirty="0"/>
              <a:t>Upload sample data from file</a:t>
            </a:r>
            <a:r>
              <a:rPr lang="en-US" dirty="0"/>
              <a:t> box.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pane opens on the right as a result, in it select the </a:t>
            </a:r>
            <a:r>
              <a:rPr lang="en-US" b="1" dirty="0"/>
              <a:t>windSpeed.json </a:t>
            </a:r>
            <a:r>
              <a:rPr lang="en-US" dirty="0"/>
              <a:t>data file from your downloaded location and click </a:t>
            </a:r>
            <a:r>
              <a:rPr lang="en-US" b="1" dirty="0"/>
              <a:t>OK</a:t>
            </a:r>
            <a:r>
              <a:rPr lang="en-US" dirty="0"/>
              <a:t> at the bottom of the pane.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click the </a:t>
            </a:r>
            <a:r>
              <a:rPr lang="en-US" b="1" dirty="0"/>
              <a:t>Test</a:t>
            </a:r>
            <a:r>
              <a:rPr lang="en-US" dirty="0"/>
              <a:t> gear in the top left area of the window and process your test query against the sample dataset. A results window will open below your query as the processing is complete.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875" y="1788633"/>
            <a:ext cx="1495459" cy="1526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303" y="3661233"/>
            <a:ext cx="3339637" cy="643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927" y="5798398"/>
            <a:ext cx="843267" cy="5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Modified an Azure Stream Analytics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0464643" cy="50143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Download query from </a:t>
            </a:r>
            <a:r>
              <a:rPr lang="en-US" dirty="0">
                <a:hlinkClick r:id="rId2"/>
              </a:rPr>
              <a:t>https://github.com/SmithMMTK/IoT-Bootcamp/blob/master/Source%20code/Stream%20Analytics/01%20Basic%20Query.txt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Paste query into Query Editor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the three dots next to your input and select </a:t>
            </a:r>
            <a:r>
              <a:rPr lang="en-US" b="1" dirty="0"/>
              <a:t>Upload sample data from file</a:t>
            </a:r>
            <a:r>
              <a:rPr lang="en-US" dirty="0"/>
              <a:t> box.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pane opens on the right as a result, in it select the </a:t>
            </a:r>
            <a:r>
              <a:rPr lang="en-US" b="1" dirty="0"/>
              <a:t>windSpeed.json </a:t>
            </a:r>
            <a:r>
              <a:rPr lang="en-US" dirty="0"/>
              <a:t>data file from your downloaded location and click </a:t>
            </a:r>
            <a:r>
              <a:rPr lang="en-US" b="1" dirty="0"/>
              <a:t>OK</a:t>
            </a:r>
            <a:r>
              <a:rPr lang="en-US" dirty="0"/>
              <a:t> at the bottom of the pane.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click the </a:t>
            </a:r>
            <a:r>
              <a:rPr lang="en-US" b="1" dirty="0"/>
              <a:t>Test</a:t>
            </a:r>
            <a:r>
              <a:rPr lang="en-US" dirty="0"/>
              <a:t> gear in the top left area of the window and process your test query against the sample dataset. A results window will open below your query as the processing is complete.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Save</a:t>
            </a:r>
            <a:r>
              <a:rPr lang="en-US" dirty="0"/>
              <a:t> button to save your Query</a:t>
            </a:r>
          </a:p>
          <a:p>
            <a:pPr marL="0" indent="0">
              <a:buNone/>
            </a:pPr>
            <a:r>
              <a:rPr lang="en-US" dirty="0"/>
              <a:t>Note: How many result return from this query?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480" y="2065001"/>
            <a:ext cx="3515520" cy="1479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649" y="5419985"/>
            <a:ext cx="799235" cy="4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7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Azure Stream Analytics to receive data from Azure IoT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the Job Topology pane click the </a:t>
            </a:r>
            <a:r>
              <a:rPr lang="en-US" b="1" dirty="0">
                <a:solidFill>
                  <a:schemeClr val="tx1"/>
                </a:solidFill>
              </a:rPr>
              <a:t>Inputs</a:t>
            </a:r>
            <a:r>
              <a:rPr lang="en-US" dirty="0"/>
              <a:t> box to go to Inputs blade.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+ Add </a:t>
            </a:r>
            <a:r>
              <a:rPr lang="en-US" dirty="0"/>
              <a:t>to add new Stream Analytics Input by enter following parameter</a:t>
            </a:r>
          </a:p>
          <a:p>
            <a:pPr lvl="1"/>
            <a:r>
              <a:rPr lang="en-US" dirty="0"/>
              <a:t>Input alias: </a:t>
            </a:r>
            <a:r>
              <a:rPr lang="en-US" b="1" dirty="0"/>
              <a:t>input</a:t>
            </a:r>
          </a:p>
          <a:p>
            <a:pPr lvl="1"/>
            <a:r>
              <a:rPr lang="en-US" dirty="0"/>
              <a:t>Source Type: </a:t>
            </a:r>
            <a:r>
              <a:rPr lang="en-US" b="1" dirty="0"/>
              <a:t>Data stream</a:t>
            </a:r>
          </a:p>
          <a:p>
            <a:pPr lvl="1"/>
            <a:r>
              <a:rPr lang="en-US" dirty="0"/>
              <a:t>Source: </a:t>
            </a:r>
            <a:r>
              <a:rPr lang="en-US" b="1" dirty="0"/>
              <a:t>IoT Hub</a:t>
            </a:r>
          </a:p>
          <a:p>
            <a:pPr lvl="1"/>
            <a:r>
              <a:rPr lang="en-US" dirty="0"/>
              <a:t>IoT Hub: </a:t>
            </a:r>
            <a:r>
              <a:rPr lang="en-US" b="1" i="1" dirty="0"/>
              <a:t>IoT Hub name you just create recently</a:t>
            </a:r>
          </a:p>
          <a:p>
            <a:pPr lvl="1"/>
            <a:r>
              <a:rPr lang="en-US" dirty="0"/>
              <a:t>Review auto-filling parameters then click </a:t>
            </a:r>
            <a:r>
              <a:rPr lang="en-US" b="1" dirty="0"/>
              <a:t>Create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013" y="1338620"/>
            <a:ext cx="2756478" cy="51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45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Stream Analytics Output to PowerBI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190419" cy="5014395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new Tab in same browser session then go to </a:t>
            </a:r>
            <a:r>
              <a:rPr lang="en-US" dirty="0">
                <a:hlinkClick r:id="rId2"/>
              </a:rPr>
              <a:t>https://powerbi.com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Sign in </a:t>
            </a:r>
            <a:r>
              <a:rPr lang="en-US" dirty="0"/>
              <a:t>then click </a:t>
            </a:r>
            <a:r>
              <a:rPr lang="en-US" b="1" dirty="0"/>
              <a:t>Sign in </a:t>
            </a:r>
            <a:r>
              <a:rPr lang="en-US" dirty="0"/>
              <a:t>to connect current Office 365 account to Power BI.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Once system prompt to enter password then click </a:t>
            </a:r>
            <a:r>
              <a:rPr lang="en-US" b="1" dirty="0"/>
              <a:t>Start -&gt;</a:t>
            </a:r>
            <a:r>
              <a:rPr lang="en-US" dirty="0"/>
              <a:t> button, wait until you got Send Invitations page, click </a:t>
            </a:r>
            <a:r>
              <a:rPr lang="en-US" b="1" dirty="0"/>
              <a:t>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back on Azure Tab in same browser session then go to Steam Analytics blade then click </a:t>
            </a:r>
            <a:r>
              <a:rPr lang="en-US" b="1" dirty="0"/>
              <a:t>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+ Add </a:t>
            </a:r>
            <a:r>
              <a:rPr lang="en-US" dirty="0"/>
              <a:t>to add new Stream Analytics Output by enter following parameter</a:t>
            </a:r>
          </a:p>
          <a:p>
            <a:pPr lvl="1"/>
            <a:r>
              <a:rPr lang="en-US" dirty="0"/>
              <a:t>Output alias: </a:t>
            </a:r>
            <a:r>
              <a:rPr lang="en-US" b="1" dirty="0"/>
              <a:t>output</a:t>
            </a:r>
          </a:p>
          <a:p>
            <a:pPr lvl="1"/>
            <a:r>
              <a:rPr lang="en-US" dirty="0"/>
              <a:t>Sink: </a:t>
            </a:r>
            <a:r>
              <a:rPr lang="en-US" b="1" dirty="0"/>
              <a:t>Power BI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Authorize</a:t>
            </a:r>
            <a:r>
              <a:rPr lang="en-US" dirty="0"/>
              <a:t> button then enter your Office 365 User Name &amp; Password</a:t>
            </a:r>
          </a:p>
          <a:p>
            <a:pPr lvl="1"/>
            <a:r>
              <a:rPr lang="en-US" dirty="0"/>
              <a:t>Dataset Name: </a:t>
            </a:r>
            <a:r>
              <a:rPr lang="en-US" b="1" dirty="0"/>
              <a:t>IoT Hub Sensors</a:t>
            </a:r>
          </a:p>
          <a:p>
            <a:pPr lvl="1"/>
            <a:r>
              <a:rPr lang="en-US" dirty="0"/>
              <a:t>Table Name: </a:t>
            </a:r>
            <a:r>
              <a:rPr lang="en-US" b="1" dirty="0"/>
              <a:t>Wind Sensors </a:t>
            </a:r>
            <a:r>
              <a:rPr lang="en-US" dirty="0"/>
              <a:t>then click </a:t>
            </a:r>
            <a:r>
              <a:rPr lang="en-US" b="1" dirty="0"/>
              <a:t>Create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764" y="3447012"/>
            <a:ext cx="1618265" cy="18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0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Stream Analytics Output to PowerBI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Ensure your simulated device still running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Close Output page to go back to Steam Analytics Job Topology, </a:t>
            </a:r>
            <a:br>
              <a:rPr lang="en-US" dirty="0"/>
            </a:br>
            <a:r>
              <a:rPr lang="en-US" dirty="0"/>
              <a:t>then click </a:t>
            </a:r>
            <a:r>
              <a:rPr lang="en-US" b="1" dirty="0"/>
              <a:t>Start</a:t>
            </a:r>
            <a:r>
              <a:rPr lang="en-US" dirty="0"/>
              <a:t> button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In Job output start time, select </a:t>
            </a:r>
            <a:r>
              <a:rPr lang="en-US" b="1" dirty="0"/>
              <a:t>Now</a:t>
            </a:r>
            <a:r>
              <a:rPr lang="en-US" dirty="0"/>
              <a:t> then click </a:t>
            </a:r>
            <a:r>
              <a:rPr lang="en-US" b="1" dirty="0"/>
              <a:t>Start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Wait until Job status is change from </a:t>
            </a:r>
            <a:r>
              <a:rPr lang="en-US" b="1" dirty="0"/>
              <a:t>Starting</a:t>
            </a:r>
            <a:r>
              <a:rPr lang="en-US" dirty="0"/>
              <a:t> to </a:t>
            </a:r>
            <a:r>
              <a:rPr lang="en-US" b="1" dirty="0"/>
              <a:t>Running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375" y="1309089"/>
            <a:ext cx="4288735" cy="2808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55" y="3819785"/>
            <a:ext cx="4180652" cy="10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97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05 - Display Sensors Data in PowerBI</a:t>
            </a:r>
          </a:p>
        </p:txBody>
      </p:sp>
    </p:spTree>
    <p:extLst>
      <p:ext uri="{BB962C8B-B14F-4D97-AF65-F5344CB8AC3E}">
        <p14:creationId xmlns:p14="http://schemas.microsoft.com/office/powerpoint/2010/main" val="3111230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365" y="423413"/>
            <a:ext cx="3719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HOL Scenario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696527" y="2123356"/>
            <a:ext cx="1434012" cy="774822"/>
            <a:chOff x="3479034" y="4845974"/>
            <a:chExt cx="1793040" cy="970652"/>
          </a:xfrm>
          <a:solidFill>
            <a:srgbClr val="FFFFFF"/>
          </a:solidFill>
        </p:grpSpPr>
        <p:sp>
          <p:nvSpPr>
            <p:cNvPr id="44" name="Freeform 43"/>
            <p:cNvSpPr>
              <a:spLocks noEditPoints="1"/>
            </p:cNvSpPr>
            <p:nvPr/>
          </p:nvSpPr>
          <p:spPr bwMode="black">
            <a:xfrm>
              <a:off x="4953857" y="5174915"/>
              <a:ext cx="318217" cy="641711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12"/>
                </a:cxn>
                <a:cxn ang="0">
                  <a:pos x="0" y="119"/>
                </a:cxn>
                <a:cxn ang="0">
                  <a:pos x="0" y="531"/>
                </a:cxn>
                <a:cxn ang="0">
                  <a:pos x="7" y="538"/>
                </a:cxn>
                <a:cxn ang="0">
                  <a:pos x="260" y="538"/>
                </a:cxn>
                <a:cxn ang="0">
                  <a:pos x="267" y="531"/>
                </a:cxn>
                <a:cxn ang="0">
                  <a:pos x="267" y="119"/>
                </a:cxn>
                <a:cxn ang="0">
                  <a:pos x="267" y="112"/>
                </a:cxn>
                <a:cxn ang="0">
                  <a:pos x="267" y="7"/>
                </a:cxn>
                <a:cxn ang="0">
                  <a:pos x="260" y="0"/>
                </a:cxn>
                <a:cxn ang="0">
                  <a:pos x="32" y="82"/>
                </a:cxn>
                <a:cxn ang="0">
                  <a:pos x="32" y="57"/>
                </a:cxn>
                <a:cxn ang="0">
                  <a:pos x="39" y="50"/>
                </a:cxn>
                <a:cxn ang="0">
                  <a:pos x="228" y="50"/>
                </a:cxn>
                <a:cxn ang="0">
                  <a:pos x="235" y="57"/>
                </a:cxn>
                <a:cxn ang="0">
                  <a:pos x="235" y="82"/>
                </a:cxn>
                <a:cxn ang="0">
                  <a:pos x="228" y="89"/>
                </a:cxn>
                <a:cxn ang="0">
                  <a:pos x="39" y="89"/>
                </a:cxn>
                <a:cxn ang="0">
                  <a:pos x="32" y="82"/>
                </a:cxn>
                <a:cxn ang="0">
                  <a:pos x="213" y="254"/>
                </a:cxn>
                <a:cxn ang="0">
                  <a:pos x="195" y="236"/>
                </a:cxn>
                <a:cxn ang="0">
                  <a:pos x="213" y="218"/>
                </a:cxn>
                <a:cxn ang="0">
                  <a:pos x="232" y="236"/>
                </a:cxn>
                <a:cxn ang="0">
                  <a:pos x="213" y="254"/>
                </a:cxn>
                <a:cxn ang="0">
                  <a:pos x="213" y="194"/>
                </a:cxn>
                <a:cxn ang="0">
                  <a:pos x="189" y="170"/>
                </a:cxn>
                <a:cxn ang="0">
                  <a:pos x="213" y="146"/>
                </a:cxn>
                <a:cxn ang="0">
                  <a:pos x="238" y="170"/>
                </a:cxn>
                <a:cxn ang="0">
                  <a:pos x="213" y="194"/>
                </a:cxn>
              </a:cxnLst>
              <a:rect l="0" t="0" r="r" b="b"/>
              <a:pathLst>
                <a:path w="267" h="538">
                  <a:moveTo>
                    <a:pt x="2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35"/>
                    <a:pt x="3" y="538"/>
                    <a:pt x="7" y="538"/>
                  </a:cubicBezTo>
                  <a:cubicBezTo>
                    <a:pt x="260" y="538"/>
                    <a:pt x="260" y="538"/>
                    <a:pt x="260" y="538"/>
                  </a:cubicBezTo>
                  <a:cubicBezTo>
                    <a:pt x="264" y="538"/>
                    <a:pt x="267" y="535"/>
                    <a:pt x="267" y="531"/>
                  </a:cubicBezTo>
                  <a:cubicBezTo>
                    <a:pt x="267" y="119"/>
                    <a:pt x="267" y="119"/>
                    <a:pt x="267" y="119"/>
                  </a:cubicBezTo>
                  <a:cubicBezTo>
                    <a:pt x="267" y="112"/>
                    <a:pt x="267" y="112"/>
                    <a:pt x="267" y="112"/>
                  </a:cubicBezTo>
                  <a:cubicBezTo>
                    <a:pt x="267" y="7"/>
                    <a:pt x="267" y="7"/>
                    <a:pt x="267" y="7"/>
                  </a:cubicBezTo>
                  <a:cubicBezTo>
                    <a:pt x="267" y="3"/>
                    <a:pt x="264" y="0"/>
                    <a:pt x="260" y="0"/>
                  </a:cubicBezTo>
                  <a:close/>
                  <a:moveTo>
                    <a:pt x="32" y="82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3"/>
                    <a:pt x="35" y="50"/>
                    <a:pt x="39" y="50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32" y="50"/>
                    <a:pt x="235" y="53"/>
                    <a:pt x="235" y="57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35" y="86"/>
                    <a:pt x="232" y="89"/>
                    <a:pt x="228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5" y="89"/>
                    <a:pt x="32" y="86"/>
                    <a:pt x="32" y="82"/>
                  </a:cubicBezTo>
                  <a:close/>
                  <a:moveTo>
                    <a:pt x="213" y="254"/>
                  </a:moveTo>
                  <a:cubicBezTo>
                    <a:pt x="203" y="254"/>
                    <a:pt x="195" y="246"/>
                    <a:pt x="195" y="236"/>
                  </a:cubicBezTo>
                  <a:cubicBezTo>
                    <a:pt x="195" y="226"/>
                    <a:pt x="203" y="218"/>
                    <a:pt x="213" y="218"/>
                  </a:cubicBezTo>
                  <a:cubicBezTo>
                    <a:pt x="223" y="218"/>
                    <a:pt x="232" y="226"/>
                    <a:pt x="232" y="236"/>
                  </a:cubicBezTo>
                  <a:cubicBezTo>
                    <a:pt x="232" y="246"/>
                    <a:pt x="223" y="254"/>
                    <a:pt x="213" y="254"/>
                  </a:cubicBezTo>
                  <a:close/>
                  <a:moveTo>
                    <a:pt x="213" y="194"/>
                  </a:moveTo>
                  <a:cubicBezTo>
                    <a:pt x="200" y="194"/>
                    <a:pt x="189" y="183"/>
                    <a:pt x="189" y="170"/>
                  </a:cubicBezTo>
                  <a:cubicBezTo>
                    <a:pt x="189" y="156"/>
                    <a:pt x="200" y="146"/>
                    <a:pt x="213" y="146"/>
                  </a:cubicBezTo>
                  <a:cubicBezTo>
                    <a:pt x="227" y="146"/>
                    <a:pt x="238" y="156"/>
                    <a:pt x="238" y="170"/>
                  </a:cubicBezTo>
                  <a:cubicBezTo>
                    <a:pt x="238" y="183"/>
                    <a:pt x="227" y="194"/>
                    <a:pt x="213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3479034" y="4845974"/>
              <a:ext cx="1408547" cy="970652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spect="1"/>
          </p:cNvSpPr>
          <p:nvPr/>
        </p:nvSpPr>
        <p:spPr>
          <a:xfrm>
            <a:off x="486796" y="2959566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Student machine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6640" y="1706551"/>
            <a:ext cx="8140931" cy="4362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2" name="Picture 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28" y="1217920"/>
            <a:ext cx="765696" cy="7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98859" y="6107087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100 USD Azure Pass Credit for 30 days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" name="Connector: Elbow 4"/>
          <p:cNvCxnSpPr>
            <a:cxnSpLocks/>
            <a:stCxn id="46" idx="2"/>
          </p:cNvCxnSpPr>
          <p:nvPr/>
        </p:nvCxnSpPr>
        <p:spPr>
          <a:xfrm rot="16200000" flipH="1">
            <a:off x="1342376" y="3136394"/>
            <a:ext cx="630979" cy="6540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1476490" y="4172685"/>
            <a:ext cx="1688045" cy="376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Simulator Sensor</a:t>
            </a:r>
          </a:p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(Node.js)</a:t>
            </a:r>
            <a:endParaRPr kumimoji="0" lang="en-US" sz="1224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endCxn id="11" idx="1"/>
          </p:cNvCxnSpPr>
          <p:nvPr/>
        </p:nvCxnSpPr>
        <p:spPr>
          <a:xfrm>
            <a:off x="2723943" y="3795343"/>
            <a:ext cx="1195716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59" y="3405198"/>
            <a:ext cx="780290" cy="780290"/>
          </a:xfrm>
          <a:prstGeom prst="rect">
            <a:avLst/>
          </a:prstGeom>
        </p:spPr>
      </p:pic>
      <p:sp>
        <p:nvSpPr>
          <p:cNvPr id="48" name="Rectangle 47"/>
          <p:cNvSpPr>
            <a:spLocks noChangeAspect="1"/>
          </p:cNvSpPr>
          <p:nvPr/>
        </p:nvSpPr>
        <p:spPr>
          <a:xfrm>
            <a:off x="3435313" y="4251157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IoT Hub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4" y="3436581"/>
            <a:ext cx="670779" cy="6707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2029102"/>
            <a:ext cx="780290" cy="780290"/>
          </a:xfrm>
          <a:prstGeom prst="rect">
            <a:avLst/>
          </a:prstGeom>
        </p:spPr>
      </p:pic>
      <p:sp>
        <p:nvSpPr>
          <p:cNvPr id="53" name="Rectangle 52"/>
          <p:cNvSpPr>
            <a:spLocks noChangeAspect="1"/>
          </p:cNvSpPr>
          <p:nvPr/>
        </p:nvSpPr>
        <p:spPr>
          <a:xfrm>
            <a:off x="5574470" y="2905250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4650050"/>
            <a:ext cx="780290" cy="780290"/>
          </a:xfrm>
          <a:prstGeom prst="rect">
            <a:avLst/>
          </a:prstGeom>
        </p:spPr>
      </p:pic>
      <p:sp>
        <p:nvSpPr>
          <p:cNvPr id="55" name="Rectangle 54"/>
          <p:cNvSpPr>
            <a:spLocks noChangeAspect="1"/>
          </p:cNvSpPr>
          <p:nvPr/>
        </p:nvSpPr>
        <p:spPr>
          <a:xfrm>
            <a:off x="5574470" y="5526198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699949" y="3862480"/>
            <a:ext cx="1030291" cy="11750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4724953" y="2578437"/>
            <a:ext cx="1094520" cy="10463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660544" y="231863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582722" y="2188022"/>
            <a:ext cx="847916" cy="503433"/>
            <a:chOff x="7884058" y="5368509"/>
            <a:chExt cx="324905" cy="207663"/>
          </a:xfrm>
          <a:solidFill>
            <a:srgbClr val="FFFFFF"/>
          </a:solidFill>
        </p:grpSpPr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6955468" y="2396392"/>
            <a:ext cx="25175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6" y="3381825"/>
            <a:ext cx="780290" cy="780290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955468" y="2691455"/>
            <a:ext cx="936081" cy="10452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93862" y="3881300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Storage BLOB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04" y="4682143"/>
            <a:ext cx="780290" cy="780290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755963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14976" y="5502432"/>
            <a:ext cx="898708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Event Hub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91" y="4650050"/>
            <a:ext cx="780290" cy="78029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8344058" y="5084896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47" y="4646399"/>
            <a:ext cx="752929" cy="780290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cxnSpLocks/>
          </p:cNvCxnSpPr>
          <p:nvPr/>
        </p:nvCxnSpPr>
        <p:spPr>
          <a:xfrm>
            <a:off x="10006680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012835" y="5483036"/>
            <a:ext cx="1111202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Function App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595635" y="5491703"/>
            <a:ext cx="883576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Logic App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791" y="3543321"/>
            <a:ext cx="780290" cy="780290"/>
          </a:xfrm>
          <a:prstGeom prst="rect">
            <a:avLst/>
          </a:prstGeom>
        </p:spPr>
      </p:pic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11078954" y="4251157"/>
            <a:ext cx="0" cy="3937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299267" y="3280173"/>
            <a:ext cx="1410964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Email Notification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9791" y="1867593"/>
            <a:ext cx="2296290" cy="1037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First Reports from Steaming datasets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Switch to Power BIT Tab from your web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Show the navigation pane (left top corner)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Datasets session click </a:t>
            </a:r>
            <a:r>
              <a:rPr lang="en-US" b="1" dirty="0"/>
              <a:t>Steaming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dataset from previous step will show in this section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 </a:t>
            </a:r>
            <a:r>
              <a:rPr lang="en-US" b="1" dirty="0"/>
              <a:t>Create report button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Once new report page display, In Fields pane (Right pane), select fields: </a:t>
            </a:r>
            <a:r>
              <a:rPr lang="en-US" b="1" dirty="0"/>
              <a:t>sensortime</a:t>
            </a:r>
            <a:r>
              <a:rPr lang="en-US" dirty="0"/>
              <a:t>, </a:t>
            </a:r>
            <a:r>
              <a:rPr lang="en-US" b="1" dirty="0"/>
              <a:t>windspeed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Line Chart </a:t>
            </a:r>
            <a:r>
              <a:rPr lang="en-US" dirty="0"/>
              <a:t>in Visualizations area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Adjust width and height of report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0" y="1431010"/>
            <a:ext cx="4024312" cy="1196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02" y="3207260"/>
            <a:ext cx="10551050" cy="793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712" y="4000500"/>
            <a:ext cx="418696" cy="499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363" y="4927677"/>
            <a:ext cx="590550" cy="59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118" y="5044440"/>
            <a:ext cx="5435234" cy="13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9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01 - Get Free Email via Office 365 and Active Azure Trial</a:t>
            </a:r>
          </a:p>
        </p:txBody>
      </p:sp>
    </p:spTree>
    <p:extLst>
      <p:ext uri="{BB962C8B-B14F-4D97-AF65-F5344CB8AC3E}">
        <p14:creationId xmlns:p14="http://schemas.microsoft.com/office/powerpoint/2010/main" val="3323543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New Item in Reports from Steaming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any empty area (white area), then select </a:t>
            </a:r>
            <a:r>
              <a:rPr lang="en-US" b="1" dirty="0"/>
              <a:t>windspeed</a:t>
            </a:r>
            <a:r>
              <a:rPr lang="en-US" dirty="0"/>
              <a:t> field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Gauge </a:t>
            </a:r>
            <a:r>
              <a:rPr lang="en-US" dirty="0"/>
              <a:t>in Visualizations area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Value</a:t>
            </a:r>
            <a:r>
              <a:rPr lang="en-US" dirty="0"/>
              <a:t> pane, select windspeed by click to show drop down then select </a:t>
            </a:r>
            <a:r>
              <a:rPr lang="en-US" b="1" dirty="0"/>
              <a:t>Average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Maximum value, drag and drop field windspeed then select </a:t>
            </a:r>
            <a:r>
              <a:rPr lang="en-US" b="1" dirty="0"/>
              <a:t>Maximum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Save</a:t>
            </a:r>
            <a:r>
              <a:rPr lang="en-US" dirty="0"/>
              <a:t> report, then enter your report name and click </a:t>
            </a:r>
            <a:r>
              <a:rPr lang="en-US" b="1" dirty="0"/>
              <a:t>Save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Pin your new chart into Dashboard by click </a:t>
            </a:r>
            <a:r>
              <a:rPr lang="en-US" b="1" dirty="0"/>
              <a:t>Pin visua</a:t>
            </a:r>
            <a:r>
              <a:rPr lang="en-US" dirty="0"/>
              <a:t>l (top right corner of your chart)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Pin to dashboard windows, select </a:t>
            </a:r>
            <a:r>
              <a:rPr lang="en-US" b="1" dirty="0"/>
              <a:t>New dashboard </a:t>
            </a:r>
            <a:r>
              <a:rPr lang="en-US" dirty="0"/>
              <a:t>then type your</a:t>
            </a:r>
            <a:br>
              <a:rPr lang="en-US" dirty="0"/>
            </a:br>
            <a:r>
              <a:rPr lang="en-US" dirty="0"/>
              <a:t>dashboard name then click </a:t>
            </a:r>
            <a:r>
              <a:rPr lang="en-US" b="1" dirty="0"/>
              <a:t>Pin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your Dashboards by click Dashboard navigation (Left panel)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your Live Data from IoT Sensor</a:t>
            </a:r>
          </a:p>
          <a:p>
            <a:pPr marL="0" indent="0">
              <a:buNone/>
            </a:pPr>
            <a:r>
              <a:rPr lang="en-US" dirty="0"/>
              <a:t>Note: You can adjust value in your source code and see how reflect to your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32" y="1840230"/>
            <a:ext cx="56197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11" y="1361167"/>
            <a:ext cx="2547101" cy="223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12" y="3665730"/>
            <a:ext cx="2547101" cy="2709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907" y="3243113"/>
            <a:ext cx="922973" cy="494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9152" y="4161069"/>
            <a:ext cx="1006793" cy="577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528" y="5430851"/>
            <a:ext cx="1382332" cy="5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26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5" y="520930"/>
            <a:ext cx="11469536" cy="572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4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06 - Store Sensor Data in BLOB Storage</a:t>
            </a:r>
          </a:p>
        </p:txBody>
      </p:sp>
    </p:spTree>
    <p:extLst>
      <p:ext uri="{BB962C8B-B14F-4D97-AF65-F5344CB8AC3E}">
        <p14:creationId xmlns:p14="http://schemas.microsoft.com/office/powerpoint/2010/main" val="3395044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365" y="423413"/>
            <a:ext cx="3719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HOL Scenario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696527" y="2123356"/>
            <a:ext cx="1434012" cy="774822"/>
            <a:chOff x="3479034" y="4845974"/>
            <a:chExt cx="1793040" cy="970652"/>
          </a:xfrm>
          <a:solidFill>
            <a:srgbClr val="FFFFFF"/>
          </a:solidFill>
        </p:grpSpPr>
        <p:sp>
          <p:nvSpPr>
            <p:cNvPr id="44" name="Freeform 43"/>
            <p:cNvSpPr>
              <a:spLocks noEditPoints="1"/>
            </p:cNvSpPr>
            <p:nvPr/>
          </p:nvSpPr>
          <p:spPr bwMode="black">
            <a:xfrm>
              <a:off x="4953857" y="5174915"/>
              <a:ext cx="318217" cy="641711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12"/>
                </a:cxn>
                <a:cxn ang="0">
                  <a:pos x="0" y="119"/>
                </a:cxn>
                <a:cxn ang="0">
                  <a:pos x="0" y="531"/>
                </a:cxn>
                <a:cxn ang="0">
                  <a:pos x="7" y="538"/>
                </a:cxn>
                <a:cxn ang="0">
                  <a:pos x="260" y="538"/>
                </a:cxn>
                <a:cxn ang="0">
                  <a:pos x="267" y="531"/>
                </a:cxn>
                <a:cxn ang="0">
                  <a:pos x="267" y="119"/>
                </a:cxn>
                <a:cxn ang="0">
                  <a:pos x="267" y="112"/>
                </a:cxn>
                <a:cxn ang="0">
                  <a:pos x="267" y="7"/>
                </a:cxn>
                <a:cxn ang="0">
                  <a:pos x="260" y="0"/>
                </a:cxn>
                <a:cxn ang="0">
                  <a:pos x="32" y="82"/>
                </a:cxn>
                <a:cxn ang="0">
                  <a:pos x="32" y="57"/>
                </a:cxn>
                <a:cxn ang="0">
                  <a:pos x="39" y="50"/>
                </a:cxn>
                <a:cxn ang="0">
                  <a:pos x="228" y="50"/>
                </a:cxn>
                <a:cxn ang="0">
                  <a:pos x="235" y="57"/>
                </a:cxn>
                <a:cxn ang="0">
                  <a:pos x="235" y="82"/>
                </a:cxn>
                <a:cxn ang="0">
                  <a:pos x="228" y="89"/>
                </a:cxn>
                <a:cxn ang="0">
                  <a:pos x="39" y="89"/>
                </a:cxn>
                <a:cxn ang="0">
                  <a:pos x="32" y="82"/>
                </a:cxn>
                <a:cxn ang="0">
                  <a:pos x="213" y="254"/>
                </a:cxn>
                <a:cxn ang="0">
                  <a:pos x="195" y="236"/>
                </a:cxn>
                <a:cxn ang="0">
                  <a:pos x="213" y="218"/>
                </a:cxn>
                <a:cxn ang="0">
                  <a:pos x="232" y="236"/>
                </a:cxn>
                <a:cxn ang="0">
                  <a:pos x="213" y="254"/>
                </a:cxn>
                <a:cxn ang="0">
                  <a:pos x="213" y="194"/>
                </a:cxn>
                <a:cxn ang="0">
                  <a:pos x="189" y="170"/>
                </a:cxn>
                <a:cxn ang="0">
                  <a:pos x="213" y="146"/>
                </a:cxn>
                <a:cxn ang="0">
                  <a:pos x="238" y="170"/>
                </a:cxn>
                <a:cxn ang="0">
                  <a:pos x="213" y="194"/>
                </a:cxn>
              </a:cxnLst>
              <a:rect l="0" t="0" r="r" b="b"/>
              <a:pathLst>
                <a:path w="267" h="538">
                  <a:moveTo>
                    <a:pt x="2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35"/>
                    <a:pt x="3" y="538"/>
                    <a:pt x="7" y="538"/>
                  </a:cubicBezTo>
                  <a:cubicBezTo>
                    <a:pt x="260" y="538"/>
                    <a:pt x="260" y="538"/>
                    <a:pt x="260" y="538"/>
                  </a:cubicBezTo>
                  <a:cubicBezTo>
                    <a:pt x="264" y="538"/>
                    <a:pt x="267" y="535"/>
                    <a:pt x="267" y="531"/>
                  </a:cubicBezTo>
                  <a:cubicBezTo>
                    <a:pt x="267" y="119"/>
                    <a:pt x="267" y="119"/>
                    <a:pt x="267" y="119"/>
                  </a:cubicBezTo>
                  <a:cubicBezTo>
                    <a:pt x="267" y="112"/>
                    <a:pt x="267" y="112"/>
                    <a:pt x="267" y="112"/>
                  </a:cubicBezTo>
                  <a:cubicBezTo>
                    <a:pt x="267" y="7"/>
                    <a:pt x="267" y="7"/>
                    <a:pt x="267" y="7"/>
                  </a:cubicBezTo>
                  <a:cubicBezTo>
                    <a:pt x="267" y="3"/>
                    <a:pt x="264" y="0"/>
                    <a:pt x="260" y="0"/>
                  </a:cubicBezTo>
                  <a:close/>
                  <a:moveTo>
                    <a:pt x="32" y="82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3"/>
                    <a:pt x="35" y="50"/>
                    <a:pt x="39" y="50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32" y="50"/>
                    <a:pt x="235" y="53"/>
                    <a:pt x="235" y="57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35" y="86"/>
                    <a:pt x="232" y="89"/>
                    <a:pt x="228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5" y="89"/>
                    <a:pt x="32" y="86"/>
                    <a:pt x="32" y="82"/>
                  </a:cubicBezTo>
                  <a:close/>
                  <a:moveTo>
                    <a:pt x="213" y="254"/>
                  </a:moveTo>
                  <a:cubicBezTo>
                    <a:pt x="203" y="254"/>
                    <a:pt x="195" y="246"/>
                    <a:pt x="195" y="236"/>
                  </a:cubicBezTo>
                  <a:cubicBezTo>
                    <a:pt x="195" y="226"/>
                    <a:pt x="203" y="218"/>
                    <a:pt x="213" y="218"/>
                  </a:cubicBezTo>
                  <a:cubicBezTo>
                    <a:pt x="223" y="218"/>
                    <a:pt x="232" y="226"/>
                    <a:pt x="232" y="236"/>
                  </a:cubicBezTo>
                  <a:cubicBezTo>
                    <a:pt x="232" y="246"/>
                    <a:pt x="223" y="254"/>
                    <a:pt x="213" y="254"/>
                  </a:cubicBezTo>
                  <a:close/>
                  <a:moveTo>
                    <a:pt x="213" y="194"/>
                  </a:moveTo>
                  <a:cubicBezTo>
                    <a:pt x="200" y="194"/>
                    <a:pt x="189" y="183"/>
                    <a:pt x="189" y="170"/>
                  </a:cubicBezTo>
                  <a:cubicBezTo>
                    <a:pt x="189" y="156"/>
                    <a:pt x="200" y="146"/>
                    <a:pt x="213" y="146"/>
                  </a:cubicBezTo>
                  <a:cubicBezTo>
                    <a:pt x="227" y="146"/>
                    <a:pt x="238" y="156"/>
                    <a:pt x="238" y="170"/>
                  </a:cubicBezTo>
                  <a:cubicBezTo>
                    <a:pt x="238" y="183"/>
                    <a:pt x="227" y="194"/>
                    <a:pt x="213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3479034" y="4845974"/>
              <a:ext cx="1408547" cy="970652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spect="1"/>
          </p:cNvSpPr>
          <p:nvPr/>
        </p:nvSpPr>
        <p:spPr>
          <a:xfrm>
            <a:off x="486796" y="2959566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Student machine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6640" y="1706551"/>
            <a:ext cx="8140931" cy="4362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2" name="Picture 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28" y="1217920"/>
            <a:ext cx="765696" cy="7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98859" y="6107087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100 USD Azure Pass Credit for 30 days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" name="Connector: Elbow 4"/>
          <p:cNvCxnSpPr>
            <a:cxnSpLocks/>
            <a:stCxn id="46" idx="2"/>
          </p:cNvCxnSpPr>
          <p:nvPr/>
        </p:nvCxnSpPr>
        <p:spPr>
          <a:xfrm rot="16200000" flipH="1">
            <a:off x="1342376" y="3136394"/>
            <a:ext cx="630979" cy="6540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1476490" y="4172685"/>
            <a:ext cx="1688045" cy="376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Simulator Sensor</a:t>
            </a:r>
          </a:p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(Node.js)</a:t>
            </a:r>
            <a:endParaRPr kumimoji="0" lang="en-US" sz="1224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endCxn id="11" idx="1"/>
          </p:cNvCxnSpPr>
          <p:nvPr/>
        </p:nvCxnSpPr>
        <p:spPr>
          <a:xfrm>
            <a:off x="2723943" y="3795343"/>
            <a:ext cx="1195716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59" y="3405198"/>
            <a:ext cx="780290" cy="780290"/>
          </a:xfrm>
          <a:prstGeom prst="rect">
            <a:avLst/>
          </a:prstGeom>
        </p:spPr>
      </p:pic>
      <p:sp>
        <p:nvSpPr>
          <p:cNvPr id="48" name="Rectangle 47"/>
          <p:cNvSpPr>
            <a:spLocks noChangeAspect="1"/>
          </p:cNvSpPr>
          <p:nvPr/>
        </p:nvSpPr>
        <p:spPr>
          <a:xfrm>
            <a:off x="3435313" y="4251157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IoT Hub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4" y="3436581"/>
            <a:ext cx="670779" cy="6707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2029102"/>
            <a:ext cx="780290" cy="780290"/>
          </a:xfrm>
          <a:prstGeom prst="rect">
            <a:avLst/>
          </a:prstGeom>
        </p:spPr>
      </p:pic>
      <p:sp>
        <p:nvSpPr>
          <p:cNvPr id="53" name="Rectangle 52"/>
          <p:cNvSpPr>
            <a:spLocks noChangeAspect="1"/>
          </p:cNvSpPr>
          <p:nvPr/>
        </p:nvSpPr>
        <p:spPr>
          <a:xfrm>
            <a:off x="5574470" y="2905250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4650050"/>
            <a:ext cx="780290" cy="780290"/>
          </a:xfrm>
          <a:prstGeom prst="rect">
            <a:avLst/>
          </a:prstGeom>
        </p:spPr>
      </p:pic>
      <p:sp>
        <p:nvSpPr>
          <p:cNvPr id="55" name="Rectangle 54"/>
          <p:cNvSpPr>
            <a:spLocks noChangeAspect="1"/>
          </p:cNvSpPr>
          <p:nvPr/>
        </p:nvSpPr>
        <p:spPr>
          <a:xfrm>
            <a:off x="5574470" y="5526198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699949" y="3862480"/>
            <a:ext cx="1030291" cy="11750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4724953" y="2578437"/>
            <a:ext cx="1094520" cy="10463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660544" y="231863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582722" y="2188022"/>
            <a:ext cx="847916" cy="503433"/>
            <a:chOff x="7884058" y="5368509"/>
            <a:chExt cx="324905" cy="207663"/>
          </a:xfrm>
          <a:solidFill>
            <a:srgbClr val="FFFFFF"/>
          </a:solidFill>
        </p:grpSpPr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6955468" y="2396392"/>
            <a:ext cx="25175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6" y="3381825"/>
            <a:ext cx="780290" cy="780290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955468" y="2691455"/>
            <a:ext cx="936081" cy="10452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93862" y="3881300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Storage BLOB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04" y="4682143"/>
            <a:ext cx="780290" cy="780290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755963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14976" y="5502432"/>
            <a:ext cx="898708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Event Hub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91" y="4650050"/>
            <a:ext cx="780290" cy="78029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8344058" y="5084896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47" y="4646399"/>
            <a:ext cx="752929" cy="780290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cxnSpLocks/>
          </p:cNvCxnSpPr>
          <p:nvPr/>
        </p:nvCxnSpPr>
        <p:spPr>
          <a:xfrm>
            <a:off x="10006680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012835" y="5483036"/>
            <a:ext cx="1111202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Function App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595635" y="5491703"/>
            <a:ext cx="883576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Logic App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791" y="3543321"/>
            <a:ext cx="780290" cy="780290"/>
          </a:xfrm>
          <a:prstGeom prst="rect">
            <a:avLst/>
          </a:prstGeom>
        </p:spPr>
      </p:pic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11078954" y="4251157"/>
            <a:ext cx="0" cy="3937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299267" y="3280173"/>
            <a:ext cx="1410964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Email Notification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501404" y="3180087"/>
            <a:ext cx="2393785" cy="114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Storage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/>
            <a:r>
              <a:rPr lang="en-US" dirty="0"/>
              <a:t>Logon to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portal.azure.com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then select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Storage </a:t>
            </a:r>
            <a:r>
              <a:rPr lang="en-US" dirty="0">
                <a:solidFill>
                  <a:schemeClr val="tx1"/>
                </a:solidFill>
              </a:rPr>
              <a:t>-&gt;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Storage Account</a:t>
            </a:r>
            <a:endParaRPr lang="en-US" sz="1700" b="1" dirty="0">
              <a:solidFill>
                <a:schemeClr val="tx1"/>
              </a:solidFill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/>
            <a:r>
              <a:rPr lang="en-US" dirty="0"/>
              <a:t>Enter following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Name:  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>
                <a:solidFill>
                  <a:schemeClr val="tx1"/>
                </a:solidFill>
              </a:rPr>
              <a:t> (unique value)</a:t>
            </a:r>
          </a:p>
          <a:p>
            <a:pPr lvl="1"/>
            <a:r>
              <a:rPr lang="en-US" dirty="0"/>
              <a:t>Account kind: </a:t>
            </a:r>
            <a:r>
              <a:rPr lang="en-US" b="1" dirty="0"/>
              <a:t>Blob storage</a:t>
            </a:r>
          </a:p>
          <a:p>
            <a:pPr lvl="1"/>
            <a:r>
              <a:rPr lang="en-US" dirty="0"/>
              <a:t>Replication: </a:t>
            </a:r>
            <a:r>
              <a:rPr lang="en-US" b="1" dirty="0"/>
              <a:t>Locally-redundant storage (LRS)</a:t>
            </a:r>
          </a:p>
          <a:p>
            <a:pPr lvl="1"/>
            <a:r>
              <a:rPr lang="en-US" sz="1700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Resource group: Use existing -&gt; </a:t>
            </a:r>
            <a:r>
              <a:rPr lang="en-US" sz="1700" b="1" i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Your IoT Resource Group</a:t>
            </a:r>
          </a:p>
          <a:p>
            <a:pPr lvl="1"/>
            <a:r>
              <a:rPr lang="en-US" dirty="0"/>
              <a:t>Location :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Southeast Asia</a:t>
            </a:r>
            <a:r>
              <a:rPr lang="en-US" dirty="0"/>
              <a:t>, click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</a:t>
            </a:r>
          </a:p>
          <a:p>
            <a:pPr marL="342900" indent="-342900"/>
            <a:r>
              <a:rPr lang="en-US" dirty="0"/>
              <a:t>Click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Create</a:t>
            </a:r>
            <a:endParaRPr lang="th-TH" sz="1700" b="1" dirty="0">
              <a:solidFill>
                <a:schemeClr val="tx1"/>
              </a:solidFill>
              <a:latin typeface="Segoe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25" y="1302327"/>
            <a:ext cx="2678786" cy="52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47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New Output to Stream Analytics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the Job Topology pane click </a:t>
            </a:r>
            <a:r>
              <a:rPr lang="en-US" b="1" dirty="0"/>
              <a:t>Stop</a:t>
            </a:r>
            <a:r>
              <a:rPr lang="en-US" dirty="0"/>
              <a:t> button (then confirm to Stop the job), In The Job Topology click </a:t>
            </a:r>
            <a:r>
              <a:rPr lang="en-US" b="1" dirty="0"/>
              <a:t>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+ Add </a:t>
            </a:r>
            <a:r>
              <a:rPr lang="en-US" dirty="0"/>
              <a:t>to add new Stream Analytics Output by enter following parameter</a:t>
            </a:r>
          </a:p>
          <a:p>
            <a:pPr lvl="1"/>
            <a:r>
              <a:rPr lang="en-US" dirty="0"/>
              <a:t>Output alias: </a:t>
            </a:r>
            <a:r>
              <a:rPr lang="en-US" b="1" dirty="0"/>
              <a:t>output2</a:t>
            </a:r>
          </a:p>
          <a:p>
            <a:pPr lvl="1"/>
            <a:r>
              <a:rPr lang="en-US" dirty="0"/>
              <a:t>Sink: </a:t>
            </a:r>
            <a:r>
              <a:rPr lang="en-US" b="1" dirty="0"/>
              <a:t>Blob storage</a:t>
            </a:r>
          </a:p>
          <a:p>
            <a:pPr lvl="1"/>
            <a:r>
              <a:rPr lang="en-US" dirty="0"/>
              <a:t>Storage account: </a:t>
            </a:r>
            <a:r>
              <a:rPr lang="en-US" b="1" dirty="0"/>
              <a:t>Your Storage Account that created in previous step</a:t>
            </a:r>
          </a:p>
          <a:p>
            <a:pPr lvl="1"/>
            <a:r>
              <a:rPr lang="en-US" dirty="0"/>
              <a:t>Container: Create a new container -&gt; </a:t>
            </a:r>
            <a:r>
              <a:rPr lang="en-US" b="1" dirty="0"/>
              <a:t>myiotsensor</a:t>
            </a:r>
          </a:p>
          <a:p>
            <a:pPr lvl="1"/>
            <a:r>
              <a:rPr lang="en-US" dirty="0"/>
              <a:t>Path pattern: </a:t>
            </a:r>
            <a:r>
              <a:rPr lang="en-US" b="1" dirty="0"/>
              <a:t>sensor/logs/{date}</a:t>
            </a:r>
          </a:p>
          <a:p>
            <a:pPr lvl="1"/>
            <a:r>
              <a:rPr lang="en-US" dirty="0"/>
              <a:t>Click</a:t>
            </a:r>
            <a:r>
              <a:rPr lang="en-US" b="1" dirty="0"/>
              <a:t> Create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back to Job Topology pane click </a:t>
            </a:r>
            <a:r>
              <a:rPr lang="en-US" b="1" dirty="0"/>
              <a:t>Query</a:t>
            </a:r>
            <a:r>
              <a:rPr lang="en-US" dirty="0"/>
              <a:t> and append following query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https://github.com/SmithMMTK/IoT-Bootcamp/blob/master/Source%20code/Stream%20Analytics/02%20Basic%20Query.txt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Save</a:t>
            </a:r>
            <a:r>
              <a:rPr lang="en-US" dirty="0"/>
              <a:t> query, then click </a:t>
            </a:r>
            <a:r>
              <a:rPr lang="en-US" b="1" dirty="0"/>
              <a:t>Start</a:t>
            </a:r>
            <a:r>
              <a:rPr lang="en-US" dirty="0"/>
              <a:t> Stream Analytics Jobs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446" y="1820901"/>
            <a:ext cx="2858684" cy="3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1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IoT Sensor data from Blob Storage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Switch Azure Resource Group, then </a:t>
            </a:r>
            <a:r>
              <a:rPr lang="en-US" b="1" dirty="0"/>
              <a:t>Click</a:t>
            </a:r>
            <a:r>
              <a:rPr lang="en-US" dirty="0"/>
              <a:t> Storage Account you created in previous steps</a:t>
            </a:r>
          </a:p>
          <a:p>
            <a:r>
              <a:rPr lang="en-US" dirty="0"/>
              <a:t>In Storage panel, click container </a:t>
            </a:r>
            <a:r>
              <a:rPr lang="en-US" b="1" dirty="0"/>
              <a:t>myiotsensor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r>
              <a:rPr lang="en-US" dirty="0"/>
              <a:t>Explore .json file that generated from Stream Analytics Jobs</a:t>
            </a:r>
          </a:p>
          <a:p>
            <a:r>
              <a:rPr lang="en-US" dirty="0"/>
              <a:t>Once you select one of .json file, Blob properties panel will display.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153" y="1289859"/>
            <a:ext cx="16002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12" y="1899459"/>
            <a:ext cx="1267172" cy="892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191" y="2104840"/>
            <a:ext cx="3691195" cy="2602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030" y="3790604"/>
            <a:ext cx="3345129" cy="27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27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07 - Alert to trigger a business workflow</a:t>
            </a:r>
          </a:p>
        </p:txBody>
      </p:sp>
    </p:spTree>
    <p:extLst>
      <p:ext uri="{BB962C8B-B14F-4D97-AF65-F5344CB8AC3E}">
        <p14:creationId xmlns:p14="http://schemas.microsoft.com/office/powerpoint/2010/main" val="12358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365" y="423413"/>
            <a:ext cx="3719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HOL Scenario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696527" y="2123356"/>
            <a:ext cx="1434012" cy="774822"/>
            <a:chOff x="3479034" y="4845974"/>
            <a:chExt cx="1793040" cy="970652"/>
          </a:xfrm>
          <a:solidFill>
            <a:srgbClr val="FFFFFF"/>
          </a:solidFill>
        </p:grpSpPr>
        <p:sp>
          <p:nvSpPr>
            <p:cNvPr id="44" name="Freeform 43"/>
            <p:cNvSpPr>
              <a:spLocks noEditPoints="1"/>
            </p:cNvSpPr>
            <p:nvPr/>
          </p:nvSpPr>
          <p:spPr bwMode="black">
            <a:xfrm>
              <a:off x="4953857" y="5174915"/>
              <a:ext cx="318217" cy="641711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12"/>
                </a:cxn>
                <a:cxn ang="0">
                  <a:pos x="0" y="119"/>
                </a:cxn>
                <a:cxn ang="0">
                  <a:pos x="0" y="531"/>
                </a:cxn>
                <a:cxn ang="0">
                  <a:pos x="7" y="538"/>
                </a:cxn>
                <a:cxn ang="0">
                  <a:pos x="260" y="538"/>
                </a:cxn>
                <a:cxn ang="0">
                  <a:pos x="267" y="531"/>
                </a:cxn>
                <a:cxn ang="0">
                  <a:pos x="267" y="119"/>
                </a:cxn>
                <a:cxn ang="0">
                  <a:pos x="267" y="112"/>
                </a:cxn>
                <a:cxn ang="0">
                  <a:pos x="267" y="7"/>
                </a:cxn>
                <a:cxn ang="0">
                  <a:pos x="260" y="0"/>
                </a:cxn>
                <a:cxn ang="0">
                  <a:pos x="32" y="82"/>
                </a:cxn>
                <a:cxn ang="0">
                  <a:pos x="32" y="57"/>
                </a:cxn>
                <a:cxn ang="0">
                  <a:pos x="39" y="50"/>
                </a:cxn>
                <a:cxn ang="0">
                  <a:pos x="228" y="50"/>
                </a:cxn>
                <a:cxn ang="0">
                  <a:pos x="235" y="57"/>
                </a:cxn>
                <a:cxn ang="0">
                  <a:pos x="235" y="82"/>
                </a:cxn>
                <a:cxn ang="0">
                  <a:pos x="228" y="89"/>
                </a:cxn>
                <a:cxn ang="0">
                  <a:pos x="39" y="89"/>
                </a:cxn>
                <a:cxn ang="0">
                  <a:pos x="32" y="82"/>
                </a:cxn>
                <a:cxn ang="0">
                  <a:pos x="213" y="254"/>
                </a:cxn>
                <a:cxn ang="0">
                  <a:pos x="195" y="236"/>
                </a:cxn>
                <a:cxn ang="0">
                  <a:pos x="213" y="218"/>
                </a:cxn>
                <a:cxn ang="0">
                  <a:pos x="232" y="236"/>
                </a:cxn>
                <a:cxn ang="0">
                  <a:pos x="213" y="254"/>
                </a:cxn>
                <a:cxn ang="0">
                  <a:pos x="213" y="194"/>
                </a:cxn>
                <a:cxn ang="0">
                  <a:pos x="189" y="170"/>
                </a:cxn>
                <a:cxn ang="0">
                  <a:pos x="213" y="146"/>
                </a:cxn>
                <a:cxn ang="0">
                  <a:pos x="238" y="170"/>
                </a:cxn>
                <a:cxn ang="0">
                  <a:pos x="213" y="194"/>
                </a:cxn>
              </a:cxnLst>
              <a:rect l="0" t="0" r="r" b="b"/>
              <a:pathLst>
                <a:path w="267" h="538">
                  <a:moveTo>
                    <a:pt x="2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35"/>
                    <a:pt x="3" y="538"/>
                    <a:pt x="7" y="538"/>
                  </a:cubicBezTo>
                  <a:cubicBezTo>
                    <a:pt x="260" y="538"/>
                    <a:pt x="260" y="538"/>
                    <a:pt x="260" y="538"/>
                  </a:cubicBezTo>
                  <a:cubicBezTo>
                    <a:pt x="264" y="538"/>
                    <a:pt x="267" y="535"/>
                    <a:pt x="267" y="531"/>
                  </a:cubicBezTo>
                  <a:cubicBezTo>
                    <a:pt x="267" y="119"/>
                    <a:pt x="267" y="119"/>
                    <a:pt x="267" y="119"/>
                  </a:cubicBezTo>
                  <a:cubicBezTo>
                    <a:pt x="267" y="112"/>
                    <a:pt x="267" y="112"/>
                    <a:pt x="267" y="112"/>
                  </a:cubicBezTo>
                  <a:cubicBezTo>
                    <a:pt x="267" y="7"/>
                    <a:pt x="267" y="7"/>
                    <a:pt x="267" y="7"/>
                  </a:cubicBezTo>
                  <a:cubicBezTo>
                    <a:pt x="267" y="3"/>
                    <a:pt x="264" y="0"/>
                    <a:pt x="260" y="0"/>
                  </a:cubicBezTo>
                  <a:close/>
                  <a:moveTo>
                    <a:pt x="32" y="82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3"/>
                    <a:pt x="35" y="50"/>
                    <a:pt x="39" y="50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32" y="50"/>
                    <a:pt x="235" y="53"/>
                    <a:pt x="235" y="57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35" y="86"/>
                    <a:pt x="232" y="89"/>
                    <a:pt x="228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5" y="89"/>
                    <a:pt x="32" y="86"/>
                    <a:pt x="32" y="82"/>
                  </a:cubicBezTo>
                  <a:close/>
                  <a:moveTo>
                    <a:pt x="213" y="254"/>
                  </a:moveTo>
                  <a:cubicBezTo>
                    <a:pt x="203" y="254"/>
                    <a:pt x="195" y="246"/>
                    <a:pt x="195" y="236"/>
                  </a:cubicBezTo>
                  <a:cubicBezTo>
                    <a:pt x="195" y="226"/>
                    <a:pt x="203" y="218"/>
                    <a:pt x="213" y="218"/>
                  </a:cubicBezTo>
                  <a:cubicBezTo>
                    <a:pt x="223" y="218"/>
                    <a:pt x="232" y="226"/>
                    <a:pt x="232" y="236"/>
                  </a:cubicBezTo>
                  <a:cubicBezTo>
                    <a:pt x="232" y="246"/>
                    <a:pt x="223" y="254"/>
                    <a:pt x="213" y="254"/>
                  </a:cubicBezTo>
                  <a:close/>
                  <a:moveTo>
                    <a:pt x="213" y="194"/>
                  </a:moveTo>
                  <a:cubicBezTo>
                    <a:pt x="200" y="194"/>
                    <a:pt x="189" y="183"/>
                    <a:pt x="189" y="170"/>
                  </a:cubicBezTo>
                  <a:cubicBezTo>
                    <a:pt x="189" y="156"/>
                    <a:pt x="200" y="146"/>
                    <a:pt x="213" y="146"/>
                  </a:cubicBezTo>
                  <a:cubicBezTo>
                    <a:pt x="227" y="146"/>
                    <a:pt x="238" y="156"/>
                    <a:pt x="238" y="170"/>
                  </a:cubicBezTo>
                  <a:cubicBezTo>
                    <a:pt x="238" y="183"/>
                    <a:pt x="227" y="194"/>
                    <a:pt x="213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3479034" y="4845974"/>
              <a:ext cx="1408547" cy="970652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spect="1"/>
          </p:cNvSpPr>
          <p:nvPr/>
        </p:nvSpPr>
        <p:spPr>
          <a:xfrm>
            <a:off x="486796" y="2959566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Student machine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6640" y="1706551"/>
            <a:ext cx="8140931" cy="4362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2" name="Picture 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28" y="1217920"/>
            <a:ext cx="765696" cy="7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98859" y="6107087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100 USD Azure Pass Credit for 30 days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" name="Connector: Elbow 4"/>
          <p:cNvCxnSpPr>
            <a:cxnSpLocks/>
            <a:stCxn id="46" idx="2"/>
          </p:cNvCxnSpPr>
          <p:nvPr/>
        </p:nvCxnSpPr>
        <p:spPr>
          <a:xfrm rot="16200000" flipH="1">
            <a:off x="1342376" y="3136394"/>
            <a:ext cx="630979" cy="6540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1476490" y="4172685"/>
            <a:ext cx="1688045" cy="376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Simulator Sensor</a:t>
            </a:r>
          </a:p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(Node.js)</a:t>
            </a:r>
            <a:endParaRPr kumimoji="0" lang="en-US" sz="1224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endCxn id="11" idx="1"/>
          </p:cNvCxnSpPr>
          <p:nvPr/>
        </p:nvCxnSpPr>
        <p:spPr>
          <a:xfrm>
            <a:off x="2723943" y="3795343"/>
            <a:ext cx="1195716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59" y="3405198"/>
            <a:ext cx="780290" cy="780290"/>
          </a:xfrm>
          <a:prstGeom prst="rect">
            <a:avLst/>
          </a:prstGeom>
        </p:spPr>
      </p:pic>
      <p:sp>
        <p:nvSpPr>
          <p:cNvPr id="48" name="Rectangle 47"/>
          <p:cNvSpPr>
            <a:spLocks noChangeAspect="1"/>
          </p:cNvSpPr>
          <p:nvPr/>
        </p:nvSpPr>
        <p:spPr>
          <a:xfrm>
            <a:off x="3435313" y="4251157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IoT Hub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4" y="3436581"/>
            <a:ext cx="670779" cy="6707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2029102"/>
            <a:ext cx="780290" cy="780290"/>
          </a:xfrm>
          <a:prstGeom prst="rect">
            <a:avLst/>
          </a:prstGeom>
        </p:spPr>
      </p:pic>
      <p:sp>
        <p:nvSpPr>
          <p:cNvPr id="53" name="Rectangle 52"/>
          <p:cNvSpPr>
            <a:spLocks noChangeAspect="1"/>
          </p:cNvSpPr>
          <p:nvPr/>
        </p:nvSpPr>
        <p:spPr>
          <a:xfrm>
            <a:off x="5574470" y="2905250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4650050"/>
            <a:ext cx="780290" cy="780290"/>
          </a:xfrm>
          <a:prstGeom prst="rect">
            <a:avLst/>
          </a:prstGeom>
        </p:spPr>
      </p:pic>
      <p:sp>
        <p:nvSpPr>
          <p:cNvPr id="55" name="Rectangle 54"/>
          <p:cNvSpPr>
            <a:spLocks noChangeAspect="1"/>
          </p:cNvSpPr>
          <p:nvPr/>
        </p:nvSpPr>
        <p:spPr>
          <a:xfrm>
            <a:off x="5574470" y="5526198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699949" y="3862480"/>
            <a:ext cx="1030291" cy="11750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4724953" y="2578437"/>
            <a:ext cx="1094520" cy="10463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660544" y="231863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582722" y="2188022"/>
            <a:ext cx="847916" cy="503433"/>
            <a:chOff x="7884058" y="5368509"/>
            <a:chExt cx="324905" cy="207663"/>
          </a:xfrm>
          <a:solidFill>
            <a:srgbClr val="FFFFFF"/>
          </a:solidFill>
        </p:grpSpPr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6955468" y="2396392"/>
            <a:ext cx="25175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6" y="3381825"/>
            <a:ext cx="780290" cy="780290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955468" y="2691455"/>
            <a:ext cx="936081" cy="10452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93862" y="3881300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Storage BLOB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04" y="4682143"/>
            <a:ext cx="780290" cy="780290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755963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14976" y="5502432"/>
            <a:ext cx="898708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Event Hub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91" y="4650050"/>
            <a:ext cx="780290" cy="78029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8344058" y="5084896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47" y="4646399"/>
            <a:ext cx="752929" cy="780290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cxnSpLocks/>
          </p:cNvCxnSpPr>
          <p:nvPr/>
        </p:nvCxnSpPr>
        <p:spPr>
          <a:xfrm>
            <a:off x="10006680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012835" y="5483036"/>
            <a:ext cx="1111202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Function App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595635" y="5491703"/>
            <a:ext cx="883576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Logic App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791" y="3543321"/>
            <a:ext cx="780290" cy="780290"/>
          </a:xfrm>
          <a:prstGeom prst="rect">
            <a:avLst/>
          </a:prstGeom>
        </p:spPr>
      </p:pic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11078954" y="4251157"/>
            <a:ext cx="0" cy="3937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299267" y="3280173"/>
            <a:ext cx="1410964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Email Notification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446487" y="4481729"/>
            <a:ext cx="3158528" cy="1410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1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Event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/>
            <a:r>
              <a:rPr lang="en-US" dirty="0"/>
              <a:t>Logon to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portal.azure.com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then select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Internet of Things </a:t>
            </a:r>
            <a:r>
              <a:rPr lang="en-US" dirty="0">
                <a:solidFill>
                  <a:schemeClr val="tx1"/>
                </a:solidFill>
              </a:rPr>
              <a:t>-&gt;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Event Hubs</a:t>
            </a:r>
            <a:endParaRPr lang="en-US" sz="1700" b="1" dirty="0">
              <a:solidFill>
                <a:schemeClr val="tx1"/>
              </a:solidFill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/>
            <a:r>
              <a:rPr lang="en-US" dirty="0"/>
              <a:t>Enter following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Name:  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>
                <a:solidFill>
                  <a:schemeClr val="tx1"/>
                </a:solidFill>
              </a:rPr>
              <a:t> (unique value)</a:t>
            </a:r>
          </a:p>
          <a:p>
            <a:pPr lvl="1"/>
            <a:r>
              <a:rPr lang="en-US" sz="1700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Resource group: Use existing -&gt; </a:t>
            </a:r>
            <a:r>
              <a:rPr lang="en-US" sz="1700" b="1" i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Your IoT Resource Group</a:t>
            </a:r>
          </a:p>
          <a:p>
            <a:pPr lvl="1"/>
            <a:r>
              <a:rPr lang="en-US" dirty="0"/>
              <a:t>Location :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Southeast Asia</a:t>
            </a:r>
            <a:r>
              <a:rPr lang="en-US" dirty="0"/>
              <a:t>, click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</a:t>
            </a:r>
          </a:p>
          <a:p>
            <a:pPr marL="342900" indent="-342900"/>
            <a:r>
              <a:rPr lang="en-US" dirty="0"/>
              <a:t>Click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Create</a:t>
            </a:r>
            <a:r>
              <a:rPr lang="en-US" sz="1700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, then click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Event Hub </a:t>
            </a:r>
          </a:p>
          <a:p>
            <a:pPr marL="342900" indent="-342900"/>
            <a:r>
              <a:rPr lang="en-US" sz="1700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Click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+ Event Hub </a:t>
            </a:r>
            <a:r>
              <a:rPr lang="en-US" sz="1700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to add new Event Hub with following parameter</a:t>
            </a:r>
          </a:p>
          <a:p>
            <a:pPr marL="514350" lvl="1" indent="-342900"/>
            <a:r>
              <a:rPr lang="en-US" sz="1700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Name: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iotevent</a:t>
            </a:r>
          </a:p>
          <a:p>
            <a:pPr marL="514350" lvl="1" indent="-342900"/>
            <a:r>
              <a:rPr lang="en-US" sz="1700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Leave all default value then click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Create</a:t>
            </a:r>
            <a:endParaRPr lang="th-TH" sz="1700" b="1" dirty="0">
              <a:solidFill>
                <a:schemeClr val="tx1"/>
              </a:solidFill>
              <a:latin typeface="Segoe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578" y="1937092"/>
            <a:ext cx="3405505" cy="4436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807" y="3757526"/>
            <a:ext cx="1119968" cy="434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19" y="625200"/>
            <a:ext cx="1847850" cy="49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994" y="5697529"/>
            <a:ext cx="3617595" cy="9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Free Email from Office 365 Trial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85945" cy="3978275"/>
          </a:xfrm>
        </p:spPr>
        <p:txBody>
          <a:bodyPr>
            <a:normAutofit/>
          </a:bodyPr>
          <a:lstStyle/>
          <a:p>
            <a:r>
              <a:rPr lang="en-US" sz="1800" dirty="0"/>
              <a:t>Step 1 : Define your own tenant name (</a:t>
            </a:r>
            <a:r>
              <a:rPr lang="en-US" i="1" dirty="0">
                <a:solidFill>
                  <a:srgbClr val="0070C0"/>
                </a:solidFill>
              </a:rPr>
              <a:t>yourtenantname)</a:t>
            </a:r>
            <a:r>
              <a:rPr lang="en-US" sz="1800" dirty="0"/>
              <a:t>: e.g. </a:t>
            </a:r>
            <a:r>
              <a:rPr lang="en-US" b="1" dirty="0"/>
              <a:t>az816</a:t>
            </a:r>
            <a:endParaRPr lang="en-US" sz="1800" b="1" dirty="0"/>
          </a:p>
          <a:p>
            <a:r>
              <a:rPr lang="en-US" dirty="0"/>
              <a:t>Step 2 : Open </a:t>
            </a:r>
            <a:r>
              <a:rPr lang="en-US" dirty="0">
                <a:hlinkClick r:id="rId2"/>
              </a:rPr>
              <a:t>http://aka.ms/o365plan</a:t>
            </a:r>
            <a:r>
              <a:rPr lang="en-US" dirty="0"/>
              <a:t> and click Free trial </a:t>
            </a:r>
          </a:p>
          <a:p>
            <a:r>
              <a:rPr lang="en-US" sz="1800" dirty="0"/>
              <a:t>Step 3 : Follow the process to create trial tenant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98" y="1431010"/>
            <a:ext cx="2181225" cy="4229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839200" y="4899378"/>
            <a:ext cx="2619022" cy="880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34667" y="2212622"/>
            <a:ext cx="2404533" cy="284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660" y="2991169"/>
            <a:ext cx="4814007" cy="34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57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Stream Analytics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0464643" cy="50143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Logon to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portal.azure.com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then select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Internet of Things </a:t>
            </a:r>
            <a:r>
              <a:rPr lang="en-US" dirty="0">
                <a:solidFill>
                  <a:schemeClr val="tx1"/>
                </a:solidFill>
              </a:rPr>
              <a:t>-&gt;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New Stream Analytics Job</a:t>
            </a:r>
            <a:endParaRPr lang="en-US" sz="1700" b="1" dirty="0">
              <a:solidFill>
                <a:schemeClr val="tx1"/>
              </a:solidFill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following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Job name :  </a:t>
            </a:r>
            <a:r>
              <a:rPr lang="en-US" b="1" dirty="0"/>
              <a:t>SA02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Resource group -&gt; Use existing :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MyIoT</a:t>
            </a:r>
          </a:p>
          <a:p>
            <a:pPr lvl="1"/>
            <a:r>
              <a:rPr lang="en-US" dirty="0"/>
              <a:t>Location :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Southeast Asia</a:t>
            </a:r>
            <a:r>
              <a:rPr lang="en-US" dirty="0"/>
              <a:t>, click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Create</a:t>
            </a:r>
            <a:endParaRPr lang="th-TH" sz="1700" b="1" dirty="0">
              <a:solidFill>
                <a:schemeClr val="tx1"/>
              </a:solidFill>
              <a:latin typeface="Segoe"/>
              <a:cs typeface="Cordia New" panose="020B03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Once Stream Analytics Job was created, </a:t>
            </a:r>
            <a:br>
              <a:rPr lang="en-US" dirty="0"/>
            </a:br>
            <a:r>
              <a:rPr lang="en-US" dirty="0"/>
              <a:t>click to open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SA02</a:t>
            </a:r>
            <a:r>
              <a:rPr lang="en-US" dirty="0"/>
              <a:t> Stream Analytics 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62" y="2293116"/>
            <a:ext cx="5744718" cy="40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14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Azure Stream Analytics to receive data from Azure IoT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the Job Topology pane click the </a:t>
            </a:r>
            <a:r>
              <a:rPr lang="en-US" b="1" dirty="0">
                <a:solidFill>
                  <a:schemeClr val="tx1"/>
                </a:solidFill>
              </a:rPr>
              <a:t>Inputs</a:t>
            </a:r>
            <a:r>
              <a:rPr lang="en-US" dirty="0"/>
              <a:t> box to go to Inputs blade.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+ Add </a:t>
            </a:r>
            <a:r>
              <a:rPr lang="en-US" dirty="0"/>
              <a:t>to add new Stream Analytics Input by enter following parameter</a:t>
            </a:r>
          </a:p>
          <a:p>
            <a:pPr lvl="1"/>
            <a:r>
              <a:rPr lang="en-US" dirty="0"/>
              <a:t>Input alias: </a:t>
            </a:r>
            <a:r>
              <a:rPr lang="en-US" b="1" dirty="0"/>
              <a:t>input</a:t>
            </a:r>
          </a:p>
          <a:p>
            <a:pPr lvl="1"/>
            <a:r>
              <a:rPr lang="en-US" dirty="0"/>
              <a:t>Source Type: </a:t>
            </a:r>
            <a:r>
              <a:rPr lang="en-US" b="1" dirty="0"/>
              <a:t>Data stream</a:t>
            </a:r>
          </a:p>
          <a:p>
            <a:pPr lvl="1"/>
            <a:r>
              <a:rPr lang="en-US" dirty="0"/>
              <a:t>Source: </a:t>
            </a:r>
            <a:r>
              <a:rPr lang="en-US" b="1" dirty="0"/>
              <a:t>IoT Hub</a:t>
            </a:r>
          </a:p>
          <a:p>
            <a:pPr lvl="1"/>
            <a:r>
              <a:rPr lang="en-US" dirty="0"/>
              <a:t>IoT Hub: </a:t>
            </a:r>
            <a:r>
              <a:rPr lang="en-US" b="1" i="1" dirty="0"/>
              <a:t>IoT Hub name you just create recently</a:t>
            </a:r>
          </a:p>
          <a:p>
            <a:pPr lvl="1"/>
            <a:r>
              <a:rPr lang="en-US" dirty="0"/>
              <a:t>Review auto-filling parameters then click </a:t>
            </a:r>
            <a:r>
              <a:rPr lang="en-US" b="1" dirty="0"/>
              <a:t>Create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013" y="1338620"/>
            <a:ext cx="2756478" cy="51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92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1610" y="377065"/>
            <a:ext cx="10489542" cy="641350"/>
          </a:xfrm>
        </p:spPr>
        <p:txBody>
          <a:bodyPr/>
          <a:lstStyle/>
          <a:p>
            <a:r>
              <a:rPr lang="en-US" dirty="0"/>
              <a:t>Send Stream Analytics Output to Event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190419" cy="50143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Go to Steam Analytics blade then click </a:t>
            </a:r>
            <a:r>
              <a:rPr lang="en-US" b="1" dirty="0"/>
              <a:t>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+ Add </a:t>
            </a:r>
            <a:r>
              <a:rPr lang="en-US" dirty="0"/>
              <a:t>to add new Stream Analytics Output by enter following parameter</a:t>
            </a:r>
          </a:p>
          <a:p>
            <a:pPr lvl="1"/>
            <a:r>
              <a:rPr lang="en-US" dirty="0"/>
              <a:t>Output alias: </a:t>
            </a:r>
            <a:r>
              <a:rPr lang="en-US" b="1" dirty="0"/>
              <a:t>output</a:t>
            </a:r>
          </a:p>
          <a:p>
            <a:pPr lvl="1"/>
            <a:r>
              <a:rPr lang="en-US" dirty="0"/>
              <a:t>Sink: </a:t>
            </a:r>
            <a:r>
              <a:rPr lang="en-US" b="1" dirty="0"/>
              <a:t>Event hub</a:t>
            </a:r>
          </a:p>
          <a:p>
            <a:pPr lvl="1"/>
            <a:r>
              <a:rPr lang="en-US" dirty="0"/>
              <a:t>Service hub namespace: </a:t>
            </a:r>
            <a:r>
              <a:rPr lang="en-US" b="1" i="1" dirty="0"/>
              <a:t>your</a:t>
            </a:r>
            <a:r>
              <a:rPr lang="en-US" dirty="0"/>
              <a:t> </a:t>
            </a:r>
            <a:r>
              <a:rPr lang="en-US" b="1" i="1" dirty="0"/>
              <a:t>service</a:t>
            </a:r>
            <a:r>
              <a:rPr lang="en-US" b="1" dirty="0"/>
              <a:t> </a:t>
            </a:r>
            <a:r>
              <a:rPr lang="en-US" b="1" i="1" dirty="0"/>
              <a:t>hub</a:t>
            </a:r>
          </a:p>
          <a:p>
            <a:pPr lvl="1"/>
            <a:r>
              <a:rPr lang="en-US" dirty="0"/>
              <a:t>Event hub name: </a:t>
            </a:r>
            <a:r>
              <a:rPr lang="en-US" b="1" dirty="0"/>
              <a:t>iotevent</a:t>
            </a:r>
          </a:p>
          <a:p>
            <a:pPr lvl="1"/>
            <a:r>
              <a:rPr lang="en-US" dirty="0"/>
              <a:t>Partition key column: </a:t>
            </a:r>
            <a:r>
              <a:rPr lang="en-US" b="1" dirty="0"/>
              <a:t>deviceId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Create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208" y="1770879"/>
            <a:ext cx="2424983" cy="48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91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Modified an Azure Stream Analytics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173794" cy="5014395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Download query from </a:t>
            </a:r>
            <a:r>
              <a:rPr lang="en-US" dirty="0">
                <a:hlinkClick r:id="rId2"/>
              </a:rPr>
              <a:t>https://github.com/SmithMMTK/IoT-Bootcamp/blob/master/Source%20code/Stream%20Analytics/03%20Alert%20to%20trigger%20a%20business%20workflow.txt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Paste query into Query Editor</a:t>
            </a:r>
          </a:p>
          <a:p>
            <a:pPr marL="342900" indent="-342900"/>
            <a:r>
              <a:rPr lang="en-US" dirty="0"/>
              <a:t>Click </a:t>
            </a:r>
            <a:r>
              <a:rPr lang="en-US" b="1" dirty="0"/>
              <a:t>Save</a:t>
            </a:r>
            <a:r>
              <a:rPr lang="en-US" dirty="0"/>
              <a:t> button, then click </a:t>
            </a:r>
            <a:r>
              <a:rPr lang="en-US" b="1" dirty="0"/>
              <a:t>Start</a:t>
            </a:r>
            <a:r>
              <a:rPr lang="en-US" dirty="0"/>
              <a:t> Stream Analytics Jobs</a:t>
            </a:r>
          </a:p>
          <a:p>
            <a:pPr marL="342900" indent="-342900"/>
            <a:r>
              <a:rPr lang="en-US" dirty="0"/>
              <a:t>Edit </a:t>
            </a:r>
            <a:r>
              <a:rPr lang="en-US" b="1" dirty="0"/>
              <a:t>Senddata.txt</a:t>
            </a:r>
            <a:r>
              <a:rPr lang="en-US" dirty="0"/>
              <a:t> (detail step in 03 - Create Simulated Device)</a:t>
            </a:r>
            <a:br>
              <a:rPr lang="en-US" dirty="0"/>
            </a:br>
            <a:r>
              <a:rPr lang="en-US" dirty="0"/>
              <a:t> to change WindSpeed from 8 to </a:t>
            </a:r>
            <a:r>
              <a:rPr lang="en-US" b="1" dirty="0"/>
              <a:t>14</a:t>
            </a:r>
            <a:r>
              <a:rPr lang="en-US" dirty="0"/>
              <a:t> then save and run senddata.js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2037970"/>
            <a:ext cx="3968980" cy="1849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69" y="4086729"/>
            <a:ext cx="5835535" cy="21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01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Event Hub Connection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 Event Hub</a:t>
            </a:r>
          </a:p>
          <a:p>
            <a:r>
              <a:rPr lang="en-US" dirty="0"/>
              <a:t>Click Event Hub: </a:t>
            </a:r>
            <a:r>
              <a:rPr lang="en-US" b="1" dirty="0"/>
              <a:t>iotevent</a:t>
            </a:r>
          </a:p>
          <a:p>
            <a:r>
              <a:rPr lang="en-US" dirty="0"/>
              <a:t>Click </a:t>
            </a:r>
            <a:r>
              <a:rPr lang="en-US" b="1" dirty="0"/>
              <a:t>Shared access policies</a:t>
            </a:r>
          </a:p>
          <a:p>
            <a:r>
              <a:rPr lang="en-US" dirty="0"/>
              <a:t> Click </a:t>
            </a:r>
            <a:r>
              <a:rPr lang="en-US" b="1" dirty="0"/>
              <a:t>+ Add</a:t>
            </a:r>
          </a:p>
          <a:p>
            <a:r>
              <a:rPr lang="en-US" dirty="0"/>
              <a:t>Enter policy name: </a:t>
            </a:r>
            <a:r>
              <a:rPr lang="en-US" b="1" dirty="0"/>
              <a:t>iot, </a:t>
            </a:r>
            <a:r>
              <a:rPr lang="en-US" dirty="0"/>
              <a:t>click</a:t>
            </a:r>
            <a:r>
              <a:rPr lang="en-US" b="1" dirty="0"/>
              <a:t> Create</a:t>
            </a:r>
          </a:p>
          <a:p>
            <a:r>
              <a:rPr lang="en-US" dirty="0"/>
              <a:t>Click new create policy then take note on:</a:t>
            </a:r>
          </a:p>
          <a:p>
            <a:pPr lvl="1"/>
            <a:r>
              <a:rPr lang="en-US" dirty="0"/>
              <a:t>Primary Key: </a:t>
            </a:r>
          </a:p>
          <a:p>
            <a:pPr lvl="2"/>
            <a:r>
              <a:rPr lang="en-US" i="1" dirty="0">
                <a:solidFill>
                  <a:srgbClr val="0070C0"/>
                </a:solidFill>
              </a:rPr>
              <a:t>Your Key</a:t>
            </a:r>
          </a:p>
          <a:p>
            <a:pPr lvl="1"/>
            <a:r>
              <a:rPr lang="en-US" dirty="0"/>
              <a:t>Connection String-Primary Key: </a:t>
            </a:r>
          </a:p>
          <a:p>
            <a:pPr lvl="2"/>
            <a:r>
              <a:rPr lang="en-US" i="1" dirty="0">
                <a:solidFill>
                  <a:srgbClr val="0070C0"/>
                </a:solidFill>
              </a:rPr>
              <a:t>Your 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555" y="1263603"/>
            <a:ext cx="1418366" cy="526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30" y="1431010"/>
            <a:ext cx="5433578" cy="1170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385" y="2699310"/>
            <a:ext cx="300037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196" y="2730146"/>
            <a:ext cx="10668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910" y="3596687"/>
            <a:ext cx="4428867" cy="28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1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08 - Create an Azure function to process the Event hub queue</a:t>
            </a:r>
          </a:p>
        </p:txBody>
      </p:sp>
    </p:spTree>
    <p:extLst>
      <p:ext uri="{BB962C8B-B14F-4D97-AF65-F5344CB8AC3E}">
        <p14:creationId xmlns:p14="http://schemas.microsoft.com/office/powerpoint/2010/main" val="3396345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365" y="423413"/>
            <a:ext cx="3719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HOL Scenario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696527" y="2123356"/>
            <a:ext cx="1434012" cy="774822"/>
            <a:chOff x="3479034" y="4845974"/>
            <a:chExt cx="1793040" cy="970652"/>
          </a:xfrm>
          <a:solidFill>
            <a:srgbClr val="FFFFFF"/>
          </a:solidFill>
        </p:grpSpPr>
        <p:sp>
          <p:nvSpPr>
            <p:cNvPr id="44" name="Freeform 43"/>
            <p:cNvSpPr>
              <a:spLocks noEditPoints="1"/>
            </p:cNvSpPr>
            <p:nvPr/>
          </p:nvSpPr>
          <p:spPr bwMode="black">
            <a:xfrm>
              <a:off x="4953857" y="5174915"/>
              <a:ext cx="318217" cy="641711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12"/>
                </a:cxn>
                <a:cxn ang="0">
                  <a:pos x="0" y="119"/>
                </a:cxn>
                <a:cxn ang="0">
                  <a:pos x="0" y="531"/>
                </a:cxn>
                <a:cxn ang="0">
                  <a:pos x="7" y="538"/>
                </a:cxn>
                <a:cxn ang="0">
                  <a:pos x="260" y="538"/>
                </a:cxn>
                <a:cxn ang="0">
                  <a:pos x="267" y="531"/>
                </a:cxn>
                <a:cxn ang="0">
                  <a:pos x="267" y="119"/>
                </a:cxn>
                <a:cxn ang="0">
                  <a:pos x="267" y="112"/>
                </a:cxn>
                <a:cxn ang="0">
                  <a:pos x="267" y="7"/>
                </a:cxn>
                <a:cxn ang="0">
                  <a:pos x="260" y="0"/>
                </a:cxn>
                <a:cxn ang="0">
                  <a:pos x="32" y="82"/>
                </a:cxn>
                <a:cxn ang="0">
                  <a:pos x="32" y="57"/>
                </a:cxn>
                <a:cxn ang="0">
                  <a:pos x="39" y="50"/>
                </a:cxn>
                <a:cxn ang="0">
                  <a:pos x="228" y="50"/>
                </a:cxn>
                <a:cxn ang="0">
                  <a:pos x="235" y="57"/>
                </a:cxn>
                <a:cxn ang="0">
                  <a:pos x="235" y="82"/>
                </a:cxn>
                <a:cxn ang="0">
                  <a:pos x="228" y="89"/>
                </a:cxn>
                <a:cxn ang="0">
                  <a:pos x="39" y="89"/>
                </a:cxn>
                <a:cxn ang="0">
                  <a:pos x="32" y="82"/>
                </a:cxn>
                <a:cxn ang="0">
                  <a:pos x="213" y="254"/>
                </a:cxn>
                <a:cxn ang="0">
                  <a:pos x="195" y="236"/>
                </a:cxn>
                <a:cxn ang="0">
                  <a:pos x="213" y="218"/>
                </a:cxn>
                <a:cxn ang="0">
                  <a:pos x="232" y="236"/>
                </a:cxn>
                <a:cxn ang="0">
                  <a:pos x="213" y="254"/>
                </a:cxn>
                <a:cxn ang="0">
                  <a:pos x="213" y="194"/>
                </a:cxn>
                <a:cxn ang="0">
                  <a:pos x="189" y="170"/>
                </a:cxn>
                <a:cxn ang="0">
                  <a:pos x="213" y="146"/>
                </a:cxn>
                <a:cxn ang="0">
                  <a:pos x="238" y="170"/>
                </a:cxn>
                <a:cxn ang="0">
                  <a:pos x="213" y="194"/>
                </a:cxn>
              </a:cxnLst>
              <a:rect l="0" t="0" r="r" b="b"/>
              <a:pathLst>
                <a:path w="267" h="538">
                  <a:moveTo>
                    <a:pt x="2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35"/>
                    <a:pt x="3" y="538"/>
                    <a:pt x="7" y="538"/>
                  </a:cubicBezTo>
                  <a:cubicBezTo>
                    <a:pt x="260" y="538"/>
                    <a:pt x="260" y="538"/>
                    <a:pt x="260" y="538"/>
                  </a:cubicBezTo>
                  <a:cubicBezTo>
                    <a:pt x="264" y="538"/>
                    <a:pt x="267" y="535"/>
                    <a:pt x="267" y="531"/>
                  </a:cubicBezTo>
                  <a:cubicBezTo>
                    <a:pt x="267" y="119"/>
                    <a:pt x="267" y="119"/>
                    <a:pt x="267" y="119"/>
                  </a:cubicBezTo>
                  <a:cubicBezTo>
                    <a:pt x="267" y="112"/>
                    <a:pt x="267" y="112"/>
                    <a:pt x="267" y="112"/>
                  </a:cubicBezTo>
                  <a:cubicBezTo>
                    <a:pt x="267" y="7"/>
                    <a:pt x="267" y="7"/>
                    <a:pt x="267" y="7"/>
                  </a:cubicBezTo>
                  <a:cubicBezTo>
                    <a:pt x="267" y="3"/>
                    <a:pt x="264" y="0"/>
                    <a:pt x="260" y="0"/>
                  </a:cubicBezTo>
                  <a:close/>
                  <a:moveTo>
                    <a:pt x="32" y="82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3"/>
                    <a:pt x="35" y="50"/>
                    <a:pt x="39" y="50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32" y="50"/>
                    <a:pt x="235" y="53"/>
                    <a:pt x="235" y="57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35" y="86"/>
                    <a:pt x="232" y="89"/>
                    <a:pt x="228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5" y="89"/>
                    <a:pt x="32" y="86"/>
                    <a:pt x="32" y="82"/>
                  </a:cubicBezTo>
                  <a:close/>
                  <a:moveTo>
                    <a:pt x="213" y="254"/>
                  </a:moveTo>
                  <a:cubicBezTo>
                    <a:pt x="203" y="254"/>
                    <a:pt x="195" y="246"/>
                    <a:pt x="195" y="236"/>
                  </a:cubicBezTo>
                  <a:cubicBezTo>
                    <a:pt x="195" y="226"/>
                    <a:pt x="203" y="218"/>
                    <a:pt x="213" y="218"/>
                  </a:cubicBezTo>
                  <a:cubicBezTo>
                    <a:pt x="223" y="218"/>
                    <a:pt x="232" y="226"/>
                    <a:pt x="232" y="236"/>
                  </a:cubicBezTo>
                  <a:cubicBezTo>
                    <a:pt x="232" y="246"/>
                    <a:pt x="223" y="254"/>
                    <a:pt x="213" y="254"/>
                  </a:cubicBezTo>
                  <a:close/>
                  <a:moveTo>
                    <a:pt x="213" y="194"/>
                  </a:moveTo>
                  <a:cubicBezTo>
                    <a:pt x="200" y="194"/>
                    <a:pt x="189" y="183"/>
                    <a:pt x="189" y="170"/>
                  </a:cubicBezTo>
                  <a:cubicBezTo>
                    <a:pt x="189" y="156"/>
                    <a:pt x="200" y="146"/>
                    <a:pt x="213" y="146"/>
                  </a:cubicBezTo>
                  <a:cubicBezTo>
                    <a:pt x="227" y="146"/>
                    <a:pt x="238" y="156"/>
                    <a:pt x="238" y="170"/>
                  </a:cubicBezTo>
                  <a:cubicBezTo>
                    <a:pt x="238" y="183"/>
                    <a:pt x="227" y="194"/>
                    <a:pt x="213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3479034" y="4845974"/>
              <a:ext cx="1408547" cy="970652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spect="1"/>
          </p:cNvSpPr>
          <p:nvPr/>
        </p:nvSpPr>
        <p:spPr>
          <a:xfrm>
            <a:off x="486796" y="2959566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Student machine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6640" y="1706551"/>
            <a:ext cx="8140931" cy="4362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2" name="Picture 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28" y="1217920"/>
            <a:ext cx="765696" cy="7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98859" y="6107087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100 USD Azure Pass Credit for 30 days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" name="Connector: Elbow 4"/>
          <p:cNvCxnSpPr>
            <a:cxnSpLocks/>
            <a:stCxn id="46" idx="2"/>
          </p:cNvCxnSpPr>
          <p:nvPr/>
        </p:nvCxnSpPr>
        <p:spPr>
          <a:xfrm rot="16200000" flipH="1">
            <a:off x="1342376" y="3136394"/>
            <a:ext cx="630979" cy="6540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1476490" y="4172685"/>
            <a:ext cx="1688045" cy="376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Simulator Sensor</a:t>
            </a:r>
          </a:p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(Node.js)</a:t>
            </a:r>
            <a:endParaRPr kumimoji="0" lang="en-US" sz="1224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endCxn id="11" idx="1"/>
          </p:cNvCxnSpPr>
          <p:nvPr/>
        </p:nvCxnSpPr>
        <p:spPr>
          <a:xfrm>
            <a:off x="2723943" y="3795343"/>
            <a:ext cx="1195716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59" y="3405198"/>
            <a:ext cx="780290" cy="780290"/>
          </a:xfrm>
          <a:prstGeom prst="rect">
            <a:avLst/>
          </a:prstGeom>
        </p:spPr>
      </p:pic>
      <p:sp>
        <p:nvSpPr>
          <p:cNvPr id="48" name="Rectangle 47"/>
          <p:cNvSpPr>
            <a:spLocks noChangeAspect="1"/>
          </p:cNvSpPr>
          <p:nvPr/>
        </p:nvSpPr>
        <p:spPr>
          <a:xfrm>
            <a:off x="3435313" y="4251157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IoT Hub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4" y="3436581"/>
            <a:ext cx="670779" cy="6707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2029102"/>
            <a:ext cx="780290" cy="780290"/>
          </a:xfrm>
          <a:prstGeom prst="rect">
            <a:avLst/>
          </a:prstGeom>
        </p:spPr>
      </p:pic>
      <p:sp>
        <p:nvSpPr>
          <p:cNvPr id="53" name="Rectangle 52"/>
          <p:cNvSpPr>
            <a:spLocks noChangeAspect="1"/>
          </p:cNvSpPr>
          <p:nvPr/>
        </p:nvSpPr>
        <p:spPr>
          <a:xfrm>
            <a:off x="5574470" y="2905250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4650050"/>
            <a:ext cx="780290" cy="780290"/>
          </a:xfrm>
          <a:prstGeom prst="rect">
            <a:avLst/>
          </a:prstGeom>
        </p:spPr>
      </p:pic>
      <p:sp>
        <p:nvSpPr>
          <p:cNvPr id="55" name="Rectangle 54"/>
          <p:cNvSpPr>
            <a:spLocks noChangeAspect="1"/>
          </p:cNvSpPr>
          <p:nvPr/>
        </p:nvSpPr>
        <p:spPr>
          <a:xfrm>
            <a:off x="5574470" y="5526198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699949" y="3862480"/>
            <a:ext cx="1030291" cy="11750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4724953" y="2578437"/>
            <a:ext cx="1094520" cy="10463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660544" y="231863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582722" y="2188022"/>
            <a:ext cx="847916" cy="503433"/>
            <a:chOff x="7884058" y="5368509"/>
            <a:chExt cx="324905" cy="207663"/>
          </a:xfrm>
          <a:solidFill>
            <a:srgbClr val="FFFFFF"/>
          </a:solidFill>
        </p:grpSpPr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6955468" y="2396392"/>
            <a:ext cx="25175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6" y="3381825"/>
            <a:ext cx="780290" cy="780290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955468" y="2691455"/>
            <a:ext cx="936081" cy="10452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93862" y="3881300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Storage BLOB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04" y="4682143"/>
            <a:ext cx="780290" cy="780290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755963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14976" y="5502432"/>
            <a:ext cx="898708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Event Hub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91" y="4650050"/>
            <a:ext cx="780290" cy="78029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8344058" y="5084896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47" y="4646399"/>
            <a:ext cx="752929" cy="780290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cxnSpLocks/>
          </p:cNvCxnSpPr>
          <p:nvPr/>
        </p:nvCxnSpPr>
        <p:spPr>
          <a:xfrm>
            <a:off x="10006680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012835" y="5483036"/>
            <a:ext cx="1111202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Function App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595635" y="5491703"/>
            <a:ext cx="883576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Logic App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791" y="3543321"/>
            <a:ext cx="780290" cy="780290"/>
          </a:xfrm>
          <a:prstGeom prst="rect">
            <a:avLst/>
          </a:prstGeom>
        </p:spPr>
      </p:pic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11078954" y="4251157"/>
            <a:ext cx="0" cy="3937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299267" y="3280173"/>
            <a:ext cx="1410964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Email Notification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672414" y="4399487"/>
            <a:ext cx="2986186" cy="1410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6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Function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/>
            <a:r>
              <a:rPr lang="en-US" dirty="0"/>
              <a:t>Logon to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portal.azure.com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then select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type </a:t>
            </a:r>
            <a:r>
              <a:rPr lang="en-US" b="1" dirty="0">
                <a:solidFill>
                  <a:schemeClr val="tx1"/>
                </a:solidFill>
              </a:rPr>
              <a:t>Function App </a:t>
            </a:r>
            <a:r>
              <a:rPr lang="en-US" dirty="0">
                <a:solidFill>
                  <a:schemeClr val="tx1"/>
                </a:solidFill>
              </a:rPr>
              <a:t>then press Enter</a:t>
            </a:r>
            <a:endParaRPr lang="en-US" sz="1700" b="1" dirty="0">
              <a:solidFill>
                <a:schemeClr val="tx1"/>
              </a:solidFill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/>
            <a:r>
              <a:rPr lang="en-US" dirty="0"/>
              <a:t>Select </a:t>
            </a:r>
            <a:r>
              <a:rPr lang="en-US" b="1" dirty="0"/>
              <a:t>Function App </a:t>
            </a:r>
            <a:r>
              <a:rPr lang="en-US" dirty="0"/>
              <a:t>then click </a:t>
            </a:r>
            <a:r>
              <a:rPr lang="en-US" b="1" dirty="0"/>
              <a:t>Create</a:t>
            </a:r>
            <a:r>
              <a:rPr lang="en-US" dirty="0"/>
              <a:t>, then</a:t>
            </a:r>
            <a:r>
              <a:rPr lang="en-US" b="1" dirty="0"/>
              <a:t> </a:t>
            </a:r>
            <a:r>
              <a:rPr lang="en-US" dirty="0"/>
              <a:t>Enter following value</a:t>
            </a:r>
          </a:p>
          <a:p>
            <a:pPr marL="514350" lvl="1" indent="-342900"/>
            <a:r>
              <a:rPr lang="en-US" dirty="0"/>
              <a:t>App Name: 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>
                <a:solidFill>
                  <a:schemeClr val="tx1"/>
                </a:solidFill>
              </a:rPr>
              <a:t> (unique value)</a:t>
            </a:r>
          </a:p>
          <a:p>
            <a:pPr marL="514350" lvl="1" indent="-342900"/>
            <a:r>
              <a:rPr lang="en-US" dirty="0"/>
              <a:t>Resource Group: </a:t>
            </a:r>
            <a:r>
              <a:rPr lang="en-US" b="1" i="1" dirty="0"/>
              <a:t>Your IoT Resource Group</a:t>
            </a:r>
          </a:p>
          <a:p>
            <a:pPr marL="514350" lvl="1" indent="-342900"/>
            <a:r>
              <a:rPr lang="en-US" dirty="0"/>
              <a:t>Hosting Plan: </a:t>
            </a:r>
            <a:r>
              <a:rPr lang="en-US" b="1" dirty="0"/>
              <a:t>Consumption Plan</a:t>
            </a:r>
          </a:p>
          <a:p>
            <a:pPr marL="514350" lvl="1" indent="-342900"/>
            <a:r>
              <a:rPr lang="en-US" dirty="0"/>
              <a:t>Location: </a:t>
            </a:r>
            <a:r>
              <a:rPr lang="en-US" b="1" dirty="0"/>
              <a:t>Southeast Asia</a:t>
            </a:r>
            <a:r>
              <a:rPr lang="en-US" dirty="0"/>
              <a:t>, then click </a:t>
            </a:r>
            <a:r>
              <a:rPr lang="en-US" b="1" dirty="0"/>
              <a:t>Create</a:t>
            </a:r>
          </a:p>
          <a:p>
            <a:pPr marL="342900" indent="-342900"/>
            <a:r>
              <a:rPr lang="en-US" dirty="0"/>
              <a:t>Click your new created function app</a:t>
            </a:r>
          </a:p>
          <a:p>
            <a:pPr marL="342900" indent="-342900"/>
            <a:r>
              <a:rPr lang="en-US" dirty="0"/>
              <a:t>Click </a:t>
            </a:r>
            <a:r>
              <a:rPr lang="en-US" b="1" dirty="0"/>
              <a:t>+ New Function</a:t>
            </a:r>
            <a:r>
              <a:rPr lang="en-US" dirty="0"/>
              <a:t> &gt; </a:t>
            </a:r>
            <a:r>
              <a:rPr lang="en-US" b="1" dirty="0"/>
              <a:t>EventHubTrigger – C#</a:t>
            </a:r>
            <a:r>
              <a:rPr lang="en-US" dirty="0"/>
              <a:t> &gt; </a:t>
            </a:r>
            <a:r>
              <a:rPr lang="en-US" b="1" dirty="0"/>
              <a:t>Create</a:t>
            </a:r>
          </a:p>
          <a:p>
            <a:pPr marL="342900" indent="-342900"/>
            <a:r>
              <a:rPr lang="en-US" dirty="0"/>
              <a:t>In Event Hub connection, click </a:t>
            </a:r>
            <a:r>
              <a:rPr lang="en-US" b="1" dirty="0"/>
              <a:t>new</a:t>
            </a:r>
            <a:r>
              <a:rPr lang="en-US" dirty="0"/>
              <a:t>, then click </a:t>
            </a:r>
            <a:r>
              <a:rPr lang="en-US" b="1" dirty="0"/>
              <a:t>Add a connection string </a:t>
            </a:r>
            <a:r>
              <a:rPr lang="en-US" dirty="0"/>
              <a:t>Enter your connection and connection string</a:t>
            </a:r>
          </a:p>
          <a:p>
            <a:pPr marL="342900" indent="-342900"/>
            <a:r>
              <a:rPr lang="en-US" dirty="0"/>
              <a:t>Change Event Hub Name </a:t>
            </a:r>
            <a:r>
              <a:rPr lang="en-US" b="1" dirty="0"/>
              <a:t>iotevent</a:t>
            </a:r>
            <a:r>
              <a:rPr lang="en-US" dirty="0"/>
              <a:t> then Click </a:t>
            </a:r>
            <a:r>
              <a:rPr lang="en-US" b="1" dirty="0"/>
              <a:t>Create</a:t>
            </a:r>
            <a:r>
              <a:rPr lang="en-US" dirty="0"/>
              <a:t> </a:t>
            </a:r>
          </a:p>
          <a:p>
            <a:pPr marL="342900" indent="-3429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813" y="1791998"/>
            <a:ext cx="3410989" cy="981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813" y="2895358"/>
            <a:ext cx="232410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432" y="4169569"/>
            <a:ext cx="1628775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257" y="4479131"/>
            <a:ext cx="2057400" cy="67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44353" r="60771"/>
          <a:stretch/>
        </p:blipFill>
        <p:spPr>
          <a:xfrm>
            <a:off x="5622392" y="5608320"/>
            <a:ext cx="1774005" cy="9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93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Event from Event Hub in Azure Function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173794" cy="5014395"/>
          </a:xfrm>
        </p:spPr>
        <p:txBody>
          <a:bodyPr/>
          <a:lstStyle/>
          <a:p>
            <a:r>
              <a:rPr lang="en-US" dirty="0"/>
              <a:t>Download source code from </a:t>
            </a:r>
            <a:r>
              <a:rPr lang="en-US" dirty="0">
                <a:hlinkClick r:id="rId2"/>
              </a:rPr>
              <a:t>https://github.com/SmithMMTK/IoT-Bootcamp/blob/master/Source%20code/Function%20App/eventHubFx.txt</a:t>
            </a:r>
            <a:r>
              <a:rPr lang="en-US" dirty="0"/>
              <a:t> then paste code to replace all default code</a:t>
            </a:r>
          </a:p>
          <a:p>
            <a:r>
              <a:rPr lang="en-US" dirty="0"/>
              <a:t>Click </a:t>
            </a:r>
            <a:r>
              <a:rPr lang="en-US" b="1" dirty="0"/>
              <a:t>Save and run</a:t>
            </a:r>
          </a:p>
          <a:p>
            <a:r>
              <a:rPr lang="en-US" dirty="0"/>
              <a:t>Review result from Logs section</a:t>
            </a:r>
          </a:p>
          <a:p>
            <a:r>
              <a:rPr lang="en-US" dirty="0"/>
              <a:t>Click Pause to continue edit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77" y="3821102"/>
            <a:ext cx="8613848" cy="2446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318" y="2107904"/>
            <a:ext cx="3025227" cy="6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6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Logic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Logon to </a:t>
            </a:r>
            <a:r>
              <a:rPr lang="en-US" sz="1700" b="1" dirty="0">
                <a:solidFill>
                  <a:schemeClr val="tx1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portal.azure.com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then select </a:t>
            </a:r>
            <a:r>
              <a:rPr lang="en-US" sz="1700" b="1" dirty="0">
                <a:solidFill>
                  <a:schemeClr val="tx1"/>
                </a:solidFill>
                <a:latin typeface="Segoe"/>
                <a:cs typeface="Cordia New" panose="020B0304020202020204" pitchFamily="34" charset="-34"/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b="1" dirty="0">
                <a:solidFill>
                  <a:schemeClr val="tx1"/>
                </a:solidFill>
              </a:rPr>
              <a:t>Web + Mobile </a:t>
            </a:r>
            <a:r>
              <a:rPr lang="en-US" dirty="0">
                <a:solidFill>
                  <a:schemeClr val="tx1"/>
                </a:solidFill>
              </a:rPr>
              <a:t>-&gt; </a:t>
            </a:r>
            <a:r>
              <a:rPr lang="en-US" b="1" dirty="0">
                <a:solidFill>
                  <a:schemeClr val="tx1"/>
                </a:solidFill>
              </a:rPr>
              <a:t>Logic App</a:t>
            </a:r>
            <a:endParaRPr lang="en-US" sz="1700" b="1" dirty="0">
              <a:solidFill>
                <a:schemeClr val="tx1"/>
              </a:solidFill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/>
            <a:r>
              <a:rPr lang="en-US" dirty="0"/>
              <a:t>Select </a:t>
            </a:r>
            <a:r>
              <a:rPr lang="en-US" b="1" dirty="0"/>
              <a:t>Logic App </a:t>
            </a:r>
            <a:r>
              <a:rPr lang="en-US" dirty="0"/>
              <a:t>then click </a:t>
            </a:r>
            <a:r>
              <a:rPr lang="en-US" b="1" dirty="0"/>
              <a:t>Create</a:t>
            </a:r>
            <a:r>
              <a:rPr lang="en-US" dirty="0"/>
              <a:t>, then</a:t>
            </a:r>
            <a:r>
              <a:rPr lang="en-US" b="1" dirty="0"/>
              <a:t> </a:t>
            </a:r>
            <a:r>
              <a:rPr lang="en-US" dirty="0"/>
              <a:t>Enter following value</a:t>
            </a:r>
          </a:p>
          <a:p>
            <a:pPr marL="514350" lvl="1" indent="-342900"/>
            <a:r>
              <a:rPr lang="en-US" dirty="0"/>
              <a:t>App Name: </a:t>
            </a:r>
            <a:r>
              <a:rPr lang="en-US" b="1" dirty="0">
                <a:solidFill>
                  <a:schemeClr val="tx1"/>
                </a:solidFill>
              </a:rPr>
              <a:t>LogicApp</a:t>
            </a:r>
          </a:p>
          <a:p>
            <a:pPr marL="514350" lvl="1" indent="-342900"/>
            <a:r>
              <a:rPr lang="en-US" dirty="0"/>
              <a:t>Resource Group: </a:t>
            </a:r>
            <a:r>
              <a:rPr lang="en-US" b="1" i="1" dirty="0"/>
              <a:t>Your IoT Resource Group</a:t>
            </a:r>
          </a:p>
          <a:p>
            <a:pPr marL="514350" lvl="1" indent="-342900"/>
            <a:r>
              <a:rPr lang="en-US" dirty="0"/>
              <a:t>Hosting Plan: </a:t>
            </a:r>
            <a:r>
              <a:rPr lang="en-US" b="1" dirty="0"/>
              <a:t>Consumption Plan</a:t>
            </a:r>
          </a:p>
          <a:p>
            <a:pPr marL="514350" lvl="1" indent="-342900"/>
            <a:r>
              <a:rPr lang="en-US" dirty="0"/>
              <a:t>Location: </a:t>
            </a:r>
            <a:r>
              <a:rPr lang="en-US" b="1" dirty="0"/>
              <a:t>Southeast Asia</a:t>
            </a:r>
            <a:r>
              <a:rPr lang="en-US" dirty="0"/>
              <a:t>, then click </a:t>
            </a:r>
            <a:r>
              <a:rPr lang="en-US" b="1" dirty="0"/>
              <a:t>Create</a:t>
            </a:r>
          </a:p>
          <a:p>
            <a:pPr marL="342900" indent="-342900"/>
            <a:r>
              <a:rPr lang="en-US" dirty="0"/>
              <a:t>Click your new created </a:t>
            </a:r>
            <a:r>
              <a:rPr lang="en-US" b="1" dirty="0"/>
              <a:t>Logic App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4307681"/>
            <a:ext cx="19240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5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Azure Trial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8557233" cy="5082679"/>
          </a:xfrm>
        </p:spPr>
        <p:txBody>
          <a:bodyPr/>
          <a:lstStyle/>
          <a:p>
            <a:r>
              <a:rPr lang="en-US" dirty="0"/>
              <a:t>Step 1 : Get Azure Pass Promo Code from Instructor </a:t>
            </a:r>
          </a:p>
          <a:p>
            <a:r>
              <a:rPr lang="en-US" dirty="0"/>
              <a:t>Step 2 : Open </a:t>
            </a:r>
            <a:r>
              <a:rPr lang="en-US" dirty="0">
                <a:hlinkClick r:id="rId2"/>
              </a:rPr>
              <a:t>https://www.microsoftazurepass.com/</a:t>
            </a:r>
            <a:r>
              <a:rPr lang="en-US" dirty="0"/>
              <a:t> </a:t>
            </a:r>
          </a:p>
          <a:p>
            <a:r>
              <a:rPr lang="en-US" dirty="0"/>
              <a:t>Step 3 : Select </a:t>
            </a:r>
            <a:r>
              <a:rPr lang="en-US" b="1" dirty="0"/>
              <a:t>Thailand</a:t>
            </a:r>
            <a:r>
              <a:rPr lang="en-US" dirty="0"/>
              <a:t> and Enter </a:t>
            </a:r>
            <a:r>
              <a:rPr lang="en-US" b="1" dirty="0"/>
              <a:t>Promo Code</a:t>
            </a:r>
            <a:r>
              <a:rPr lang="en-US" dirty="0"/>
              <a:t> then click </a:t>
            </a:r>
            <a:r>
              <a:rPr lang="en-US" b="1" dirty="0"/>
              <a:t>Submit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r>
              <a:rPr lang="en-US" dirty="0"/>
              <a:t>Step 4 : Confirm information then click </a:t>
            </a:r>
            <a:r>
              <a:rPr lang="en-US" b="1" dirty="0"/>
              <a:t>Submit</a:t>
            </a:r>
          </a:p>
          <a:p>
            <a:r>
              <a:rPr lang="en-US" dirty="0"/>
              <a:t>Step 5 : Confirm to use Azure Pass by click </a:t>
            </a:r>
            <a:r>
              <a:rPr lang="en-US" b="1" dirty="0"/>
              <a:t>Active </a:t>
            </a:r>
            <a:r>
              <a:rPr lang="en-US" dirty="0"/>
              <a:t>and Click </a:t>
            </a:r>
            <a:r>
              <a:rPr lang="en-US" b="1" dirty="0"/>
              <a:t>Sign-up</a:t>
            </a:r>
          </a:p>
          <a:p>
            <a:r>
              <a:rPr lang="en-US" dirty="0"/>
              <a:t>Step 6 : Wait for service provisioning then click </a:t>
            </a:r>
            <a:r>
              <a:rPr lang="en-US" b="1" dirty="0"/>
              <a:t>Start managing my service &gt;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3280" b="-349"/>
          <a:stretch/>
        </p:blipFill>
        <p:spPr>
          <a:xfrm>
            <a:off x="2177271" y="2767684"/>
            <a:ext cx="5025040" cy="21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30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Logic App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6711" y="1274618"/>
            <a:ext cx="11356674" cy="5259186"/>
          </a:xfrm>
        </p:spPr>
        <p:txBody>
          <a:bodyPr>
            <a:normAutofit/>
          </a:bodyPr>
          <a:lstStyle/>
          <a:p>
            <a:r>
              <a:rPr lang="en-US" dirty="0"/>
              <a:t>Select Blank Logic App</a:t>
            </a:r>
          </a:p>
          <a:p>
            <a:r>
              <a:rPr lang="en-US" dirty="0"/>
              <a:t>Click </a:t>
            </a:r>
            <a:r>
              <a:rPr lang="en-US" b="1" dirty="0"/>
              <a:t>Request / Response </a:t>
            </a:r>
            <a:r>
              <a:rPr lang="en-US" dirty="0"/>
              <a:t>then select </a:t>
            </a:r>
            <a:r>
              <a:rPr lang="en-US" b="1" dirty="0"/>
              <a:t>TRIGGERS </a:t>
            </a:r>
          </a:p>
          <a:p>
            <a:r>
              <a:rPr lang="en-US" dirty="0"/>
              <a:t>Click </a:t>
            </a:r>
            <a:r>
              <a:rPr lang="en-US" b="1" dirty="0"/>
              <a:t>Use sample payload to generate schema</a:t>
            </a:r>
          </a:p>
          <a:p>
            <a:r>
              <a:rPr lang="en-US" dirty="0"/>
              <a:t>Download sample payload from windSpeed.json at and paste into code area then click </a:t>
            </a:r>
            <a:r>
              <a:rPr lang="en-US" b="1" dirty="0"/>
              <a:t>DONE</a:t>
            </a:r>
            <a:r>
              <a:rPr lang="en-US" dirty="0"/>
              <a:t>.</a:t>
            </a:r>
          </a:p>
          <a:p>
            <a:r>
              <a:rPr lang="en-US" dirty="0"/>
              <a:t>Click </a:t>
            </a:r>
            <a:r>
              <a:rPr lang="en-US" b="1" dirty="0"/>
              <a:t>+ New Step</a:t>
            </a:r>
            <a:r>
              <a:rPr lang="en-US" dirty="0"/>
              <a:t>, then select </a:t>
            </a:r>
            <a:r>
              <a:rPr lang="en-US" b="1" dirty="0"/>
              <a:t>Add an action</a:t>
            </a:r>
          </a:p>
          <a:p>
            <a:r>
              <a:rPr lang="en-US" dirty="0"/>
              <a:t>Type </a:t>
            </a:r>
            <a:r>
              <a:rPr lang="en-US" i="1" dirty="0"/>
              <a:t>Office 365 Outlook send an email</a:t>
            </a:r>
            <a:r>
              <a:rPr lang="en-US" dirty="0"/>
              <a:t> in query then click  </a:t>
            </a:r>
            <a:r>
              <a:rPr lang="en-US" b="1" dirty="0"/>
              <a:t>Office 365 Outlook – Send an email</a:t>
            </a:r>
          </a:p>
          <a:p>
            <a:r>
              <a:rPr lang="en-US" dirty="0"/>
              <a:t>Click </a:t>
            </a:r>
            <a:r>
              <a:rPr lang="en-US" b="1" dirty="0"/>
              <a:t>Sign In </a:t>
            </a:r>
            <a:r>
              <a:rPr lang="en-US" dirty="0"/>
              <a:t>and enter your credential</a:t>
            </a:r>
          </a:p>
          <a:p>
            <a:r>
              <a:rPr lang="en-US" dirty="0"/>
              <a:t>Enter following parameter</a:t>
            </a:r>
          </a:p>
          <a:p>
            <a:pPr lvl="1"/>
            <a:r>
              <a:rPr lang="en-US" dirty="0"/>
              <a:t>To: </a:t>
            </a:r>
            <a:r>
              <a:rPr lang="en-US" i="1" dirty="0"/>
              <a:t>Your target mail</a:t>
            </a:r>
          </a:p>
          <a:p>
            <a:pPr lvl="1"/>
            <a:r>
              <a:rPr lang="en-US" dirty="0"/>
              <a:t>Subject: WindSpeed Alert: @{json(</a:t>
            </a:r>
            <a:r>
              <a:rPr lang="en-US" dirty="0" err="1"/>
              <a:t>triggerBody</a:t>
            </a:r>
            <a:r>
              <a:rPr lang="en-US" dirty="0"/>
              <a:t>())['</a:t>
            </a:r>
            <a:r>
              <a:rPr lang="en-US" dirty="0" err="1"/>
              <a:t>windSpeed</a:t>
            </a:r>
            <a:r>
              <a:rPr lang="en-US" dirty="0"/>
              <a:t>']}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60" y="1431010"/>
            <a:ext cx="4942581" cy="1262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48" y="3108959"/>
            <a:ext cx="3357345" cy="530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45" y="4005970"/>
            <a:ext cx="3152108" cy="26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1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Logic App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 startAt="9"/>
            </a:pPr>
            <a:r>
              <a:rPr lang="en-US" dirty="0"/>
              <a:t>Click Save then copy HTTP POST from Request Action </a:t>
            </a:r>
          </a:p>
          <a:p>
            <a:pPr lvl="1"/>
            <a:r>
              <a:rPr lang="en-US" dirty="0"/>
              <a:t>Place your </a:t>
            </a:r>
            <a:r>
              <a:rPr lang="en-US" dirty="0" err="1"/>
              <a:t>url</a:t>
            </a:r>
            <a:r>
              <a:rPr lang="en-US" dirty="0"/>
              <a:t> here: &lt;&lt;your URL&gt;&gt;</a:t>
            </a:r>
          </a:p>
          <a:p>
            <a:pPr>
              <a:buFont typeface="+mj-lt"/>
              <a:buAutoNum type="arabicPeriod" startAt="10"/>
            </a:pPr>
            <a:r>
              <a:rPr lang="en-US" dirty="0"/>
              <a:t>Click </a:t>
            </a:r>
            <a:r>
              <a:rPr lang="en-US" b="1" dirty="0"/>
              <a:t>Run</a:t>
            </a:r>
          </a:p>
          <a:p>
            <a:pPr>
              <a:buFont typeface="+mj-lt"/>
              <a:buAutoNum type="arabicPeriod" startAt="10"/>
            </a:pPr>
            <a:r>
              <a:rPr lang="en-US" dirty="0"/>
              <a:t>Switch to Azure Function App, select your EventHubTrigger</a:t>
            </a:r>
          </a:p>
          <a:p>
            <a:pPr>
              <a:buFont typeface="+mj-lt"/>
              <a:buAutoNum type="arabicPeriod" startAt="10"/>
            </a:pPr>
            <a:r>
              <a:rPr lang="en-US" dirty="0"/>
              <a:t>Go to line 54, </a:t>
            </a:r>
            <a:r>
              <a:rPr lang="en-US" dirty="0" err="1"/>
              <a:t>replease</a:t>
            </a:r>
            <a:r>
              <a:rPr lang="en-US" dirty="0"/>
              <a:t> “</a:t>
            </a:r>
            <a:r>
              <a:rPr lang="en-US" b="1" dirty="0"/>
              <a:t>API URL</a:t>
            </a:r>
            <a:r>
              <a:rPr lang="en-US" dirty="0"/>
              <a:t>” with Log App URL</a:t>
            </a:r>
          </a:p>
          <a:p>
            <a:pPr>
              <a:buFont typeface="+mj-lt"/>
              <a:buAutoNum type="arabicPeriod" startAt="10"/>
            </a:pPr>
            <a:r>
              <a:rPr lang="en-US" dirty="0"/>
              <a:t>Remove comment “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/>
              <a:t>” from the source code then click </a:t>
            </a:r>
            <a:r>
              <a:rPr lang="en-US" b="1" dirty="0"/>
              <a:t>Save and Run</a:t>
            </a:r>
          </a:p>
          <a:p>
            <a:pPr>
              <a:buFont typeface="+mj-lt"/>
              <a:buAutoNum type="arabicPeriod" startAt="10"/>
            </a:pPr>
            <a:r>
              <a:rPr lang="en-US" dirty="0"/>
              <a:t>Switch to Logic App and see the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5" y="1431010"/>
            <a:ext cx="4944601" cy="738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73" y="3274219"/>
            <a:ext cx="4777163" cy="51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2" y="4897754"/>
            <a:ext cx="10279857" cy="15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0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02 – Create Azure IoT Hub</a:t>
            </a:r>
          </a:p>
        </p:txBody>
      </p:sp>
    </p:spTree>
    <p:extLst>
      <p:ext uri="{BB962C8B-B14F-4D97-AF65-F5344CB8AC3E}">
        <p14:creationId xmlns:p14="http://schemas.microsoft.com/office/powerpoint/2010/main" val="268389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365" y="423413"/>
            <a:ext cx="3719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HOL Scenario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696527" y="2123356"/>
            <a:ext cx="1434012" cy="774822"/>
            <a:chOff x="3479034" y="4845974"/>
            <a:chExt cx="1793040" cy="970652"/>
          </a:xfrm>
          <a:solidFill>
            <a:srgbClr val="FFFFFF"/>
          </a:solidFill>
        </p:grpSpPr>
        <p:sp>
          <p:nvSpPr>
            <p:cNvPr id="44" name="Freeform 43"/>
            <p:cNvSpPr>
              <a:spLocks noEditPoints="1"/>
            </p:cNvSpPr>
            <p:nvPr/>
          </p:nvSpPr>
          <p:spPr bwMode="black">
            <a:xfrm>
              <a:off x="4953857" y="5174915"/>
              <a:ext cx="318217" cy="641711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12"/>
                </a:cxn>
                <a:cxn ang="0">
                  <a:pos x="0" y="119"/>
                </a:cxn>
                <a:cxn ang="0">
                  <a:pos x="0" y="531"/>
                </a:cxn>
                <a:cxn ang="0">
                  <a:pos x="7" y="538"/>
                </a:cxn>
                <a:cxn ang="0">
                  <a:pos x="260" y="538"/>
                </a:cxn>
                <a:cxn ang="0">
                  <a:pos x="267" y="531"/>
                </a:cxn>
                <a:cxn ang="0">
                  <a:pos x="267" y="119"/>
                </a:cxn>
                <a:cxn ang="0">
                  <a:pos x="267" y="112"/>
                </a:cxn>
                <a:cxn ang="0">
                  <a:pos x="267" y="7"/>
                </a:cxn>
                <a:cxn ang="0">
                  <a:pos x="260" y="0"/>
                </a:cxn>
                <a:cxn ang="0">
                  <a:pos x="32" y="82"/>
                </a:cxn>
                <a:cxn ang="0">
                  <a:pos x="32" y="57"/>
                </a:cxn>
                <a:cxn ang="0">
                  <a:pos x="39" y="50"/>
                </a:cxn>
                <a:cxn ang="0">
                  <a:pos x="228" y="50"/>
                </a:cxn>
                <a:cxn ang="0">
                  <a:pos x="235" y="57"/>
                </a:cxn>
                <a:cxn ang="0">
                  <a:pos x="235" y="82"/>
                </a:cxn>
                <a:cxn ang="0">
                  <a:pos x="228" y="89"/>
                </a:cxn>
                <a:cxn ang="0">
                  <a:pos x="39" y="89"/>
                </a:cxn>
                <a:cxn ang="0">
                  <a:pos x="32" y="82"/>
                </a:cxn>
                <a:cxn ang="0">
                  <a:pos x="213" y="254"/>
                </a:cxn>
                <a:cxn ang="0">
                  <a:pos x="195" y="236"/>
                </a:cxn>
                <a:cxn ang="0">
                  <a:pos x="213" y="218"/>
                </a:cxn>
                <a:cxn ang="0">
                  <a:pos x="232" y="236"/>
                </a:cxn>
                <a:cxn ang="0">
                  <a:pos x="213" y="254"/>
                </a:cxn>
                <a:cxn ang="0">
                  <a:pos x="213" y="194"/>
                </a:cxn>
                <a:cxn ang="0">
                  <a:pos x="189" y="170"/>
                </a:cxn>
                <a:cxn ang="0">
                  <a:pos x="213" y="146"/>
                </a:cxn>
                <a:cxn ang="0">
                  <a:pos x="238" y="170"/>
                </a:cxn>
                <a:cxn ang="0">
                  <a:pos x="213" y="194"/>
                </a:cxn>
              </a:cxnLst>
              <a:rect l="0" t="0" r="r" b="b"/>
              <a:pathLst>
                <a:path w="267" h="538">
                  <a:moveTo>
                    <a:pt x="2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35"/>
                    <a:pt x="3" y="538"/>
                    <a:pt x="7" y="538"/>
                  </a:cubicBezTo>
                  <a:cubicBezTo>
                    <a:pt x="260" y="538"/>
                    <a:pt x="260" y="538"/>
                    <a:pt x="260" y="538"/>
                  </a:cubicBezTo>
                  <a:cubicBezTo>
                    <a:pt x="264" y="538"/>
                    <a:pt x="267" y="535"/>
                    <a:pt x="267" y="531"/>
                  </a:cubicBezTo>
                  <a:cubicBezTo>
                    <a:pt x="267" y="119"/>
                    <a:pt x="267" y="119"/>
                    <a:pt x="267" y="119"/>
                  </a:cubicBezTo>
                  <a:cubicBezTo>
                    <a:pt x="267" y="112"/>
                    <a:pt x="267" y="112"/>
                    <a:pt x="267" y="112"/>
                  </a:cubicBezTo>
                  <a:cubicBezTo>
                    <a:pt x="267" y="7"/>
                    <a:pt x="267" y="7"/>
                    <a:pt x="267" y="7"/>
                  </a:cubicBezTo>
                  <a:cubicBezTo>
                    <a:pt x="267" y="3"/>
                    <a:pt x="264" y="0"/>
                    <a:pt x="260" y="0"/>
                  </a:cubicBezTo>
                  <a:close/>
                  <a:moveTo>
                    <a:pt x="32" y="82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3"/>
                    <a:pt x="35" y="50"/>
                    <a:pt x="39" y="50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32" y="50"/>
                    <a:pt x="235" y="53"/>
                    <a:pt x="235" y="57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35" y="86"/>
                    <a:pt x="232" y="89"/>
                    <a:pt x="228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5" y="89"/>
                    <a:pt x="32" y="86"/>
                    <a:pt x="32" y="82"/>
                  </a:cubicBezTo>
                  <a:close/>
                  <a:moveTo>
                    <a:pt x="213" y="254"/>
                  </a:moveTo>
                  <a:cubicBezTo>
                    <a:pt x="203" y="254"/>
                    <a:pt x="195" y="246"/>
                    <a:pt x="195" y="236"/>
                  </a:cubicBezTo>
                  <a:cubicBezTo>
                    <a:pt x="195" y="226"/>
                    <a:pt x="203" y="218"/>
                    <a:pt x="213" y="218"/>
                  </a:cubicBezTo>
                  <a:cubicBezTo>
                    <a:pt x="223" y="218"/>
                    <a:pt x="232" y="226"/>
                    <a:pt x="232" y="236"/>
                  </a:cubicBezTo>
                  <a:cubicBezTo>
                    <a:pt x="232" y="246"/>
                    <a:pt x="223" y="254"/>
                    <a:pt x="213" y="254"/>
                  </a:cubicBezTo>
                  <a:close/>
                  <a:moveTo>
                    <a:pt x="213" y="194"/>
                  </a:moveTo>
                  <a:cubicBezTo>
                    <a:pt x="200" y="194"/>
                    <a:pt x="189" y="183"/>
                    <a:pt x="189" y="170"/>
                  </a:cubicBezTo>
                  <a:cubicBezTo>
                    <a:pt x="189" y="156"/>
                    <a:pt x="200" y="146"/>
                    <a:pt x="213" y="146"/>
                  </a:cubicBezTo>
                  <a:cubicBezTo>
                    <a:pt x="227" y="146"/>
                    <a:pt x="238" y="156"/>
                    <a:pt x="238" y="170"/>
                  </a:cubicBezTo>
                  <a:cubicBezTo>
                    <a:pt x="238" y="183"/>
                    <a:pt x="227" y="194"/>
                    <a:pt x="213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3479034" y="4845974"/>
              <a:ext cx="1408547" cy="970652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spect="1"/>
          </p:cNvSpPr>
          <p:nvPr/>
        </p:nvSpPr>
        <p:spPr>
          <a:xfrm>
            <a:off x="486796" y="2959566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Student machine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6640" y="1706551"/>
            <a:ext cx="8140931" cy="4362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2" name="Picture 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28" y="1217920"/>
            <a:ext cx="765696" cy="7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98859" y="6107087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100 USD Azure Pass Credit for 30 days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" name="Connector: Elbow 4"/>
          <p:cNvCxnSpPr>
            <a:cxnSpLocks/>
            <a:stCxn id="46" idx="2"/>
          </p:cNvCxnSpPr>
          <p:nvPr/>
        </p:nvCxnSpPr>
        <p:spPr>
          <a:xfrm rot="16200000" flipH="1">
            <a:off x="1342376" y="3136394"/>
            <a:ext cx="630979" cy="6540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1476490" y="4172685"/>
            <a:ext cx="1688045" cy="376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Simulator Sensor</a:t>
            </a:r>
          </a:p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(Node.js)</a:t>
            </a:r>
            <a:endParaRPr kumimoji="0" lang="en-US" sz="1224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endCxn id="11" idx="1"/>
          </p:cNvCxnSpPr>
          <p:nvPr/>
        </p:nvCxnSpPr>
        <p:spPr>
          <a:xfrm>
            <a:off x="2723943" y="3795343"/>
            <a:ext cx="1195716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59" y="3405198"/>
            <a:ext cx="780290" cy="780290"/>
          </a:xfrm>
          <a:prstGeom prst="rect">
            <a:avLst/>
          </a:prstGeom>
        </p:spPr>
      </p:pic>
      <p:sp>
        <p:nvSpPr>
          <p:cNvPr id="48" name="Rectangle 47"/>
          <p:cNvSpPr>
            <a:spLocks noChangeAspect="1"/>
          </p:cNvSpPr>
          <p:nvPr/>
        </p:nvSpPr>
        <p:spPr>
          <a:xfrm>
            <a:off x="3435313" y="4251157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IoT Hub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4" y="3436581"/>
            <a:ext cx="670779" cy="6707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2029102"/>
            <a:ext cx="780290" cy="780290"/>
          </a:xfrm>
          <a:prstGeom prst="rect">
            <a:avLst/>
          </a:prstGeom>
        </p:spPr>
      </p:pic>
      <p:sp>
        <p:nvSpPr>
          <p:cNvPr id="53" name="Rectangle 52"/>
          <p:cNvSpPr>
            <a:spLocks noChangeAspect="1"/>
          </p:cNvSpPr>
          <p:nvPr/>
        </p:nvSpPr>
        <p:spPr>
          <a:xfrm>
            <a:off x="5574470" y="2905250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8" y="4650050"/>
            <a:ext cx="780290" cy="780290"/>
          </a:xfrm>
          <a:prstGeom prst="rect">
            <a:avLst/>
          </a:prstGeom>
        </p:spPr>
      </p:pic>
      <p:sp>
        <p:nvSpPr>
          <p:cNvPr id="55" name="Rectangle 54"/>
          <p:cNvSpPr>
            <a:spLocks noChangeAspect="1"/>
          </p:cNvSpPr>
          <p:nvPr/>
        </p:nvSpPr>
        <p:spPr>
          <a:xfrm>
            <a:off x="5574470" y="5526198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Stream Analytics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699949" y="3862480"/>
            <a:ext cx="1030291" cy="11750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4724953" y="2578437"/>
            <a:ext cx="1094520" cy="10463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660544" y="231863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582722" y="2188022"/>
            <a:ext cx="847916" cy="503433"/>
            <a:chOff x="7884058" y="5368509"/>
            <a:chExt cx="324905" cy="207663"/>
          </a:xfrm>
          <a:solidFill>
            <a:srgbClr val="FFFFFF"/>
          </a:solidFill>
        </p:grpSpPr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6955468" y="2396392"/>
            <a:ext cx="25175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6" y="3381825"/>
            <a:ext cx="780290" cy="780290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955468" y="2691455"/>
            <a:ext cx="936081" cy="10452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93862" y="3881300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solidFill>
                  <a:schemeClr val="bg1"/>
                </a:solidFill>
                <a:cs typeface="Segoe UI Semilight" panose="020B0402040204020203" pitchFamily="34" charset="0"/>
              </a:rPr>
              <a:t>Storage BLOB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04" y="4682143"/>
            <a:ext cx="780290" cy="780290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755963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14976" y="5502432"/>
            <a:ext cx="898708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Event Hub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91" y="4650050"/>
            <a:ext cx="780290" cy="78029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8344058" y="5084896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47" y="4646399"/>
            <a:ext cx="752929" cy="780290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cxnSpLocks/>
          </p:cNvCxnSpPr>
          <p:nvPr/>
        </p:nvCxnSpPr>
        <p:spPr>
          <a:xfrm>
            <a:off x="10006680" y="5072288"/>
            <a:ext cx="6368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012835" y="5483036"/>
            <a:ext cx="1111202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Function App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595635" y="5491703"/>
            <a:ext cx="883576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Logic App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791" y="3543321"/>
            <a:ext cx="780290" cy="780290"/>
          </a:xfrm>
          <a:prstGeom prst="rect">
            <a:avLst/>
          </a:prstGeom>
        </p:spPr>
      </p:pic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11078954" y="4251157"/>
            <a:ext cx="0" cy="3937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299267" y="3280173"/>
            <a:ext cx="1410964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Email Notification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369425" y="3093635"/>
            <a:ext cx="2011680" cy="1588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IoT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Logon to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portal.azure.com</a:t>
            </a:r>
            <a:r>
              <a:rPr lang="en-US" dirty="0"/>
              <a:t> then select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New</a:t>
            </a:r>
            <a:r>
              <a:rPr lang="en-US" dirty="0"/>
              <a:t> -&gt;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Internet of Things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-&gt;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IoT hub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following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 :  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>
                <a:solidFill>
                  <a:schemeClr val="tx1"/>
                </a:solidFill>
              </a:rPr>
              <a:t> (unique value)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Pricing and scale tier : </a:t>
            </a:r>
            <a:r>
              <a:rPr lang="en-US" sz="1700" b="1" dirty="0">
                <a:solidFill>
                  <a:srgbClr val="000092"/>
                </a:solidFill>
                <a:latin typeface="Segoe"/>
                <a:cs typeface="Cordia New" panose="020B0304020202020204" pitchFamily="34" charset="-34"/>
              </a:rPr>
              <a:t>S1 – Standard</a:t>
            </a:r>
          </a:p>
          <a:p>
            <a:pPr lvl="1"/>
            <a:r>
              <a:rPr lang="en-US" dirty="0"/>
              <a:t>IoT Hub units : </a:t>
            </a:r>
            <a:r>
              <a:rPr lang="en-US" sz="1700" b="1" dirty="0">
                <a:solidFill>
                  <a:srgbClr val="000092"/>
                </a:solidFill>
                <a:latin typeface="Segoe"/>
                <a:cs typeface="Cordia New" panose="020B0304020202020204" pitchFamily="34" charset="-34"/>
              </a:rPr>
              <a:t>1</a:t>
            </a:r>
          </a:p>
          <a:p>
            <a:pPr lvl="1"/>
            <a:r>
              <a:rPr lang="en-US" dirty="0"/>
              <a:t>Device-to-cloud partitions : </a:t>
            </a:r>
            <a:r>
              <a:rPr lang="en-US" sz="1700" b="1" dirty="0">
                <a:solidFill>
                  <a:srgbClr val="000092"/>
                </a:solidFill>
                <a:latin typeface="Segoe"/>
                <a:cs typeface="Cordia New" panose="020B0304020202020204" pitchFamily="34" charset="-34"/>
              </a:rPr>
              <a:t>4</a:t>
            </a:r>
          </a:p>
          <a:p>
            <a:pPr lvl="1"/>
            <a:r>
              <a:rPr lang="en-US" dirty="0"/>
              <a:t>Resource group -&gt; Create new : </a:t>
            </a:r>
            <a:r>
              <a:rPr lang="en-US" sz="1700" b="1" dirty="0">
                <a:solidFill>
                  <a:srgbClr val="000092"/>
                </a:solidFill>
                <a:latin typeface="Segoe"/>
                <a:cs typeface="Cordia New" panose="020B0304020202020204" pitchFamily="34" charset="-34"/>
              </a:rPr>
              <a:t>MyIoT</a:t>
            </a:r>
          </a:p>
          <a:p>
            <a:pPr lvl="1"/>
            <a:r>
              <a:rPr lang="en-US" dirty="0"/>
              <a:t>Location :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Southeast Asia</a:t>
            </a:r>
            <a:r>
              <a:rPr lang="en-US" dirty="0"/>
              <a:t>, click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sz="1700" b="1" dirty="0">
                <a:solidFill>
                  <a:srgbClr val="000092"/>
                </a:solidFill>
                <a:latin typeface="Segoe"/>
                <a:cs typeface="Cordia New" panose="020B0304020202020204" pitchFamily="34" charset="-34"/>
              </a:rPr>
              <a:t>Create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Wait for 3-5 minutes until Azure IoT Hub provisioning completed (Hostname address must display as above image)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1535" t="14581"/>
          <a:stretch/>
        </p:blipFill>
        <p:spPr>
          <a:xfrm>
            <a:off x="5668317" y="3059085"/>
            <a:ext cx="6130212" cy="24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Connection String and Access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the IoT hub has been created successfully, click the new tile for your IoT hub in the Azure portal to open the blade for the new IoT hub. Make a note of the </a:t>
            </a:r>
            <a:r>
              <a:rPr lang="en-US" b="1" dirty="0"/>
              <a:t>Hostname</a:t>
            </a:r>
            <a:r>
              <a:rPr lang="en-US" dirty="0"/>
              <a:t>, and then click </a:t>
            </a:r>
            <a:r>
              <a:rPr lang="en-US" b="1" dirty="0"/>
              <a:t>Shared access policies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In the </a:t>
            </a:r>
            <a:r>
              <a:rPr lang="en-US" b="1" dirty="0"/>
              <a:t>Shared access policies</a:t>
            </a:r>
            <a:r>
              <a:rPr lang="en-US" dirty="0"/>
              <a:t> blade, click the </a:t>
            </a:r>
            <a:r>
              <a:rPr lang="en-US" dirty="0" err="1"/>
              <a:t>iothubowner</a:t>
            </a:r>
            <a:r>
              <a:rPr lang="en-US" dirty="0"/>
              <a:t> policy, and then copy and make note of the IoT Hub connection string in the </a:t>
            </a:r>
            <a:r>
              <a:rPr lang="en-US" dirty="0" err="1"/>
              <a:t>iothubowner</a:t>
            </a:r>
            <a:r>
              <a:rPr lang="en-US" dirty="0"/>
              <a:t> blade.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1972888"/>
            <a:ext cx="2765367" cy="1684038"/>
          </a:xfrm>
          <a:prstGeom prst="rect">
            <a:avLst/>
          </a:prstGeom>
        </p:spPr>
      </p:pic>
      <p:pic>
        <p:nvPicPr>
          <p:cNvPr id="1026" name="Picture 2" descr="Shared access policies bl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64" y="4372042"/>
            <a:ext cx="4906240" cy="20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70954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.potx" id="{5D416C3A-095D-4A96-8A91-7D2C72C2AD14}" vid="{D2A5232E-050B-4CE1-9FD8-5AD02F3B9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PowerPoint(7)</Template>
  <TotalTime>3325</TotalTime>
  <Words>2951</Words>
  <Application>Microsoft Office PowerPoint</Application>
  <PresentationFormat>Widescreen</PresentationFormat>
  <Paragraphs>391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Unicode MS</vt:lpstr>
      <vt:lpstr>Calibri</vt:lpstr>
      <vt:lpstr>Cordia New</vt:lpstr>
      <vt:lpstr>Courier New</vt:lpstr>
      <vt:lpstr>Segoe</vt:lpstr>
      <vt:lpstr>Segoe UI</vt:lpstr>
      <vt:lpstr>Segoe UI Light</vt:lpstr>
      <vt:lpstr>Segoe UI Semilight</vt:lpstr>
      <vt:lpstr>WelcomeDoc</vt:lpstr>
      <vt:lpstr>Azure IoT Hands-On Labs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Mobility Suite Hands-On Labs</dc:title>
  <dc:creator>Smith Mangmeetakun</dc:creator>
  <cp:keywords/>
  <cp:lastModifiedBy>Smith Mangmeetakun</cp:lastModifiedBy>
  <cp:revision>512</cp:revision>
  <dcterms:created xsi:type="dcterms:W3CDTF">2015-11-16T01:58:14Z</dcterms:created>
  <dcterms:modified xsi:type="dcterms:W3CDTF">2017-03-12T17:33:14Z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