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508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446D-AD46-48A2-956F-94DBBDCE8E0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EC03-96D4-4698-AE3B-A080AA92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4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446D-AD46-48A2-956F-94DBBDCE8E0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EC03-96D4-4698-AE3B-A080AA92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1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446D-AD46-48A2-956F-94DBBDCE8E0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EC03-96D4-4698-AE3B-A080AA92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2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446D-AD46-48A2-956F-94DBBDCE8E0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EC03-96D4-4698-AE3B-A080AA92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9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446D-AD46-48A2-956F-94DBBDCE8E0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EC03-96D4-4698-AE3B-A080AA92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2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446D-AD46-48A2-956F-94DBBDCE8E0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EC03-96D4-4698-AE3B-A080AA92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8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446D-AD46-48A2-956F-94DBBDCE8E0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EC03-96D4-4698-AE3B-A080AA92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7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446D-AD46-48A2-956F-94DBBDCE8E0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EC03-96D4-4698-AE3B-A080AA92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8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446D-AD46-48A2-956F-94DBBDCE8E0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EC03-96D4-4698-AE3B-A080AA92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446D-AD46-48A2-956F-94DBBDCE8E0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EC03-96D4-4698-AE3B-A080AA92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4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446D-AD46-48A2-956F-94DBBDCE8E0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EC03-96D4-4698-AE3B-A080AA92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7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446D-AD46-48A2-956F-94DBBDCE8E0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AEC03-96D4-4698-AE3B-A080AA92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7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744972"/>
              </p:ext>
            </p:extLst>
          </p:nvPr>
        </p:nvGraphicFramePr>
        <p:xfrm>
          <a:off x="663388" y="1120588"/>
          <a:ext cx="11232779" cy="5109882"/>
        </p:xfrm>
        <a:graphic>
          <a:graphicData uri="http://schemas.openxmlformats.org/drawingml/2006/table">
            <a:tbl>
              <a:tblPr/>
              <a:tblGrid>
                <a:gridCol w="1226283">
                  <a:extLst>
                    <a:ext uri="{9D8B030D-6E8A-4147-A177-3AD203B41FA5}">
                      <a16:colId xmlns:a16="http://schemas.microsoft.com/office/drawing/2014/main" val="1459449540"/>
                    </a:ext>
                  </a:extLst>
                </a:gridCol>
                <a:gridCol w="625406">
                  <a:extLst>
                    <a:ext uri="{9D8B030D-6E8A-4147-A177-3AD203B41FA5}">
                      <a16:colId xmlns:a16="http://schemas.microsoft.com/office/drawing/2014/main" val="4226549574"/>
                    </a:ext>
                  </a:extLst>
                </a:gridCol>
                <a:gridCol w="625406">
                  <a:extLst>
                    <a:ext uri="{9D8B030D-6E8A-4147-A177-3AD203B41FA5}">
                      <a16:colId xmlns:a16="http://schemas.microsoft.com/office/drawing/2014/main" val="2560764016"/>
                    </a:ext>
                  </a:extLst>
                </a:gridCol>
                <a:gridCol w="625406">
                  <a:extLst>
                    <a:ext uri="{9D8B030D-6E8A-4147-A177-3AD203B41FA5}">
                      <a16:colId xmlns:a16="http://schemas.microsoft.com/office/drawing/2014/main" val="2324015693"/>
                    </a:ext>
                  </a:extLst>
                </a:gridCol>
                <a:gridCol w="625406">
                  <a:extLst>
                    <a:ext uri="{9D8B030D-6E8A-4147-A177-3AD203B41FA5}">
                      <a16:colId xmlns:a16="http://schemas.microsoft.com/office/drawing/2014/main" val="2237221437"/>
                    </a:ext>
                  </a:extLst>
                </a:gridCol>
                <a:gridCol w="625406">
                  <a:extLst>
                    <a:ext uri="{9D8B030D-6E8A-4147-A177-3AD203B41FA5}">
                      <a16:colId xmlns:a16="http://schemas.microsoft.com/office/drawing/2014/main" val="4268641914"/>
                    </a:ext>
                  </a:extLst>
                </a:gridCol>
                <a:gridCol w="625406">
                  <a:extLst>
                    <a:ext uri="{9D8B030D-6E8A-4147-A177-3AD203B41FA5}">
                      <a16:colId xmlns:a16="http://schemas.microsoft.com/office/drawing/2014/main" val="683970451"/>
                    </a:ext>
                  </a:extLst>
                </a:gridCol>
                <a:gridCol w="625406">
                  <a:extLst>
                    <a:ext uri="{9D8B030D-6E8A-4147-A177-3AD203B41FA5}">
                      <a16:colId xmlns:a16="http://schemas.microsoft.com/office/drawing/2014/main" val="1556798849"/>
                    </a:ext>
                  </a:extLst>
                </a:gridCol>
                <a:gridCol w="625406">
                  <a:extLst>
                    <a:ext uri="{9D8B030D-6E8A-4147-A177-3AD203B41FA5}">
                      <a16:colId xmlns:a16="http://schemas.microsoft.com/office/drawing/2014/main" val="1118566681"/>
                    </a:ext>
                  </a:extLst>
                </a:gridCol>
                <a:gridCol w="625406">
                  <a:extLst>
                    <a:ext uri="{9D8B030D-6E8A-4147-A177-3AD203B41FA5}">
                      <a16:colId xmlns:a16="http://schemas.microsoft.com/office/drawing/2014/main" val="3878627595"/>
                    </a:ext>
                  </a:extLst>
                </a:gridCol>
                <a:gridCol w="625406">
                  <a:extLst>
                    <a:ext uri="{9D8B030D-6E8A-4147-A177-3AD203B41FA5}">
                      <a16:colId xmlns:a16="http://schemas.microsoft.com/office/drawing/2014/main" val="1918870773"/>
                    </a:ext>
                  </a:extLst>
                </a:gridCol>
                <a:gridCol w="625406">
                  <a:extLst>
                    <a:ext uri="{9D8B030D-6E8A-4147-A177-3AD203B41FA5}">
                      <a16:colId xmlns:a16="http://schemas.microsoft.com/office/drawing/2014/main" val="2969836568"/>
                    </a:ext>
                  </a:extLst>
                </a:gridCol>
                <a:gridCol w="625406">
                  <a:extLst>
                    <a:ext uri="{9D8B030D-6E8A-4147-A177-3AD203B41FA5}">
                      <a16:colId xmlns:a16="http://schemas.microsoft.com/office/drawing/2014/main" val="227852397"/>
                    </a:ext>
                  </a:extLst>
                </a:gridCol>
                <a:gridCol w="625406">
                  <a:extLst>
                    <a:ext uri="{9D8B030D-6E8A-4147-A177-3AD203B41FA5}">
                      <a16:colId xmlns:a16="http://schemas.microsoft.com/office/drawing/2014/main" val="3998774965"/>
                    </a:ext>
                  </a:extLst>
                </a:gridCol>
                <a:gridCol w="625406">
                  <a:extLst>
                    <a:ext uri="{9D8B030D-6E8A-4147-A177-3AD203B41FA5}">
                      <a16:colId xmlns:a16="http://schemas.microsoft.com/office/drawing/2014/main" val="3274035549"/>
                    </a:ext>
                  </a:extLst>
                </a:gridCol>
                <a:gridCol w="625406">
                  <a:extLst>
                    <a:ext uri="{9D8B030D-6E8A-4147-A177-3AD203B41FA5}">
                      <a16:colId xmlns:a16="http://schemas.microsoft.com/office/drawing/2014/main" val="592926143"/>
                    </a:ext>
                  </a:extLst>
                </a:gridCol>
                <a:gridCol w="625406">
                  <a:extLst>
                    <a:ext uri="{9D8B030D-6E8A-4147-A177-3AD203B41FA5}">
                      <a16:colId xmlns:a16="http://schemas.microsoft.com/office/drawing/2014/main" val="1805427802"/>
                    </a:ext>
                  </a:extLst>
                </a:gridCol>
              </a:tblGrid>
              <a:tr h="179925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Code (DEC)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1524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12335"/>
                  </a:ext>
                </a:extLst>
              </a:tr>
              <a:tr h="179925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Code (BIN)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0000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1524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0001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0010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0011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0100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0101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0110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0111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1000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1001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1010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1011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1100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1101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1110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1111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992523"/>
                  </a:ext>
                </a:extLst>
              </a:tr>
              <a:tr h="1511372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U_out [V]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smtClean="0">
                          <a:effectLst/>
                        </a:rPr>
                        <a:t>-0.0005</a:t>
                      </a:r>
                      <a:endParaRPr lang="en-US" sz="1200" dirty="0">
                        <a:effectLst/>
                      </a:endParaRPr>
                    </a:p>
                  </a:txBody>
                  <a:tcPr marL="7620" marR="7620" marT="7620" marB="7620" anchor="ctr">
                    <a:lnL w="1524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sz="1200" dirty="0" smtClean="0">
                          <a:effectLst/>
                        </a:rPr>
                        <a:t>0.311805</a:t>
                      </a:r>
                      <a:endParaRPr lang="en-US" sz="1200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0.624298</a:t>
                      </a:r>
                      <a:endParaRPr lang="en-US" sz="1400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0.936714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1.249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1.562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1.874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2.187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2.499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2.812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3.124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3.436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3.749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4.061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4.374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4.686</a:t>
                      </a:r>
                      <a:endParaRPr lang="en-US" dirty="0">
                        <a:effectLst/>
                      </a:endParaRPr>
                    </a:p>
                  </a:txBody>
                  <a:tcPr marL="7620" marR="7620" marT="7620" marB="7620" anchor="ctr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30436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94965" y="3083859"/>
            <a:ext cx="12503710" cy="834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5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365760"/>
            <a:ext cx="10683240" cy="5811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/>
              <a:t>The inverting input terminal of the op amp work as a summing amplifier for the ladder inputs</a:t>
            </a:r>
            <a:r>
              <a:rPr lang="en-GB" sz="1200" dirty="0" smtClean="0"/>
              <a:t>.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 smtClean="0"/>
          </a:p>
          <a:p>
            <a:pPr marL="0" indent="0">
              <a:buNone/>
            </a:pPr>
            <a:r>
              <a:rPr lang="en-GB" sz="1200" dirty="0" smtClean="0"/>
              <a:t>Offset : -100</a:t>
            </a:r>
          </a:p>
          <a:p>
            <a:pPr marL="0" indent="0">
              <a:buNone/>
            </a:pPr>
            <a:r>
              <a:rPr lang="en-GB" sz="1200" dirty="0" smtClean="0"/>
              <a:t>Gain : 1</a:t>
            </a:r>
          </a:p>
          <a:p>
            <a:pPr marL="0" indent="0">
              <a:buNone/>
            </a:pPr>
            <a:r>
              <a:rPr lang="en-GB" sz="1200" dirty="0" smtClean="0"/>
              <a:t>Gain = </a:t>
            </a:r>
            <a:r>
              <a:rPr lang="en-GB" sz="1200" dirty="0" err="1" smtClean="0"/>
              <a:t>Vout</a:t>
            </a:r>
            <a:r>
              <a:rPr lang="en-GB" sz="1200" dirty="0" smtClean="0"/>
              <a:t>/Vin</a:t>
            </a:r>
          </a:p>
          <a:p>
            <a:pPr marL="0" indent="0">
              <a:buNone/>
            </a:pPr>
            <a:r>
              <a:rPr lang="en-GB" sz="1200" dirty="0" smtClean="0"/>
              <a:t>LSB-step- 300mv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9335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63</Words>
  <Application>Microsoft Office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</cp:revision>
  <dcterms:created xsi:type="dcterms:W3CDTF">2022-10-12T04:23:05Z</dcterms:created>
  <dcterms:modified xsi:type="dcterms:W3CDTF">2022-10-14T16:04:59Z</dcterms:modified>
</cp:coreProperties>
</file>