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f8ea5b2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f8ea5b2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8ea5b2a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f8ea5b2a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f91d0a735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f91d0a735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f91d0a735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f91d0a735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f91d0a735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f91d0a735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非參數統計主要適用於群體分佈情況未明的小樣本模型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f91d0a73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f91d0a73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我們的想法是，建立一個在目標區域內隨機均勻分佈的樣本，然後把它和我們收集的GPS 資料加入KS test，看看兩者之間的擬合度是多少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91d0a735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f91d0a735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非參數統計主要適用於群體分佈情況未明的小樣本模型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結果說明這我們測得的GPS樣本和平均分佈的理想樣本擬合度較高，也就是均勻度較高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f8ea5b2a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f8ea5b2a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f8ea5b2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f8ea5b2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f8ea5b2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f8ea5b2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fec6dcd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fec6dcd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fec6dcd9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fec6dcd9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fec6dcd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fec6dcd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f8ea5b2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f8ea5b2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8ea5b2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f8ea5b2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f8ea5b2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f8ea5b2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f8ea5b2a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f8ea5b2a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f8ea5b2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f8ea5b2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to0FEHooxHk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rf.ecse.rpi.edu//Research/Short_Notes/pnpoly.html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Kolmogorov%E2%80%93Smirnov_tes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Kolmogorov%E2%80%93Smirnov_test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Kolmogorov%E2%80%93Smirnov_test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Kolmogorov%E2%80%93Smirnov_tes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CCA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NB-IoT 噴藥均勻度分析 (4038)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120550" y="4062250"/>
            <a:ext cx="32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lt1"/>
                </a:solidFill>
              </a:rPr>
              <a:t>第六組：                      </a:t>
            </a:r>
            <a:r>
              <a:rPr lang="zh-TW" u="sng">
                <a:solidFill>
                  <a:schemeClr val="lt1"/>
                </a:solidFill>
              </a:rPr>
              <a:t> 張斯豪、</a:t>
            </a:r>
            <a:r>
              <a:rPr lang="zh-TW" u="sng">
                <a:solidFill>
                  <a:schemeClr val="lt1"/>
                </a:solidFill>
              </a:rPr>
              <a:t>何學燿</a:t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實驗結果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796075" y="205470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4899550" y="304500"/>
            <a:ext cx="3834000" cy="4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600"/>
              <a:t> 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例子中</a:t>
            </a:r>
            <a:r>
              <a:rPr b="1" lang="zh-TW" sz="4600"/>
              <a:t>生成</a:t>
            </a:r>
            <a:r>
              <a:rPr b="1" lang="zh-TW" sz="4600"/>
              <a:t>的結果———————————————————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分析——————</a:t>
            </a:r>
            <a:r>
              <a:rPr b="1" lang="zh-TW" sz="4600"/>
              <a:t>生成的結果包含：標準差值丶均勻度評		    價和路徑總覆蓋度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　從例子輸出就可以清楚看到是如何由平		     均標準差作出均勻度的評價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　噴藥路徑的總覆蓋度以百份比表示，數		     值越高代表有噴藥的地方越多，則這個		     均勻度越有價值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	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　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675" y="956800"/>
            <a:ext cx="2369027" cy="1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ctrTitle"/>
          </p:nvPr>
        </p:nvSpPr>
        <p:spPr>
          <a:xfrm>
            <a:off x="729450" y="1322450"/>
            <a:ext cx="76881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實驗結果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-影片(.ipyhb)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3" title="IoT final project code NB IoT噴藥均勻度分析 ipynb   Colaboratory   Brave 2022 01 24 18 09 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400" y="481350"/>
            <a:ext cx="6043775" cy="45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KS-Test 分析-data處理</a:t>
            </a:r>
            <a:r>
              <a:rPr lang="zh-TW" sz="2400">
                <a:latin typeface="Arial"/>
                <a:ea typeface="Arial"/>
                <a:cs typeface="Arial"/>
                <a:sym typeface="Arial"/>
              </a:rPr>
              <a:t>（經緯度）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796075" y="205470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2" type="body"/>
          </p:nvPr>
        </p:nvSpPr>
        <p:spPr>
          <a:xfrm>
            <a:off x="5117375" y="505400"/>
            <a:ext cx="3793200" cy="4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E"/>
                </a:highlight>
              </a:rPr>
              <a:t>GPS data format</a:t>
            </a:r>
            <a:endParaRPr b="1" sz="1500">
              <a:solidFill>
                <a:srgbClr val="333333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E"/>
                </a:highlight>
              </a:rPr>
              <a:t>表格中GPS資料以19位十進制數字的形式儲存，以1064927835059023400為例</a:t>
            </a:r>
            <a:endParaRPr b="1" sz="1500">
              <a:solidFill>
                <a:srgbClr val="333333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E"/>
                </a:highlight>
              </a:rPr>
              <a:t>先轉為十六進制，若轉換後不滿16位則在最前面補0，得到0EC76239481E6E00</a:t>
            </a:r>
            <a:endParaRPr b="1" sz="1500">
              <a:solidFill>
                <a:srgbClr val="333333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E"/>
                </a:highlight>
              </a:rPr>
              <a:t>前後8位分別表示緯度和經度，需要各自轉回十進制後除以</a:t>
            </a:r>
            <a:r>
              <a:rPr b="1" lang="zh-TW" sz="15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10000000</a:t>
            </a:r>
            <a:endParaRPr b="1" sz="1500">
              <a:solidFill>
                <a:srgbClr val="333333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得到結果：</a:t>
            </a:r>
            <a:endParaRPr b="1" sz="1500">
              <a:solidFill>
                <a:srgbClr val="333333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緯度：24.7947833</a:t>
            </a:r>
            <a:endParaRPr b="1" sz="1500">
              <a:solidFill>
                <a:srgbClr val="333333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經度：120.9953792</a:t>
            </a:r>
            <a:endParaRPr b="1" sz="1500">
              <a:solidFill>
                <a:srgbClr val="333333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KS-Test 分析-data處理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（區域切割）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 txBox="1"/>
          <p:nvPr>
            <p:ph idx="2" type="body"/>
          </p:nvPr>
        </p:nvSpPr>
        <p:spPr>
          <a:xfrm>
            <a:off x="5195175" y="505400"/>
            <a:ext cx="3793200" cy="4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zh-TW" sz="1500">
                <a:solidFill>
                  <a:srgbClr val="333333"/>
                </a:solidFill>
                <a:highlight>
                  <a:srgbClr val="FFFFFE"/>
                </a:highlight>
              </a:rPr>
              <a:t>如何確保所有點都落在目標區域（不規則四邊形）內?</a:t>
            </a:r>
            <a:endParaRPr b="1" sz="1500">
              <a:solidFill>
                <a:srgbClr val="333333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i="1" lang="zh-TW" sz="1700" u="sng">
                <a:solidFill>
                  <a:schemeClr val="hlink"/>
                </a:solidFill>
                <a:highlight>
                  <a:srgbClr val="FFFFFE"/>
                </a:highlight>
                <a:hlinkClick r:id="rId3"/>
              </a:rPr>
              <a:t>Point inclusion in polygon test</a:t>
            </a:r>
            <a:endParaRPr b="1" sz="1500">
              <a:solidFill>
                <a:srgbClr val="333333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zh-TW" sz="1100">
                <a:solidFill>
                  <a:srgbClr val="333333"/>
                </a:solidFill>
                <a:highlight>
                  <a:srgbClr val="FFFFFE"/>
                </a:highlight>
              </a:rPr>
              <a:t>By W.Randolph Franklin</a:t>
            </a:r>
            <a:endParaRPr b="1" sz="1100">
              <a:solidFill>
                <a:srgbClr val="333333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E"/>
              </a:highlight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175" y="2521700"/>
            <a:ext cx="3793201" cy="12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49425" y="1318650"/>
            <a:ext cx="3966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Kolmogorov–Smirnov </a:t>
            </a:r>
            <a:r>
              <a:rPr lang="zh-TW" sz="24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分析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>
            <p:ph idx="2" type="body"/>
          </p:nvPr>
        </p:nvSpPr>
        <p:spPr>
          <a:xfrm>
            <a:off x="5208975" y="437075"/>
            <a:ext cx="3514200" cy="4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/>
              <a:t>在統計學中，Kolmogorov-Smirnov 檢驗（以下簡稱KS Test）屬於連續/非連續等式的非參數檢驗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KS Test主要用於檢驗“兩個樣本分佈是否不同”，或者是“一個樣本分佈與一種理想分佈是否不同”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換句話說，我們可以將KS Test的結果解釋為“這兩組樣本來自同一類概率分佈的概率有多少”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400"/>
              <a:t>因為專題的目標是分析均勻度，我們在這裡將這個概念界定為“擬合度（Goodness of Fit）”</a:t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49425" y="1318650"/>
            <a:ext cx="3966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Kolmogorov–Smirnov </a:t>
            </a:r>
            <a:r>
              <a:rPr lang="zh-TW" sz="24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分析</a:t>
            </a:r>
            <a:endParaRPr sz="24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7"/>
          <p:cNvSpPr txBox="1"/>
          <p:nvPr>
            <p:ph idx="2" type="body"/>
          </p:nvPr>
        </p:nvSpPr>
        <p:spPr>
          <a:xfrm>
            <a:off x="5208975" y="437075"/>
            <a:ext cx="3514200" cy="4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/>
              <a:t>首先建立一個在目標區域內隨機均勻分佈的樣本X2，Y2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600"/>
              <a:t>  (node數與實際GPS data相同）</a:t>
            </a:r>
            <a:endParaRPr b="1"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將X2,Y2和GPS data X1,Y1一起放入 KS Test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763" y="971350"/>
            <a:ext cx="2120624" cy="16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969" y="3551332"/>
            <a:ext cx="3514200" cy="53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49425" y="1318650"/>
            <a:ext cx="3966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Kolmogorov–Smirnov </a:t>
            </a:r>
            <a:r>
              <a:rPr lang="zh-TW" sz="24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分析</a:t>
            </a:r>
            <a:endParaRPr sz="24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8"/>
          <p:cNvSpPr txBox="1"/>
          <p:nvPr>
            <p:ph idx="2" type="body"/>
          </p:nvPr>
        </p:nvSpPr>
        <p:spPr>
          <a:xfrm>
            <a:off x="5208975" y="437075"/>
            <a:ext cx="3514200" cy="4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/>
              <a:t>D-value是一個統計量，表示兩個樣本之間的CDF的最大距離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D-value越接近0，說明這兩個樣本越有可能來自同樣的分佈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P-value是一個近似值， 在一定程度上反應了兩個樣本之間的擬合程度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當P-value &lt; 0.20，我們認為這個近似值足夠準確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當P-value &gt; 0.20, 即使近似值可能不夠準確，但是它依然表明兩個樣本之間沒有顯著的差異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969" y="3551332"/>
            <a:ext cx="3514200" cy="539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975" y="4186725"/>
            <a:ext cx="36385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FUTRUE_WORK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796075" y="205470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9"/>
          <p:cNvSpPr txBox="1"/>
          <p:nvPr>
            <p:ph idx="2" type="body"/>
          </p:nvPr>
        </p:nvSpPr>
        <p:spPr>
          <a:xfrm>
            <a:off x="4899550" y="304500"/>
            <a:ext cx="3834000" cy="4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600"/>
              <a:t> 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ＦＵＴＲＵＥ＿ＷＯＲＫ———————————————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可以嘗試用更多的方式去分析：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例如：chi-squared test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也</a:t>
            </a:r>
            <a:r>
              <a:rPr b="1" lang="zh-TW" sz="4600"/>
              <a:t>可以嘗試提升一下成果的可用性：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例如：網頁化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ａｐｐ化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自動捉拿ｄａｔａ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即時數據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etc…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	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　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分工安排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5143500" y="175650"/>
            <a:ext cx="3514200" cy="4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23"/>
              <a:t>張斯豪</a:t>
            </a:r>
            <a:r>
              <a:rPr b="1" lang="zh-TW" sz="4600"/>
              <a:t>———————————————————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IoT_final_project_code_NB-IoT_KSTEST.zip(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GPSdata 轉化，可視化，</a:t>
            </a:r>
            <a:r>
              <a:rPr b="1" lang="zh-TW" sz="4600">
                <a:solidFill>
                  <a:srgbClr val="33333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Kolmogorov–Smirnov</a:t>
            </a:r>
            <a:r>
              <a:rPr b="1" lang="zh-TW" sz="4600"/>
              <a:t>分析)</a:t>
            </a:r>
            <a:endParaRPr b="1" sz="4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期中上台報告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何學燿————————————————————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IoT_final_project_code_NB-IoT噴藥均勻度分析.ipyhb（內容有：資料處理丶標準差分析丶路徑覆蓋度分析和一些數據可視化.）</a:t>
            </a:r>
            <a:endParaRPr b="1" sz="4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期末report(PPT)制作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共同工作————————————————————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期中報告發想</a:t>
            </a:r>
            <a:endParaRPr b="1" sz="4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收集data—GPS（4038）</a:t>
            </a:r>
            <a:endParaRPr b="1" sz="4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各自負責自己的模組的demo影片制作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討論———————————————————————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4600"/>
              <a:t>雖然說只有兩個人本來打算所有所有工作都一起做，最後還是決定各自做模組。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分工安排-組員貢獻比例表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idx="2" type="body"/>
          </p:nvPr>
        </p:nvSpPr>
        <p:spPr>
          <a:xfrm>
            <a:off x="5200325" y="1318650"/>
            <a:ext cx="35142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2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 txBox="1"/>
          <p:nvPr>
            <p:ph idx="2" type="body"/>
          </p:nvPr>
        </p:nvSpPr>
        <p:spPr>
          <a:xfrm>
            <a:off x="5200325" y="462000"/>
            <a:ext cx="35142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23"/>
              <a:t>姓名：</a:t>
            </a:r>
            <a:r>
              <a:rPr b="1" lang="zh-TW" sz="4423"/>
              <a:t>張斯豪</a:t>
            </a:r>
            <a:r>
              <a:rPr b="1" lang="zh-TW" sz="4600"/>
              <a:t>———————————————————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貢獻度：50％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具體貢獻：如前一頁分工安排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423"/>
              <a:t>姓名：</a:t>
            </a:r>
            <a:r>
              <a:rPr b="1" lang="zh-TW" sz="4600"/>
              <a:t>何學燿————————————————————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貢獻度：50％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具體貢獻：如前一頁分工安排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72325" y="16030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實驗動機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17375" y="1603025"/>
            <a:ext cx="33744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/>
              <a:t>噴藥均勻度的分析可以成為有效評價噴霧噴藥效果的重要指標之一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6000"/>
              <a:t>由可視化的處理,令噴藥人可以清楚簡單地分析出噴藥的均勻度</a:t>
            </a:r>
            <a:endParaRPr b="1" sz="6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40"/>
              <a:t>實驗架構</a:t>
            </a:r>
            <a:endParaRPr sz="2440"/>
          </a:p>
        </p:txBody>
      </p:sp>
      <p:sp>
        <p:nvSpPr>
          <p:cNvPr id="99" name="Google Shape;99;p15"/>
          <p:cNvSpPr txBox="1"/>
          <p:nvPr/>
        </p:nvSpPr>
        <p:spPr>
          <a:xfrm>
            <a:off x="3959450" y="1146150"/>
            <a:ext cx="41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b="1" lang="zh-TW" sz="1500">
                <a:solidFill>
                  <a:srgbClr val="333333"/>
                </a:solidFill>
              </a:rPr>
              <a:t>Data處理</a:t>
            </a:r>
            <a:endParaRPr b="1" sz="1500">
              <a:solidFill>
                <a:srgbClr val="33333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b="1" lang="zh-TW" sz="1500">
                <a:solidFill>
                  <a:srgbClr val="333333"/>
                </a:solidFill>
                <a:highlight>
                  <a:srgbClr val="FFFFFE"/>
                </a:highlight>
              </a:rPr>
              <a:t>GPS’平均值與標準差</a:t>
            </a:r>
            <a:r>
              <a:rPr b="1" lang="zh-TW" sz="1500">
                <a:solidFill>
                  <a:srgbClr val="333333"/>
                </a:solidFill>
              </a:rPr>
              <a:t>分析</a:t>
            </a:r>
            <a:endParaRPr b="1" sz="1500">
              <a:solidFill>
                <a:srgbClr val="333333"/>
              </a:solidFill>
              <a:highlight>
                <a:srgbClr val="FFFFFE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b="1" lang="zh-TW" sz="1500">
                <a:solidFill>
                  <a:srgbClr val="333333"/>
                </a:solidFill>
                <a:highlight>
                  <a:srgbClr val="FFFFFE"/>
                </a:highlight>
              </a:rPr>
              <a:t>路徑總覆蓋度</a:t>
            </a:r>
            <a:r>
              <a:rPr b="1" lang="zh-TW" sz="1500">
                <a:solidFill>
                  <a:srgbClr val="333333"/>
                </a:solidFill>
              </a:rPr>
              <a:t>分析</a:t>
            </a:r>
            <a:endParaRPr b="1" sz="1500">
              <a:solidFill>
                <a:srgbClr val="33333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b="1" lang="zh-TW" sz="1500">
                <a:solidFill>
                  <a:srgbClr val="333333"/>
                </a:solidFill>
              </a:rPr>
              <a:t>KS-Test 分析</a:t>
            </a:r>
            <a:endParaRPr b="1" sz="15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實驗步驟-data</a:t>
            </a:r>
            <a:r>
              <a:rPr lang="zh-TW" sz="2400">
                <a:latin typeface="Arial"/>
                <a:ea typeface="Arial"/>
                <a:cs typeface="Arial"/>
                <a:sym typeface="Arial"/>
              </a:rPr>
              <a:t>處理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(.ipyhb)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6075" y="205470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5117375" y="1603025"/>
            <a:ext cx="33744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data選用了NTHU農業平台的GPS輸出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/>
              <a:t>直接把</a:t>
            </a:r>
            <a:r>
              <a:rPr b="1" lang="zh-TW" sz="1500"/>
              <a:t>平台輸出.xlsx檔放進程式裹就可以跑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/>
              <a:t>用經緯度切割出有效data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實驗步驟-data處理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(.ipyhb)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796075" y="205470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4899550" y="304500"/>
            <a:ext cx="3834000" cy="4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/>
              <a:t>例子： 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500"/>
              <a:t>檔案格式——————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500"/>
              <a:t>GPSdata——————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500"/>
              <a:t>切割————————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500"/>
              <a:t>有效data——————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875" y="304500"/>
            <a:ext cx="1066475" cy="10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838" y="1412024"/>
            <a:ext cx="1684134" cy="11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7850" y="2505425"/>
            <a:ext cx="1406300" cy="9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7850" y="3536754"/>
            <a:ext cx="1878225" cy="130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實驗步驟-</a:t>
            </a: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GPS’平均值與標準差分析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5126850" y="1318650"/>
            <a:ext cx="33744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平均值和標準差是一個分析數據分散程度（離散程度）的一個統計方法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/>
              <a:t>可以從比較簡單的一些數學計算，就能得到一個不錯的分析結果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實驗步驟-GPS’平均值與標準差分析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796075" y="205470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899550" y="304500"/>
            <a:ext cx="3834000" cy="4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600"/>
              <a:t>例子： 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有效data</a:t>
            </a:r>
            <a:r>
              <a:rPr b="1" lang="zh-TW" sz="4600"/>
              <a:t>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雙向切割——————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分析——————把data橫向切5份，縱向3份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　然後計算出橫向和縱向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　兩個方向的平均值和標準差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　</a:t>
            </a:r>
            <a:r>
              <a:rPr b="1" lang="zh-TW" sz="4600"/>
              <a:t>最後再取平均值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300" y="304500"/>
            <a:ext cx="1576800" cy="10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075" y="1560675"/>
            <a:ext cx="1354375" cy="944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300" y="2571750"/>
            <a:ext cx="1386146" cy="9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實</a:t>
            </a: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驗步驟-</a:t>
            </a: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路徑總覆蓋度分析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5200325" y="1318650"/>
            <a:ext cx="35142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23"/>
              <a:t>平均值和標準差分析</a:t>
            </a:r>
            <a:r>
              <a:rPr b="1" lang="zh-TW" sz="4423"/>
              <a:t>，</a:t>
            </a:r>
            <a:r>
              <a:rPr b="1" lang="zh-TW" sz="4423"/>
              <a:t>雖然可以得到均勻度分析結果但也不能只衡量這一個分析方法</a:t>
            </a:r>
            <a:endParaRPr b="1" sz="44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423"/>
              <a:t>因為平均值和標準差也是會各方面的極端情況有可能發生</a:t>
            </a:r>
            <a:endParaRPr b="1" sz="44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423"/>
              <a:t>例如gps有效node是0個，一定會得到非常均勻的結果</a:t>
            </a:r>
            <a:endParaRPr b="1" sz="44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423"/>
              <a:t>基於這種情況，我們可以加入路徑覆蓋度來作為指標，一起來衡量噴藥的成果</a:t>
            </a:r>
            <a:endParaRPr b="1" sz="442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實驗步驟-路徑總覆蓋度分析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96075" y="205470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4899550" y="304500"/>
            <a:ext cx="3834000" cy="4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600"/>
              <a:t>例子： 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生成農場圖像——————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生成路徑圖像——————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分析——————用農場</a:t>
            </a:r>
            <a:r>
              <a:rPr b="1" lang="zh-TW" sz="4600"/>
              <a:t>圖像填入顏色，計算佔比，作為		    農</a:t>
            </a:r>
            <a:r>
              <a:rPr b="1" lang="zh-TW" sz="4600"/>
              <a:t>埸的面積參數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　</a:t>
            </a:r>
            <a:r>
              <a:rPr b="1" lang="zh-TW" sz="4600"/>
              <a:t>用路徑圖像填入顏色，計算佔比，作為		     路徑的面積參數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　（</a:t>
            </a:r>
            <a:r>
              <a:rPr b="1" lang="zh-TW" sz="4600"/>
              <a:t>路徑的面積參數</a:t>
            </a:r>
            <a:r>
              <a:rPr b="1" lang="zh-TW" sz="4600"/>
              <a:t>/</a:t>
            </a:r>
            <a:r>
              <a:rPr b="1" lang="zh-TW" sz="4600"/>
              <a:t>農埸的面積參數），		      就是噴藥路徑的總覆蓋度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	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4600"/>
              <a:t>		　</a:t>
            </a:r>
            <a:endParaRPr b="1" sz="4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025" y="304500"/>
            <a:ext cx="1573325" cy="10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022" y="1573550"/>
            <a:ext cx="1573325" cy="10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