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51DA4E-5DAC-4632-92DC-EB8731BE5B27}"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89869-C7E0-4417-957E-67F06788CDDF}" type="slidenum">
              <a:rPr lang="en-US" smtClean="0"/>
              <a:t>‹#›</a:t>
            </a:fld>
            <a:endParaRPr lang="en-US"/>
          </a:p>
        </p:txBody>
      </p:sp>
    </p:spTree>
    <p:extLst>
      <p:ext uri="{BB962C8B-B14F-4D97-AF65-F5344CB8AC3E}">
        <p14:creationId xmlns:p14="http://schemas.microsoft.com/office/powerpoint/2010/main" val="2564765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1DA4E-5DAC-4632-92DC-EB8731BE5B27}"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89869-C7E0-4417-957E-67F06788CDDF}" type="slidenum">
              <a:rPr lang="en-US" smtClean="0"/>
              <a:t>‹#›</a:t>
            </a:fld>
            <a:endParaRPr lang="en-US"/>
          </a:p>
        </p:txBody>
      </p:sp>
    </p:spTree>
    <p:extLst>
      <p:ext uri="{BB962C8B-B14F-4D97-AF65-F5344CB8AC3E}">
        <p14:creationId xmlns:p14="http://schemas.microsoft.com/office/powerpoint/2010/main" val="2461738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1DA4E-5DAC-4632-92DC-EB8731BE5B27}"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89869-C7E0-4417-957E-67F06788CDDF}" type="slidenum">
              <a:rPr lang="en-US" smtClean="0"/>
              <a:t>‹#›</a:t>
            </a:fld>
            <a:endParaRPr lang="en-US"/>
          </a:p>
        </p:txBody>
      </p:sp>
    </p:spTree>
    <p:extLst>
      <p:ext uri="{BB962C8B-B14F-4D97-AF65-F5344CB8AC3E}">
        <p14:creationId xmlns:p14="http://schemas.microsoft.com/office/powerpoint/2010/main" val="229681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1DA4E-5DAC-4632-92DC-EB8731BE5B27}"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89869-C7E0-4417-957E-67F06788CDDF}" type="slidenum">
              <a:rPr lang="en-US" smtClean="0"/>
              <a:t>‹#›</a:t>
            </a:fld>
            <a:endParaRPr lang="en-US"/>
          </a:p>
        </p:txBody>
      </p:sp>
    </p:spTree>
    <p:extLst>
      <p:ext uri="{BB962C8B-B14F-4D97-AF65-F5344CB8AC3E}">
        <p14:creationId xmlns:p14="http://schemas.microsoft.com/office/powerpoint/2010/main" val="261420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1DA4E-5DAC-4632-92DC-EB8731BE5B27}"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89869-C7E0-4417-957E-67F06788CDDF}" type="slidenum">
              <a:rPr lang="en-US" smtClean="0"/>
              <a:t>‹#›</a:t>
            </a:fld>
            <a:endParaRPr lang="en-US"/>
          </a:p>
        </p:txBody>
      </p:sp>
    </p:spTree>
    <p:extLst>
      <p:ext uri="{BB962C8B-B14F-4D97-AF65-F5344CB8AC3E}">
        <p14:creationId xmlns:p14="http://schemas.microsoft.com/office/powerpoint/2010/main" val="4288371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51DA4E-5DAC-4632-92DC-EB8731BE5B27}"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89869-C7E0-4417-957E-67F06788CDDF}" type="slidenum">
              <a:rPr lang="en-US" smtClean="0"/>
              <a:t>‹#›</a:t>
            </a:fld>
            <a:endParaRPr lang="en-US"/>
          </a:p>
        </p:txBody>
      </p:sp>
    </p:spTree>
    <p:extLst>
      <p:ext uri="{BB962C8B-B14F-4D97-AF65-F5344CB8AC3E}">
        <p14:creationId xmlns:p14="http://schemas.microsoft.com/office/powerpoint/2010/main" val="2168148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51DA4E-5DAC-4632-92DC-EB8731BE5B27}" type="datetimeFigureOut">
              <a:rPr lang="en-US" smtClean="0"/>
              <a:t>8/23/2020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D89869-C7E0-4417-957E-67F06788CDDF}" type="slidenum">
              <a:rPr lang="en-US" smtClean="0"/>
              <a:t>‹#›</a:t>
            </a:fld>
            <a:endParaRPr lang="en-US"/>
          </a:p>
        </p:txBody>
      </p:sp>
    </p:spTree>
    <p:extLst>
      <p:ext uri="{BB962C8B-B14F-4D97-AF65-F5344CB8AC3E}">
        <p14:creationId xmlns:p14="http://schemas.microsoft.com/office/powerpoint/2010/main" val="2936874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51DA4E-5DAC-4632-92DC-EB8731BE5B27}" type="datetimeFigureOut">
              <a:rPr lang="en-US" smtClean="0"/>
              <a:t>8/23/2020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D89869-C7E0-4417-957E-67F06788CDDF}" type="slidenum">
              <a:rPr lang="en-US" smtClean="0"/>
              <a:t>‹#›</a:t>
            </a:fld>
            <a:endParaRPr lang="en-US"/>
          </a:p>
        </p:txBody>
      </p:sp>
    </p:spTree>
    <p:extLst>
      <p:ext uri="{BB962C8B-B14F-4D97-AF65-F5344CB8AC3E}">
        <p14:creationId xmlns:p14="http://schemas.microsoft.com/office/powerpoint/2010/main" val="199163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1DA4E-5DAC-4632-92DC-EB8731BE5B27}" type="datetimeFigureOut">
              <a:rPr lang="en-US" smtClean="0"/>
              <a:t>8/23/2020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D89869-C7E0-4417-957E-67F06788CDDF}" type="slidenum">
              <a:rPr lang="en-US" smtClean="0"/>
              <a:t>‹#›</a:t>
            </a:fld>
            <a:endParaRPr lang="en-US"/>
          </a:p>
        </p:txBody>
      </p:sp>
    </p:spTree>
    <p:extLst>
      <p:ext uri="{BB962C8B-B14F-4D97-AF65-F5344CB8AC3E}">
        <p14:creationId xmlns:p14="http://schemas.microsoft.com/office/powerpoint/2010/main" val="1539266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1DA4E-5DAC-4632-92DC-EB8731BE5B27}"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89869-C7E0-4417-957E-67F06788CDDF}" type="slidenum">
              <a:rPr lang="en-US" smtClean="0"/>
              <a:t>‹#›</a:t>
            </a:fld>
            <a:endParaRPr lang="en-US"/>
          </a:p>
        </p:txBody>
      </p:sp>
    </p:spTree>
    <p:extLst>
      <p:ext uri="{BB962C8B-B14F-4D97-AF65-F5344CB8AC3E}">
        <p14:creationId xmlns:p14="http://schemas.microsoft.com/office/powerpoint/2010/main" val="206420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1DA4E-5DAC-4632-92DC-EB8731BE5B27}"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89869-C7E0-4417-957E-67F06788CDDF}" type="slidenum">
              <a:rPr lang="en-US" smtClean="0"/>
              <a:t>‹#›</a:t>
            </a:fld>
            <a:endParaRPr lang="en-US"/>
          </a:p>
        </p:txBody>
      </p:sp>
    </p:spTree>
    <p:extLst>
      <p:ext uri="{BB962C8B-B14F-4D97-AF65-F5344CB8AC3E}">
        <p14:creationId xmlns:p14="http://schemas.microsoft.com/office/powerpoint/2010/main" val="2618780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51DA4E-5DAC-4632-92DC-EB8731BE5B27}" type="datetimeFigureOut">
              <a:rPr lang="en-US" smtClean="0"/>
              <a:t>8/23/2020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89869-C7E0-4417-957E-67F06788CDDF}" type="slidenum">
              <a:rPr lang="en-US" smtClean="0"/>
              <a:t>‹#›</a:t>
            </a:fld>
            <a:endParaRPr lang="en-US"/>
          </a:p>
        </p:txBody>
      </p:sp>
    </p:spTree>
    <p:extLst>
      <p:ext uri="{BB962C8B-B14F-4D97-AF65-F5344CB8AC3E}">
        <p14:creationId xmlns:p14="http://schemas.microsoft.com/office/powerpoint/2010/main" val="416634943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ADV-C3 Binary Number system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4925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Image result for pixel pictures black and whi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23" y="1362209"/>
            <a:ext cx="6290591" cy="4711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705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dirty="0" smtClean="0"/>
              <a:t>Basics and definition.</a:t>
            </a:r>
            <a:endParaRPr lang="en-US" dirty="0"/>
          </a:p>
        </p:txBody>
      </p:sp>
      <p:sp>
        <p:nvSpPr>
          <p:cNvPr id="3" name="Content Placeholder 2"/>
          <p:cNvSpPr>
            <a:spLocks noGrp="1"/>
          </p:cNvSpPr>
          <p:nvPr>
            <p:ph idx="1"/>
          </p:nvPr>
        </p:nvSpPr>
        <p:spPr>
          <a:xfrm>
            <a:off x="0" y="1282700"/>
            <a:ext cx="12192000" cy="5575299"/>
          </a:xfrm>
        </p:spPr>
        <p:txBody>
          <a:bodyPr>
            <a:normAutofit/>
          </a:bodyPr>
          <a:lstStyle/>
          <a:p>
            <a:r>
              <a:rPr lang="en-US" dirty="0"/>
              <a:t>In mathematics and digital electronics, a </a:t>
            </a:r>
            <a:r>
              <a:rPr lang="en-US" b="1" dirty="0"/>
              <a:t>binary number</a:t>
            </a:r>
            <a:r>
              <a:rPr lang="en-US" dirty="0"/>
              <a:t> is a number expressed in the </a:t>
            </a:r>
            <a:r>
              <a:rPr lang="en-US" b="1" dirty="0"/>
              <a:t>base-2 numeral system</a:t>
            </a:r>
            <a:r>
              <a:rPr lang="en-US" dirty="0"/>
              <a:t> or </a:t>
            </a:r>
            <a:r>
              <a:rPr lang="en-US" b="1" dirty="0"/>
              <a:t>binary numeral system</a:t>
            </a:r>
            <a:r>
              <a:rPr lang="en-US" dirty="0"/>
              <a:t>, which uses only two symbols: typically "0" (zero) and "1" (one).</a:t>
            </a:r>
          </a:p>
          <a:p>
            <a:r>
              <a:rPr lang="en-US" dirty="0"/>
              <a:t>The base-2 numeral system is a positional notation with a radix of 2. Each digit is referred to as a bit. Because of its straightforward implementation in digital electronic circuitry using logic gates, the binary system is used by almost all modern computers and computer-based devices</a:t>
            </a:r>
            <a:r>
              <a:rPr lang="en-US" dirty="0" smtClean="0"/>
              <a:t>.</a:t>
            </a:r>
          </a:p>
          <a:p>
            <a:r>
              <a:rPr lang="en-US" dirty="0"/>
              <a:t>In the earlier days of computing, switches, punched holes and punched paper tapes were used to represent binary values</a:t>
            </a:r>
            <a:r>
              <a:rPr lang="en-US" dirty="0" smtClean="0"/>
              <a:t>.</a:t>
            </a:r>
            <a:r>
              <a:rPr lang="en-US" dirty="0"/>
              <a:t> </a:t>
            </a:r>
            <a:endParaRPr lang="en-US" dirty="0" smtClean="0"/>
          </a:p>
          <a:p>
            <a:r>
              <a:rPr lang="en-US" dirty="0" smtClean="0"/>
              <a:t>In </a:t>
            </a:r>
            <a:r>
              <a:rPr lang="en-US" dirty="0"/>
              <a:t>a modern computer, the numeric values may be represented by two different voltages; on a magnetic disk, magnetic polarities may be used. A "positive", "yes", or "on" state is not necessarily equivalent to the numerical value of one; </a:t>
            </a:r>
          </a:p>
          <a:p>
            <a:endParaRPr lang="en-US" dirty="0"/>
          </a:p>
        </p:txBody>
      </p:sp>
    </p:spTree>
    <p:extLst>
      <p:ext uri="{BB962C8B-B14F-4D97-AF65-F5344CB8AC3E}">
        <p14:creationId xmlns:p14="http://schemas.microsoft.com/office/powerpoint/2010/main" val="378649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375"/>
            <a:ext cx="10515600" cy="1325563"/>
          </a:xfrm>
        </p:spPr>
        <p:txBody>
          <a:bodyPr/>
          <a:lstStyle/>
          <a:p>
            <a:r>
              <a:rPr lang="en-IN" dirty="0" smtClean="0"/>
              <a:t>Binary counting</a:t>
            </a:r>
            <a:endParaRPr lang="en-US" dirty="0"/>
          </a:p>
        </p:txBody>
      </p:sp>
      <p:sp>
        <p:nvSpPr>
          <p:cNvPr id="3" name="Content Placeholder 2"/>
          <p:cNvSpPr>
            <a:spLocks noGrp="1"/>
          </p:cNvSpPr>
          <p:nvPr>
            <p:ph idx="1"/>
          </p:nvPr>
        </p:nvSpPr>
        <p:spPr>
          <a:xfrm>
            <a:off x="0" y="850900"/>
            <a:ext cx="12192000" cy="6007100"/>
          </a:xfrm>
        </p:spPr>
        <p:txBody>
          <a:bodyPr>
            <a:normAutofit fontScale="85000" lnSpcReduction="20000"/>
          </a:bodyPr>
          <a:lstStyle/>
          <a:p>
            <a:r>
              <a:rPr lang="en-US" dirty="0" smtClean="0"/>
              <a:t>Binary counting follows the same procedure as that of decimal number system, except that only the two symbols 0 and 1 are available. Thus, after a digit reaches 1 in binary, an increment resets it to 0 but also causes an increment of the next digit to the left:</a:t>
            </a:r>
          </a:p>
          <a:p>
            <a:endParaRPr lang="en-US" dirty="0" smtClean="0"/>
          </a:p>
          <a:p>
            <a:r>
              <a:rPr lang="en-US" dirty="0" smtClean="0"/>
              <a:t>0000,</a:t>
            </a:r>
          </a:p>
          <a:p>
            <a:r>
              <a:rPr lang="en-US" dirty="0" smtClean="0"/>
              <a:t>0001, (rightmost digit starts over, and next digit is incremented)</a:t>
            </a:r>
          </a:p>
          <a:p>
            <a:r>
              <a:rPr lang="en-US" dirty="0" smtClean="0"/>
              <a:t>0010, 0011, (rightmost two digits start over, and next digit is incremented)</a:t>
            </a:r>
          </a:p>
          <a:p>
            <a:r>
              <a:rPr lang="en-US" dirty="0" smtClean="0"/>
              <a:t>0100, 0101, 0110, 0111, (rightmost three digits start over, and the next digit is incremented)</a:t>
            </a:r>
          </a:p>
          <a:p>
            <a:r>
              <a:rPr lang="en-US" dirty="0" smtClean="0"/>
              <a:t>1000, 1001, 1010, 1011, 1100, 1101, 1110, 1111 ...</a:t>
            </a:r>
          </a:p>
          <a:p>
            <a:r>
              <a:rPr lang="en-US" dirty="0" smtClean="0"/>
              <a:t>In the binary system, each digit represents an increasing power of 2, with the rightmost digit representing 20, the next representing 21, then 22, and so on. The value of a binary number is the sum of the powers of 2 represented by each "1" digit. For example, the binary number 100101 is converted to decimal form as follows:</a:t>
            </a:r>
          </a:p>
          <a:p>
            <a:endParaRPr lang="en-US" dirty="0" smtClean="0"/>
          </a:p>
          <a:p>
            <a:r>
              <a:rPr lang="en-US" dirty="0" smtClean="0"/>
              <a:t>1001012 = [ ( 1 ) × 25 ] + [ ( 0 ) × 24 ] + [ ( 0 ) × 23 ] + [ ( 1 ) × 22 ] + [ ( 0 ) × 21 ] + [ ( 1 ) × 20 ]</a:t>
            </a:r>
          </a:p>
          <a:p>
            <a:r>
              <a:rPr lang="en-US" dirty="0" smtClean="0"/>
              <a:t>1001012 = [ 1 × 32 ] + [ 0 × 16 ] + [ 0 × 8 ] + [ 1 × 4 ] + [ 0 × 2 ] + [ 1 × 1 ]</a:t>
            </a:r>
          </a:p>
          <a:p>
            <a:r>
              <a:rPr lang="en-US" dirty="0" smtClean="0"/>
              <a:t>1001012 = 3710</a:t>
            </a:r>
            <a:endParaRPr lang="en-US" dirty="0"/>
          </a:p>
        </p:txBody>
      </p:sp>
    </p:spTree>
    <p:extLst>
      <p:ext uri="{BB962C8B-B14F-4D97-AF65-F5344CB8AC3E}">
        <p14:creationId xmlns:p14="http://schemas.microsoft.com/office/powerpoint/2010/main" val="8895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
            <a:ext cx="10515600" cy="787400"/>
          </a:xfrm>
        </p:spPr>
        <p:txBody>
          <a:bodyPr/>
          <a:lstStyle/>
          <a:p>
            <a:r>
              <a:rPr lang="en-IN" dirty="0" smtClean="0"/>
              <a:t>Binary Code</a:t>
            </a:r>
            <a:endParaRPr lang="en-US" dirty="0"/>
          </a:p>
        </p:txBody>
      </p:sp>
      <p:sp>
        <p:nvSpPr>
          <p:cNvPr id="3" name="Content Placeholder 2"/>
          <p:cNvSpPr>
            <a:spLocks noGrp="1"/>
          </p:cNvSpPr>
          <p:nvPr>
            <p:ph idx="1"/>
          </p:nvPr>
        </p:nvSpPr>
        <p:spPr>
          <a:xfrm>
            <a:off x="0" y="1155700"/>
            <a:ext cx="12192000" cy="5702300"/>
          </a:xfrm>
        </p:spPr>
        <p:txBody>
          <a:bodyPr>
            <a:normAutofit fontScale="92500" lnSpcReduction="10000"/>
          </a:bodyPr>
          <a:lstStyle/>
          <a:p>
            <a:r>
              <a:rPr lang="en-US" dirty="0" smtClean="0"/>
              <a:t>A binary code represents text, computer processor instructions, or any other data using a two-symbol system. The two-symbol system used is often "0" and "1" from the binary number system. The binary code assigns a pattern of binary digits, also known as bits, to each character, instruction, etc. </a:t>
            </a:r>
          </a:p>
          <a:p>
            <a:r>
              <a:rPr lang="en-US" dirty="0" smtClean="0"/>
              <a:t>For example, a binary string of eight bits can represent any of 256 possible values and can, therefore, represent a wide variety of different items.</a:t>
            </a:r>
          </a:p>
          <a:p>
            <a:r>
              <a:rPr lang="en-US" dirty="0" smtClean="0"/>
              <a:t>In computing and telecommunications, binary codes are used for various methods of encoding data, such as character strings, into bit strings. Those methods may use fixed-width or variable-width strings. In a fixed-width binary code, each letter, digit, or other character is represented by a bit string of the same length; that bit string, interpreted as a binary number, is usually displayed in code tables in octal, decimal or hexadecimal notation. There are many character sets and many character encodings for them.</a:t>
            </a:r>
          </a:p>
          <a:p>
            <a:r>
              <a:rPr lang="en-US" dirty="0" smtClean="0"/>
              <a:t>A bit string, interpreted as a binary number, can be translated into a decimal number. For example, the lower case a, if represented by the bit string 01100001 (as it is in the standard ASCII code), can also be represented as the decimal number "97".</a:t>
            </a:r>
            <a:endParaRPr lang="en-US" dirty="0"/>
          </a:p>
        </p:txBody>
      </p:sp>
    </p:spTree>
    <p:extLst>
      <p:ext uri="{BB962C8B-B14F-4D97-AF65-F5344CB8AC3E}">
        <p14:creationId xmlns:p14="http://schemas.microsoft.com/office/powerpoint/2010/main" val="267532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Bits and Bytes: </a:t>
            </a:r>
            <a:r>
              <a:rPr lang="en-US" dirty="0" smtClean="0"/>
              <a:t>At the smallest scale in the computer, information is stored as bits and bytes.</a:t>
            </a:r>
            <a:br>
              <a:rPr lang="en-US" dirty="0" smtClean="0"/>
            </a:br>
            <a:endParaRPr lang="en-US" dirty="0"/>
          </a:p>
        </p:txBody>
      </p:sp>
      <p:sp>
        <p:nvSpPr>
          <p:cNvPr id="4" name="Text Placeholder 3"/>
          <p:cNvSpPr>
            <a:spLocks noGrp="1"/>
          </p:cNvSpPr>
          <p:nvPr>
            <p:ph type="body" idx="1"/>
          </p:nvPr>
        </p:nvSpPr>
        <p:spPr/>
        <p:txBody>
          <a:bodyPr>
            <a:normAutofit/>
          </a:bodyPr>
          <a:lstStyle/>
          <a:p>
            <a:r>
              <a:rPr lang="en-IN" dirty="0" smtClean="0"/>
              <a:t>Bits (</a:t>
            </a:r>
            <a:r>
              <a:rPr lang="en-US" b="0" dirty="0" smtClean="0"/>
              <a:t>also </a:t>
            </a:r>
            <a:r>
              <a:rPr lang="en-US" b="0" dirty="0"/>
              <a:t>known as a </a:t>
            </a:r>
            <a:r>
              <a:rPr lang="en-US" b="0" dirty="0" smtClean="0"/>
              <a:t>Shannon</a:t>
            </a:r>
            <a:r>
              <a:rPr lang="en-US" b="0" dirty="0"/>
              <a:t>)</a:t>
            </a:r>
            <a:endParaRPr lang="en-US" dirty="0"/>
          </a:p>
        </p:txBody>
      </p:sp>
      <p:sp>
        <p:nvSpPr>
          <p:cNvPr id="3" name="Content Placeholder 2"/>
          <p:cNvSpPr>
            <a:spLocks noGrp="1"/>
          </p:cNvSpPr>
          <p:nvPr>
            <p:ph sz="half" idx="2"/>
          </p:nvPr>
        </p:nvSpPr>
        <p:spPr>
          <a:xfrm>
            <a:off x="700088" y="3006726"/>
            <a:ext cx="5157787" cy="3684588"/>
          </a:xfrm>
        </p:spPr>
        <p:txBody>
          <a:bodyPr>
            <a:normAutofit fontScale="70000" lnSpcReduction="20000"/>
          </a:bodyPr>
          <a:lstStyle/>
          <a:p>
            <a:r>
              <a:rPr lang="en-US" dirty="0" smtClean="0"/>
              <a:t>a </a:t>
            </a:r>
            <a:r>
              <a:rPr lang="en-US" dirty="0"/>
              <a:t>"bit" is atomic: the smallest unit of storage</a:t>
            </a:r>
          </a:p>
          <a:p>
            <a:r>
              <a:rPr lang="en-US" dirty="0"/>
              <a:t>A bit stores just a 0 or 1</a:t>
            </a:r>
          </a:p>
          <a:p>
            <a:r>
              <a:rPr lang="en-US" dirty="0"/>
              <a:t>"In the computer it's all 0's and 1's" ... bits</a:t>
            </a:r>
          </a:p>
          <a:p>
            <a:r>
              <a:rPr lang="en-US" dirty="0"/>
              <a:t>Anything with two separate states can store 1 bit</a:t>
            </a:r>
          </a:p>
          <a:p>
            <a:r>
              <a:rPr lang="en-US" dirty="0"/>
              <a:t>In a chip: electric charge = 0/1</a:t>
            </a:r>
          </a:p>
          <a:p>
            <a:r>
              <a:rPr lang="en-US" dirty="0"/>
              <a:t>In a hard drive: spots of North/South magnetism = 0/1</a:t>
            </a:r>
          </a:p>
          <a:p>
            <a:r>
              <a:rPr lang="en-US" dirty="0"/>
              <a:t>A bit is too small to be much use</a:t>
            </a:r>
          </a:p>
          <a:p>
            <a:r>
              <a:rPr lang="en-US" dirty="0"/>
              <a:t>Group 8 bits together to make 1 </a:t>
            </a:r>
            <a:r>
              <a:rPr lang="en-US" dirty="0" smtClean="0"/>
              <a:t>byte</a:t>
            </a:r>
            <a:endParaRPr lang="en-US" dirty="0"/>
          </a:p>
        </p:txBody>
      </p:sp>
      <p:sp>
        <p:nvSpPr>
          <p:cNvPr id="5" name="Text Placeholder 4"/>
          <p:cNvSpPr>
            <a:spLocks noGrp="1"/>
          </p:cNvSpPr>
          <p:nvPr>
            <p:ph type="body" sz="quarter" idx="3"/>
          </p:nvPr>
        </p:nvSpPr>
        <p:spPr/>
        <p:txBody>
          <a:bodyPr>
            <a:normAutofit/>
          </a:bodyPr>
          <a:lstStyle/>
          <a:p>
            <a:r>
              <a:rPr lang="en-IN" dirty="0" smtClean="0"/>
              <a:t>Bytes</a:t>
            </a:r>
            <a:endParaRPr lang="en-US" dirty="0"/>
          </a:p>
        </p:txBody>
      </p:sp>
      <p:sp>
        <p:nvSpPr>
          <p:cNvPr id="6" name="Content Placeholder 5"/>
          <p:cNvSpPr>
            <a:spLocks noGrp="1"/>
          </p:cNvSpPr>
          <p:nvPr>
            <p:ph sz="quarter" idx="4"/>
          </p:nvPr>
        </p:nvSpPr>
        <p:spPr>
          <a:xfrm>
            <a:off x="6172200" y="2984501"/>
            <a:ext cx="5183188" cy="3684588"/>
          </a:xfrm>
        </p:spPr>
        <p:txBody>
          <a:bodyPr/>
          <a:lstStyle/>
          <a:p>
            <a:r>
              <a:rPr lang="en-US" b="0" dirty="0" smtClean="0"/>
              <a:t>The </a:t>
            </a:r>
            <a:r>
              <a:rPr lang="en-US" dirty="0" smtClean="0"/>
              <a:t>byte</a:t>
            </a:r>
            <a:r>
              <a:rPr lang="en-US" b="0" dirty="0" smtClean="0"/>
              <a:t> is a unit of digital information that most commonly consists of eight bits</a:t>
            </a:r>
            <a:endParaRPr lang="en-US" dirty="0" smtClean="0"/>
          </a:p>
          <a:p>
            <a:r>
              <a:rPr lang="en-US" dirty="0" smtClean="0"/>
              <a:t>One </a:t>
            </a:r>
            <a:r>
              <a:rPr lang="en-US" dirty="0"/>
              <a:t>byte = collection of 8 bits</a:t>
            </a:r>
          </a:p>
          <a:p>
            <a:r>
              <a:rPr lang="en-US" dirty="0"/>
              <a:t>e.g. 0 1 0 1 1 0 1 0</a:t>
            </a:r>
          </a:p>
          <a:p>
            <a:r>
              <a:rPr lang="en-US" dirty="0"/>
              <a:t>One byte can store one character, e.g. 'A' or 'x' or '$'</a:t>
            </a:r>
          </a:p>
          <a:p>
            <a:endParaRPr lang="en-US" dirty="0"/>
          </a:p>
        </p:txBody>
      </p:sp>
    </p:spTree>
    <p:extLst>
      <p:ext uri="{BB962C8B-B14F-4D97-AF65-F5344CB8AC3E}">
        <p14:creationId xmlns:p14="http://schemas.microsoft.com/office/powerpoint/2010/main" val="223423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3" grpId="0" build="p"/>
      <p:bldP spid="5"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6250" t="19615" r="18021" b="12759"/>
          <a:stretch/>
        </p:blipFill>
        <p:spPr>
          <a:xfrm>
            <a:off x="812800" y="977899"/>
            <a:ext cx="10541000" cy="5292249"/>
          </a:xfrm>
          <a:prstGeom prst="rect">
            <a:avLst/>
          </a:prstGeom>
        </p:spPr>
      </p:pic>
    </p:spTree>
    <p:extLst>
      <p:ext uri="{BB962C8B-B14F-4D97-AF65-F5344CB8AC3E}">
        <p14:creationId xmlns:p14="http://schemas.microsoft.com/office/powerpoint/2010/main" val="101553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Binary Pulse code Modulation</a:t>
            </a:r>
            <a:endParaRPr lang="en-US" dirty="0"/>
          </a:p>
        </p:txBody>
      </p:sp>
      <p:pic>
        <p:nvPicPr>
          <p:cNvPr id="4" name="Content Placeholder 3"/>
          <p:cNvPicPr>
            <a:picLocks noGrp="1" noChangeAspect="1"/>
          </p:cNvPicPr>
          <p:nvPr>
            <p:ph idx="1"/>
          </p:nvPr>
        </p:nvPicPr>
        <p:blipFill rotWithShape="1">
          <a:blip r:embed="rId2"/>
          <a:srcRect l="7828" t="14082" r="34739" b="10617"/>
          <a:stretch/>
        </p:blipFill>
        <p:spPr>
          <a:xfrm>
            <a:off x="0" y="1620307"/>
            <a:ext cx="5499100" cy="2425700"/>
          </a:xfrm>
          <a:prstGeom prst="rect">
            <a:avLst/>
          </a:prstGeom>
        </p:spPr>
      </p:pic>
      <p:sp>
        <p:nvSpPr>
          <p:cNvPr id="8" name="TextBox 7"/>
          <p:cNvSpPr txBox="1"/>
          <p:nvPr/>
        </p:nvSpPr>
        <p:spPr>
          <a:xfrm>
            <a:off x="5194300" y="2082799"/>
            <a:ext cx="6642100" cy="3785652"/>
          </a:xfrm>
          <a:prstGeom prst="rect">
            <a:avLst/>
          </a:prstGeom>
          <a:noFill/>
        </p:spPr>
        <p:txBody>
          <a:bodyPr wrap="square" rtlCol="0">
            <a:spAutoFit/>
          </a:bodyPr>
          <a:lstStyle/>
          <a:p>
            <a:pPr marL="342900" indent="-342900">
              <a:buFont typeface="Arial" panose="020B0604020202020204" pitchFamily="34" charset="0"/>
              <a:buChar char="•"/>
            </a:pPr>
            <a:r>
              <a:rPr lang="en-US" sz="2400" b="1" dirty="0"/>
              <a:t>Pulse-code modulation</a:t>
            </a:r>
            <a:r>
              <a:rPr lang="en-US" sz="2400" dirty="0"/>
              <a:t> (</a:t>
            </a:r>
            <a:r>
              <a:rPr lang="en-US" sz="2400" b="1" dirty="0"/>
              <a:t>PCM</a:t>
            </a:r>
            <a:r>
              <a:rPr lang="en-US" sz="2400" dirty="0"/>
              <a:t>) is a method used to digitally represent sampled analog signals. </a:t>
            </a:r>
            <a:endParaRPr lang="en-US" sz="2400" dirty="0" smtClean="0"/>
          </a:p>
          <a:p>
            <a:pPr marL="342900" indent="-342900">
              <a:buFont typeface="Arial" panose="020B0604020202020204" pitchFamily="34" charset="0"/>
              <a:buChar char="•"/>
            </a:pPr>
            <a:r>
              <a:rPr lang="en-US" sz="2400" dirty="0" smtClean="0"/>
              <a:t>It </a:t>
            </a:r>
            <a:r>
              <a:rPr lang="en-US" sz="2400" dirty="0"/>
              <a:t>is the standard form of digital audio in computers, compact discs, digital telephony and other digital audio applications. </a:t>
            </a:r>
            <a:endParaRPr lang="en-US" sz="2400" dirty="0" smtClean="0"/>
          </a:p>
          <a:p>
            <a:pPr marL="342900" indent="-342900">
              <a:buFont typeface="Arial" panose="020B0604020202020204" pitchFamily="34" charset="0"/>
              <a:buChar char="•"/>
            </a:pPr>
            <a:r>
              <a:rPr lang="en-US" sz="2400" dirty="0" smtClean="0"/>
              <a:t>In </a:t>
            </a:r>
            <a:r>
              <a:rPr lang="en-US" sz="2400" dirty="0"/>
              <a:t>a PCM stream, the amplitude of the analog signal is sampled regularly at uniform intervals, and each sample is quantized to the nearest value within a range of digital steps</a:t>
            </a:r>
            <a:r>
              <a:rPr lang="en-US" sz="2400" dirty="0" smtClean="0"/>
              <a:t>.</a:t>
            </a:r>
          </a:p>
          <a:p>
            <a:pPr marL="342900" indent="-342900">
              <a:buFont typeface="Arial" panose="020B0604020202020204" pitchFamily="34" charset="0"/>
              <a:buChar char="•"/>
            </a:pPr>
            <a:endParaRPr lang="en-US" sz="2400" dirty="0"/>
          </a:p>
        </p:txBody>
      </p:sp>
      <p:pic>
        <p:nvPicPr>
          <p:cNvPr id="3074" name="Picture 2" descr="Image result for discrete wa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5625"/>
            <a:ext cx="5499100" cy="288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41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812" t="13130" r="10104" b="14242"/>
          <a:stretch/>
        </p:blipFill>
        <p:spPr>
          <a:xfrm>
            <a:off x="0" y="0"/>
            <a:ext cx="12192000" cy="6858000"/>
          </a:xfrm>
          <a:prstGeom prst="rect">
            <a:avLst/>
          </a:prstGeom>
        </p:spPr>
      </p:pic>
    </p:spTree>
    <p:extLst>
      <p:ext uri="{BB962C8B-B14F-4D97-AF65-F5344CB8AC3E}">
        <p14:creationId xmlns:p14="http://schemas.microsoft.com/office/powerpoint/2010/main" val="216627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 length encoding</a:t>
            </a:r>
            <a:endParaRPr lang="en-US" dirty="0"/>
          </a:p>
        </p:txBody>
      </p:sp>
      <p:sp>
        <p:nvSpPr>
          <p:cNvPr id="3" name="Content Placeholder 2"/>
          <p:cNvSpPr>
            <a:spLocks noGrp="1"/>
          </p:cNvSpPr>
          <p:nvPr>
            <p:ph idx="1"/>
          </p:nvPr>
        </p:nvSpPr>
        <p:spPr/>
        <p:txBody>
          <a:bodyPr/>
          <a:lstStyle/>
          <a:p>
            <a:r>
              <a:rPr lang="en-US" dirty="0" smtClean="0"/>
              <a:t>Run-length encoding (RLE) is a form of lossless data compression in which runs of data (sequences in which the same data value occurs in many consecutive data elements) are stored as a single data value and count, rather than as the original run. </a:t>
            </a:r>
          </a:p>
          <a:p>
            <a:r>
              <a:rPr lang="en-US" dirty="0" smtClean="0"/>
              <a:t>This is most useful on data that contains many such runs. </a:t>
            </a:r>
          </a:p>
          <a:p>
            <a:r>
              <a:rPr lang="en-US" dirty="0" smtClean="0"/>
              <a:t>Consider, for example, simple graphic images such as icons, line drawings, Conway’s Game of Life, and animations. It is not useful with files that don't have many runs as it could greatly increase the file size.</a:t>
            </a:r>
            <a:endParaRPr lang="en-US" dirty="0"/>
          </a:p>
        </p:txBody>
      </p:sp>
    </p:spTree>
    <p:extLst>
      <p:ext uri="{BB962C8B-B14F-4D97-AF65-F5344CB8AC3E}">
        <p14:creationId xmlns:p14="http://schemas.microsoft.com/office/powerpoint/2010/main" val="403750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414</TotalTime>
  <Words>650</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ADV-C3 Binary Number system</vt:lpstr>
      <vt:lpstr>Basics and definition.</vt:lpstr>
      <vt:lpstr>Binary counting</vt:lpstr>
      <vt:lpstr>Binary Code</vt:lpstr>
      <vt:lpstr>Bits and Bytes: At the smallest scale in the computer, information is stored as bits and bytes. </vt:lpstr>
      <vt:lpstr>PowerPoint Presentation</vt:lpstr>
      <vt:lpstr>Binary Pulse code Modulation</vt:lpstr>
      <vt:lpstr>PowerPoint Presentation</vt:lpstr>
      <vt:lpstr>Run length encoding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ADV-C3 Binary Number system</dc:title>
  <dc:creator>smitha raj</dc:creator>
  <cp:lastModifiedBy>Windows User</cp:lastModifiedBy>
  <cp:revision>14</cp:revision>
  <dcterms:created xsi:type="dcterms:W3CDTF">2019-12-19T09:40:10Z</dcterms:created>
  <dcterms:modified xsi:type="dcterms:W3CDTF">2020-08-23T16:37:31Z</dcterms:modified>
</cp:coreProperties>
</file>