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60" r:id="rId5"/>
    <p:sldId id="261" r:id="rId6"/>
    <p:sldId id="262" r:id="rId7"/>
    <p:sldId id="263" r:id="rId8"/>
    <p:sldId id="264" r:id="rId9"/>
    <p:sldId id="26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6" d="100"/>
          <a:sy n="86" d="100"/>
        </p:scale>
        <p:origin x="138"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1607919-421E-4CEB-89E9-EFC883D93238}" type="datetimeFigureOut">
              <a:rPr lang="en-IN" smtClean="0"/>
              <a:t>28-08-2020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5125591-8070-42EF-BDB3-9DDBA87D1237}" type="slidenum">
              <a:rPr lang="en-IN" smtClean="0"/>
              <a:t>‹#›</a:t>
            </a:fld>
            <a:endParaRPr lang="en-IN"/>
          </a:p>
        </p:txBody>
      </p:sp>
    </p:spTree>
    <p:extLst>
      <p:ext uri="{BB962C8B-B14F-4D97-AF65-F5344CB8AC3E}">
        <p14:creationId xmlns:p14="http://schemas.microsoft.com/office/powerpoint/2010/main" val="8955471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1607919-421E-4CEB-89E9-EFC883D93238}" type="datetimeFigureOut">
              <a:rPr lang="en-IN" smtClean="0"/>
              <a:t>28-08-2020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5125591-8070-42EF-BDB3-9DDBA87D1237}" type="slidenum">
              <a:rPr lang="en-IN" smtClean="0"/>
              <a:t>‹#›</a:t>
            </a:fld>
            <a:endParaRPr lang="en-IN"/>
          </a:p>
        </p:txBody>
      </p:sp>
    </p:spTree>
    <p:extLst>
      <p:ext uri="{BB962C8B-B14F-4D97-AF65-F5344CB8AC3E}">
        <p14:creationId xmlns:p14="http://schemas.microsoft.com/office/powerpoint/2010/main" val="27298062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1607919-421E-4CEB-89E9-EFC883D93238}" type="datetimeFigureOut">
              <a:rPr lang="en-IN" smtClean="0"/>
              <a:t>28-08-2020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5125591-8070-42EF-BDB3-9DDBA87D1237}" type="slidenum">
              <a:rPr lang="en-IN" smtClean="0"/>
              <a:t>‹#›</a:t>
            </a:fld>
            <a:endParaRPr lang="en-IN"/>
          </a:p>
        </p:txBody>
      </p:sp>
    </p:spTree>
    <p:extLst>
      <p:ext uri="{BB962C8B-B14F-4D97-AF65-F5344CB8AC3E}">
        <p14:creationId xmlns:p14="http://schemas.microsoft.com/office/powerpoint/2010/main" val="4843556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1607919-421E-4CEB-89E9-EFC883D93238}" type="datetimeFigureOut">
              <a:rPr lang="en-IN" smtClean="0"/>
              <a:t>28-08-2020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5125591-8070-42EF-BDB3-9DDBA87D1237}" type="slidenum">
              <a:rPr lang="en-IN" smtClean="0"/>
              <a:t>‹#›</a:t>
            </a:fld>
            <a:endParaRPr lang="en-IN"/>
          </a:p>
        </p:txBody>
      </p:sp>
    </p:spTree>
    <p:extLst>
      <p:ext uri="{BB962C8B-B14F-4D97-AF65-F5344CB8AC3E}">
        <p14:creationId xmlns:p14="http://schemas.microsoft.com/office/powerpoint/2010/main" val="17536257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1607919-421E-4CEB-89E9-EFC883D93238}" type="datetimeFigureOut">
              <a:rPr lang="en-IN" smtClean="0"/>
              <a:t>28-08-2020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5125591-8070-42EF-BDB3-9DDBA87D1237}" type="slidenum">
              <a:rPr lang="en-IN" smtClean="0"/>
              <a:t>‹#›</a:t>
            </a:fld>
            <a:endParaRPr lang="en-IN"/>
          </a:p>
        </p:txBody>
      </p:sp>
    </p:spTree>
    <p:extLst>
      <p:ext uri="{BB962C8B-B14F-4D97-AF65-F5344CB8AC3E}">
        <p14:creationId xmlns:p14="http://schemas.microsoft.com/office/powerpoint/2010/main" val="25067372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1607919-421E-4CEB-89E9-EFC883D93238}" type="datetimeFigureOut">
              <a:rPr lang="en-IN" smtClean="0"/>
              <a:t>28-08-2020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5125591-8070-42EF-BDB3-9DDBA87D1237}" type="slidenum">
              <a:rPr lang="en-IN" smtClean="0"/>
              <a:t>‹#›</a:t>
            </a:fld>
            <a:endParaRPr lang="en-IN"/>
          </a:p>
        </p:txBody>
      </p:sp>
    </p:spTree>
    <p:extLst>
      <p:ext uri="{BB962C8B-B14F-4D97-AF65-F5344CB8AC3E}">
        <p14:creationId xmlns:p14="http://schemas.microsoft.com/office/powerpoint/2010/main" val="25908868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1607919-421E-4CEB-89E9-EFC883D93238}" type="datetimeFigureOut">
              <a:rPr lang="en-IN" smtClean="0"/>
              <a:t>28-08-2020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5125591-8070-42EF-BDB3-9DDBA87D1237}" type="slidenum">
              <a:rPr lang="en-IN" smtClean="0"/>
              <a:t>‹#›</a:t>
            </a:fld>
            <a:endParaRPr lang="en-IN"/>
          </a:p>
        </p:txBody>
      </p:sp>
    </p:spTree>
    <p:extLst>
      <p:ext uri="{BB962C8B-B14F-4D97-AF65-F5344CB8AC3E}">
        <p14:creationId xmlns:p14="http://schemas.microsoft.com/office/powerpoint/2010/main" val="9601797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1607919-421E-4CEB-89E9-EFC883D93238}" type="datetimeFigureOut">
              <a:rPr lang="en-IN" smtClean="0"/>
              <a:t>28-08-2020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5125591-8070-42EF-BDB3-9DDBA87D1237}" type="slidenum">
              <a:rPr lang="en-IN" smtClean="0"/>
              <a:t>‹#›</a:t>
            </a:fld>
            <a:endParaRPr lang="en-IN"/>
          </a:p>
        </p:txBody>
      </p:sp>
    </p:spTree>
    <p:extLst>
      <p:ext uri="{BB962C8B-B14F-4D97-AF65-F5344CB8AC3E}">
        <p14:creationId xmlns:p14="http://schemas.microsoft.com/office/powerpoint/2010/main" val="24868159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607919-421E-4CEB-89E9-EFC883D93238}" type="datetimeFigureOut">
              <a:rPr lang="en-IN" smtClean="0"/>
              <a:t>28-08-2020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5125591-8070-42EF-BDB3-9DDBA87D1237}" type="slidenum">
              <a:rPr lang="en-IN" smtClean="0"/>
              <a:t>‹#›</a:t>
            </a:fld>
            <a:endParaRPr lang="en-IN"/>
          </a:p>
        </p:txBody>
      </p:sp>
    </p:spTree>
    <p:extLst>
      <p:ext uri="{BB962C8B-B14F-4D97-AF65-F5344CB8AC3E}">
        <p14:creationId xmlns:p14="http://schemas.microsoft.com/office/powerpoint/2010/main" val="14743583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1607919-421E-4CEB-89E9-EFC883D93238}" type="datetimeFigureOut">
              <a:rPr lang="en-IN" smtClean="0"/>
              <a:t>28-08-2020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5125591-8070-42EF-BDB3-9DDBA87D1237}" type="slidenum">
              <a:rPr lang="en-IN" smtClean="0"/>
              <a:t>‹#›</a:t>
            </a:fld>
            <a:endParaRPr lang="en-IN"/>
          </a:p>
        </p:txBody>
      </p:sp>
    </p:spTree>
    <p:extLst>
      <p:ext uri="{BB962C8B-B14F-4D97-AF65-F5344CB8AC3E}">
        <p14:creationId xmlns:p14="http://schemas.microsoft.com/office/powerpoint/2010/main" val="20720839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1607919-421E-4CEB-89E9-EFC883D93238}" type="datetimeFigureOut">
              <a:rPr lang="en-IN" smtClean="0"/>
              <a:t>28-08-2020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5125591-8070-42EF-BDB3-9DDBA87D1237}" type="slidenum">
              <a:rPr lang="en-IN" smtClean="0"/>
              <a:t>‹#›</a:t>
            </a:fld>
            <a:endParaRPr lang="en-IN"/>
          </a:p>
        </p:txBody>
      </p:sp>
    </p:spTree>
    <p:extLst>
      <p:ext uri="{BB962C8B-B14F-4D97-AF65-F5344CB8AC3E}">
        <p14:creationId xmlns:p14="http://schemas.microsoft.com/office/powerpoint/2010/main" val="23905696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1607919-421E-4CEB-89E9-EFC883D93238}" type="datetimeFigureOut">
              <a:rPr lang="en-IN" smtClean="0"/>
              <a:t>28-08-2020</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5125591-8070-42EF-BDB3-9DDBA87D1237}" type="slidenum">
              <a:rPr lang="en-IN" smtClean="0"/>
              <a:t>‹#›</a:t>
            </a:fld>
            <a:endParaRPr lang="en-IN"/>
          </a:p>
        </p:txBody>
      </p:sp>
    </p:spTree>
    <p:extLst>
      <p:ext uri="{BB962C8B-B14F-4D97-AF65-F5344CB8AC3E}">
        <p14:creationId xmlns:p14="http://schemas.microsoft.com/office/powerpoint/2010/main" val="219846432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b="1" dirty="0" smtClean="0">
                <a:latin typeface="Comic Sans MS" panose="030F0702030302020204" pitchFamily="66" charset="0"/>
              </a:rPr>
              <a:t>ADV-C5  Data Variable</a:t>
            </a:r>
            <a:endParaRPr lang="en-IN" b="1" dirty="0">
              <a:latin typeface="Comic Sans MS" panose="030F0702030302020204" pitchFamily="66" charset="0"/>
            </a:endParaRPr>
          </a:p>
        </p:txBody>
      </p:sp>
      <p:sp>
        <p:nvSpPr>
          <p:cNvPr id="3" name="Subtitle 2"/>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4233362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3433"/>
            <a:ext cx="10515600" cy="1325563"/>
          </a:xfrm>
        </p:spPr>
        <p:txBody>
          <a:bodyPr/>
          <a:lstStyle/>
          <a:p>
            <a:r>
              <a:rPr lang="en-IN" b="1" dirty="0" smtClean="0">
                <a:latin typeface="Comic Sans MS" panose="030F0702030302020204" pitchFamily="66" charset="0"/>
              </a:rPr>
              <a:t>Remember the data types?</a:t>
            </a:r>
            <a:endParaRPr lang="en-IN" b="1" dirty="0">
              <a:latin typeface="Comic Sans MS" panose="030F0702030302020204" pitchFamily="66" charset="0"/>
            </a:endParaRPr>
          </a:p>
        </p:txBody>
      </p:sp>
      <p:sp>
        <p:nvSpPr>
          <p:cNvPr id="3" name="Content Placeholder 2"/>
          <p:cNvSpPr>
            <a:spLocks noGrp="1"/>
          </p:cNvSpPr>
          <p:nvPr>
            <p:ph idx="1"/>
          </p:nvPr>
        </p:nvSpPr>
        <p:spPr>
          <a:xfrm>
            <a:off x="566670" y="1609858"/>
            <a:ext cx="11050073" cy="3554569"/>
          </a:xfrm>
        </p:spPr>
        <p:style>
          <a:lnRef idx="0">
            <a:schemeClr val="dk1"/>
          </a:lnRef>
          <a:fillRef idx="3">
            <a:schemeClr val="dk1"/>
          </a:fillRef>
          <a:effectRef idx="3">
            <a:schemeClr val="dk1"/>
          </a:effectRef>
          <a:fontRef idx="minor">
            <a:schemeClr val="lt1"/>
          </a:fontRef>
        </p:style>
        <p:txBody>
          <a:bodyPr>
            <a:normAutofit/>
          </a:bodyPr>
          <a:lstStyle/>
          <a:p>
            <a:r>
              <a:rPr lang="en-IN" dirty="0" smtClean="0"/>
              <a:t>JavaScript allows you to work with three primitive data types:</a:t>
            </a:r>
          </a:p>
          <a:p>
            <a:pPr lvl="1"/>
            <a:r>
              <a:rPr lang="en-IN" dirty="0" smtClean="0"/>
              <a:t>Numbers, </a:t>
            </a:r>
          </a:p>
          <a:p>
            <a:pPr lvl="1"/>
            <a:r>
              <a:rPr lang="en-IN" dirty="0" smtClean="0"/>
              <a:t>Strings of text</a:t>
            </a:r>
          </a:p>
          <a:p>
            <a:pPr lvl="1"/>
            <a:r>
              <a:rPr lang="en-IN" dirty="0" smtClean="0"/>
              <a:t>Boolean</a:t>
            </a:r>
          </a:p>
          <a:p>
            <a:pPr lvl="1"/>
            <a:endParaRPr lang="en-IN" dirty="0" smtClean="0"/>
          </a:p>
          <a:p>
            <a:r>
              <a:rPr lang="en-IN" dirty="0" smtClean="0"/>
              <a:t>JavaScript also defines two trivial data types, null and undefined, each of which defines only a single value. In addition to these primitive data types, JavaScript supports a composite data type known as object. </a:t>
            </a:r>
          </a:p>
          <a:p>
            <a:pPr marL="0" indent="0">
              <a:buNone/>
            </a:pPr>
            <a:endParaRPr lang="en-IN" sz="2400" dirty="0" smtClean="0"/>
          </a:p>
          <a:p>
            <a:pPr marL="0" indent="0">
              <a:buNone/>
            </a:pPr>
            <a:endParaRPr lang="en-IN" sz="2400" dirty="0"/>
          </a:p>
        </p:txBody>
      </p:sp>
      <p:sp>
        <p:nvSpPr>
          <p:cNvPr id="5" name="Rounded Rectangle 4"/>
          <p:cNvSpPr/>
          <p:nvPr/>
        </p:nvSpPr>
        <p:spPr>
          <a:xfrm>
            <a:off x="452907" y="5409126"/>
            <a:ext cx="11068318"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latin typeface="Comic Sans MS" panose="030F0702030302020204" pitchFamily="66" charset="0"/>
              </a:rPr>
              <a:t>Note: Java does not make a distinction between integer values and floating-point values. All Numbers in JavaScript are represented as floating-point values. JavaScript represents numbers using the 64-bit floating-point format defined by the IEEE 754 standard.</a:t>
            </a:r>
            <a:endParaRPr lang="en-IN" dirty="0">
              <a:latin typeface="Comic Sans MS" panose="030F0702030302020204" pitchFamily="66" charset="0"/>
            </a:endParaRPr>
          </a:p>
        </p:txBody>
      </p:sp>
    </p:spTree>
    <p:extLst>
      <p:ext uri="{BB962C8B-B14F-4D97-AF65-F5344CB8AC3E}">
        <p14:creationId xmlns:p14="http://schemas.microsoft.com/office/powerpoint/2010/main" val="1560180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smtClean="0">
                <a:latin typeface="Comic Sans MS" panose="030F0702030302020204" pitchFamily="66" charset="0"/>
              </a:rPr>
              <a:t>What is a Variable?</a:t>
            </a:r>
            <a:r>
              <a:rPr lang="en-IN" dirty="0" smtClean="0"/>
              <a:t/>
            </a:r>
            <a:br>
              <a:rPr lang="en-IN" dirty="0" smtClean="0"/>
            </a:br>
            <a:endParaRPr lang="en-IN" b="1" dirty="0">
              <a:latin typeface="Comic Sans MS" panose="030F0702030302020204" pitchFamily="66" charset="0"/>
            </a:endParaRPr>
          </a:p>
        </p:txBody>
      </p:sp>
      <p:sp>
        <p:nvSpPr>
          <p:cNvPr id="3" name="Content Placeholder 2"/>
          <p:cNvSpPr>
            <a:spLocks noGrp="1"/>
          </p:cNvSpPr>
          <p:nvPr>
            <p:ph idx="1"/>
          </p:nvPr>
        </p:nvSpPr>
        <p:spPr>
          <a:xfrm>
            <a:off x="463639" y="1107583"/>
            <a:ext cx="11217499" cy="5602496"/>
          </a:xfrm>
        </p:spPr>
        <p:style>
          <a:lnRef idx="0">
            <a:schemeClr val="dk1"/>
          </a:lnRef>
          <a:fillRef idx="3">
            <a:schemeClr val="dk1"/>
          </a:fillRef>
          <a:effectRef idx="3">
            <a:schemeClr val="dk1"/>
          </a:effectRef>
          <a:fontRef idx="minor">
            <a:schemeClr val="lt1"/>
          </a:fontRef>
        </p:style>
        <p:txBody>
          <a:bodyPr>
            <a:normAutofit/>
          </a:bodyPr>
          <a:lstStyle/>
          <a:p>
            <a:r>
              <a:rPr lang="en-US" dirty="0" smtClean="0"/>
              <a:t>A variables can be defined as to reserve memory space to store the values. </a:t>
            </a:r>
            <a:r>
              <a:rPr lang="en-US" b="1" dirty="0" smtClean="0"/>
              <a:t>VARIABLE </a:t>
            </a:r>
            <a:r>
              <a:rPr lang="en-US" dirty="0" smtClean="0"/>
              <a:t>is a </a:t>
            </a:r>
            <a:r>
              <a:rPr lang="en-US" b="1" dirty="0" smtClean="0"/>
              <a:t>placeholder </a:t>
            </a:r>
            <a:r>
              <a:rPr lang="en-US" dirty="0" smtClean="0"/>
              <a:t>which is used to </a:t>
            </a:r>
            <a:r>
              <a:rPr lang="en-US" b="1" dirty="0" smtClean="0"/>
              <a:t>hold or store </a:t>
            </a:r>
            <a:r>
              <a:rPr lang="en-US" dirty="0" smtClean="0"/>
              <a:t>a </a:t>
            </a:r>
            <a:r>
              <a:rPr lang="en-US" b="1" dirty="0" smtClean="0"/>
              <a:t>value.</a:t>
            </a:r>
          </a:p>
          <a:p>
            <a:r>
              <a:rPr lang="en-IN" dirty="0" smtClean="0"/>
              <a:t>In other words Variables is a container that holds value inside it. </a:t>
            </a:r>
          </a:p>
          <a:p>
            <a:r>
              <a:rPr lang="en-US" dirty="0" smtClean="0"/>
              <a:t>These can be initialized at the time of declaration or later on depending on the type of variable.</a:t>
            </a:r>
            <a:endParaRPr lang="en-IN" dirty="0" smtClean="0"/>
          </a:p>
          <a:p>
            <a:r>
              <a:rPr lang="en-IN" dirty="0" smtClean="0"/>
              <a:t>For example</a:t>
            </a:r>
          </a:p>
          <a:p>
            <a:pPr lvl="1">
              <a:buFont typeface="Wingdings" panose="05000000000000000000" pitchFamily="2" charset="2"/>
              <a:buChar char="v"/>
            </a:pPr>
            <a:r>
              <a:rPr lang="en-IN" dirty="0" smtClean="0"/>
              <a:t>water inside the bottle. Bottle is the variable and water is the value</a:t>
            </a:r>
          </a:p>
          <a:p>
            <a:pPr lvl="1">
              <a:buFont typeface="Wingdings" panose="05000000000000000000" pitchFamily="2" charset="2"/>
              <a:buChar char="v"/>
            </a:pPr>
            <a:r>
              <a:rPr lang="en-IN" dirty="0" smtClean="0"/>
              <a:t>Circles of two different radii’s.  </a:t>
            </a:r>
            <a:endParaRPr lang="en-US" dirty="0" smtClean="0"/>
          </a:p>
          <a:p>
            <a:r>
              <a:rPr lang="en-IN" dirty="0" smtClean="0"/>
              <a:t>Like many other programming languages, JavaScript has variables. Variables can be thought of as named containers. You can place data into these containers and then refer to the data simply by naming the container.</a:t>
            </a:r>
          </a:p>
          <a:p>
            <a:endParaRPr lang="en-IN" dirty="0"/>
          </a:p>
        </p:txBody>
      </p:sp>
    </p:spTree>
    <p:extLst>
      <p:ext uri="{BB962C8B-B14F-4D97-AF65-F5344CB8AC3E}">
        <p14:creationId xmlns:p14="http://schemas.microsoft.com/office/powerpoint/2010/main" val="31660305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IN" b="1" dirty="0" smtClean="0">
                <a:latin typeface="Comic Sans MS" panose="030F0702030302020204" pitchFamily="66" charset="0"/>
              </a:rPr>
              <a:t>Syntax of a variable</a:t>
            </a:r>
            <a:endParaRPr lang="en-IN" b="1" dirty="0">
              <a:latin typeface="Comic Sans MS" panose="030F0702030302020204" pitchFamily="66" charset="0"/>
            </a:endParaRPr>
          </a:p>
        </p:txBody>
      </p:sp>
      <p:sp>
        <p:nvSpPr>
          <p:cNvPr id="3" name="Content Placeholder 2"/>
          <p:cNvSpPr>
            <a:spLocks noGrp="1"/>
          </p:cNvSpPr>
          <p:nvPr>
            <p:ph idx="1"/>
          </p:nvPr>
        </p:nvSpPr>
        <p:spPr>
          <a:xfrm>
            <a:off x="0" y="1159100"/>
            <a:ext cx="12192000" cy="5589430"/>
          </a:xfrm>
        </p:spPr>
        <p:style>
          <a:lnRef idx="0">
            <a:schemeClr val="dk1"/>
          </a:lnRef>
          <a:fillRef idx="3">
            <a:schemeClr val="dk1"/>
          </a:fillRef>
          <a:effectRef idx="3">
            <a:schemeClr val="dk1"/>
          </a:effectRef>
          <a:fontRef idx="minor">
            <a:schemeClr val="lt1"/>
          </a:fontRef>
        </p:style>
        <p:txBody>
          <a:bodyPr>
            <a:normAutofit/>
          </a:bodyPr>
          <a:lstStyle/>
          <a:p>
            <a:r>
              <a:rPr lang="en-IN" dirty="0" smtClean="0"/>
              <a:t>Before you use a variable in a JavaScript program, you must declare it. Variables are declared with the </a:t>
            </a:r>
            <a:r>
              <a:rPr lang="en-IN" dirty="0" smtClean="0">
                <a:solidFill>
                  <a:srgbClr val="CC00CC"/>
                </a:solidFill>
              </a:rPr>
              <a:t>var</a:t>
            </a:r>
            <a:r>
              <a:rPr lang="en-IN" dirty="0" smtClean="0"/>
              <a:t> keyword as follows.</a:t>
            </a:r>
          </a:p>
          <a:p>
            <a:endParaRPr lang="en-IN" dirty="0"/>
          </a:p>
          <a:p>
            <a:pPr marL="0" indent="0">
              <a:buNone/>
            </a:pPr>
            <a:endParaRPr lang="en-IN" dirty="0"/>
          </a:p>
          <a:p>
            <a:r>
              <a:rPr lang="en-IN" dirty="0" smtClean="0"/>
              <a:t>You can also declare multiple variables with the same var keyword as follows:</a:t>
            </a:r>
          </a:p>
          <a:p>
            <a:pPr marL="0" indent="0">
              <a:buNone/>
            </a:pPr>
            <a:endParaRPr lang="en-IN" dirty="0" smtClean="0"/>
          </a:p>
          <a:p>
            <a:r>
              <a:rPr lang="en-IN" dirty="0" smtClean="0"/>
              <a:t>Storing a value in a variable is called variable initialization. You can do variable initialization at the time of variable creation or at a later point in time when you need that variable. </a:t>
            </a:r>
            <a:endParaRPr lang="en-IN" dirty="0"/>
          </a:p>
        </p:txBody>
      </p:sp>
      <p:sp>
        <p:nvSpPr>
          <p:cNvPr id="5" name="Rounded Rectangle 4"/>
          <p:cNvSpPr/>
          <p:nvPr/>
        </p:nvSpPr>
        <p:spPr>
          <a:xfrm>
            <a:off x="3986009" y="1921791"/>
            <a:ext cx="3239039" cy="8858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dirty="0" smtClean="0">
                <a:solidFill>
                  <a:srgbClr val="CC00CC"/>
                </a:solidFill>
              </a:rPr>
              <a:t>var</a:t>
            </a:r>
            <a:r>
              <a:rPr lang="en-IN" sz="2800" dirty="0" smtClean="0"/>
              <a:t> money;</a:t>
            </a:r>
          </a:p>
          <a:p>
            <a:pPr algn="ctr"/>
            <a:r>
              <a:rPr lang="en-IN" sz="2800" dirty="0" smtClean="0">
                <a:solidFill>
                  <a:srgbClr val="CC00CC"/>
                </a:solidFill>
              </a:rPr>
              <a:t>var</a:t>
            </a:r>
            <a:r>
              <a:rPr lang="en-IN" sz="2800" dirty="0" smtClean="0"/>
              <a:t> name;</a:t>
            </a:r>
            <a:endParaRPr lang="en-IN" sz="2800" dirty="0"/>
          </a:p>
        </p:txBody>
      </p:sp>
      <p:sp>
        <p:nvSpPr>
          <p:cNvPr id="6" name="Rounded Rectangle 5"/>
          <p:cNvSpPr/>
          <p:nvPr/>
        </p:nvSpPr>
        <p:spPr>
          <a:xfrm>
            <a:off x="3986009" y="3567450"/>
            <a:ext cx="3445101" cy="5409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dirty="0" smtClean="0">
                <a:solidFill>
                  <a:srgbClr val="CC00CC"/>
                </a:solidFill>
              </a:rPr>
              <a:t>var</a:t>
            </a:r>
            <a:r>
              <a:rPr lang="en-IN" sz="2800" dirty="0" smtClean="0"/>
              <a:t> money, name;</a:t>
            </a:r>
            <a:endParaRPr lang="en-IN" sz="2800" dirty="0"/>
          </a:p>
        </p:txBody>
      </p:sp>
      <p:sp>
        <p:nvSpPr>
          <p:cNvPr id="7" name="Rounded Rectangle 6"/>
          <p:cNvSpPr/>
          <p:nvPr/>
        </p:nvSpPr>
        <p:spPr>
          <a:xfrm>
            <a:off x="111617" y="5389811"/>
            <a:ext cx="11968766" cy="13587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Note: </a:t>
            </a:r>
            <a:r>
              <a:rPr lang="en-IN" sz="1400" dirty="0" smtClean="0"/>
              <a:t>Use the var keyword only for declaration or initialization, once for the life of any variable name in a document. You should not re-declare same variable twice. JavaScript is </a:t>
            </a:r>
            <a:r>
              <a:rPr lang="en-IN" sz="1400" dirty="0" err="1" smtClean="0"/>
              <a:t>untyped</a:t>
            </a:r>
            <a:r>
              <a:rPr lang="en-IN" sz="1400" dirty="0" smtClean="0"/>
              <a:t> language. This means that a JavaScript variable can hold a value of any data type. Unlike many other languages, you don't have to tell JavaScript during variable declaration what type of value the variable will hold. The value type of a variable can change during the execution of a program and JavaScript takes care of it automatically.</a:t>
            </a:r>
            <a:endParaRPr lang="en-IN" sz="1400" dirty="0"/>
          </a:p>
        </p:txBody>
      </p:sp>
    </p:spTree>
    <p:extLst>
      <p:ext uri="{BB962C8B-B14F-4D97-AF65-F5344CB8AC3E}">
        <p14:creationId xmlns:p14="http://schemas.microsoft.com/office/powerpoint/2010/main" val="3173440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animBg="1"/>
      <p:bldP spid="6" grpId="0" animBg="1"/>
      <p:bldP spid="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25002"/>
            <a:ext cx="10515600" cy="587912"/>
          </a:xfrm>
        </p:spPr>
        <p:txBody>
          <a:bodyPr>
            <a:normAutofit fontScale="90000"/>
          </a:bodyPr>
          <a:lstStyle/>
          <a:p>
            <a:r>
              <a:rPr lang="en-IN" b="1" dirty="0" smtClean="0">
                <a:latin typeface="Comic Sans MS" panose="030F0702030302020204" pitchFamily="66" charset="0"/>
              </a:rPr>
              <a:t>JavaScript Variable Scope</a:t>
            </a:r>
            <a:endParaRPr lang="en-IN" b="1" dirty="0">
              <a:latin typeface="Comic Sans MS" panose="030F0702030302020204" pitchFamily="66" charset="0"/>
            </a:endParaRPr>
          </a:p>
        </p:txBody>
      </p:sp>
      <p:sp>
        <p:nvSpPr>
          <p:cNvPr id="3" name="Content Placeholder 2"/>
          <p:cNvSpPr>
            <a:spLocks noGrp="1"/>
          </p:cNvSpPr>
          <p:nvPr>
            <p:ph idx="1"/>
          </p:nvPr>
        </p:nvSpPr>
        <p:spPr>
          <a:xfrm>
            <a:off x="128789" y="1609859"/>
            <a:ext cx="11225011" cy="5030743"/>
          </a:xfrm>
        </p:spPr>
        <p:style>
          <a:lnRef idx="0">
            <a:schemeClr val="dk1"/>
          </a:lnRef>
          <a:fillRef idx="3">
            <a:schemeClr val="dk1"/>
          </a:fillRef>
          <a:effectRef idx="3">
            <a:schemeClr val="dk1"/>
          </a:effectRef>
          <a:fontRef idx="minor">
            <a:schemeClr val="lt1"/>
          </a:fontRef>
        </p:style>
        <p:txBody>
          <a:bodyPr>
            <a:normAutofit/>
          </a:bodyPr>
          <a:lstStyle/>
          <a:p>
            <a:r>
              <a:rPr lang="en-IN" dirty="0" smtClean="0"/>
              <a:t>The scope of a variable is the region of your program in which it is defined. </a:t>
            </a:r>
          </a:p>
          <a:p>
            <a:r>
              <a:rPr lang="en-IN" dirty="0" smtClean="0"/>
              <a:t>JavaScript variables have only two scopes. </a:t>
            </a:r>
          </a:p>
          <a:p>
            <a:pPr lvl="1">
              <a:buFont typeface="Wingdings" panose="05000000000000000000" pitchFamily="2" charset="2"/>
              <a:buChar char="Ø"/>
            </a:pPr>
            <a:r>
              <a:rPr lang="en-IN" dirty="0" smtClean="0"/>
              <a:t> Global Variables: A global variable has global scope which means it can be defined anywhere in your JavaScript code. </a:t>
            </a:r>
          </a:p>
          <a:p>
            <a:pPr lvl="1">
              <a:buFont typeface="Wingdings" panose="05000000000000000000" pitchFamily="2" charset="2"/>
              <a:buChar char="Ø"/>
            </a:pPr>
            <a:r>
              <a:rPr lang="en-IN" dirty="0" smtClean="0"/>
              <a:t>Local Variables: A local variable will be visible only within a function where it is defined. </a:t>
            </a:r>
          </a:p>
          <a:p>
            <a:r>
              <a:rPr lang="en-IN" dirty="0" smtClean="0"/>
              <a:t>Function parameters are always local to that function. Within the body of a function, a local variable takes precedence over a global variable with the same name. If you declare a local variable or function parameter with the same name as a global variable, you effectively hide the global variable. </a:t>
            </a:r>
          </a:p>
        </p:txBody>
      </p:sp>
    </p:spTree>
    <p:extLst>
      <p:ext uri="{BB962C8B-B14F-4D97-AF65-F5344CB8AC3E}">
        <p14:creationId xmlns:p14="http://schemas.microsoft.com/office/powerpoint/2010/main" val="17137494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649755" cy="781095"/>
          </a:xfrm>
        </p:spPr>
        <p:txBody>
          <a:bodyPr>
            <a:normAutofit/>
          </a:bodyPr>
          <a:lstStyle/>
          <a:p>
            <a:r>
              <a:rPr lang="en-IN" dirty="0" smtClean="0">
                <a:latin typeface="Comic Sans MS" panose="030F0702030302020204" pitchFamily="66" charset="0"/>
              </a:rPr>
              <a:t>Take a look into the following example</a:t>
            </a:r>
            <a:endParaRPr lang="en-IN" dirty="0">
              <a:latin typeface="Comic Sans MS" panose="030F0702030302020204" pitchFamily="66" charset="0"/>
            </a:endParaRPr>
          </a:p>
        </p:txBody>
      </p:sp>
      <p:sp>
        <p:nvSpPr>
          <p:cNvPr id="3" name="Content Placeholder 2"/>
          <p:cNvSpPr>
            <a:spLocks noGrp="1"/>
          </p:cNvSpPr>
          <p:nvPr>
            <p:ph idx="1"/>
          </p:nvPr>
        </p:nvSpPr>
        <p:spPr>
          <a:xfrm>
            <a:off x="3482125" y="5375006"/>
            <a:ext cx="5227750" cy="425004"/>
          </a:xfrm>
        </p:spPr>
        <p:txBody>
          <a:bodyPr>
            <a:normAutofit fontScale="85000" lnSpcReduction="10000"/>
          </a:bodyPr>
          <a:lstStyle/>
          <a:p>
            <a:pPr marL="0" indent="0">
              <a:buNone/>
            </a:pPr>
            <a:r>
              <a:rPr lang="en-IN" dirty="0" smtClean="0">
                <a:latin typeface="Comic Sans MS" panose="030F0702030302020204" pitchFamily="66" charset="0"/>
              </a:rPr>
              <a:t>It will produce the following result:</a:t>
            </a:r>
            <a:endParaRPr lang="en-IN" dirty="0">
              <a:latin typeface="Comic Sans MS" panose="030F0702030302020204" pitchFamily="66" charset="0"/>
            </a:endParaRPr>
          </a:p>
        </p:txBody>
      </p:sp>
      <p:sp>
        <p:nvSpPr>
          <p:cNvPr id="4" name="Rounded Rectangle 3"/>
          <p:cNvSpPr/>
          <p:nvPr/>
        </p:nvSpPr>
        <p:spPr>
          <a:xfrm>
            <a:off x="1873876" y="1764742"/>
            <a:ext cx="8706118" cy="349017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2400" dirty="0" smtClean="0">
                <a:solidFill>
                  <a:srgbClr val="CC00CC"/>
                </a:solidFill>
              </a:rPr>
              <a:t>var</a:t>
            </a:r>
            <a:r>
              <a:rPr lang="en-IN" sz="2400" dirty="0" smtClean="0"/>
              <a:t> </a:t>
            </a:r>
            <a:r>
              <a:rPr lang="en-IN" sz="2400" dirty="0" err="1" smtClean="0"/>
              <a:t>myVar</a:t>
            </a:r>
            <a:r>
              <a:rPr lang="en-IN" sz="2400" dirty="0" smtClean="0"/>
              <a:t> = "global"; // Declare a global variable</a:t>
            </a:r>
          </a:p>
          <a:p>
            <a:r>
              <a:rPr lang="en-IN" sz="2400" dirty="0" smtClean="0">
                <a:solidFill>
                  <a:srgbClr val="CC00CC"/>
                </a:solidFill>
              </a:rPr>
              <a:t>function</a:t>
            </a:r>
            <a:r>
              <a:rPr lang="en-IN" sz="2400" dirty="0" smtClean="0"/>
              <a:t> </a:t>
            </a:r>
            <a:r>
              <a:rPr lang="en-IN" sz="2400" dirty="0" err="1" smtClean="0"/>
              <a:t>checkscope</a:t>
            </a:r>
            <a:r>
              <a:rPr lang="en-IN" sz="2400" dirty="0" smtClean="0"/>
              <a:t>( ) {</a:t>
            </a:r>
          </a:p>
          <a:p>
            <a:r>
              <a:rPr lang="en-IN" sz="2400" dirty="0" smtClean="0"/>
              <a:t> var </a:t>
            </a:r>
            <a:r>
              <a:rPr lang="en-IN" sz="2400" dirty="0" err="1" smtClean="0"/>
              <a:t>myVar</a:t>
            </a:r>
            <a:r>
              <a:rPr lang="en-IN" sz="2400" dirty="0" smtClean="0"/>
              <a:t> = "local"; // Declare a local variable</a:t>
            </a:r>
          </a:p>
          <a:p>
            <a:r>
              <a:rPr lang="en-IN" sz="2400" dirty="0" smtClean="0"/>
              <a:t> </a:t>
            </a:r>
            <a:r>
              <a:rPr lang="en-IN" sz="2400" dirty="0" err="1" smtClean="0"/>
              <a:t>document.write</a:t>
            </a:r>
            <a:r>
              <a:rPr lang="en-IN" sz="2400" dirty="0" smtClean="0"/>
              <a:t>(</a:t>
            </a:r>
            <a:r>
              <a:rPr lang="en-IN" sz="2400" dirty="0" err="1" smtClean="0"/>
              <a:t>myVar</a:t>
            </a:r>
            <a:r>
              <a:rPr lang="en-IN" sz="2400" dirty="0" smtClean="0"/>
              <a:t>);</a:t>
            </a:r>
          </a:p>
          <a:p>
            <a:r>
              <a:rPr lang="en-IN" sz="2400" dirty="0" smtClean="0"/>
              <a:t>}</a:t>
            </a:r>
            <a:endParaRPr lang="en-IN" sz="2400" dirty="0"/>
          </a:p>
        </p:txBody>
      </p:sp>
      <p:sp>
        <p:nvSpPr>
          <p:cNvPr id="5" name="Rounded Rectangle 4"/>
          <p:cNvSpPr/>
          <p:nvPr/>
        </p:nvSpPr>
        <p:spPr>
          <a:xfrm>
            <a:off x="5815347" y="5920100"/>
            <a:ext cx="695458" cy="3992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t>l</a:t>
            </a:r>
            <a:r>
              <a:rPr lang="en-IN" dirty="0" smtClean="0"/>
              <a:t>ocal</a:t>
            </a:r>
            <a:endParaRPr lang="en-IN" dirty="0"/>
          </a:p>
        </p:txBody>
      </p:sp>
    </p:spTree>
    <p:extLst>
      <p:ext uri="{BB962C8B-B14F-4D97-AF65-F5344CB8AC3E}">
        <p14:creationId xmlns:p14="http://schemas.microsoft.com/office/powerpoint/2010/main" val="1124204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animBg="1"/>
      <p:bldP spid="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Comic Sans MS" panose="030F0702030302020204" pitchFamily="66" charset="0"/>
              </a:rPr>
              <a:t>JavaScript Variable Names</a:t>
            </a:r>
            <a:endParaRPr lang="en-IN" dirty="0">
              <a:latin typeface="Comic Sans MS" panose="030F0702030302020204" pitchFamily="66" charset="0"/>
            </a:endParaRPr>
          </a:p>
        </p:txBody>
      </p:sp>
      <p:sp>
        <p:nvSpPr>
          <p:cNvPr id="3" name="Content Placeholder 2"/>
          <p:cNvSpPr>
            <a:spLocks noGrp="1"/>
          </p:cNvSpPr>
          <p:nvPr>
            <p:ph idx="1"/>
          </p:nvPr>
        </p:nvSpPr>
        <p:spPr/>
        <p:style>
          <a:lnRef idx="0">
            <a:schemeClr val="dk1"/>
          </a:lnRef>
          <a:fillRef idx="3">
            <a:schemeClr val="dk1"/>
          </a:fillRef>
          <a:effectRef idx="3">
            <a:schemeClr val="dk1"/>
          </a:effectRef>
          <a:fontRef idx="minor">
            <a:schemeClr val="lt1"/>
          </a:fontRef>
        </p:style>
        <p:txBody>
          <a:bodyPr>
            <a:normAutofit/>
          </a:bodyPr>
          <a:lstStyle/>
          <a:p>
            <a:pPr marL="0" indent="0">
              <a:buNone/>
            </a:pPr>
            <a:r>
              <a:rPr lang="en-IN" dirty="0" smtClean="0"/>
              <a:t>While naming your variables in JavaScript, keep the following rules in mind.  </a:t>
            </a:r>
          </a:p>
          <a:p>
            <a:pPr marL="514350" indent="-514350">
              <a:buFont typeface="+mj-lt"/>
              <a:buAutoNum type="arabicPeriod"/>
            </a:pPr>
            <a:r>
              <a:rPr lang="en-IN" dirty="0" smtClean="0"/>
              <a:t>You should not use any of the JavaScript reserved keywords as a variable name. These keywords are mentioned in the next section.</a:t>
            </a:r>
          </a:p>
          <a:p>
            <a:pPr lvl="2">
              <a:buFont typeface="Wingdings" panose="05000000000000000000" pitchFamily="2" charset="2"/>
              <a:buChar char="q"/>
            </a:pPr>
            <a:r>
              <a:rPr lang="en-IN" dirty="0" smtClean="0"/>
              <a:t>For example, break or </a:t>
            </a:r>
            <a:r>
              <a:rPr lang="en-IN" dirty="0" err="1" smtClean="0"/>
              <a:t>boolean</a:t>
            </a:r>
            <a:r>
              <a:rPr lang="en-IN" dirty="0" smtClean="0"/>
              <a:t> variable names are not valid. </a:t>
            </a:r>
          </a:p>
          <a:p>
            <a:pPr marL="514350" indent="-514350">
              <a:buFont typeface="+mj-lt"/>
              <a:buAutoNum type="arabicPeriod"/>
            </a:pPr>
            <a:r>
              <a:rPr lang="en-IN" dirty="0" smtClean="0"/>
              <a:t>JavaScript variable names should not start with a numeral (0-9). They must begin with a letter or an underscore character. </a:t>
            </a:r>
          </a:p>
          <a:p>
            <a:pPr lvl="2">
              <a:buFont typeface="Wingdings" panose="05000000000000000000" pitchFamily="2" charset="2"/>
              <a:buChar char="q"/>
            </a:pPr>
            <a:r>
              <a:rPr lang="en-IN" dirty="0" smtClean="0"/>
              <a:t>For example, 123test is an invalid variable name but _123test is a valid one. </a:t>
            </a:r>
            <a:endParaRPr lang="en-IN" dirty="0"/>
          </a:p>
          <a:p>
            <a:pPr marL="514350" indent="-514350">
              <a:buFont typeface="+mj-lt"/>
              <a:buAutoNum type="arabicPeriod"/>
            </a:pPr>
            <a:r>
              <a:rPr lang="en-IN" dirty="0" smtClean="0"/>
              <a:t>JavaScript variable names are case-sensitive. </a:t>
            </a:r>
          </a:p>
          <a:p>
            <a:pPr lvl="2">
              <a:buFont typeface="Wingdings" panose="05000000000000000000" pitchFamily="2" charset="2"/>
              <a:buChar char="q"/>
            </a:pPr>
            <a:r>
              <a:rPr lang="en-IN" dirty="0" smtClean="0"/>
              <a:t>For example, Name and name are two different variables.</a:t>
            </a:r>
            <a:endParaRPr lang="en-IN" dirty="0"/>
          </a:p>
        </p:txBody>
      </p:sp>
    </p:spTree>
    <p:extLst>
      <p:ext uri="{BB962C8B-B14F-4D97-AF65-F5344CB8AC3E}">
        <p14:creationId xmlns:p14="http://schemas.microsoft.com/office/powerpoint/2010/main" val="12359148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7548"/>
            <a:ext cx="10662634" cy="459123"/>
          </a:xfrm>
        </p:spPr>
        <p:txBody>
          <a:bodyPr>
            <a:normAutofit fontScale="90000"/>
          </a:bodyPr>
          <a:lstStyle/>
          <a:p>
            <a:r>
              <a:rPr lang="en-IN" b="1" dirty="0" smtClean="0">
                <a:latin typeface="Comic Sans MS" panose="030F0702030302020204" pitchFamily="66" charset="0"/>
              </a:rPr>
              <a:t>JavaScript Reserved Words</a:t>
            </a:r>
            <a:endParaRPr lang="en-IN" b="1" dirty="0">
              <a:latin typeface="Comic Sans MS" panose="030F0702030302020204" pitchFamily="66" charset="0"/>
            </a:endParaRPr>
          </a:p>
        </p:txBody>
      </p:sp>
      <p:sp>
        <p:nvSpPr>
          <p:cNvPr id="3" name="Content Placeholder 2"/>
          <p:cNvSpPr>
            <a:spLocks noGrp="1"/>
          </p:cNvSpPr>
          <p:nvPr>
            <p:ph idx="1"/>
          </p:nvPr>
        </p:nvSpPr>
        <p:spPr>
          <a:xfrm>
            <a:off x="695458" y="862195"/>
            <a:ext cx="11238964" cy="1481761"/>
          </a:xfrm>
        </p:spPr>
        <p:style>
          <a:lnRef idx="0">
            <a:schemeClr val="dk1"/>
          </a:lnRef>
          <a:fillRef idx="3">
            <a:schemeClr val="dk1"/>
          </a:fillRef>
          <a:effectRef idx="3">
            <a:schemeClr val="dk1"/>
          </a:effectRef>
          <a:fontRef idx="minor">
            <a:schemeClr val="lt1"/>
          </a:fontRef>
        </p:style>
        <p:txBody>
          <a:bodyPr/>
          <a:lstStyle/>
          <a:p>
            <a:r>
              <a:rPr lang="en-IN" dirty="0" smtClean="0"/>
              <a:t>A list of all the reserved words in JavaScript are given in the following table. They cannot be used as JavaScript variables, functions, methods, loop labels, or any object names.</a:t>
            </a:r>
            <a:endParaRPr lang="en-IN" dirty="0"/>
          </a:p>
        </p:txBody>
      </p:sp>
      <p:graphicFrame>
        <p:nvGraphicFramePr>
          <p:cNvPr id="5" name="Table 4"/>
          <p:cNvGraphicFramePr>
            <a:graphicFrameLocks noGrp="1"/>
          </p:cNvGraphicFramePr>
          <p:nvPr>
            <p:extLst>
              <p:ext uri="{D42A27DB-BD31-4B8C-83A1-F6EECF244321}">
                <p14:modId xmlns:p14="http://schemas.microsoft.com/office/powerpoint/2010/main" val="626642139"/>
              </p:ext>
            </p:extLst>
          </p:nvPr>
        </p:nvGraphicFramePr>
        <p:xfrm>
          <a:off x="292457" y="2639480"/>
          <a:ext cx="11754120" cy="3674809"/>
        </p:xfrm>
        <a:graphic>
          <a:graphicData uri="http://schemas.openxmlformats.org/drawingml/2006/table">
            <a:tbl>
              <a:tblPr firstRow="1" bandRow="1">
                <a:tableStyleId>{69CF1AB2-1976-4502-BF36-3FF5EA218861}</a:tableStyleId>
              </a:tblPr>
              <a:tblGrid>
                <a:gridCol w="1175412"/>
                <a:gridCol w="1175412"/>
                <a:gridCol w="949925"/>
                <a:gridCol w="1159098"/>
                <a:gridCol w="1455313"/>
                <a:gridCol w="1000798"/>
                <a:gridCol w="1313645"/>
                <a:gridCol w="1173693"/>
                <a:gridCol w="1175412"/>
                <a:gridCol w="1175412"/>
              </a:tblGrid>
              <a:tr h="705656">
                <a:tc>
                  <a:txBody>
                    <a:bodyPr/>
                    <a:lstStyle/>
                    <a:p>
                      <a:r>
                        <a:rPr lang="en-IN" b="1" dirty="0" smtClean="0"/>
                        <a:t>abstract</a:t>
                      </a:r>
                      <a:endParaRPr lang="en-IN" b="1" dirty="0"/>
                    </a:p>
                  </a:txBody>
                  <a:tcPr/>
                </a:tc>
                <a:tc>
                  <a:txBody>
                    <a:bodyPr/>
                    <a:lstStyle/>
                    <a:p>
                      <a:r>
                        <a:rPr lang="en-IN" b="1" dirty="0" err="1" smtClean="0"/>
                        <a:t>boolean</a:t>
                      </a:r>
                      <a:endParaRPr lang="en-IN"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b="1" dirty="0" smtClean="0"/>
                        <a:t>break</a:t>
                      </a:r>
                      <a:endParaRPr lang="en-IN"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b="1" dirty="0" smtClean="0"/>
                        <a:t>byte</a:t>
                      </a:r>
                      <a:endParaRPr lang="en-IN"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b="1" dirty="0" smtClean="0"/>
                        <a:t>case</a:t>
                      </a:r>
                      <a:endParaRPr lang="en-IN"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b="1" dirty="0" smtClean="0"/>
                        <a:t>catch</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b="1" dirty="0" smtClean="0"/>
                        <a:t>char</a:t>
                      </a:r>
                      <a:endParaRPr lang="en-IN"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b="1" dirty="0" smtClean="0"/>
                        <a:t>class</a:t>
                      </a:r>
                      <a:endParaRPr lang="en-IN"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b="1" dirty="0" err="1" smtClean="0"/>
                        <a:t>const</a:t>
                      </a:r>
                      <a:endParaRPr lang="en-IN"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b="1" dirty="0" smtClean="0"/>
                        <a:t>continue</a:t>
                      </a:r>
                      <a:endParaRPr lang="en-IN" b="1" dirty="0"/>
                    </a:p>
                  </a:txBody>
                  <a:tcPr/>
                </a:tc>
              </a:tr>
              <a:tr h="40883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b="1" dirty="0" smtClean="0"/>
                        <a:t>debugger</a:t>
                      </a:r>
                    </a:p>
                    <a:p>
                      <a:endParaRPr lang="en-IN"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b="1" dirty="0" smtClean="0"/>
                        <a:t>default</a:t>
                      </a:r>
                      <a:endParaRPr lang="en-IN"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b="1" dirty="0" smtClean="0"/>
                        <a:t>delete</a:t>
                      </a:r>
                    </a:p>
                    <a:p>
                      <a:endParaRPr lang="en-IN"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b="1" dirty="0" smtClean="0"/>
                        <a:t>do</a:t>
                      </a:r>
                      <a:endParaRPr lang="en-IN"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b="1" dirty="0" smtClean="0"/>
                        <a:t>double</a:t>
                      </a:r>
                    </a:p>
                    <a:p>
                      <a:endParaRPr lang="en-IN" b="1" dirty="0"/>
                    </a:p>
                  </a:txBody>
                  <a:tcPr/>
                </a:tc>
                <a:tc>
                  <a:txBody>
                    <a:bodyPr/>
                    <a:lstStyle/>
                    <a:p>
                      <a:r>
                        <a:rPr lang="en-IN" b="1" dirty="0" smtClean="0"/>
                        <a:t>else</a:t>
                      </a:r>
                      <a:endParaRPr lang="en-IN"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b="1" dirty="0" err="1" smtClean="0"/>
                        <a:t>enum</a:t>
                      </a:r>
                      <a:endParaRPr lang="en-IN"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b="1" dirty="0" smtClean="0"/>
                        <a:t>export</a:t>
                      </a:r>
                      <a:endParaRPr lang="en-IN"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b="1" dirty="0" smtClean="0"/>
                        <a:t>extends</a:t>
                      </a:r>
                      <a:endParaRPr lang="en-IN" b="1" dirty="0"/>
                    </a:p>
                  </a:txBody>
                  <a:tcPr/>
                </a:tc>
                <a:tc>
                  <a:txBody>
                    <a:bodyPr/>
                    <a:lstStyle/>
                    <a:p>
                      <a:r>
                        <a:rPr lang="en-IN" b="1" dirty="0" smtClean="0"/>
                        <a:t>final</a:t>
                      </a:r>
                      <a:endParaRPr lang="en-IN" b="1" dirty="0"/>
                    </a:p>
                  </a:txBody>
                  <a:tcPr/>
                </a:tc>
              </a:tr>
              <a:tr h="408833">
                <a:tc>
                  <a:txBody>
                    <a:bodyPr/>
                    <a:lstStyle/>
                    <a:p>
                      <a:r>
                        <a:rPr lang="en-IN" b="1" dirty="0" smtClean="0"/>
                        <a:t>finally </a:t>
                      </a:r>
                    </a:p>
                    <a:p>
                      <a:endParaRPr lang="en-IN" b="1" dirty="0"/>
                    </a:p>
                  </a:txBody>
                  <a:tcPr/>
                </a:tc>
                <a:tc>
                  <a:txBody>
                    <a:bodyPr/>
                    <a:lstStyle/>
                    <a:p>
                      <a:r>
                        <a:rPr lang="en-IN" b="1" dirty="0" smtClean="0"/>
                        <a:t>float</a:t>
                      </a:r>
                      <a:endParaRPr lang="en-IN" b="1" dirty="0"/>
                    </a:p>
                  </a:txBody>
                  <a:tcPr/>
                </a:tc>
                <a:tc>
                  <a:txBody>
                    <a:bodyPr/>
                    <a:lstStyle/>
                    <a:p>
                      <a:r>
                        <a:rPr lang="en-IN" b="1" dirty="0" smtClean="0"/>
                        <a:t>for</a:t>
                      </a:r>
                      <a:endParaRPr lang="en-IN" b="1" dirty="0"/>
                    </a:p>
                  </a:txBody>
                  <a:tcPr/>
                </a:tc>
                <a:tc>
                  <a:txBody>
                    <a:bodyPr/>
                    <a:lstStyle/>
                    <a:p>
                      <a:r>
                        <a:rPr lang="en-IN" b="1" dirty="0" smtClean="0"/>
                        <a:t>function</a:t>
                      </a:r>
                      <a:endParaRPr lang="en-IN" b="1" dirty="0"/>
                    </a:p>
                  </a:txBody>
                  <a:tcPr/>
                </a:tc>
                <a:tc>
                  <a:txBody>
                    <a:bodyPr/>
                    <a:lstStyle/>
                    <a:p>
                      <a:r>
                        <a:rPr lang="en-IN" b="1" dirty="0" smtClean="0"/>
                        <a:t>Go</a:t>
                      </a:r>
                      <a:r>
                        <a:rPr lang="en-IN" b="1" baseline="0" dirty="0" smtClean="0"/>
                        <a:t> to</a:t>
                      </a:r>
                      <a:endParaRPr lang="en-IN" b="1" dirty="0"/>
                    </a:p>
                  </a:txBody>
                  <a:tcPr/>
                </a:tc>
                <a:tc>
                  <a:txBody>
                    <a:bodyPr/>
                    <a:lstStyle/>
                    <a:p>
                      <a:r>
                        <a:rPr lang="en-IN" b="1" dirty="0" smtClean="0"/>
                        <a:t>if</a:t>
                      </a:r>
                      <a:endParaRPr lang="en-IN" b="1" dirty="0"/>
                    </a:p>
                  </a:txBody>
                  <a:tcPr/>
                </a:tc>
                <a:tc>
                  <a:txBody>
                    <a:bodyPr/>
                    <a:lstStyle/>
                    <a:p>
                      <a:r>
                        <a:rPr lang="en-IN" b="1" dirty="0" smtClean="0"/>
                        <a:t>implements</a:t>
                      </a:r>
                      <a:endParaRPr lang="en-IN" b="1" dirty="0"/>
                    </a:p>
                  </a:txBody>
                  <a:tcPr/>
                </a:tc>
                <a:tc>
                  <a:txBody>
                    <a:bodyPr/>
                    <a:lstStyle/>
                    <a:p>
                      <a:r>
                        <a:rPr lang="en-IN" b="1" dirty="0" smtClean="0"/>
                        <a:t>import</a:t>
                      </a:r>
                      <a:endParaRPr lang="en-IN" b="1" dirty="0"/>
                    </a:p>
                  </a:txBody>
                  <a:tcPr/>
                </a:tc>
                <a:tc>
                  <a:txBody>
                    <a:bodyPr/>
                    <a:lstStyle/>
                    <a:p>
                      <a:r>
                        <a:rPr lang="en-IN" b="1" dirty="0" smtClean="0"/>
                        <a:t>in</a:t>
                      </a:r>
                      <a:endParaRPr lang="en-IN" b="1" dirty="0"/>
                    </a:p>
                  </a:txBody>
                  <a:tcPr/>
                </a:tc>
                <a:tc>
                  <a:txBody>
                    <a:bodyPr/>
                    <a:lstStyle/>
                    <a:p>
                      <a:r>
                        <a:rPr lang="en-IN" b="1" dirty="0" err="1" smtClean="0"/>
                        <a:t>Instanceof</a:t>
                      </a:r>
                      <a:endParaRPr lang="en-IN" b="1" dirty="0"/>
                    </a:p>
                  </a:txBody>
                  <a:tcPr/>
                </a:tc>
              </a:tr>
              <a:tr h="408833">
                <a:tc>
                  <a:txBody>
                    <a:bodyPr/>
                    <a:lstStyle/>
                    <a:p>
                      <a:r>
                        <a:rPr lang="en-IN" b="1" dirty="0" err="1" smtClean="0"/>
                        <a:t>int</a:t>
                      </a:r>
                      <a:endParaRPr lang="en-IN" b="1" dirty="0"/>
                    </a:p>
                  </a:txBody>
                  <a:tcPr/>
                </a:tc>
                <a:tc>
                  <a:txBody>
                    <a:bodyPr/>
                    <a:lstStyle/>
                    <a:p>
                      <a:r>
                        <a:rPr lang="en-IN" b="1" dirty="0" smtClean="0"/>
                        <a:t>interface</a:t>
                      </a:r>
                      <a:endParaRPr lang="en-IN" b="1" dirty="0"/>
                    </a:p>
                  </a:txBody>
                  <a:tcPr/>
                </a:tc>
                <a:tc>
                  <a:txBody>
                    <a:bodyPr/>
                    <a:lstStyle/>
                    <a:p>
                      <a:r>
                        <a:rPr lang="en-IN" b="1" dirty="0" smtClean="0"/>
                        <a:t>long</a:t>
                      </a:r>
                      <a:endParaRPr lang="en-IN" b="1" dirty="0"/>
                    </a:p>
                  </a:txBody>
                  <a:tcPr/>
                </a:tc>
                <a:tc>
                  <a:txBody>
                    <a:bodyPr/>
                    <a:lstStyle/>
                    <a:p>
                      <a:r>
                        <a:rPr lang="en-IN" b="1" dirty="0" smtClean="0"/>
                        <a:t>native</a:t>
                      </a:r>
                      <a:endParaRPr lang="en-IN" b="1" dirty="0"/>
                    </a:p>
                  </a:txBody>
                  <a:tcPr/>
                </a:tc>
                <a:tc>
                  <a:txBody>
                    <a:bodyPr/>
                    <a:lstStyle/>
                    <a:p>
                      <a:r>
                        <a:rPr lang="en-IN" b="1" dirty="0" smtClean="0"/>
                        <a:t>New null</a:t>
                      </a:r>
                      <a:endParaRPr lang="en-IN" b="1" dirty="0"/>
                    </a:p>
                  </a:txBody>
                  <a:tcPr/>
                </a:tc>
                <a:tc>
                  <a:txBody>
                    <a:bodyPr/>
                    <a:lstStyle/>
                    <a:p>
                      <a:r>
                        <a:rPr lang="en-IN" b="1" dirty="0" smtClean="0"/>
                        <a:t>package</a:t>
                      </a:r>
                      <a:endParaRPr lang="en-IN" b="1" dirty="0"/>
                    </a:p>
                  </a:txBody>
                  <a:tcPr/>
                </a:tc>
                <a:tc>
                  <a:txBody>
                    <a:bodyPr/>
                    <a:lstStyle/>
                    <a:p>
                      <a:r>
                        <a:rPr lang="en-IN" b="1" dirty="0" smtClean="0"/>
                        <a:t>private</a:t>
                      </a:r>
                      <a:endParaRPr lang="en-IN" b="1" dirty="0"/>
                    </a:p>
                  </a:txBody>
                  <a:tcPr/>
                </a:tc>
                <a:tc>
                  <a:txBody>
                    <a:bodyPr/>
                    <a:lstStyle/>
                    <a:p>
                      <a:r>
                        <a:rPr lang="en-IN" b="1" dirty="0" smtClean="0"/>
                        <a:t>protected</a:t>
                      </a:r>
                      <a:endParaRPr lang="en-IN" b="1" dirty="0"/>
                    </a:p>
                  </a:txBody>
                  <a:tcPr/>
                </a:tc>
                <a:tc>
                  <a:txBody>
                    <a:bodyPr/>
                    <a:lstStyle/>
                    <a:p>
                      <a:r>
                        <a:rPr lang="en-IN" b="1" dirty="0" smtClean="0"/>
                        <a:t>public</a:t>
                      </a:r>
                      <a:endParaRPr lang="en-IN" b="1" dirty="0"/>
                    </a:p>
                  </a:txBody>
                  <a:tcPr/>
                </a:tc>
                <a:tc>
                  <a:txBody>
                    <a:bodyPr/>
                    <a:lstStyle/>
                    <a:p>
                      <a:r>
                        <a:rPr lang="en-IN" b="1" dirty="0" smtClean="0"/>
                        <a:t>return</a:t>
                      </a:r>
                      <a:endParaRPr lang="en-IN" b="1" dirty="0"/>
                    </a:p>
                  </a:txBody>
                  <a:tcPr/>
                </a:tc>
              </a:tr>
              <a:tr h="408833">
                <a:tc>
                  <a:txBody>
                    <a:bodyPr/>
                    <a:lstStyle/>
                    <a:p>
                      <a:r>
                        <a:rPr lang="en-IN" b="1" dirty="0" smtClean="0"/>
                        <a:t>short</a:t>
                      </a:r>
                      <a:endParaRPr lang="en-IN" b="1" dirty="0"/>
                    </a:p>
                  </a:txBody>
                  <a:tcPr/>
                </a:tc>
                <a:tc>
                  <a:txBody>
                    <a:bodyPr/>
                    <a:lstStyle/>
                    <a:p>
                      <a:r>
                        <a:rPr lang="en-IN" b="1" dirty="0" smtClean="0"/>
                        <a:t>static</a:t>
                      </a:r>
                      <a:endParaRPr lang="en-IN" b="1" dirty="0"/>
                    </a:p>
                  </a:txBody>
                  <a:tcPr/>
                </a:tc>
                <a:tc>
                  <a:txBody>
                    <a:bodyPr/>
                    <a:lstStyle/>
                    <a:p>
                      <a:r>
                        <a:rPr lang="en-IN" b="1" dirty="0" smtClean="0"/>
                        <a:t>super</a:t>
                      </a:r>
                      <a:endParaRPr lang="en-IN" b="1" dirty="0"/>
                    </a:p>
                  </a:txBody>
                  <a:tcPr/>
                </a:tc>
                <a:tc>
                  <a:txBody>
                    <a:bodyPr/>
                    <a:lstStyle/>
                    <a:p>
                      <a:r>
                        <a:rPr lang="en-IN" b="1" dirty="0" smtClean="0"/>
                        <a:t>switch</a:t>
                      </a:r>
                      <a:endParaRPr lang="en-IN"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b="1" dirty="0" smtClean="0"/>
                        <a:t>synchronized</a:t>
                      </a:r>
                    </a:p>
                    <a:p>
                      <a:endParaRPr lang="en-IN" b="1" dirty="0"/>
                    </a:p>
                  </a:txBody>
                  <a:tcPr/>
                </a:tc>
                <a:tc>
                  <a:txBody>
                    <a:bodyPr/>
                    <a:lstStyle/>
                    <a:p>
                      <a:r>
                        <a:rPr lang="en-IN" b="1" dirty="0" smtClean="0"/>
                        <a:t>this</a:t>
                      </a:r>
                      <a:endParaRPr lang="en-IN"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b="1" dirty="0" smtClean="0"/>
                        <a:t>throw</a:t>
                      </a:r>
                      <a:endParaRPr lang="en-IN"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b="1" dirty="0" smtClean="0"/>
                        <a:t>throws</a:t>
                      </a:r>
                    </a:p>
                    <a:p>
                      <a:endParaRPr lang="en-IN" b="1" dirty="0"/>
                    </a:p>
                  </a:txBody>
                  <a:tcPr/>
                </a:tc>
                <a:tc>
                  <a:txBody>
                    <a:bodyPr/>
                    <a:lstStyle/>
                    <a:p>
                      <a:r>
                        <a:rPr lang="en-IN" b="1" dirty="0" smtClean="0"/>
                        <a:t>transient</a:t>
                      </a:r>
                      <a:endParaRPr lang="en-IN" b="1" dirty="0"/>
                    </a:p>
                  </a:txBody>
                  <a:tcPr/>
                </a:tc>
                <a:tc>
                  <a:txBody>
                    <a:bodyPr/>
                    <a:lstStyle/>
                    <a:p>
                      <a:r>
                        <a:rPr lang="en-IN" b="1" dirty="0" smtClean="0"/>
                        <a:t>true</a:t>
                      </a:r>
                      <a:endParaRPr lang="en-IN" b="1" dirty="0"/>
                    </a:p>
                  </a:txBody>
                  <a:tcPr/>
                </a:tc>
              </a:tr>
              <a:tr h="408833">
                <a:tc>
                  <a:txBody>
                    <a:bodyPr/>
                    <a:lstStyle/>
                    <a:p>
                      <a:r>
                        <a:rPr lang="en-IN" b="1" dirty="0" smtClean="0"/>
                        <a:t>try</a:t>
                      </a:r>
                      <a:endParaRPr lang="en-IN"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b="1" dirty="0" err="1" smtClean="0"/>
                        <a:t>typeof</a:t>
                      </a:r>
                      <a:endParaRPr lang="en-IN" b="1" dirty="0" smtClean="0"/>
                    </a:p>
                    <a:p>
                      <a:endParaRPr lang="en-IN" b="1" dirty="0"/>
                    </a:p>
                  </a:txBody>
                  <a:tcPr/>
                </a:tc>
                <a:tc>
                  <a:txBody>
                    <a:bodyPr/>
                    <a:lstStyle/>
                    <a:p>
                      <a:r>
                        <a:rPr lang="en-IN" b="1" dirty="0" smtClean="0"/>
                        <a:t>var</a:t>
                      </a:r>
                      <a:endParaRPr lang="en-IN" b="1" dirty="0"/>
                    </a:p>
                  </a:txBody>
                  <a:tcPr/>
                </a:tc>
                <a:tc>
                  <a:txBody>
                    <a:bodyPr/>
                    <a:lstStyle/>
                    <a:p>
                      <a:r>
                        <a:rPr lang="en-IN" b="1" dirty="0" smtClean="0"/>
                        <a:t>void</a:t>
                      </a:r>
                      <a:endParaRPr lang="en-IN"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b="1" dirty="0" smtClean="0"/>
                        <a:t>volatile</a:t>
                      </a:r>
                      <a:endParaRPr lang="en-IN"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b="1" dirty="0" smtClean="0"/>
                        <a:t>while</a:t>
                      </a:r>
                      <a:endParaRPr lang="en-IN"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b="1" dirty="0" smtClean="0"/>
                        <a:t>with</a:t>
                      </a:r>
                    </a:p>
                    <a:p>
                      <a:endParaRPr lang="en-IN" b="1" dirty="0"/>
                    </a:p>
                  </a:txBody>
                  <a:tcPr/>
                </a:tc>
                <a:tc>
                  <a:txBody>
                    <a:bodyPr/>
                    <a:lstStyle/>
                    <a:p>
                      <a:endParaRPr lang="en-IN" b="1" dirty="0"/>
                    </a:p>
                  </a:txBody>
                  <a:tcPr/>
                </a:tc>
                <a:tc>
                  <a:txBody>
                    <a:bodyPr/>
                    <a:lstStyle/>
                    <a:p>
                      <a:endParaRPr lang="en-IN" b="1"/>
                    </a:p>
                  </a:txBody>
                  <a:tcPr/>
                </a:tc>
                <a:tc>
                  <a:txBody>
                    <a:bodyPr/>
                    <a:lstStyle/>
                    <a:p>
                      <a:endParaRPr lang="en-IN" b="1" dirty="0"/>
                    </a:p>
                  </a:txBody>
                  <a:tcPr/>
                </a:tc>
              </a:tr>
            </a:tbl>
          </a:graphicData>
        </a:graphic>
      </p:graphicFrame>
    </p:spTree>
    <p:extLst>
      <p:ext uri="{BB962C8B-B14F-4D97-AF65-F5344CB8AC3E}">
        <p14:creationId xmlns:p14="http://schemas.microsoft.com/office/powerpoint/2010/main" val="4097486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Comic Sans MS" panose="030F0702030302020204" pitchFamily="66" charset="0"/>
              </a:rPr>
              <a:t>Incrementing and Decrementing</a:t>
            </a:r>
            <a:endParaRPr lang="en-IN" dirty="0">
              <a:latin typeface="Comic Sans MS" panose="030F0702030302020204" pitchFamily="66" charset="0"/>
            </a:endParaRPr>
          </a:p>
        </p:txBody>
      </p:sp>
      <p:sp>
        <p:nvSpPr>
          <p:cNvPr id="3" name="Content Placeholder 2"/>
          <p:cNvSpPr>
            <a:spLocks noGrp="1"/>
          </p:cNvSpPr>
          <p:nvPr>
            <p:ph idx="1"/>
          </p:nvPr>
        </p:nvSpPr>
        <p:spPr/>
        <p:style>
          <a:lnRef idx="0">
            <a:schemeClr val="dk1"/>
          </a:lnRef>
          <a:fillRef idx="3">
            <a:schemeClr val="dk1"/>
          </a:fillRef>
          <a:effectRef idx="3">
            <a:schemeClr val="dk1"/>
          </a:effectRef>
          <a:fontRef idx="minor">
            <a:schemeClr val="lt1"/>
          </a:fontRef>
        </p:style>
        <p:txBody>
          <a:bodyPr>
            <a:normAutofit/>
          </a:bodyPr>
          <a:lstStyle/>
          <a:p>
            <a:r>
              <a:rPr lang="en-IN" dirty="0" smtClean="0"/>
              <a:t>As a programmer, you’ll often need to increase or decrease the value of a variable containing a number by 1. </a:t>
            </a:r>
          </a:p>
          <a:p>
            <a:r>
              <a:rPr lang="en-IN" dirty="0" smtClean="0"/>
              <a:t>For example, you might have a variable that counts the number of high-fives you received today. Each time someone high-fives you, you’d want to increase that variable by 1.</a:t>
            </a:r>
          </a:p>
          <a:p>
            <a:r>
              <a:rPr lang="en-IN" dirty="0" smtClean="0"/>
              <a:t>Increasing by 1 is called incrementing, and decreasing by 1 is called decrementing. You increment and decrement using the operators ++ and --.</a:t>
            </a:r>
            <a:endParaRPr lang="en-IN" dirty="0"/>
          </a:p>
        </p:txBody>
      </p:sp>
    </p:spTree>
    <p:extLst>
      <p:ext uri="{BB962C8B-B14F-4D97-AF65-F5344CB8AC3E}">
        <p14:creationId xmlns:p14="http://schemas.microsoft.com/office/powerpoint/2010/main" val="37581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3E4F19A7-A959-40BB-972C-4880BAF8EB09}"/>
    </a:ext>
  </a:extLst>
</a:theme>
</file>

<file path=docProps/app.xml><?xml version="1.0" encoding="utf-8"?>
<Properties xmlns="http://schemas.openxmlformats.org/officeDocument/2006/extended-properties" xmlns:vt="http://schemas.openxmlformats.org/officeDocument/2006/docPropsVTypes">
  <Template>Office Theme</Template>
  <TotalTime>319</TotalTime>
  <Words>876</Words>
  <Application>Microsoft Office PowerPoint</Application>
  <PresentationFormat>Widescreen</PresentationFormat>
  <Paragraphs>113</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Calibri Light</vt:lpstr>
      <vt:lpstr>Comic Sans MS</vt:lpstr>
      <vt:lpstr>Wingdings</vt:lpstr>
      <vt:lpstr>Office Theme</vt:lpstr>
      <vt:lpstr>ADV-C5  Data Variable</vt:lpstr>
      <vt:lpstr>Remember the data types?</vt:lpstr>
      <vt:lpstr>What is a Variable? </vt:lpstr>
      <vt:lpstr>Syntax of a variable</vt:lpstr>
      <vt:lpstr>JavaScript Variable Scope</vt:lpstr>
      <vt:lpstr>Take a look into the following example</vt:lpstr>
      <vt:lpstr>JavaScript Variable Names</vt:lpstr>
      <vt:lpstr>JavaScript Reserved Words</vt:lpstr>
      <vt:lpstr>Incrementing and Decrementing</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ADV-C5  Data Variable</dc:title>
  <dc:creator>Windows User</dc:creator>
  <cp:lastModifiedBy>Windows User</cp:lastModifiedBy>
  <cp:revision>13</cp:revision>
  <dcterms:created xsi:type="dcterms:W3CDTF">2020-04-18T11:53:00Z</dcterms:created>
  <dcterms:modified xsi:type="dcterms:W3CDTF">2020-08-28T16:56:45Z</dcterms:modified>
</cp:coreProperties>
</file>