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7" r:id="rId3"/>
    <p:sldId id="258" r:id="rId4"/>
    <p:sldId id="259" r:id="rId5"/>
    <p:sldId id="260" r:id="rId6"/>
    <p:sldId id="261" r:id="rId7"/>
    <p:sldId id="267" r:id="rId8"/>
    <p:sldId id="262" r:id="rId9"/>
    <p:sldId id="263" r:id="rId10"/>
    <p:sldId id="264" r:id="rId11"/>
    <p:sldId id="266"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B35BF3C-4552-4E77-86B4-31D9820FE0BE}"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3C5031EE-44C6-4545-8493-E31B20E3383F}">
      <dgm:prSet/>
      <dgm:spPr/>
      <dgm:t>
        <a:bodyPr/>
        <a:lstStyle/>
        <a:p>
          <a:pPr>
            <a:lnSpc>
              <a:spcPct val="100000"/>
            </a:lnSpc>
          </a:pPr>
          <a:r>
            <a:rPr lang="en-US" dirty="0">
              <a:solidFill>
                <a:schemeClr val="tx1"/>
              </a:solidFill>
              <a:latin typeface="Amasis MT Pro" panose="02040504050005020304" pitchFamily="18" charset="0"/>
            </a:rPr>
            <a:t>1.0  PROJECT SUMMARY</a:t>
          </a:r>
        </a:p>
      </dgm:t>
    </dgm:pt>
    <dgm:pt modelId="{9FB94531-8822-4CAA-AAED-C4A663F66E7C}" type="parTrans" cxnId="{FE75A077-AC0B-44C0-B09E-7382D0FC39D6}">
      <dgm:prSet/>
      <dgm:spPr/>
      <dgm:t>
        <a:bodyPr/>
        <a:lstStyle/>
        <a:p>
          <a:endParaRPr lang="en-US"/>
        </a:p>
      </dgm:t>
    </dgm:pt>
    <dgm:pt modelId="{AFE4456C-DD2B-4B79-A222-A47311E20A87}" type="sibTrans" cxnId="{FE75A077-AC0B-44C0-B09E-7382D0FC39D6}">
      <dgm:prSet/>
      <dgm:spPr/>
      <dgm:t>
        <a:bodyPr/>
        <a:lstStyle/>
        <a:p>
          <a:endParaRPr lang="en-US"/>
        </a:p>
      </dgm:t>
    </dgm:pt>
    <dgm:pt modelId="{9C82012A-535B-4858-9F21-9CB0E6572B25}">
      <dgm:prSet/>
      <dgm:spPr/>
      <dgm:t>
        <a:bodyPr/>
        <a:lstStyle/>
        <a:p>
          <a:pPr>
            <a:lnSpc>
              <a:spcPct val="100000"/>
            </a:lnSpc>
          </a:pPr>
          <a:r>
            <a:rPr lang="en-US" dirty="0">
              <a:solidFill>
                <a:schemeClr val="tx1"/>
              </a:solidFill>
              <a:latin typeface="Amasis MT Pro" panose="02040504050005020304" pitchFamily="18" charset="0"/>
            </a:rPr>
            <a:t>2.0 OBJECTIVE</a:t>
          </a:r>
        </a:p>
      </dgm:t>
    </dgm:pt>
    <dgm:pt modelId="{E4F7BAC1-AE38-486D-B2EB-EE180020F1F6}" type="parTrans" cxnId="{680187E2-49B2-4111-9D84-56F5082AAA80}">
      <dgm:prSet/>
      <dgm:spPr/>
      <dgm:t>
        <a:bodyPr/>
        <a:lstStyle/>
        <a:p>
          <a:endParaRPr lang="en-US"/>
        </a:p>
      </dgm:t>
    </dgm:pt>
    <dgm:pt modelId="{7DA8C79C-DE2C-496C-A069-5B2FB6CDB339}" type="sibTrans" cxnId="{680187E2-49B2-4111-9D84-56F5082AAA80}">
      <dgm:prSet/>
      <dgm:spPr/>
      <dgm:t>
        <a:bodyPr/>
        <a:lstStyle/>
        <a:p>
          <a:endParaRPr lang="en-US"/>
        </a:p>
      </dgm:t>
    </dgm:pt>
    <dgm:pt modelId="{BD094EB1-6965-490F-ADE3-73DB7CA67689}">
      <dgm:prSet/>
      <dgm:spPr/>
      <dgm:t>
        <a:bodyPr/>
        <a:lstStyle/>
        <a:p>
          <a:pPr>
            <a:lnSpc>
              <a:spcPct val="100000"/>
            </a:lnSpc>
          </a:pPr>
          <a:r>
            <a:rPr lang="en-US" dirty="0">
              <a:solidFill>
                <a:schemeClr val="tx1"/>
              </a:solidFill>
              <a:latin typeface="Amasis MT Pro" panose="02040504050005020304" pitchFamily="18" charset="0"/>
            </a:rPr>
            <a:t>3.0 DATA &amp; TOOL USED FOR ANALYSIS</a:t>
          </a:r>
        </a:p>
      </dgm:t>
    </dgm:pt>
    <dgm:pt modelId="{E4AD63B4-3BE5-4F56-B951-F939F48CBE83}" type="parTrans" cxnId="{754A44D4-B6DF-41B5-95B2-A9A3F794C2C6}">
      <dgm:prSet/>
      <dgm:spPr/>
      <dgm:t>
        <a:bodyPr/>
        <a:lstStyle/>
        <a:p>
          <a:endParaRPr lang="en-US"/>
        </a:p>
      </dgm:t>
    </dgm:pt>
    <dgm:pt modelId="{B56F48B8-ECD9-4A22-945D-7F1F3A92E492}" type="sibTrans" cxnId="{754A44D4-B6DF-41B5-95B2-A9A3F794C2C6}">
      <dgm:prSet/>
      <dgm:spPr/>
      <dgm:t>
        <a:bodyPr/>
        <a:lstStyle/>
        <a:p>
          <a:endParaRPr lang="en-US"/>
        </a:p>
      </dgm:t>
    </dgm:pt>
    <dgm:pt modelId="{57D886FA-DDCA-4771-A9CC-0F5027B6B1EC}">
      <dgm:prSet/>
      <dgm:spPr/>
      <dgm:t>
        <a:bodyPr/>
        <a:lstStyle/>
        <a:p>
          <a:pPr>
            <a:lnSpc>
              <a:spcPct val="100000"/>
            </a:lnSpc>
          </a:pPr>
          <a:r>
            <a:rPr lang="en-US" dirty="0">
              <a:solidFill>
                <a:schemeClr val="tx1"/>
              </a:solidFill>
              <a:latin typeface="Amasis MT Pro" panose="02040504050005020304" pitchFamily="18" charset="0"/>
            </a:rPr>
            <a:t>4.0 FINDINGS</a:t>
          </a:r>
        </a:p>
      </dgm:t>
    </dgm:pt>
    <dgm:pt modelId="{E1607A8B-3A9A-417F-8117-D0B165707231}" type="parTrans" cxnId="{97FC3CBF-17B5-41E6-A088-446CD8F437DC}">
      <dgm:prSet/>
      <dgm:spPr/>
      <dgm:t>
        <a:bodyPr/>
        <a:lstStyle/>
        <a:p>
          <a:endParaRPr lang="en-US"/>
        </a:p>
      </dgm:t>
    </dgm:pt>
    <dgm:pt modelId="{A48BBC9C-99EA-4EA7-B2E2-5DE7DB771A7F}" type="sibTrans" cxnId="{97FC3CBF-17B5-41E6-A088-446CD8F437DC}">
      <dgm:prSet/>
      <dgm:spPr/>
      <dgm:t>
        <a:bodyPr/>
        <a:lstStyle/>
        <a:p>
          <a:endParaRPr lang="en-US"/>
        </a:p>
      </dgm:t>
    </dgm:pt>
    <dgm:pt modelId="{D755E284-EBE7-4F1F-ACDF-602971CB3817}">
      <dgm:prSet/>
      <dgm:spPr/>
      <dgm:t>
        <a:bodyPr/>
        <a:lstStyle/>
        <a:p>
          <a:pPr>
            <a:lnSpc>
              <a:spcPct val="100000"/>
            </a:lnSpc>
          </a:pPr>
          <a:r>
            <a:rPr lang="en-US" dirty="0">
              <a:solidFill>
                <a:schemeClr val="tx1"/>
              </a:solidFill>
              <a:latin typeface="Amasis MT Pro" panose="02040504050005020304" pitchFamily="18" charset="0"/>
            </a:rPr>
            <a:t>5.0 RECOMMENDATIONS</a:t>
          </a:r>
        </a:p>
      </dgm:t>
    </dgm:pt>
    <dgm:pt modelId="{47F89050-12FC-47FE-A70E-672BBD832EB3}" type="parTrans" cxnId="{EC2EAC18-7138-46ED-8725-CFA65062DE43}">
      <dgm:prSet/>
      <dgm:spPr/>
      <dgm:t>
        <a:bodyPr/>
        <a:lstStyle/>
        <a:p>
          <a:endParaRPr lang="en-US"/>
        </a:p>
      </dgm:t>
    </dgm:pt>
    <dgm:pt modelId="{7FF9FBFA-7B38-4E73-9F67-E1E342C6503C}" type="sibTrans" cxnId="{EC2EAC18-7138-46ED-8725-CFA65062DE43}">
      <dgm:prSet/>
      <dgm:spPr/>
      <dgm:t>
        <a:bodyPr/>
        <a:lstStyle/>
        <a:p>
          <a:endParaRPr lang="en-US"/>
        </a:p>
      </dgm:t>
    </dgm:pt>
    <dgm:pt modelId="{F848A6C8-F19C-4514-9AD7-B939BCFE1CAE}">
      <dgm:prSet/>
      <dgm:spPr/>
      <dgm:t>
        <a:bodyPr/>
        <a:lstStyle/>
        <a:p>
          <a:pPr>
            <a:lnSpc>
              <a:spcPct val="100000"/>
            </a:lnSpc>
          </a:pPr>
          <a:r>
            <a:rPr lang="en-US" dirty="0">
              <a:solidFill>
                <a:schemeClr val="tx1"/>
              </a:solidFill>
              <a:latin typeface="Amasis MT Pro" panose="02040504050005020304" pitchFamily="18" charset="0"/>
            </a:rPr>
            <a:t>6.0 LIMITATIONS</a:t>
          </a:r>
        </a:p>
      </dgm:t>
    </dgm:pt>
    <dgm:pt modelId="{6A59D67E-70BB-4B57-A46D-E31278993902}" type="parTrans" cxnId="{65517B56-79E2-4AE1-BCBC-65D3BB7CF503}">
      <dgm:prSet/>
      <dgm:spPr/>
      <dgm:t>
        <a:bodyPr/>
        <a:lstStyle/>
        <a:p>
          <a:endParaRPr lang="en-US"/>
        </a:p>
      </dgm:t>
    </dgm:pt>
    <dgm:pt modelId="{3BD5EBD8-3569-44C8-8752-AD0B096CC029}" type="sibTrans" cxnId="{65517B56-79E2-4AE1-BCBC-65D3BB7CF503}">
      <dgm:prSet/>
      <dgm:spPr/>
      <dgm:t>
        <a:bodyPr/>
        <a:lstStyle/>
        <a:p>
          <a:endParaRPr lang="en-US"/>
        </a:p>
      </dgm:t>
    </dgm:pt>
    <dgm:pt modelId="{42046FB6-5C8F-4E89-8400-D21F181B46B2}" type="pres">
      <dgm:prSet presAssocID="{2B35BF3C-4552-4E77-86B4-31D9820FE0BE}" presName="root" presStyleCnt="0">
        <dgm:presLayoutVars>
          <dgm:dir/>
          <dgm:resizeHandles val="exact"/>
        </dgm:presLayoutVars>
      </dgm:prSet>
      <dgm:spPr/>
    </dgm:pt>
    <dgm:pt modelId="{6C982867-CC58-4488-AEF4-BA21613707CA}" type="pres">
      <dgm:prSet presAssocID="{3C5031EE-44C6-4545-8493-E31B20E3383F}" presName="compNode" presStyleCnt="0"/>
      <dgm:spPr/>
    </dgm:pt>
    <dgm:pt modelId="{62EAED2A-AC32-4662-8368-791841113861}" type="pres">
      <dgm:prSet presAssocID="{3C5031EE-44C6-4545-8493-E31B20E3383F}" presName="bgRect" presStyleLbl="bgShp" presStyleIdx="0" presStyleCnt="6"/>
      <dgm:spPr>
        <a:solidFill>
          <a:schemeClr val="accent6">
            <a:lumMod val="20000"/>
            <a:lumOff val="80000"/>
          </a:schemeClr>
        </a:solidFill>
      </dgm:spPr>
    </dgm:pt>
    <dgm:pt modelId="{85046071-9660-4B91-80F7-26921F3EBBE8}" type="pres">
      <dgm:prSet presAssocID="{3C5031EE-44C6-4545-8493-E31B20E3383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1F65555-8FB1-441D-B332-79C18B4CEB42}" type="pres">
      <dgm:prSet presAssocID="{3C5031EE-44C6-4545-8493-E31B20E3383F}" presName="spaceRect" presStyleCnt="0"/>
      <dgm:spPr/>
    </dgm:pt>
    <dgm:pt modelId="{19E9FB1A-6170-49F5-BA57-F6FE93DFFA1D}" type="pres">
      <dgm:prSet presAssocID="{3C5031EE-44C6-4545-8493-E31B20E3383F}" presName="parTx" presStyleLbl="revTx" presStyleIdx="0" presStyleCnt="6">
        <dgm:presLayoutVars>
          <dgm:chMax val="0"/>
          <dgm:chPref val="0"/>
        </dgm:presLayoutVars>
      </dgm:prSet>
      <dgm:spPr/>
    </dgm:pt>
    <dgm:pt modelId="{E18BFDF5-5FBD-470D-B5DC-7B4CE347AA76}" type="pres">
      <dgm:prSet presAssocID="{AFE4456C-DD2B-4B79-A222-A47311E20A87}" presName="sibTrans" presStyleCnt="0"/>
      <dgm:spPr/>
    </dgm:pt>
    <dgm:pt modelId="{302294DB-5209-403E-B100-DE6F47A69966}" type="pres">
      <dgm:prSet presAssocID="{9C82012A-535B-4858-9F21-9CB0E6572B25}" presName="compNode" presStyleCnt="0"/>
      <dgm:spPr/>
    </dgm:pt>
    <dgm:pt modelId="{1C6652F4-CA60-42C9-B13A-3E53577E4009}" type="pres">
      <dgm:prSet presAssocID="{9C82012A-535B-4858-9F21-9CB0E6572B25}" presName="bgRect" presStyleLbl="bgShp" presStyleIdx="1" presStyleCnt="6"/>
      <dgm:spPr>
        <a:solidFill>
          <a:schemeClr val="accent6">
            <a:lumMod val="20000"/>
            <a:lumOff val="80000"/>
          </a:schemeClr>
        </a:solidFill>
      </dgm:spPr>
    </dgm:pt>
    <dgm:pt modelId="{4FB9A908-1391-42B8-BC79-22F7BA4987CF}" type="pres">
      <dgm:prSet presAssocID="{9C82012A-535B-4858-9F21-9CB0E6572B2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BAD89C44-D022-4E80-A7A9-398788AB7898}" type="pres">
      <dgm:prSet presAssocID="{9C82012A-535B-4858-9F21-9CB0E6572B25}" presName="spaceRect" presStyleCnt="0"/>
      <dgm:spPr/>
    </dgm:pt>
    <dgm:pt modelId="{DCFB5C7D-0398-4BF0-9BAA-B0DD0B165091}" type="pres">
      <dgm:prSet presAssocID="{9C82012A-535B-4858-9F21-9CB0E6572B25}" presName="parTx" presStyleLbl="revTx" presStyleIdx="1" presStyleCnt="6">
        <dgm:presLayoutVars>
          <dgm:chMax val="0"/>
          <dgm:chPref val="0"/>
        </dgm:presLayoutVars>
      </dgm:prSet>
      <dgm:spPr/>
    </dgm:pt>
    <dgm:pt modelId="{2FEA2CB4-7A9C-441C-B5A0-C758531629F2}" type="pres">
      <dgm:prSet presAssocID="{7DA8C79C-DE2C-496C-A069-5B2FB6CDB339}" presName="sibTrans" presStyleCnt="0"/>
      <dgm:spPr/>
    </dgm:pt>
    <dgm:pt modelId="{93FE0E94-2446-4563-9F0F-8B1F963C4B23}" type="pres">
      <dgm:prSet presAssocID="{BD094EB1-6965-490F-ADE3-73DB7CA67689}" presName="compNode" presStyleCnt="0"/>
      <dgm:spPr/>
    </dgm:pt>
    <dgm:pt modelId="{728A1A38-1E43-4847-8809-4A7B745DBC58}" type="pres">
      <dgm:prSet presAssocID="{BD094EB1-6965-490F-ADE3-73DB7CA67689}" presName="bgRect" presStyleLbl="bgShp" presStyleIdx="2" presStyleCnt="6"/>
      <dgm:spPr>
        <a:solidFill>
          <a:schemeClr val="accent6">
            <a:lumMod val="20000"/>
            <a:lumOff val="80000"/>
          </a:schemeClr>
        </a:solidFill>
      </dgm:spPr>
    </dgm:pt>
    <dgm:pt modelId="{BBF6938C-0FDA-4CF9-B913-5509CCB01165}" type="pres">
      <dgm:prSet presAssocID="{BD094EB1-6965-490F-ADE3-73DB7CA6768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05780874-728B-449D-B313-7EDD166054F4}" type="pres">
      <dgm:prSet presAssocID="{BD094EB1-6965-490F-ADE3-73DB7CA67689}" presName="spaceRect" presStyleCnt="0"/>
      <dgm:spPr/>
    </dgm:pt>
    <dgm:pt modelId="{08293236-01A5-4D42-A276-B1BA84EA86E8}" type="pres">
      <dgm:prSet presAssocID="{BD094EB1-6965-490F-ADE3-73DB7CA67689}" presName="parTx" presStyleLbl="revTx" presStyleIdx="2" presStyleCnt="6">
        <dgm:presLayoutVars>
          <dgm:chMax val="0"/>
          <dgm:chPref val="0"/>
        </dgm:presLayoutVars>
      </dgm:prSet>
      <dgm:spPr/>
    </dgm:pt>
    <dgm:pt modelId="{8815461A-303F-41FB-B4EC-CA8DBB8A3EF0}" type="pres">
      <dgm:prSet presAssocID="{B56F48B8-ECD9-4A22-945D-7F1F3A92E492}" presName="sibTrans" presStyleCnt="0"/>
      <dgm:spPr/>
    </dgm:pt>
    <dgm:pt modelId="{CFD458A0-7D6D-43CC-8DF5-38EE0239E121}" type="pres">
      <dgm:prSet presAssocID="{57D886FA-DDCA-4771-A9CC-0F5027B6B1EC}" presName="compNode" presStyleCnt="0"/>
      <dgm:spPr/>
    </dgm:pt>
    <dgm:pt modelId="{C92312A2-35C1-405D-84E9-48F9B58E7A49}" type="pres">
      <dgm:prSet presAssocID="{57D886FA-DDCA-4771-A9CC-0F5027B6B1EC}" presName="bgRect" presStyleLbl="bgShp" presStyleIdx="3" presStyleCnt="6"/>
      <dgm:spPr>
        <a:solidFill>
          <a:schemeClr val="accent6">
            <a:lumMod val="20000"/>
            <a:lumOff val="80000"/>
          </a:schemeClr>
        </a:solidFill>
      </dgm:spPr>
    </dgm:pt>
    <dgm:pt modelId="{C1E2C6D0-6154-4697-AEC7-158608F83CA0}" type="pres">
      <dgm:prSet presAssocID="{57D886FA-DDCA-4771-A9CC-0F5027B6B1E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C2956062-1F4E-40EB-91FB-6A2799E91BE9}" type="pres">
      <dgm:prSet presAssocID="{57D886FA-DDCA-4771-A9CC-0F5027B6B1EC}" presName="spaceRect" presStyleCnt="0"/>
      <dgm:spPr/>
    </dgm:pt>
    <dgm:pt modelId="{61785598-A2DF-42E3-A943-85B764E10E30}" type="pres">
      <dgm:prSet presAssocID="{57D886FA-DDCA-4771-A9CC-0F5027B6B1EC}" presName="parTx" presStyleLbl="revTx" presStyleIdx="3" presStyleCnt="6">
        <dgm:presLayoutVars>
          <dgm:chMax val="0"/>
          <dgm:chPref val="0"/>
        </dgm:presLayoutVars>
      </dgm:prSet>
      <dgm:spPr/>
    </dgm:pt>
    <dgm:pt modelId="{5F8BD880-FD51-4248-945D-52DC1C4FB6FF}" type="pres">
      <dgm:prSet presAssocID="{A48BBC9C-99EA-4EA7-B2E2-5DE7DB771A7F}" presName="sibTrans" presStyleCnt="0"/>
      <dgm:spPr/>
    </dgm:pt>
    <dgm:pt modelId="{605C5229-F4B7-41B3-B158-9C2857420E98}" type="pres">
      <dgm:prSet presAssocID="{D755E284-EBE7-4F1F-ACDF-602971CB3817}" presName="compNode" presStyleCnt="0"/>
      <dgm:spPr/>
    </dgm:pt>
    <dgm:pt modelId="{31AF3163-0D91-4176-9E8E-B0BABCD0C640}" type="pres">
      <dgm:prSet presAssocID="{D755E284-EBE7-4F1F-ACDF-602971CB3817}" presName="bgRect" presStyleLbl="bgShp" presStyleIdx="4" presStyleCnt="6"/>
      <dgm:spPr>
        <a:solidFill>
          <a:schemeClr val="accent6">
            <a:lumMod val="20000"/>
            <a:lumOff val="80000"/>
          </a:schemeClr>
        </a:solidFill>
      </dgm:spPr>
    </dgm:pt>
    <dgm:pt modelId="{51313CEF-8029-4751-AD2A-BF4E2F7C34BC}" type="pres">
      <dgm:prSet presAssocID="{D755E284-EBE7-4F1F-ACDF-602971CB381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8B3B15CE-4E6B-406E-BF2B-DA5168A0E58A}" type="pres">
      <dgm:prSet presAssocID="{D755E284-EBE7-4F1F-ACDF-602971CB3817}" presName="spaceRect" presStyleCnt="0"/>
      <dgm:spPr/>
    </dgm:pt>
    <dgm:pt modelId="{367FDA94-06CF-4F2B-BFF8-2ABBA9530A77}" type="pres">
      <dgm:prSet presAssocID="{D755E284-EBE7-4F1F-ACDF-602971CB3817}" presName="parTx" presStyleLbl="revTx" presStyleIdx="4" presStyleCnt="6">
        <dgm:presLayoutVars>
          <dgm:chMax val="0"/>
          <dgm:chPref val="0"/>
        </dgm:presLayoutVars>
      </dgm:prSet>
      <dgm:spPr/>
    </dgm:pt>
    <dgm:pt modelId="{39E4DDDE-467F-440E-88F4-436A4740660D}" type="pres">
      <dgm:prSet presAssocID="{7FF9FBFA-7B38-4E73-9F67-E1E342C6503C}" presName="sibTrans" presStyleCnt="0"/>
      <dgm:spPr/>
    </dgm:pt>
    <dgm:pt modelId="{80411CC6-8559-44F0-9923-2536AFA9B2F6}" type="pres">
      <dgm:prSet presAssocID="{F848A6C8-F19C-4514-9AD7-B939BCFE1CAE}" presName="compNode" presStyleCnt="0"/>
      <dgm:spPr/>
    </dgm:pt>
    <dgm:pt modelId="{5B715F23-A5B3-4371-8437-08F738526B07}" type="pres">
      <dgm:prSet presAssocID="{F848A6C8-F19C-4514-9AD7-B939BCFE1CAE}" presName="bgRect" presStyleLbl="bgShp" presStyleIdx="5" presStyleCnt="6"/>
      <dgm:spPr>
        <a:solidFill>
          <a:schemeClr val="accent6">
            <a:lumMod val="20000"/>
            <a:lumOff val="80000"/>
          </a:schemeClr>
        </a:solidFill>
      </dgm:spPr>
    </dgm:pt>
    <dgm:pt modelId="{9C893A36-F1E1-4416-9620-0861E016A205}" type="pres">
      <dgm:prSet presAssocID="{F848A6C8-F19C-4514-9AD7-B939BCFE1CA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A2924F9F-C4BA-4AF4-BA57-AC49E19A128E}" type="pres">
      <dgm:prSet presAssocID="{F848A6C8-F19C-4514-9AD7-B939BCFE1CAE}" presName="spaceRect" presStyleCnt="0"/>
      <dgm:spPr/>
    </dgm:pt>
    <dgm:pt modelId="{BE8AB2E1-E446-44E0-B09B-F161062B2AF4}" type="pres">
      <dgm:prSet presAssocID="{F848A6C8-F19C-4514-9AD7-B939BCFE1CAE}" presName="parTx" presStyleLbl="revTx" presStyleIdx="5" presStyleCnt="6">
        <dgm:presLayoutVars>
          <dgm:chMax val="0"/>
          <dgm:chPref val="0"/>
        </dgm:presLayoutVars>
      </dgm:prSet>
      <dgm:spPr/>
    </dgm:pt>
  </dgm:ptLst>
  <dgm:cxnLst>
    <dgm:cxn modelId="{EC2EAC18-7138-46ED-8725-CFA65062DE43}" srcId="{2B35BF3C-4552-4E77-86B4-31D9820FE0BE}" destId="{D755E284-EBE7-4F1F-ACDF-602971CB3817}" srcOrd="4" destOrd="0" parTransId="{47F89050-12FC-47FE-A70E-672BBD832EB3}" sibTransId="{7FF9FBFA-7B38-4E73-9F67-E1E342C6503C}"/>
    <dgm:cxn modelId="{7D89E829-C268-4925-B8D6-A7B8465D384D}" type="presOf" srcId="{F848A6C8-F19C-4514-9AD7-B939BCFE1CAE}" destId="{BE8AB2E1-E446-44E0-B09B-F161062B2AF4}" srcOrd="0" destOrd="0" presId="urn:microsoft.com/office/officeart/2018/2/layout/IconVerticalSolidList"/>
    <dgm:cxn modelId="{ABDC8E5F-F52E-4EB6-A82A-48EF3FD7EA92}" type="presOf" srcId="{BD094EB1-6965-490F-ADE3-73DB7CA67689}" destId="{08293236-01A5-4D42-A276-B1BA84EA86E8}" srcOrd="0" destOrd="0" presId="urn:microsoft.com/office/officeart/2018/2/layout/IconVerticalSolidList"/>
    <dgm:cxn modelId="{65517B56-79E2-4AE1-BCBC-65D3BB7CF503}" srcId="{2B35BF3C-4552-4E77-86B4-31D9820FE0BE}" destId="{F848A6C8-F19C-4514-9AD7-B939BCFE1CAE}" srcOrd="5" destOrd="0" parTransId="{6A59D67E-70BB-4B57-A46D-E31278993902}" sibTransId="{3BD5EBD8-3569-44C8-8752-AD0B096CC029}"/>
    <dgm:cxn modelId="{FE75A077-AC0B-44C0-B09E-7382D0FC39D6}" srcId="{2B35BF3C-4552-4E77-86B4-31D9820FE0BE}" destId="{3C5031EE-44C6-4545-8493-E31B20E3383F}" srcOrd="0" destOrd="0" parTransId="{9FB94531-8822-4CAA-AAED-C4A663F66E7C}" sibTransId="{AFE4456C-DD2B-4B79-A222-A47311E20A87}"/>
    <dgm:cxn modelId="{5303AF7C-B709-478E-BCF0-B704D21859CA}" type="presOf" srcId="{57D886FA-DDCA-4771-A9CC-0F5027B6B1EC}" destId="{61785598-A2DF-42E3-A943-85B764E10E30}" srcOrd="0" destOrd="0" presId="urn:microsoft.com/office/officeart/2018/2/layout/IconVerticalSolidList"/>
    <dgm:cxn modelId="{97FC3CBF-17B5-41E6-A088-446CD8F437DC}" srcId="{2B35BF3C-4552-4E77-86B4-31D9820FE0BE}" destId="{57D886FA-DDCA-4771-A9CC-0F5027B6B1EC}" srcOrd="3" destOrd="0" parTransId="{E1607A8B-3A9A-417F-8117-D0B165707231}" sibTransId="{A48BBC9C-99EA-4EA7-B2E2-5DE7DB771A7F}"/>
    <dgm:cxn modelId="{6AF1DBC8-7FF2-4DA3-8C68-6BFD22AB6B17}" type="presOf" srcId="{D755E284-EBE7-4F1F-ACDF-602971CB3817}" destId="{367FDA94-06CF-4F2B-BFF8-2ABBA9530A77}" srcOrd="0" destOrd="0" presId="urn:microsoft.com/office/officeart/2018/2/layout/IconVerticalSolidList"/>
    <dgm:cxn modelId="{4EBF3FCC-1E0B-472E-9E54-EA9E6CA4BECC}" type="presOf" srcId="{2B35BF3C-4552-4E77-86B4-31D9820FE0BE}" destId="{42046FB6-5C8F-4E89-8400-D21F181B46B2}" srcOrd="0" destOrd="0" presId="urn:microsoft.com/office/officeart/2018/2/layout/IconVerticalSolidList"/>
    <dgm:cxn modelId="{754A44D4-B6DF-41B5-95B2-A9A3F794C2C6}" srcId="{2B35BF3C-4552-4E77-86B4-31D9820FE0BE}" destId="{BD094EB1-6965-490F-ADE3-73DB7CA67689}" srcOrd="2" destOrd="0" parTransId="{E4AD63B4-3BE5-4F56-B951-F939F48CBE83}" sibTransId="{B56F48B8-ECD9-4A22-945D-7F1F3A92E492}"/>
    <dgm:cxn modelId="{9A6D2FE2-AA22-4989-8E27-EE3B8953314D}" type="presOf" srcId="{9C82012A-535B-4858-9F21-9CB0E6572B25}" destId="{DCFB5C7D-0398-4BF0-9BAA-B0DD0B165091}" srcOrd="0" destOrd="0" presId="urn:microsoft.com/office/officeart/2018/2/layout/IconVerticalSolidList"/>
    <dgm:cxn modelId="{680187E2-49B2-4111-9D84-56F5082AAA80}" srcId="{2B35BF3C-4552-4E77-86B4-31D9820FE0BE}" destId="{9C82012A-535B-4858-9F21-9CB0E6572B25}" srcOrd="1" destOrd="0" parTransId="{E4F7BAC1-AE38-486D-B2EB-EE180020F1F6}" sibTransId="{7DA8C79C-DE2C-496C-A069-5B2FB6CDB339}"/>
    <dgm:cxn modelId="{62F91BE8-D8FC-4708-B237-E7085E0072DF}" type="presOf" srcId="{3C5031EE-44C6-4545-8493-E31B20E3383F}" destId="{19E9FB1A-6170-49F5-BA57-F6FE93DFFA1D}" srcOrd="0" destOrd="0" presId="urn:microsoft.com/office/officeart/2018/2/layout/IconVerticalSolidList"/>
    <dgm:cxn modelId="{341698F1-47EE-454A-82FB-84B72F50B061}" type="presParOf" srcId="{42046FB6-5C8F-4E89-8400-D21F181B46B2}" destId="{6C982867-CC58-4488-AEF4-BA21613707CA}" srcOrd="0" destOrd="0" presId="urn:microsoft.com/office/officeart/2018/2/layout/IconVerticalSolidList"/>
    <dgm:cxn modelId="{9785B1FA-E9A5-42D2-AEEA-20D10F3B1E8D}" type="presParOf" srcId="{6C982867-CC58-4488-AEF4-BA21613707CA}" destId="{62EAED2A-AC32-4662-8368-791841113861}" srcOrd="0" destOrd="0" presId="urn:microsoft.com/office/officeart/2018/2/layout/IconVerticalSolidList"/>
    <dgm:cxn modelId="{05AAFFFF-0D63-40B6-A71B-7C5125942F7D}" type="presParOf" srcId="{6C982867-CC58-4488-AEF4-BA21613707CA}" destId="{85046071-9660-4B91-80F7-26921F3EBBE8}" srcOrd="1" destOrd="0" presId="urn:microsoft.com/office/officeart/2018/2/layout/IconVerticalSolidList"/>
    <dgm:cxn modelId="{1060252F-4D59-4E5A-B7DE-7F3E936A961B}" type="presParOf" srcId="{6C982867-CC58-4488-AEF4-BA21613707CA}" destId="{B1F65555-8FB1-441D-B332-79C18B4CEB42}" srcOrd="2" destOrd="0" presId="urn:microsoft.com/office/officeart/2018/2/layout/IconVerticalSolidList"/>
    <dgm:cxn modelId="{E00AA09E-41AF-4F13-9707-8A27374AC7AF}" type="presParOf" srcId="{6C982867-CC58-4488-AEF4-BA21613707CA}" destId="{19E9FB1A-6170-49F5-BA57-F6FE93DFFA1D}" srcOrd="3" destOrd="0" presId="urn:microsoft.com/office/officeart/2018/2/layout/IconVerticalSolidList"/>
    <dgm:cxn modelId="{71143540-0D9D-40A3-B6D2-1C936520DF02}" type="presParOf" srcId="{42046FB6-5C8F-4E89-8400-D21F181B46B2}" destId="{E18BFDF5-5FBD-470D-B5DC-7B4CE347AA76}" srcOrd="1" destOrd="0" presId="urn:microsoft.com/office/officeart/2018/2/layout/IconVerticalSolidList"/>
    <dgm:cxn modelId="{A8804942-A21B-484B-8971-BA0FE112B625}" type="presParOf" srcId="{42046FB6-5C8F-4E89-8400-D21F181B46B2}" destId="{302294DB-5209-403E-B100-DE6F47A69966}" srcOrd="2" destOrd="0" presId="urn:microsoft.com/office/officeart/2018/2/layout/IconVerticalSolidList"/>
    <dgm:cxn modelId="{EF6B7B36-9D76-4169-BCA4-ED96397AC5AF}" type="presParOf" srcId="{302294DB-5209-403E-B100-DE6F47A69966}" destId="{1C6652F4-CA60-42C9-B13A-3E53577E4009}" srcOrd="0" destOrd="0" presId="urn:microsoft.com/office/officeart/2018/2/layout/IconVerticalSolidList"/>
    <dgm:cxn modelId="{BDBFCEE1-1F2D-4C31-B068-6C817FB802E7}" type="presParOf" srcId="{302294DB-5209-403E-B100-DE6F47A69966}" destId="{4FB9A908-1391-42B8-BC79-22F7BA4987CF}" srcOrd="1" destOrd="0" presId="urn:microsoft.com/office/officeart/2018/2/layout/IconVerticalSolidList"/>
    <dgm:cxn modelId="{63A30A8A-2C11-4C2B-AB2B-99B8E6ADBD56}" type="presParOf" srcId="{302294DB-5209-403E-B100-DE6F47A69966}" destId="{BAD89C44-D022-4E80-A7A9-398788AB7898}" srcOrd="2" destOrd="0" presId="urn:microsoft.com/office/officeart/2018/2/layout/IconVerticalSolidList"/>
    <dgm:cxn modelId="{8F9A3F88-3808-4547-A62B-EB3D1686E20F}" type="presParOf" srcId="{302294DB-5209-403E-B100-DE6F47A69966}" destId="{DCFB5C7D-0398-4BF0-9BAA-B0DD0B165091}" srcOrd="3" destOrd="0" presId="urn:microsoft.com/office/officeart/2018/2/layout/IconVerticalSolidList"/>
    <dgm:cxn modelId="{F173C947-DCDA-4786-879D-1DAC0F96B121}" type="presParOf" srcId="{42046FB6-5C8F-4E89-8400-D21F181B46B2}" destId="{2FEA2CB4-7A9C-441C-B5A0-C758531629F2}" srcOrd="3" destOrd="0" presId="urn:microsoft.com/office/officeart/2018/2/layout/IconVerticalSolidList"/>
    <dgm:cxn modelId="{666DF6E8-B3D9-4AC4-9B2A-A0564FB37ED2}" type="presParOf" srcId="{42046FB6-5C8F-4E89-8400-D21F181B46B2}" destId="{93FE0E94-2446-4563-9F0F-8B1F963C4B23}" srcOrd="4" destOrd="0" presId="urn:microsoft.com/office/officeart/2018/2/layout/IconVerticalSolidList"/>
    <dgm:cxn modelId="{F001B922-DFE8-4BF2-95A5-884FCD0A5073}" type="presParOf" srcId="{93FE0E94-2446-4563-9F0F-8B1F963C4B23}" destId="{728A1A38-1E43-4847-8809-4A7B745DBC58}" srcOrd="0" destOrd="0" presId="urn:microsoft.com/office/officeart/2018/2/layout/IconVerticalSolidList"/>
    <dgm:cxn modelId="{43FA2D1C-CF29-440B-B675-CF0386431693}" type="presParOf" srcId="{93FE0E94-2446-4563-9F0F-8B1F963C4B23}" destId="{BBF6938C-0FDA-4CF9-B913-5509CCB01165}" srcOrd="1" destOrd="0" presId="urn:microsoft.com/office/officeart/2018/2/layout/IconVerticalSolidList"/>
    <dgm:cxn modelId="{37867C8C-DDF3-48D4-8DA3-71E7930DCDFF}" type="presParOf" srcId="{93FE0E94-2446-4563-9F0F-8B1F963C4B23}" destId="{05780874-728B-449D-B313-7EDD166054F4}" srcOrd="2" destOrd="0" presId="urn:microsoft.com/office/officeart/2018/2/layout/IconVerticalSolidList"/>
    <dgm:cxn modelId="{4B3E2751-A221-4889-87E7-E3310543DA64}" type="presParOf" srcId="{93FE0E94-2446-4563-9F0F-8B1F963C4B23}" destId="{08293236-01A5-4D42-A276-B1BA84EA86E8}" srcOrd="3" destOrd="0" presId="urn:microsoft.com/office/officeart/2018/2/layout/IconVerticalSolidList"/>
    <dgm:cxn modelId="{774A96AA-BE4D-48D9-8A24-D0231A347990}" type="presParOf" srcId="{42046FB6-5C8F-4E89-8400-D21F181B46B2}" destId="{8815461A-303F-41FB-B4EC-CA8DBB8A3EF0}" srcOrd="5" destOrd="0" presId="urn:microsoft.com/office/officeart/2018/2/layout/IconVerticalSolidList"/>
    <dgm:cxn modelId="{AB192456-AA4A-489D-B661-690833082B03}" type="presParOf" srcId="{42046FB6-5C8F-4E89-8400-D21F181B46B2}" destId="{CFD458A0-7D6D-43CC-8DF5-38EE0239E121}" srcOrd="6" destOrd="0" presId="urn:microsoft.com/office/officeart/2018/2/layout/IconVerticalSolidList"/>
    <dgm:cxn modelId="{0C7FBF90-084A-4800-9497-147F5E750601}" type="presParOf" srcId="{CFD458A0-7D6D-43CC-8DF5-38EE0239E121}" destId="{C92312A2-35C1-405D-84E9-48F9B58E7A49}" srcOrd="0" destOrd="0" presId="urn:microsoft.com/office/officeart/2018/2/layout/IconVerticalSolidList"/>
    <dgm:cxn modelId="{72650B5D-B991-45E7-8158-767053ACBAED}" type="presParOf" srcId="{CFD458A0-7D6D-43CC-8DF5-38EE0239E121}" destId="{C1E2C6D0-6154-4697-AEC7-158608F83CA0}" srcOrd="1" destOrd="0" presId="urn:microsoft.com/office/officeart/2018/2/layout/IconVerticalSolidList"/>
    <dgm:cxn modelId="{EF3031F3-5C6C-4BC8-A7DC-6CD3CF9D8285}" type="presParOf" srcId="{CFD458A0-7D6D-43CC-8DF5-38EE0239E121}" destId="{C2956062-1F4E-40EB-91FB-6A2799E91BE9}" srcOrd="2" destOrd="0" presId="urn:microsoft.com/office/officeart/2018/2/layout/IconVerticalSolidList"/>
    <dgm:cxn modelId="{F9D2211A-2039-415B-B257-E2CD1700907D}" type="presParOf" srcId="{CFD458A0-7D6D-43CC-8DF5-38EE0239E121}" destId="{61785598-A2DF-42E3-A943-85B764E10E30}" srcOrd="3" destOrd="0" presId="urn:microsoft.com/office/officeart/2018/2/layout/IconVerticalSolidList"/>
    <dgm:cxn modelId="{76B3B971-E301-4741-9617-29F74C712367}" type="presParOf" srcId="{42046FB6-5C8F-4E89-8400-D21F181B46B2}" destId="{5F8BD880-FD51-4248-945D-52DC1C4FB6FF}" srcOrd="7" destOrd="0" presId="urn:microsoft.com/office/officeart/2018/2/layout/IconVerticalSolidList"/>
    <dgm:cxn modelId="{F3925A56-015E-4EE1-9C64-95E2FB8F204C}" type="presParOf" srcId="{42046FB6-5C8F-4E89-8400-D21F181B46B2}" destId="{605C5229-F4B7-41B3-B158-9C2857420E98}" srcOrd="8" destOrd="0" presId="urn:microsoft.com/office/officeart/2018/2/layout/IconVerticalSolidList"/>
    <dgm:cxn modelId="{5B3B59C8-423B-49AC-AE34-4B98AD4C6AD9}" type="presParOf" srcId="{605C5229-F4B7-41B3-B158-9C2857420E98}" destId="{31AF3163-0D91-4176-9E8E-B0BABCD0C640}" srcOrd="0" destOrd="0" presId="urn:microsoft.com/office/officeart/2018/2/layout/IconVerticalSolidList"/>
    <dgm:cxn modelId="{44286CDC-09C1-4F46-B9DF-D968A7ECED42}" type="presParOf" srcId="{605C5229-F4B7-41B3-B158-9C2857420E98}" destId="{51313CEF-8029-4751-AD2A-BF4E2F7C34BC}" srcOrd="1" destOrd="0" presId="urn:microsoft.com/office/officeart/2018/2/layout/IconVerticalSolidList"/>
    <dgm:cxn modelId="{0E2CC453-4F5F-49E1-B86D-33C4668FAAE7}" type="presParOf" srcId="{605C5229-F4B7-41B3-B158-9C2857420E98}" destId="{8B3B15CE-4E6B-406E-BF2B-DA5168A0E58A}" srcOrd="2" destOrd="0" presId="urn:microsoft.com/office/officeart/2018/2/layout/IconVerticalSolidList"/>
    <dgm:cxn modelId="{45FB5007-D1D4-4DF9-93C2-07C0EA2C656B}" type="presParOf" srcId="{605C5229-F4B7-41B3-B158-9C2857420E98}" destId="{367FDA94-06CF-4F2B-BFF8-2ABBA9530A77}" srcOrd="3" destOrd="0" presId="urn:microsoft.com/office/officeart/2018/2/layout/IconVerticalSolidList"/>
    <dgm:cxn modelId="{FFFF3BAE-7726-4EDC-A5D8-A953E70BC6A9}" type="presParOf" srcId="{42046FB6-5C8F-4E89-8400-D21F181B46B2}" destId="{39E4DDDE-467F-440E-88F4-436A4740660D}" srcOrd="9" destOrd="0" presId="urn:microsoft.com/office/officeart/2018/2/layout/IconVerticalSolidList"/>
    <dgm:cxn modelId="{6E183463-417C-48B1-B475-47C5F911973F}" type="presParOf" srcId="{42046FB6-5C8F-4E89-8400-D21F181B46B2}" destId="{80411CC6-8559-44F0-9923-2536AFA9B2F6}" srcOrd="10" destOrd="0" presId="urn:microsoft.com/office/officeart/2018/2/layout/IconVerticalSolidList"/>
    <dgm:cxn modelId="{F61847BD-F028-4FF9-8A4A-B3F2A7E945CB}" type="presParOf" srcId="{80411CC6-8559-44F0-9923-2536AFA9B2F6}" destId="{5B715F23-A5B3-4371-8437-08F738526B07}" srcOrd="0" destOrd="0" presId="urn:microsoft.com/office/officeart/2018/2/layout/IconVerticalSolidList"/>
    <dgm:cxn modelId="{973D55B1-8B3C-4DB2-B9C5-340967A93A91}" type="presParOf" srcId="{80411CC6-8559-44F0-9923-2536AFA9B2F6}" destId="{9C893A36-F1E1-4416-9620-0861E016A205}" srcOrd="1" destOrd="0" presId="urn:microsoft.com/office/officeart/2018/2/layout/IconVerticalSolidList"/>
    <dgm:cxn modelId="{D2731F1C-94F6-4F9F-B7EA-3DAFC27C5E33}" type="presParOf" srcId="{80411CC6-8559-44F0-9923-2536AFA9B2F6}" destId="{A2924F9F-C4BA-4AF4-BA57-AC49E19A128E}" srcOrd="2" destOrd="0" presId="urn:microsoft.com/office/officeart/2018/2/layout/IconVerticalSolidList"/>
    <dgm:cxn modelId="{FD1D45D7-D869-4D5E-A695-331E53B7D9AC}" type="presParOf" srcId="{80411CC6-8559-44F0-9923-2536AFA9B2F6}" destId="{BE8AB2E1-E446-44E0-B09B-F161062B2A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AED2A-AC32-4662-8368-791841113861}">
      <dsp:nvSpPr>
        <dsp:cNvPr id="0" name=""/>
        <dsp:cNvSpPr/>
      </dsp:nvSpPr>
      <dsp:spPr>
        <a:xfrm>
          <a:off x="0" y="1127"/>
          <a:ext cx="6255947" cy="480268"/>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85046071-9660-4B91-80F7-26921F3EBBE8}">
      <dsp:nvSpPr>
        <dsp:cNvPr id="0" name=""/>
        <dsp:cNvSpPr/>
      </dsp:nvSpPr>
      <dsp:spPr>
        <a:xfrm>
          <a:off x="145281" y="109187"/>
          <a:ext cx="264147" cy="2641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9FB1A-6170-49F5-BA57-F6FE93DFFA1D}">
      <dsp:nvSpPr>
        <dsp:cNvPr id="0" name=""/>
        <dsp:cNvSpPr/>
      </dsp:nvSpPr>
      <dsp:spPr>
        <a:xfrm>
          <a:off x="554710" y="1127"/>
          <a:ext cx="5701236" cy="48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28" tIns="50828" rIns="50828" bIns="50828"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tx1"/>
              </a:solidFill>
              <a:latin typeface="Amasis MT Pro" panose="02040504050005020304" pitchFamily="18" charset="0"/>
            </a:rPr>
            <a:t>1.0  PROJECT SUMMARY</a:t>
          </a:r>
        </a:p>
      </dsp:txBody>
      <dsp:txXfrm>
        <a:off x="554710" y="1127"/>
        <a:ext cx="5701236" cy="480268"/>
      </dsp:txXfrm>
    </dsp:sp>
    <dsp:sp modelId="{1C6652F4-CA60-42C9-B13A-3E53577E4009}">
      <dsp:nvSpPr>
        <dsp:cNvPr id="0" name=""/>
        <dsp:cNvSpPr/>
      </dsp:nvSpPr>
      <dsp:spPr>
        <a:xfrm>
          <a:off x="0" y="601462"/>
          <a:ext cx="6255947" cy="480268"/>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4FB9A908-1391-42B8-BC79-22F7BA4987CF}">
      <dsp:nvSpPr>
        <dsp:cNvPr id="0" name=""/>
        <dsp:cNvSpPr/>
      </dsp:nvSpPr>
      <dsp:spPr>
        <a:xfrm>
          <a:off x="145281" y="709523"/>
          <a:ext cx="264147" cy="2641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FB5C7D-0398-4BF0-9BAA-B0DD0B165091}">
      <dsp:nvSpPr>
        <dsp:cNvPr id="0" name=""/>
        <dsp:cNvSpPr/>
      </dsp:nvSpPr>
      <dsp:spPr>
        <a:xfrm>
          <a:off x="554710" y="601462"/>
          <a:ext cx="5701236" cy="48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28" tIns="50828" rIns="50828" bIns="50828"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tx1"/>
              </a:solidFill>
              <a:latin typeface="Amasis MT Pro" panose="02040504050005020304" pitchFamily="18" charset="0"/>
            </a:rPr>
            <a:t>2.0 OBJECTIVE</a:t>
          </a:r>
        </a:p>
      </dsp:txBody>
      <dsp:txXfrm>
        <a:off x="554710" y="601462"/>
        <a:ext cx="5701236" cy="480268"/>
      </dsp:txXfrm>
    </dsp:sp>
    <dsp:sp modelId="{728A1A38-1E43-4847-8809-4A7B745DBC58}">
      <dsp:nvSpPr>
        <dsp:cNvPr id="0" name=""/>
        <dsp:cNvSpPr/>
      </dsp:nvSpPr>
      <dsp:spPr>
        <a:xfrm>
          <a:off x="0" y="1201798"/>
          <a:ext cx="6255947" cy="480268"/>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BBF6938C-0FDA-4CF9-B913-5509CCB01165}">
      <dsp:nvSpPr>
        <dsp:cNvPr id="0" name=""/>
        <dsp:cNvSpPr/>
      </dsp:nvSpPr>
      <dsp:spPr>
        <a:xfrm>
          <a:off x="145281" y="1309859"/>
          <a:ext cx="264147" cy="2641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293236-01A5-4D42-A276-B1BA84EA86E8}">
      <dsp:nvSpPr>
        <dsp:cNvPr id="0" name=""/>
        <dsp:cNvSpPr/>
      </dsp:nvSpPr>
      <dsp:spPr>
        <a:xfrm>
          <a:off x="554710" y="1201798"/>
          <a:ext cx="5701236" cy="48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28" tIns="50828" rIns="50828" bIns="50828"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tx1"/>
              </a:solidFill>
              <a:latin typeface="Amasis MT Pro" panose="02040504050005020304" pitchFamily="18" charset="0"/>
            </a:rPr>
            <a:t>3.0 DATA &amp; TOOL USED FOR ANALYSIS</a:t>
          </a:r>
        </a:p>
      </dsp:txBody>
      <dsp:txXfrm>
        <a:off x="554710" y="1201798"/>
        <a:ext cx="5701236" cy="480268"/>
      </dsp:txXfrm>
    </dsp:sp>
    <dsp:sp modelId="{C92312A2-35C1-405D-84E9-48F9B58E7A49}">
      <dsp:nvSpPr>
        <dsp:cNvPr id="0" name=""/>
        <dsp:cNvSpPr/>
      </dsp:nvSpPr>
      <dsp:spPr>
        <a:xfrm>
          <a:off x="0" y="1802134"/>
          <a:ext cx="6255947" cy="480268"/>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C1E2C6D0-6154-4697-AEC7-158608F83CA0}">
      <dsp:nvSpPr>
        <dsp:cNvPr id="0" name=""/>
        <dsp:cNvSpPr/>
      </dsp:nvSpPr>
      <dsp:spPr>
        <a:xfrm>
          <a:off x="145281" y="1910195"/>
          <a:ext cx="264147" cy="2641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785598-A2DF-42E3-A943-85B764E10E30}">
      <dsp:nvSpPr>
        <dsp:cNvPr id="0" name=""/>
        <dsp:cNvSpPr/>
      </dsp:nvSpPr>
      <dsp:spPr>
        <a:xfrm>
          <a:off x="554710" y="1802134"/>
          <a:ext cx="5701236" cy="48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28" tIns="50828" rIns="50828" bIns="50828"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tx1"/>
              </a:solidFill>
              <a:latin typeface="Amasis MT Pro" panose="02040504050005020304" pitchFamily="18" charset="0"/>
            </a:rPr>
            <a:t>4.0 FINDINGS</a:t>
          </a:r>
        </a:p>
      </dsp:txBody>
      <dsp:txXfrm>
        <a:off x="554710" y="1802134"/>
        <a:ext cx="5701236" cy="480268"/>
      </dsp:txXfrm>
    </dsp:sp>
    <dsp:sp modelId="{31AF3163-0D91-4176-9E8E-B0BABCD0C640}">
      <dsp:nvSpPr>
        <dsp:cNvPr id="0" name=""/>
        <dsp:cNvSpPr/>
      </dsp:nvSpPr>
      <dsp:spPr>
        <a:xfrm>
          <a:off x="0" y="2402470"/>
          <a:ext cx="6255947" cy="480268"/>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51313CEF-8029-4751-AD2A-BF4E2F7C34BC}">
      <dsp:nvSpPr>
        <dsp:cNvPr id="0" name=""/>
        <dsp:cNvSpPr/>
      </dsp:nvSpPr>
      <dsp:spPr>
        <a:xfrm>
          <a:off x="145281" y="2510530"/>
          <a:ext cx="264147" cy="2641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7FDA94-06CF-4F2B-BFF8-2ABBA9530A77}">
      <dsp:nvSpPr>
        <dsp:cNvPr id="0" name=""/>
        <dsp:cNvSpPr/>
      </dsp:nvSpPr>
      <dsp:spPr>
        <a:xfrm>
          <a:off x="554710" y="2402470"/>
          <a:ext cx="5701236" cy="48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28" tIns="50828" rIns="50828" bIns="50828"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tx1"/>
              </a:solidFill>
              <a:latin typeface="Amasis MT Pro" panose="02040504050005020304" pitchFamily="18" charset="0"/>
            </a:rPr>
            <a:t>5.0 RECOMMENDATIONS</a:t>
          </a:r>
        </a:p>
      </dsp:txBody>
      <dsp:txXfrm>
        <a:off x="554710" y="2402470"/>
        <a:ext cx="5701236" cy="480268"/>
      </dsp:txXfrm>
    </dsp:sp>
    <dsp:sp modelId="{5B715F23-A5B3-4371-8437-08F738526B07}">
      <dsp:nvSpPr>
        <dsp:cNvPr id="0" name=""/>
        <dsp:cNvSpPr/>
      </dsp:nvSpPr>
      <dsp:spPr>
        <a:xfrm>
          <a:off x="0" y="3002806"/>
          <a:ext cx="6255947" cy="480268"/>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9C893A36-F1E1-4416-9620-0861E016A205}">
      <dsp:nvSpPr>
        <dsp:cNvPr id="0" name=""/>
        <dsp:cNvSpPr/>
      </dsp:nvSpPr>
      <dsp:spPr>
        <a:xfrm>
          <a:off x="145281" y="3110866"/>
          <a:ext cx="264147" cy="2641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8AB2E1-E446-44E0-B09B-F161062B2AF4}">
      <dsp:nvSpPr>
        <dsp:cNvPr id="0" name=""/>
        <dsp:cNvSpPr/>
      </dsp:nvSpPr>
      <dsp:spPr>
        <a:xfrm>
          <a:off x="554710" y="3002806"/>
          <a:ext cx="5701236" cy="480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28" tIns="50828" rIns="50828" bIns="50828"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tx1"/>
              </a:solidFill>
              <a:latin typeface="Amasis MT Pro" panose="02040504050005020304" pitchFamily="18" charset="0"/>
            </a:rPr>
            <a:t>6.0 LIMITATIONS</a:t>
          </a:r>
        </a:p>
      </dsp:txBody>
      <dsp:txXfrm>
        <a:off x="554710" y="3002806"/>
        <a:ext cx="5701236" cy="4802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C3998-1C1A-44AE-9C3F-55EB25474AE0}"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64B13-BF32-472E-A6F5-614B41987513}" type="slidenum">
              <a:rPr lang="en-US" smtClean="0"/>
              <a:t>‹#›</a:t>
            </a:fld>
            <a:endParaRPr lang="en-US"/>
          </a:p>
        </p:txBody>
      </p:sp>
    </p:spTree>
    <p:extLst>
      <p:ext uri="{BB962C8B-B14F-4D97-AF65-F5344CB8AC3E}">
        <p14:creationId xmlns:p14="http://schemas.microsoft.com/office/powerpoint/2010/main" val="189460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A64B13-BF32-472E-A6F5-614B41987513}" type="slidenum">
              <a:rPr lang="en-US" smtClean="0"/>
              <a:t>10</a:t>
            </a:fld>
            <a:endParaRPr lang="en-US"/>
          </a:p>
        </p:txBody>
      </p:sp>
    </p:spTree>
    <p:extLst>
      <p:ext uri="{BB962C8B-B14F-4D97-AF65-F5344CB8AC3E}">
        <p14:creationId xmlns:p14="http://schemas.microsoft.com/office/powerpoint/2010/main" val="314565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8/19/2024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0242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8/19/2024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211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8/19/2024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7209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8/19/2024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1980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8/19/2024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263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8/19/2024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522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8/19/2024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8312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8/19/2024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7167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8/19/2024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4215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8/19/2024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6198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8/19/2024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6774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8/19/2024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9313612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4" name="Rectangle 24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5" name="Rectangle 244">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6" name="Right Triangle 24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7" name="Group 24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73CDB9-CD35-E095-9272-1A36FDCE59A9}"/>
              </a:ext>
            </a:extLst>
          </p:cNvPr>
          <p:cNvSpPr>
            <a:spLocks noGrp="1"/>
          </p:cNvSpPr>
          <p:nvPr>
            <p:ph type="ctrTitle"/>
          </p:nvPr>
        </p:nvSpPr>
        <p:spPr>
          <a:xfrm>
            <a:off x="198741" y="1457809"/>
            <a:ext cx="6345991" cy="913977"/>
          </a:xfrm>
        </p:spPr>
        <p:txBody>
          <a:bodyPr>
            <a:normAutofit fontScale="90000"/>
          </a:bodyPr>
          <a:lstStyle/>
          <a:p>
            <a:pPr algn="l"/>
            <a:r>
              <a:rPr lang="en-US" sz="2800" i="0" dirty="0">
                <a:solidFill>
                  <a:schemeClr val="tx2">
                    <a:alpha val="80000"/>
                  </a:schemeClr>
                </a:solidFill>
                <a:effectLst/>
                <a:latin typeface="Amasis MT Pro" panose="02040504050005020304" pitchFamily="18" charset="0"/>
              </a:rPr>
              <a:t>Google Analytics Capstone Case Study</a:t>
            </a:r>
            <a:br>
              <a:rPr lang="en-US" sz="2800" i="0" dirty="0">
                <a:solidFill>
                  <a:schemeClr val="tx2">
                    <a:alpha val="80000"/>
                  </a:schemeClr>
                </a:solidFill>
                <a:effectLst/>
                <a:latin typeface="Amasis MT Pro" panose="02040504050005020304" pitchFamily="18" charset="0"/>
              </a:rPr>
            </a:br>
            <a:br>
              <a:rPr lang="en-US" sz="3800" b="0" i="0" dirty="0">
                <a:solidFill>
                  <a:schemeClr val="tx2">
                    <a:alpha val="80000"/>
                  </a:schemeClr>
                </a:solidFill>
                <a:effectLst/>
              </a:rPr>
            </a:br>
            <a:r>
              <a:rPr lang="en-US" sz="2000" b="1" i="0" dirty="0">
                <a:solidFill>
                  <a:schemeClr val="tx2">
                    <a:alpha val="80000"/>
                  </a:schemeClr>
                </a:solidFill>
                <a:effectLst/>
                <a:latin typeface="Amasis MT Pro" panose="02040504050005020304" pitchFamily="18" charset="0"/>
              </a:rPr>
              <a:t>Presented by: Smitha Nair</a:t>
            </a:r>
            <a:endParaRPr lang="en-US" sz="2000" dirty="0">
              <a:solidFill>
                <a:schemeClr val="tx2">
                  <a:alpha val="80000"/>
                </a:schemeClr>
              </a:solidFill>
              <a:latin typeface="Amasis MT Pro" panose="02040504050005020304" pitchFamily="18" charset="0"/>
            </a:endParaRPr>
          </a:p>
        </p:txBody>
      </p:sp>
      <p:sp>
        <p:nvSpPr>
          <p:cNvPr id="3" name="Subtitle 2">
            <a:extLst>
              <a:ext uri="{FF2B5EF4-FFF2-40B4-BE49-F238E27FC236}">
                <a16:creationId xmlns:a16="http://schemas.microsoft.com/office/drawing/2014/main" id="{F6F81F2F-942B-0073-9C83-B5222ECCC63E}"/>
              </a:ext>
            </a:extLst>
          </p:cNvPr>
          <p:cNvSpPr>
            <a:spLocks noGrp="1"/>
          </p:cNvSpPr>
          <p:nvPr>
            <p:ph type="subTitle" idx="1"/>
          </p:nvPr>
        </p:nvSpPr>
        <p:spPr>
          <a:xfrm>
            <a:off x="296813" y="2905260"/>
            <a:ext cx="5705616" cy="741362"/>
          </a:xfrm>
          <a:solidFill>
            <a:schemeClr val="accent6">
              <a:lumMod val="20000"/>
              <a:lumOff val="80000"/>
            </a:schemeClr>
          </a:solidFill>
        </p:spPr>
        <p:txBody>
          <a:bodyPr>
            <a:normAutofit/>
          </a:bodyPr>
          <a:lstStyle/>
          <a:p>
            <a:pPr algn="l"/>
            <a:r>
              <a:rPr lang="en-US" sz="2000" b="1" i="0" dirty="0">
                <a:solidFill>
                  <a:schemeClr val="tx2">
                    <a:alpha val="80000"/>
                  </a:schemeClr>
                </a:solidFill>
                <a:effectLst/>
                <a:latin typeface="Amasis MT Pro" panose="02040504050005020304" pitchFamily="18" charset="0"/>
              </a:rPr>
              <a:t>ANNUAL &amp; CASUAL BIKE SHARE USAGE</a:t>
            </a:r>
            <a:endParaRPr lang="en-US" sz="2000" dirty="0">
              <a:solidFill>
                <a:schemeClr val="tx2">
                  <a:alpha val="80000"/>
                </a:schemeClr>
              </a:solidFill>
              <a:latin typeface="Amasis MT Pro" panose="02040504050005020304" pitchFamily="18" charset="0"/>
            </a:endParaRPr>
          </a:p>
        </p:txBody>
      </p:sp>
      <p:pic>
        <p:nvPicPr>
          <p:cNvPr id="5" name="Picture 4" descr="A blue circle with a person riding a bicycle&#10;&#10;Description automatically generated">
            <a:extLst>
              <a:ext uri="{FF2B5EF4-FFF2-40B4-BE49-F238E27FC236}">
                <a16:creationId xmlns:a16="http://schemas.microsoft.com/office/drawing/2014/main" id="{C9E9E6F0-8BF2-EA7E-746D-2AB27335F705}"/>
              </a:ext>
            </a:extLst>
          </p:cNvPr>
          <p:cNvPicPr>
            <a:picLocks noChangeAspect="1"/>
          </p:cNvPicPr>
          <p:nvPr/>
        </p:nvPicPr>
        <p:blipFill>
          <a:blip r:embed="rId2">
            <a:extLst>
              <a:ext uri="{28A0092B-C50C-407E-A947-70E740481C1C}">
                <a14:useLocalDpi xmlns:a14="http://schemas.microsoft.com/office/drawing/2010/main" val="0"/>
              </a:ext>
            </a:extLst>
          </a:blip>
          <a:srcRect l="4200" r="646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4299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ectangle 49">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ight Triangle 5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ocument 5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5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34A982-F67F-32D9-2A95-4CBC2005C04A}"/>
              </a:ext>
            </a:extLst>
          </p:cNvPr>
          <p:cNvSpPr>
            <a:spLocks noGrp="1"/>
          </p:cNvSpPr>
          <p:nvPr>
            <p:ph idx="1"/>
          </p:nvPr>
        </p:nvSpPr>
        <p:spPr>
          <a:xfrm>
            <a:off x="19778" y="4596151"/>
            <a:ext cx="5602595" cy="1345219"/>
          </a:xfrm>
        </p:spPr>
        <p:txBody>
          <a:bodyPr>
            <a:normAutofit/>
          </a:bodyPr>
          <a:lstStyle/>
          <a:p>
            <a:pPr marL="0" indent="0">
              <a:lnSpc>
                <a:spcPct val="100000"/>
              </a:lnSpc>
              <a:buNone/>
            </a:pPr>
            <a:r>
              <a:rPr lang="en-US" sz="1600" dirty="0">
                <a:solidFill>
                  <a:schemeClr val="tx2"/>
                </a:solidFill>
                <a:latin typeface="Amasis MT Pro" panose="02040504050005020304" pitchFamily="18" charset="0"/>
              </a:rPr>
              <a:t>There is sharp rise of riders both casual and annual during summer from May-August</a:t>
            </a:r>
          </a:p>
          <a:p>
            <a:pPr marL="0" indent="0">
              <a:lnSpc>
                <a:spcPct val="100000"/>
              </a:lnSpc>
              <a:buNone/>
            </a:pPr>
            <a:r>
              <a:rPr lang="en-US" sz="1600" dirty="0">
                <a:solidFill>
                  <a:schemeClr val="tx2"/>
                </a:solidFill>
                <a:latin typeface="Amasis MT Pro" panose="02040504050005020304" pitchFamily="18" charset="0"/>
              </a:rPr>
              <a:t>There is an acute decline of bike usage by both segments during winters from September-February .</a:t>
            </a:r>
          </a:p>
        </p:txBody>
      </p:sp>
      <p:pic>
        <p:nvPicPr>
          <p:cNvPr id="6" name="Picture 5">
            <a:extLst>
              <a:ext uri="{FF2B5EF4-FFF2-40B4-BE49-F238E27FC236}">
                <a16:creationId xmlns:a16="http://schemas.microsoft.com/office/drawing/2014/main" id="{ED77C96E-5D91-9C02-67F2-E0EA1537E27D}"/>
              </a:ext>
            </a:extLst>
          </p:cNvPr>
          <p:cNvPicPr>
            <a:picLocks noChangeAspect="1"/>
          </p:cNvPicPr>
          <p:nvPr/>
        </p:nvPicPr>
        <p:blipFill>
          <a:blip r:embed="rId3"/>
          <a:stretch>
            <a:fillRect/>
          </a:stretch>
        </p:blipFill>
        <p:spPr>
          <a:xfrm>
            <a:off x="6189156" y="171715"/>
            <a:ext cx="5840883" cy="3686571"/>
          </a:xfrm>
          <a:prstGeom prst="rect">
            <a:avLst/>
          </a:prstGeom>
        </p:spPr>
      </p:pic>
      <p:pic>
        <p:nvPicPr>
          <p:cNvPr id="9" name="Picture 8">
            <a:extLst>
              <a:ext uri="{FF2B5EF4-FFF2-40B4-BE49-F238E27FC236}">
                <a16:creationId xmlns:a16="http://schemas.microsoft.com/office/drawing/2014/main" id="{0C80531B-1DAA-49AE-08A9-C5651E32E320}"/>
              </a:ext>
            </a:extLst>
          </p:cNvPr>
          <p:cNvPicPr>
            <a:picLocks noChangeAspect="1"/>
          </p:cNvPicPr>
          <p:nvPr/>
        </p:nvPicPr>
        <p:blipFill>
          <a:blip r:embed="rId4"/>
          <a:stretch>
            <a:fillRect/>
          </a:stretch>
        </p:blipFill>
        <p:spPr>
          <a:xfrm>
            <a:off x="0" y="209235"/>
            <a:ext cx="6172544" cy="3686571"/>
          </a:xfrm>
          <a:prstGeom prst="rect">
            <a:avLst/>
          </a:prstGeom>
        </p:spPr>
      </p:pic>
      <p:sp>
        <p:nvSpPr>
          <p:cNvPr id="10" name="Content Placeholder 2">
            <a:extLst>
              <a:ext uri="{FF2B5EF4-FFF2-40B4-BE49-F238E27FC236}">
                <a16:creationId xmlns:a16="http://schemas.microsoft.com/office/drawing/2014/main" id="{7441756F-C64D-5C34-65F3-B98144157685}"/>
              </a:ext>
            </a:extLst>
          </p:cNvPr>
          <p:cNvSpPr txBox="1">
            <a:spLocks/>
          </p:cNvSpPr>
          <p:nvPr/>
        </p:nvSpPr>
        <p:spPr>
          <a:xfrm>
            <a:off x="6002844" y="4629236"/>
            <a:ext cx="5674152" cy="19261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solidFill>
                  <a:schemeClr val="tx2"/>
                </a:solidFill>
                <a:latin typeface="Amasis MT Pro" panose="02040504050005020304" pitchFamily="18" charset="0"/>
              </a:rPr>
              <a:t>Peak travel time for casual riders is from 4-6 PM</a:t>
            </a:r>
          </a:p>
        </p:txBody>
      </p:sp>
      <p:sp>
        <p:nvSpPr>
          <p:cNvPr id="11" name="Content Placeholder 2">
            <a:extLst>
              <a:ext uri="{FF2B5EF4-FFF2-40B4-BE49-F238E27FC236}">
                <a16:creationId xmlns:a16="http://schemas.microsoft.com/office/drawing/2014/main" id="{68501C65-767B-E567-5108-65B0365A60B3}"/>
              </a:ext>
            </a:extLst>
          </p:cNvPr>
          <p:cNvSpPr txBox="1">
            <a:spLocks/>
          </p:cNvSpPr>
          <p:nvPr/>
        </p:nvSpPr>
        <p:spPr>
          <a:xfrm>
            <a:off x="4320230" y="3986761"/>
            <a:ext cx="5674152" cy="53568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b="1" dirty="0">
                <a:solidFill>
                  <a:schemeClr val="tx2"/>
                </a:solidFill>
                <a:latin typeface="Amasis MT Pro" panose="02040504050005020304" pitchFamily="18" charset="0"/>
              </a:rPr>
              <a:t>Main Insight</a:t>
            </a:r>
          </a:p>
        </p:txBody>
      </p:sp>
    </p:spTree>
    <p:extLst>
      <p:ext uri="{BB962C8B-B14F-4D97-AF65-F5344CB8AC3E}">
        <p14:creationId xmlns:p14="http://schemas.microsoft.com/office/powerpoint/2010/main" val="367473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7" name="Rectangle 15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9" name="Rectangle 158">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1" name="Right Triangle 16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5" name="Group 16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6" name="Straight Connector 16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D497522-0EDA-8FBB-7C83-1A2371B00EE3}"/>
              </a:ext>
            </a:extLst>
          </p:cNvPr>
          <p:cNvSpPr>
            <a:spLocks noGrp="1"/>
          </p:cNvSpPr>
          <p:nvPr>
            <p:ph type="title"/>
          </p:nvPr>
        </p:nvSpPr>
        <p:spPr>
          <a:xfrm>
            <a:off x="6634528" y="799188"/>
            <a:ext cx="4712534" cy="609598"/>
          </a:xfrm>
        </p:spPr>
        <p:txBody>
          <a:bodyPr anchor="t">
            <a:normAutofit/>
          </a:bodyPr>
          <a:lstStyle/>
          <a:p>
            <a:pPr algn="ctr"/>
            <a:r>
              <a:rPr lang="en-US" sz="1600" b="1" dirty="0">
                <a:solidFill>
                  <a:schemeClr val="tx2"/>
                </a:solidFill>
                <a:latin typeface="Amasis MT Pro" panose="02040504050005020304" pitchFamily="18" charset="0"/>
              </a:rPr>
              <a:t>Casual Members</a:t>
            </a:r>
          </a:p>
        </p:txBody>
      </p:sp>
      <p:sp>
        <p:nvSpPr>
          <p:cNvPr id="13" name="Title 1">
            <a:extLst>
              <a:ext uri="{FF2B5EF4-FFF2-40B4-BE49-F238E27FC236}">
                <a16:creationId xmlns:a16="http://schemas.microsoft.com/office/drawing/2014/main" id="{EA115BA9-7844-A3D5-5AD5-57FB1E5266DA}"/>
              </a:ext>
            </a:extLst>
          </p:cNvPr>
          <p:cNvSpPr txBox="1">
            <a:spLocks/>
          </p:cNvSpPr>
          <p:nvPr/>
        </p:nvSpPr>
        <p:spPr>
          <a:xfrm>
            <a:off x="498075" y="854128"/>
            <a:ext cx="4712534" cy="60959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lgn="ctr"/>
            <a:r>
              <a:rPr lang="en-US" sz="1600" b="1" dirty="0">
                <a:solidFill>
                  <a:schemeClr val="tx2"/>
                </a:solidFill>
                <a:latin typeface="Amasis MT Pro" panose="02040504050005020304" pitchFamily="18" charset="0"/>
              </a:rPr>
              <a:t>Annual Members</a:t>
            </a:r>
          </a:p>
        </p:txBody>
      </p:sp>
      <p:sp>
        <p:nvSpPr>
          <p:cNvPr id="14" name="Title 1">
            <a:extLst>
              <a:ext uri="{FF2B5EF4-FFF2-40B4-BE49-F238E27FC236}">
                <a16:creationId xmlns:a16="http://schemas.microsoft.com/office/drawing/2014/main" id="{A588050F-2815-010B-C238-7573C463A0E2}"/>
              </a:ext>
            </a:extLst>
          </p:cNvPr>
          <p:cNvSpPr txBox="1">
            <a:spLocks/>
          </p:cNvSpPr>
          <p:nvPr/>
        </p:nvSpPr>
        <p:spPr>
          <a:xfrm>
            <a:off x="3474374" y="275361"/>
            <a:ext cx="4712534" cy="501487"/>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2800" b="1" dirty="0">
                <a:solidFill>
                  <a:schemeClr val="tx2"/>
                </a:solidFill>
                <a:latin typeface="Amasis MT Pro" panose="02040504050005020304" pitchFamily="18" charset="0"/>
              </a:rPr>
              <a:t>Frequently travelled stations</a:t>
            </a:r>
          </a:p>
        </p:txBody>
      </p:sp>
      <p:pic>
        <p:nvPicPr>
          <p:cNvPr id="7" name="Picture 6">
            <a:extLst>
              <a:ext uri="{FF2B5EF4-FFF2-40B4-BE49-F238E27FC236}">
                <a16:creationId xmlns:a16="http://schemas.microsoft.com/office/drawing/2014/main" id="{E49AE61F-B2FB-AACF-B15D-3C1B381A37C8}"/>
              </a:ext>
            </a:extLst>
          </p:cNvPr>
          <p:cNvPicPr>
            <a:picLocks noChangeAspect="1"/>
          </p:cNvPicPr>
          <p:nvPr/>
        </p:nvPicPr>
        <p:blipFill>
          <a:blip r:embed="rId2"/>
          <a:stretch>
            <a:fillRect/>
          </a:stretch>
        </p:blipFill>
        <p:spPr>
          <a:xfrm>
            <a:off x="239578" y="1280918"/>
            <a:ext cx="5588037" cy="5078219"/>
          </a:xfrm>
          <a:prstGeom prst="rect">
            <a:avLst/>
          </a:prstGeom>
        </p:spPr>
      </p:pic>
      <p:pic>
        <p:nvPicPr>
          <p:cNvPr id="12" name="Content Placeholder 11">
            <a:extLst>
              <a:ext uri="{FF2B5EF4-FFF2-40B4-BE49-F238E27FC236}">
                <a16:creationId xmlns:a16="http://schemas.microsoft.com/office/drawing/2014/main" id="{1A885117-EA5B-B7F5-95AA-317C756843AC}"/>
              </a:ext>
            </a:extLst>
          </p:cNvPr>
          <p:cNvPicPr>
            <a:picLocks noGrp="1" noChangeAspect="1"/>
          </p:cNvPicPr>
          <p:nvPr>
            <p:ph idx="1"/>
          </p:nvPr>
        </p:nvPicPr>
        <p:blipFill>
          <a:blip r:embed="rId3"/>
          <a:stretch>
            <a:fillRect/>
          </a:stretch>
        </p:blipFill>
        <p:spPr>
          <a:xfrm>
            <a:off x="6118827" y="1280918"/>
            <a:ext cx="5882862" cy="5078211"/>
          </a:xfrm>
        </p:spPr>
      </p:pic>
    </p:spTree>
    <p:extLst>
      <p:ext uri="{BB962C8B-B14F-4D97-AF65-F5344CB8AC3E}">
        <p14:creationId xmlns:p14="http://schemas.microsoft.com/office/powerpoint/2010/main" val="327714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ectangle 59">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 name="Right Triangle 6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Document 63">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6" name="Group 6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7" name="Straight Connector 6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34A982-F67F-32D9-2A95-4CBC2005C04A}"/>
              </a:ext>
            </a:extLst>
          </p:cNvPr>
          <p:cNvSpPr>
            <a:spLocks noGrp="1"/>
          </p:cNvSpPr>
          <p:nvPr>
            <p:ph idx="1"/>
          </p:nvPr>
        </p:nvSpPr>
        <p:spPr>
          <a:xfrm>
            <a:off x="274070" y="1995108"/>
            <a:ext cx="6159160" cy="2980124"/>
          </a:xfrm>
        </p:spPr>
        <p:txBody>
          <a:bodyPr>
            <a:normAutofit/>
          </a:bodyPr>
          <a:lstStyle/>
          <a:p>
            <a:pPr marL="0" indent="0">
              <a:buNone/>
            </a:pPr>
            <a:r>
              <a:rPr lang="en-US" sz="1800" b="1" dirty="0">
                <a:solidFill>
                  <a:schemeClr val="tx2"/>
                </a:solidFill>
                <a:latin typeface="Amasis MT Pro" panose="02040504050005020304" pitchFamily="18" charset="0"/>
              </a:rPr>
              <a:t>Main Insight:</a:t>
            </a:r>
          </a:p>
          <a:p>
            <a:pPr marL="0" indent="0">
              <a:buNone/>
            </a:pPr>
            <a:r>
              <a:rPr lang="en-US" sz="1800" dirty="0">
                <a:solidFill>
                  <a:schemeClr val="tx2"/>
                </a:solidFill>
                <a:latin typeface="Amasis MT Pro" panose="02040504050005020304" pitchFamily="18" charset="0"/>
              </a:rPr>
              <a:t>Casual riders have longer average ride time</a:t>
            </a:r>
          </a:p>
        </p:txBody>
      </p:sp>
      <p:pic>
        <p:nvPicPr>
          <p:cNvPr id="6" name="Picture 5">
            <a:extLst>
              <a:ext uri="{FF2B5EF4-FFF2-40B4-BE49-F238E27FC236}">
                <a16:creationId xmlns:a16="http://schemas.microsoft.com/office/drawing/2014/main" id="{65D662FB-8088-E1FE-E39A-B3912F1EFE15}"/>
              </a:ext>
            </a:extLst>
          </p:cNvPr>
          <p:cNvPicPr>
            <a:picLocks noChangeAspect="1"/>
          </p:cNvPicPr>
          <p:nvPr/>
        </p:nvPicPr>
        <p:blipFill>
          <a:blip r:embed="rId2"/>
          <a:stretch>
            <a:fillRect/>
          </a:stretch>
        </p:blipFill>
        <p:spPr>
          <a:xfrm>
            <a:off x="5384800" y="940103"/>
            <a:ext cx="6608330" cy="3995705"/>
          </a:xfrm>
          <a:prstGeom prst="rect">
            <a:avLst/>
          </a:prstGeom>
        </p:spPr>
      </p:pic>
    </p:spTree>
    <p:extLst>
      <p:ext uri="{BB962C8B-B14F-4D97-AF65-F5344CB8AC3E}">
        <p14:creationId xmlns:p14="http://schemas.microsoft.com/office/powerpoint/2010/main" val="288573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Freeform: Shape 53">
            <a:extLst>
              <a:ext uri="{FF2B5EF4-FFF2-40B4-BE49-F238E27FC236}">
                <a16:creationId xmlns:a16="http://schemas.microsoft.com/office/drawing/2014/main" id="{316368BA-0A3E-4AE0-8333-2364F90C1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6055"/>
            <a:ext cx="1220861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1515671-FCE4-9980-2D62-91C3A5512956}"/>
              </a:ext>
            </a:extLst>
          </p:cNvPr>
          <p:cNvSpPr>
            <a:spLocks noGrp="1"/>
          </p:cNvSpPr>
          <p:nvPr>
            <p:ph type="title"/>
          </p:nvPr>
        </p:nvSpPr>
        <p:spPr>
          <a:xfrm>
            <a:off x="143990" y="305599"/>
            <a:ext cx="10548852" cy="891801"/>
          </a:xfrm>
        </p:spPr>
        <p:txBody>
          <a:bodyPr anchor="t">
            <a:normAutofit/>
          </a:bodyPr>
          <a:lstStyle/>
          <a:p>
            <a:r>
              <a:rPr lang="en-US" dirty="0">
                <a:solidFill>
                  <a:schemeClr val="tx2"/>
                </a:solidFill>
                <a:latin typeface="Amasis MT Pro" panose="02040504050005020304" pitchFamily="18" charset="0"/>
              </a:rPr>
              <a:t>Recommendations</a:t>
            </a:r>
          </a:p>
        </p:txBody>
      </p:sp>
      <p:sp>
        <p:nvSpPr>
          <p:cNvPr id="3" name="Content Placeholder 2">
            <a:extLst>
              <a:ext uri="{FF2B5EF4-FFF2-40B4-BE49-F238E27FC236}">
                <a16:creationId xmlns:a16="http://schemas.microsoft.com/office/drawing/2014/main" id="{9234A982-F67F-32D9-2A95-4CBC2005C04A}"/>
              </a:ext>
            </a:extLst>
          </p:cNvPr>
          <p:cNvSpPr>
            <a:spLocks noGrp="1"/>
          </p:cNvSpPr>
          <p:nvPr>
            <p:ph idx="1"/>
          </p:nvPr>
        </p:nvSpPr>
        <p:spPr>
          <a:xfrm>
            <a:off x="290212" y="1331282"/>
            <a:ext cx="10712869" cy="5450518"/>
          </a:xfrm>
        </p:spPr>
        <p:txBody>
          <a:bodyPr anchor="t">
            <a:normAutofit/>
          </a:bodyPr>
          <a:lstStyle/>
          <a:p>
            <a:pPr marL="0" indent="0">
              <a:lnSpc>
                <a:spcPct val="100000"/>
              </a:lnSpc>
              <a:buNone/>
            </a:pPr>
            <a:r>
              <a:rPr lang="en-US" sz="1600" b="0" i="0" dirty="0">
                <a:solidFill>
                  <a:schemeClr val="tx1"/>
                </a:solidFill>
                <a:effectLst/>
                <a:latin typeface="Amasis MT Pro" panose="020F0502020204030204" pitchFamily="18" charset="0"/>
              </a:rPr>
              <a:t>To attract more casual riders, marketing teams can offer discounts on electric bikes and classic bikes in exchange for an annual membership.</a:t>
            </a:r>
          </a:p>
          <a:p>
            <a:pPr marL="0" indent="0">
              <a:lnSpc>
                <a:spcPct val="100000"/>
              </a:lnSpc>
              <a:buNone/>
            </a:pPr>
            <a:endParaRPr lang="en-US" sz="1600" dirty="0">
              <a:solidFill>
                <a:schemeClr val="tx1"/>
              </a:solidFill>
              <a:latin typeface="Amasis MT Pro" panose="020F0502020204030204" pitchFamily="18" charset="0"/>
            </a:endParaRPr>
          </a:p>
          <a:p>
            <a:pPr marL="0" indent="0">
              <a:lnSpc>
                <a:spcPct val="100000"/>
              </a:lnSpc>
              <a:buNone/>
            </a:pPr>
            <a:r>
              <a:rPr lang="en-US" sz="1600" dirty="0">
                <a:solidFill>
                  <a:schemeClr val="tx1"/>
                </a:solidFill>
                <a:latin typeface="Amasis MT Pro" panose="020F0502020204030204" pitchFamily="18" charset="0"/>
              </a:rPr>
              <a:t>Casual riders often frequent locations such as Streeter Dr &amp; Grand Ave, Michigan Ave &amp; Oak St, Millennium Park, </a:t>
            </a:r>
            <a:r>
              <a:rPr lang="en-US" sz="1600" dirty="0" err="1">
                <a:solidFill>
                  <a:schemeClr val="tx1"/>
                </a:solidFill>
                <a:latin typeface="Amasis MT Pro" panose="020F0502020204030204" pitchFamily="18" charset="0"/>
              </a:rPr>
              <a:t>DuSable</a:t>
            </a:r>
            <a:r>
              <a:rPr lang="en-US" sz="1600" dirty="0">
                <a:solidFill>
                  <a:schemeClr val="tx1"/>
                </a:solidFill>
                <a:latin typeface="Amasis MT Pro" panose="020F0502020204030204" pitchFamily="18" charset="0"/>
              </a:rPr>
              <a:t> Lake Shore Drive, and Montrose Harbor. The marketing team can strategically engage with these riders during peak travel times, particularly between 4 PM and 6 PM, to promote annual memberships that include discounts. This targeted approach allows for direct interaction with potential customers when they are most likely to consider e-bike options, making it an effective strategy for increasing membership sign-ups.</a:t>
            </a:r>
          </a:p>
          <a:p>
            <a:pPr marL="0" indent="0">
              <a:lnSpc>
                <a:spcPct val="100000"/>
              </a:lnSpc>
              <a:buNone/>
            </a:pPr>
            <a:endParaRPr lang="en-US" sz="1600" dirty="0">
              <a:solidFill>
                <a:schemeClr val="tx1"/>
              </a:solidFill>
              <a:latin typeface="Amasis MT Pro" panose="020F0502020204030204" pitchFamily="18" charset="0"/>
            </a:endParaRPr>
          </a:p>
          <a:p>
            <a:pPr marL="0" indent="0">
              <a:lnSpc>
                <a:spcPct val="100000"/>
              </a:lnSpc>
              <a:buNone/>
            </a:pPr>
            <a:r>
              <a:rPr lang="en-US" sz="1600" dirty="0">
                <a:solidFill>
                  <a:schemeClr val="tx1"/>
                </a:solidFill>
                <a:latin typeface="Amasis MT Pro" panose="020F0502020204030204" pitchFamily="18" charset="0"/>
              </a:rPr>
              <a:t>As summer approaches the number of riders both casual and annual increases from June-August.</a:t>
            </a:r>
            <a:r>
              <a:rPr lang="en-US" sz="1100" b="0" i="0" dirty="0">
                <a:effectLst/>
                <a:latin typeface="__fkGroteskNeue_598ab8"/>
              </a:rPr>
              <a:t> </a:t>
            </a:r>
            <a:r>
              <a:rPr lang="en-US" sz="1600" b="0" i="0" dirty="0">
                <a:solidFill>
                  <a:schemeClr val="tx1"/>
                </a:solidFill>
                <a:effectLst/>
                <a:latin typeface="Amasis MT Pro" panose="02040504050005020304" pitchFamily="18" charset="0"/>
              </a:rPr>
              <a:t>Marketing team can create attractive summer promotions that offer discounts on annual memberships specifically for casual riders.</a:t>
            </a:r>
          </a:p>
          <a:p>
            <a:pPr marL="0" indent="0">
              <a:lnSpc>
                <a:spcPct val="100000"/>
              </a:lnSpc>
              <a:buNone/>
            </a:pPr>
            <a:endParaRPr lang="en-US" sz="1600" dirty="0">
              <a:solidFill>
                <a:schemeClr val="tx1"/>
              </a:solidFill>
              <a:latin typeface="Amasis MT Pro" panose="02040504050005020304" pitchFamily="18" charset="0"/>
            </a:endParaRPr>
          </a:p>
          <a:p>
            <a:pPr marL="0" indent="0">
              <a:lnSpc>
                <a:spcPct val="100000"/>
              </a:lnSpc>
              <a:buNone/>
            </a:pPr>
            <a:r>
              <a:rPr lang="en-US" sz="1600" b="0" i="0" dirty="0">
                <a:solidFill>
                  <a:schemeClr val="tx1"/>
                </a:solidFill>
                <a:effectLst/>
                <a:latin typeface="Amasis MT Pro" panose="02040504050005020304" pitchFamily="18" charset="0"/>
              </a:rPr>
              <a:t>To effectively convert casual riders into annual members during weekends, when their riding activity peaks, the marketing team can offer weekend-only membership with reduced price.</a:t>
            </a:r>
          </a:p>
          <a:p>
            <a:pPr marL="0" indent="0">
              <a:lnSpc>
                <a:spcPct val="100000"/>
              </a:lnSpc>
              <a:buNone/>
            </a:pPr>
            <a:endParaRPr lang="en-US" sz="1600" b="0" i="0" dirty="0">
              <a:solidFill>
                <a:schemeClr val="tx1"/>
              </a:solidFill>
              <a:effectLst/>
              <a:latin typeface="Amasis MT Pro" panose="02040504050005020304" pitchFamily="18" charset="0"/>
            </a:endParaRPr>
          </a:p>
          <a:p>
            <a:pPr marL="0" indent="0">
              <a:lnSpc>
                <a:spcPct val="100000"/>
              </a:lnSpc>
              <a:buNone/>
            </a:pPr>
            <a:r>
              <a:rPr lang="en-US" sz="1600" dirty="0">
                <a:solidFill>
                  <a:schemeClr val="tx1"/>
                </a:solidFill>
                <a:latin typeface="Amasis MT Pro" panose="02040504050005020304" pitchFamily="18" charset="0"/>
              </a:rPr>
              <a:t>Since casual riders engage in longer rides the marketing team can emphasize how annual membership can benefit them with unlimited access for longer outing.</a:t>
            </a:r>
          </a:p>
          <a:p>
            <a:pPr marL="0" indent="0">
              <a:lnSpc>
                <a:spcPct val="100000"/>
              </a:lnSpc>
              <a:buNone/>
            </a:pPr>
            <a:endParaRPr lang="en-US" sz="1600" dirty="0">
              <a:solidFill>
                <a:schemeClr val="tx1"/>
              </a:solidFill>
              <a:latin typeface="Amasis MT Pro" panose="020F0502020204030204" pitchFamily="18" charset="0"/>
            </a:endParaRPr>
          </a:p>
          <a:p>
            <a:pPr marL="0" indent="0">
              <a:lnSpc>
                <a:spcPct val="100000"/>
              </a:lnSpc>
              <a:buNone/>
            </a:pPr>
            <a:endParaRPr lang="en-US" sz="1600" dirty="0">
              <a:solidFill>
                <a:schemeClr val="tx1"/>
              </a:solidFill>
              <a:latin typeface="Amasis MT Pro" panose="020F0502020204030204" pitchFamily="18" charset="0"/>
            </a:endParaRPr>
          </a:p>
        </p:txBody>
      </p:sp>
    </p:spTree>
    <p:extLst>
      <p:ext uri="{BB962C8B-B14F-4D97-AF65-F5344CB8AC3E}">
        <p14:creationId xmlns:p14="http://schemas.microsoft.com/office/powerpoint/2010/main" val="3181024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ectangle 49">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ight Triangle 5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ocument 5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5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34A982-F67F-32D9-2A95-4CBC2005C04A}"/>
              </a:ext>
            </a:extLst>
          </p:cNvPr>
          <p:cNvSpPr>
            <a:spLocks noGrp="1"/>
          </p:cNvSpPr>
          <p:nvPr>
            <p:ph idx="1"/>
          </p:nvPr>
        </p:nvSpPr>
        <p:spPr>
          <a:xfrm>
            <a:off x="122115" y="130540"/>
            <a:ext cx="9667551" cy="996769"/>
          </a:xfrm>
        </p:spPr>
        <p:txBody>
          <a:bodyPr>
            <a:normAutofit/>
          </a:bodyPr>
          <a:lstStyle/>
          <a:p>
            <a:pPr marL="0" indent="0">
              <a:lnSpc>
                <a:spcPct val="100000"/>
              </a:lnSpc>
              <a:buNone/>
            </a:pPr>
            <a:r>
              <a:rPr lang="en-US" sz="4800" dirty="0">
                <a:solidFill>
                  <a:schemeClr val="tx2"/>
                </a:solidFill>
                <a:latin typeface="Amasis MT Pro" panose="02040504050005020304" pitchFamily="18" charset="0"/>
              </a:rPr>
              <a:t>Limitations</a:t>
            </a:r>
          </a:p>
        </p:txBody>
      </p:sp>
      <p:sp>
        <p:nvSpPr>
          <p:cNvPr id="2" name="Content Placeholder 2">
            <a:extLst>
              <a:ext uri="{FF2B5EF4-FFF2-40B4-BE49-F238E27FC236}">
                <a16:creationId xmlns:a16="http://schemas.microsoft.com/office/drawing/2014/main" id="{531410DD-3119-26E8-5482-38E801E1F44E}"/>
              </a:ext>
            </a:extLst>
          </p:cNvPr>
          <p:cNvSpPr txBox="1">
            <a:spLocks/>
          </p:cNvSpPr>
          <p:nvPr/>
        </p:nvSpPr>
        <p:spPr>
          <a:xfrm>
            <a:off x="184915" y="1066340"/>
            <a:ext cx="9667551" cy="395436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3200" dirty="0">
              <a:solidFill>
                <a:schemeClr val="tx2"/>
              </a:solidFill>
              <a:latin typeface="+mj-lt"/>
            </a:endParaRPr>
          </a:p>
        </p:txBody>
      </p:sp>
      <p:sp>
        <p:nvSpPr>
          <p:cNvPr id="5" name="Content Placeholder 2">
            <a:extLst>
              <a:ext uri="{FF2B5EF4-FFF2-40B4-BE49-F238E27FC236}">
                <a16:creationId xmlns:a16="http://schemas.microsoft.com/office/drawing/2014/main" id="{4CA5F56C-5134-BD52-3675-867C22AE1EC6}"/>
              </a:ext>
            </a:extLst>
          </p:cNvPr>
          <p:cNvSpPr txBox="1">
            <a:spLocks/>
          </p:cNvSpPr>
          <p:nvPr/>
        </p:nvSpPr>
        <p:spPr>
          <a:xfrm>
            <a:off x="221836" y="1609723"/>
            <a:ext cx="11761022" cy="369601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a:solidFill>
                  <a:schemeClr val="tx2"/>
                </a:solidFill>
                <a:latin typeface="Amasis MT Pro" panose="02040504050005020304" pitchFamily="18" charset="0"/>
              </a:rPr>
              <a:t>The absence of demographic data including factors such as age, income level, gender limits understanding of customers preferences, making it challenging to draw accurate conclusions.</a:t>
            </a:r>
          </a:p>
        </p:txBody>
      </p:sp>
    </p:spTree>
    <p:extLst>
      <p:ext uri="{BB962C8B-B14F-4D97-AF65-F5344CB8AC3E}">
        <p14:creationId xmlns:p14="http://schemas.microsoft.com/office/powerpoint/2010/main" val="19171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ocument 5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 name="Group 5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0" name="Straight Connector 5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6E6CE2-230F-C3C2-3623-96B8B7490D2D}"/>
              </a:ext>
            </a:extLst>
          </p:cNvPr>
          <p:cNvSpPr>
            <a:spLocks noGrp="1"/>
          </p:cNvSpPr>
          <p:nvPr>
            <p:ph type="title"/>
          </p:nvPr>
        </p:nvSpPr>
        <p:spPr>
          <a:xfrm>
            <a:off x="3655100" y="165538"/>
            <a:ext cx="5410199" cy="1443130"/>
          </a:xfrm>
        </p:spPr>
        <p:txBody>
          <a:bodyPr>
            <a:normAutofit/>
          </a:bodyPr>
          <a:lstStyle/>
          <a:p>
            <a:r>
              <a:rPr lang="en-US" dirty="0">
                <a:solidFill>
                  <a:schemeClr val="tx2"/>
                </a:solidFill>
                <a:latin typeface="Amasis MT Pro" panose="02040504050005020304" pitchFamily="18" charset="0"/>
              </a:rPr>
              <a:t>AGENDA</a:t>
            </a:r>
          </a:p>
        </p:txBody>
      </p:sp>
      <p:graphicFrame>
        <p:nvGraphicFramePr>
          <p:cNvPr id="5" name="Content Placeholder 2">
            <a:extLst>
              <a:ext uri="{FF2B5EF4-FFF2-40B4-BE49-F238E27FC236}">
                <a16:creationId xmlns:a16="http://schemas.microsoft.com/office/drawing/2014/main" id="{1D3D2E9C-5CEF-9150-F7BB-FCDC3199CDFC}"/>
              </a:ext>
            </a:extLst>
          </p:cNvPr>
          <p:cNvGraphicFramePr>
            <a:graphicFrameLocks noGrp="1"/>
          </p:cNvGraphicFramePr>
          <p:nvPr>
            <p:ph idx="1"/>
            <p:extLst>
              <p:ext uri="{D42A27DB-BD31-4B8C-83A1-F6EECF244321}">
                <p14:modId xmlns:p14="http://schemas.microsoft.com/office/powerpoint/2010/main" val="1748862540"/>
              </p:ext>
            </p:extLst>
          </p:nvPr>
        </p:nvGraphicFramePr>
        <p:xfrm>
          <a:off x="3738435" y="1415199"/>
          <a:ext cx="6255947" cy="3484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90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Freeform: Shape 53">
            <a:extLst>
              <a:ext uri="{FF2B5EF4-FFF2-40B4-BE49-F238E27FC236}">
                <a16:creationId xmlns:a16="http://schemas.microsoft.com/office/drawing/2014/main" id="{316368BA-0A3E-4AE0-8333-2364F90C1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6055"/>
            <a:ext cx="1220861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DCC2E36-028E-EA2D-54E2-A06E0738C9DB}"/>
              </a:ext>
            </a:extLst>
          </p:cNvPr>
          <p:cNvSpPr>
            <a:spLocks noGrp="1"/>
          </p:cNvSpPr>
          <p:nvPr>
            <p:ph type="title"/>
          </p:nvPr>
        </p:nvSpPr>
        <p:spPr>
          <a:xfrm>
            <a:off x="875586" y="800153"/>
            <a:ext cx="4712534" cy="871419"/>
          </a:xfrm>
        </p:spPr>
        <p:txBody>
          <a:bodyPr anchor="t">
            <a:normAutofit/>
          </a:bodyPr>
          <a:lstStyle/>
          <a:p>
            <a:r>
              <a:rPr lang="en-US" sz="5400" dirty="0">
                <a:solidFill>
                  <a:schemeClr val="tx2"/>
                </a:solidFill>
                <a:latin typeface="Amasis MT Pro" panose="02040504050005020304" pitchFamily="18" charset="0"/>
              </a:rPr>
              <a:t>Summary</a:t>
            </a:r>
          </a:p>
        </p:txBody>
      </p:sp>
      <p:sp>
        <p:nvSpPr>
          <p:cNvPr id="3" name="Content Placeholder 2">
            <a:extLst>
              <a:ext uri="{FF2B5EF4-FFF2-40B4-BE49-F238E27FC236}">
                <a16:creationId xmlns:a16="http://schemas.microsoft.com/office/drawing/2014/main" id="{7B2880F6-0396-785E-93EA-212F0BCBE2ED}"/>
              </a:ext>
            </a:extLst>
          </p:cNvPr>
          <p:cNvSpPr>
            <a:spLocks noGrp="1"/>
          </p:cNvSpPr>
          <p:nvPr>
            <p:ph idx="1"/>
          </p:nvPr>
        </p:nvSpPr>
        <p:spPr>
          <a:xfrm>
            <a:off x="351822" y="2516344"/>
            <a:ext cx="9642557" cy="2755940"/>
          </a:xfrm>
        </p:spPr>
        <p:txBody>
          <a:bodyPr anchor="t">
            <a:normAutofit/>
          </a:bodyPr>
          <a:lstStyle/>
          <a:p>
            <a:pPr marL="0" indent="0">
              <a:lnSpc>
                <a:spcPct val="100000"/>
              </a:lnSpc>
              <a:buNone/>
            </a:pPr>
            <a:r>
              <a:rPr lang="en-US" sz="1600" b="0" i="0" dirty="0">
                <a:solidFill>
                  <a:schemeClr val="tx2"/>
                </a:solidFill>
                <a:effectLst/>
                <a:latin typeface="Amasis MT Pro" panose="02040504050005020304" pitchFamily="18" charset="0"/>
              </a:rPr>
              <a:t>Cyclistic is a bike-share program launched in 2016 in Chicago, which has expanded to a fleet of 5,824 bicycles across 692 </a:t>
            </a:r>
            <a:r>
              <a:rPr lang="en-US" sz="1600" b="0" i="0" dirty="0" err="1">
                <a:solidFill>
                  <a:schemeClr val="tx2"/>
                </a:solidFill>
                <a:effectLst/>
                <a:latin typeface="Amasis MT Pro" panose="02040504050005020304" pitchFamily="18" charset="0"/>
              </a:rPr>
              <a:t>geotracked</a:t>
            </a:r>
            <a:r>
              <a:rPr lang="en-US" sz="1600" b="0" i="0" dirty="0">
                <a:solidFill>
                  <a:schemeClr val="tx2"/>
                </a:solidFill>
                <a:effectLst/>
                <a:latin typeface="Amasis MT Pro" panose="02040504050005020304" pitchFamily="18" charset="0"/>
              </a:rPr>
              <a:t> stations. The program allows users to unlock bikes at one station and return them to any other station at their convenience. While </a:t>
            </a:r>
            <a:r>
              <a:rPr lang="en-US" sz="1600" b="0" i="0" dirty="0" err="1">
                <a:solidFill>
                  <a:schemeClr val="tx2"/>
                </a:solidFill>
                <a:effectLst/>
                <a:latin typeface="Amasis MT Pro" panose="02040504050005020304" pitchFamily="18" charset="0"/>
              </a:rPr>
              <a:t>Cyclistic's</a:t>
            </a:r>
            <a:r>
              <a:rPr lang="en-US" sz="1600" b="0" i="0" dirty="0">
                <a:solidFill>
                  <a:schemeClr val="tx2"/>
                </a:solidFill>
                <a:effectLst/>
                <a:latin typeface="Amasis MT Pro" panose="02040504050005020304" pitchFamily="18" charset="0"/>
              </a:rPr>
              <a:t> marketing strategy has focused on general awareness and attracting a broad consumer base, financial analyses indicate that annual members are significantly more profitable than casual riders.</a:t>
            </a:r>
            <a:endParaRPr lang="en-US" sz="1600" dirty="0">
              <a:solidFill>
                <a:schemeClr val="tx2"/>
              </a:solidFill>
              <a:latin typeface="Amasis MT Pro" panose="02040504050005020304" pitchFamily="18" charset="0"/>
            </a:endParaRPr>
          </a:p>
        </p:txBody>
      </p:sp>
    </p:spTree>
    <p:extLst>
      <p:ext uri="{BB962C8B-B14F-4D97-AF65-F5344CB8AC3E}">
        <p14:creationId xmlns:p14="http://schemas.microsoft.com/office/powerpoint/2010/main" val="109542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Rectangle 59">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2" name="Right Triangle 6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Document 63">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6" name="Group 6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7" name="Straight Connector 6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CE91842-6E74-A33D-42B0-7F3C5E35EB59}"/>
              </a:ext>
            </a:extLst>
          </p:cNvPr>
          <p:cNvSpPr>
            <a:spLocks noGrp="1"/>
          </p:cNvSpPr>
          <p:nvPr>
            <p:ph type="title"/>
          </p:nvPr>
        </p:nvSpPr>
        <p:spPr>
          <a:xfrm>
            <a:off x="4565516" y="304563"/>
            <a:ext cx="5519667" cy="806550"/>
          </a:xfrm>
        </p:spPr>
        <p:txBody>
          <a:bodyPr>
            <a:noAutofit/>
          </a:bodyPr>
          <a:lstStyle/>
          <a:p>
            <a:r>
              <a:rPr lang="en-US" sz="5400" dirty="0">
                <a:solidFill>
                  <a:schemeClr val="tx2"/>
                </a:solidFill>
                <a:latin typeface="Amasis MT Pro" panose="02040504050005020304" pitchFamily="18" charset="0"/>
              </a:rPr>
              <a:t>Objective</a:t>
            </a:r>
          </a:p>
        </p:txBody>
      </p:sp>
      <p:pic>
        <p:nvPicPr>
          <p:cNvPr id="55" name="Graphic 54" descr="Bike">
            <a:extLst>
              <a:ext uri="{FF2B5EF4-FFF2-40B4-BE49-F238E27FC236}">
                <a16:creationId xmlns:a16="http://schemas.microsoft.com/office/drawing/2014/main" id="{42BD8403-CA2C-99ED-7ED2-EC946EDBF3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3" name="Content Placeholder 2">
            <a:extLst>
              <a:ext uri="{FF2B5EF4-FFF2-40B4-BE49-F238E27FC236}">
                <a16:creationId xmlns:a16="http://schemas.microsoft.com/office/drawing/2014/main" id="{F4296D4E-6E8B-59F8-3651-8B45B49A7A55}"/>
              </a:ext>
            </a:extLst>
          </p:cNvPr>
          <p:cNvSpPr>
            <a:spLocks noGrp="1"/>
          </p:cNvSpPr>
          <p:nvPr>
            <p:ph idx="1"/>
          </p:nvPr>
        </p:nvSpPr>
        <p:spPr>
          <a:xfrm>
            <a:off x="4368852" y="1247229"/>
            <a:ext cx="7605926" cy="2980124"/>
          </a:xfrm>
        </p:spPr>
        <p:txBody>
          <a:bodyPr>
            <a:normAutofit/>
          </a:bodyPr>
          <a:lstStyle/>
          <a:p>
            <a:r>
              <a:rPr lang="en-US" sz="1600" dirty="0">
                <a:solidFill>
                  <a:schemeClr val="tx2"/>
                </a:solidFill>
                <a:latin typeface="Amasis MT Pro" panose="02040504050005020304" pitchFamily="18" charset="0"/>
              </a:rPr>
              <a:t>The primary business task is to analyze the Cyclistic historical data and understand how the casual and annual members use the Cyclistic bike differently.</a:t>
            </a:r>
          </a:p>
          <a:p>
            <a:r>
              <a:rPr lang="en-US" sz="1600" dirty="0">
                <a:solidFill>
                  <a:schemeClr val="tx2"/>
                </a:solidFill>
                <a:latin typeface="Amasis MT Pro" panose="02040504050005020304" pitchFamily="18" charset="0"/>
              </a:rPr>
              <a:t>The case study analysis aims to provide insights into the behavior of two distinct customer segments ,which will assist the marketing team in developing strategies to convert  casual riders into annual.</a:t>
            </a:r>
          </a:p>
        </p:txBody>
      </p:sp>
    </p:spTree>
    <p:extLst>
      <p:ext uri="{BB962C8B-B14F-4D97-AF65-F5344CB8AC3E}">
        <p14:creationId xmlns:p14="http://schemas.microsoft.com/office/powerpoint/2010/main" val="187566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Freeform: Shape 53">
            <a:extLst>
              <a:ext uri="{FF2B5EF4-FFF2-40B4-BE49-F238E27FC236}">
                <a16:creationId xmlns:a16="http://schemas.microsoft.com/office/drawing/2014/main" id="{316368BA-0A3E-4AE0-8333-2364F90C1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6055"/>
            <a:ext cx="1220861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1515671-FCE4-9980-2D62-91C3A5512956}"/>
              </a:ext>
            </a:extLst>
          </p:cNvPr>
          <p:cNvSpPr>
            <a:spLocks noGrp="1"/>
          </p:cNvSpPr>
          <p:nvPr>
            <p:ph type="title"/>
          </p:nvPr>
        </p:nvSpPr>
        <p:spPr>
          <a:xfrm>
            <a:off x="374657" y="590645"/>
            <a:ext cx="10936809" cy="867166"/>
          </a:xfrm>
        </p:spPr>
        <p:txBody>
          <a:bodyPr anchor="t">
            <a:noAutofit/>
          </a:bodyPr>
          <a:lstStyle/>
          <a:p>
            <a:r>
              <a:rPr lang="en-US" sz="5400" dirty="0">
                <a:solidFill>
                  <a:schemeClr val="tx2"/>
                </a:solidFill>
                <a:latin typeface="Amasis MT Pro" panose="02040504050005020304" pitchFamily="18" charset="0"/>
              </a:rPr>
              <a:t>Tools and Data Used For Analysis</a:t>
            </a:r>
          </a:p>
        </p:txBody>
      </p:sp>
      <p:sp>
        <p:nvSpPr>
          <p:cNvPr id="3" name="Content Placeholder 2">
            <a:extLst>
              <a:ext uri="{FF2B5EF4-FFF2-40B4-BE49-F238E27FC236}">
                <a16:creationId xmlns:a16="http://schemas.microsoft.com/office/drawing/2014/main" id="{9234A982-F67F-32D9-2A95-4CBC2005C04A}"/>
              </a:ext>
            </a:extLst>
          </p:cNvPr>
          <p:cNvSpPr>
            <a:spLocks noGrp="1"/>
          </p:cNvSpPr>
          <p:nvPr>
            <p:ph idx="1"/>
          </p:nvPr>
        </p:nvSpPr>
        <p:spPr>
          <a:xfrm>
            <a:off x="129151" y="1524000"/>
            <a:ext cx="10256497" cy="4286517"/>
          </a:xfrm>
        </p:spPr>
        <p:txBody>
          <a:bodyPr anchor="t">
            <a:normAutofit fontScale="62500" lnSpcReduction="20000"/>
          </a:bodyPr>
          <a:lstStyle/>
          <a:p>
            <a:pPr marL="0" indent="0">
              <a:lnSpc>
                <a:spcPct val="100000"/>
              </a:lnSpc>
              <a:buNone/>
            </a:pPr>
            <a:r>
              <a:rPr lang="en-US" sz="2600" b="1" i="0" u="none" strike="noStrike" baseline="0" dirty="0">
                <a:solidFill>
                  <a:schemeClr val="tx2"/>
                </a:solidFill>
                <a:latin typeface="Amasis MT Pro" panose="02040504050005020304" pitchFamily="18" charset="0"/>
              </a:rPr>
              <a:t>Data Source: </a:t>
            </a:r>
            <a:r>
              <a:rPr lang="en-US" sz="2600" b="0" i="0" u="none" strike="noStrike" baseline="0" dirty="0">
                <a:solidFill>
                  <a:schemeClr val="tx2"/>
                </a:solidFill>
                <a:latin typeface="Amasis MT Pro" panose="02040504050005020304" pitchFamily="18" charset="0"/>
              </a:rPr>
              <a:t>Cyclistic (Divvy-Lyft) historical trip data downloaded directly from the company’s website.</a:t>
            </a:r>
          </a:p>
          <a:p>
            <a:pPr marL="0" indent="0">
              <a:lnSpc>
                <a:spcPct val="100000"/>
              </a:lnSpc>
              <a:buNone/>
            </a:pPr>
            <a:r>
              <a:rPr lang="en-US" sz="2600" b="1" i="0" u="none" strike="noStrike" baseline="0" dirty="0">
                <a:solidFill>
                  <a:schemeClr val="tx2"/>
                </a:solidFill>
                <a:latin typeface="Amasis MT Pro" panose="02040504050005020304" pitchFamily="18" charset="0"/>
              </a:rPr>
              <a:t>Period covered: </a:t>
            </a:r>
            <a:r>
              <a:rPr lang="en-US" sz="2600" b="0" i="0" u="none" strike="noStrike" baseline="0" dirty="0">
                <a:solidFill>
                  <a:schemeClr val="tx2"/>
                </a:solidFill>
                <a:latin typeface="Amasis MT Pro" panose="02040504050005020304" pitchFamily="18" charset="0"/>
              </a:rPr>
              <a:t>1-Jan-2021– 31-Dec-2022</a:t>
            </a:r>
          </a:p>
          <a:p>
            <a:pPr marL="0" indent="0">
              <a:lnSpc>
                <a:spcPct val="100000"/>
              </a:lnSpc>
              <a:buNone/>
            </a:pPr>
            <a:r>
              <a:rPr lang="en-US" sz="2600" b="1" i="0" u="none" strike="noStrike" baseline="0" dirty="0">
                <a:solidFill>
                  <a:schemeClr val="tx2"/>
                </a:solidFill>
                <a:latin typeface="Amasis MT Pro" panose="02040504050005020304" pitchFamily="18" charset="0"/>
              </a:rPr>
              <a:t>Each trip is anonymized and includes:</a:t>
            </a:r>
          </a:p>
          <a:p>
            <a:pPr>
              <a:lnSpc>
                <a:spcPct val="100000"/>
              </a:lnSpc>
            </a:pPr>
            <a:r>
              <a:rPr lang="en-US" sz="2600" b="0" i="0" u="none" strike="noStrike" baseline="0" dirty="0">
                <a:solidFill>
                  <a:schemeClr val="tx2"/>
                </a:solidFill>
                <a:latin typeface="Amasis MT Pro" panose="02040504050005020304" pitchFamily="18" charset="0"/>
              </a:rPr>
              <a:t>Ride ID</a:t>
            </a:r>
          </a:p>
          <a:p>
            <a:pPr>
              <a:lnSpc>
                <a:spcPct val="100000"/>
              </a:lnSpc>
            </a:pPr>
            <a:r>
              <a:rPr lang="en-US" sz="2600" b="0" i="0" u="none" strike="noStrike" baseline="0" dirty="0">
                <a:solidFill>
                  <a:schemeClr val="tx2"/>
                </a:solidFill>
                <a:latin typeface="Amasis MT Pro" panose="02040504050005020304" pitchFamily="18" charset="0"/>
              </a:rPr>
              <a:t>Rideable type</a:t>
            </a:r>
          </a:p>
          <a:p>
            <a:pPr>
              <a:lnSpc>
                <a:spcPct val="100000"/>
              </a:lnSpc>
            </a:pPr>
            <a:r>
              <a:rPr lang="en-US" sz="2600" dirty="0">
                <a:solidFill>
                  <a:schemeClr val="tx2"/>
                </a:solidFill>
                <a:latin typeface="Amasis MT Pro" panose="02040504050005020304" pitchFamily="18" charset="0"/>
              </a:rPr>
              <a:t>Start and End date/time </a:t>
            </a:r>
            <a:endParaRPr lang="en-US" sz="2600" b="0" i="0" u="none" strike="noStrike" baseline="0" dirty="0">
              <a:solidFill>
                <a:schemeClr val="tx2"/>
              </a:solidFill>
              <a:latin typeface="Amasis MT Pro" panose="02040504050005020304" pitchFamily="18" charset="0"/>
            </a:endParaRPr>
          </a:p>
          <a:p>
            <a:pPr>
              <a:lnSpc>
                <a:spcPct val="100000"/>
              </a:lnSpc>
            </a:pPr>
            <a:r>
              <a:rPr lang="en-US" sz="2600" b="0" i="0" u="none" strike="noStrike" baseline="0" dirty="0">
                <a:solidFill>
                  <a:schemeClr val="tx2"/>
                </a:solidFill>
                <a:latin typeface="Amasis MT Pro" panose="02040504050005020304" pitchFamily="18" charset="0"/>
              </a:rPr>
              <a:t>Start and End station name</a:t>
            </a:r>
          </a:p>
          <a:p>
            <a:pPr>
              <a:lnSpc>
                <a:spcPct val="100000"/>
              </a:lnSpc>
            </a:pPr>
            <a:r>
              <a:rPr lang="en-US" sz="2600" b="0" i="0" u="none" strike="noStrike" baseline="0" dirty="0">
                <a:solidFill>
                  <a:schemeClr val="tx2"/>
                </a:solidFill>
                <a:latin typeface="Amasis MT Pro" panose="02040504050005020304" pitchFamily="18" charset="0"/>
              </a:rPr>
              <a:t>Member type (Annual-Casual)</a:t>
            </a:r>
          </a:p>
          <a:p>
            <a:pPr>
              <a:lnSpc>
                <a:spcPct val="100000"/>
              </a:lnSpc>
            </a:pPr>
            <a:r>
              <a:rPr lang="en-US" sz="2600" dirty="0">
                <a:solidFill>
                  <a:schemeClr val="tx2"/>
                </a:solidFill>
                <a:latin typeface="Amasis MT Pro" panose="02040504050005020304" pitchFamily="18" charset="0"/>
              </a:rPr>
              <a:t>Latitude &amp; Longitude</a:t>
            </a:r>
            <a:endParaRPr lang="en-US" sz="2600" b="0" i="0" u="none" strike="noStrike" baseline="0" dirty="0">
              <a:solidFill>
                <a:schemeClr val="tx2"/>
              </a:solidFill>
              <a:latin typeface="Amasis MT Pro" panose="02040504050005020304" pitchFamily="18" charset="0"/>
            </a:endParaRPr>
          </a:p>
          <a:p>
            <a:pPr marL="0" indent="0">
              <a:lnSpc>
                <a:spcPct val="100000"/>
              </a:lnSpc>
              <a:buNone/>
            </a:pPr>
            <a:endParaRPr lang="en-US" sz="2600" b="1" i="0" u="none" strike="noStrike" baseline="0" dirty="0">
              <a:solidFill>
                <a:schemeClr val="tx2"/>
              </a:solidFill>
              <a:latin typeface="Amasis MT Pro" panose="02040504050005020304" pitchFamily="18" charset="0"/>
            </a:endParaRPr>
          </a:p>
          <a:p>
            <a:pPr marL="0" indent="0">
              <a:lnSpc>
                <a:spcPct val="100000"/>
              </a:lnSpc>
              <a:buNone/>
            </a:pPr>
            <a:r>
              <a:rPr lang="en-US" sz="2600" b="1" dirty="0">
                <a:solidFill>
                  <a:schemeClr val="tx2"/>
                </a:solidFill>
                <a:latin typeface="Amasis MT Pro" panose="02040504050005020304" pitchFamily="18" charset="0"/>
              </a:rPr>
              <a:t>Tools</a:t>
            </a:r>
          </a:p>
          <a:p>
            <a:pPr marL="0" indent="0">
              <a:lnSpc>
                <a:spcPct val="100000"/>
              </a:lnSpc>
              <a:buNone/>
            </a:pPr>
            <a:r>
              <a:rPr lang="en-US" sz="2600" i="0" u="none" strike="noStrike" baseline="0" dirty="0">
                <a:solidFill>
                  <a:schemeClr val="tx2"/>
                </a:solidFill>
                <a:latin typeface="Amasis MT Pro" panose="02040504050005020304" pitchFamily="18" charset="0"/>
              </a:rPr>
              <a:t>Data Anomalies were cleaned as far as possible using Excel.</a:t>
            </a:r>
          </a:p>
          <a:p>
            <a:pPr marL="0" indent="0">
              <a:lnSpc>
                <a:spcPct val="100000"/>
              </a:lnSpc>
              <a:buNone/>
            </a:pPr>
            <a:r>
              <a:rPr lang="en-US" sz="2600" dirty="0">
                <a:solidFill>
                  <a:schemeClr val="tx2"/>
                </a:solidFill>
                <a:latin typeface="Amasis MT Pro" panose="02040504050005020304" pitchFamily="18" charset="0"/>
              </a:rPr>
              <a:t>Tableau is used for data analysis and visualization.</a:t>
            </a:r>
            <a:endParaRPr lang="en-US" sz="2600" i="0" u="none" strike="noStrike" baseline="0" dirty="0">
              <a:solidFill>
                <a:schemeClr val="tx2"/>
              </a:solidFill>
              <a:latin typeface="Amasis MT Pro" panose="02040504050005020304" pitchFamily="18" charset="0"/>
            </a:endParaRPr>
          </a:p>
          <a:p>
            <a:pPr marL="0" indent="0">
              <a:lnSpc>
                <a:spcPct val="100000"/>
              </a:lnSpc>
              <a:buNone/>
            </a:pPr>
            <a:endParaRPr lang="en-US" sz="500" dirty="0">
              <a:solidFill>
                <a:schemeClr val="tx2"/>
              </a:solidFill>
            </a:endParaRPr>
          </a:p>
        </p:txBody>
      </p:sp>
    </p:spTree>
    <p:extLst>
      <p:ext uri="{BB962C8B-B14F-4D97-AF65-F5344CB8AC3E}">
        <p14:creationId xmlns:p14="http://schemas.microsoft.com/office/powerpoint/2010/main" val="124783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 name="Rectangle 2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3" name="Group 2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4" name="Straight Connector 2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4" name="Freeform: Shape 2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46" name="Freeform: Shape 2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48" name="Freeform: Shape 247">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50" name="Group 249">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1" name="Straight Connector 250">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81" name="Rectangle 28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3" name="Rectangle 282">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5" name="Right Triangle 28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7" name="Group 28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88" name="Straight Connector 28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D497522-0EDA-8FBB-7C83-1A2371B00EE3}"/>
              </a:ext>
            </a:extLst>
          </p:cNvPr>
          <p:cNvSpPr>
            <a:spLocks noGrp="1"/>
          </p:cNvSpPr>
          <p:nvPr>
            <p:ph type="title"/>
          </p:nvPr>
        </p:nvSpPr>
        <p:spPr>
          <a:xfrm>
            <a:off x="107596" y="2452885"/>
            <a:ext cx="6274087" cy="1292101"/>
          </a:xfrm>
        </p:spPr>
        <p:txBody>
          <a:bodyPr vert="horz" lIns="91440" tIns="45720" rIns="91440" bIns="45720" rtlCol="0" anchor="b">
            <a:normAutofit fontScale="90000"/>
          </a:bodyPr>
          <a:lstStyle/>
          <a:p>
            <a:pPr marL="0" indent="0"/>
            <a:r>
              <a:rPr lang="en-US" sz="2000" b="1" dirty="0">
                <a:solidFill>
                  <a:schemeClr val="tx1">
                    <a:alpha val="80000"/>
                  </a:schemeClr>
                </a:solidFill>
                <a:latin typeface="Amasis MT Pro" panose="02040504050005020304" pitchFamily="18" charset="0"/>
              </a:rPr>
              <a:t>Main Insight:</a:t>
            </a:r>
            <a:br>
              <a:rPr lang="en-US" sz="2000" b="1" dirty="0">
                <a:solidFill>
                  <a:schemeClr val="tx1">
                    <a:alpha val="80000"/>
                  </a:schemeClr>
                </a:solidFill>
                <a:latin typeface="Amasis MT Pro" panose="02040504050005020304" pitchFamily="18" charset="0"/>
              </a:rPr>
            </a:br>
            <a:br>
              <a:rPr lang="en-US" sz="3800" dirty="0">
                <a:solidFill>
                  <a:schemeClr val="tx2">
                    <a:alpha val="80000"/>
                  </a:schemeClr>
                </a:solidFill>
                <a:latin typeface="Amasis MT Pro" panose="02040504050005020304" pitchFamily="18" charset="0"/>
              </a:rPr>
            </a:br>
            <a:r>
              <a:rPr lang="en-US" sz="1800" dirty="0">
                <a:solidFill>
                  <a:schemeClr val="tx1">
                    <a:alpha val="80000"/>
                  </a:schemeClr>
                </a:solidFill>
                <a:latin typeface="Amasis MT Pro" panose="02040504050005020304" pitchFamily="18" charset="0"/>
              </a:rPr>
              <a:t>Annual members significantly outpace casual riders in the number of trips taken</a:t>
            </a:r>
          </a:p>
        </p:txBody>
      </p:sp>
      <p:pic>
        <p:nvPicPr>
          <p:cNvPr id="5" name="Content Placeholder 4">
            <a:extLst>
              <a:ext uri="{FF2B5EF4-FFF2-40B4-BE49-F238E27FC236}">
                <a16:creationId xmlns:a16="http://schemas.microsoft.com/office/drawing/2014/main" id="{A16F9C4B-30F3-68DD-C31E-186851F660FD}"/>
              </a:ext>
            </a:extLst>
          </p:cNvPr>
          <p:cNvPicPr>
            <a:picLocks noChangeAspect="1"/>
          </p:cNvPicPr>
          <p:nvPr/>
        </p:nvPicPr>
        <p:blipFill rotWithShape="1">
          <a:blip r:embed="rId2"/>
          <a:srcRect l="7447" r="25772"/>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1225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 name="Rectangle 2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3" name="Group 2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4" name="Straight Connector 2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4" name="Freeform: Shape 2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46" name="Freeform: Shape 2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48" name="Freeform: Shape 247">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250" name="Group 249">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1" name="Straight Connector 250">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81" name="Rectangle 28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3" name="Rectangle 282">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5" name="Right Triangle 28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7" name="Group 28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88" name="Straight Connector 28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D497522-0EDA-8FBB-7C83-1A2371B00EE3}"/>
              </a:ext>
            </a:extLst>
          </p:cNvPr>
          <p:cNvSpPr>
            <a:spLocks noGrp="1"/>
          </p:cNvSpPr>
          <p:nvPr>
            <p:ph type="title"/>
          </p:nvPr>
        </p:nvSpPr>
        <p:spPr>
          <a:xfrm>
            <a:off x="57453" y="1582797"/>
            <a:ext cx="5894151" cy="1213899"/>
          </a:xfrm>
        </p:spPr>
        <p:txBody>
          <a:bodyPr vert="horz" lIns="91440" tIns="45720" rIns="91440" bIns="45720" rtlCol="0" anchor="b">
            <a:normAutofit/>
          </a:bodyPr>
          <a:lstStyle/>
          <a:p>
            <a:pPr marL="0" indent="0"/>
            <a:r>
              <a:rPr lang="en-US" sz="1800" b="1" dirty="0">
                <a:solidFill>
                  <a:schemeClr val="tx2">
                    <a:alpha val="80000"/>
                  </a:schemeClr>
                </a:solidFill>
                <a:latin typeface="Amasis MT Pro" panose="02040504050005020304" pitchFamily="18" charset="0"/>
              </a:rPr>
              <a:t>Main Insight:</a:t>
            </a:r>
            <a:br>
              <a:rPr lang="en-US" sz="1800" b="1" dirty="0">
                <a:solidFill>
                  <a:schemeClr val="tx2">
                    <a:alpha val="80000"/>
                  </a:schemeClr>
                </a:solidFill>
                <a:latin typeface="Amasis MT Pro" panose="02040504050005020304" pitchFamily="18" charset="0"/>
              </a:rPr>
            </a:br>
            <a:br>
              <a:rPr lang="en-US" sz="1600" dirty="0">
                <a:solidFill>
                  <a:schemeClr val="tx2">
                    <a:alpha val="80000"/>
                  </a:schemeClr>
                </a:solidFill>
                <a:latin typeface="Amasis MT Pro" panose="02040504050005020304" pitchFamily="18" charset="0"/>
              </a:rPr>
            </a:br>
            <a:r>
              <a:rPr lang="en-US" sz="1600" dirty="0">
                <a:solidFill>
                  <a:schemeClr val="tx2">
                    <a:alpha val="80000"/>
                  </a:schemeClr>
                </a:solidFill>
                <a:latin typeface="Amasis MT Pro" panose="02040504050005020304" pitchFamily="18" charset="0"/>
              </a:rPr>
              <a:t>Casual members prefer both classic &amp; electric bike whereas the annual members mostly prefer riding classic bike</a:t>
            </a:r>
          </a:p>
        </p:txBody>
      </p:sp>
      <p:pic>
        <p:nvPicPr>
          <p:cNvPr id="4" name="Picture 3">
            <a:extLst>
              <a:ext uri="{FF2B5EF4-FFF2-40B4-BE49-F238E27FC236}">
                <a16:creationId xmlns:a16="http://schemas.microsoft.com/office/drawing/2014/main" id="{36A2BEB8-BE81-0201-A54B-40FAAD9CD233}"/>
              </a:ext>
            </a:extLst>
          </p:cNvPr>
          <p:cNvPicPr>
            <a:picLocks noChangeAspect="1"/>
          </p:cNvPicPr>
          <p:nvPr/>
        </p:nvPicPr>
        <p:blipFill>
          <a:blip r:embed="rId2"/>
          <a:stretch>
            <a:fillRect/>
          </a:stretch>
        </p:blipFill>
        <p:spPr>
          <a:xfrm>
            <a:off x="6127519" y="407276"/>
            <a:ext cx="5894152" cy="4038808"/>
          </a:xfrm>
          <a:prstGeom prst="rect">
            <a:avLst/>
          </a:prstGeom>
        </p:spPr>
      </p:pic>
    </p:spTree>
    <p:extLst>
      <p:ext uri="{BB962C8B-B14F-4D97-AF65-F5344CB8AC3E}">
        <p14:creationId xmlns:p14="http://schemas.microsoft.com/office/powerpoint/2010/main" val="37358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7" name="Rectangle 15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9" name="Rectangle 158">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1" name="Right Triangle 16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5" name="Group 16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6" name="Straight Connector 16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D497522-0EDA-8FBB-7C83-1A2371B00EE3}"/>
              </a:ext>
            </a:extLst>
          </p:cNvPr>
          <p:cNvSpPr>
            <a:spLocks noGrp="1"/>
          </p:cNvSpPr>
          <p:nvPr>
            <p:ph type="title"/>
          </p:nvPr>
        </p:nvSpPr>
        <p:spPr>
          <a:xfrm>
            <a:off x="6634528" y="799188"/>
            <a:ext cx="4712534" cy="609598"/>
          </a:xfrm>
        </p:spPr>
        <p:txBody>
          <a:bodyPr anchor="t">
            <a:normAutofit/>
          </a:bodyPr>
          <a:lstStyle/>
          <a:p>
            <a:pPr algn="ctr"/>
            <a:r>
              <a:rPr lang="en-US" sz="1600" b="1" dirty="0">
                <a:solidFill>
                  <a:schemeClr val="tx2"/>
                </a:solidFill>
                <a:latin typeface="Amasis MT Pro" panose="02040504050005020304" pitchFamily="18" charset="0"/>
              </a:rPr>
              <a:t>Casual Members</a:t>
            </a:r>
          </a:p>
        </p:txBody>
      </p:sp>
      <p:sp>
        <p:nvSpPr>
          <p:cNvPr id="13" name="Title 1">
            <a:extLst>
              <a:ext uri="{FF2B5EF4-FFF2-40B4-BE49-F238E27FC236}">
                <a16:creationId xmlns:a16="http://schemas.microsoft.com/office/drawing/2014/main" id="{EA115BA9-7844-A3D5-5AD5-57FB1E5266DA}"/>
              </a:ext>
            </a:extLst>
          </p:cNvPr>
          <p:cNvSpPr txBox="1">
            <a:spLocks/>
          </p:cNvSpPr>
          <p:nvPr/>
        </p:nvSpPr>
        <p:spPr>
          <a:xfrm>
            <a:off x="498075" y="854128"/>
            <a:ext cx="4712534" cy="609598"/>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lgn="ctr"/>
            <a:r>
              <a:rPr lang="en-US" sz="1600" b="1" dirty="0">
                <a:solidFill>
                  <a:schemeClr val="tx2"/>
                </a:solidFill>
                <a:latin typeface="Amasis MT Pro" panose="02040504050005020304" pitchFamily="18" charset="0"/>
              </a:rPr>
              <a:t>Annual Members</a:t>
            </a:r>
          </a:p>
        </p:txBody>
      </p:sp>
      <p:sp>
        <p:nvSpPr>
          <p:cNvPr id="14" name="Title 1">
            <a:extLst>
              <a:ext uri="{FF2B5EF4-FFF2-40B4-BE49-F238E27FC236}">
                <a16:creationId xmlns:a16="http://schemas.microsoft.com/office/drawing/2014/main" id="{A588050F-2815-010B-C238-7573C463A0E2}"/>
              </a:ext>
            </a:extLst>
          </p:cNvPr>
          <p:cNvSpPr txBox="1">
            <a:spLocks/>
          </p:cNvSpPr>
          <p:nvPr/>
        </p:nvSpPr>
        <p:spPr>
          <a:xfrm>
            <a:off x="3474374" y="275361"/>
            <a:ext cx="4712534" cy="501487"/>
          </a:xfrm>
          <a:prstGeom prst="rect">
            <a:avLst/>
          </a:prstGeom>
        </p:spPr>
        <p:txBody>
          <a:bodyPr vert="horz" lIns="91440" tIns="45720" rIns="91440" bIns="45720" rtlCol="0" anchor="t">
            <a:normAutofit fontScale="67500" lnSpcReduction="2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n-US" sz="2800" b="1" dirty="0">
                <a:solidFill>
                  <a:schemeClr val="tx2"/>
                </a:solidFill>
                <a:latin typeface="Amasis MT Pro" panose="02040504050005020304" pitchFamily="18" charset="0"/>
              </a:rPr>
              <a:t>Top 10 Frequently used Start Stations</a:t>
            </a:r>
          </a:p>
        </p:txBody>
      </p:sp>
      <p:pic>
        <p:nvPicPr>
          <p:cNvPr id="9" name="Content Placeholder 8">
            <a:extLst>
              <a:ext uri="{FF2B5EF4-FFF2-40B4-BE49-F238E27FC236}">
                <a16:creationId xmlns:a16="http://schemas.microsoft.com/office/drawing/2014/main" id="{DC8C7976-432F-EED4-55D7-D04B88F1CE06}"/>
              </a:ext>
            </a:extLst>
          </p:cNvPr>
          <p:cNvPicPr>
            <a:picLocks noGrp="1" noChangeAspect="1"/>
          </p:cNvPicPr>
          <p:nvPr>
            <p:ph idx="1"/>
          </p:nvPr>
        </p:nvPicPr>
        <p:blipFill>
          <a:blip r:embed="rId2"/>
          <a:stretch>
            <a:fillRect/>
          </a:stretch>
        </p:blipFill>
        <p:spPr>
          <a:xfrm>
            <a:off x="24451" y="1491417"/>
            <a:ext cx="5496420" cy="3962604"/>
          </a:xfrm>
        </p:spPr>
      </p:pic>
      <p:pic>
        <p:nvPicPr>
          <p:cNvPr id="7" name="Picture 6">
            <a:extLst>
              <a:ext uri="{FF2B5EF4-FFF2-40B4-BE49-F238E27FC236}">
                <a16:creationId xmlns:a16="http://schemas.microsoft.com/office/drawing/2014/main" id="{AEDC13F9-5F90-34BA-91E3-77813F47D65F}"/>
              </a:ext>
            </a:extLst>
          </p:cNvPr>
          <p:cNvPicPr>
            <a:picLocks noChangeAspect="1"/>
          </p:cNvPicPr>
          <p:nvPr/>
        </p:nvPicPr>
        <p:blipFill>
          <a:blip r:embed="rId3"/>
          <a:stretch>
            <a:fillRect/>
          </a:stretch>
        </p:blipFill>
        <p:spPr>
          <a:xfrm>
            <a:off x="5892800" y="1491417"/>
            <a:ext cx="6118085" cy="4007056"/>
          </a:xfrm>
          <a:prstGeom prst="rect">
            <a:avLst/>
          </a:prstGeom>
        </p:spPr>
      </p:pic>
    </p:spTree>
    <p:extLst>
      <p:ext uri="{BB962C8B-B14F-4D97-AF65-F5344CB8AC3E}">
        <p14:creationId xmlns:p14="http://schemas.microsoft.com/office/powerpoint/2010/main" val="315134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ectangle 49">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ight Triangle 5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ocument 5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3" name="Group 5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9234A982-F67F-32D9-2A95-4CBC2005C04A}"/>
              </a:ext>
            </a:extLst>
          </p:cNvPr>
          <p:cNvSpPr>
            <a:spLocks noGrp="1"/>
          </p:cNvSpPr>
          <p:nvPr>
            <p:ph idx="1"/>
          </p:nvPr>
        </p:nvSpPr>
        <p:spPr>
          <a:xfrm>
            <a:off x="215355" y="3895807"/>
            <a:ext cx="9667551" cy="2599171"/>
          </a:xfrm>
        </p:spPr>
        <p:txBody>
          <a:bodyPr>
            <a:normAutofit/>
          </a:bodyPr>
          <a:lstStyle/>
          <a:p>
            <a:pPr marL="0" indent="0">
              <a:lnSpc>
                <a:spcPct val="100000"/>
              </a:lnSpc>
              <a:buNone/>
            </a:pPr>
            <a:r>
              <a:rPr lang="en-US" sz="1800" b="1">
                <a:solidFill>
                  <a:schemeClr val="tx2"/>
                </a:solidFill>
                <a:latin typeface="Amasis MT Pro" panose="02040504050005020304" pitchFamily="18" charset="0"/>
              </a:rPr>
              <a:t>Main Insight:</a:t>
            </a:r>
          </a:p>
          <a:p>
            <a:pPr marL="0" indent="0">
              <a:lnSpc>
                <a:spcPct val="100000"/>
              </a:lnSpc>
              <a:buNone/>
            </a:pPr>
            <a:r>
              <a:rPr lang="en-US" sz="1600">
                <a:solidFill>
                  <a:schemeClr val="tx2"/>
                </a:solidFill>
                <a:latin typeface="Amasis MT Pro" panose="02040504050005020304" pitchFamily="18" charset="0"/>
              </a:rPr>
              <a:t>Casual riders mostly use bikes on weekends i.e Saturdays &amp; Sundays.</a:t>
            </a:r>
          </a:p>
          <a:p>
            <a:pPr marL="0" indent="0">
              <a:lnSpc>
                <a:spcPct val="100000"/>
              </a:lnSpc>
              <a:buNone/>
            </a:pPr>
            <a:r>
              <a:rPr lang="en-US" sz="1600">
                <a:solidFill>
                  <a:schemeClr val="tx2"/>
                </a:solidFill>
                <a:latin typeface="Amasis MT Pro" panose="02040504050005020304" pitchFamily="18" charset="0"/>
              </a:rPr>
              <a:t>Annual members use bikes predominantly on weekdays i.e (Monday - Friday).</a:t>
            </a:r>
            <a:endParaRPr lang="en-US" sz="1600" dirty="0">
              <a:solidFill>
                <a:schemeClr val="tx2"/>
              </a:solidFill>
              <a:latin typeface="Amasis MT Pro" panose="02040504050005020304" pitchFamily="18" charset="0"/>
            </a:endParaRPr>
          </a:p>
        </p:txBody>
      </p:sp>
      <p:pic>
        <p:nvPicPr>
          <p:cNvPr id="7" name="Picture 6">
            <a:extLst>
              <a:ext uri="{FF2B5EF4-FFF2-40B4-BE49-F238E27FC236}">
                <a16:creationId xmlns:a16="http://schemas.microsoft.com/office/drawing/2014/main" id="{DBFFA043-5EF4-A292-B826-08954E25F16F}"/>
              </a:ext>
            </a:extLst>
          </p:cNvPr>
          <p:cNvPicPr>
            <a:picLocks noChangeAspect="1"/>
          </p:cNvPicPr>
          <p:nvPr/>
        </p:nvPicPr>
        <p:blipFill>
          <a:blip r:embed="rId2"/>
          <a:stretch>
            <a:fillRect/>
          </a:stretch>
        </p:blipFill>
        <p:spPr>
          <a:xfrm>
            <a:off x="0" y="347067"/>
            <a:ext cx="12192000" cy="3302164"/>
          </a:xfrm>
          <a:prstGeom prst="rect">
            <a:avLst/>
          </a:prstGeom>
        </p:spPr>
      </p:pic>
    </p:spTree>
    <p:extLst>
      <p:ext uri="{BB962C8B-B14F-4D97-AF65-F5344CB8AC3E}">
        <p14:creationId xmlns:p14="http://schemas.microsoft.com/office/powerpoint/2010/main" val="2097350978"/>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TotalTime>
  <Words>626</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__fkGroteskNeue_598ab8</vt:lpstr>
      <vt:lpstr>Amasis MT Pro</vt:lpstr>
      <vt:lpstr>Aptos</vt:lpstr>
      <vt:lpstr>Arial</vt:lpstr>
      <vt:lpstr>Avenir Next LT Pro</vt:lpstr>
      <vt:lpstr>Posterama</vt:lpstr>
      <vt:lpstr>SineVTI</vt:lpstr>
      <vt:lpstr>Google Analytics Capstone Case Study  Presented by: Smitha Nair</vt:lpstr>
      <vt:lpstr>AGENDA</vt:lpstr>
      <vt:lpstr>Summary</vt:lpstr>
      <vt:lpstr>Objective</vt:lpstr>
      <vt:lpstr>Tools and Data Used For Analysis</vt:lpstr>
      <vt:lpstr>Main Insight:  Annual members significantly outpace casual riders in the number of trips taken</vt:lpstr>
      <vt:lpstr>Main Insight:  Casual members prefer both classic &amp; electric bike whereas the annual members mostly prefer riding classic bike</vt:lpstr>
      <vt:lpstr>Casual Members</vt:lpstr>
      <vt:lpstr>PowerPoint Presentation</vt:lpstr>
      <vt:lpstr>PowerPoint Presentation</vt:lpstr>
      <vt:lpstr>Casual Members</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Sarath Nair</dc:creator>
  <cp:lastModifiedBy>Sarath Nair</cp:lastModifiedBy>
  <cp:revision>35</cp:revision>
  <dcterms:created xsi:type="dcterms:W3CDTF">2024-08-18T11:00:58Z</dcterms:created>
  <dcterms:modified xsi:type="dcterms:W3CDTF">2024-08-19T11:05:36Z</dcterms:modified>
</cp:coreProperties>
</file>