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94" autoAdjust="0"/>
  </p:normalViewPr>
  <p:slideViewPr>
    <p:cSldViewPr snapToGrid="0">
      <p:cViewPr varScale="1">
        <p:scale>
          <a:sx n="50" d="100"/>
          <a:sy n="50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31DDF-7C57-4135-9F09-D2898A27BFF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9330-C6A2-474F-8CCB-4A0D7DFC7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19330-C6A2-474F-8CCB-4A0D7DFC7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5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585987-75E1-442F-901B-28827B22301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4582EFB-9953-4C60-96FE-50830A5E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026F-891F-1E49-3E81-F9CFC50A7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098" y="1989629"/>
            <a:ext cx="9001462" cy="2387600"/>
          </a:xfrm>
        </p:spPr>
        <p:txBody>
          <a:bodyPr/>
          <a:lstStyle/>
          <a:p>
            <a:r>
              <a:rPr lang="en-US" dirty="0"/>
              <a:t>Hospitality Revenue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00B20-86CE-A932-2135-46AEBF9E818B}"/>
              </a:ext>
            </a:extLst>
          </p:cNvPr>
          <p:cNvSpPr txBox="1"/>
          <p:nvPr/>
        </p:nvSpPr>
        <p:spPr>
          <a:xfrm>
            <a:off x="1630837" y="5335571"/>
            <a:ext cx="275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 L. Smitha Rai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5277D-3670-AB9C-84AF-7F11CB30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7"/>
            <a:ext cx="1941527" cy="1391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14B8A-B933-B0C6-527E-EE561ED44A85}"/>
              </a:ext>
            </a:extLst>
          </p:cNvPr>
          <p:cNvSpPr txBox="1"/>
          <p:nvPr/>
        </p:nvSpPr>
        <p:spPr>
          <a:xfrm>
            <a:off x="238027" y="1329767"/>
            <a:ext cx="1609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ATLIQ GRANDS</a:t>
            </a:r>
          </a:p>
        </p:txBody>
      </p:sp>
    </p:spTree>
    <p:extLst>
      <p:ext uri="{BB962C8B-B14F-4D97-AF65-F5344CB8AC3E}">
        <p14:creationId xmlns:p14="http://schemas.microsoft.com/office/powerpoint/2010/main" val="404111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9458F-0F6C-586A-03A7-5AE5DCB28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9" y="3323547"/>
            <a:ext cx="5620534" cy="2448267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573B1654-C4FA-D3A8-3D5D-7E489E732474}"/>
              </a:ext>
            </a:extLst>
          </p:cNvPr>
          <p:cNvSpPr/>
          <p:nvPr/>
        </p:nvSpPr>
        <p:spPr>
          <a:xfrm rot="1277257">
            <a:off x="6994187" y="1838528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F3278-6B4E-F628-2491-33B4ACD6C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4" y="441810"/>
            <a:ext cx="4477512" cy="2401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69C64-2E25-617A-6739-BDB56D86A995}"/>
              </a:ext>
            </a:extLst>
          </p:cNvPr>
          <p:cNvSpPr txBox="1"/>
          <p:nvPr/>
        </p:nvSpPr>
        <p:spPr>
          <a:xfrm flipV="1">
            <a:off x="8540884" y="6706828"/>
            <a:ext cx="16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B302C9-E271-09C9-4A5C-A2DE69911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335" y="3026751"/>
            <a:ext cx="5369669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revenue, but the growth from the last month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2.57%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Lower overall revenue, but the growth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3.67%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stronger improvement rate despite a smaller starting point. </a:t>
            </a:r>
          </a:p>
        </p:txBody>
      </p:sp>
    </p:spTree>
    <p:extLst>
      <p:ext uri="{BB962C8B-B14F-4D97-AF65-F5344CB8AC3E}">
        <p14:creationId xmlns:p14="http://schemas.microsoft.com/office/powerpoint/2010/main" val="282961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54533-CE14-F912-08A3-F09EB21B6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8" y="590076"/>
            <a:ext cx="4681220" cy="1900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AE626-232E-91BB-0F3C-908E085F03C5}"/>
              </a:ext>
            </a:extLst>
          </p:cNvPr>
          <p:cNvSpPr txBox="1"/>
          <p:nvPr/>
        </p:nvSpPr>
        <p:spPr>
          <a:xfrm>
            <a:off x="1984441" y="5301"/>
            <a:ext cx="15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DELHI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64770-50F2-C20B-C2AE-7A0DCF6DBA49}"/>
              </a:ext>
            </a:extLst>
          </p:cNvPr>
          <p:cNvSpPr txBox="1"/>
          <p:nvPr/>
        </p:nvSpPr>
        <p:spPr>
          <a:xfrm>
            <a:off x="1984441" y="3429000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MUMBAI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F9095-80AF-3AFC-7960-F810ED1F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5" y="4135907"/>
            <a:ext cx="4812444" cy="2457793"/>
          </a:xfrm>
          <a:prstGeom prst="rect">
            <a:avLst/>
          </a:prstGeom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A2E0D268-96B6-B56B-0391-A26241E2C968}"/>
              </a:ext>
            </a:extLst>
          </p:cNvPr>
          <p:cNvSpPr/>
          <p:nvPr/>
        </p:nvSpPr>
        <p:spPr>
          <a:xfrm>
            <a:off x="6096000" y="3064213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D9CF1-E078-684D-A0D9-B4654A8027E3}"/>
              </a:ext>
            </a:extLst>
          </p:cNvPr>
          <p:cNvSpPr txBox="1"/>
          <p:nvPr/>
        </p:nvSpPr>
        <p:spPr>
          <a:xfrm>
            <a:off x="7227651" y="2821021"/>
            <a:ext cx="3745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Delhi</a:t>
            </a:r>
            <a:r>
              <a:rPr lang="en-US" dirty="0"/>
              <a:t> has a </a:t>
            </a:r>
            <a:r>
              <a:rPr lang="en-US" b="1" dirty="0"/>
              <a:t>higher cancellation rate</a:t>
            </a:r>
            <a:r>
              <a:rPr lang="en-US" dirty="0"/>
              <a:t> compared to </a:t>
            </a:r>
            <a:r>
              <a:rPr lang="en-US" b="1" dirty="0"/>
              <a:t>Mumbai</a:t>
            </a:r>
            <a:r>
              <a:rPr lang="en-US" dirty="0"/>
              <a:t>. While cancellations can negatively impact revenue, Delhi's revenue growth despite this suggests the market there is still growing faster. </a:t>
            </a:r>
          </a:p>
        </p:txBody>
      </p:sp>
    </p:spTree>
    <p:extLst>
      <p:ext uri="{BB962C8B-B14F-4D97-AF65-F5344CB8AC3E}">
        <p14:creationId xmlns:p14="http://schemas.microsoft.com/office/powerpoint/2010/main" val="108110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24836-0EAB-3F03-0152-4924D3E486A5}"/>
              </a:ext>
            </a:extLst>
          </p:cNvPr>
          <p:cNvSpPr txBox="1"/>
          <p:nvPr/>
        </p:nvSpPr>
        <p:spPr>
          <a:xfrm>
            <a:off x="544749" y="428017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67CB0-2AD0-C916-ADB8-D07D19199516}"/>
              </a:ext>
            </a:extLst>
          </p:cNvPr>
          <p:cNvSpPr txBox="1"/>
          <p:nvPr/>
        </p:nvSpPr>
        <p:spPr>
          <a:xfrm>
            <a:off x="885217" y="1322962"/>
            <a:ext cx="101372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Optimize </a:t>
            </a:r>
            <a:r>
              <a:rPr lang="en-US" sz="2000" dirty="0"/>
              <a:t>ADR based on demand trends.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Investigate the revenue the reasons for low revenue from direct offline bookings.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Strength partnerships with high performing streams like </a:t>
            </a:r>
            <a:r>
              <a:rPr lang="en-US" sz="2000" dirty="0" err="1"/>
              <a:t>makeyourtrip</a:t>
            </a:r>
            <a:r>
              <a:rPr lang="en-US" sz="2000" dirty="0"/>
              <a:t> by offering seasonal and strategic discounts to boost revenue further.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By capitalizing on Delhi’s growth, the market share could increase as demand continues to rise.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targeted efforts to improve cancellations (e.g., better customer service, improved booking policies), even more revenue can be captured.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ABABC-C9EB-FB8C-9A39-A7BD5D4A2E62}"/>
              </a:ext>
            </a:extLst>
          </p:cNvPr>
          <p:cNvSpPr txBox="1"/>
          <p:nvPr/>
        </p:nvSpPr>
        <p:spPr>
          <a:xfrm>
            <a:off x="490194" y="276934"/>
            <a:ext cx="504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Presentation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B8E18-D8AB-9051-3142-ED34163BD0DA}"/>
              </a:ext>
            </a:extLst>
          </p:cNvPr>
          <p:cNvSpPr txBox="1"/>
          <p:nvPr/>
        </p:nvSpPr>
        <p:spPr>
          <a:xfrm>
            <a:off x="980388" y="1263191"/>
            <a:ext cx="79656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Objective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Dataset Overview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AtliQ</a:t>
            </a:r>
            <a:r>
              <a:rPr lang="en-US" sz="4000" dirty="0"/>
              <a:t> Grands Analysis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dirty="0"/>
              <a:t>Overall Analysis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dirty="0"/>
              <a:t>Weekly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Key findings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4720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CA056-E89A-E895-13D2-2DDD1A723ECE}"/>
              </a:ext>
            </a:extLst>
          </p:cNvPr>
          <p:cNvSpPr txBox="1"/>
          <p:nvPr/>
        </p:nvSpPr>
        <p:spPr>
          <a:xfrm>
            <a:off x="427383" y="357809"/>
            <a:ext cx="239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B30AD-8F41-6C7C-8CC5-86D788BF7D84}"/>
              </a:ext>
            </a:extLst>
          </p:cNvPr>
          <p:cNvSpPr txBox="1"/>
          <p:nvPr/>
        </p:nvSpPr>
        <p:spPr>
          <a:xfrm>
            <a:off x="797668" y="1381328"/>
            <a:ext cx="10761541" cy="335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 Grands owns multiple five-star hotels across India. They have been in the hospitality industry for the past 20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 Grands are losing its market share and revenue in the luxury/business hotels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As a strategic move, the managing director of </a:t>
            </a:r>
            <a:r>
              <a:rPr lang="en-US" sz="2400" b="0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 Grands wanted to incorporate “Business and Data Intelligence” to regain their market share and revenue.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8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A5540-79A1-AF2D-7987-384279FBA878}"/>
              </a:ext>
            </a:extLst>
          </p:cNvPr>
          <p:cNvSpPr txBox="1"/>
          <p:nvPr/>
        </p:nvSpPr>
        <p:spPr>
          <a:xfrm>
            <a:off x="386498" y="0"/>
            <a:ext cx="5637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AA601-B7B7-15F4-CDBC-A8BA93894BAE}"/>
              </a:ext>
            </a:extLst>
          </p:cNvPr>
          <p:cNvSpPr txBox="1"/>
          <p:nvPr/>
        </p:nvSpPr>
        <p:spPr>
          <a:xfrm>
            <a:off x="1018094" y="693422"/>
            <a:ext cx="245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Dimension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5471D-440E-2852-C237-65CD293BC476}"/>
              </a:ext>
            </a:extLst>
          </p:cNvPr>
          <p:cNvSpPr txBox="1"/>
          <p:nvPr/>
        </p:nvSpPr>
        <p:spPr>
          <a:xfrm>
            <a:off x="626521" y="1093532"/>
            <a:ext cx="26362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Dim_rooms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room_class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room_id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Dim_hotels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category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property_id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property_name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Dim_date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day_type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mmm </a:t>
            </a:r>
            <a:r>
              <a:rPr lang="en-US" dirty="0" err="1"/>
              <a:t>yy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month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50804-C38F-DEC1-10ED-612CEFE9E395}"/>
              </a:ext>
            </a:extLst>
          </p:cNvPr>
          <p:cNvSpPr txBox="1"/>
          <p:nvPr/>
        </p:nvSpPr>
        <p:spPr>
          <a:xfrm>
            <a:off x="8889476" y="686154"/>
            <a:ext cx="1586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Fact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71370-15C1-0426-AD9F-CBF047E38E2A}"/>
              </a:ext>
            </a:extLst>
          </p:cNvPr>
          <p:cNvSpPr txBox="1"/>
          <p:nvPr/>
        </p:nvSpPr>
        <p:spPr>
          <a:xfrm>
            <a:off x="7817281" y="1086264"/>
            <a:ext cx="335662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Fact_bookings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booking_date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booking_id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booking_platform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booking_status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check_in_date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check_out_date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no_guests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property_id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ratings_given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revenue_generated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revenue_realized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room_category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Fact_aggregated_bookings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capacity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check_in_date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property_id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room_category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successful_bookings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48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B0632-523C-835C-EAAB-442A994C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5947B-6FA0-E621-5B84-DB0B29FF6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BA20E-37AE-70DC-9740-69E2C315CD2B}"/>
              </a:ext>
            </a:extLst>
          </p:cNvPr>
          <p:cNvSpPr txBox="1"/>
          <p:nvPr/>
        </p:nvSpPr>
        <p:spPr>
          <a:xfrm>
            <a:off x="486384" y="165370"/>
            <a:ext cx="320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Key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652F1-1338-DB58-6347-91766F04F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2" y="1106488"/>
            <a:ext cx="4300728" cy="2322512"/>
          </a:xfrm>
          <a:prstGeom prst="rect">
            <a:avLst/>
          </a:prstGeom>
        </p:spPr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A8846979-E6A1-9ED2-7B63-717168FB376D}"/>
              </a:ext>
            </a:extLst>
          </p:cNvPr>
          <p:cNvSpPr/>
          <p:nvPr/>
        </p:nvSpPr>
        <p:spPr>
          <a:xfrm rot="5400000">
            <a:off x="2896048" y="3599234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8C008-278D-E8F2-9F1D-343E6E505535}"/>
              </a:ext>
            </a:extLst>
          </p:cNvPr>
          <p:cNvSpPr txBox="1"/>
          <p:nvPr/>
        </p:nvSpPr>
        <p:spPr>
          <a:xfrm>
            <a:off x="4357991" y="396499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5957F5-DB8D-6B43-0209-5F0671892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162" y="3716194"/>
            <a:ext cx="7675123" cy="19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 rooms contribute 18% to total revenue, while the </a:t>
            </a:r>
            <a:r>
              <a:rPr lang="en-US" altLang="en-US" dirty="0">
                <a:latin typeface="Arial" panose="020B0604020202020204" pitchFamily="34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lite rooms contribute 32% to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discounts on rooms have reduced revenue.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Occupancy rates remain stable despite discounts. </a:t>
            </a:r>
          </a:p>
        </p:txBody>
      </p:sp>
    </p:spTree>
    <p:extLst>
      <p:ext uri="{BB962C8B-B14F-4D97-AF65-F5344CB8AC3E}">
        <p14:creationId xmlns:p14="http://schemas.microsoft.com/office/powerpoint/2010/main" val="408596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889E28-8C71-0966-738E-3D83445B4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79" y="435201"/>
            <a:ext cx="4991373" cy="2264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27ED9-8047-250A-D877-7BACFC99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" y="3067920"/>
            <a:ext cx="6859337" cy="2076740"/>
          </a:xfrm>
          <a:prstGeom prst="rect">
            <a:avLst/>
          </a:prstGeom>
        </p:spPr>
      </p:pic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EBEF4706-C4E4-E027-93AA-F0AF5E15F993}"/>
              </a:ext>
            </a:extLst>
          </p:cNvPr>
          <p:cNvSpPr/>
          <p:nvPr/>
        </p:nvSpPr>
        <p:spPr>
          <a:xfrm rot="14614304">
            <a:off x="6858000" y="1245140"/>
            <a:ext cx="1468877" cy="121303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50DC5-BD7C-B84A-B92A-E6D5A9AF8E49}"/>
              </a:ext>
            </a:extLst>
          </p:cNvPr>
          <p:cNvSpPr txBox="1"/>
          <p:nvPr/>
        </p:nvSpPr>
        <p:spPr>
          <a:xfrm>
            <a:off x="7656406" y="2782669"/>
            <a:ext cx="4466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AtliQ</a:t>
            </a:r>
            <a:r>
              <a:rPr lang="en-US" dirty="0"/>
              <a:t> Seasons has the lowest revenue, with its presence limited to a single city.</a:t>
            </a:r>
          </a:p>
          <a:p>
            <a:r>
              <a:rPr lang="en-US" dirty="0"/>
              <a:t>Gradual increase in occupancy rate over time signals growth potential.</a:t>
            </a:r>
          </a:p>
        </p:txBody>
      </p:sp>
    </p:spTree>
    <p:extLst>
      <p:ext uri="{BB962C8B-B14F-4D97-AF65-F5344CB8AC3E}">
        <p14:creationId xmlns:p14="http://schemas.microsoft.com/office/powerpoint/2010/main" val="324987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BC385-56FB-37F5-8FE1-F30EF7E20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9" y="408659"/>
            <a:ext cx="4944180" cy="2879290"/>
          </a:xfrm>
          <a:prstGeom prst="rect">
            <a:avLst/>
          </a:prstGeom>
        </p:spPr>
      </p:pic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7398AC1A-2CF2-F8B6-90B8-762516068543}"/>
              </a:ext>
            </a:extLst>
          </p:cNvPr>
          <p:cNvSpPr/>
          <p:nvPr/>
        </p:nvSpPr>
        <p:spPr>
          <a:xfrm>
            <a:off x="1302241" y="2820924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4AD25-0EA9-D39C-BA2E-304B63DA19BB}"/>
              </a:ext>
            </a:extLst>
          </p:cNvPr>
          <p:cNvSpPr txBox="1"/>
          <p:nvPr/>
        </p:nvSpPr>
        <p:spPr>
          <a:xfrm>
            <a:off x="2623939" y="429962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CE0E95-2AC2-4865-D422-F0E0BDFFDD5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05987" y="3517360"/>
            <a:ext cx="9494829" cy="156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MakeYourTrip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the highest revenue, accounting for 34% of successful bookings.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LogTrip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(direct online) follows as the second-highest contributor.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Direct offline bookings contribute only 8% to revenue. </a:t>
            </a:r>
          </a:p>
        </p:txBody>
      </p:sp>
    </p:spTree>
    <p:extLst>
      <p:ext uri="{BB962C8B-B14F-4D97-AF65-F5344CB8AC3E}">
        <p14:creationId xmlns:p14="http://schemas.microsoft.com/office/powerpoint/2010/main" val="3669230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1679</TotalTime>
  <Words>458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Manrope</vt:lpstr>
      <vt:lpstr>Rockwell</vt:lpstr>
      <vt:lpstr>Rockwell Condensed</vt:lpstr>
      <vt:lpstr>Wingdings</vt:lpstr>
      <vt:lpstr>Wood Type</vt:lpstr>
      <vt:lpstr>Hospitality Revenue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Smitha Rai</dc:creator>
  <cp:lastModifiedBy>Smitha Rai</cp:lastModifiedBy>
  <cp:revision>3</cp:revision>
  <dcterms:created xsi:type="dcterms:W3CDTF">2024-12-27T13:06:12Z</dcterms:created>
  <dcterms:modified xsi:type="dcterms:W3CDTF">2024-12-30T12:48:35Z</dcterms:modified>
</cp:coreProperties>
</file>