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208C-FBF2-194A-A64D-8ED6C9DE513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FEA8-31A3-2047-B08A-4E21F1B29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74EE-AA18-D646-98E7-BF03864F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6" y="322263"/>
            <a:ext cx="10406063" cy="3706812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>
                <a:latin typeface="Avenir Roman" panose="02000503020000020003" pitchFamily="2" charset="0"/>
              </a:rPr>
              <a:t>Motivation:</a:t>
            </a:r>
            <a:br>
              <a:rPr lang="en-US" sz="5000" dirty="0">
                <a:latin typeface="Avenir Roman" panose="02000503020000020003" pitchFamily="2" charset="0"/>
              </a:rPr>
            </a:br>
            <a:br>
              <a:rPr lang="en-US" sz="39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To understand the implementation of various Machine learning algorithms, calculation of their evaluation metrics, and in general data manipulation in Spark.</a:t>
            </a:r>
            <a:br>
              <a:rPr lang="en-US" sz="2500" dirty="0">
                <a:latin typeface="Avenir Roman" panose="02000503020000020003" pitchFamily="2" charset="0"/>
              </a:rPr>
            </a:br>
            <a:endParaRPr lang="en-US" sz="25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0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74EE-AA18-D646-98E7-BF03864F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6" y="322263"/>
            <a:ext cx="11634789" cy="6350000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>
                <a:latin typeface="Avenir Roman" panose="02000503020000020003" pitchFamily="2" charset="0"/>
              </a:rPr>
              <a:t>Code Snippet:</a:t>
            </a:r>
            <a:br>
              <a:rPr lang="en-US" sz="5000" dirty="0">
                <a:latin typeface="Avenir Roman" panose="02000503020000020003" pitchFamily="2" charset="0"/>
              </a:rPr>
            </a:br>
            <a:br>
              <a:rPr lang="en-US" sz="39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1. Analyzing the objective history of iterations: </a:t>
            </a: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r>
              <a:rPr lang="en-US" sz="2500" dirty="0" err="1">
                <a:latin typeface="Avenir Roman" panose="02000503020000020003" pitchFamily="2" charset="0"/>
              </a:rPr>
              <a:t>trainingSummary</a:t>
            </a:r>
            <a:r>
              <a:rPr lang="en-US" sz="2500" dirty="0">
                <a:latin typeface="Avenir Roman" panose="02000503020000020003" pitchFamily="2" charset="0"/>
              </a:rPr>
              <a:t> = </a:t>
            </a:r>
            <a:r>
              <a:rPr lang="en-US" sz="2500" dirty="0" err="1">
                <a:latin typeface="Avenir Roman" panose="02000503020000020003" pitchFamily="2" charset="0"/>
              </a:rPr>
              <a:t>lgModel.summary</a:t>
            </a:r>
            <a:br>
              <a:rPr lang="en-US" sz="2500" dirty="0">
                <a:latin typeface="Avenir Roman" panose="02000503020000020003" pitchFamily="2" charset="0"/>
              </a:rPr>
            </a:br>
            <a:r>
              <a:rPr lang="en-US" sz="2500" dirty="0" err="1">
                <a:latin typeface="Avenir Roman" panose="02000503020000020003" pitchFamily="2" charset="0"/>
              </a:rPr>
              <a:t>objectiveHistory</a:t>
            </a:r>
            <a:r>
              <a:rPr lang="en-US" sz="2500" dirty="0">
                <a:latin typeface="Avenir Roman" panose="02000503020000020003" pitchFamily="2" charset="0"/>
              </a:rPr>
              <a:t> = </a:t>
            </a:r>
            <a:r>
              <a:rPr lang="en-US" sz="2500" dirty="0" err="1">
                <a:latin typeface="Avenir Roman" panose="02000503020000020003" pitchFamily="2" charset="0"/>
              </a:rPr>
              <a:t>trainingSummary.objectiveHistory</a:t>
            </a: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2. Analyzing the model results:</a:t>
            </a: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print("Coefficients: \n" + </a:t>
            </a:r>
            <a:r>
              <a:rPr lang="en-US" sz="2500" dirty="0" err="1">
                <a:latin typeface="Avenir Roman" panose="02000503020000020003" pitchFamily="2" charset="0"/>
              </a:rPr>
              <a:t>str</a:t>
            </a:r>
            <a:r>
              <a:rPr lang="en-US" sz="2500" dirty="0">
                <a:latin typeface="Avenir Roman" panose="02000503020000020003" pitchFamily="2" charset="0"/>
              </a:rPr>
              <a:t>(</a:t>
            </a:r>
            <a:r>
              <a:rPr lang="en-US" sz="2500" dirty="0" err="1">
                <a:latin typeface="Avenir Roman" panose="02000503020000020003" pitchFamily="2" charset="0"/>
              </a:rPr>
              <a:t>lgModel.coefficientMatrix</a:t>
            </a:r>
            <a:r>
              <a:rPr lang="en-US" sz="2500" dirty="0">
                <a:latin typeface="Avenir Roman" panose="02000503020000020003" pitchFamily="2" charset="0"/>
              </a:rPr>
              <a:t>))</a:t>
            </a:r>
            <a:br>
              <a:rPr lang="en-US" sz="25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print("Intercept: " + </a:t>
            </a:r>
            <a:r>
              <a:rPr lang="en-US" sz="2500" dirty="0" err="1">
                <a:latin typeface="Avenir Roman" panose="02000503020000020003" pitchFamily="2" charset="0"/>
              </a:rPr>
              <a:t>str</a:t>
            </a:r>
            <a:r>
              <a:rPr lang="en-US" sz="2500" dirty="0">
                <a:latin typeface="Avenir Roman" panose="02000503020000020003" pitchFamily="2" charset="0"/>
              </a:rPr>
              <a:t>(</a:t>
            </a:r>
            <a:r>
              <a:rPr lang="en-US" sz="2500" dirty="0" err="1">
                <a:latin typeface="Avenir Roman" panose="02000503020000020003" pitchFamily="2" charset="0"/>
              </a:rPr>
              <a:t>lgModel.interceptVector</a:t>
            </a:r>
            <a:r>
              <a:rPr lang="en-US" sz="2500" dirty="0">
                <a:latin typeface="Avenir Roman" panose="02000503020000020003" pitchFamily="2" charset="0"/>
              </a:rPr>
              <a:t>))</a:t>
            </a:r>
            <a:br>
              <a:rPr lang="en-US" sz="2500" dirty="0">
                <a:latin typeface="Avenir Roman" panose="02000503020000020003" pitchFamily="2" charset="0"/>
              </a:rPr>
            </a:br>
            <a:endParaRPr lang="en-US" sz="25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1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74EE-AA18-D646-98E7-BF03864F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36" y="322263"/>
            <a:ext cx="11506202" cy="62785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dirty="0">
                <a:latin typeface="Avenir Roman" panose="02000503020000020003" pitchFamily="2" charset="0"/>
              </a:rPr>
              <a:t>Visualization:</a:t>
            </a:r>
            <a:br>
              <a:rPr lang="en-US" sz="5000" dirty="0">
                <a:latin typeface="Avenir Roman" panose="02000503020000020003" pitchFamily="2" charset="0"/>
              </a:rPr>
            </a:br>
            <a:br>
              <a:rPr lang="en-US" sz="39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Below is the ROC curve for Logistic regression, and random forest:</a:t>
            </a: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br>
              <a:rPr lang="en-US" sz="2500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Due to the limited size of the data, both algorithms fit the data perfectly and have AUC=1.0.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9368F-DF95-4242-B025-61137424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67" y="2058987"/>
            <a:ext cx="5249071" cy="32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Office Theme</vt:lpstr>
      <vt:lpstr>Motivation:  To understand the implementation of various Machine learning algorithms, calculation of their evaluation metrics, and in general data manipulation in Spark. </vt:lpstr>
      <vt:lpstr>Code Snippet:  1. Analyzing the objective history of iterations:   trainingSummary = lgModel.summary objectiveHistory = trainingSummary.objectiveHistory  2. Analyzing the model results:  print("Coefficients: \n" + str(lgModel.coefficientMatrix)) print("Intercept: " + str(lgModel.interceptVector)) </vt:lpstr>
      <vt:lpstr>Visualization:  Below is the ROC curve for Logistic regression, and random forest:             Due to the limited size of the data, both algorithms fit the data perfectly and have AUC=1.0.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Motivation:  To understand the implementation of various Machine learning algorithms, calculation of their evaluation metrics, and in general data manipulation in Spark. </dc:title>
  <dc:creator>Sameer Singh</dc:creator>
  <cp:lastModifiedBy>Sameer Singh</cp:lastModifiedBy>
  <cp:revision>3</cp:revision>
  <dcterms:created xsi:type="dcterms:W3CDTF">2019-01-30T02:05:17Z</dcterms:created>
  <dcterms:modified xsi:type="dcterms:W3CDTF">2019-01-30T03:38:23Z</dcterms:modified>
</cp:coreProperties>
</file>