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9" r:id="rId4"/>
    <p:sldId id="270" r:id="rId5"/>
    <p:sldId id="269" r:id="rId6"/>
    <p:sldId id="271" r:id="rId7"/>
    <p:sldId id="272" r:id="rId8"/>
    <p:sldId id="273" r:id="rId9"/>
    <p:sldId id="274" r:id="rId10"/>
    <p:sldId id="275" r:id="rId11"/>
    <p:sldId id="276" r:id="rId12"/>
    <p:sldId id="277" r:id="rId13"/>
    <p:sldId id="27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53D"/>
    <a:srgbClr val="2D36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3" d="100"/>
          <a:sy n="83" d="100"/>
        </p:scale>
        <p:origin x="6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E0AEA7-4F1C-4BFF-BADF-F43D121AF43C}"/>
              </a:ext>
            </a:extLst>
          </p:cNvPr>
          <p:cNvSpPr>
            <a:spLocks noGrp="1"/>
          </p:cNvSpPr>
          <p:nvPr>
            <p:ph type="ctrTitle"/>
          </p:nvPr>
        </p:nvSpPr>
        <p:spPr>
          <a:xfrm>
            <a:off x="-591127" y="1390349"/>
            <a:ext cx="9301018" cy="2268559"/>
          </a:xfrm>
        </p:spPr>
        <p:txBody>
          <a:bodyPr>
            <a:normAutofit/>
          </a:bodyPr>
          <a:lstStyle/>
          <a:p>
            <a:r>
              <a:rPr lang="en-IN" sz="4800" i="0" u="sng" dirty="0">
                <a:effectLst/>
                <a:latin typeface="Tw Cen MT" panose="020B0602020104020603" pitchFamily="34" charset="0"/>
              </a:rPr>
              <a:t>DMA Mall chain network infrastructure design</a:t>
            </a:r>
            <a:endParaRPr lang="en-IN" sz="4800" u="sng" dirty="0">
              <a:latin typeface="Tw Cen MT" panose="020B0602020104020603" pitchFamily="34" charset="0"/>
            </a:endParaRPr>
          </a:p>
        </p:txBody>
      </p:sp>
      <p:sp>
        <p:nvSpPr>
          <p:cNvPr id="6" name="Rectangle 5">
            <a:extLst>
              <a:ext uri="{FF2B5EF4-FFF2-40B4-BE49-F238E27FC236}">
                <a16:creationId xmlns:a16="http://schemas.microsoft.com/office/drawing/2014/main" id="{876D4AB4-BD6F-4C2E-B5BD-649DE4D10138}"/>
              </a:ext>
            </a:extLst>
          </p:cNvPr>
          <p:cNvSpPr/>
          <p:nvPr/>
        </p:nvSpPr>
        <p:spPr>
          <a:xfrm>
            <a:off x="2078182" y="3362036"/>
            <a:ext cx="757382" cy="295564"/>
          </a:xfrm>
          <a:prstGeom prst="rect">
            <a:avLst/>
          </a:prstGeom>
          <a:solidFill>
            <a:srgbClr val="2D363D"/>
          </a:solidFill>
          <a:ln>
            <a:solidFill>
              <a:srgbClr val="2D3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B6D0FDC-E67B-4D01-AF39-93E91696E0C4}"/>
              </a:ext>
            </a:extLst>
          </p:cNvPr>
          <p:cNvSpPr txBox="1"/>
          <p:nvPr/>
        </p:nvSpPr>
        <p:spPr>
          <a:xfrm>
            <a:off x="4006272" y="4636654"/>
            <a:ext cx="4583545" cy="1384995"/>
          </a:xfrm>
          <a:prstGeom prst="rect">
            <a:avLst/>
          </a:prstGeom>
          <a:noFill/>
        </p:spPr>
        <p:txBody>
          <a:bodyPr wrap="square" rtlCol="0">
            <a:spAutoFit/>
          </a:bodyPr>
          <a:lstStyle/>
          <a:p>
            <a:pPr algn="r"/>
            <a:r>
              <a:rPr lang="en-IN" sz="2800" dirty="0">
                <a:latin typeface="Tw Cen MT Condensed" panose="020B0606020104020203" pitchFamily="34" charset="0"/>
              </a:rPr>
              <a:t>Smith Dabreo 8382</a:t>
            </a:r>
          </a:p>
          <a:p>
            <a:pPr algn="r"/>
            <a:r>
              <a:rPr lang="en-IN" sz="2800" dirty="0" err="1">
                <a:latin typeface="Tw Cen MT Condensed" panose="020B0606020104020203" pitchFamily="34" charset="0"/>
              </a:rPr>
              <a:t>Shaleel</a:t>
            </a:r>
            <a:r>
              <a:rPr lang="en-IN" sz="2800" dirty="0">
                <a:latin typeface="Tw Cen MT Condensed" panose="020B0606020104020203" pitchFamily="34" charset="0"/>
              </a:rPr>
              <a:t> Rodrigues 8423</a:t>
            </a:r>
          </a:p>
          <a:p>
            <a:pPr algn="r"/>
            <a:r>
              <a:rPr lang="en-IN" sz="2800" dirty="0">
                <a:latin typeface="Tw Cen MT Condensed" panose="020B0606020104020203" pitchFamily="34" charset="0"/>
              </a:rPr>
              <a:t>Valiant Rodrigues 8424</a:t>
            </a:r>
          </a:p>
        </p:txBody>
      </p:sp>
    </p:spTree>
    <p:extLst>
      <p:ext uri="{BB962C8B-B14F-4D97-AF65-F5344CB8AC3E}">
        <p14:creationId xmlns:p14="http://schemas.microsoft.com/office/powerpoint/2010/main" val="47343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2F2A4-B2FC-4120-BAC3-B26D626292B6}"/>
              </a:ext>
            </a:extLst>
          </p:cNvPr>
          <p:cNvSpPr txBox="1"/>
          <p:nvPr/>
        </p:nvSpPr>
        <p:spPr>
          <a:xfrm>
            <a:off x="1071419" y="198643"/>
            <a:ext cx="6096000" cy="523220"/>
          </a:xfrm>
          <a:prstGeom prst="rect">
            <a:avLst/>
          </a:prstGeom>
          <a:noFill/>
        </p:spPr>
        <p:txBody>
          <a:bodyPr wrap="square">
            <a:spAutoFit/>
          </a:bodyPr>
          <a:lstStyle/>
          <a:p>
            <a:pPr marL="457200" indent="-457200">
              <a:buFont typeface="Calibri" panose="020F0502020204030204" pitchFamily="34" charset="0"/>
              <a:buChar char="»"/>
            </a:pPr>
            <a:r>
              <a:rPr lang="en-US" sz="2800" dirty="0">
                <a:effectLst/>
                <a:latin typeface="Calibri" panose="020F0502020204030204" pitchFamily="34" charset="0"/>
                <a:ea typeface="Calibri" panose="020F0502020204030204" pitchFamily="34" charset="0"/>
              </a:rPr>
              <a:t>Enterprise Edge and ISP</a:t>
            </a:r>
            <a:r>
              <a:rPr lang="en-US" sz="2800" spc="-10" dirty="0">
                <a:effectLst/>
                <a:latin typeface="Calibri" panose="020F0502020204030204" pitchFamily="34" charset="0"/>
                <a:ea typeface="Calibri" panose="020F0502020204030204" pitchFamily="34" charset="0"/>
              </a:rPr>
              <a:t> </a:t>
            </a:r>
            <a:r>
              <a:rPr lang="en-US" sz="2800" dirty="0">
                <a:effectLst/>
                <a:latin typeface="Calibri" panose="020F0502020204030204" pitchFamily="34" charset="0"/>
                <a:ea typeface="Calibri" panose="020F0502020204030204" pitchFamily="34" charset="0"/>
              </a:rPr>
              <a:t>connectivity</a:t>
            </a:r>
            <a:endParaRPr lang="en-IN" sz="2800" dirty="0"/>
          </a:p>
        </p:txBody>
      </p:sp>
      <p:pic>
        <p:nvPicPr>
          <p:cNvPr id="4" name="image10.jpeg">
            <a:extLst>
              <a:ext uri="{FF2B5EF4-FFF2-40B4-BE49-F238E27FC236}">
                <a16:creationId xmlns:a16="http://schemas.microsoft.com/office/drawing/2014/main" id="{850D8EDE-37B2-4F6E-BCF0-0806EEDE1AD7}"/>
              </a:ext>
            </a:extLst>
          </p:cNvPr>
          <p:cNvPicPr/>
          <p:nvPr/>
        </p:nvPicPr>
        <p:blipFill>
          <a:blip r:embed="rId2" cstate="print"/>
          <a:stretch>
            <a:fillRect/>
          </a:stretch>
        </p:blipFill>
        <p:spPr>
          <a:xfrm>
            <a:off x="2250973" y="1062759"/>
            <a:ext cx="7690053" cy="5337980"/>
          </a:xfrm>
          <a:prstGeom prst="rect">
            <a:avLst/>
          </a:prstGeom>
        </p:spPr>
      </p:pic>
    </p:spTree>
    <p:extLst>
      <p:ext uri="{BB962C8B-B14F-4D97-AF65-F5344CB8AC3E}">
        <p14:creationId xmlns:p14="http://schemas.microsoft.com/office/powerpoint/2010/main" val="63464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EFE86-098C-4592-A56F-A703755D75E0}"/>
              </a:ext>
            </a:extLst>
          </p:cNvPr>
          <p:cNvSpPr txBox="1"/>
          <p:nvPr/>
        </p:nvSpPr>
        <p:spPr>
          <a:xfrm>
            <a:off x="101600" y="161697"/>
            <a:ext cx="7222836" cy="584775"/>
          </a:xfrm>
          <a:prstGeom prst="rect">
            <a:avLst/>
          </a:prstGeom>
          <a:noFill/>
        </p:spPr>
        <p:txBody>
          <a:bodyPr wrap="square">
            <a:spAutoFit/>
          </a:bodyPr>
          <a:lstStyle/>
          <a:p>
            <a:pPr marL="457200" lvl="0" indent="-457200" algn="r">
              <a:spcBef>
                <a:spcPts val="390"/>
              </a:spcBef>
              <a:buFont typeface="Calibri" panose="020F0502020204030204" pitchFamily="34" charset="0"/>
              <a:buChar char="»"/>
              <a:tabLst>
                <a:tab pos="313690" algn="l"/>
              </a:tabLst>
            </a:pPr>
            <a:r>
              <a:rPr lang="en-US" sz="3200" b="1" kern="0" spc="-20" dirty="0">
                <a:effectLst/>
                <a:latin typeface="Calibri" panose="020F0502020204030204" pitchFamily="34" charset="0"/>
                <a:ea typeface="Calibri" panose="020F0502020204030204" pitchFamily="34" charset="0"/>
              </a:rPr>
              <a:t>Expenditure on Buying</a:t>
            </a:r>
            <a:r>
              <a:rPr lang="en-US" sz="3200" b="1" kern="0" spc="-10" dirty="0">
                <a:effectLst/>
                <a:latin typeface="Calibri" panose="020F0502020204030204" pitchFamily="34" charset="0"/>
                <a:ea typeface="Calibri" panose="020F0502020204030204" pitchFamily="34" charset="0"/>
              </a:rPr>
              <a:t> </a:t>
            </a:r>
            <a:r>
              <a:rPr lang="en-US" sz="3200" b="1" kern="0" spc="-20" dirty="0">
                <a:effectLst/>
                <a:latin typeface="Calibri" panose="020F0502020204030204" pitchFamily="34" charset="0"/>
                <a:ea typeface="Calibri" panose="020F0502020204030204" pitchFamily="34" charset="0"/>
              </a:rPr>
              <a:t>Equipment</a:t>
            </a:r>
            <a:endParaRPr lang="en-IN" sz="3200" b="1" kern="0" spc="-20" dirty="0">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6D9A3D7E-9397-495B-B64D-B98ECAC9C087}"/>
              </a:ext>
            </a:extLst>
          </p:cNvPr>
          <p:cNvGraphicFramePr/>
          <p:nvPr>
            <p:extLst>
              <p:ext uri="{D42A27DB-BD31-4B8C-83A1-F6EECF244321}">
                <p14:modId xmlns:p14="http://schemas.microsoft.com/office/powerpoint/2010/main" val="388505949"/>
              </p:ext>
            </p:extLst>
          </p:nvPr>
        </p:nvGraphicFramePr>
        <p:xfrm>
          <a:off x="1856508" y="879403"/>
          <a:ext cx="8478983" cy="5905997"/>
        </p:xfrm>
        <a:graphic>
          <a:graphicData uri="http://schemas.openxmlformats.org/drawingml/2006/table">
            <a:tbl>
              <a:tblPr firstRow="1" firstCol="1" lastRow="1" lastCol="1" bandRow="1" bandCol="1">
                <a:tableStyleId>{125E5076-3810-47DD-B79F-674D7AD40C01}</a:tableStyleId>
              </a:tblPr>
              <a:tblGrid>
                <a:gridCol w="3360785">
                  <a:extLst>
                    <a:ext uri="{9D8B030D-6E8A-4147-A177-3AD203B41FA5}">
                      <a16:colId xmlns:a16="http://schemas.microsoft.com/office/drawing/2014/main" val="764816428"/>
                    </a:ext>
                  </a:extLst>
                </a:gridCol>
                <a:gridCol w="1505353">
                  <a:extLst>
                    <a:ext uri="{9D8B030D-6E8A-4147-A177-3AD203B41FA5}">
                      <a16:colId xmlns:a16="http://schemas.microsoft.com/office/drawing/2014/main" val="536354243"/>
                    </a:ext>
                  </a:extLst>
                </a:gridCol>
                <a:gridCol w="1995467">
                  <a:extLst>
                    <a:ext uri="{9D8B030D-6E8A-4147-A177-3AD203B41FA5}">
                      <a16:colId xmlns:a16="http://schemas.microsoft.com/office/drawing/2014/main" val="1366660292"/>
                    </a:ext>
                  </a:extLst>
                </a:gridCol>
                <a:gridCol w="1617378">
                  <a:extLst>
                    <a:ext uri="{9D8B030D-6E8A-4147-A177-3AD203B41FA5}">
                      <a16:colId xmlns:a16="http://schemas.microsoft.com/office/drawing/2014/main" val="3200014829"/>
                    </a:ext>
                  </a:extLst>
                </a:gridCol>
              </a:tblGrid>
              <a:tr h="461818">
                <a:tc>
                  <a:txBody>
                    <a:bodyPr/>
                    <a:lstStyle/>
                    <a:p>
                      <a:pPr marL="82296" marR="82296" algn="ctr" fontAlgn="t">
                        <a:lnSpc>
                          <a:spcPts val="1460"/>
                        </a:lnSpc>
                        <a:spcBef>
                          <a:spcPts val="0"/>
                        </a:spcBef>
                        <a:spcAft>
                          <a:spcPts val="0"/>
                        </a:spcAft>
                      </a:pPr>
                      <a:r>
                        <a:rPr lang="en-US" sz="1400" u="none" strike="noStrike" dirty="0">
                          <a:effectLst/>
                        </a:rPr>
                        <a:t>Name of Equipment</a:t>
                      </a:r>
                      <a:endParaRPr lang="en-US" sz="1400" b="0" i="0" u="none" strike="noStrike" dirty="0">
                        <a:effectLst/>
                        <a:latin typeface="Arial" panose="020B0604020202020204" pitchFamily="34" charset="0"/>
                      </a:endParaRPr>
                    </a:p>
                  </a:txBody>
                  <a:tcPr marL="3990" marR="3990" marT="3990" marB="0"/>
                </a:tc>
                <a:tc>
                  <a:txBody>
                    <a:bodyPr/>
                    <a:lstStyle/>
                    <a:p>
                      <a:pPr marL="100584" marR="100584" algn="ctr" fontAlgn="t">
                        <a:lnSpc>
                          <a:spcPts val="1460"/>
                        </a:lnSpc>
                        <a:spcBef>
                          <a:spcPts val="0"/>
                        </a:spcBef>
                        <a:spcAft>
                          <a:spcPts val="0"/>
                        </a:spcAft>
                      </a:pPr>
                      <a:r>
                        <a:rPr lang="en-US" sz="1400" u="none" strike="noStrike" dirty="0">
                          <a:effectLst/>
                        </a:rPr>
                        <a:t>Units Needed</a:t>
                      </a:r>
                      <a:endParaRPr lang="en-US" sz="1400" b="0" i="0" u="none" strike="noStrike" dirty="0">
                        <a:effectLst/>
                        <a:latin typeface="Arial" panose="020B0604020202020204" pitchFamily="34" charset="0"/>
                      </a:endParaRPr>
                    </a:p>
                  </a:txBody>
                  <a:tcPr marL="3990" marR="3990" marT="3990" marB="0"/>
                </a:tc>
                <a:tc>
                  <a:txBody>
                    <a:bodyPr/>
                    <a:lstStyle/>
                    <a:p>
                      <a:pPr marL="283464" marR="283464" algn="ctr" fontAlgn="t">
                        <a:lnSpc>
                          <a:spcPts val="1460"/>
                        </a:lnSpc>
                        <a:spcBef>
                          <a:spcPts val="0"/>
                        </a:spcBef>
                        <a:spcAft>
                          <a:spcPts val="0"/>
                        </a:spcAft>
                      </a:pPr>
                      <a:r>
                        <a:rPr lang="en-US" sz="1400" u="none" strike="noStrike" dirty="0">
                          <a:effectLst/>
                        </a:rPr>
                        <a:t>Price per unit</a:t>
                      </a:r>
                    </a:p>
                    <a:p>
                      <a:pPr algn="ctr" fontAlgn="t">
                        <a:spcBef>
                          <a:spcPts val="0"/>
                        </a:spcBef>
                        <a:spcAft>
                          <a:spcPts val="0"/>
                        </a:spcAft>
                      </a:pPr>
                      <a:r>
                        <a:rPr lang="en-US" sz="1400" u="none" strike="noStrike" dirty="0">
                          <a:effectLst/>
                        </a:rPr>
                        <a:t>₹</a:t>
                      </a:r>
                      <a:endParaRPr lang="en-US" sz="1400" b="0" i="0" u="none" strike="noStrike" dirty="0">
                        <a:effectLst/>
                        <a:latin typeface="Arial" panose="020B0604020202020204" pitchFamily="34" charset="0"/>
                      </a:endParaRPr>
                    </a:p>
                  </a:txBody>
                  <a:tcPr marL="3990" marR="3990" marT="3990" marB="0"/>
                </a:tc>
                <a:tc>
                  <a:txBody>
                    <a:bodyPr/>
                    <a:lstStyle/>
                    <a:p>
                      <a:pPr marL="164592" marR="164592" algn="ctr" fontAlgn="t">
                        <a:lnSpc>
                          <a:spcPts val="1460"/>
                        </a:lnSpc>
                        <a:spcBef>
                          <a:spcPts val="0"/>
                        </a:spcBef>
                        <a:spcAft>
                          <a:spcPts val="0"/>
                        </a:spcAft>
                      </a:pPr>
                      <a:r>
                        <a:rPr lang="en-US" sz="1400" u="none" strike="noStrike" dirty="0">
                          <a:effectLst/>
                        </a:rPr>
                        <a:t>Total</a:t>
                      </a:r>
                    </a:p>
                    <a:p>
                      <a:pPr marL="0" algn="ctr" fontAlgn="t">
                        <a:spcBef>
                          <a:spcPts val="0"/>
                        </a:spcBef>
                        <a:spcAft>
                          <a:spcPts val="0"/>
                        </a:spcAft>
                      </a:pPr>
                      <a:r>
                        <a:rPr lang="en-US" sz="1400" u="none" strike="noStrike" dirty="0">
                          <a:effectLst/>
                        </a:rPr>
                        <a:t>₹</a:t>
                      </a:r>
                      <a:endParaRPr lang="en-US" sz="1400" b="0" i="0" u="none" strike="noStrike" dirty="0">
                        <a:effectLst/>
                        <a:latin typeface="Arial" panose="020B0604020202020204" pitchFamily="34" charset="0"/>
                      </a:endParaRPr>
                    </a:p>
                  </a:txBody>
                  <a:tcPr marL="3990" marR="3990" marT="3990" marB="0"/>
                </a:tc>
                <a:extLst>
                  <a:ext uri="{0D108BD9-81ED-4DB2-BD59-A6C34878D82A}">
                    <a16:rowId xmlns:a16="http://schemas.microsoft.com/office/drawing/2014/main" val="2305646177"/>
                  </a:ext>
                </a:extLst>
              </a:tr>
              <a:tr h="711718">
                <a:tc>
                  <a:txBody>
                    <a:bodyPr/>
                    <a:lstStyle/>
                    <a:p>
                      <a:pPr algn="l" fontAlgn="t">
                        <a:spcBef>
                          <a:spcPts val="55"/>
                        </a:spcBef>
                        <a:spcAft>
                          <a:spcPts val="0"/>
                        </a:spcAft>
                      </a:pPr>
                      <a:r>
                        <a:rPr lang="en-US" sz="1400" u="none" strike="noStrike" dirty="0">
                          <a:effectLst/>
                        </a:rPr>
                        <a:t> </a:t>
                      </a:r>
                    </a:p>
                    <a:p>
                      <a:pPr marL="630936" indent="-539496" algn="l" fontAlgn="t">
                        <a:spcBef>
                          <a:spcPts val="0"/>
                        </a:spcBef>
                        <a:spcAft>
                          <a:spcPts val="0"/>
                        </a:spcAft>
                      </a:pPr>
                      <a:r>
                        <a:rPr lang="en-US" sz="1400" u="none" strike="noStrike" dirty="0">
                          <a:effectLst/>
                        </a:rPr>
                        <a:t>Cisco Network Convergence System 5501 series Router</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0" algn="ctr" fontAlgn="t">
                        <a:spcBef>
                          <a:spcPts val="0"/>
                        </a:spcBef>
                        <a:spcAft>
                          <a:spcPts val="0"/>
                        </a:spcAft>
                      </a:pPr>
                      <a:r>
                        <a:rPr lang="en-US" sz="1400" u="none" strike="noStrike">
                          <a:effectLst/>
                        </a:rPr>
                        <a:t>7</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1,00,000</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7,00,000</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3008165732"/>
                  </a:ext>
                </a:extLst>
              </a:tr>
              <a:tr h="527877">
                <a:tc>
                  <a:txBody>
                    <a:bodyPr/>
                    <a:lstStyle/>
                    <a:p>
                      <a:pPr algn="l" fontAlgn="t">
                        <a:spcBef>
                          <a:spcPts val="55"/>
                        </a:spcBef>
                        <a:spcAft>
                          <a:spcPts val="0"/>
                        </a:spcAft>
                      </a:pPr>
                      <a:r>
                        <a:rPr lang="en-US" sz="1400" u="none" strike="noStrike" dirty="0">
                          <a:effectLst/>
                        </a:rPr>
                        <a:t> </a:t>
                      </a:r>
                    </a:p>
                    <a:p>
                      <a:pPr marL="82296" marR="82296" algn="ctr" fontAlgn="t">
                        <a:spcBef>
                          <a:spcPts val="0"/>
                        </a:spcBef>
                        <a:spcAft>
                          <a:spcPts val="0"/>
                        </a:spcAft>
                      </a:pPr>
                      <a:r>
                        <a:rPr lang="en-US" sz="1400" u="none" strike="noStrike" dirty="0">
                          <a:effectLst/>
                        </a:rPr>
                        <a:t>Cisco Catalyst 9300 Series Switch</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00584" marR="91440" algn="ctr" fontAlgn="t">
                        <a:spcBef>
                          <a:spcPts val="0"/>
                        </a:spcBef>
                        <a:spcAft>
                          <a:spcPts val="0"/>
                        </a:spcAft>
                      </a:pPr>
                      <a:r>
                        <a:rPr lang="en-US" sz="1400" u="none" strike="noStrike">
                          <a:effectLst/>
                        </a:rPr>
                        <a:t>17</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283464" marR="283464" algn="ctr" fontAlgn="t">
                        <a:spcBef>
                          <a:spcPts val="0"/>
                        </a:spcBef>
                        <a:spcAft>
                          <a:spcPts val="0"/>
                        </a:spcAft>
                      </a:pPr>
                      <a:r>
                        <a:rPr lang="en-US" sz="1400" u="none" strike="noStrike">
                          <a:effectLst/>
                        </a:rPr>
                        <a:t>1,05,000</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17,85,000</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379800040"/>
                  </a:ext>
                </a:extLst>
              </a:tr>
              <a:tr h="528842">
                <a:tc>
                  <a:txBody>
                    <a:bodyPr/>
                    <a:lstStyle/>
                    <a:p>
                      <a:pPr algn="l" fontAlgn="t">
                        <a:spcBef>
                          <a:spcPts val="5"/>
                        </a:spcBef>
                        <a:spcAft>
                          <a:spcPts val="0"/>
                        </a:spcAft>
                      </a:pPr>
                      <a:r>
                        <a:rPr lang="en-US" sz="1400" u="none" strike="noStrike" dirty="0">
                          <a:effectLst/>
                        </a:rPr>
                        <a:t> </a:t>
                      </a:r>
                    </a:p>
                    <a:p>
                      <a:pPr marL="82296" marR="73152" algn="ctr" fontAlgn="t">
                        <a:spcBef>
                          <a:spcPts val="0"/>
                        </a:spcBef>
                        <a:spcAft>
                          <a:spcPts val="0"/>
                        </a:spcAft>
                      </a:pPr>
                      <a:r>
                        <a:rPr lang="en-US" sz="1400" u="none" strike="noStrike" dirty="0">
                          <a:effectLst/>
                        </a:rPr>
                        <a:t>Cisco Aironet 3800 WAP</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a:effectLst/>
                        </a:rPr>
                        <a:t> </a:t>
                      </a:r>
                    </a:p>
                    <a:p>
                      <a:pPr marL="0" algn="ctr" fontAlgn="t">
                        <a:spcBef>
                          <a:spcPts val="0"/>
                        </a:spcBef>
                        <a:spcAft>
                          <a:spcPts val="0"/>
                        </a:spcAft>
                      </a:pPr>
                      <a:r>
                        <a:rPr lang="en-US" sz="1400" u="none" strike="noStrike">
                          <a:effectLst/>
                        </a:rPr>
                        <a:t>5</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56,083</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2,80,415</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203293476"/>
                  </a:ext>
                </a:extLst>
              </a:tr>
              <a:tr h="528842">
                <a:tc>
                  <a:txBody>
                    <a:bodyPr/>
                    <a:lstStyle/>
                    <a:p>
                      <a:pPr algn="l" fontAlgn="t">
                        <a:spcBef>
                          <a:spcPts val="5"/>
                        </a:spcBef>
                        <a:spcAft>
                          <a:spcPts val="0"/>
                        </a:spcAft>
                      </a:pPr>
                      <a:r>
                        <a:rPr lang="en-US" sz="1400" u="none" strike="noStrike" dirty="0">
                          <a:effectLst/>
                        </a:rPr>
                        <a:t> </a:t>
                      </a:r>
                    </a:p>
                    <a:p>
                      <a:pPr marL="82296" marR="82296" algn="ctr" fontAlgn="t">
                        <a:spcBef>
                          <a:spcPts val="0"/>
                        </a:spcBef>
                        <a:spcAft>
                          <a:spcPts val="0"/>
                        </a:spcAft>
                      </a:pPr>
                      <a:r>
                        <a:rPr lang="en-US" sz="1400" u="none" strike="noStrike" dirty="0">
                          <a:effectLst/>
                        </a:rPr>
                        <a:t>Dell Storage NX430 NAS</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a:effectLst/>
                        </a:rPr>
                        <a:t> </a:t>
                      </a:r>
                    </a:p>
                    <a:p>
                      <a:pPr marL="0" algn="ctr" fontAlgn="t">
                        <a:spcBef>
                          <a:spcPts val="0"/>
                        </a:spcBef>
                        <a:spcAft>
                          <a:spcPts val="0"/>
                        </a:spcAft>
                      </a:pPr>
                      <a:r>
                        <a:rPr lang="en-US" sz="1400" u="none" strike="noStrike">
                          <a:effectLst/>
                        </a:rPr>
                        <a:t>4</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a:effectLst/>
                        </a:rPr>
                        <a:t> </a:t>
                      </a:r>
                    </a:p>
                    <a:p>
                      <a:pPr marL="283464" marR="283464" algn="ctr" fontAlgn="t">
                        <a:spcBef>
                          <a:spcPts val="0"/>
                        </a:spcBef>
                        <a:spcAft>
                          <a:spcPts val="0"/>
                        </a:spcAft>
                      </a:pPr>
                      <a:r>
                        <a:rPr lang="en-US" sz="1400" u="none" strike="noStrike">
                          <a:effectLst/>
                        </a:rPr>
                        <a:t>174930</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6,99,720</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760810897"/>
                  </a:ext>
                </a:extLst>
              </a:tr>
              <a:tr h="565997">
                <a:tc>
                  <a:txBody>
                    <a:bodyPr/>
                    <a:lstStyle/>
                    <a:p>
                      <a:pPr algn="l" fontAlgn="t">
                        <a:spcBef>
                          <a:spcPts val="35"/>
                        </a:spcBef>
                        <a:spcAft>
                          <a:spcPts val="0"/>
                        </a:spcAft>
                      </a:pPr>
                      <a:r>
                        <a:rPr lang="en-US" sz="1400" u="none" strike="noStrike" dirty="0">
                          <a:effectLst/>
                        </a:rPr>
                        <a:t> </a:t>
                      </a:r>
                    </a:p>
                    <a:p>
                      <a:pPr marL="1014984" marR="283464" indent="-722376" algn="l" fontAlgn="t">
                        <a:spcBef>
                          <a:spcPts val="0"/>
                        </a:spcBef>
                        <a:spcAft>
                          <a:spcPts val="0"/>
                        </a:spcAft>
                      </a:pPr>
                      <a:r>
                        <a:rPr lang="en-US" sz="1400" u="none" strike="noStrike" dirty="0">
                          <a:effectLst/>
                        </a:rPr>
                        <a:t>The Cisco UCS® C220 M5 Rack Server</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0" algn="ctr" fontAlgn="t">
                        <a:spcBef>
                          <a:spcPts val="0"/>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283464" marR="283464" algn="ctr" fontAlgn="t">
                        <a:spcBef>
                          <a:spcPts val="0"/>
                        </a:spcBef>
                        <a:spcAft>
                          <a:spcPts val="0"/>
                        </a:spcAft>
                      </a:pPr>
                      <a:r>
                        <a:rPr lang="en-US" sz="1400" u="none" strike="noStrike">
                          <a:effectLst/>
                        </a:rPr>
                        <a:t>2,52,384</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2,52,384</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3206797785"/>
                  </a:ext>
                </a:extLst>
              </a:tr>
              <a:tr h="517262">
                <a:tc>
                  <a:txBody>
                    <a:bodyPr/>
                    <a:lstStyle/>
                    <a:p>
                      <a:pPr algn="l" fontAlgn="t">
                        <a:spcBef>
                          <a:spcPts val="55"/>
                        </a:spcBef>
                        <a:spcAft>
                          <a:spcPts val="0"/>
                        </a:spcAft>
                      </a:pPr>
                      <a:r>
                        <a:rPr lang="en-US" sz="1400" u="none" strike="noStrike" dirty="0">
                          <a:effectLst/>
                        </a:rPr>
                        <a:t> </a:t>
                      </a:r>
                    </a:p>
                    <a:p>
                      <a:pPr marL="82296" marR="82296" algn="ctr" fontAlgn="t">
                        <a:spcBef>
                          <a:spcPts val="0"/>
                        </a:spcBef>
                        <a:spcAft>
                          <a:spcPts val="0"/>
                        </a:spcAft>
                      </a:pPr>
                      <a:r>
                        <a:rPr lang="en-US" sz="1400" u="none" strike="noStrike" dirty="0">
                          <a:effectLst/>
                        </a:rPr>
                        <a:t>Cisco Unified SIP Phone 3900 Series</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100584" marR="100584" algn="ctr" fontAlgn="t">
                        <a:spcBef>
                          <a:spcPts val="0"/>
                        </a:spcBef>
                        <a:spcAft>
                          <a:spcPts val="0"/>
                        </a:spcAft>
                      </a:pPr>
                      <a:r>
                        <a:rPr lang="en-US" sz="1400" u="none" strike="noStrike" dirty="0">
                          <a:effectLst/>
                        </a:rPr>
                        <a:t>50</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2940</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164592" marR="164592" algn="ctr" fontAlgn="t">
                        <a:spcBef>
                          <a:spcPts val="0"/>
                        </a:spcBef>
                        <a:spcAft>
                          <a:spcPts val="0"/>
                        </a:spcAft>
                      </a:pPr>
                      <a:r>
                        <a:rPr lang="en-US" sz="1400" u="none" strike="noStrike" dirty="0">
                          <a:effectLst/>
                        </a:rPr>
                        <a:t>1,47,000</a:t>
                      </a:r>
                      <a:endParaRPr lang="en-US" sz="1400" b="0" i="0" u="none" strike="noStrike" dirty="0">
                        <a:effectLst/>
                        <a:latin typeface="Arial" panose="020B0604020202020204" pitchFamily="34" charset="0"/>
                      </a:endParaRPr>
                    </a:p>
                  </a:txBody>
                  <a:tcPr marL="3990" marR="3990" marT="3990" marB="0"/>
                </a:tc>
                <a:extLst>
                  <a:ext uri="{0D108BD9-81ED-4DB2-BD59-A6C34878D82A}">
                    <a16:rowId xmlns:a16="http://schemas.microsoft.com/office/drawing/2014/main" val="604591513"/>
                  </a:ext>
                </a:extLst>
              </a:tr>
              <a:tr h="518226">
                <a:tc>
                  <a:txBody>
                    <a:bodyPr/>
                    <a:lstStyle/>
                    <a:p>
                      <a:pPr algn="l" fontAlgn="t">
                        <a:spcBef>
                          <a:spcPts val="5"/>
                        </a:spcBef>
                        <a:spcAft>
                          <a:spcPts val="0"/>
                        </a:spcAft>
                      </a:pPr>
                      <a:r>
                        <a:rPr lang="en-US" sz="1400" u="none" strike="noStrike" dirty="0">
                          <a:effectLst/>
                        </a:rPr>
                        <a:t> </a:t>
                      </a:r>
                    </a:p>
                    <a:p>
                      <a:pPr marL="82296" marR="82296" algn="ctr" fontAlgn="t">
                        <a:spcBef>
                          <a:spcPts val="0"/>
                        </a:spcBef>
                        <a:spcAft>
                          <a:spcPts val="0"/>
                        </a:spcAft>
                      </a:pPr>
                      <a:r>
                        <a:rPr lang="en-US" sz="1400" u="none" strike="noStrike" dirty="0">
                          <a:effectLst/>
                        </a:rPr>
                        <a:t>Verizon 960Mbps</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0" algn="ctr" fontAlgn="t">
                        <a:spcBef>
                          <a:spcPts val="0"/>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30000 p.m.</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164592" marR="164592" algn="ctr" fontAlgn="t">
                        <a:spcBef>
                          <a:spcPts val="0"/>
                        </a:spcBef>
                        <a:spcAft>
                          <a:spcPts val="0"/>
                        </a:spcAft>
                      </a:pPr>
                      <a:r>
                        <a:rPr lang="en-US" sz="1400" u="none" strike="noStrike" dirty="0">
                          <a:effectLst/>
                        </a:rPr>
                        <a:t>30000</a:t>
                      </a:r>
                      <a:endParaRPr lang="en-US" sz="1400" b="0" i="0" u="none" strike="noStrike" dirty="0">
                        <a:effectLst/>
                        <a:latin typeface="Arial" panose="020B0604020202020204" pitchFamily="34" charset="0"/>
                      </a:endParaRPr>
                    </a:p>
                  </a:txBody>
                  <a:tcPr marL="3990" marR="3990" marT="3990" marB="0"/>
                </a:tc>
                <a:extLst>
                  <a:ext uri="{0D108BD9-81ED-4DB2-BD59-A6C34878D82A}">
                    <a16:rowId xmlns:a16="http://schemas.microsoft.com/office/drawing/2014/main" val="1466078618"/>
                  </a:ext>
                </a:extLst>
              </a:tr>
              <a:tr h="474316">
                <a:tc>
                  <a:txBody>
                    <a:bodyPr/>
                    <a:lstStyle/>
                    <a:p>
                      <a:pPr algn="l" fontAlgn="t">
                        <a:spcBef>
                          <a:spcPts val="55"/>
                        </a:spcBef>
                        <a:spcAft>
                          <a:spcPts val="0"/>
                        </a:spcAft>
                      </a:pPr>
                      <a:r>
                        <a:rPr lang="en-US" sz="1400" u="none" strike="noStrike" dirty="0">
                          <a:effectLst/>
                        </a:rPr>
                        <a:t> </a:t>
                      </a:r>
                    </a:p>
                    <a:p>
                      <a:pPr marL="82296" marR="82296" algn="ctr" fontAlgn="t">
                        <a:spcBef>
                          <a:spcPts val="0"/>
                        </a:spcBef>
                        <a:spcAft>
                          <a:spcPts val="0"/>
                        </a:spcAft>
                      </a:pPr>
                      <a:r>
                        <a:rPr lang="en-US" sz="1400" u="none" strike="noStrike" dirty="0">
                          <a:effectLst/>
                        </a:rPr>
                        <a:t>COX 1000Mbps</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0" algn="ctr" fontAlgn="t">
                        <a:spcBef>
                          <a:spcPts val="0"/>
                        </a:spcBef>
                        <a:spcAft>
                          <a:spcPts val="0"/>
                        </a:spcAft>
                      </a:pPr>
                      <a:r>
                        <a:rPr lang="en-US" sz="1400" u="none" strike="noStrike">
                          <a:effectLst/>
                        </a:rPr>
                        <a:t>1</a:t>
                      </a:r>
                      <a:endParaRPr lang="en-US" sz="1400" b="0" i="0" u="none" strike="noStrike">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50000 p.m.</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64592" marR="164592" algn="ctr" fontAlgn="t">
                        <a:spcBef>
                          <a:spcPts val="0"/>
                        </a:spcBef>
                        <a:spcAft>
                          <a:spcPts val="0"/>
                        </a:spcAft>
                      </a:pPr>
                      <a:r>
                        <a:rPr lang="en-US" sz="1400" u="none" strike="noStrike">
                          <a:effectLst/>
                        </a:rPr>
                        <a:t>50000</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51808479"/>
                  </a:ext>
                </a:extLst>
              </a:tr>
              <a:tr h="474800">
                <a:tc>
                  <a:txBody>
                    <a:bodyPr/>
                    <a:lstStyle/>
                    <a:p>
                      <a:pPr algn="l" fontAlgn="t">
                        <a:spcBef>
                          <a:spcPts val="55"/>
                        </a:spcBef>
                        <a:spcAft>
                          <a:spcPts val="0"/>
                        </a:spcAft>
                      </a:pPr>
                      <a:r>
                        <a:rPr lang="en-US" sz="1400" u="none" strike="noStrike" dirty="0">
                          <a:effectLst/>
                        </a:rPr>
                        <a:t> </a:t>
                      </a:r>
                    </a:p>
                    <a:p>
                      <a:pPr marL="82296" marR="82296" algn="ctr" fontAlgn="t">
                        <a:spcBef>
                          <a:spcPts val="5"/>
                        </a:spcBef>
                        <a:spcAft>
                          <a:spcPts val="0"/>
                        </a:spcAft>
                      </a:pPr>
                      <a:r>
                        <a:rPr lang="en-US" sz="1400" u="none" strike="noStrike" dirty="0">
                          <a:effectLst/>
                        </a:rPr>
                        <a:t>CAT5 (500 m)</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0" algn="ctr" fontAlgn="t">
                        <a:spcBef>
                          <a:spcPts val="5"/>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dirty="0">
                          <a:effectLst/>
                        </a:rPr>
                        <a:t> </a:t>
                      </a:r>
                    </a:p>
                    <a:p>
                      <a:pPr marL="283464" marR="283464" algn="ctr" fontAlgn="t">
                        <a:spcBef>
                          <a:spcPts val="5"/>
                        </a:spcBef>
                        <a:spcAft>
                          <a:spcPts val="0"/>
                        </a:spcAft>
                      </a:pPr>
                      <a:r>
                        <a:rPr lang="en-US" sz="1400" u="none" strike="noStrike" dirty="0">
                          <a:effectLst/>
                        </a:rPr>
                        <a:t>500000</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5"/>
                        </a:spcBef>
                        <a:spcAft>
                          <a:spcPts val="0"/>
                        </a:spcAft>
                      </a:pPr>
                      <a:r>
                        <a:rPr lang="en-US" sz="1400" u="none" strike="noStrike">
                          <a:effectLst/>
                        </a:rPr>
                        <a:t> </a:t>
                      </a:r>
                    </a:p>
                    <a:p>
                      <a:pPr marL="164592" marR="164592" algn="ctr" fontAlgn="t">
                        <a:spcBef>
                          <a:spcPts val="5"/>
                        </a:spcBef>
                        <a:spcAft>
                          <a:spcPts val="0"/>
                        </a:spcAft>
                      </a:pPr>
                      <a:r>
                        <a:rPr lang="en-US" sz="1400" u="none" strike="noStrike">
                          <a:effectLst/>
                        </a:rPr>
                        <a:t>500000</a:t>
                      </a:r>
                      <a:endParaRPr lang="en-US" sz="1400" b="0" i="0" u="none" strike="noStrike">
                        <a:effectLst/>
                        <a:latin typeface="Arial" panose="020B0604020202020204" pitchFamily="34" charset="0"/>
                      </a:endParaRPr>
                    </a:p>
                  </a:txBody>
                  <a:tcPr marL="3990" marR="3990" marT="3990" marB="0"/>
                </a:tc>
                <a:extLst>
                  <a:ext uri="{0D108BD9-81ED-4DB2-BD59-A6C34878D82A}">
                    <a16:rowId xmlns:a16="http://schemas.microsoft.com/office/drawing/2014/main" val="1916241757"/>
                  </a:ext>
                </a:extLst>
              </a:tr>
              <a:tr h="518226">
                <a:tc>
                  <a:txBody>
                    <a:bodyPr/>
                    <a:lstStyle/>
                    <a:p>
                      <a:pPr algn="l" fontAlgn="t">
                        <a:spcBef>
                          <a:spcPts val="0"/>
                        </a:spcBef>
                        <a:spcAft>
                          <a:spcPts val="0"/>
                        </a:spcAft>
                      </a:pPr>
                      <a:r>
                        <a:rPr lang="en-US" sz="1400" u="none" strike="noStrike" dirty="0">
                          <a:effectLst/>
                        </a:rPr>
                        <a:t> </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0"/>
                        </a:spcBef>
                        <a:spcAft>
                          <a:spcPts val="0"/>
                        </a:spcAft>
                      </a:pPr>
                      <a:r>
                        <a:rPr lang="en-US" sz="1400" u="none" strike="noStrike" dirty="0">
                          <a:effectLst/>
                        </a:rPr>
                        <a:t> </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283464" marR="283464" algn="ctr" fontAlgn="t">
                        <a:spcBef>
                          <a:spcPts val="0"/>
                        </a:spcBef>
                        <a:spcAft>
                          <a:spcPts val="0"/>
                        </a:spcAft>
                      </a:pPr>
                      <a:r>
                        <a:rPr lang="en-US" sz="1400" u="none" strike="noStrike" dirty="0">
                          <a:effectLst/>
                        </a:rPr>
                        <a:t>Grand Total</a:t>
                      </a:r>
                      <a:endParaRPr lang="en-US" sz="1400" b="0" i="0" u="none" strike="noStrike" dirty="0">
                        <a:effectLst/>
                        <a:latin typeface="Arial" panose="020B0604020202020204" pitchFamily="34" charset="0"/>
                      </a:endParaRPr>
                    </a:p>
                  </a:txBody>
                  <a:tcPr marL="3990" marR="3990" marT="3990" marB="0"/>
                </a:tc>
                <a:tc>
                  <a:txBody>
                    <a:bodyPr/>
                    <a:lstStyle/>
                    <a:p>
                      <a:pPr algn="l" fontAlgn="t">
                        <a:spcBef>
                          <a:spcPts val="5"/>
                        </a:spcBef>
                        <a:spcAft>
                          <a:spcPts val="0"/>
                        </a:spcAft>
                      </a:pPr>
                      <a:r>
                        <a:rPr lang="en-US" sz="1400" u="none" strike="noStrike" dirty="0">
                          <a:effectLst/>
                        </a:rPr>
                        <a:t> </a:t>
                      </a:r>
                    </a:p>
                    <a:p>
                      <a:pPr marL="164592" marR="164592" algn="ctr" fontAlgn="t">
                        <a:spcBef>
                          <a:spcPts val="0"/>
                        </a:spcBef>
                        <a:spcAft>
                          <a:spcPts val="0"/>
                        </a:spcAft>
                      </a:pPr>
                      <a:r>
                        <a:rPr lang="en-US" sz="1400" u="none" strike="noStrike" dirty="0">
                          <a:effectLst/>
                        </a:rPr>
                        <a:t>₹44,44,519/-</a:t>
                      </a:r>
                      <a:endParaRPr lang="en-US" sz="1400" b="0" i="0" u="none" strike="noStrike" dirty="0">
                        <a:effectLst/>
                        <a:latin typeface="Arial" panose="020B0604020202020204" pitchFamily="34" charset="0"/>
                      </a:endParaRPr>
                    </a:p>
                  </a:txBody>
                  <a:tcPr marL="3990" marR="3990" marT="3990" marB="0"/>
                </a:tc>
                <a:extLst>
                  <a:ext uri="{0D108BD9-81ED-4DB2-BD59-A6C34878D82A}">
                    <a16:rowId xmlns:a16="http://schemas.microsoft.com/office/drawing/2014/main" val="3409923213"/>
                  </a:ext>
                </a:extLst>
              </a:tr>
            </a:tbl>
          </a:graphicData>
        </a:graphic>
      </p:graphicFrame>
    </p:spTree>
    <p:extLst>
      <p:ext uri="{BB962C8B-B14F-4D97-AF65-F5344CB8AC3E}">
        <p14:creationId xmlns:p14="http://schemas.microsoft.com/office/powerpoint/2010/main" val="254586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E1131-159B-4F7F-A84E-5A8F51DE5519}"/>
              </a:ext>
            </a:extLst>
          </p:cNvPr>
          <p:cNvSpPr txBox="1"/>
          <p:nvPr/>
        </p:nvSpPr>
        <p:spPr>
          <a:xfrm>
            <a:off x="856672" y="207879"/>
            <a:ext cx="2800927" cy="523220"/>
          </a:xfrm>
          <a:prstGeom prst="rect">
            <a:avLst/>
          </a:prstGeom>
          <a:noFill/>
        </p:spPr>
        <p:txBody>
          <a:bodyPr wrap="square">
            <a:spAutoFit/>
          </a:bodyPr>
          <a:lstStyle/>
          <a:p>
            <a:pPr marL="457200" lvl="0" indent="-457200" algn="r">
              <a:spcBef>
                <a:spcPts val="135"/>
              </a:spcBef>
              <a:buFont typeface="Calibri" panose="020F0502020204030204" pitchFamily="34" charset="0"/>
              <a:buChar char="»"/>
              <a:tabLst>
                <a:tab pos="370205" algn="l"/>
              </a:tabLst>
            </a:pPr>
            <a:r>
              <a:rPr lang="en-US" sz="2800" b="1" kern="0" spc="-20" dirty="0">
                <a:effectLst/>
                <a:latin typeface="Calibri" panose="020F0502020204030204" pitchFamily="34" charset="0"/>
                <a:ea typeface="Calibri" panose="020F0502020204030204" pitchFamily="34" charset="0"/>
              </a:rPr>
              <a:t>IP</a:t>
            </a:r>
            <a:r>
              <a:rPr lang="en-US" sz="2800" b="1" kern="0" spc="-5" dirty="0">
                <a:effectLst/>
                <a:latin typeface="Calibri" panose="020F0502020204030204" pitchFamily="34" charset="0"/>
                <a:ea typeface="Calibri" panose="020F0502020204030204" pitchFamily="34" charset="0"/>
              </a:rPr>
              <a:t> </a:t>
            </a:r>
            <a:r>
              <a:rPr lang="en-US" sz="2800" b="1" kern="0" spc="-20" dirty="0">
                <a:effectLst/>
                <a:latin typeface="Calibri" panose="020F0502020204030204" pitchFamily="34" charset="0"/>
                <a:ea typeface="Calibri" panose="020F0502020204030204" pitchFamily="34" charset="0"/>
              </a:rPr>
              <a:t>Addressing</a:t>
            </a:r>
            <a:endParaRPr lang="en-IN" sz="2800" b="1" kern="0" spc="-2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A7BD5D08-C727-4284-B0CB-82ED91CC4C50}"/>
              </a:ext>
            </a:extLst>
          </p:cNvPr>
          <p:cNvSpPr txBox="1"/>
          <p:nvPr/>
        </p:nvSpPr>
        <p:spPr>
          <a:xfrm>
            <a:off x="1071418" y="1099011"/>
            <a:ext cx="9227127" cy="830997"/>
          </a:xfrm>
          <a:prstGeom prst="rect">
            <a:avLst/>
          </a:prstGeom>
          <a:noFill/>
        </p:spPr>
        <p:txBody>
          <a:bodyPr wrap="square">
            <a:spAutoFit/>
          </a:bodyPr>
          <a:lstStyle/>
          <a:p>
            <a:pPr marL="82550" marR="93345" indent="9525" algn="just">
              <a:spcAft>
                <a:spcPts val="0"/>
              </a:spcAft>
            </a:pPr>
            <a:r>
              <a:rPr lang="en-US" sz="1800" dirty="0">
                <a:effectLst/>
                <a:latin typeface="Calibri" panose="020F0502020204030204" pitchFamily="34" charset="0"/>
                <a:ea typeface="Calibri" panose="020F0502020204030204" pitchFamily="34" charset="0"/>
              </a:rPr>
              <a:t>The IP Address Class chosen </a:t>
            </a:r>
            <a:r>
              <a:rPr lang="en-US" sz="1800" spc="-15" dirty="0">
                <a:effectLst/>
                <a:latin typeface="Calibri" panose="020F0502020204030204" pitchFamily="34" charset="0"/>
                <a:ea typeface="Calibri" panose="020F0502020204030204" pitchFamily="34" charset="0"/>
              </a:rPr>
              <a:t>for </a:t>
            </a:r>
            <a:r>
              <a:rPr lang="en-US" sz="1800" dirty="0">
                <a:effectLst/>
                <a:latin typeface="Calibri" panose="020F0502020204030204" pitchFamily="34" charset="0"/>
                <a:ea typeface="Calibri" panose="020F0502020204030204" pitchFamily="34" charset="0"/>
              </a:rPr>
              <a:t>the project undertaken will be Class </a:t>
            </a:r>
            <a:r>
              <a:rPr lang="en-US" sz="1800" spc="-50" dirty="0">
                <a:effectLst/>
                <a:latin typeface="Calibri" panose="020F0502020204030204" pitchFamily="34" charset="0"/>
                <a:ea typeface="Calibri" panose="020F0502020204030204" pitchFamily="34" charset="0"/>
              </a:rPr>
              <a:t>‘A’ </a:t>
            </a:r>
            <a:r>
              <a:rPr lang="en-US" sz="1800" dirty="0">
                <a:effectLst/>
                <a:latin typeface="Calibri" panose="020F0502020204030204" pitchFamily="34" charset="0"/>
                <a:ea typeface="Calibri" panose="020F0502020204030204" pitchFamily="34" charset="0"/>
              </a:rPr>
              <a:t>IP addressing. This is because class A has IP addresses which will be enough </a:t>
            </a:r>
            <a:r>
              <a:rPr lang="en-US" sz="1800" spc="-15" dirty="0">
                <a:effectLst/>
                <a:latin typeface="Calibri" panose="020F0502020204030204" pitchFamily="34" charset="0"/>
                <a:ea typeface="Calibri" panose="020F0502020204030204" pitchFamily="34" charset="0"/>
              </a:rPr>
              <a:t>for </a:t>
            </a:r>
            <a:r>
              <a:rPr lang="en-US" sz="1800" dirty="0">
                <a:effectLst/>
                <a:latin typeface="Calibri" panose="020F0502020204030204" pitchFamily="34" charset="0"/>
                <a:ea typeface="Calibri" panose="020F0502020204030204" pitchFamily="34" charset="0"/>
              </a:rPr>
              <a:t>DMA Mall Employee Strength.</a:t>
            </a:r>
            <a:endParaRPr lang="en-IN" sz="1800" dirty="0">
              <a:effectLst/>
              <a:latin typeface="Calibri" panose="020F0502020204030204" pitchFamily="34" charset="0"/>
              <a:ea typeface="Calibri" panose="020F0502020204030204" pitchFamily="34" charset="0"/>
            </a:endParaRPr>
          </a:p>
          <a:p>
            <a:r>
              <a:rPr lang="en-US" sz="12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p:txBody>
      </p:sp>
      <p:pic>
        <p:nvPicPr>
          <p:cNvPr id="6" name="image11.jpeg">
            <a:extLst>
              <a:ext uri="{FF2B5EF4-FFF2-40B4-BE49-F238E27FC236}">
                <a16:creationId xmlns:a16="http://schemas.microsoft.com/office/drawing/2014/main" id="{24D2B96E-508F-4857-B81D-1857953AF451}"/>
              </a:ext>
            </a:extLst>
          </p:cNvPr>
          <p:cNvPicPr/>
          <p:nvPr/>
        </p:nvPicPr>
        <p:blipFill>
          <a:blip r:embed="rId2" cstate="print"/>
          <a:stretch>
            <a:fillRect/>
          </a:stretch>
        </p:blipFill>
        <p:spPr>
          <a:xfrm>
            <a:off x="1441752" y="2574920"/>
            <a:ext cx="8486458" cy="1107996"/>
          </a:xfrm>
          <a:prstGeom prst="rect">
            <a:avLst/>
          </a:prstGeom>
        </p:spPr>
      </p:pic>
      <p:sp>
        <p:nvSpPr>
          <p:cNvPr id="8" name="TextBox 7">
            <a:extLst>
              <a:ext uri="{FF2B5EF4-FFF2-40B4-BE49-F238E27FC236}">
                <a16:creationId xmlns:a16="http://schemas.microsoft.com/office/drawing/2014/main" id="{686B28BC-48A0-4D32-8149-E213A645C349}"/>
              </a:ext>
            </a:extLst>
          </p:cNvPr>
          <p:cNvSpPr txBox="1"/>
          <p:nvPr/>
        </p:nvSpPr>
        <p:spPr>
          <a:xfrm>
            <a:off x="1219200" y="4327828"/>
            <a:ext cx="9753600" cy="1200329"/>
          </a:xfrm>
          <a:prstGeom prst="rect">
            <a:avLst/>
          </a:prstGeom>
          <a:noFill/>
        </p:spPr>
        <p:txBody>
          <a:bodyPr wrap="square">
            <a:spAutoFit/>
          </a:bodyPr>
          <a:lstStyle/>
          <a:p>
            <a:pPr marL="82550" marR="369570" indent="9525" algn="just">
              <a:spcAft>
                <a:spcPts val="0"/>
              </a:spcAft>
            </a:pPr>
            <a:r>
              <a:rPr lang="en-US" sz="1800" dirty="0">
                <a:effectLst/>
                <a:latin typeface="Calibri" panose="020F0502020204030204" pitchFamily="34" charset="0"/>
                <a:ea typeface="Calibri" panose="020F0502020204030204" pitchFamily="34" charset="0"/>
              </a:rPr>
              <a:t>For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internal</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network</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infrastructure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private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network</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ranges</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ranging</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from 10.0.0.0 --- 10.255.255.255</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(10.0.0.0/8)</a:t>
            </a:r>
          </a:p>
          <a:p>
            <a:pPr marL="82550" marR="369570" indent="9525" algn="just">
              <a:spcAft>
                <a:spcPts val="0"/>
              </a:spcAft>
            </a:pPr>
            <a:endParaRPr lang="en-IN" sz="1800" dirty="0">
              <a:effectLst/>
              <a:latin typeface="Calibri" panose="020F0502020204030204" pitchFamily="34" charset="0"/>
              <a:ea typeface="Calibri" panose="020F0502020204030204" pitchFamily="34" charset="0"/>
            </a:endParaRPr>
          </a:p>
          <a:p>
            <a:pPr marL="82550" marR="95250" indent="9525" algn="just">
              <a:spcAft>
                <a:spcPts val="0"/>
              </a:spcAft>
            </a:pP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878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A3D02-A293-40BE-AB85-8DAE2C49C680}"/>
              </a:ext>
            </a:extLst>
          </p:cNvPr>
          <p:cNvSpPr txBox="1"/>
          <p:nvPr/>
        </p:nvSpPr>
        <p:spPr>
          <a:xfrm>
            <a:off x="951345" y="512925"/>
            <a:ext cx="9642764" cy="1292662"/>
          </a:xfrm>
          <a:prstGeom prst="rect">
            <a:avLst/>
          </a:prstGeom>
          <a:noFill/>
        </p:spPr>
        <p:txBody>
          <a:bodyPr wrap="square">
            <a:spAutoFit/>
          </a:bodyPr>
          <a:lstStyle/>
          <a:p>
            <a:pPr marL="82550" marR="95250" indent="9525" algn="just">
              <a:spcAft>
                <a:spcPts val="0"/>
              </a:spcAft>
            </a:pPr>
            <a:r>
              <a:rPr lang="en-US" sz="1800" dirty="0">
                <a:effectLst/>
                <a:latin typeface="Calibri" panose="020F0502020204030204" pitchFamily="34" charset="0"/>
                <a:ea typeface="Calibri" panose="020F0502020204030204" pitchFamily="34" charset="0"/>
              </a:rPr>
              <a:t>This allows the greatest flexibility with the equivalent of 255 Class A address spaces to be used as needed. The public address space can be difficult to get and can be expensive so the IP addresses will be carefully mapped to private IP addresses in the company.</a:t>
            </a:r>
            <a:endParaRPr lang="en-IN" sz="1800" dirty="0">
              <a:effectLst/>
              <a:latin typeface="Calibri" panose="020F0502020204030204" pitchFamily="34" charset="0"/>
              <a:ea typeface="Calibri" panose="020F0502020204030204" pitchFamily="34" charset="0"/>
            </a:endParaRPr>
          </a:p>
          <a:p>
            <a:r>
              <a:rPr lang="en-US" sz="12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200" dirty="0">
                <a:effectLst/>
                <a:latin typeface="Calibri" panose="020F0502020204030204" pitchFamily="34" charset="0"/>
                <a:ea typeface="Calibri" panose="020F0502020204030204" pitchFamily="34" charset="0"/>
              </a:rPr>
              <a:t> </a:t>
            </a:r>
            <a:endParaRPr lang="en-IN" dirty="0"/>
          </a:p>
        </p:txBody>
      </p:sp>
      <p:pic>
        <p:nvPicPr>
          <p:cNvPr id="4" name="image12.png">
            <a:extLst>
              <a:ext uri="{FF2B5EF4-FFF2-40B4-BE49-F238E27FC236}">
                <a16:creationId xmlns:a16="http://schemas.microsoft.com/office/drawing/2014/main" id="{1F73F7DA-1498-4CBD-8BAF-7B63CC252EFA}"/>
              </a:ext>
            </a:extLst>
          </p:cNvPr>
          <p:cNvPicPr/>
          <p:nvPr/>
        </p:nvPicPr>
        <p:blipFill>
          <a:blip r:embed="rId2" cstate="print"/>
          <a:stretch>
            <a:fillRect/>
          </a:stretch>
        </p:blipFill>
        <p:spPr>
          <a:xfrm>
            <a:off x="2206033" y="1999551"/>
            <a:ext cx="7133388" cy="3193877"/>
          </a:xfrm>
          <a:prstGeom prst="rect">
            <a:avLst/>
          </a:prstGeom>
        </p:spPr>
      </p:pic>
      <p:sp>
        <p:nvSpPr>
          <p:cNvPr id="6" name="TextBox 5">
            <a:extLst>
              <a:ext uri="{FF2B5EF4-FFF2-40B4-BE49-F238E27FC236}">
                <a16:creationId xmlns:a16="http://schemas.microsoft.com/office/drawing/2014/main" id="{8D9FC99D-79C6-465B-83AC-1538D09C63E9}"/>
              </a:ext>
            </a:extLst>
          </p:cNvPr>
          <p:cNvSpPr txBox="1"/>
          <p:nvPr/>
        </p:nvSpPr>
        <p:spPr>
          <a:xfrm>
            <a:off x="2429163" y="5387392"/>
            <a:ext cx="6096000" cy="369332"/>
          </a:xfrm>
          <a:prstGeom prst="rect">
            <a:avLst/>
          </a:prstGeom>
          <a:noFill/>
        </p:spPr>
        <p:txBody>
          <a:bodyPr wrap="square">
            <a:spAutoFit/>
          </a:bodyPr>
          <a:lstStyle/>
          <a:p>
            <a:pPr marL="442595" marR="454025" algn="ctr">
              <a:spcAft>
                <a:spcPts val="0"/>
              </a:spcAft>
            </a:pPr>
            <a:r>
              <a:rPr lang="en-US" sz="1800" dirty="0">
                <a:effectLst/>
                <a:latin typeface="Calibri" panose="020F0502020204030204" pitchFamily="34" charset="0"/>
                <a:ea typeface="Calibri" panose="020F0502020204030204" pitchFamily="34" charset="0"/>
              </a:rPr>
              <a:t>IP Addressing</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9582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5540B-E20B-4A09-92F1-A475A8C5E256}"/>
              </a:ext>
            </a:extLst>
          </p:cNvPr>
          <p:cNvSpPr txBox="1"/>
          <p:nvPr/>
        </p:nvSpPr>
        <p:spPr>
          <a:xfrm>
            <a:off x="1307939" y="821803"/>
            <a:ext cx="7002683" cy="1862048"/>
          </a:xfrm>
          <a:prstGeom prst="rect">
            <a:avLst/>
          </a:prstGeom>
          <a:noFill/>
        </p:spPr>
        <p:txBody>
          <a:bodyPr wrap="square" rtlCol="0">
            <a:spAutoFit/>
          </a:bodyPr>
          <a:lstStyle/>
          <a:p>
            <a:r>
              <a:rPr lang="en-IN" sz="11500" b="1" dirty="0">
                <a:latin typeface="Tw Cen MT" panose="020B0602020104020603" pitchFamily="34" charset="0"/>
              </a:rPr>
              <a:t>Thank You!</a:t>
            </a:r>
          </a:p>
        </p:txBody>
      </p:sp>
    </p:spTree>
    <p:extLst>
      <p:ext uri="{BB962C8B-B14F-4D97-AF65-F5344CB8AC3E}">
        <p14:creationId xmlns:p14="http://schemas.microsoft.com/office/powerpoint/2010/main" val="44744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5C70A-521F-4654-BEC6-D651EB86982B}"/>
              </a:ext>
            </a:extLst>
          </p:cNvPr>
          <p:cNvSpPr txBox="1"/>
          <p:nvPr/>
        </p:nvSpPr>
        <p:spPr>
          <a:xfrm>
            <a:off x="1019002" y="519827"/>
            <a:ext cx="7932420" cy="584775"/>
          </a:xfrm>
          <a:prstGeom prst="rect">
            <a:avLst/>
          </a:prstGeom>
          <a:noFill/>
        </p:spPr>
        <p:txBody>
          <a:bodyPr wrap="square" rtlCol="0">
            <a:spAutoFit/>
          </a:bodyPr>
          <a:lstStyle/>
          <a:p>
            <a:pPr marL="457200" indent="-457200">
              <a:buFont typeface="Tw Cen MT" panose="020B0602020104020603" pitchFamily="34" charset="0"/>
              <a:buChar char="»"/>
            </a:pPr>
            <a:r>
              <a:rPr lang="en-IN" sz="3200" b="1" dirty="0">
                <a:latin typeface="Tw Cen MT" panose="020B0602020104020603" pitchFamily="34" charset="0"/>
              </a:rPr>
              <a:t>Floor Wise Plan</a:t>
            </a:r>
          </a:p>
        </p:txBody>
      </p:sp>
      <p:sp>
        <p:nvSpPr>
          <p:cNvPr id="3" name="TextBox 2">
            <a:extLst>
              <a:ext uri="{FF2B5EF4-FFF2-40B4-BE49-F238E27FC236}">
                <a16:creationId xmlns:a16="http://schemas.microsoft.com/office/drawing/2014/main" id="{736C70FE-1F9A-44A8-896E-AA9FAA91EB41}"/>
              </a:ext>
            </a:extLst>
          </p:cNvPr>
          <p:cNvSpPr txBox="1"/>
          <p:nvPr/>
        </p:nvSpPr>
        <p:spPr>
          <a:xfrm>
            <a:off x="1379220" y="1783080"/>
            <a:ext cx="5881946" cy="3970318"/>
          </a:xfrm>
          <a:prstGeom prst="rect">
            <a:avLst/>
          </a:prstGeom>
          <a:noFill/>
        </p:spPr>
        <p:txBody>
          <a:bodyPr wrap="square" rtlCol="0">
            <a:spAutoFit/>
          </a:bodyPr>
          <a:lstStyle/>
          <a:p>
            <a:r>
              <a:rPr lang="en-US" sz="2800" dirty="0">
                <a:latin typeface="Tw Cen MT Condensed" panose="020B0606020104020203" pitchFamily="34" charset="0"/>
              </a:rPr>
              <a:t>Total Five Floor Wise Plans:</a:t>
            </a:r>
          </a:p>
          <a:p>
            <a:endParaRPr lang="en-US" sz="2800" dirty="0">
              <a:latin typeface="Tw Cen MT Condensed" panose="020B0606020104020203" pitchFamily="34" charset="0"/>
            </a:endParaRPr>
          </a:p>
          <a:p>
            <a:pPr marL="688975" indent="-246063">
              <a:buFont typeface="+mj-lt"/>
              <a:buAutoNum type="arabicPeriod"/>
            </a:pPr>
            <a:r>
              <a:rPr lang="en-US" sz="2800" dirty="0">
                <a:latin typeface="Tw Cen MT Condensed" panose="020B0606020104020203" pitchFamily="34" charset="0"/>
              </a:rPr>
              <a:t>    Customer Service</a:t>
            </a:r>
            <a:endParaRPr lang="en-IN" sz="2800" dirty="0">
              <a:latin typeface="Tw Cen MT Condensed" panose="020B0606020104020203" pitchFamily="34" charset="0"/>
            </a:endParaRPr>
          </a:p>
          <a:p>
            <a:pPr marL="957262" indent="-514350">
              <a:buFont typeface="+mj-lt"/>
              <a:buAutoNum type="arabicPeriod"/>
            </a:pPr>
            <a:r>
              <a:rPr lang="en-US" sz="2800" dirty="0">
                <a:latin typeface="Tw Cen MT Condensed" panose="020B0606020104020203" pitchFamily="34" charset="0"/>
              </a:rPr>
              <a:t>Retail Services Department</a:t>
            </a:r>
          </a:p>
          <a:p>
            <a:pPr marL="957262" indent="-514350">
              <a:buFont typeface="+mj-lt"/>
              <a:buAutoNum type="arabicPeriod"/>
            </a:pPr>
            <a:r>
              <a:rPr lang="en-US" sz="2800" dirty="0">
                <a:latin typeface="Tw Cen MT Condensed" panose="020B0606020104020203" pitchFamily="34" charset="0"/>
              </a:rPr>
              <a:t>Regional Demand Supply</a:t>
            </a:r>
            <a:endParaRPr lang="en-IN" sz="2800" dirty="0">
              <a:latin typeface="Tw Cen MT Condensed" panose="020B0606020104020203" pitchFamily="34" charset="0"/>
            </a:endParaRPr>
          </a:p>
          <a:p>
            <a:pPr marL="957262" indent="-514350">
              <a:buFont typeface="+mj-lt"/>
              <a:buAutoNum type="arabicPeriod"/>
            </a:pPr>
            <a:r>
              <a:rPr lang="en-US" sz="2800" dirty="0">
                <a:latin typeface="Tw Cen MT Condensed" panose="020B0606020104020203" pitchFamily="34" charset="0"/>
              </a:rPr>
              <a:t>Finance and Accounting</a:t>
            </a:r>
            <a:endParaRPr lang="en-IN" sz="2800" dirty="0">
              <a:latin typeface="Tw Cen MT Condensed" panose="020B0606020104020203" pitchFamily="34" charset="0"/>
            </a:endParaRPr>
          </a:p>
          <a:p>
            <a:pPr marL="957262" indent="-514350">
              <a:buFont typeface="+mj-lt"/>
              <a:buAutoNum type="arabicPeriod"/>
            </a:pPr>
            <a:r>
              <a:rPr lang="en-US" sz="2800" dirty="0">
                <a:latin typeface="Tw Cen MT Condensed" panose="020B0606020104020203" pitchFamily="34" charset="0"/>
              </a:rPr>
              <a:t>IT Division</a:t>
            </a:r>
            <a:endParaRPr lang="en-IN" sz="2800" dirty="0">
              <a:latin typeface="Tw Cen MT Condensed" panose="020B0606020104020203" pitchFamily="34" charset="0"/>
            </a:endParaRPr>
          </a:p>
          <a:p>
            <a:pPr marL="442912"/>
            <a:endParaRPr lang="en-US" sz="2800" dirty="0">
              <a:latin typeface="Tw Cen MT Condensed" panose="020B0606020104020203" pitchFamily="34" charset="0"/>
            </a:endParaRPr>
          </a:p>
          <a:p>
            <a:pPr marL="285750" indent="-285750">
              <a:buFont typeface="Arial" panose="020B0604020202020204" pitchFamily="34" charset="0"/>
              <a:buChar char="•"/>
            </a:pPr>
            <a:endParaRPr lang="en-IN" sz="2800" dirty="0">
              <a:latin typeface="Tw Cen MT Condensed" panose="020B0606020104020203" pitchFamily="34" charset="0"/>
            </a:endParaRPr>
          </a:p>
        </p:txBody>
      </p:sp>
    </p:spTree>
    <p:extLst>
      <p:ext uri="{BB962C8B-B14F-4D97-AF65-F5344CB8AC3E}">
        <p14:creationId xmlns:p14="http://schemas.microsoft.com/office/powerpoint/2010/main" val="141519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7B33EB-F1C4-4E51-9330-F679679991AC}"/>
              </a:ext>
            </a:extLst>
          </p:cNvPr>
          <p:cNvPicPr/>
          <p:nvPr/>
        </p:nvPicPr>
        <p:blipFill rotWithShape="1">
          <a:blip r:embed="rId2" cstate="print">
            <a:extLst>
              <a:ext uri="{28A0092B-C50C-407E-A947-70E740481C1C}">
                <a14:useLocalDpi xmlns:a14="http://schemas.microsoft.com/office/drawing/2010/main" val="0"/>
              </a:ext>
            </a:extLst>
          </a:blip>
          <a:srcRect l="14251" t="1309" r="4175" b="1757"/>
          <a:stretch/>
        </p:blipFill>
        <p:spPr bwMode="auto">
          <a:xfrm>
            <a:off x="3988754" y="757382"/>
            <a:ext cx="3963756" cy="5541818"/>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41AE72F6-9AA9-4818-A54D-75476376033D}"/>
              </a:ext>
            </a:extLst>
          </p:cNvPr>
          <p:cNvSpPr txBox="1"/>
          <p:nvPr/>
        </p:nvSpPr>
        <p:spPr>
          <a:xfrm>
            <a:off x="1173019" y="133988"/>
            <a:ext cx="6096000" cy="523220"/>
          </a:xfrm>
          <a:prstGeom prst="rect">
            <a:avLst/>
          </a:prstGeom>
          <a:noFill/>
        </p:spPr>
        <p:txBody>
          <a:bodyPr wrap="square">
            <a:spAutoFit/>
          </a:bodyPr>
          <a:lstStyle/>
          <a:p>
            <a:pPr marL="514350" indent="-514350">
              <a:buFont typeface="+mj-lt"/>
              <a:buAutoNum type="arabicPeriod"/>
            </a:pPr>
            <a:r>
              <a:rPr lang="en-US" sz="2800" b="1" dirty="0">
                <a:latin typeface="Tw Cen MT Condensed" panose="020B0606020104020203" pitchFamily="34" charset="0"/>
              </a:rPr>
              <a:t>Customer Service</a:t>
            </a:r>
            <a:endParaRPr lang="en-IN" sz="2800" b="1" dirty="0"/>
          </a:p>
        </p:txBody>
      </p:sp>
      <p:sp>
        <p:nvSpPr>
          <p:cNvPr id="11" name="TextBox 10">
            <a:extLst>
              <a:ext uri="{FF2B5EF4-FFF2-40B4-BE49-F238E27FC236}">
                <a16:creationId xmlns:a16="http://schemas.microsoft.com/office/drawing/2014/main" id="{5C1CDB64-549C-4C61-AE01-EEDECC55ED58}"/>
              </a:ext>
            </a:extLst>
          </p:cNvPr>
          <p:cNvSpPr txBox="1"/>
          <p:nvPr/>
        </p:nvSpPr>
        <p:spPr>
          <a:xfrm>
            <a:off x="1976581" y="6354680"/>
            <a:ext cx="6096000" cy="369332"/>
          </a:xfrm>
          <a:prstGeom prst="rect">
            <a:avLst/>
          </a:prstGeom>
          <a:noFill/>
        </p:spPr>
        <p:txBody>
          <a:bodyPr wrap="square">
            <a:spAutoFit/>
          </a:bodyPr>
          <a:lstStyle/>
          <a:p>
            <a:pPr marL="1767205" algn="ctr">
              <a:spcBef>
                <a:spcPts val="880"/>
              </a:spcBef>
              <a:spcAft>
                <a:spcPts val="0"/>
              </a:spcAft>
            </a:pPr>
            <a:r>
              <a:rPr lang="en-US" sz="1800" i="1" dirty="0">
                <a:effectLst/>
                <a:latin typeface="Calibri" panose="020F0502020204030204" pitchFamily="34" charset="0"/>
                <a:ea typeface="Calibri" panose="020F0502020204030204" pitchFamily="34" charset="0"/>
              </a:rPr>
              <a:t>Customer Service Network Design</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9812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1AE72F6-9AA9-4818-A54D-75476376033D}"/>
              </a:ext>
            </a:extLst>
          </p:cNvPr>
          <p:cNvSpPr txBox="1"/>
          <p:nvPr/>
        </p:nvSpPr>
        <p:spPr>
          <a:xfrm>
            <a:off x="1173019" y="133988"/>
            <a:ext cx="6096000" cy="523220"/>
          </a:xfrm>
          <a:prstGeom prst="rect">
            <a:avLst/>
          </a:prstGeom>
          <a:noFill/>
        </p:spPr>
        <p:txBody>
          <a:bodyPr wrap="square">
            <a:spAutoFit/>
          </a:bodyPr>
          <a:lstStyle/>
          <a:p>
            <a:r>
              <a:rPr lang="en-US" sz="2800" b="1" dirty="0">
                <a:effectLst/>
                <a:latin typeface="Calibri" panose="020F0502020204030204" pitchFamily="34" charset="0"/>
                <a:ea typeface="Calibri" panose="020F0502020204030204" pitchFamily="34" charset="0"/>
              </a:rPr>
              <a:t>2.   Retail Services Department</a:t>
            </a:r>
            <a:endParaRPr lang="en-IN" sz="4000" b="1" dirty="0"/>
          </a:p>
        </p:txBody>
      </p:sp>
      <p:pic>
        <p:nvPicPr>
          <p:cNvPr id="4" name="Picture 3">
            <a:extLst>
              <a:ext uri="{FF2B5EF4-FFF2-40B4-BE49-F238E27FC236}">
                <a16:creationId xmlns:a16="http://schemas.microsoft.com/office/drawing/2014/main" id="{0F017CF4-CBAE-41AC-A965-8A4327247282}"/>
              </a:ext>
            </a:extLst>
          </p:cNvPr>
          <p:cNvPicPr/>
          <p:nvPr/>
        </p:nvPicPr>
        <p:blipFill rotWithShape="1">
          <a:blip r:embed="rId2" cstate="print">
            <a:extLst>
              <a:ext uri="{28A0092B-C50C-407E-A947-70E740481C1C}">
                <a14:useLocalDpi xmlns:a14="http://schemas.microsoft.com/office/drawing/2010/main" val="0"/>
              </a:ext>
            </a:extLst>
          </a:blip>
          <a:srcRect l="720" t="2914" r="2965" b="4002"/>
          <a:stretch/>
        </p:blipFill>
        <p:spPr bwMode="auto">
          <a:xfrm rot="5400000">
            <a:off x="3566030" y="713422"/>
            <a:ext cx="5059940" cy="5816052"/>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F0A27A4E-87F9-4772-A0CB-EC897B298798}"/>
              </a:ext>
            </a:extLst>
          </p:cNvPr>
          <p:cNvSpPr txBox="1"/>
          <p:nvPr/>
        </p:nvSpPr>
        <p:spPr>
          <a:xfrm>
            <a:off x="2484582" y="6151418"/>
            <a:ext cx="6096000" cy="774571"/>
          </a:xfrm>
          <a:prstGeom prst="rect">
            <a:avLst/>
          </a:prstGeom>
          <a:noFill/>
        </p:spPr>
        <p:txBody>
          <a:bodyPr wrap="square">
            <a:spAutoFit/>
          </a:bodyPr>
          <a:lstStyle/>
          <a:p>
            <a:pPr marL="1600835" algn="just">
              <a:spcBef>
                <a:spcPts val="1015"/>
              </a:spcBef>
              <a:spcAft>
                <a:spcPts val="0"/>
              </a:spcAft>
            </a:pPr>
            <a:r>
              <a:rPr lang="en-US" sz="1800" i="1" dirty="0">
                <a:effectLst/>
                <a:latin typeface="Calibri" panose="020F0502020204030204" pitchFamily="34" charset="0"/>
                <a:ea typeface="Calibri" panose="020F0502020204030204" pitchFamily="34" charset="0"/>
              </a:rPr>
              <a:t>Retail-Services Department Network Design</a:t>
            </a:r>
            <a:endParaRPr lang="en-IN" sz="1600" dirty="0">
              <a:effectLst/>
              <a:latin typeface="Calibri" panose="020F0502020204030204" pitchFamily="34" charset="0"/>
              <a:ea typeface="Calibri" panose="020F0502020204030204" pitchFamily="34" charset="0"/>
            </a:endParaRPr>
          </a:p>
          <a:p>
            <a:pPr marL="1600835" algn="just">
              <a:spcBef>
                <a:spcPts val="1015"/>
              </a:spcBef>
              <a:spcAft>
                <a:spcPts val="0"/>
              </a:spcAft>
            </a:pPr>
            <a:r>
              <a:rPr lang="en-US" sz="1800" i="1" dirty="0">
                <a:effectLst/>
                <a:latin typeface="Calibri" panose="020F0502020204030204" pitchFamily="34"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929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9BB2D-05B2-48CE-B86A-AAE26C71BD1F}"/>
              </a:ext>
            </a:extLst>
          </p:cNvPr>
          <p:cNvSpPr txBox="1"/>
          <p:nvPr/>
        </p:nvSpPr>
        <p:spPr>
          <a:xfrm>
            <a:off x="711199" y="62037"/>
            <a:ext cx="6096000" cy="864339"/>
          </a:xfrm>
          <a:prstGeom prst="rect">
            <a:avLst/>
          </a:prstGeom>
          <a:noFill/>
        </p:spPr>
        <p:txBody>
          <a:bodyPr wrap="square">
            <a:spAutoFit/>
          </a:bodyPr>
          <a:lstStyle/>
          <a:p>
            <a:pPr lvl="1">
              <a:spcBef>
                <a:spcPts val="450"/>
              </a:spcBef>
              <a:tabLst>
                <a:tab pos="330200" algn="l"/>
              </a:tabLst>
            </a:pPr>
            <a:r>
              <a:rPr lang="en-IN" sz="2800" b="1" dirty="0">
                <a:latin typeface="Calibri" panose="020F0502020204030204" pitchFamily="34" charset="0"/>
                <a:ea typeface="Calibri" panose="020F0502020204030204" pitchFamily="34" charset="0"/>
              </a:rPr>
              <a:t>3. </a:t>
            </a:r>
            <a:r>
              <a:rPr lang="en-US" sz="2800" b="1" dirty="0">
                <a:effectLst/>
                <a:latin typeface="Calibri" panose="020F0502020204030204" pitchFamily="34" charset="0"/>
                <a:ea typeface="Calibri" panose="020F0502020204030204" pitchFamily="34" charset="0"/>
              </a:rPr>
              <a:t>Regional Demand Supply</a:t>
            </a:r>
            <a:endParaRPr lang="en-IN" sz="2800" b="1" dirty="0">
              <a:effectLst/>
              <a:latin typeface="Calibri" panose="020F0502020204030204" pitchFamily="34" charset="0"/>
              <a:ea typeface="Calibri" panose="020F0502020204030204" pitchFamily="34" charset="0"/>
            </a:endParaRPr>
          </a:p>
          <a:p>
            <a:pPr lvl="1">
              <a:spcBef>
                <a:spcPts val="450"/>
              </a:spcBef>
              <a:tabLst>
                <a:tab pos="330200" algn="l"/>
              </a:tabLst>
            </a:pPr>
            <a:endParaRPr lang="en-IN" sz="1800" b="1"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A953C55F-DBDE-4FE3-B6E1-832DD1C8CB77}"/>
              </a:ext>
            </a:extLst>
          </p:cNvPr>
          <p:cNvPicPr/>
          <p:nvPr/>
        </p:nvPicPr>
        <p:blipFill rotWithShape="1">
          <a:blip r:embed="rId2" cstate="print">
            <a:extLst>
              <a:ext uri="{28A0092B-C50C-407E-A947-70E740481C1C}">
                <a14:useLocalDpi xmlns:a14="http://schemas.microsoft.com/office/drawing/2010/main" val="0"/>
              </a:ext>
            </a:extLst>
          </a:blip>
          <a:srcRect l="9251" t="940" b="7285"/>
          <a:stretch/>
        </p:blipFill>
        <p:spPr bwMode="auto">
          <a:xfrm>
            <a:off x="4232448" y="866342"/>
            <a:ext cx="3727104" cy="5497451"/>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DA9786A-D760-4AA0-9102-593B499DD6BB}"/>
              </a:ext>
            </a:extLst>
          </p:cNvPr>
          <p:cNvSpPr txBox="1"/>
          <p:nvPr/>
        </p:nvSpPr>
        <p:spPr>
          <a:xfrm>
            <a:off x="3916218" y="6363793"/>
            <a:ext cx="6096000" cy="369332"/>
          </a:xfrm>
          <a:prstGeom prst="rect">
            <a:avLst/>
          </a:prstGeom>
          <a:noFill/>
        </p:spPr>
        <p:txBody>
          <a:bodyPr wrap="square">
            <a:spAutoFit/>
          </a:bodyPr>
          <a:lstStyle/>
          <a:p>
            <a:r>
              <a:rPr lang="en-US" sz="1800" i="1" dirty="0">
                <a:effectLst/>
                <a:latin typeface="Calibri" panose="020F0502020204030204" pitchFamily="34" charset="0"/>
                <a:ea typeface="Calibri" panose="020F0502020204030204" pitchFamily="34" charset="0"/>
              </a:rPr>
              <a:t>Demand Supply Department Network Design</a:t>
            </a:r>
            <a:endParaRPr lang="en-IN" dirty="0"/>
          </a:p>
        </p:txBody>
      </p:sp>
    </p:spTree>
    <p:extLst>
      <p:ext uri="{BB962C8B-B14F-4D97-AF65-F5344CB8AC3E}">
        <p14:creationId xmlns:p14="http://schemas.microsoft.com/office/powerpoint/2010/main" val="113137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B6ED10-EBDB-4AA2-8ECA-7881931B51F7}"/>
              </a:ext>
            </a:extLst>
          </p:cNvPr>
          <p:cNvSpPr txBox="1"/>
          <p:nvPr/>
        </p:nvSpPr>
        <p:spPr>
          <a:xfrm>
            <a:off x="1117600" y="170935"/>
            <a:ext cx="6096000"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rPr>
              <a:t>4.   </a:t>
            </a:r>
            <a:r>
              <a:rPr lang="en-US" sz="2800" b="1" dirty="0">
                <a:effectLst/>
                <a:latin typeface="Calibri" panose="020F0502020204030204" pitchFamily="34" charset="0"/>
                <a:ea typeface="Calibri" panose="020F0502020204030204" pitchFamily="34" charset="0"/>
              </a:rPr>
              <a:t>Finance and</a:t>
            </a:r>
            <a:r>
              <a:rPr lang="en-US" sz="2800" b="1" spc="-10" dirty="0">
                <a:effectLst/>
                <a:latin typeface="Calibri" panose="020F0502020204030204" pitchFamily="34" charset="0"/>
                <a:ea typeface="Calibri" panose="020F0502020204030204" pitchFamily="34" charset="0"/>
              </a:rPr>
              <a:t> </a:t>
            </a:r>
            <a:r>
              <a:rPr lang="en-US" sz="2800" b="1" dirty="0">
                <a:effectLst/>
                <a:latin typeface="Calibri" panose="020F0502020204030204" pitchFamily="34" charset="0"/>
                <a:ea typeface="Calibri" panose="020F0502020204030204" pitchFamily="34" charset="0"/>
              </a:rPr>
              <a:t>Accounting</a:t>
            </a:r>
            <a:endParaRPr lang="en-IN" sz="2800" b="1" dirty="0"/>
          </a:p>
        </p:txBody>
      </p:sp>
      <p:pic>
        <p:nvPicPr>
          <p:cNvPr id="4" name="Picture 3">
            <a:extLst>
              <a:ext uri="{FF2B5EF4-FFF2-40B4-BE49-F238E27FC236}">
                <a16:creationId xmlns:a16="http://schemas.microsoft.com/office/drawing/2014/main" id="{92402614-2102-4219-B73A-63F7AB10B40E}"/>
              </a:ext>
            </a:extLst>
          </p:cNvPr>
          <p:cNvPicPr/>
          <p:nvPr/>
        </p:nvPicPr>
        <p:blipFill rotWithShape="1">
          <a:blip r:embed="rId2" cstate="print">
            <a:extLst>
              <a:ext uri="{28A0092B-C50C-407E-A947-70E740481C1C}">
                <a14:useLocalDpi xmlns:a14="http://schemas.microsoft.com/office/drawing/2010/main" val="0"/>
              </a:ext>
            </a:extLst>
          </a:blip>
          <a:srcRect l="7286" t="1412" r="5660" b="8914"/>
          <a:stretch/>
        </p:blipFill>
        <p:spPr bwMode="auto">
          <a:xfrm>
            <a:off x="3674817" y="694155"/>
            <a:ext cx="4842366" cy="5467148"/>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380A4D2-A7C8-434A-9A55-0C7C3371A4BB}"/>
              </a:ext>
            </a:extLst>
          </p:cNvPr>
          <p:cNvSpPr txBox="1"/>
          <p:nvPr/>
        </p:nvSpPr>
        <p:spPr>
          <a:xfrm>
            <a:off x="3870037" y="6227057"/>
            <a:ext cx="6096000" cy="369332"/>
          </a:xfrm>
          <a:prstGeom prst="rect">
            <a:avLst/>
          </a:prstGeom>
          <a:noFill/>
        </p:spPr>
        <p:txBody>
          <a:bodyPr wrap="square">
            <a:spAutoFit/>
          </a:bodyPr>
          <a:lstStyle/>
          <a:p>
            <a:r>
              <a:rPr lang="en-US" sz="1800" i="1" dirty="0">
                <a:effectLst/>
                <a:latin typeface="Calibri" panose="020F0502020204030204" pitchFamily="34" charset="0"/>
                <a:ea typeface="Calibri" panose="020F0502020204030204" pitchFamily="34" charset="0"/>
              </a:rPr>
              <a:t>Finance And Administration Network Design</a:t>
            </a:r>
            <a:endParaRPr lang="en-IN" dirty="0"/>
          </a:p>
        </p:txBody>
      </p:sp>
    </p:spTree>
    <p:extLst>
      <p:ext uri="{BB962C8B-B14F-4D97-AF65-F5344CB8AC3E}">
        <p14:creationId xmlns:p14="http://schemas.microsoft.com/office/powerpoint/2010/main" val="39794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DFAE4-109E-4D2F-AA82-800AA718E171}"/>
              </a:ext>
            </a:extLst>
          </p:cNvPr>
          <p:cNvSpPr txBox="1"/>
          <p:nvPr/>
        </p:nvSpPr>
        <p:spPr>
          <a:xfrm>
            <a:off x="655781" y="124753"/>
            <a:ext cx="6096000" cy="523220"/>
          </a:xfrm>
          <a:prstGeom prst="rect">
            <a:avLst/>
          </a:prstGeom>
          <a:noFill/>
        </p:spPr>
        <p:txBody>
          <a:bodyPr wrap="square">
            <a:spAutoFit/>
          </a:bodyPr>
          <a:lstStyle/>
          <a:p>
            <a:pPr lvl="1">
              <a:spcBef>
                <a:spcPts val="385"/>
              </a:spcBef>
              <a:tabLst>
                <a:tab pos="330200" algn="l"/>
              </a:tabLst>
            </a:pPr>
            <a:r>
              <a:rPr lang="en-US" sz="2800" b="1" dirty="0">
                <a:effectLst/>
                <a:latin typeface="Calibri" panose="020F0502020204030204" pitchFamily="34" charset="0"/>
                <a:ea typeface="Calibri" panose="020F0502020204030204" pitchFamily="34" charset="0"/>
              </a:rPr>
              <a:t>5.   IT Division</a:t>
            </a:r>
            <a:endParaRPr lang="en-IN" sz="2800" b="1"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0A46EC39-95EE-4E98-B1D4-1157F24EBDFB}"/>
              </a:ext>
            </a:extLst>
          </p:cNvPr>
          <p:cNvPicPr/>
          <p:nvPr/>
        </p:nvPicPr>
        <p:blipFill rotWithShape="1">
          <a:blip r:embed="rId2" cstate="print">
            <a:extLst>
              <a:ext uri="{28A0092B-C50C-407E-A947-70E740481C1C}">
                <a14:useLocalDpi xmlns:a14="http://schemas.microsoft.com/office/drawing/2010/main" val="0"/>
              </a:ext>
            </a:extLst>
          </a:blip>
          <a:srcRect l="21835" t="12774" b="9496"/>
          <a:stretch/>
        </p:blipFill>
        <p:spPr bwMode="auto">
          <a:xfrm rot="16200000">
            <a:off x="3345714" y="1736679"/>
            <a:ext cx="5500573" cy="3624468"/>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DD3C7A4-9DA0-4341-8F2A-C05066844606}"/>
              </a:ext>
            </a:extLst>
          </p:cNvPr>
          <p:cNvSpPr txBox="1"/>
          <p:nvPr/>
        </p:nvSpPr>
        <p:spPr>
          <a:xfrm>
            <a:off x="4682836" y="6363915"/>
            <a:ext cx="6096000" cy="369332"/>
          </a:xfrm>
          <a:prstGeom prst="rect">
            <a:avLst/>
          </a:prstGeom>
          <a:noFill/>
        </p:spPr>
        <p:txBody>
          <a:bodyPr wrap="square">
            <a:spAutoFit/>
          </a:bodyPr>
          <a:lstStyle/>
          <a:p>
            <a:r>
              <a:rPr lang="en-US" sz="1800" i="1" dirty="0">
                <a:effectLst/>
                <a:latin typeface="Calibri" panose="020F0502020204030204" pitchFamily="34" charset="0"/>
                <a:ea typeface="Calibri" panose="020F0502020204030204" pitchFamily="34" charset="0"/>
              </a:rPr>
              <a:t>IT Division Network Design</a:t>
            </a:r>
            <a:endParaRPr lang="en-IN" dirty="0"/>
          </a:p>
        </p:txBody>
      </p:sp>
    </p:spTree>
    <p:extLst>
      <p:ext uri="{BB962C8B-B14F-4D97-AF65-F5344CB8AC3E}">
        <p14:creationId xmlns:p14="http://schemas.microsoft.com/office/powerpoint/2010/main" val="218648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74974-53C5-4F8D-945A-0008FD26627F}"/>
              </a:ext>
            </a:extLst>
          </p:cNvPr>
          <p:cNvSpPr txBox="1"/>
          <p:nvPr/>
        </p:nvSpPr>
        <p:spPr>
          <a:xfrm>
            <a:off x="960580" y="0"/>
            <a:ext cx="9458037" cy="1077218"/>
          </a:xfrm>
          <a:prstGeom prst="rect">
            <a:avLst/>
          </a:prstGeom>
          <a:noFill/>
        </p:spPr>
        <p:txBody>
          <a:bodyPr wrap="square">
            <a:spAutoFit/>
          </a:bodyPr>
          <a:lstStyle/>
          <a:p>
            <a:pPr marL="457200" marR="1001395" lvl="0" indent="-457200">
              <a:spcBef>
                <a:spcPts val="390"/>
              </a:spcBef>
              <a:spcAft>
                <a:spcPts val="0"/>
              </a:spcAft>
              <a:buFont typeface="Calibri" panose="020F0502020204030204" pitchFamily="34" charset="0"/>
              <a:buChar char="»"/>
              <a:tabLst>
                <a:tab pos="313690" algn="l"/>
              </a:tabLst>
            </a:pPr>
            <a:r>
              <a:rPr lang="en-US" sz="3200" b="1" kern="0" spc="-20" dirty="0">
                <a:effectLst/>
                <a:latin typeface="Calibri" panose="020F0502020204030204" pitchFamily="34" charset="0"/>
                <a:ea typeface="Calibri" panose="020F0502020204030204" pitchFamily="34" charset="0"/>
              </a:rPr>
              <a:t>Arrangement according to campus core, access</a:t>
            </a:r>
            <a:r>
              <a:rPr lang="en-US" sz="3200" b="1" kern="0" spc="-245" dirty="0">
                <a:effectLst/>
                <a:latin typeface="Calibri" panose="020F0502020204030204" pitchFamily="34" charset="0"/>
                <a:ea typeface="Calibri" panose="020F0502020204030204" pitchFamily="34" charset="0"/>
              </a:rPr>
              <a:t> </a:t>
            </a:r>
            <a:r>
              <a:rPr lang="en-US" sz="3200" b="1" kern="0" spc="-35" dirty="0">
                <a:effectLst/>
                <a:latin typeface="Calibri" panose="020F0502020204030204" pitchFamily="34" charset="0"/>
                <a:ea typeface="Calibri" panose="020F0502020204030204" pitchFamily="34" charset="0"/>
              </a:rPr>
              <a:t>layer, </a:t>
            </a:r>
            <a:r>
              <a:rPr lang="en-US" sz="3200" b="1" kern="0" spc="-20" dirty="0">
                <a:effectLst/>
                <a:latin typeface="Calibri" panose="020F0502020204030204" pitchFamily="34" charset="0"/>
                <a:ea typeface="Calibri" panose="020F0502020204030204" pitchFamily="34" charset="0"/>
              </a:rPr>
              <a:t>distribution</a:t>
            </a:r>
            <a:r>
              <a:rPr lang="en-US" sz="3200" b="1" kern="0" spc="-10" dirty="0">
                <a:effectLst/>
                <a:latin typeface="Calibri" panose="020F0502020204030204" pitchFamily="34" charset="0"/>
                <a:ea typeface="Calibri" panose="020F0502020204030204" pitchFamily="34" charset="0"/>
              </a:rPr>
              <a:t> </a:t>
            </a:r>
            <a:r>
              <a:rPr lang="en-US" sz="3200" b="1" kern="0" spc="-20" dirty="0">
                <a:effectLst/>
                <a:latin typeface="Calibri" panose="020F0502020204030204" pitchFamily="34" charset="0"/>
                <a:ea typeface="Calibri" panose="020F0502020204030204" pitchFamily="34" charset="0"/>
              </a:rPr>
              <a:t>layer</a:t>
            </a:r>
            <a:endParaRPr lang="en-IN" sz="3200" b="1" kern="0" spc="-2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C3AF51C3-E7C8-4E17-8298-9C5CBF618FC8}"/>
              </a:ext>
            </a:extLst>
          </p:cNvPr>
          <p:cNvPicPr/>
          <p:nvPr/>
        </p:nvPicPr>
        <p:blipFill rotWithShape="1">
          <a:blip r:embed="rId2" cstate="print">
            <a:extLst>
              <a:ext uri="{28A0092B-C50C-407E-A947-70E740481C1C}">
                <a14:useLocalDpi xmlns:a14="http://schemas.microsoft.com/office/drawing/2010/main" val="0"/>
              </a:ext>
            </a:extLst>
          </a:blip>
          <a:srcRect l="1909" t="-661" r="663" b="2100"/>
          <a:stretch/>
        </p:blipFill>
        <p:spPr bwMode="auto">
          <a:xfrm>
            <a:off x="3851561" y="1077218"/>
            <a:ext cx="3980875" cy="5363427"/>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A609CDB-9DE6-485B-9E63-E2ABDDB17286}"/>
              </a:ext>
            </a:extLst>
          </p:cNvPr>
          <p:cNvSpPr txBox="1"/>
          <p:nvPr/>
        </p:nvSpPr>
        <p:spPr>
          <a:xfrm>
            <a:off x="2292927" y="6434308"/>
            <a:ext cx="7606146" cy="369332"/>
          </a:xfrm>
          <a:prstGeom prst="rect">
            <a:avLst/>
          </a:prstGeom>
          <a:noFill/>
        </p:spPr>
        <p:txBody>
          <a:bodyPr wrap="square">
            <a:spAutoFit/>
          </a:bodyPr>
          <a:lstStyle/>
          <a:p>
            <a:pPr marL="441960" marR="455295" algn="ctr">
              <a:spcBef>
                <a:spcPts val="535"/>
              </a:spcBef>
              <a:spcAft>
                <a:spcPts val="0"/>
              </a:spcAft>
            </a:pPr>
            <a:r>
              <a:rPr lang="en-US" sz="1800" i="1" dirty="0">
                <a:effectLst/>
                <a:latin typeface="Calibri" panose="020F0502020204030204" pitchFamily="34" charset="0"/>
                <a:ea typeface="Calibri" panose="020F0502020204030204" pitchFamily="34" charset="0"/>
              </a:rPr>
              <a:t>Campus Core, Access Layer, and Distribution Layer Representation</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5054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406F6-07F8-4E52-BCBE-48EAF464ADC8}"/>
              </a:ext>
            </a:extLst>
          </p:cNvPr>
          <p:cNvSpPr txBox="1"/>
          <p:nvPr/>
        </p:nvSpPr>
        <p:spPr>
          <a:xfrm>
            <a:off x="1043709" y="110837"/>
            <a:ext cx="6160655" cy="584775"/>
          </a:xfrm>
          <a:prstGeom prst="rect">
            <a:avLst/>
          </a:prstGeom>
          <a:noFill/>
        </p:spPr>
        <p:txBody>
          <a:bodyPr wrap="square">
            <a:spAutoFit/>
          </a:bodyPr>
          <a:lstStyle/>
          <a:p>
            <a:pPr marL="457200" indent="-457200">
              <a:spcBef>
                <a:spcPts val="50"/>
              </a:spcBef>
              <a:buFont typeface="Calibri" panose="020F0502020204030204" pitchFamily="34" charset="0"/>
              <a:buChar char="»"/>
            </a:pPr>
            <a:r>
              <a:rPr lang="en-US" sz="3200" b="1" kern="0" spc="-20" dirty="0">
                <a:effectLst/>
                <a:latin typeface="Calibri" panose="020F0502020204030204" pitchFamily="34" charset="0"/>
                <a:ea typeface="Calibri" panose="020F0502020204030204" pitchFamily="34" charset="0"/>
              </a:rPr>
              <a:t>Firewall</a:t>
            </a:r>
            <a:r>
              <a:rPr lang="en-US" sz="3200" b="1" kern="0" spc="-5" dirty="0">
                <a:effectLst/>
                <a:latin typeface="Calibri" panose="020F0502020204030204" pitchFamily="34" charset="0"/>
                <a:ea typeface="Calibri" panose="020F0502020204030204" pitchFamily="34" charset="0"/>
              </a:rPr>
              <a:t> </a:t>
            </a:r>
            <a:r>
              <a:rPr lang="en-US" sz="3200" b="1" kern="0" spc="-20" dirty="0">
                <a:effectLst/>
                <a:latin typeface="Calibri" panose="020F0502020204030204" pitchFamily="34" charset="0"/>
                <a:ea typeface="Calibri" panose="020F0502020204030204" pitchFamily="34" charset="0"/>
              </a:rPr>
              <a:t>Configuration</a:t>
            </a:r>
            <a:endParaRPr lang="en-IN" sz="3200" b="1" kern="0" spc="-20" dirty="0">
              <a:effectLst/>
              <a:latin typeface="Calibri" panose="020F0502020204030204" pitchFamily="34" charset="0"/>
              <a:ea typeface="Calibri" panose="020F0502020204030204" pitchFamily="34" charset="0"/>
            </a:endParaRPr>
          </a:p>
        </p:txBody>
      </p:sp>
      <p:pic>
        <p:nvPicPr>
          <p:cNvPr id="4" name="image9.jpeg">
            <a:extLst>
              <a:ext uri="{FF2B5EF4-FFF2-40B4-BE49-F238E27FC236}">
                <a16:creationId xmlns:a16="http://schemas.microsoft.com/office/drawing/2014/main" id="{5820AF57-FE4A-4F33-8CAB-50008ABAD815}"/>
              </a:ext>
            </a:extLst>
          </p:cNvPr>
          <p:cNvPicPr/>
          <p:nvPr/>
        </p:nvPicPr>
        <p:blipFill rotWithShape="1">
          <a:blip r:embed="rId2" cstate="print"/>
          <a:srcRect t="9314" r="2916" b="1349"/>
          <a:stretch/>
        </p:blipFill>
        <p:spPr bwMode="auto">
          <a:xfrm>
            <a:off x="3166745" y="852630"/>
            <a:ext cx="5858510" cy="54362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88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Madison</Template>
  <TotalTime>383</TotalTime>
  <Words>362</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MS Shell Dlg 2</vt:lpstr>
      <vt:lpstr>Tw Cen MT</vt:lpstr>
      <vt:lpstr>Tw Cen MT Condensed</vt:lpstr>
      <vt:lpstr>Wingdings</vt:lpstr>
      <vt:lpstr>Wingdings 3</vt:lpstr>
      <vt:lpstr>Madison</vt:lpstr>
      <vt:lpstr>DMA Mall chain network infrastructure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Intellectual Property</dc:title>
  <dc:creator>Aspire 5</dc:creator>
  <cp:lastModifiedBy>Aspire 5</cp:lastModifiedBy>
  <cp:revision>11</cp:revision>
  <dcterms:created xsi:type="dcterms:W3CDTF">2020-11-03T08:45:21Z</dcterms:created>
  <dcterms:modified xsi:type="dcterms:W3CDTF">2020-11-04T18:47:08Z</dcterms:modified>
</cp:coreProperties>
</file>