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2" r:id="rId3"/>
    <p:sldId id="278" r:id="rId4"/>
    <p:sldId id="279" r:id="rId5"/>
    <p:sldId id="280" r:id="rId6"/>
    <p:sldId id="281" r:id="rId7"/>
    <p:sldId id="287" r:id="rId8"/>
    <p:sldId id="283" r:id="rId9"/>
    <p:sldId id="282" r:id="rId10"/>
    <p:sldId id="284" r:id="rId11"/>
    <p:sldId id="286" r:id="rId12"/>
    <p:sldId id="285" r:id="rId13"/>
    <p:sldId id="28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5540"/>
    <a:srgbClr val="E79A58"/>
    <a:srgbClr val="363642"/>
    <a:srgbClr val="1CB7EB"/>
    <a:srgbClr val="6C8DB4"/>
    <a:srgbClr val="494959"/>
    <a:srgbClr val="005454"/>
    <a:srgbClr val="004241"/>
    <a:srgbClr val="003030"/>
    <a:srgbClr val="367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p:scale>
          <a:sx n="66" d="100"/>
          <a:sy n="66" d="100"/>
        </p:scale>
        <p:origin x="1882" y="6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A07E016-0EC5-4025-B440-AFE87B80F914}" type="datetimeFigureOut">
              <a:rPr lang="en-IN" smtClean="0"/>
              <a:t>07-09-2020</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54376A2-8606-43E7-AE81-C224CF8B75C4}" type="slidenum">
              <a:rPr lang="en-IN" smtClean="0"/>
              <a:t>‹#›</a:t>
            </a:fld>
            <a:endParaRPr lang="en-IN"/>
          </a:p>
        </p:txBody>
      </p:sp>
    </p:spTree>
    <p:extLst>
      <p:ext uri="{BB962C8B-B14F-4D97-AF65-F5344CB8AC3E}">
        <p14:creationId xmlns:p14="http://schemas.microsoft.com/office/powerpoint/2010/main" val="61809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2428" y="2027084"/>
            <a:ext cx="7859142" cy="13849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363642"/>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571750"/>
            <a:ext cx="4572000" cy="2571750"/>
          </a:xfrm>
          <a:custGeom>
            <a:avLst/>
            <a:gdLst/>
            <a:ahLst/>
            <a:cxnLst/>
            <a:rect l="l" t="t" r="r" b="b"/>
            <a:pathLst>
              <a:path w="4572000" h="2571750">
                <a:moveTo>
                  <a:pt x="0" y="0"/>
                </a:moveTo>
                <a:lnTo>
                  <a:pt x="4571999" y="0"/>
                </a:lnTo>
                <a:lnTo>
                  <a:pt x="4571999" y="2571599"/>
                </a:lnTo>
                <a:lnTo>
                  <a:pt x="0" y="2571599"/>
                </a:lnTo>
                <a:lnTo>
                  <a:pt x="0" y="0"/>
                </a:lnTo>
                <a:close/>
              </a:path>
            </a:pathLst>
          </a:custGeom>
          <a:solidFill>
            <a:srgbClr val="494959"/>
          </a:solidFill>
        </p:spPr>
        <p:txBody>
          <a:bodyPr wrap="square" lIns="0" tIns="0" rIns="0" bIns="0" rtlCol="0"/>
          <a:lstStyle/>
          <a:p>
            <a:endParaRPr/>
          </a:p>
        </p:txBody>
      </p:sp>
      <p:sp>
        <p:nvSpPr>
          <p:cNvPr id="17" name="bk object 17"/>
          <p:cNvSpPr/>
          <p:nvPr/>
        </p:nvSpPr>
        <p:spPr>
          <a:xfrm>
            <a:off x="4572000" y="2571749"/>
            <a:ext cx="4572000" cy="2571750"/>
          </a:xfrm>
          <a:custGeom>
            <a:avLst/>
            <a:gdLst/>
            <a:ahLst/>
            <a:cxnLst/>
            <a:rect l="l" t="t" r="r" b="b"/>
            <a:pathLst>
              <a:path w="4572000" h="2571750">
                <a:moveTo>
                  <a:pt x="0" y="0"/>
                </a:moveTo>
                <a:lnTo>
                  <a:pt x="4571999" y="0"/>
                </a:lnTo>
                <a:lnTo>
                  <a:pt x="4571999" y="2571600"/>
                </a:lnTo>
                <a:lnTo>
                  <a:pt x="0" y="2571600"/>
                </a:lnTo>
                <a:lnTo>
                  <a:pt x="0" y="0"/>
                </a:lnTo>
                <a:close/>
              </a:path>
            </a:pathLst>
          </a:custGeom>
          <a:solidFill>
            <a:srgbClr val="A555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363642"/>
                </a:solidFill>
                <a:latin typeface="Palatino Linotype"/>
                <a:cs typeface="Palatino Linotyp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41266"/>
            <a:ext cx="6840220" cy="2661285"/>
          </a:xfrm>
          <a:custGeom>
            <a:avLst/>
            <a:gdLst/>
            <a:ahLst/>
            <a:cxnLst/>
            <a:rect l="l" t="t" r="r" b="b"/>
            <a:pathLst>
              <a:path w="6840220" h="2661285">
                <a:moveTo>
                  <a:pt x="0" y="0"/>
                </a:moveTo>
                <a:lnTo>
                  <a:pt x="6839699" y="0"/>
                </a:lnTo>
                <a:lnTo>
                  <a:pt x="6839699" y="2660999"/>
                </a:lnTo>
                <a:lnTo>
                  <a:pt x="0" y="2660999"/>
                </a:lnTo>
                <a:lnTo>
                  <a:pt x="0"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363642"/>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20995" y="559518"/>
            <a:ext cx="5102008" cy="299719"/>
          </a:xfrm>
          <a:prstGeom prst="rect">
            <a:avLst/>
          </a:prstGeom>
        </p:spPr>
        <p:txBody>
          <a:bodyPr wrap="square" lIns="0" tIns="0" rIns="0" bIns="0">
            <a:spAutoFit/>
          </a:bodyPr>
          <a:lstStyle>
            <a:lvl1pPr>
              <a:defRPr sz="1800" b="1" i="0">
                <a:solidFill>
                  <a:srgbClr val="363642"/>
                </a:solidFill>
                <a:latin typeface="Palatino Linotype"/>
                <a:cs typeface="Palatino Linotype"/>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95550"/>
            <a:ext cx="9144000" cy="2704399"/>
          </a:xfrm>
          <a:custGeom>
            <a:avLst/>
            <a:gdLst/>
            <a:ahLst/>
            <a:cxnLst/>
            <a:rect l="l" t="t" r="r" b="b"/>
            <a:pathLst>
              <a:path w="9144000" h="2239010">
                <a:moveTo>
                  <a:pt x="0" y="0"/>
                </a:moveTo>
                <a:lnTo>
                  <a:pt x="9143999" y="0"/>
                </a:lnTo>
                <a:lnTo>
                  <a:pt x="9143999" y="2238935"/>
                </a:lnTo>
                <a:lnTo>
                  <a:pt x="0" y="2238935"/>
                </a:lnTo>
                <a:lnTo>
                  <a:pt x="0" y="0"/>
                </a:lnTo>
                <a:close/>
              </a:path>
            </a:pathLst>
          </a:custGeom>
          <a:solidFill>
            <a:srgbClr val="494959"/>
          </a:solidFill>
        </p:spPr>
        <p:txBody>
          <a:bodyPr wrap="square" lIns="0" tIns="0" rIns="0" bIns="0" rtlCol="0"/>
          <a:lstStyle/>
          <a:p>
            <a:endParaRPr dirty="0">
              <a:solidFill>
                <a:srgbClr val="004241"/>
              </a:solidFill>
            </a:endParaRPr>
          </a:p>
        </p:txBody>
      </p:sp>
      <p:sp>
        <p:nvSpPr>
          <p:cNvPr id="3" name="object 3"/>
          <p:cNvSpPr txBox="1"/>
          <p:nvPr/>
        </p:nvSpPr>
        <p:spPr>
          <a:xfrm>
            <a:off x="540276" y="3309882"/>
            <a:ext cx="8088630" cy="325474"/>
          </a:xfrm>
          <a:prstGeom prst="rect">
            <a:avLst/>
          </a:prstGeom>
        </p:spPr>
        <p:txBody>
          <a:bodyPr vert="horz" wrap="square" lIns="0" tIns="8890" rIns="0" bIns="0" rtlCol="0">
            <a:spAutoFit/>
          </a:bodyPr>
          <a:lstStyle/>
          <a:p>
            <a:pPr marL="12700" marR="5080" algn="just">
              <a:lnSpc>
                <a:spcPct val="101200"/>
              </a:lnSpc>
              <a:spcBef>
                <a:spcPts val="70"/>
              </a:spcBef>
            </a:pPr>
            <a:endParaRPr lang="en-US" sz="2100" dirty="0">
              <a:latin typeface="Palatino Linotype"/>
              <a:cs typeface="Palatino Linotype"/>
            </a:endParaRPr>
          </a:p>
        </p:txBody>
      </p:sp>
      <p:sp>
        <p:nvSpPr>
          <p:cNvPr id="5" name="object 5"/>
          <p:cNvSpPr txBox="1">
            <a:spLocks noGrp="1"/>
          </p:cNvSpPr>
          <p:nvPr>
            <p:ph type="title"/>
          </p:nvPr>
        </p:nvSpPr>
        <p:spPr>
          <a:xfrm>
            <a:off x="280733" y="1599187"/>
            <a:ext cx="5331993" cy="628377"/>
          </a:xfrm>
          <a:prstGeom prst="rect">
            <a:avLst/>
          </a:prstGeom>
        </p:spPr>
        <p:txBody>
          <a:bodyPr vert="horz" wrap="square" lIns="0" tIns="12700" rIns="0" bIns="0" rtlCol="0">
            <a:spAutoFit/>
          </a:bodyPr>
          <a:lstStyle/>
          <a:p>
            <a:pPr marL="12700">
              <a:lnSpc>
                <a:spcPct val="100000"/>
              </a:lnSpc>
              <a:spcBef>
                <a:spcPts val="100"/>
              </a:spcBef>
            </a:pPr>
            <a:r>
              <a:rPr lang="en-IN" sz="4000" dirty="0">
                <a:latin typeface="Tw Cen MT Condensed" panose="020B0606020104020203" pitchFamily="34" charset="0"/>
              </a:rPr>
              <a:t>Problem Statement:</a:t>
            </a:r>
            <a:endParaRPr sz="4000" dirty="0">
              <a:latin typeface="Tw Cen MT Condensed" panose="020B0606020104020203" pitchFamily="34" charset="0"/>
            </a:endParaRPr>
          </a:p>
        </p:txBody>
      </p:sp>
      <p:sp>
        <p:nvSpPr>
          <p:cNvPr id="10" name="TextBox 9">
            <a:extLst>
              <a:ext uri="{FF2B5EF4-FFF2-40B4-BE49-F238E27FC236}">
                <a16:creationId xmlns:a16="http://schemas.microsoft.com/office/drawing/2014/main" id="{FF34BADE-3FDD-40C5-8255-51960C8E9DA4}"/>
              </a:ext>
            </a:extLst>
          </p:cNvPr>
          <p:cNvSpPr txBox="1"/>
          <p:nvPr/>
        </p:nvSpPr>
        <p:spPr>
          <a:xfrm>
            <a:off x="570896" y="2948918"/>
            <a:ext cx="8305800" cy="1015663"/>
          </a:xfrm>
          <a:prstGeom prst="rect">
            <a:avLst/>
          </a:prstGeom>
          <a:noFill/>
        </p:spPr>
        <p:txBody>
          <a:bodyPr wrap="square" rtlCol="0">
            <a:spAutoFit/>
          </a:bodyPr>
          <a:lstStyle/>
          <a:p>
            <a:pPr marL="900113" indent="-900113"/>
            <a:r>
              <a:rPr lang="en-US" sz="2000" dirty="0">
                <a:solidFill>
                  <a:schemeClr val="bg1"/>
                </a:solidFill>
                <a:latin typeface="Tw Cen MT" panose="020B0602020104020603" pitchFamily="34" charset="0"/>
              </a:rPr>
              <a:t>House Price Prediction Based on its Features Using Machine Learning</a:t>
            </a:r>
          </a:p>
          <a:p>
            <a:pPr marL="900113" indent="-900113"/>
            <a:endParaRPr lang="en-US" sz="2000" dirty="0">
              <a:solidFill>
                <a:schemeClr val="bg1"/>
              </a:solidFill>
              <a:latin typeface="Tw Cen MT" panose="020B0602020104020603" pitchFamily="34" charset="0"/>
            </a:endParaRPr>
          </a:p>
          <a:p>
            <a:pPr marL="900113" indent="-900113"/>
            <a:r>
              <a:rPr lang="en-US" sz="2000" dirty="0">
                <a:solidFill>
                  <a:schemeClr val="bg1"/>
                </a:solidFill>
                <a:latin typeface="Tw Cen MT" panose="020B0602020104020603" pitchFamily="34" charset="0"/>
              </a:rPr>
              <a:t>BE Project</a:t>
            </a:r>
          </a:p>
        </p:txBody>
      </p:sp>
      <p:sp>
        <p:nvSpPr>
          <p:cNvPr id="14" name="Rectangle 13">
            <a:extLst>
              <a:ext uri="{FF2B5EF4-FFF2-40B4-BE49-F238E27FC236}">
                <a16:creationId xmlns:a16="http://schemas.microsoft.com/office/drawing/2014/main" id="{10213EE2-E1DE-49E8-9E8E-AADA9CD85543}"/>
              </a:ext>
            </a:extLst>
          </p:cNvPr>
          <p:cNvSpPr/>
          <p:nvPr/>
        </p:nvSpPr>
        <p:spPr>
          <a:xfrm flipH="1">
            <a:off x="257874" y="2647950"/>
            <a:ext cx="45719" cy="2410351"/>
          </a:xfrm>
          <a:prstGeom prst="rect">
            <a:avLst/>
          </a:prstGeom>
          <a:solidFill>
            <a:srgbClr val="E79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Flat residential building city house - Transparent PNG &amp; SVG vector file">
            <a:extLst>
              <a:ext uri="{FF2B5EF4-FFF2-40B4-BE49-F238E27FC236}">
                <a16:creationId xmlns:a16="http://schemas.microsoft.com/office/drawing/2014/main" id="{162F4D7D-AC21-4F19-8601-DD61F7CDFF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025"/>
          <a:stretch/>
        </p:blipFill>
        <p:spPr bwMode="auto">
          <a:xfrm>
            <a:off x="4343400" y="-208849"/>
            <a:ext cx="5010452" cy="2704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8A589CFD-17A4-4579-8088-76AB3889521C}"/>
              </a:ext>
            </a:extLst>
          </p:cNvPr>
          <p:cNvSpPr txBox="1"/>
          <p:nvPr/>
        </p:nvSpPr>
        <p:spPr>
          <a:xfrm>
            <a:off x="1668461" y="63274"/>
            <a:ext cx="5410200" cy="369332"/>
          </a:xfrm>
          <a:prstGeom prst="rect">
            <a:avLst/>
          </a:prstGeom>
          <a:noFill/>
        </p:spPr>
        <p:txBody>
          <a:bodyPr wrap="square" rtlCol="0">
            <a:spAutoFit/>
          </a:bodyPr>
          <a:lstStyle/>
          <a:p>
            <a:pPr algn="ctr"/>
            <a:r>
              <a:rPr lang="en-IN" dirty="0">
                <a:solidFill>
                  <a:schemeClr val="bg1"/>
                </a:solidFill>
                <a:latin typeface="Book Antiqua" panose="02040602050305030304" pitchFamily="18" charset="0"/>
                <a:cs typeface="Mangal" panose="02040503050203030202" pitchFamily="18" charset="0"/>
              </a:rPr>
              <a:t>DFD Diagram</a:t>
            </a:r>
            <a:endParaRPr lang="en-IN" dirty="0"/>
          </a:p>
        </p:txBody>
      </p:sp>
      <p:sp>
        <p:nvSpPr>
          <p:cNvPr id="2" name="Rectangle 2">
            <a:extLst>
              <a:ext uri="{FF2B5EF4-FFF2-40B4-BE49-F238E27FC236}">
                <a16:creationId xmlns:a16="http://schemas.microsoft.com/office/drawing/2014/main" id="{83025369-C5D2-470A-A631-55A6E13A432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F82D6AAE-CC48-4184-8007-58F2D222BDED}"/>
              </a:ext>
            </a:extLst>
          </p:cNvPr>
          <p:cNvGrpSpPr/>
          <p:nvPr/>
        </p:nvGrpSpPr>
        <p:grpSpPr>
          <a:xfrm>
            <a:off x="2385218" y="460819"/>
            <a:ext cx="4373563" cy="2170928"/>
            <a:chOff x="2186779" y="658812"/>
            <a:chExt cx="4373563" cy="2170928"/>
          </a:xfrm>
        </p:grpSpPr>
        <p:pic>
          <p:nvPicPr>
            <p:cNvPr id="4097" name="Picture 3">
              <a:extLst>
                <a:ext uri="{FF2B5EF4-FFF2-40B4-BE49-F238E27FC236}">
                  <a16:creationId xmlns:a16="http://schemas.microsoft.com/office/drawing/2014/main" id="{6A0F3546-B614-496A-A032-046DB215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779" y="658812"/>
              <a:ext cx="4373563" cy="1912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8E29047-AB87-449A-85F1-9B5B42F7F4B4}"/>
                </a:ext>
              </a:extLst>
            </p:cNvPr>
            <p:cNvSpPr>
              <a:spLocks noChangeArrowheads="1"/>
            </p:cNvSpPr>
            <p:nvPr/>
          </p:nvSpPr>
          <p:spPr bwMode="auto">
            <a:xfrm>
              <a:off x="3682505" y="2521963"/>
              <a:ext cx="13821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w Cen MT" panose="020B0602020104020603" pitchFamily="34" charset="0"/>
                  <a:ea typeface="Calibri" panose="020F0502020204030204" pitchFamily="34" charset="0"/>
                  <a:cs typeface="Mangal" panose="02040503050203030202" pitchFamily="18" charset="0"/>
                </a:rPr>
                <a:t>LEVEL 0(Admin)</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grpSp>
      <p:grpSp>
        <p:nvGrpSpPr>
          <p:cNvPr id="12" name="Group 11">
            <a:extLst>
              <a:ext uri="{FF2B5EF4-FFF2-40B4-BE49-F238E27FC236}">
                <a16:creationId xmlns:a16="http://schemas.microsoft.com/office/drawing/2014/main" id="{FF6CF6BC-F6DC-40FC-BC75-0AF849263B87}"/>
              </a:ext>
            </a:extLst>
          </p:cNvPr>
          <p:cNvGrpSpPr/>
          <p:nvPr/>
        </p:nvGrpSpPr>
        <p:grpSpPr>
          <a:xfrm>
            <a:off x="1841181" y="2908628"/>
            <a:ext cx="5461635" cy="1957990"/>
            <a:chOff x="1841182" y="3060681"/>
            <a:chExt cx="5461635" cy="1957990"/>
          </a:xfrm>
        </p:grpSpPr>
        <p:pic>
          <p:nvPicPr>
            <p:cNvPr id="6" name="Picture 5">
              <a:extLst>
                <a:ext uri="{FF2B5EF4-FFF2-40B4-BE49-F238E27FC236}">
                  <a16:creationId xmlns:a16="http://schemas.microsoft.com/office/drawing/2014/main" id="{9009A08B-BCFE-48BB-8089-E7E9EEA95A6E}"/>
                </a:ext>
              </a:extLst>
            </p:cNvPr>
            <p:cNvPicPr/>
            <p:nvPr/>
          </p:nvPicPr>
          <p:blipFill>
            <a:blip r:embed="rId3"/>
            <a:stretch>
              <a:fillRect/>
            </a:stretch>
          </p:blipFill>
          <p:spPr>
            <a:xfrm>
              <a:off x="1841182" y="3060681"/>
              <a:ext cx="5461635" cy="1697990"/>
            </a:xfrm>
            <a:prstGeom prst="rect">
              <a:avLst/>
            </a:prstGeom>
          </p:spPr>
        </p:pic>
        <p:sp>
          <p:nvSpPr>
            <p:cNvPr id="13" name="TextBox 12">
              <a:extLst>
                <a:ext uri="{FF2B5EF4-FFF2-40B4-BE49-F238E27FC236}">
                  <a16:creationId xmlns:a16="http://schemas.microsoft.com/office/drawing/2014/main" id="{FB5BB741-B758-42DD-A6D9-58133FFAEC03}"/>
                </a:ext>
              </a:extLst>
            </p:cNvPr>
            <p:cNvSpPr txBox="1"/>
            <p:nvPr/>
          </p:nvSpPr>
          <p:spPr>
            <a:xfrm>
              <a:off x="2285999" y="4710894"/>
              <a:ext cx="4572000" cy="30777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w Cen MT" panose="020B0602020104020603" pitchFamily="34" charset="0"/>
                  <a:ea typeface="Calibri" panose="020F0502020204030204" pitchFamily="34" charset="0"/>
                  <a:cs typeface="Mangal" panose="02040503050203030202" pitchFamily="18" charset="0"/>
                </a:rPr>
                <a:t>LEVEL 0(Admin)</a:t>
              </a:r>
              <a:endParaRPr kumimoji="0" lang="en-US" altLang="en-US" b="1" i="0" u="none" strike="noStrike" cap="none" normalizeH="0" baseline="0" dirty="0">
                <a:ln>
                  <a:noFill/>
                </a:ln>
                <a:solidFill>
                  <a:schemeClr val="bg1"/>
                </a:solidFill>
                <a:effectLst/>
                <a:latin typeface="Arial" panose="020B0604020202020204" pitchFamily="34" charset="0"/>
              </a:endParaRPr>
            </a:p>
          </p:txBody>
        </p:sp>
      </p:grpSp>
    </p:spTree>
    <p:extLst>
      <p:ext uri="{BB962C8B-B14F-4D97-AF65-F5344CB8AC3E}">
        <p14:creationId xmlns:p14="http://schemas.microsoft.com/office/powerpoint/2010/main" val="215500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 name="Rectangle 2">
            <a:extLst>
              <a:ext uri="{FF2B5EF4-FFF2-40B4-BE49-F238E27FC236}">
                <a16:creationId xmlns:a16="http://schemas.microsoft.com/office/drawing/2014/main" id="{83025369-C5D2-470A-A631-55A6E13A432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8E29047-AB87-449A-85F1-9B5B42F7F4B4}"/>
              </a:ext>
            </a:extLst>
          </p:cNvPr>
          <p:cNvSpPr>
            <a:spLocks noChangeArrowheads="1"/>
          </p:cNvSpPr>
          <p:nvPr/>
        </p:nvSpPr>
        <p:spPr bwMode="auto">
          <a:xfrm>
            <a:off x="3880944" y="2323970"/>
            <a:ext cx="13821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w Cen MT" panose="020B0602020104020603" pitchFamily="34" charset="0"/>
                <a:ea typeface="Calibri" panose="020F0502020204030204" pitchFamily="34" charset="0"/>
                <a:cs typeface="Mangal" panose="02040503050203030202" pitchFamily="18" charset="0"/>
              </a:rPr>
              <a:t>LEVEL 0(User)</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B5BB741-B758-42DD-A6D9-58133FFAEC03}"/>
              </a:ext>
            </a:extLst>
          </p:cNvPr>
          <p:cNvSpPr txBox="1"/>
          <p:nvPr/>
        </p:nvSpPr>
        <p:spPr>
          <a:xfrm>
            <a:off x="2285998" y="4558841"/>
            <a:ext cx="4572000" cy="30777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w Cen MT" panose="020B0602020104020603" pitchFamily="34" charset="0"/>
                <a:ea typeface="Calibri" panose="020F0502020204030204" pitchFamily="34" charset="0"/>
                <a:cs typeface="Mangal" panose="02040503050203030202" pitchFamily="18" charset="0"/>
              </a:rPr>
              <a:t>LEVEL 0(</a:t>
            </a:r>
            <a:r>
              <a:rPr lang="en-US" altLang="en-US" sz="1400" b="1" dirty="0">
                <a:solidFill>
                  <a:schemeClr val="bg1"/>
                </a:solidFill>
                <a:latin typeface="Tw Cen MT" panose="020B0602020104020603" pitchFamily="34" charset="0"/>
                <a:ea typeface="Calibri" panose="020F0502020204030204" pitchFamily="34" charset="0"/>
                <a:cs typeface="Mangal" panose="02040503050203030202" pitchFamily="18" charset="0"/>
              </a:rPr>
              <a:t>User</a:t>
            </a:r>
            <a:r>
              <a:rPr kumimoji="0" lang="en-US" altLang="en-US" sz="1400" b="1" i="0" u="none" strike="noStrike" cap="none" normalizeH="0" baseline="0" dirty="0">
                <a:ln>
                  <a:noFill/>
                </a:ln>
                <a:solidFill>
                  <a:schemeClr val="bg1"/>
                </a:solidFill>
                <a:effectLst/>
                <a:latin typeface="Tw Cen MT" panose="020B0602020104020603" pitchFamily="34" charset="0"/>
                <a:ea typeface="Calibri" panose="020F0502020204030204" pitchFamily="34" charset="0"/>
                <a:cs typeface="Mangal" panose="02040503050203030202" pitchFamily="18" charset="0"/>
              </a:rPr>
              <a:t>)</a:t>
            </a:r>
            <a:endParaRPr kumimoji="0" lang="en-US" altLang="en-US" b="1" i="0"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FF5F560-A425-4A0C-A7E1-F3B111BD57B7}"/>
              </a:ext>
            </a:extLst>
          </p:cNvPr>
          <p:cNvPicPr/>
          <p:nvPr/>
        </p:nvPicPr>
        <p:blipFill>
          <a:blip r:embed="rId2"/>
          <a:stretch>
            <a:fillRect/>
          </a:stretch>
        </p:blipFill>
        <p:spPr>
          <a:xfrm>
            <a:off x="1747199" y="304719"/>
            <a:ext cx="5649595" cy="2039620"/>
          </a:xfrm>
          <a:prstGeom prst="rect">
            <a:avLst/>
          </a:prstGeom>
        </p:spPr>
      </p:pic>
      <p:pic>
        <p:nvPicPr>
          <p:cNvPr id="8" name="Picture 7">
            <a:extLst>
              <a:ext uri="{FF2B5EF4-FFF2-40B4-BE49-F238E27FC236}">
                <a16:creationId xmlns:a16="http://schemas.microsoft.com/office/drawing/2014/main" id="{F19443DF-D9C3-4BAD-A6F3-83941B46B4A2}"/>
              </a:ext>
            </a:extLst>
          </p:cNvPr>
          <p:cNvPicPr/>
          <p:nvPr/>
        </p:nvPicPr>
        <p:blipFill>
          <a:blip r:embed="rId3"/>
          <a:stretch>
            <a:fillRect/>
          </a:stretch>
        </p:blipFill>
        <p:spPr>
          <a:xfrm>
            <a:off x="1706242" y="3107384"/>
            <a:ext cx="5731510" cy="1449705"/>
          </a:xfrm>
          <a:prstGeom prst="rect">
            <a:avLst/>
          </a:prstGeom>
        </p:spPr>
      </p:pic>
    </p:spTree>
    <p:extLst>
      <p:ext uri="{BB962C8B-B14F-4D97-AF65-F5344CB8AC3E}">
        <p14:creationId xmlns:p14="http://schemas.microsoft.com/office/powerpoint/2010/main" val="99579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Table 3">
            <a:extLst>
              <a:ext uri="{FF2B5EF4-FFF2-40B4-BE49-F238E27FC236}">
                <a16:creationId xmlns:a16="http://schemas.microsoft.com/office/drawing/2014/main" id="{2344C032-046C-47FC-96EE-0B53996DB25B}"/>
              </a:ext>
            </a:extLst>
          </p:cNvPr>
          <p:cNvGraphicFramePr/>
          <p:nvPr>
            <p:extLst>
              <p:ext uri="{D42A27DB-BD31-4B8C-83A1-F6EECF244321}">
                <p14:modId xmlns:p14="http://schemas.microsoft.com/office/powerpoint/2010/main" val="1559538091"/>
              </p:ext>
            </p:extLst>
          </p:nvPr>
        </p:nvGraphicFramePr>
        <p:xfrm>
          <a:off x="1066800" y="0"/>
          <a:ext cx="7010400" cy="5143501"/>
        </p:xfrm>
        <a:graphic>
          <a:graphicData uri="http://schemas.openxmlformats.org/drawingml/2006/table">
            <a:tbl>
              <a:tblPr>
                <a:tableStyleId>{5C22544A-7EE6-4342-B048-85BDC9FD1C3A}</a:tableStyleId>
              </a:tblPr>
              <a:tblGrid>
                <a:gridCol w="378192">
                  <a:extLst>
                    <a:ext uri="{9D8B030D-6E8A-4147-A177-3AD203B41FA5}">
                      <a16:colId xmlns:a16="http://schemas.microsoft.com/office/drawing/2014/main" val="3052975289"/>
                    </a:ext>
                  </a:extLst>
                </a:gridCol>
                <a:gridCol w="2167690">
                  <a:extLst>
                    <a:ext uri="{9D8B030D-6E8A-4147-A177-3AD203B41FA5}">
                      <a16:colId xmlns:a16="http://schemas.microsoft.com/office/drawing/2014/main" val="1505624862"/>
                    </a:ext>
                  </a:extLst>
                </a:gridCol>
                <a:gridCol w="2306053">
                  <a:extLst>
                    <a:ext uri="{9D8B030D-6E8A-4147-A177-3AD203B41FA5}">
                      <a16:colId xmlns:a16="http://schemas.microsoft.com/office/drawing/2014/main" val="1969923824"/>
                    </a:ext>
                  </a:extLst>
                </a:gridCol>
                <a:gridCol w="664144">
                  <a:extLst>
                    <a:ext uri="{9D8B030D-6E8A-4147-A177-3AD203B41FA5}">
                      <a16:colId xmlns:a16="http://schemas.microsoft.com/office/drawing/2014/main" val="2727050829"/>
                    </a:ext>
                  </a:extLst>
                </a:gridCol>
                <a:gridCol w="1494321">
                  <a:extLst>
                    <a:ext uri="{9D8B030D-6E8A-4147-A177-3AD203B41FA5}">
                      <a16:colId xmlns:a16="http://schemas.microsoft.com/office/drawing/2014/main" val="1982039779"/>
                    </a:ext>
                  </a:extLst>
                </a:gridCol>
              </a:tblGrid>
              <a:tr h="466958">
                <a:tc>
                  <a:txBody>
                    <a:bodyPr/>
                    <a:lstStyle/>
                    <a:p>
                      <a:pPr algn="ctr" rtl="0" fontAlgn="b">
                        <a:spcBef>
                          <a:spcPts val="0"/>
                        </a:spcBef>
                        <a:spcAft>
                          <a:spcPts val="0"/>
                        </a:spcAft>
                      </a:pPr>
                      <a:r>
                        <a:rPr lang="en-IN" sz="800" u="none" strike="noStrike">
                          <a:effectLst/>
                        </a:rPr>
                        <a:t>Sr.No.</a:t>
                      </a:r>
                      <a:endParaRPr lang="en-IN" sz="800" b="0" i="0" u="none" strike="noStrike">
                        <a:effectLst/>
                        <a:latin typeface="Arial" panose="020B0604020202020204" pitchFamily="34" charset="0"/>
                      </a:endParaRPr>
                    </a:p>
                  </a:txBody>
                  <a:tcPr marL="10146" marR="10146" marT="6764" marB="6764" anchor="b"/>
                </a:tc>
                <a:tc>
                  <a:txBody>
                    <a:bodyPr/>
                    <a:lstStyle/>
                    <a:p>
                      <a:pPr algn="l" rtl="0" fontAlgn="b">
                        <a:spcBef>
                          <a:spcPts val="0"/>
                        </a:spcBef>
                        <a:spcAft>
                          <a:spcPts val="0"/>
                        </a:spcAft>
                      </a:pPr>
                      <a:r>
                        <a:rPr lang="en-IN" sz="800" u="none" strike="noStrike">
                          <a:effectLst/>
                        </a:rPr>
                        <a:t>Title </a:t>
                      </a:r>
                      <a:endParaRPr lang="en-IN" sz="800" b="0" i="0" u="none" strike="noStrike">
                        <a:effectLst/>
                        <a:latin typeface="Arial" panose="020B0604020202020204" pitchFamily="34" charset="0"/>
                      </a:endParaRPr>
                    </a:p>
                  </a:txBody>
                  <a:tcPr marL="10146" marR="10146" marT="6764" marB="6764" anchor="b"/>
                </a:tc>
                <a:tc>
                  <a:txBody>
                    <a:bodyPr/>
                    <a:lstStyle/>
                    <a:p>
                      <a:pPr algn="l" rtl="0" fontAlgn="b">
                        <a:spcBef>
                          <a:spcPts val="0"/>
                        </a:spcBef>
                        <a:spcAft>
                          <a:spcPts val="0"/>
                        </a:spcAft>
                      </a:pPr>
                      <a:r>
                        <a:rPr lang="en-IN" sz="800" u="none" strike="noStrike">
                          <a:effectLst/>
                        </a:rPr>
                        <a:t>Authors</a:t>
                      </a:r>
                      <a:endParaRPr lang="en-IN" sz="800" b="0" i="0" u="none" strike="noStrike">
                        <a:effectLst/>
                        <a:latin typeface="Arial" panose="020B0604020202020204" pitchFamily="34" charset="0"/>
                      </a:endParaRPr>
                    </a:p>
                  </a:txBody>
                  <a:tcPr marL="10146" marR="10146" marT="6764" marB="6764" anchor="b"/>
                </a:tc>
                <a:tc>
                  <a:txBody>
                    <a:bodyPr/>
                    <a:lstStyle/>
                    <a:p>
                      <a:pPr algn="ctr" rtl="0" fontAlgn="b">
                        <a:spcBef>
                          <a:spcPts val="0"/>
                        </a:spcBef>
                        <a:spcAft>
                          <a:spcPts val="0"/>
                        </a:spcAft>
                      </a:pPr>
                      <a:r>
                        <a:rPr lang="en-IN" sz="800" u="none" strike="noStrike">
                          <a:effectLst/>
                        </a:rPr>
                        <a:t>Publication year</a:t>
                      </a:r>
                      <a:endParaRPr lang="en-IN" sz="800" b="0" i="0" u="none" strike="noStrike">
                        <a:effectLst/>
                        <a:latin typeface="Arial" panose="020B0604020202020204" pitchFamily="34" charset="0"/>
                      </a:endParaRPr>
                    </a:p>
                  </a:txBody>
                  <a:tcPr marL="10146" marR="10146" marT="6764" marB="6764" anchor="b"/>
                </a:tc>
                <a:tc>
                  <a:txBody>
                    <a:bodyPr/>
                    <a:lstStyle/>
                    <a:p>
                      <a:pPr algn="l" rtl="0" fontAlgn="b">
                        <a:spcBef>
                          <a:spcPts val="0"/>
                        </a:spcBef>
                        <a:spcAft>
                          <a:spcPts val="0"/>
                        </a:spcAft>
                      </a:pPr>
                      <a:r>
                        <a:rPr lang="en-IN" sz="800" u="none" strike="noStrike">
                          <a:effectLst/>
                        </a:rPr>
                        <a:t>Technique and algorithm </a:t>
                      </a:r>
                      <a:endParaRPr lang="en-IN" sz="800" b="0" i="0" u="none" strike="noStrike">
                        <a:effectLst/>
                        <a:latin typeface="Arial" panose="020B0604020202020204" pitchFamily="34" charset="0"/>
                      </a:endParaRPr>
                    </a:p>
                  </a:txBody>
                  <a:tcPr marL="10146" marR="10146" marT="6764" marB="6764" anchor="b"/>
                </a:tc>
                <a:extLst>
                  <a:ext uri="{0D108BD9-81ED-4DB2-BD59-A6C34878D82A}">
                    <a16:rowId xmlns:a16="http://schemas.microsoft.com/office/drawing/2014/main" val="4115754983"/>
                  </a:ext>
                </a:extLst>
              </a:tr>
              <a:tr h="789675">
                <a:tc>
                  <a:txBody>
                    <a:bodyPr/>
                    <a:lstStyle/>
                    <a:p>
                      <a:pPr algn="ctr" rtl="0" fontAlgn="ctr">
                        <a:spcBef>
                          <a:spcPts val="0"/>
                        </a:spcBef>
                        <a:spcAft>
                          <a:spcPts val="0"/>
                        </a:spcAft>
                      </a:pPr>
                      <a:r>
                        <a:rPr lang="en-IN" sz="800" u="none" strike="noStrike">
                          <a:effectLst/>
                        </a:rPr>
                        <a:t>1</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Machine Learning Housing Price Prediction in </a:t>
                      </a:r>
                      <a:br>
                        <a:rPr lang="en-US" sz="800" u="none" strike="noStrike">
                          <a:effectLst/>
                        </a:rPr>
                      </a:br>
                      <a:r>
                        <a:rPr lang="en-US" sz="800" u="none" strike="noStrike">
                          <a:effectLst/>
                        </a:rPr>
                        <a:t>Petaling Jaya, Selangor, Malaysia</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Thuraiya Mohd, Suraya Masrom, Noraini Johari</a:t>
                      </a:r>
                      <a:endParaRPr lang="en-IN" sz="800" b="0" i="0" u="none" strike="noStrike">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2019</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Random forest regressor, linear regression, lasso, Ridge and decision tree regressor.</a:t>
                      </a:r>
                      <a:endParaRPr lang="en-US"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1444448973"/>
                  </a:ext>
                </a:extLst>
              </a:tr>
              <a:tr h="548349">
                <a:tc>
                  <a:txBody>
                    <a:bodyPr/>
                    <a:lstStyle/>
                    <a:p>
                      <a:pPr algn="ctr" rtl="0" fontAlgn="ctr">
                        <a:spcBef>
                          <a:spcPts val="0"/>
                        </a:spcBef>
                        <a:spcAft>
                          <a:spcPts val="0"/>
                        </a:spcAft>
                      </a:pPr>
                      <a:r>
                        <a:rPr lang="en-IN" sz="800" u="none" strike="noStrike">
                          <a:effectLst/>
                        </a:rPr>
                        <a:t>2</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dirty="0">
                          <a:effectLst/>
                        </a:rPr>
                        <a:t>House Price Prediction Using Machine Learning</a:t>
                      </a:r>
                      <a:endParaRPr lang="en-US" sz="800" b="0" i="0" u="none" strike="noStrike" dirty="0">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G. Naga Satish, Ch. V. Raghavendran, M.D.Sugnana Rao, Ch.Srinivasulu</a:t>
                      </a:r>
                      <a:endParaRPr lang="en-IN" sz="800" b="0" i="0" u="none" strike="noStrike">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2019</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Linear regression algorithm </a:t>
                      </a:r>
                      <a:endParaRPr lang="en-IN"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3239490211"/>
                  </a:ext>
                </a:extLst>
              </a:tr>
              <a:tr h="548349">
                <a:tc>
                  <a:txBody>
                    <a:bodyPr/>
                    <a:lstStyle/>
                    <a:p>
                      <a:pPr algn="ctr" rtl="0" fontAlgn="ctr">
                        <a:spcBef>
                          <a:spcPts val="0"/>
                        </a:spcBef>
                        <a:spcAft>
                          <a:spcPts val="0"/>
                        </a:spcAft>
                      </a:pPr>
                      <a:r>
                        <a:rPr lang="en-IN" sz="800" u="none" strike="noStrike">
                          <a:effectLst/>
                        </a:rPr>
                        <a:t>3</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House Price Fore Casting Using </a:t>
                      </a:r>
                      <a:br>
                        <a:rPr lang="en-US" sz="800" u="none" strike="noStrike">
                          <a:effectLst/>
                        </a:rPr>
                      </a:br>
                      <a:r>
                        <a:rPr lang="en-US" sz="800" u="none" strike="noStrike">
                          <a:effectLst/>
                        </a:rPr>
                        <a:t>Machine Learning </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dirty="0">
                          <a:effectLst/>
                        </a:rPr>
                        <a:t>Alisha </a:t>
                      </a:r>
                      <a:r>
                        <a:rPr lang="en-IN" sz="800" u="none" strike="noStrike" dirty="0" err="1">
                          <a:effectLst/>
                        </a:rPr>
                        <a:t>Kuvalekar</a:t>
                      </a:r>
                      <a:r>
                        <a:rPr lang="en-IN" sz="800" u="none" strike="noStrike" dirty="0">
                          <a:effectLst/>
                        </a:rPr>
                        <a:t> , Shivani </a:t>
                      </a:r>
                      <a:r>
                        <a:rPr lang="en-IN" sz="800" u="none" strike="noStrike" dirty="0" err="1">
                          <a:effectLst/>
                        </a:rPr>
                        <a:t>Manchewar</a:t>
                      </a:r>
                      <a:r>
                        <a:rPr lang="en-IN" sz="800" u="none" strike="noStrike" dirty="0">
                          <a:effectLst/>
                        </a:rPr>
                        <a:t> , </a:t>
                      </a:r>
                      <a:r>
                        <a:rPr lang="en-IN" sz="800" u="none" strike="noStrike" dirty="0" err="1">
                          <a:effectLst/>
                        </a:rPr>
                        <a:t>Sidhika</a:t>
                      </a:r>
                      <a:r>
                        <a:rPr lang="en-IN" sz="800" u="none" strike="noStrike" dirty="0">
                          <a:effectLst/>
                        </a:rPr>
                        <a:t> </a:t>
                      </a:r>
                      <a:r>
                        <a:rPr lang="en-IN" sz="800" u="none" strike="noStrike" dirty="0" err="1">
                          <a:effectLst/>
                        </a:rPr>
                        <a:t>Mahadik</a:t>
                      </a:r>
                      <a:endParaRPr lang="en-IN" sz="800" b="0" i="0" u="none" strike="noStrike" dirty="0">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2018</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Decision tree Machine Learning Algorithm</a:t>
                      </a:r>
                      <a:endParaRPr lang="en-US"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333922937"/>
                  </a:ext>
                </a:extLst>
              </a:tr>
              <a:tr h="639741">
                <a:tc>
                  <a:txBody>
                    <a:bodyPr/>
                    <a:lstStyle/>
                    <a:p>
                      <a:pPr algn="ctr" rtl="0" fontAlgn="ctr">
                        <a:spcBef>
                          <a:spcPts val="0"/>
                        </a:spcBef>
                        <a:spcAft>
                          <a:spcPts val="0"/>
                        </a:spcAft>
                      </a:pPr>
                      <a:r>
                        <a:rPr lang="en-IN" sz="800" u="none" strike="noStrike">
                          <a:effectLst/>
                        </a:rPr>
                        <a:t>4</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Valuation Of House Prices Using Predictive </a:t>
                      </a:r>
                      <a:br>
                        <a:rPr lang="en-US" sz="800" u="none" strike="noStrike">
                          <a:effectLst/>
                        </a:rPr>
                      </a:br>
                      <a:r>
                        <a:rPr lang="en-US" sz="800" u="none" strike="noStrike">
                          <a:effectLst/>
                        </a:rPr>
                        <a:t>Techniques</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Neelam Shinde, Kiran Gawande</a:t>
                      </a:r>
                      <a:endParaRPr lang="en-IN" sz="800" b="0" i="0" u="none" strike="noStrike">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2018</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Decision tree, lasso,logistic regression algorithms</a:t>
                      </a:r>
                      <a:endParaRPr lang="en-IN"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2002065516"/>
                  </a:ext>
                </a:extLst>
              </a:tr>
              <a:tr h="639741">
                <a:tc>
                  <a:txBody>
                    <a:bodyPr/>
                    <a:lstStyle/>
                    <a:p>
                      <a:pPr algn="ctr" rtl="0" fontAlgn="ctr">
                        <a:spcBef>
                          <a:spcPts val="0"/>
                        </a:spcBef>
                        <a:spcAft>
                          <a:spcPts val="0"/>
                        </a:spcAft>
                      </a:pPr>
                      <a:r>
                        <a:rPr lang="en-IN" sz="800" u="none" strike="noStrike">
                          <a:effectLst/>
                        </a:rPr>
                        <a:t>5</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Housing Value Forecasting Based on Machine Learning Methods</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Jingyi Mu, Fang Wu,and Aihua Zhang</a:t>
                      </a:r>
                      <a:endParaRPr lang="en-IN" sz="800" b="0" i="0" u="none" strike="noStrike">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2014</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SVM, LSSVM, and PLS algorithm</a:t>
                      </a:r>
                      <a:endParaRPr lang="en-US"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2734855497"/>
                  </a:ext>
                </a:extLst>
              </a:tr>
              <a:tr h="822524">
                <a:tc>
                  <a:txBody>
                    <a:bodyPr/>
                    <a:lstStyle/>
                    <a:p>
                      <a:pPr algn="ctr" rtl="0" fontAlgn="ctr">
                        <a:spcBef>
                          <a:spcPts val="0"/>
                        </a:spcBef>
                        <a:spcAft>
                          <a:spcPts val="0"/>
                        </a:spcAft>
                      </a:pPr>
                      <a:r>
                        <a:rPr lang="en-IN" sz="800" u="none" strike="noStrike">
                          <a:effectLst/>
                        </a:rPr>
                        <a:t>6</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PropTech for Proactive Pricing of Houses in Classified </a:t>
                      </a:r>
                      <a:br>
                        <a:rPr lang="en-US" sz="800" u="none" strike="noStrike">
                          <a:effectLst/>
                        </a:rPr>
                      </a:br>
                      <a:r>
                        <a:rPr lang="en-US" sz="800" u="none" strike="noStrike">
                          <a:effectLst/>
                        </a:rPr>
                        <a:t>Advertisements in the Indian Real Estate Market</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dirty="0" err="1">
                          <a:effectLst/>
                        </a:rPr>
                        <a:t>Sayan</a:t>
                      </a:r>
                      <a:r>
                        <a:rPr lang="en-IN" sz="800" u="none" strike="noStrike" dirty="0">
                          <a:effectLst/>
                        </a:rPr>
                        <a:t> </a:t>
                      </a:r>
                      <a:r>
                        <a:rPr lang="en-IN" sz="800" u="none" strike="noStrike" dirty="0" err="1">
                          <a:effectLst/>
                        </a:rPr>
                        <a:t>Putatunda</a:t>
                      </a:r>
                      <a:endParaRPr lang="en-IN" sz="800" b="0" i="0" u="none" strike="noStrike" dirty="0">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nb-NO" sz="800" u="none" strike="noStrike">
                          <a:effectLst/>
                        </a:rPr>
                        <a:t>Random Forest, Gradient boosting, ANN1, ANN2, ANN3 algorithms</a:t>
                      </a:r>
                      <a:endParaRPr lang="nb-NO" sz="800" b="0" i="0" u="none" strike="noStrike">
                        <a:effectLst/>
                        <a:latin typeface="Arial" panose="020B0604020202020204" pitchFamily="34" charset="0"/>
                      </a:endParaRPr>
                    </a:p>
                  </a:txBody>
                  <a:tcPr marL="10146" marR="10146" marT="6764" marB="6764" anchor="ctr"/>
                </a:tc>
                <a:extLst>
                  <a:ext uri="{0D108BD9-81ED-4DB2-BD59-A6C34878D82A}">
                    <a16:rowId xmlns:a16="http://schemas.microsoft.com/office/drawing/2014/main" val="3293254256"/>
                  </a:ext>
                </a:extLst>
              </a:tr>
              <a:tr h="688164">
                <a:tc>
                  <a:txBody>
                    <a:bodyPr/>
                    <a:lstStyle/>
                    <a:p>
                      <a:pPr algn="ctr" rtl="0" fontAlgn="ctr">
                        <a:spcBef>
                          <a:spcPts val="0"/>
                        </a:spcBef>
                        <a:spcAft>
                          <a:spcPts val="0"/>
                        </a:spcAft>
                      </a:pPr>
                      <a:r>
                        <a:rPr lang="en-IN" sz="800" u="none" strike="noStrike">
                          <a:effectLst/>
                        </a:rPr>
                        <a:t>7</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US" sz="800" u="none" strike="noStrike">
                          <a:effectLst/>
                        </a:rPr>
                        <a:t>House Price Prediction Using Machine Learning</a:t>
                      </a:r>
                      <a:endParaRPr lang="en-US"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a:effectLst/>
                        </a:rPr>
                        <a:t>Atharva Chouthai, Mohammed Athar Rangila , Sanved Amate, Prayag Adhikari, Vijay Kukre</a:t>
                      </a:r>
                      <a:endParaRPr lang="en-IN" sz="800" b="0" i="0" u="none" strike="noStrike">
                        <a:effectLst/>
                        <a:latin typeface="Arial" panose="020B0604020202020204" pitchFamily="34" charset="0"/>
                      </a:endParaRPr>
                    </a:p>
                  </a:txBody>
                  <a:tcPr marL="10146" marR="10146" marT="6764" marB="6764" anchor="ctr"/>
                </a:tc>
                <a:tc>
                  <a:txBody>
                    <a:bodyPr/>
                    <a:lstStyle/>
                    <a:p>
                      <a:pPr algn="ctr" rtl="0" fontAlgn="ctr">
                        <a:spcBef>
                          <a:spcPts val="0"/>
                        </a:spcBef>
                        <a:spcAft>
                          <a:spcPts val="0"/>
                        </a:spcAft>
                      </a:pPr>
                      <a:r>
                        <a:rPr lang="en-IN" sz="800" u="none" strike="noStrike">
                          <a:effectLst/>
                        </a:rPr>
                        <a:t>2019</a:t>
                      </a:r>
                      <a:endParaRPr lang="en-IN" sz="800" b="0" i="0" u="none" strike="noStrike">
                        <a:effectLst/>
                        <a:latin typeface="Arial" panose="020B0604020202020204" pitchFamily="34" charset="0"/>
                      </a:endParaRPr>
                    </a:p>
                  </a:txBody>
                  <a:tcPr marL="10146" marR="10146" marT="6764" marB="6764" anchor="ctr"/>
                </a:tc>
                <a:tc>
                  <a:txBody>
                    <a:bodyPr/>
                    <a:lstStyle/>
                    <a:p>
                      <a:pPr algn="l" rtl="0" fontAlgn="ctr">
                        <a:spcBef>
                          <a:spcPts val="0"/>
                        </a:spcBef>
                        <a:spcAft>
                          <a:spcPts val="0"/>
                        </a:spcAft>
                      </a:pPr>
                      <a:r>
                        <a:rPr lang="en-IN" sz="800" u="none" strike="noStrike" dirty="0">
                          <a:effectLst/>
                        </a:rPr>
                        <a:t>Gradient boosting algorithm</a:t>
                      </a:r>
                      <a:endParaRPr lang="en-IN" sz="800" b="0" i="0" u="none" strike="noStrike" dirty="0">
                        <a:effectLst/>
                        <a:latin typeface="Arial" panose="020B0604020202020204" pitchFamily="34" charset="0"/>
                      </a:endParaRPr>
                    </a:p>
                  </a:txBody>
                  <a:tcPr marL="10146" marR="10146" marT="6764" marB="6764" anchor="ctr"/>
                </a:tc>
                <a:extLst>
                  <a:ext uri="{0D108BD9-81ED-4DB2-BD59-A6C34878D82A}">
                    <a16:rowId xmlns:a16="http://schemas.microsoft.com/office/drawing/2014/main" val="2754736835"/>
                  </a:ext>
                </a:extLst>
              </a:tr>
            </a:tbl>
          </a:graphicData>
        </a:graphic>
      </p:graphicFrame>
    </p:spTree>
    <p:extLst>
      <p:ext uri="{BB962C8B-B14F-4D97-AF65-F5344CB8AC3E}">
        <p14:creationId xmlns:p14="http://schemas.microsoft.com/office/powerpoint/2010/main" val="232952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Table 3">
            <a:extLst>
              <a:ext uri="{FF2B5EF4-FFF2-40B4-BE49-F238E27FC236}">
                <a16:creationId xmlns:a16="http://schemas.microsoft.com/office/drawing/2014/main" id="{738617E5-103D-48BA-BD66-2B72DA59E5AB}"/>
              </a:ext>
            </a:extLst>
          </p:cNvPr>
          <p:cNvGraphicFramePr/>
          <p:nvPr>
            <p:extLst>
              <p:ext uri="{D42A27DB-BD31-4B8C-83A1-F6EECF244321}">
                <p14:modId xmlns:p14="http://schemas.microsoft.com/office/powerpoint/2010/main" val="2419771078"/>
              </p:ext>
            </p:extLst>
          </p:nvPr>
        </p:nvGraphicFramePr>
        <p:xfrm>
          <a:off x="495300" y="-2"/>
          <a:ext cx="8153400" cy="5143502"/>
        </p:xfrm>
        <a:graphic>
          <a:graphicData uri="http://schemas.openxmlformats.org/drawingml/2006/table">
            <a:tbl>
              <a:tblPr>
                <a:tableStyleId>{5C22544A-7EE6-4342-B048-85BDC9FD1C3A}</a:tableStyleId>
              </a:tblPr>
              <a:tblGrid>
                <a:gridCol w="439854">
                  <a:extLst>
                    <a:ext uri="{9D8B030D-6E8A-4147-A177-3AD203B41FA5}">
                      <a16:colId xmlns:a16="http://schemas.microsoft.com/office/drawing/2014/main" val="3996190030"/>
                    </a:ext>
                  </a:extLst>
                </a:gridCol>
                <a:gridCol w="2521117">
                  <a:extLst>
                    <a:ext uri="{9D8B030D-6E8A-4147-A177-3AD203B41FA5}">
                      <a16:colId xmlns:a16="http://schemas.microsoft.com/office/drawing/2014/main" val="3642320721"/>
                    </a:ext>
                  </a:extLst>
                </a:gridCol>
                <a:gridCol w="2682039">
                  <a:extLst>
                    <a:ext uri="{9D8B030D-6E8A-4147-A177-3AD203B41FA5}">
                      <a16:colId xmlns:a16="http://schemas.microsoft.com/office/drawing/2014/main" val="1582838242"/>
                    </a:ext>
                  </a:extLst>
                </a:gridCol>
                <a:gridCol w="772428">
                  <a:extLst>
                    <a:ext uri="{9D8B030D-6E8A-4147-A177-3AD203B41FA5}">
                      <a16:colId xmlns:a16="http://schemas.microsoft.com/office/drawing/2014/main" val="2786258620"/>
                    </a:ext>
                  </a:extLst>
                </a:gridCol>
                <a:gridCol w="1737962">
                  <a:extLst>
                    <a:ext uri="{9D8B030D-6E8A-4147-A177-3AD203B41FA5}">
                      <a16:colId xmlns:a16="http://schemas.microsoft.com/office/drawing/2014/main" val="3695523648"/>
                    </a:ext>
                  </a:extLst>
                </a:gridCol>
              </a:tblGrid>
              <a:tr h="752116">
                <a:tc>
                  <a:txBody>
                    <a:bodyPr/>
                    <a:lstStyle/>
                    <a:p>
                      <a:pPr algn="ctr" rtl="0" fontAlgn="ctr">
                        <a:spcBef>
                          <a:spcPts val="0"/>
                        </a:spcBef>
                        <a:spcAft>
                          <a:spcPts val="0"/>
                        </a:spcAft>
                      </a:pPr>
                      <a:r>
                        <a:rPr lang="en-IN" sz="900" u="none" strike="noStrike">
                          <a:effectLst/>
                        </a:rPr>
                        <a:t>8</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Predicting Housing Prices using Machine Learning </a:t>
                      </a:r>
                      <a:br>
                        <a:rPr lang="en-US" sz="900" u="none" strike="noStrike">
                          <a:effectLst/>
                        </a:rPr>
                      </a:br>
                      <a:r>
                        <a:rPr lang="en-US" sz="900" u="none" strike="noStrike">
                          <a:effectLst/>
                        </a:rPr>
                        <a:t>Techniques</a:t>
                      </a:r>
                      <a:endParaRPr lang="en-US"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dirty="0" err="1">
                          <a:effectLst/>
                        </a:rPr>
                        <a:t>B.Balakumar</a:t>
                      </a:r>
                      <a:r>
                        <a:rPr lang="en-IN" sz="900" u="none" strike="noStrike" dirty="0">
                          <a:effectLst/>
                        </a:rPr>
                        <a:t>, </a:t>
                      </a:r>
                      <a:r>
                        <a:rPr lang="en-IN" sz="900" u="none" strike="noStrike" dirty="0" err="1">
                          <a:effectLst/>
                        </a:rPr>
                        <a:t>P.Raviraj</a:t>
                      </a:r>
                      <a:r>
                        <a:rPr lang="en-IN" sz="900" u="none" strike="noStrike" dirty="0">
                          <a:effectLst/>
                        </a:rPr>
                        <a:t>, </a:t>
                      </a:r>
                      <a:r>
                        <a:rPr lang="en-IN" sz="900" u="none" strike="noStrike" dirty="0" err="1">
                          <a:effectLst/>
                        </a:rPr>
                        <a:t>S.Essakkiammal</a:t>
                      </a:r>
                      <a:endParaRPr lang="en-IN" sz="900" b="0" i="0" u="none" strike="noStrike" dirty="0">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Decision tree overfit best algorithm</a:t>
                      </a:r>
                      <a:endParaRPr lang="en-US" sz="900" b="0" i="0" u="none" strike="noStrike">
                        <a:effectLst/>
                        <a:latin typeface="Arial" panose="020B0604020202020204" pitchFamily="34" charset="0"/>
                      </a:endParaRPr>
                    </a:p>
                  </a:txBody>
                  <a:tcPr marL="11472" marR="11472" marT="7648" marB="7648" anchor="ctr"/>
                </a:tc>
                <a:extLst>
                  <a:ext uri="{0D108BD9-81ED-4DB2-BD59-A6C34878D82A}">
                    <a16:rowId xmlns:a16="http://schemas.microsoft.com/office/drawing/2014/main" val="4182495598"/>
                  </a:ext>
                </a:extLst>
              </a:tr>
              <a:tr h="970472">
                <a:tc>
                  <a:txBody>
                    <a:bodyPr/>
                    <a:lstStyle/>
                    <a:p>
                      <a:pPr algn="ctr" rtl="0" fontAlgn="ctr">
                        <a:spcBef>
                          <a:spcPts val="0"/>
                        </a:spcBef>
                        <a:spcAft>
                          <a:spcPts val="0"/>
                        </a:spcAft>
                      </a:pPr>
                      <a:r>
                        <a:rPr lang="en-IN" sz="900" u="none" strike="noStrike">
                          <a:effectLst/>
                        </a:rPr>
                        <a:t>9</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Literature Review on Real Estate Value </a:t>
                      </a:r>
                      <a:br>
                        <a:rPr lang="en-US" sz="900" u="none" strike="noStrike">
                          <a:effectLst/>
                        </a:rPr>
                      </a:br>
                      <a:r>
                        <a:rPr lang="en-US" sz="900" u="none" strike="noStrike">
                          <a:effectLst/>
                        </a:rPr>
                        <a:t>Prediction Using Machine Learning</a:t>
                      </a:r>
                      <a:endParaRPr lang="en-US"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Akshay Babu, Dr. Anjana S Chandran</a:t>
                      </a:r>
                      <a:endParaRPr lang="en-IN" sz="900" b="0" i="0" u="none" strike="noStrike">
                        <a:effectLst/>
                        <a:latin typeface="Arial" panose="020B0604020202020204" pitchFamily="34" charset="0"/>
                      </a:endParaRPr>
                    </a:p>
                  </a:txBody>
                  <a:tcPr marL="11472" marR="11472" marT="7648" marB="7648" anchor="ctr"/>
                </a:tc>
                <a:tc>
                  <a:txBody>
                    <a:bodyPr/>
                    <a:lstStyle/>
                    <a:p>
                      <a:pPr algn="ctr" rtl="0" fontAlgn="ctr">
                        <a:spcBef>
                          <a:spcPts val="0"/>
                        </a:spcBef>
                        <a:spcAft>
                          <a:spcPts val="0"/>
                        </a:spcAft>
                      </a:pPr>
                      <a:r>
                        <a:rPr lang="en-IN" sz="900" u="none" strike="noStrike">
                          <a:effectLst/>
                        </a:rPr>
                        <a:t>2019</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Support vector Regression, Random Forest, KNN, linear regression algorithms </a:t>
                      </a:r>
                      <a:endParaRPr lang="en-IN" sz="900" b="0" i="0" u="none" strike="noStrike">
                        <a:effectLst/>
                        <a:latin typeface="Arial" panose="020B0604020202020204" pitchFamily="34" charset="0"/>
                      </a:endParaRPr>
                    </a:p>
                  </a:txBody>
                  <a:tcPr marL="11472" marR="11472" marT="7648" marB="7648" anchor="ctr"/>
                </a:tc>
                <a:extLst>
                  <a:ext uri="{0D108BD9-81ED-4DB2-BD59-A6C34878D82A}">
                    <a16:rowId xmlns:a16="http://schemas.microsoft.com/office/drawing/2014/main" val="2857423730"/>
                  </a:ext>
                </a:extLst>
              </a:tr>
              <a:tr h="873425">
                <a:tc>
                  <a:txBody>
                    <a:bodyPr/>
                    <a:lstStyle/>
                    <a:p>
                      <a:pPr algn="ctr" rtl="0" fontAlgn="ctr">
                        <a:spcBef>
                          <a:spcPts val="0"/>
                        </a:spcBef>
                        <a:spcAft>
                          <a:spcPts val="0"/>
                        </a:spcAft>
                      </a:pPr>
                      <a:r>
                        <a:rPr lang="en-IN" sz="900" u="none" strike="noStrike">
                          <a:effectLst/>
                        </a:rPr>
                        <a:t>10</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House Planning and Price Prediction </a:t>
                      </a:r>
                      <a:br>
                        <a:rPr lang="en-US" sz="900" u="none" strike="noStrike">
                          <a:effectLst/>
                        </a:rPr>
                      </a:br>
                      <a:r>
                        <a:rPr lang="en-US" sz="900" u="none" strike="noStrike">
                          <a:effectLst/>
                        </a:rPr>
                        <a:t>System using Machine Learning</a:t>
                      </a:r>
                      <a:endParaRPr lang="en-US"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Mr. Rushikesh Naikare, Mr. Girish Gahandule, Mr. Akash Dumbre, Mr. Kaushal Agrawal, Prof. Chaitanya Manka</a:t>
                      </a:r>
                      <a:endParaRPr lang="en-IN" sz="900" b="0" i="0" u="none" strike="noStrike">
                        <a:effectLst/>
                        <a:latin typeface="Arial" panose="020B0604020202020204" pitchFamily="34" charset="0"/>
                      </a:endParaRPr>
                    </a:p>
                  </a:txBody>
                  <a:tcPr marL="11472" marR="11472" marT="7648" marB="7648" anchor="ctr"/>
                </a:tc>
                <a:tc>
                  <a:txBody>
                    <a:bodyPr/>
                    <a:lstStyle/>
                    <a:p>
                      <a:pPr algn="ctr" rtl="0" fontAlgn="ctr">
                        <a:spcBef>
                          <a:spcPts val="0"/>
                        </a:spcBef>
                        <a:spcAft>
                          <a:spcPts val="0"/>
                        </a:spcAft>
                      </a:pPr>
                      <a:r>
                        <a:rPr lang="en-IN" sz="900" u="none" strike="noStrike">
                          <a:effectLst/>
                        </a:rPr>
                        <a:t>2019</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Regression Algorithm </a:t>
                      </a:r>
                      <a:endParaRPr lang="en-IN" sz="900" b="0" i="0" u="none" strike="noStrike">
                        <a:effectLst/>
                        <a:latin typeface="Arial" panose="020B0604020202020204" pitchFamily="34" charset="0"/>
                      </a:endParaRPr>
                    </a:p>
                  </a:txBody>
                  <a:tcPr marL="11472" marR="11472" marT="7648" marB="7648" anchor="ctr"/>
                </a:tc>
                <a:extLst>
                  <a:ext uri="{0D108BD9-81ED-4DB2-BD59-A6C34878D82A}">
                    <a16:rowId xmlns:a16="http://schemas.microsoft.com/office/drawing/2014/main" val="2287778104"/>
                  </a:ext>
                </a:extLst>
              </a:tr>
              <a:tr h="970472">
                <a:tc>
                  <a:txBody>
                    <a:bodyPr/>
                    <a:lstStyle/>
                    <a:p>
                      <a:pPr algn="ctr" rtl="0" fontAlgn="ctr">
                        <a:spcBef>
                          <a:spcPts val="0"/>
                        </a:spcBef>
                        <a:spcAft>
                          <a:spcPts val="0"/>
                        </a:spcAft>
                      </a:pPr>
                      <a:r>
                        <a:rPr lang="en-IN" sz="900" u="none" strike="noStrike">
                          <a:effectLst/>
                        </a:rPr>
                        <a:t>11</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dirty="0">
                          <a:effectLst/>
                        </a:rPr>
                        <a:t>Real Estate Price Prediction Using Machine </a:t>
                      </a:r>
                      <a:br>
                        <a:rPr lang="en-US" sz="900" u="none" strike="noStrike" dirty="0">
                          <a:effectLst/>
                        </a:rPr>
                      </a:br>
                      <a:r>
                        <a:rPr lang="en-US" sz="900" u="none" strike="noStrike" dirty="0">
                          <a:effectLst/>
                        </a:rPr>
                        <a:t>Learning</a:t>
                      </a:r>
                      <a:endParaRPr lang="en-US" sz="900" b="0" i="0" u="none" strike="noStrike" dirty="0">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dirty="0">
                          <a:effectLst/>
                        </a:rPr>
                        <a:t>Aswin </a:t>
                      </a:r>
                      <a:r>
                        <a:rPr lang="en-IN" sz="900" u="none" strike="noStrike" dirty="0" err="1">
                          <a:effectLst/>
                        </a:rPr>
                        <a:t>Sivam</a:t>
                      </a:r>
                      <a:r>
                        <a:rPr lang="en-IN" sz="900" u="none" strike="noStrike" dirty="0">
                          <a:effectLst/>
                        </a:rPr>
                        <a:t> Ravikumar</a:t>
                      </a:r>
                      <a:endParaRPr lang="en-IN" sz="900" b="0" i="0" u="none" strike="noStrike" dirty="0">
                        <a:effectLst/>
                        <a:latin typeface="Arial" panose="020B0604020202020204" pitchFamily="34" charset="0"/>
                      </a:endParaRPr>
                    </a:p>
                  </a:txBody>
                  <a:tcPr marL="11472" marR="11472" marT="7648" marB="7648" anchor="ctr"/>
                </a:tc>
                <a:tc>
                  <a:txBody>
                    <a:bodyPr/>
                    <a:lstStyle/>
                    <a:p>
                      <a:pPr algn="ctr" rtl="0" fontAlgn="ctr">
                        <a:spcBef>
                          <a:spcPts val="0"/>
                        </a:spcBef>
                        <a:spcAft>
                          <a:spcPts val="0"/>
                        </a:spcAft>
                      </a:pPr>
                      <a:r>
                        <a:rPr lang="en-IN" sz="900" u="none" strike="noStrike">
                          <a:effectLst/>
                        </a:rPr>
                        <a:t>2016</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Support vector, Gradient boosting, multiple regression, Random Forest algorithms </a:t>
                      </a:r>
                      <a:endParaRPr lang="en-IN" sz="900" b="0" i="0" u="none" strike="noStrike">
                        <a:effectLst/>
                        <a:latin typeface="Arial" panose="020B0604020202020204" pitchFamily="34" charset="0"/>
                      </a:endParaRPr>
                    </a:p>
                  </a:txBody>
                  <a:tcPr marL="11472" marR="11472" marT="7648" marB="7648" anchor="ctr"/>
                </a:tc>
                <a:extLst>
                  <a:ext uri="{0D108BD9-81ED-4DB2-BD59-A6C34878D82A}">
                    <a16:rowId xmlns:a16="http://schemas.microsoft.com/office/drawing/2014/main" val="116188764"/>
                  </a:ext>
                </a:extLst>
              </a:tr>
              <a:tr h="560645">
                <a:tc>
                  <a:txBody>
                    <a:bodyPr/>
                    <a:lstStyle/>
                    <a:p>
                      <a:pPr algn="ctr" rtl="0" fontAlgn="ctr">
                        <a:spcBef>
                          <a:spcPts val="0"/>
                        </a:spcBef>
                        <a:spcAft>
                          <a:spcPts val="0"/>
                        </a:spcAft>
                      </a:pPr>
                      <a:r>
                        <a:rPr lang="en-IN" sz="900" u="none" strike="noStrike">
                          <a:effectLst/>
                        </a:rPr>
                        <a:t>12</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House Price Prediction</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a:effectLst/>
                        </a:rPr>
                        <a:t>Bindu Sivasankar, Arun P. Ashok, Gouri Madhu, Fousiya S</a:t>
                      </a:r>
                      <a:endParaRPr lang="en-IN" sz="900" b="0" i="0" u="none" strike="noStrike">
                        <a:effectLst/>
                        <a:latin typeface="Arial" panose="020B0604020202020204" pitchFamily="34" charset="0"/>
                      </a:endParaRPr>
                    </a:p>
                  </a:txBody>
                  <a:tcPr marL="11472" marR="11472" marT="7648" marB="7648" anchor="ctr"/>
                </a:tc>
                <a:tc>
                  <a:txBody>
                    <a:bodyPr/>
                    <a:lstStyle/>
                    <a:p>
                      <a:pPr algn="ctr" rtl="0" fontAlgn="ctr">
                        <a:spcBef>
                          <a:spcPts val="0"/>
                        </a:spcBef>
                        <a:spcAft>
                          <a:spcPts val="0"/>
                        </a:spcAft>
                      </a:pPr>
                      <a:r>
                        <a:rPr lang="en-IN" sz="900" u="none" strike="noStrike" dirty="0">
                          <a:effectLst/>
                        </a:rPr>
                        <a:t>2020</a:t>
                      </a:r>
                      <a:endParaRPr lang="en-IN" sz="900" b="0" i="0" u="none" strike="noStrike" dirty="0">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Ridge, Lasso and XG boost algorothm</a:t>
                      </a:r>
                      <a:endParaRPr lang="en-US" sz="900" b="0" i="0" u="none" strike="noStrike">
                        <a:effectLst/>
                        <a:latin typeface="Arial" panose="020B0604020202020204" pitchFamily="34" charset="0"/>
                      </a:endParaRPr>
                    </a:p>
                  </a:txBody>
                  <a:tcPr marL="11472" marR="11472" marT="7648" marB="7648" anchor="ctr"/>
                </a:tc>
                <a:extLst>
                  <a:ext uri="{0D108BD9-81ED-4DB2-BD59-A6C34878D82A}">
                    <a16:rowId xmlns:a16="http://schemas.microsoft.com/office/drawing/2014/main" val="601939642"/>
                  </a:ext>
                </a:extLst>
              </a:tr>
              <a:tr h="1016372">
                <a:tc>
                  <a:txBody>
                    <a:bodyPr/>
                    <a:lstStyle/>
                    <a:p>
                      <a:pPr algn="ctr" rtl="0" fontAlgn="ctr">
                        <a:spcBef>
                          <a:spcPts val="0"/>
                        </a:spcBef>
                        <a:spcAft>
                          <a:spcPts val="0"/>
                        </a:spcAft>
                      </a:pPr>
                      <a:r>
                        <a:rPr lang="en-IN" sz="900" u="none" strike="noStrike">
                          <a:effectLst/>
                        </a:rPr>
                        <a:t>13</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US" sz="900" u="none" strike="noStrike">
                          <a:effectLst/>
                        </a:rPr>
                        <a:t>House Price Prediction Modeling Using Machine </a:t>
                      </a:r>
                      <a:br>
                        <a:rPr lang="en-US" sz="900" u="none" strike="noStrike">
                          <a:effectLst/>
                        </a:rPr>
                      </a:br>
                      <a:r>
                        <a:rPr lang="en-US" sz="900" u="none" strike="noStrike">
                          <a:effectLst/>
                        </a:rPr>
                        <a:t>Learning</a:t>
                      </a:r>
                      <a:endParaRPr lang="en-US"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pt-BR" sz="900" u="none" strike="noStrike">
                          <a:effectLst/>
                        </a:rPr>
                        <a:t>Dr. M. Thamarai ,Dr. S P. Malarvizhi</a:t>
                      </a:r>
                      <a:endParaRPr lang="pt-BR" sz="900" b="0" i="0" u="none" strike="noStrike">
                        <a:effectLst/>
                        <a:latin typeface="Arial" panose="020B0604020202020204" pitchFamily="34" charset="0"/>
                      </a:endParaRPr>
                    </a:p>
                  </a:txBody>
                  <a:tcPr marL="11472" marR="11472" marT="7648" marB="7648" anchor="ctr"/>
                </a:tc>
                <a:tc>
                  <a:txBody>
                    <a:bodyPr/>
                    <a:lstStyle/>
                    <a:p>
                      <a:pPr algn="ctr" rtl="0" fontAlgn="ctr">
                        <a:spcBef>
                          <a:spcPts val="0"/>
                        </a:spcBef>
                        <a:spcAft>
                          <a:spcPts val="0"/>
                        </a:spcAft>
                      </a:pPr>
                      <a:r>
                        <a:rPr lang="en-IN" sz="900" u="none" strike="noStrike">
                          <a:effectLst/>
                        </a:rPr>
                        <a:t>2020</a:t>
                      </a:r>
                      <a:endParaRPr lang="en-IN" sz="900" b="0" i="0" u="none" strike="noStrike">
                        <a:effectLst/>
                        <a:latin typeface="Arial" panose="020B0604020202020204" pitchFamily="34" charset="0"/>
                      </a:endParaRPr>
                    </a:p>
                  </a:txBody>
                  <a:tcPr marL="11472" marR="11472" marT="7648" marB="7648" anchor="ctr"/>
                </a:tc>
                <a:tc>
                  <a:txBody>
                    <a:bodyPr/>
                    <a:lstStyle/>
                    <a:p>
                      <a:pPr algn="l" rtl="0" fontAlgn="ctr">
                        <a:spcBef>
                          <a:spcPts val="0"/>
                        </a:spcBef>
                        <a:spcAft>
                          <a:spcPts val="0"/>
                        </a:spcAft>
                      </a:pPr>
                      <a:r>
                        <a:rPr lang="en-IN" sz="900" u="none" strike="noStrike" dirty="0">
                          <a:effectLst/>
                        </a:rPr>
                        <a:t>Decision tree classifier, Decision tree Regression, Multiple Linear Regression </a:t>
                      </a:r>
                      <a:endParaRPr lang="en-IN" sz="900" b="0" i="0" u="none" strike="noStrike" dirty="0">
                        <a:effectLst/>
                        <a:latin typeface="Arial" panose="020B0604020202020204" pitchFamily="34" charset="0"/>
                      </a:endParaRPr>
                    </a:p>
                  </a:txBody>
                  <a:tcPr marL="11472" marR="11472" marT="7648" marB="7648" anchor="ctr"/>
                </a:tc>
                <a:extLst>
                  <a:ext uri="{0D108BD9-81ED-4DB2-BD59-A6C34878D82A}">
                    <a16:rowId xmlns:a16="http://schemas.microsoft.com/office/drawing/2014/main" val="3160418407"/>
                  </a:ext>
                </a:extLst>
              </a:tr>
            </a:tbl>
          </a:graphicData>
        </a:graphic>
      </p:graphicFrame>
    </p:spTree>
    <p:extLst>
      <p:ext uri="{BB962C8B-B14F-4D97-AF65-F5344CB8AC3E}">
        <p14:creationId xmlns:p14="http://schemas.microsoft.com/office/powerpoint/2010/main" val="204314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C7E3151C-BC48-4F1B-8C75-50E44222CF8B}"/>
              </a:ext>
            </a:extLst>
          </p:cNvPr>
          <p:cNvSpPr/>
          <p:nvPr/>
        </p:nvSpPr>
        <p:spPr>
          <a:xfrm>
            <a:off x="0" y="848422"/>
            <a:ext cx="9144000" cy="432435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endParaRPr/>
          </a:p>
        </p:txBody>
      </p:sp>
      <p:sp>
        <p:nvSpPr>
          <p:cNvPr id="5" name="TextBox 4">
            <a:extLst>
              <a:ext uri="{FF2B5EF4-FFF2-40B4-BE49-F238E27FC236}">
                <a16:creationId xmlns:a16="http://schemas.microsoft.com/office/drawing/2014/main" id="{BAE13982-3F56-4EE5-A51E-56321E8FEEF2}"/>
              </a:ext>
            </a:extLst>
          </p:cNvPr>
          <p:cNvSpPr txBox="1"/>
          <p:nvPr/>
        </p:nvSpPr>
        <p:spPr>
          <a:xfrm>
            <a:off x="1409700" y="49716"/>
            <a:ext cx="6324600" cy="661720"/>
          </a:xfrm>
          <a:prstGeom prst="rect">
            <a:avLst/>
          </a:prstGeom>
          <a:noFill/>
        </p:spPr>
        <p:txBody>
          <a:bodyPr wrap="square">
            <a:spAutoFit/>
          </a:bodyPr>
          <a:lstStyle/>
          <a:p>
            <a:pPr algn="ctr"/>
            <a:r>
              <a:rPr lang="en-IN" sz="3700" b="1" dirty="0">
                <a:latin typeface="Tw Cen MT Condensed" panose="020B0606020104020203" pitchFamily="34" charset="0"/>
              </a:rPr>
              <a:t>Literature Survey</a:t>
            </a:r>
          </a:p>
        </p:txBody>
      </p:sp>
      <p:sp>
        <p:nvSpPr>
          <p:cNvPr id="4" name="TextBox 3">
            <a:extLst>
              <a:ext uri="{FF2B5EF4-FFF2-40B4-BE49-F238E27FC236}">
                <a16:creationId xmlns:a16="http://schemas.microsoft.com/office/drawing/2014/main" id="{5933F6CA-D40B-4499-A9C0-04B343900B89}"/>
              </a:ext>
            </a:extLst>
          </p:cNvPr>
          <p:cNvSpPr txBox="1"/>
          <p:nvPr/>
        </p:nvSpPr>
        <p:spPr>
          <a:xfrm>
            <a:off x="533400" y="971550"/>
            <a:ext cx="7848600" cy="4621009"/>
          </a:xfrm>
          <a:prstGeom prst="rect">
            <a:avLst/>
          </a:prstGeom>
          <a:noFill/>
        </p:spPr>
        <p:txBody>
          <a:bodyPr wrap="square" rtlCol="0">
            <a:spAutoFit/>
          </a:bodyPr>
          <a:lstStyle/>
          <a:p>
            <a:pPr algn="just">
              <a:lnSpc>
                <a:spcPct val="107000"/>
              </a:lnSpc>
              <a:spcAft>
                <a:spcPts val="800"/>
              </a:spcAft>
            </a:pPr>
            <a:r>
              <a:rPr lang="en-IN" sz="1800" kern="1800" dirty="0">
                <a:solidFill>
                  <a:schemeClr val="bg1">
                    <a:lumMod val="95000"/>
                  </a:schemeClr>
                </a:solidFill>
                <a:effectLst/>
                <a:latin typeface="Book Antiqua" panose="02040602050305030304" pitchFamily="18" charset="0"/>
                <a:ea typeface="Times New Roman" panose="02020603050405020304" pitchFamily="18" charset="0"/>
                <a:cs typeface="Times New Roman" panose="02020603050405020304" pitchFamily="18" charset="0"/>
              </a:rPr>
              <a:t>	Real Estate has become more than a necessity in this 21st century, It represents something much more nowadays. Not only for people looking into buying Real Estate but also the companies that sell these Estates. According to [4] </a:t>
            </a:r>
            <a:r>
              <a:rPr lang="en-IN" sz="1800" dirty="0">
                <a:solidFill>
                  <a:schemeClr val="bg1">
                    <a:lumMod val="95000"/>
                  </a:schemeClr>
                </a:solidFill>
                <a:effectLst/>
                <a:latin typeface="Book Antiqua" panose="02040602050305030304" pitchFamily="18" charset="0"/>
                <a:ea typeface="Calibri" panose="020F0502020204030204" pitchFamily="34" charset="0"/>
                <a:cs typeface="Times New Roman" panose="02020603050405020304" pitchFamily="18" charset="0"/>
              </a:rPr>
              <a:t>Real Estate Property is not only the basic need of a man but today it also represents the riches and prestige of a person. Investment in real estate generally seems to be profitable because their property values do not decline rapidly. Changes in the real estate price can affect various household investors, bankers, policymakers, and many. Investment in the real estate sector seems to be an attractive choice for investments. Thus, predicting the real estate value is an important economic index.</a:t>
            </a:r>
            <a:r>
              <a:rPr lang="en-IN" sz="1800" dirty="0">
                <a:solidFill>
                  <a:schemeClr val="bg1">
                    <a:lumMod val="95000"/>
                  </a:schemeClr>
                </a:solidFill>
                <a:effectLst/>
                <a:latin typeface="Book Antiqua" panose="02040602050305030304" pitchFamily="18" charset="0"/>
                <a:ea typeface="Calibri" panose="020F0502020204030204" pitchFamily="34" charset="0"/>
                <a:cs typeface="TimesNewRomanPSMT"/>
              </a:rPr>
              <a:t> [3] suggests that Every single organization in today’s real estate business is operating fruitfully to achieve a competitive edge over alternative competitors. There is a need to simplify the process for a normal human being while providing the best results.</a:t>
            </a:r>
            <a:endParaRPr lang="en-IN" sz="18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solidFill>
                  <a:srgbClr val="000000"/>
                </a:solidFill>
                <a:effectLst/>
                <a:latin typeface="Book Antiqua" panose="02040602050305030304" pitchFamily="18" charset="0"/>
                <a:ea typeface="Calibri" panose="020F0502020204030204" pitchFamily="34" charset="0"/>
                <a:cs typeface="TimesNewRomanPSMT"/>
              </a:rPr>
              <a:t>	</a:t>
            </a:r>
            <a:r>
              <a:rPr lang="en-IN" sz="1800" dirty="0">
                <a:solidFill>
                  <a:srgbClr val="000000"/>
                </a:solidFill>
                <a:effectLst/>
                <a:latin typeface="Book Antiqua" panose="02040602050305030304" pitchFamily="18" charset="0"/>
                <a:ea typeface="Calibri" panose="020F0502020204030204" pitchFamily="34" charset="0"/>
                <a:cs typeface="Mangal" panose="02040503050203030202" pitchFamily="18" charset="0"/>
              </a:rPr>
              <a:t>		</a:t>
            </a:r>
            <a:endParaRPr lang="en-IN"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415524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623888" indent="-266700">
              <a:spcAft>
                <a:spcPts val="600"/>
              </a:spcAft>
            </a:pPr>
            <a:endParaRPr lang="en-US" dirty="0">
              <a:solidFill>
                <a:schemeClr val="bg1"/>
              </a:solidFill>
            </a:endParaRPr>
          </a:p>
        </p:txBody>
      </p:sp>
      <p:sp>
        <p:nvSpPr>
          <p:cNvPr id="2" name="TextBox 1">
            <a:extLst>
              <a:ext uri="{FF2B5EF4-FFF2-40B4-BE49-F238E27FC236}">
                <a16:creationId xmlns:a16="http://schemas.microsoft.com/office/drawing/2014/main" id="{7908D267-06C8-4F4E-AF11-45D3E7D68D61}"/>
              </a:ext>
            </a:extLst>
          </p:cNvPr>
          <p:cNvSpPr txBox="1"/>
          <p:nvPr/>
        </p:nvSpPr>
        <p:spPr>
          <a:xfrm>
            <a:off x="381000" y="26284"/>
            <a:ext cx="8077200" cy="4878259"/>
          </a:xfrm>
          <a:prstGeom prst="rect">
            <a:avLst/>
          </a:prstGeom>
          <a:noFill/>
        </p:spPr>
        <p:txBody>
          <a:bodyPr wrap="square" rtlCol="0">
            <a:spAutoFit/>
          </a:bodyPr>
          <a:lstStyle/>
          <a:p>
            <a:pPr marL="358775" algn="just">
              <a:spcAft>
                <a:spcPts val="600"/>
              </a:spcAft>
            </a:pPr>
            <a:r>
              <a:rPr lang="en-IN" dirty="0">
                <a:solidFill>
                  <a:schemeClr val="bg1"/>
                </a:solidFill>
                <a:latin typeface="Book Antiqua" panose="02040602050305030304" pitchFamily="18" charset="0"/>
                <a:ea typeface="Calibri" panose="020F0502020204030204" pitchFamily="34" charset="0"/>
                <a:cs typeface="TimesNewRomanPSMT"/>
              </a:rPr>
              <a:t>	</a:t>
            </a:r>
            <a:r>
              <a:rPr lang="en-IN" sz="1800" dirty="0">
                <a:solidFill>
                  <a:schemeClr val="bg1"/>
                </a:solidFill>
                <a:effectLst/>
                <a:latin typeface="Book Antiqua" panose="02040602050305030304" pitchFamily="18" charset="0"/>
                <a:ea typeface="Calibri" panose="020F0502020204030204" pitchFamily="34" charset="0"/>
                <a:cs typeface="TimesNewRomanPSMT"/>
              </a:rPr>
              <a:t>[6] proposed to use machine learning and artificial intelligence techniques to develop an algorithm that can predict housing prices based on certain input features. The business application of this algorithm is that classified websites can directly use this algorithm to predict prices of new properties that are going to be listed by taking some input variables and predicting the correct and justified price i.e. avoid taking price inputs from customers and thus not letting any error creeping in the system. </a:t>
            </a:r>
            <a:r>
              <a:rPr lang="en-IN" sz="1800" dirty="0">
                <a:solidFill>
                  <a:schemeClr val="bg1"/>
                </a:solidFill>
                <a:effectLst/>
                <a:latin typeface="Book Antiqua" panose="02040602050305030304" pitchFamily="18" charset="0"/>
                <a:ea typeface="Calibri" panose="020F0502020204030204" pitchFamily="34" charset="0"/>
              </a:rPr>
              <a:t>[12] used Google </a:t>
            </a:r>
            <a:r>
              <a:rPr lang="en-IN" sz="1800" dirty="0" err="1">
                <a:solidFill>
                  <a:schemeClr val="bg1"/>
                </a:solidFill>
                <a:effectLst/>
                <a:latin typeface="Book Antiqua" panose="02040602050305030304" pitchFamily="18" charset="0"/>
                <a:ea typeface="Calibri" panose="020F0502020204030204" pitchFamily="34" charset="0"/>
              </a:rPr>
              <a:t>Colab</a:t>
            </a:r>
            <a:r>
              <a:rPr lang="en-IN" sz="1800" dirty="0">
                <a:solidFill>
                  <a:schemeClr val="bg1"/>
                </a:solidFill>
                <a:effectLst/>
                <a:latin typeface="Book Antiqua" panose="02040602050305030304" pitchFamily="18" charset="0"/>
                <a:ea typeface="Calibri" panose="020F0502020204030204" pitchFamily="34" charset="0"/>
              </a:rPr>
              <a:t>/Jupiter IDE. Jupiter IDE is an open-source web app that helps us to share as well create documents that have </a:t>
            </a:r>
            <a:r>
              <a:rPr lang="en-IN" sz="1800" dirty="0" err="1">
                <a:solidFill>
                  <a:schemeClr val="bg1"/>
                </a:solidFill>
                <a:effectLst/>
                <a:latin typeface="Book Antiqua" panose="02040602050305030304" pitchFamily="18" charset="0"/>
                <a:ea typeface="Calibri" panose="020F0502020204030204" pitchFamily="34" charset="0"/>
              </a:rPr>
              <a:t>LiveCode</a:t>
            </a:r>
            <a:r>
              <a:rPr lang="en-IN" sz="1800" dirty="0">
                <a:solidFill>
                  <a:schemeClr val="bg1"/>
                </a:solidFill>
                <a:effectLst/>
                <a:latin typeface="Book Antiqua" panose="02040602050305030304" pitchFamily="18" charset="0"/>
                <a:ea typeface="Calibri" panose="020F0502020204030204" pitchFamily="34" charset="0"/>
              </a:rPr>
              <a:t>, visualizations, equations, and text that narrates. It contains tools for data cleaning, data transformation, simulation of numeric values, </a:t>
            </a:r>
            <a:r>
              <a:rPr lang="en-IN" sz="1800" dirty="0" err="1">
                <a:solidFill>
                  <a:schemeClr val="bg1"/>
                </a:solidFill>
                <a:effectLst/>
                <a:latin typeface="Book Antiqua" panose="02040602050305030304" pitchFamily="18" charset="0"/>
                <a:ea typeface="Calibri" panose="020F0502020204030204" pitchFamily="34" charset="0"/>
              </a:rPr>
              <a:t>modeling</a:t>
            </a:r>
            <a:r>
              <a:rPr lang="en-IN" sz="1800" dirty="0">
                <a:solidFill>
                  <a:schemeClr val="bg1"/>
                </a:solidFill>
                <a:effectLst/>
                <a:latin typeface="Book Antiqua" panose="02040602050305030304" pitchFamily="18" charset="0"/>
                <a:ea typeface="Calibri" panose="020F0502020204030204" pitchFamily="34" charset="0"/>
              </a:rPr>
              <a:t> using statistics, visualization of data, and machine learning tools.</a:t>
            </a:r>
          </a:p>
          <a:p>
            <a:pPr marL="358775" algn="just">
              <a:spcAft>
                <a:spcPts val="600"/>
              </a:spcAft>
            </a:pPr>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[10] designed a system that will help people to know close to the precise price of real estate. User can give their requirements according to which they will get the prices of the desired houses User can also get the sample plan of the house to get a reference for houses. In [5] </a:t>
            </a:r>
            <a:r>
              <a:rPr lang="en-IN" sz="1800" dirty="0">
                <a:solidFill>
                  <a:schemeClr val="bg1"/>
                </a:solidFill>
                <a:effectLst/>
                <a:latin typeface="Book Antiqua" panose="02040602050305030304" pitchFamily="18" charset="0"/>
                <a:ea typeface="Calibri" panose="020F0502020204030204" pitchFamily="34" charset="0"/>
                <a:cs typeface="MinionPro-Regular"/>
              </a:rPr>
              <a:t>Housing value of the Boston suburb is </a:t>
            </a:r>
            <a:r>
              <a:rPr lang="en-IN" sz="1800" dirty="0" err="1">
                <a:solidFill>
                  <a:schemeClr val="bg1"/>
                </a:solidFill>
                <a:effectLst/>
                <a:latin typeface="Book Antiqua" panose="02040602050305030304" pitchFamily="18" charset="0"/>
                <a:ea typeface="Calibri" panose="020F0502020204030204" pitchFamily="34" charset="0"/>
                <a:cs typeface="MinionPro-Regular"/>
              </a:rPr>
              <a:t>analyzed</a:t>
            </a:r>
            <a:r>
              <a:rPr lang="en-IN" sz="1800" dirty="0">
                <a:solidFill>
                  <a:schemeClr val="bg1"/>
                </a:solidFill>
                <a:effectLst/>
                <a:latin typeface="Book Antiqua" panose="02040602050305030304" pitchFamily="18" charset="0"/>
                <a:ea typeface="Calibri" panose="020F0502020204030204" pitchFamily="34" charset="0"/>
                <a:cs typeface="MinionPro-Regular"/>
              </a:rPr>
              <a:t> and forecast by SVM, LSSVM, and</a:t>
            </a:r>
            <a:endParaRPr lang="en-IN" dirty="0"/>
          </a:p>
        </p:txBody>
      </p:sp>
    </p:spTree>
    <p:extLst>
      <p:ext uri="{BB962C8B-B14F-4D97-AF65-F5344CB8AC3E}">
        <p14:creationId xmlns:p14="http://schemas.microsoft.com/office/powerpoint/2010/main" val="131019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623888" indent="-266700">
              <a:spcAft>
                <a:spcPts val="600"/>
              </a:spcAft>
            </a:pP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F662478E-6350-4202-8475-84A4B2BCBE52}"/>
              </a:ext>
            </a:extLst>
          </p:cNvPr>
          <p:cNvSpPr txBox="1"/>
          <p:nvPr/>
        </p:nvSpPr>
        <p:spPr>
          <a:xfrm>
            <a:off x="609600" y="-282878"/>
            <a:ext cx="7543800" cy="5432256"/>
          </a:xfrm>
          <a:prstGeom prst="rect">
            <a:avLst/>
          </a:prstGeom>
          <a:noFill/>
        </p:spPr>
        <p:txBody>
          <a:bodyPr wrap="square" rtlCol="0">
            <a:spAutoFit/>
          </a:bodyPr>
          <a:lstStyle/>
          <a:p>
            <a:pPr marL="623888" indent="-266700" algn="just">
              <a:spcAft>
                <a:spcPts val="600"/>
              </a:spcAft>
            </a:pPr>
            <a:r>
              <a:rPr lang="en-IN" sz="1800" dirty="0">
                <a:solidFill>
                  <a:schemeClr val="bg1"/>
                </a:solidFill>
                <a:effectLst/>
                <a:latin typeface="Book Antiqua" panose="02040602050305030304" pitchFamily="18" charset="0"/>
                <a:ea typeface="Calibri" panose="020F0502020204030204" pitchFamily="34" charset="0"/>
                <a:cs typeface="MinionPro-Regular"/>
              </a:rPr>
              <a:t> </a:t>
            </a:r>
          </a:p>
          <a:p>
            <a:pPr marL="358775" indent="-1588" algn="just">
              <a:spcAft>
                <a:spcPts val="600"/>
              </a:spcAft>
            </a:pPr>
            <a:r>
              <a:rPr lang="en-IN" sz="1800" dirty="0">
                <a:solidFill>
                  <a:schemeClr val="bg1"/>
                </a:solidFill>
                <a:effectLst/>
                <a:latin typeface="Book Antiqua" panose="02040602050305030304" pitchFamily="18" charset="0"/>
                <a:ea typeface="Calibri" panose="020F0502020204030204" pitchFamily="34" charset="0"/>
                <a:cs typeface="MinionPro-Regular"/>
              </a:rPr>
              <a:t>PLS methods and the corresponding characteristics. After getting rid of the missing samples from the original data set, 400 samples are treated as training data and 52 samples are treated as test data. </a:t>
            </a:r>
            <a:r>
              <a:rPr lang="en-IN" dirty="0">
                <a:solidFill>
                  <a:schemeClr val="bg1"/>
                </a:solidFill>
                <a:latin typeface="Book Antiqua" panose="02040602050305030304" pitchFamily="18" charset="0"/>
                <a:ea typeface="Calibri" panose="020F0502020204030204" pitchFamily="34" charset="0"/>
                <a:cs typeface="MinionPro-Regular"/>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Housing value of the training data. As per [1]’s findings, </a:t>
            </a:r>
            <a:r>
              <a:rPr lang="en-IN" sz="1800" dirty="0">
                <a:solidFill>
                  <a:schemeClr val="bg1"/>
                </a:solidFill>
                <a:effectLst/>
                <a:latin typeface="Book Antiqua" panose="02040602050305030304" pitchFamily="18" charset="0"/>
                <a:ea typeface="Calibri" panose="020F0502020204030204" pitchFamily="34" charset="0"/>
                <a:cs typeface="Times New Roman" panose="02020603050405020304" pitchFamily="18" charset="0"/>
              </a:rPr>
              <a:t>the best accuracy was provided by the Random Forest Regressor followed by the Decision Tree Regressor. A similar result is generated by the Ridge and Linear Regression with a very slight reduction in Lasso. Across all groups of feature selections, there is no extreme difference between all regardless of strong or weak groups. It gives a good sign that the buying prices can be solely used for predicting the selling prices without considering other features to disseminate model over-fitting. Additionally, a reduction in accuracy is apparent in the very weak features group. The same pattern of results is visible on the Root Square Mean Error (RMSE) for all feature selection. </a:t>
            </a:r>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[2] observed that their data set took more than one day to prepare. As opposed to performing the computations sequentially, we might utilize various processors and parallel the computations involved, which might possibly decrease</a:t>
            </a:r>
            <a:endParaRPr lang="en-IN" dirty="0"/>
          </a:p>
        </p:txBody>
      </p:sp>
    </p:spTree>
    <p:extLst>
      <p:ext uri="{BB962C8B-B14F-4D97-AF65-F5344CB8AC3E}">
        <p14:creationId xmlns:p14="http://schemas.microsoft.com/office/powerpoint/2010/main" val="5530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2F6B9B7C-8CC2-4988-B2F9-B1F5C4E8D7A5}"/>
              </a:ext>
            </a:extLst>
          </p:cNvPr>
          <p:cNvSpPr txBox="1"/>
          <p:nvPr/>
        </p:nvSpPr>
        <p:spPr>
          <a:xfrm>
            <a:off x="685800" y="-552450"/>
            <a:ext cx="7543800" cy="6186309"/>
          </a:xfrm>
          <a:prstGeom prst="rect">
            <a:avLst/>
          </a:prstGeom>
          <a:noFill/>
        </p:spPr>
        <p:txBody>
          <a:bodyPr wrap="square" rtlCol="0">
            <a:spAutoFit/>
          </a:bodyPr>
          <a:lstStyle/>
          <a:p>
            <a:pPr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indent="-4492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p>
          <a:p>
            <a:pPr marL="266700" algn="just"/>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the preparation time Furthermore prediction period. Include All the more functionalities under the model, we can give choices for clients with select a district alternately locale should produce those high-temperature maps, as opposed to entering in the list. </a:t>
            </a:r>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p>
          <a:p>
            <a:pPr marL="266700" algn="just"/>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	[7] used a data set of 100 houses with several parameters. We have used 50% of the data set to train the machine and 50% to test the machine. The results are truly accurate. And we have tested it with different parameters also. Not using PSO makes it easier to train machines with complex problems and hence regression is used. [13] experimented with the most fundamental machine learning algorithms like decision tree classifier, decision tree regression, and multiple linear regression. Work is implemented using the Scikit-Learn machine learning tool. This work helps the users to predict the availability of houses in the city and also to predict the prices of the houses. [8] used ML algorithms to predict house prices. We have mentioned the step by step procedure to </a:t>
            </a:r>
            <a:r>
              <a:rPr lang="en-IN" sz="1800" dirty="0" err="1">
                <a:solidFill>
                  <a:schemeClr val="bg1"/>
                </a:solidFill>
                <a:effectLst/>
                <a:latin typeface="Book Antiqua" panose="02040602050305030304" pitchFamily="18" charset="0"/>
                <a:ea typeface="Calibri" panose="020F0502020204030204" pitchFamily="34" charset="0"/>
                <a:cs typeface="Mangal" panose="02040503050203030202" pitchFamily="18" charset="0"/>
              </a:rPr>
              <a:t>analyze</a:t>
            </a:r>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 the dataset. These feature sets were then given as an input to four algorithms and a CSV file was generated consisting of predicted house prices. </a:t>
            </a:r>
          </a:p>
          <a:p>
            <a:pPr algn="just"/>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Tree>
    <p:extLst>
      <p:ext uri="{BB962C8B-B14F-4D97-AF65-F5344CB8AC3E}">
        <p14:creationId xmlns:p14="http://schemas.microsoft.com/office/powerpoint/2010/main" val="245740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09CB5D04-F917-4B75-8CB8-56A7950A43E0}"/>
              </a:ext>
            </a:extLst>
          </p:cNvPr>
          <p:cNvSpPr txBox="1"/>
          <p:nvPr/>
        </p:nvSpPr>
        <p:spPr>
          <a:xfrm>
            <a:off x="685800" y="361950"/>
            <a:ext cx="7772400" cy="3416320"/>
          </a:xfrm>
          <a:prstGeom prst="rect">
            <a:avLst/>
          </a:prstGeom>
          <a:noFill/>
        </p:spPr>
        <p:txBody>
          <a:bodyPr wrap="square" rtlCol="0">
            <a:spAutoFit/>
          </a:bodyPr>
          <a:lstStyle/>
          <a:p>
            <a:pPr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rPr>
              <a:t>[9] expressed that There is a need to use a mix of these models a linear model gives a high bias (underfit) whereas a high model complexity-based model gives a high variance (overfit). The outcome of this study can be used in the annual revision of the guideline value of land which may add more revenue to the State Government while this transaction is made. [11] concludes that </a:t>
            </a:r>
            <a:r>
              <a:rPr lang="en-IN" sz="1800" dirty="0">
                <a:solidFill>
                  <a:schemeClr val="bg1"/>
                </a:solidFill>
                <a:effectLst/>
                <a:latin typeface="Book Antiqua" panose="02040602050305030304" pitchFamily="18" charset="0"/>
                <a:ea typeface="Calibri" panose="020F0502020204030204" pitchFamily="34" charset="0"/>
                <a:cs typeface="CMR12"/>
              </a:rPr>
              <a:t>by conducting this experiment with various machine learning algorithms its been clear that random for-set and gradient boosted trees are performing better with more accuracy percentage and with fewer error values. when this experiment is compared with the and to the result achieved these algorithms predict well.</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Tree>
    <p:extLst>
      <p:ext uri="{BB962C8B-B14F-4D97-AF65-F5344CB8AC3E}">
        <p14:creationId xmlns:p14="http://schemas.microsoft.com/office/powerpoint/2010/main" val="291406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895350"/>
            <a:ext cx="9144000" cy="424815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5C3B63CE-A928-46E2-8D58-5133BF424547}"/>
              </a:ext>
            </a:extLst>
          </p:cNvPr>
          <p:cNvSpPr txBox="1"/>
          <p:nvPr/>
        </p:nvSpPr>
        <p:spPr>
          <a:xfrm>
            <a:off x="800100" y="1504950"/>
            <a:ext cx="5715000" cy="1749774"/>
          </a:xfrm>
          <a:prstGeom prst="rect">
            <a:avLst/>
          </a:prstGeom>
          <a:noFill/>
        </p:spPr>
        <p:txBody>
          <a:bodyPr wrap="square" rtlCol="0">
            <a:spAutoFit/>
          </a:bodyPr>
          <a:lstStyle/>
          <a:p>
            <a:pPr marL="342900" lvl="0" indent="-342900">
              <a:lnSpc>
                <a:spcPct val="107000"/>
              </a:lnSpc>
              <a:buFont typeface="+mj-lt"/>
              <a:buAutoNum type="arabicPeriod"/>
            </a:pPr>
            <a:r>
              <a:rPr lang="en-IN" sz="2400" dirty="0">
                <a:solidFill>
                  <a:schemeClr val="bg1"/>
                </a:solidFill>
                <a:effectLst/>
                <a:latin typeface="Tw Cen MT" panose="020B0602020104020603" pitchFamily="34" charset="0"/>
                <a:ea typeface="Calibri" panose="020F0502020204030204" pitchFamily="34" charset="0"/>
                <a:cs typeface="Mangal" panose="02040503050203030202" pitchFamily="18" charset="0"/>
              </a:rPr>
              <a:t>Decision tree algorithm</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400" dirty="0">
                <a:solidFill>
                  <a:schemeClr val="bg1"/>
                </a:solidFill>
                <a:effectLst/>
                <a:latin typeface="Tw Cen MT" panose="020B0602020104020603" pitchFamily="34" charset="0"/>
                <a:ea typeface="Calibri" panose="020F0502020204030204" pitchFamily="34" charset="0"/>
                <a:cs typeface="Mangal" panose="02040503050203030202" pitchFamily="18" charset="0"/>
              </a:rPr>
              <a:t>Linear Regression Algorithm</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2400" dirty="0">
                <a:solidFill>
                  <a:schemeClr val="bg1"/>
                </a:solidFill>
                <a:effectLst/>
                <a:latin typeface="Tw Cen MT" panose="020B0602020104020603" pitchFamily="34" charset="0"/>
                <a:ea typeface="Calibri" panose="020F0502020204030204" pitchFamily="34" charset="0"/>
                <a:cs typeface="Mangal" panose="02040503050203030202" pitchFamily="18" charset="0"/>
              </a:rPr>
              <a:t>Random Forest Classifier Algorithm </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sz="2400" dirty="0">
              <a:solidFill>
                <a:schemeClr val="bg1"/>
              </a:solidFill>
            </a:endParaRPr>
          </a:p>
        </p:txBody>
      </p:sp>
      <p:sp>
        <p:nvSpPr>
          <p:cNvPr id="4" name="TextBox 3">
            <a:extLst>
              <a:ext uri="{FF2B5EF4-FFF2-40B4-BE49-F238E27FC236}">
                <a16:creationId xmlns:a16="http://schemas.microsoft.com/office/drawing/2014/main" id="{5D6F3675-543F-4BED-8C6F-19297459C3C1}"/>
              </a:ext>
            </a:extLst>
          </p:cNvPr>
          <p:cNvSpPr txBox="1"/>
          <p:nvPr/>
        </p:nvSpPr>
        <p:spPr>
          <a:xfrm>
            <a:off x="2628900" y="202206"/>
            <a:ext cx="3886200" cy="584775"/>
          </a:xfrm>
          <a:prstGeom prst="rect">
            <a:avLst/>
          </a:prstGeom>
          <a:noFill/>
        </p:spPr>
        <p:txBody>
          <a:bodyPr wrap="square" rtlCol="0">
            <a:spAutoFit/>
          </a:bodyPr>
          <a:lstStyle/>
          <a:p>
            <a:pPr algn="ctr"/>
            <a:r>
              <a:rPr lang="en-IN" sz="3200" b="1" dirty="0">
                <a:effectLst/>
                <a:latin typeface="Univers Condensed" panose="020B0506020202050204" pitchFamily="34" charset="0"/>
                <a:ea typeface="Calibri" panose="020F0502020204030204" pitchFamily="34" charset="0"/>
                <a:cs typeface="Mangal" panose="02040503050203030202" pitchFamily="18" charset="0"/>
              </a:rPr>
              <a:t>Finalized Algorithms </a:t>
            </a:r>
            <a:endParaRPr lang="en-IN" sz="3200" dirty="0"/>
          </a:p>
        </p:txBody>
      </p:sp>
    </p:spTree>
    <p:extLst>
      <p:ext uri="{BB962C8B-B14F-4D97-AF65-F5344CB8AC3E}">
        <p14:creationId xmlns:p14="http://schemas.microsoft.com/office/powerpoint/2010/main" val="7100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C7E3151C-BC48-4F1B-8C75-50E44222CF8B}"/>
              </a:ext>
            </a:extLst>
          </p:cNvPr>
          <p:cNvSpPr/>
          <p:nvPr/>
        </p:nvSpPr>
        <p:spPr>
          <a:xfrm>
            <a:off x="0" y="848422"/>
            <a:ext cx="9144000" cy="432435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endParaRPr/>
          </a:p>
        </p:txBody>
      </p:sp>
      <p:sp>
        <p:nvSpPr>
          <p:cNvPr id="5" name="TextBox 4">
            <a:extLst>
              <a:ext uri="{FF2B5EF4-FFF2-40B4-BE49-F238E27FC236}">
                <a16:creationId xmlns:a16="http://schemas.microsoft.com/office/drawing/2014/main" id="{BAE13982-3F56-4EE5-A51E-56321E8FEEF2}"/>
              </a:ext>
            </a:extLst>
          </p:cNvPr>
          <p:cNvSpPr txBox="1"/>
          <p:nvPr/>
        </p:nvSpPr>
        <p:spPr>
          <a:xfrm>
            <a:off x="1409700" y="49716"/>
            <a:ext cx="6324600" cy="661720"/>
          </a:xfrm>
          <a:prstGeom prst="rect">
            <a:avLst/>
          </a:prstGeom>
          <a:noFill/>
        </p:spPr>
        <p:txBody>
          <a:bodyPr wrap="square">
            <a:spAutoFit/>
          </a:bodyPr>
          <a:lstStyle/>
          <a:p>
            <a:pPr algn="ctr"/>
            <a:r>
              <a:rPr lang="en-IN" sz="3700" b="1" dirty="0">
                <a:latin typeface="Tw Cen MT Condensed" panose="020B0606020104020203" pitchFamily="34" charset="0"/>
              </a:rPr>
              <a:t>Diagrams</a:t>
            </a:r>
          </a:p>
        </p:txBody>
      </p:sp>
      <p:sp>
        <p:nvSpPr>
          <p:cNvPr id="4" name="TextBox 3">
            <a:extLst>
              <a:ext uri="{FF2B5EF4-FFF2-40B4-BE49-F238E27FC236}">
                <a16:creationId xmlns:a16="http://schemas.microsoft.com/office/drawing/2014/main" id="{5933F6CA-D40B-4499-A9C0-04B343900B89}"/>
              </a:ext>
            </a:extLst>
          </p:cNvPr>
          <p:cNvSpPr txBox="1"/>
          <p:nvPr/>
        </p:nvSpPr>
        <p:spPr>
          <a:xfrm>
            <a:off x="2514600" y="1045674"/>
            <a:ext cx="3200400" cy="673069"/>
          </a:xfrm>
          <a:prstGeom prst="rect">
            <a:avLst/>
          </a:prstGeom>
          <a:noFill/>
        </p:spPr>
        <p:txBody>
          <a:bodyPr wrap="square" rtlCol="0">
            <a:spAutoFit/>
          </a:bodyPr>
          <a:lstStyle/>
          <a:p>
            <a:pPr algn="ctr">
              <a:lnSpc>
                <a:spcPct val="107000"/>
              </a:lnSpc>
              <a:spcAft>
                <a:spcPts val="800"/>
              </a:spcAft>
            </a:pPr>
            <a:r>
              <a:rPr lang="en-IN" sz="1800" kern="1800" dirty="0">
                <a:solidFill>
                  <a:schemeClr val="bg1">
                    <a:lumMod val="95000"/>
                  </a:schemeClr>
                </a:solidFill>
                <a:effectLst/>
                <a:latin typeface="Book Antiqua" panose="02040602050305030304" pitchFamily="18" charset="0"/>
                <a:ea typeface="Times New Roman" panose="02020603050405020304" pitchFamily="18" charset="0"/>
                <a:cs typeface="Times New Roman" panose="02020603050405020304" pitchFamily="18" charset="0"/>
              </a:rPr>
              <a:t>	UML DIAGRAM</a:t>
            </a:r>
            <a:r>
              <a:rPr lang="en-IN" sz="1800" dirty="0">
                <a:solidFill>
                  <a:srgbClr val="000000"/>
                </a:solidFill>
                <a:effectLst/>
                <a:latin typeface="Book Antiqua" panose="02040602050305030304" pitchFamily="18" charset="0"/>
                <a:ea typeface="Calibri" panose="020F0502020204030204" pitchFamily="34" charset="0"/>
                <a:cs typeface="TimesNewRomanPSMT"/>
              </a:rPr>
              <a:t>	</a:t>
            </a:r>
            <a:r>
              <a:rPr lang="en-IN" sz="1800" dirty="0">
                <a:solidFill>
                  <a:srgbClr val="000000"/>
                </a:solidFill>
                <a:effectLst/>
                <a:latin typeface="Book Antiqua" panose="02040602050305030304" pitchFamily="18" charset="0"/>
                <a:ea typeface="Calibri" panose="020F0502020204030204" pitchFamily="34" charset="0"/>
                <a:cs typeface="Mangal" panose="02040503050203030202" pitchFamily="18" charset="0"/>
              </a:rPr>
              <a:t>		</a:t>
            </a:r>
            <a:endParaRPr lang="en-IN" dirty="0">
              <a:solidFill>
                <a:schemeClr val="bg1"/>
              </a:solidFill>
              <a:latin typeface="Tw Cen MT" panose="020B0602020104020603" pitchFamily="34" charset="0"/>
            </a:endParaRPr>
          </a:p>
        </p:txBody>
      </p:sp>
      <p:sp>
        <p:nvSpPr>
          <p:cNvPr id="2" name="Rectangle 3">
            <a:extLst>
              <a:ext uri="{FF2B5EF4-FFF2-40B4-BE49-F238E27FC236}">
                <a16:creationId xmlns:a16="http://schemas.microsoft.com/office/drawing/2014/main" id="{33ADDB71-CDB8-48A9-B31F-051EAA597CC5}"/>
              </a:ext>
            </a:extLst>
          </p:cNvPr>
          <p:cNvSpPr>
            <a:spLocks noChangeArrowheads="1"/>
          </p:cNvSpPr>
          <p:nvPr/>
        </p:nvSpPr>
        <p:spPr bwMode="auto">
          <a:xfrm>
            <a:off x="7239000" y="115360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645F7FE9-40AD-4B40-AD9C-B3346BC7131C}"/>
              </a:ext>
            </a:extLst>
          </p:cNvPr>
          <p:cNvSpPr>
            <a:spLocks noChangeArrowheads="1"/>
          </p:cNvSpPr>
          <p:nvPr/>
        </p:nvSpPr>
        <p:spPr bwMode="auto">
          <a:xfrm>
            <a:off x="7239000" y="50937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3058CE8C-B481-43D0-B1D1-6B9CBA173B38}"/>
              </a:ext>
            </a:extLst>
          </p:cNvPr>
          <p:cNvSpPr>
            <a:spLocks noChangeArrowheads="1"/>
          </p:cNvSpPr>
          <p:nvPr/>
        </p:nvSpPr>
        <p:spPr bwMode="auto">
          <a:xfrm>
            <a:off x="7239000" y="84164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1">
            <a:extLst>
              <a:ext uri="{FF2B5EF4-FFF2-40B4-BE49-F238E27FC236}">
                <a16:creationId xmlns:a16="http://schemas.microsoft.com/office/drawing/2014/main" id="{F113DCD3-15EC-4A1E-BF11-75D211314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99081"/>
            <a:ext cx="5730875"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00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FFCF51A-67AD-4227-8FBD-3FB5C93F1934}"/>
              </a:ext>
            </a:extLst>
          </p:cNvPr>
          <p:cNvSpPr/>
          <p:nvPr/>
        </p:nvSpPr>
        <p:spPr>
          <a:xfrm>
            <a:off x="0" y="0"/>
            <a:ext cx="9144000" cy="5143500"/>
          </a:xfrm>
          <a:custGeom>
            <a:avLst/>
            <a:gdLst/>
            <a:ahLst/>
            <a:cxnLst/>
            <a:rect l="l" t="t" r="r" b="b"/>
            <a:pathLst>
              <a:path w="4572000" h="2571750">
                <a:moveTo>
                  <a:pt x="0" y="0"/>
                </a:moveTo>
                <a:lnTo>
                  <a:pt x="4572000" y="0"/>
                </a:lnTo>
                <a:lnTo>
                  <a:pt x="4572000" y="2571749"/>
                </a:lnTo>
                <a:lnTo>
                  <a:pt x="0" y="2571749"/>
                </a:lnTo>
                <a:lnTo>
                  <a:pt x="0" y="0"/>
                </a:lnTo>
                <a:close/>
              </a:path>
            </a:pathLst>
          </a:custGeom>
          <a:solidFill>
            <a:srgbClr val="494959"/>
          </a:solidFill>
        </p:spPr>
        <p:txBody>
          <a:bodyPr wrap="square" lIns="0" tIns="0" rIns="0" bIns="0" rtlCol="0"/>
          <a:lstStyle/>
          <a:p>
            <a:pPr marL="715963" algn="just"/>
            <a:endParaRPr lang="en-IN" sz="1800" dirty="0">
              <a:solidFill>
                <a:schemeClr val="bg1"/>
              </a:solidFill>
              <a:effectLst/>
              <a:latin typeface="Book Antiqua" panose="02040602050305030304" pitchFamily="18" charset="0"/>
              <a:ea typeface="Calibri" panose="020F0502020204030204" pitchFamily="34" charset="0"/>
              <a:cs typeface="Mangal" panose="02040503050203030202" pitchFamily="18" charset="0"/>
            </a:endParaRPr>
          </a:p>
          <a:p>
            <a:pPr marL="715963" algn="just"/>
            <a:r>
              <a:rPr lang="en-IN" dirty="0">
                <a:solidFill>
                  <a:schemeClr val="bg1"/>
                </a:solidFill>
                <a:latin typeface="Book Antiqua" panose="02040602050305030304" pitchFamily="18" charset="0"/>
                <a:ea typeface="Calibri" panose="020F0502020204030204" pitchFamily="34" charset="0"/>
                <a:cs typeface="Mangal" panose="02040503050203030202" pitchFamily="18" charset="0"/>
              </a:rPr>
              <a:t>		</a:t>
            </a:r>
            <a:r>
              <a:rPr lang="en-IN" sz="1800" dirty="0">
                <a:solidFill>
                  <a:schemeClr val="bg1"/>
                </a:solidFill>
                <a:effectLst/>
                <a:latin typeface="Book Antiqua" panose="02040602050305030304" pitchFamily="18" charset="0"/>
                <a:ea typeface="Calibri" panose="020F0502020204030204" pitchFamily="34" charset="0"/>
                <a:cs typeface="MinionPro-Regular"/>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2">
            <a:extLst>
              <a:ext uri="{FF2B5EF4-FFF2-40B4-BE49-F238E27FC236}">
                <a16:creationId xmlns:a16="http://schemas.microsoft.com/office/drawing/2014/main" id="{778302FF-5D74-4F10-B829-72055A188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910431"/>
            <a:ext cx="5730875" cy="33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60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TotalTime>
  <Words>1442</Words>
  <Application>Microsoft Office PowerPoint</Application>
  <PresentationFormat>On-screen Show (16:9)</PresentationFormat>
  <Paragraphs>109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 Antiqua</vt:lpstr>
      <vt:lpstr>Calibri</vt:lpstr>
      <vt:lpstr>Palatino Linotype</vt:lpstr>
      <vt:lpstr>Tw Cen MT</vt:lpstr>
      <vt:lpstr>Tw Cen MT Condensed</vt:lpstr>
      <vt:lpstr>Univers Condensed</vt:lpstr>
      <vt:lpstr>Office Theme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dc:creator>
  <cp:lastModifiedBy>Aspire 5</cp:lastModifiedBy>
  <cp:revision>50</cp:revision>
  <dcterms:created xsi:type="dcterms:W3CDTF">2020-07-24T11:27:33Z</dcterms:created>
  <dcterms:modified xsi:type="dcterms:W3CDTF">2020-09-07T12:49:31Z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