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embeddedFontLst>
    <p:embeddedFont>
      <p:font typeface="Raleway"/>
      <p:regular r:id="rId30"/>
      <p:bold r:id="rId31"/>
      <p:italic r:id="rId32"/>
      <p:boldItalic r:id="rId33"/>
    </p:embeddedFont>
    <p:embeddedFont>
      <p:font typeface="Lato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aleway-bold.fntdata"/><Relationship Id="rId30" Type="http://schemas.openxmlformats.org/officeDocument/2006/relationships/font" Target="fonts/Raleway-regular.fntdata"/><Relationship Id="rId11" Type="http://schemas.openxmlformats.org/officeDocument/2006/relationships/slide" Target="slides/slide6.xml"/><Relationship Id="rId33" Type="http://schemas.openxmlformats.org/officeDocument/2006/relationships/font" Target="fonts/Raleway-boldItalic.fntdata"/><Relationship Id="rId10" Type="http://schemas.openxmlformats.org/officeDocument/2006/relationships/slide" Target="slides/slide5.xml"/><Relationship Id="rId32" Type="http://schemas.openxmlformats.org/officeDocument/2006/relationships/font" Target="fonts/Raleway-italic.fntdata"/><Relationship Id="rId13" Type="http://schemas.openxmlformats.org/officeDocument/2006/relationships/slide" Target="slides/slide8.xml"/><Relationship Id="rId35" Type="http://schemas.openxmlformats.org/officeDocument/2006/relationships/font" Target="fonts/Lato-bold.fntdata"/><Relationship Id="rId12" Type="http://schemas.openxmlformats.org/officeDocument/2006/relationships/slide" Target="slides/slide7.xml"/><Relationship Id="rId34" Type="http://schemas.openxmlformats.org/officeDocument/2006/relationships/font" Target="fonts/Lato-regular.fntdata"/><Relationship Id="rId15" Type="http://schemas.openxmlformats.org/officeDocument/2006/relationships/slide" Target="slides/slide10.xml"/><Relationship Id="rId37" Type="http://schemas.openxmlformats.org/officeDocument/2006/relationships/font" Target="fonts/Lato-boldItalic.fntdata"/><Relationship Id="rId14" Type="http://schemas.openxmlformats.org/officeDocument/2006/relationships/slide" Target="slides/slide9.xml"/><Relationship Id="rId36" Type="http://schemas.openxmlformats.org/officeDocument/2006/relationships/font" Target="fonts/Lato-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fc0490c56e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fc0490c56e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fc0490c56e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fc0490c56e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fc0490c56e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fc0490c56e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fc0490c56e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fc0490c56e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fc0490c56e_0_2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fc0490c56e_0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fc0490c56e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fc0490c56e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fc0490c56e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fc0490c56e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fc0490c56e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fc0490c56e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fc0490c56e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fc0490c56e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fc0490c56e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fc0490c56e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fc0490c56e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fc0490c56e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fc0490c56e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fc0490c56e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fc0490c56e_0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fc0490c56e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fc0490c56e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fc0490c56e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fc0490c56e_0_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fc0490c56e_0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fc0490c56e_0_2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fc0490c56e_0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fc0490c56e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fc0490c56e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fc0490c56e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fc0490c56e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fc0490c56e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fc0490c56e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fc0490c56e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fc0490c56e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fc0490c56e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fc0490c56e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fc0490c56e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fc0490c56e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fc0490c56e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fc0490c56e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REAL-TIME</a:t>
            </a:r>
            <a:r>
              <a:rPr lang="vi"/>
              <a:t> </a:t>
            </a:r>
            <a:r>
              <a:rPr lang="vi"/>
              <a:t>STREAMING</a:t>
            </a:r>
            <a:r>
              <a:rPr lang="vi"/>
              <a:t> </a:t>
            </a:r>
            <a:r>
              <a:rPr lang="vi"/>
              <a:t>APPLICATION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Computer</a:t>
            </a:r>
            <a:r>
              <a:rPr lang="vi"/>
              <a:t> </a:t>
            </a:r>
            <a:r>
              <a:rPr lang="vi"/>
              <a:t>Networks</a:t>
            </a:r>
            <a:r>
              <a:rPr lang="vi"/>
              <a:t> - </a:t>
            </a:r>
            <a:r>
              <a:rPr lang="vi"/>
              <a:t>Assignment</a:t>
            </a:r>
            <a:r>
              <a:rPr lang="vi"/>
              <a:t> </a:t>
            </a:r>
            <a:r>
              <a:rPr lang="vi"/>
              <a:t>1</a:t>
            </a:r>
            <a:r>
              <a:rPr lang="vi"/>
              <a:t> </a:t>
            </a:r>
            <a:r>
              <a:rPr lang="vi"/>
              <a:t>(Semester</a:t>
            </a:r>
            <a:r>
              <a:rPr lang="vi"/>
              <a:t> </a:t>
            </a:r>
            <a:r>
              <a:rPr lang="vi"/>
              <a:t>211)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2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CLASS</a:t>
            </a:r>
            <a:r>
              <a:rPr lang="vi"/>
              <a:t> </a:t>
            </a:r>
            <a:r>
              <a:rPr lang="vi"/>
              <a:t>DIAGRAM</a:t>
            </a:r>
            <a:endParaRPr/>
          </a:p>
        </p:txBody>
      </p:sp>
      <p:sp>
        <p:nvSpPr>
          <p:cNvPr id="146" name="Google Shape;146;p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3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2400"/>
              <a:t>Class</a:t>
            </a:r>
            <a:r>
              <a:rPr lang="vi" sz="2400"/>
              <a:t> </a:t>
            </a:r>
            <a:r>
              <a:rPr lang="vi" sz="2400"/>
              <a:t>Diagram</a:t>
            </a:r>
            <a:endParaRPr sz="2400"/>
          </a:p>
        </p:txBody>
      </p:sp>
      <p:pic>
        <p:nvPicPr>
          <p:cNvPr id="152" name="Google Shape;15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2525" y="583675"/>
            <a:ext cx="5428576" cy="4473951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4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APPLICATION</a:t>
            </a:r>
            <a:r>
              <a:rPr lang="vi"/>
              <a:t> </a:t>
            </a:r>
            <a:r>
              <a:rPr lang="vi"/>
              <a:t>DESCRIPTION</a:t>
            </a:r>
            <a:endParaRPr/>
          </a:p>
        </p:txBody>
      </p:sp>
      <p:sp>
        <p:nvSpPr>
          <p:cNvPr id="159" name="Google Shape;159;p2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5"/>
          <p:cNvSpPr txBox="1"/>
          <p:nvPr>
            <p:ph type="title"/>
          </p:nvPr>
        </p:nvSpPr>
        <p:spPr>
          <a:xfrm>
            <a:off x="729450" y="1318650"/>
            <a:ext cx="7688700" cy="94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2400"/>
              <a:t>RTSP</a:t>
            </a:r>
            <a:r>
              <a:rPr lang="vi" sz="2400"/>
              <a:t> </a:t>
            </a:r>
            <a:r>
              <a:rPr lang="vi" sz="2400"/>
              <a:t>Methods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2400"/>
              <a:t>&amp;</a:t>
            </a:r>
            <a:r>
              <a:rPr lang="vi" sz="2400"/>
              <a:t> </a:t>
            </a:r>
            <a:r>
              <a:rPr lang="vi" sz="2400"/>
              <a:t>States</a:t>
            </a:r>
            <a:endParaRPr sz="2400"/>
          </a:p>
        </p:txBody>
      </p:sp>
      <p:sp>
        <p:nvSpPr>
          <p:cNvPr id="165" name="Google Shape;165;p25"/>
          <p:cNvSpPr txBox="1"/>
          <p:nvPr>
            <p:ph idx="1" type="body"/>
          </p:nvPr>
        </p:nvSpPr>
        <p:spPr>
          <a:xfrm>
            <a:off x="729450" y="2325350"/>
            <a:ext cx="2635200" cy="244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vi" sz="1600"/>
              <a:t>SETUP	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vi" sz="1600"/>
              <a:t>PLAY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vi" sz="1600"/>
              <a:t>PAUSE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vi" sz="1600"/>
              <a:t>TEARDOWN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vi" sz="1600">
                <a:solidFill>
                  <a:schemeClr val="dk1"/>
                </a:solidFill>
              </a:rPr>
              <a:t>FORWARD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vi" sz="1600">
                <a:solidFill>
                  <a:schemeClr val="dk1"/>
                </a:solidFill>
              </a:rPr>
              <a:t>LIST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vi" sz="1600">
                <a:solidFill>
                  <a:schemeClr val="dk1"/>
                </a:solidFill>
              </a:rPr>
              <a:t>DESCRIBE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vi" sz="1600">
                <a:solidFill>
                  <a:schemeClr val="dk1"/>
                </a:solidFill>
              </a:rPr>
              <a:t>SWITCH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166" name="Google Shape;16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4813" y="1256075"/>
            <a:ext cx="5150926" cy="3512301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0850" y="152388"/>
            <a:ext cx="3219278" cy="483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6"/>
          <p:cNvPicPr preferRelativeResize="0"/>
          <p:nvPr/>
        </p:nvPicPr>
        <p:blipFill rotWithShape="1">
          <a:blip r:embed="rId4">
            <a:alphaModFix/>
          </a:blip>
          <a:srcRect b="0" l="0" r="9543" t="0"/>
          <a:stretch/>
        </p:blipFill>
        <p:spPr>
          <a:xfrm>
            <a:off x="806050" y="151675"/>
            <a:ext cx="2923000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7"/>
          <p:cNvSpPr txBox="1"/>
          <p:nvPr>
            <p:ph idx="1" type="body"/>
          </p:nvPr>
        </p:nvSpPr>
        <p:spPr>
          <a:xfrm>
            <a:off x="767800" y="4490426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Graphical</a:t>
            </a:r>
            <a:r>
              <a:rPr lang="vi"/>
              <a:t> </a:t>
            </a:r>
            <a:r>
              <a:rPr lang="vi"/>
              <a:t>User</a:t>
            </a:r>
            <a:r>
              <a:rPr lang="vi"/>
              <a:t> </a:t>
            </a:r>
            <a:r>
              <a:rPr lang="vi"/>
              <a:t>Interface</a:t>
            </a:r>
            <a:r>
              <a:rPr lang="vi"/>
              <a:t> </a:t>
            </a:r>
            <a:r>
              <a:rPr lang="vi"/>
              <a:t>(GUI)</a:t>
            </a:r>
            <a:endParaRPr/>
          </a:p>
        </p:txBody>
      </p:sp>
      <p:pic>
        <p:nvPicPr>
          <p:cNvPr id="180" name="Google Shape;18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5463" y="259575"/>
            <a:ext cx="6793065" cy="4185626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2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8"/>
          <p:cNvSpPr txBox="1"/>
          <p:nvPr>
            <p:ph idx="1" type="body"/>
          </p:nvPr>
        </p:nvSpPr>
        <p:spPr>
          <a:xfrm>
            <a:off x="729450" y="2078875"/>
            <a:ext cx="7688700" cy="24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vi" sz="1800"/>
              <a:t>Playing</a:t>
            </a:r>
            <a:r>
              <a:rPr lang="vi" sz="1800"/>
              <a:t> </a:t>
            </a:r>
            <a:r>
              <a:rPr lang="vi" sz="1800"/>
              <a:t>video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vi" sz="1800"/>
              <a:t>Pausing</a:t>
            </a:r>
            <a:r>
              <a:rPr lang="vi" sz="1800"/>
              <a:t> </a:t>
            </a:r>
            <a:r>
              <a:rPr lang="vi" sz="1800"/>
              <a:t>video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vi" sz="1800"/>
              <a:t>Forwarding</a:t>
            </a:r>
            <a:r>
              <a:rPr lang="vi" sz="1800"/>
              <a:t> </a:t>
            </a:r>
            <a:r>
              <a:rPr lang="vi" sz="1800"/>
              <a:t>and</a:t>
            </a:r>
            <a:r>
              <a:rPr lang="vi" sz="1800"/>
              <a:t> </a:t>
            </a:r>
            <a:r>
              <a:rPr lang="vi" sz="1800"/>
              <a:t>backwarding</a:t>
            </a:r>
            <a:r>
              <a:rPr lang="vi" sz="1800"/>
              <a:t> </a:t>
            </a:r>
            <a:r>
              <a:rPr lang="vi" sz="1800"/>
              <a:t>video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vi" sz="1800"/>
              <a:t>Terminating</a:t>
            </a:r>
            <a:r>
              <a:rPr lang="vi" sz="1800"/>
              <a:t> </a:t>
            </a:r>
            <a:r>
              <a:rPr lang="vi" sz="1800"/>
              <a:t>session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vi" sz="1800"/>
              <a:t>Requesting</a:t>
            </a:r>
            <a:r>
              <a:rPr lang="vi" sz="1800"/>
              <a:t> </a:t>
            </a:r>
            <a:r>
              <a:rPr lang="vi" sz="1800"/>
              <a:t>session</a:t>
            </a:r>
            <a:r>
              <a:rPr lang="vi" sz="1800"/>
              <a:t> </a:t>
            </a:r>
            <a:r>
              <a:rPr lang="vi" sz="1800"/>
              <a:t>description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vi" sz="1800"/>
              <a:t>Listing</a:t>
            </a:r>
            <a:r>
              <a:rPr lang="vi" sz="1800"/>
              <a:t> </a:t>
            </a:r>
            <a:r>
              <a:rPr lang="vi" sz="1800"/>
              <a:t>available</a:t>
            </a:r>
            <a:r>
              <a:rPr lang="vi" sz="1800"/>
              <a:t> </a:t>
            </a:r>
            <a:r>
              <a:rPr lang="vi" sz="1800"/>
              <a:t>videos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vi" sz="1800"/>
              <a:t>Switching</a:t>
            </a:r>
            <a:r>
              <a:rPr lang="vi" sz="1800"/>
              <a:t> </a:t>
            </a:r>
            <a:r>
              <a:rPr lang="vi" sz="1800"/>
              <a:t>to</a:t>
            </a:r>
            <a:r>
              <a:rPr lang="vi" sz="1800"/>
              <a:t> </a:t>
            </a:r>
            <a:r>
              <a:rPr lang="vi" sz="1800"/>
              <a:t>a</a:t>
            </a:r>
            <a:r>
              <a:rPr lang="vi" sz="1800"/>
              <a:t> </a:t>
            </a:r>
            <a:r>
              <a:rPr lang="vi" sz="1800"/>
              <a:t>new</a:t>
            </a:r>
            <a:r>
              <a:rPr lang="vi" sz="1800"/>
              <a:t> </a:t>
            </a:r>
            <a:r>
              <a:rPr lang="vi" sz="1800"/>
              <a:t>video</a:t>
            </a:r>
            <a:endParaRPr sz="1800"/>
          </a:p>
        </p:txBody>
      </p:sp>
      <p:sp>
        <p:nvSpPr>
          <p:cNvPr id="187" name="Google Shape;187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Functionalities</a:t>
            </a:r>
            <a:endParaRPr/>
          </a:p>
        </p:txBody>
      </p:sp>
      <p:sp>
        <p:nvSpPr>
          <p:cNvPr id="188" name="Google Shape;188;p2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Session</a:t>
            </a:r>
            <a:r>
              <a:rPr lang="vi"/>
              <a:t> </a:t>
            </a:r>
            <a:r>
              <a:rPr lang="vi"/>
              <a:t>Description</a:t>
            </a:r>
            <a:endParaRPr/>
          </a:p>
        </p:txBody>
      </p:sp>
      <p:sp>
        <p:nvSpPr>
          <p:cNvPr id="194" name="Google Shape;194;p2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917">
                <a:solidFill>
                  <a:schemeClr val="dk1"/>
                </a:solidFill>
              </a:rPr>
              <a:t>Session Description Protocol (SDP) - RFC 8866</a:t>
            </a:r>
            <a:endParaRPr b="1" sz="1917">
              <a:solidFill>
                <a:schemeClr val="dk1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vi" sz="1800"/>
              <a:t>v = (protocol version number, currently only 0)</a:t>
            </a:r>
            <a:endParaRPr sz="1800"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vi" sz="1800"/>
              <a:t>o = (owner/creator and session identifier)</a:t>
            </a:r>
            <a:endParaRPr sz="1800"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vi" sz="1800"/>
              <a:t>s = (session name)</a:t>
            </a:r>
            <a:endParaRPr sz="1800"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vi" sz="1800"/>
              <a:t>a = (zero or more session attribute lines)</a:t>
            </a:r>
            <a:endParaRPr sz="1800"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vi" sz="1800"/>
              <a:t>t = (time the session is active)</a:t>
            </a:r>
            <a:endParaRPr sz="1800"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vi" sz="1800"/>
              <a:t>m = (media name and transport address)</a:t>
            </a:r>
            <a:endParaRPr sz="1800"/>
          </a:p>
        </p:txBody>
      </p:sp>
      <p:sp>
        <p:nvSpPr>
          <p:cNvPr id="195" name="Google Shape;195;p2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Session Description - Example</a:t>
            </a:r>
            <a:endParaRPr/>
          </a:p>
        </p:txBody>
      </p:sp>
      <p:sp>
        <p:nvSpPr>
          <p:cNvPr id="201" name="Google Shape;201;p3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 sz="1800">
                <a:solidFill>
                  <a:schemeClr val="lt1"/>
                </a:solidFill>
              </a:rPr>
              <a:t>v=0</a:t>
            </a:r>
            <a:endParaRPr sz="18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800">
                <a:solidFill>
                  <a:schemeClr val="lt1"/>
                </a:solidFill>
              </a:rPr>
              <a:t>o=elnosabe 2890844526 2890842807 IN IP4 126.16.64.4</a:t>
            </a:r>
            <a:endParaRPr sz="18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800">
                <a:solidFill>
                  <a:schemeClr val="lt1"/>
                </a:solidFill>
              </a:rPr>
              <a:t>s=Mjpeg Video Stream</a:t>
            </a:r>
            <a:endParaRPr sz="18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800">
                <a:solidFill>
                  <a:schemeClr val="lt1"/>
                </a:solidFill>
              </a:rPr>
              <a:t>t=2873397496 2873404696</a:t>
            </a:r>
            <a:endParaRPr sz="18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800">
                <a:solidFill>
                  <a:schemeClr val="lt1"/>
                </a:solidFill>
              </a:rPr>
              <a:t>a=recvonly</a:t>
            </a:r>
            <a:endParaRPr sz="18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vi" sz="1800">
                <a:solidFill>
                  <a:schemeClr val="lt1"/>
                </a:solidFill>
              </a:rPr>
              <a:t>m=video 8002 RTP/AVP 26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202" name="Google Shape;202;p3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1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APPLICATION USAGE</a:t>
            </a:r>
            <a:endParaRPr/>
          </a:p>
        </p:txBody>
      </p:sp>
      <p:sp>
        <p:nvSpPr>
          <p:cNvPr id="208" name="Google Shape;208;p3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3000"/>
              <a:t>Team</a:t>
            </a:r>
            <a:r>
              <a:rPr lang="vi" sz="3000"/>
              <a:t> </a:t>
            </a:r>
            <a:r>
              <a:rPr lang="vi" sz="3000"/>
              <a:t>members</a:t>
            </a:r>
            <a:endParaRPr sz="3000"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7650" y="2261050"/>
            <a:ext cx="7688700" cy="154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vi" sz="2000"/>
              <a:t>Nguyễn</a:t>
            </a:r>
            <a:r>
              <a:rPr lang="vi" sz="2000"/>
              <a:t> </a:t>
            </a:r>
            <a:r>
              <a:rPr lang="vi" sz="2000"/>
              <a:t>Hoàng</a:t>
            </a:r>
            <a:r>
              <a:rPr lang="vi" sz="2000"/>
              <a:t> 			- </a:t>
            </a:r>
            <a:r>
              <a:rPr lang="vi" sz="2000"/>
              <a:t>	1952255</a:t>
            </a:r>
            <a:r>
              <a:rPr lang="vi" sz="2000"/>
              <a:t> </a:t>
            </a:r>
            <a:r>
              <a:rPr lang="vi" sz="2000"/>
              <a:t>(CC05)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vi" sz="2000"/>
              <a:t>Nguyễn</a:t>
            </a:r>
            <a:r>
              <a:rPr lang="vi" sz="2000"/>
              <a:t> </a:t>
            </a:r>
            <a:r>
              <a:rPr lang="vi" sz="2000"/>
              <a:t>Thanh</a:t>
            </a:r>
            <a:r>
              <a:rPr lang="vi" sz="2000"/>
              <a:t> </a:t>
            </a:r>
            <a:r>
              <a:rPr lang="vi" sz="2000"/>
              <a:t>Ngân</a:t>
            </a:r>
            <a:r>
              <a:rPr lang="vi" sz="2000"/>
              <a:t> 	-	 </a:t>
            </a:r>
            <a:r>
              <a:rPr lang="vi" sz="2000"/>
              <a:t>1911667</a:t>
            </a:r>
            <a:r>
              <a:rPr lang="vi" sz="2000"/>
              <a:t> </a:t>
            </a:r>
            <a:r>
              <a:rPr lang="vi" sz="2000"/>
              <a:t>(CC01)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vi" sz="2000"/>
              <a:t>Phạm</a:t>
            </a:r>
            <a:r>
              <a:rPr lang="vi" sz="2000"/>
              <a:t> </a:t>
            </a:r>
            <a:r>
              <a:rPr lang="vi" sz="2000"/>
              <a:t>Nhựt</a:t>
            </a:r>
            <a:r>
              <a:rPr lang="vi" sz="2000"/>
              <a:t> </a:t>
            </a:r>
            <a:r>
              <a:rPr lang="vi" sz="2000"/>
              <a:t>Huy</a:t>
            </a:r>
            <a:r>
              <a:rPr lang="vi" sz="2000"/>
              <a:t> 			-	 1952059 </a:t>
            </a:r>
            <a:r>
              <a:rPr lang="vi" sz="2000"/>
              <a:t>(CC05)</a:t>
            </a:r>
            <a:endParaRPr sz="2000"/>
          </a:p>
        </p:txBody>
      </p:sp>
      <p:sp>
        <p:nvSpPr>
          <p:cNvPr id="94" name="Google Shape;94;p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vi"/>
              <a:t>Command lines</a:t>
            </a:r>
            <a:endParaRPr/>
          </a:p>
        </p:txBody>
      </p:sp>
      <p:sp>
        <p:nvSpPr>
          <p:cNvPr id="214" name="Google Shape;214;p32"/>
          <p:cNvSpPr txBox="1"/>
          <p:nvPr>
            <p:ph idx="1" type="body"/>
          </p:nvPr>
        </p:nvSpPr>
        <p:spPr>
          <a:xfrm>
            <a:off x="729450" y="2078875"/>
            <a:ext cx="7688700" cy="2801100"/>
          </a:xfrm>
          <a:prstGeom prst="rect">
            <a:avLst/>
          </a:prstGeom>
          <a:solidFill>
            <a:schemeClr val="dk2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400">
                <a:solidFill>
                  <a:schemeClr val="lt1"/>
                </a:solidFill>
              </a:rPr>
              <a:t># Install required dependencies</a:t>
            </a:r>
            <a:endParaRPr sz="1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400">
                <a:solidFill>
                  <a:srgbClr val="00FF00"/>
                </a:solidFill>
              </a:rPr>
              <a:t>pip install -r requirements.txt</a:t>
            </a:r>
            <a:endParaRPr sz="14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400">
                <a:solidFill>
                  <a:schemeClr val="lt1"/>
                </a:solidFill>
              </a:rPr>
              <a:t># Start the server</a:t>
            </a:r>
            <a:endParaRPr sz="1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400">
                <a:solidFill>
                  <a:srgbClr val="00FF00"/>
                </a:solidFill>
              </a:rPr>
              <a:t>python Server.py &lt;Server's RTSP port&gt;</a:t>
            </a:r>
            <a:endParaRPr sz="14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400">
                <a:solidFill>
                  <a:schemeClr val="lt1"/>
                </a:solidFill>
              </a:rPr>
              <a:t>#Start the client</a:t>
            </a:r>
            <a:endParaRPr sz="1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400">
                <a:solidFill>
                  <a:srgbClr val="00FF00"/>
                </a:solidFill>
              </a:rPr>
              <a:t>python ClientLauncher.py &lt;Server's address&gt; &lt;Server's RTSP port&gt; &lt;Client's RTP port&gt; \</a:t>
            </a:r>
            <a:endParaRPr sz="14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400">
                <a:solidFill>
                  <a:srgbClr val="00FF00"/>
                </a:solidFill>
              </a:rPr>
              <a:t> &lt;name of video&gt;</a:t>
            </a:r>
            <a:endParaRPr sz="14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</a:endParaRPr>
          </a:p>
        </p:txBody>
      </p:sp>
      <p:sp>
        <p:nvSpPr>
          <p:cNvPr id="215" name="Google Shape;215;p3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3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5000"/>
              <a:t>DEMO</a:t>
            </a:r>
            <a:endParaRPr sz="5000"/>
          </a:p>
        </p:txBody>
      </p:sp>
      <p:sp>
        <p:nvSpPr>
          <p:cNvPr id="221" name="Google Shape;221;p3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4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EVALUATION</a:t>
            </a:r>
            <a:endParaRPr/>
          </a:p>
        </p:txBody>
      </p:sp>
      <p:sp>
        <p:nvSpPr>
          <p:cNvPr id="227" name="Google Shape;227;p3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3000"/>
              <a:t>Statistics</a:t>
            </a:r>
            <a:endParaRPr sz="3000"/>
          </a:p>
        </p:txBody>
      </p:sp>
      <p:sp>
        <p:nvSpPr>
          <p:cNvPr id="233" name="Google Shape;233;p35"/>
          <p:cNvSpPr txBox="1"/>
          <p:nvPr>
            <p:ph type="title"/>
          </p:nvPr>
        </p:nvSpPr>
        <p:spPr>
          <a:xfrm>
            <a:off x="704738" y="2304150"/>
            <a:ext cx="34281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vi" sz="2200">
                <a:solidFill>
                  <a:schemeClr val="dk1"/>
                </a:solidFill>
              </a:rPr>
              <a:t>Frames per second</a:t>
            </a:r>
            <a:endParaRPr sz="2200">
              <a:solidFill>
                <a:schemeClr val="dk1"/>
              </a:solidFill>
            </a:endParaRPr>
          </a:p>
        </p:txBody>
      </p:sp>
      <p:sp>
        <p:nvSpPr>
          <p:cNvPr id="234" name="Google Shape;234;p35"/>
          <p:cNvSpPr txBox="1"/>
          <p:nvPr>
            <p:ph type="title"/>
          </p:nvPr>
        </p:nvSpPr>
        <p:spPr>
          <a:xfrm>
            <a:off x="5014763" y="2304138"/>
            <a:ext cx="34281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vi" sz="2200">
                <a:solidFill>
                  <a:schemeClr val="dk1"/>
                </a:solidFill>
              </a:rPr>
              <a:t>Packet loss rate</a:t>
            </a:r>
            <a:endParaRPr sz="2200">
              <a:solidFill>
                <a:schemeClr val="dk1"/>
              </a:solidFill>
            </a:endParaRPr>
          </a:p>
        </p:txBody>
      </p:sp>
      <p:sp>
        <p:nvSpPr>
          <p:cNvPr id="235" name="Google Shape;235;p35"/>
          <p:cNvSpPr/>
          <p:nvPr/>
        </p:nvSpPr>
        <p:spPr>
          <a:xfrm>
            <a:off x="1909838" y="3021800"/>
            <a:ext cx="1017900" cy="1039500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0.062</a:t>
            </a:r>
            <a:endParaRPr/>
          </a:p>
        </p:txBody>
      </p:sp>
      <p:sp>
        <p:nvSpPr>
          <p:cNvPr id="236" name="Google Shape;236;p35"/>
          <p:cNvSpPr/>
          <p:nvPr/>
        </p:nvSpPr>
        <p:spPr>
          <a:xfrm>
            <a:off x="6219863" y="3021800"/>
            <a:ext cx="1017900" cy="1039500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0</a:t>
            </a:r>
            <a:endParaRPr/>
          </a:p>
        </p:txBody>
      </p:sp>
      <p:sp>
        <p:nvSpPr>
          <p:cNvPr id="237" name="Google Shape;237;p3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6"/>
          <p:cNvSpPr txBox="1"/>
          <p:nvPr>
            <p:ph type="title"/>
          </p:nvPr>
        </p:nvSpPr>
        <p:spPr>
          <a:xfrm>
            <a:off x="772325" y="2133150"/>
            <a:ext cx="7688400" cy="87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 sz="4100"/>
              <a:t>Thank you for your listening!</a:t>
            </a:r>
            <a:endParaRPr sz="4100"/>
          </a:p>
        </p:txBody>
      </p:sp>
      <p:sp>
        <p:nvSpPr>
          <p:cNvPr id="243" name="Google Shape;243;p3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3700"/>
              <a:t>REQUIREMENT</a:t>
            </a:r>
            <a:r>
              <a:rPr lang="vi" sz="3700"/>
              <a:t> </a:t>
            </a:r>
            <a:r>
              <a:rPr lang="vi" sz="3700"/>
              <a:t>ANALYSIS</a:t>
            </a:r>
            <a:endParaRPr sz="3700"/>
          </a:p>
        </p:txBody>
      </p:sp>
      <p:sp>
        <p:nvSpPr>
          <p:cNvPr id="100" name="Google Shape;100;p1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Functional</a:t>
            </a:r>
            <a:r>
              <a:rPr lang="vi"/>
              <a:t> </a:t>
            </a:r>
            <a:r>
              <a:rPr lang="vi"/>
              <a:t>Requirements</a:t>
            </a:r>
            <a:endParaRPr/>
          </a:p>
        </p:txBody>
      </p:sp>
      <p:pic>
        <p:nvPicPr>
          <p:cNvPr id="106" name="Google Shape;106;p16"/>
          <p:cNvPicPr preferRelativeResize="0"/>
          <p:nvPr/>
        </p:nvPicPr>
        <p:blipFill rotWithShape="1">
          <a:blip r:embed="rId3">
            <a:alphaModFix/>
          </a:blip>
          <a:srcRect b="8892" l="0" r="0" t="0"/>
          <a:stretch/>
        </p:blipFill>
        <p:spPr>
          <a:xfrm>
            <a:off x="1177000" y="1931225"/>
            <a:ext cx="6789999" cy="294437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Non-functional</a:t>
            </a:r>
            <a:r>
              <a:rPr lang="vi"/>
              <a:t> </a:t>
            </a:r>
            <a:r>
              <a:rPr lang="vi"/>
              <a:t>Requirements</a:t>
            </a:r>
            <a:endParaRPr/>
          </a:p>
        </p:txBody>
      </p:sp>
      <p:pic>
        <p:nvPicPr>
          <p:cNvPr id="113" name="Google Shape;113;p17"/>
          <p:cNvPicPr preferRelativeResize="0"/>
          <p:nvPr/>
        </p:nvPicPr>
        <p:blipFill rotWithShape="1">
          <a:blip r:embed="rId3">
            <a:alphaModFix/>
          </a:blip>
          <a:srcRect b="15711" l="0" r="0" t="0"/>
          <a:stretch/>
        </p:blipFill>
        <p:spPr>
          <a:xfrm>
            <a:off x="648550" y="2145550"/>
            <a:ext cx="7846900" cy="251575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COMPONENTS</a:t>
            </a:r>
            <a:endParaRPr/>
          </a:p>
        </p:txBody>
      </p:sp>
      <p:sp>
        <p:nvSpPr>
          <p:cNvPr id="120" name="Google Shape;120;p1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List</a:t>
            </a:r>
            <a:r>
              <a:rPr lang="vi"/>
              <a:t> </a:t>
            </a:r>
            <a:r>
              <a:rPr lang="vi"/>
              <a:t>of</a:t>
            </a:r>
            <a:r>
              <a:rPr lang="vi"/>
              <a:t> </a:t>
            </a:r>
            <a:r>
              <a:rPr lang="vi"/>
              <a:t>Components</a:t>
            </a:r>
            <a:endParaRPr/>
          </a:p>
        </p:txBody>
      </p:sp>
      <p:sp>
        <p:nvSpPr>
          <p:cNvPr id="126" name="Google Shape;126;p19"/>
          <p:cNvSpPr txBox="1"/>
          <p:nvPr>
            <p:ph idx="1" type="body"/>
          </p:nvPr>
        </p:nvSpPr>
        <p:spPr>
          <a:xfrm>
            <a:off x="729450" y="2078875"/>
            <a:ext cx="7688700" cy="27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vi" sz="1600"/>
              <a:t>Client</a:t>
            </a:r>
            <a:r>
              <a:rPr lang="vi" sz="1600"/>
              <a:t> </a:t>
            </a:r>
            <a:r>
              <a:rPr lang="vi" sz="1600"/>
              <a:t>application: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vi" sz="1600"/>
              <a:t>Graphical</a:t>
            </a:r>
            <a:r>
              <a:rPr lang="vi" sz="1600"/>
              <a:t> </a:t>
            </a:r>
            <a:r>
              <a:rPr lang="vi" sz="1600"/>
              <a:t>User</a:t>
            </a:r>
            <a:r>
              <a:rPr lang="vi" sz="1600"/>
              <a:t> </a:t>
            </a:r>
            <a:r>
              <a:rPr lang="vi" sz="1600"/>
              <a:t>Interface</a:t>
            </a:r>
            <a:r>
              <a:rPr lang="vi" sz="1600"/>
              <a:t> </a:t>
            </a:r>
            <a:r>
              <a:rPr lang="vi" sz="1600"/>
              <a:t>(GUI)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vi" sz="1600"/>
              <a:t> </a:t>
            </a:r>
            <a:r>
              <a:rPr lang="vi" sz="1600"/>
              <a:t>RTP</a:t>
            </a:r>
            <a:r>
              <a:rPr lang="vi" sz="1600"/>
              <a:t> </a:t>
            </a:r>
            <a:r>
              <a:rPr lang="vi" sz="1600"/>
              <a:t>packet</a:t>
            </a:r>
            <a:r>
              <a:rPr lang="vi" sz="1600"/>
              <a:t> </a:t>
            </a:r>
            <a:r>
              <a:rPr lang="vi" sz="1600"/>
              <a:t>receiver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vi" sz="1600"/>
              <a:t> </a:t>
            </a:r>
            <a:r>
              <a:rPr lang="vi" sz="1600"/>
              <a:t>Video</a:t>
            </a:r>
            <a:r>
              <a:rPr lang="vi" sz="1600"/>
              <a:t> </a:t>
            </a:r>
            <a:r>
              <a:rPr lang="vi" sz="1600"/>
              <a:t>renderer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vi" sz="1600"/>
              <a:t>Server: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vi" sz="1600"/>
              <a:t> </a:t>
            </a:r>
            <a:r>
              <a:rPr lang="vi" sz="1600"/>
              <a:t>RTSP</a:t>
            </a:r>
            <a:r>
              <a:rPr lang="vi" sz="1600"/>
              <a:t> </a:t>
            </a:r>
            <a:r>
              <a:rPr lang="vi" sz="1600"/>
              <a:t>request</a:t>
            </a:r>
            <a:r>
              <a:rPr lang="vi" sz="1600"/>
              <a:t> </a:t>
            </a:r>
            <a:r>
              <a:rPr lang="vi" sz="1600"/>
              <a:t>handler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vi" sz="1600"/>
              <a:t>RTP</a:t>
            </a:r>
            <a:r>
              <a:rPr lang="vi" sz="1600"/>
              <a:t> </a:t>
            </a:r>
            <a:r>
              <a:rPr lang="vi" sz="1600"/>
              <a:t>packet</a:t>
            </a:r>
            <a:r>
              <a:rPr lang="vi" sz="1600"/>
              <a:t> </a:t>
            </a:r>
            <a:r>
              <a:rPr lang="vi" sz="1600"/>
              <a:t>sender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vi" sz="1600"/>
              <a:t> </a:t>
            </a:r>
            <a:r>
              <a:rPr lang="vi" sz="1600"/>
              <a:t>RTP</a:t>
            </a:r>
            <a:r>
              <a:rPr lang="vi" sz="1600"/>
              <a:t> </a:t>
            </a:r>
            <a:r>
              <a:rPr lang="vi" sz="1600"/>
              <a:t>packet</a:t>
            </a:r>
            <a:r>
              <a:rPr lang="vi" sz="1600"/>
              <a:t> </a:t>
            </a:r>
            <a:r>
              <a:rPr lang="vi" sz="1600"/>
              <a:t>handler</a:t>
            </a:r>
            <a:r>
              <a:rPr lang="vi" sz="1600"/>
              <a:t> </a:t>
            </a:r>
            <a:r>
              <a:rPr lang="vi" sz="1600"/>
              <a:t>(packetization</a:t>
            </a:r>
            <a:r>
              <a:rPr lang="vi" sz="1600"/>
              <a:t> </a:t>
            </a:r>
            <a:r>
              <a:rPr lang="vi" sz="1600"/>
              <a:t>&amp;</a:t>
            </a:r>
            <a:r>
              <a:rPr lang="vi" sz="1600"/>
              <a:t> </a:t>
            </a:r>
            <a:r>
              <a:rPr lang="vi" sz="1600"/>
              <a:t>de-packetization)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vi" sz="1600"/>
              <a:t>Video</a:t>
            </a:r>
            <a:r>
              <a:rPr lang="vi" sz="1600"/>
              <a:t> </a:t>
            </a:r>
            <a:r>
              <a:rPr lang="vi" sz="1600"/>
              <a:t>stream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27" name="Google Shape;127;p1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DATA</a:t>
            </a:r>
            <a:r>
              <a:rPr lang="vi"/>
              <a:t> </a:t>
            </a:r>
            <a:r>
              <a:rPr lang="vi"/>
              <a:t>FLOW</a:t>
            </a:r>
            <a:endParaRPr/>
          </a:p>
        </p:txBody>
      </p:sp>
      <p:sp>
        <p:nvSpPr>
          <p:cNvPr id="133" name="Google Shape;133;p2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Data</a:t>
            </a:r>
            <a:r>
              <a:rPr lang="vi"/>
              <a:t> </a:t>
            </a:r>
            <a:r>
              <a:rPr lang="vi"/>
              <a:t>Flow</a:t>
            </a:r>
            <a:r>
              <a:rPr lang="vi"/>
              <a:t> </a:t>
            </a:r>
            <a:r>
              <a:rPr lang="vi"/>
              <a:t>Diagram</a:t>
            </a:r>
            <a:r>
              <a:rPr lang="vi"/>
              <a:t> </a:t>
            </a:r>
            <a:r>
              <a:rPr lang="vi"/>
              <a:t>(DFD)</a:t>
            </a:r>
            <a:endParaRPr/>
          </a:p>
        </p:txBody>
      </p:sp>
      <p:pic>
        <p:nvPicPr>
          <p:cNvPr id="139" name="Google Shape;139;p21"/>
          <p:cNvPicPr preferRelativeResize="0"/>
          <p:nvPr/>
        </p:nvPicPr>
        <p:blipFill rotWithShape="1">
          <a:blip r:embed="rId3">
            <a:alphaModFix/>
          </a:blip>
          <a:srcRect b="9633" l="0" r="0" t="0"/>
          <a:stretch/>
        </p:blipFill>
        <p:spPr>
          <a:xfrm>
            <a:off x="1616213" y="1853850"/>
            <a:ext cx="5911575" cy="3171774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