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6" r:id="rId3"/>
    <p:sldId id="257" r:id="rId4"/>
    <p:sldId id="258" r:id="rId5"/>
    <p:sldId id="259" r:id="rId6"/>
    <p:sldId id="283" r:id="rId7"/>
    <p:sldId id="261" r:id="rId8"/>
    <p:sldId id="262" r:id="rId9"/>
    <p:sldId id="263" r:id="rId10"/>
    <p:sldId id="264" r:id="rId11"/>
    <p:sldId id="265" r:id="rId12"/>
    <p:sldId id="266" r:id="rId13"/>
    <p:sldId id="268" r:id="rId14"/>
    <p:sldId id="267" r:id="rId15"/>
    <p:sldId id="272" r:id="rId16"/>
    <p:sldId id="273" r:id="rId17"/>
    <p:sldId id="271" r:id="rId18"/>
    <p:sldId id="288" r:id="rId19"/>
    <p:sldId id="270" r:id="rId20"/>
    <p:sldId id="274" r:id="rId21"/>
    <p:sldId id="275" r:id="rId22"/>
    <p:sldId id="276" r:id="rId23"/>
    <p:sldId id="284" r:id="rId24"/>
    <p:sldId id="285" r:id="rId25"/>
    <p:sldId id="286" r:id="rId26"/>
    <p:sldId id="287" r:id="rId27"/>
    <p:sldId id="277"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8235"/>
    <a:srgbClr val="0025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7230" autoAdjust="0"/>
  </p:normalViewPr>
  <p:slideViewPr>
    <p:cSldViewPr snapToGrid="0">
      <p:cViewPr varScale="1">
        <p:scale>
          <a:sx n="105" d="100"/>
          <a:sy n="105" d="100"/>
        </p:scale>
        <p:origin x="22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3ADD9-A38B-4BE5-AC76-350827CA9FF8}" type="datetimeFigureOut">
              <a:rPr lang="en-US" smtClean="0"/>
              <a:t>6/24/2024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E65689-8240-45C5-BB1A-376E97A4566F}" type="slidenum">
              <a:rPr lang="en-US" smtClean="0"/>
              <a:t>‹#›</a:t>
            </a:fld>
            <a:endParaRPr lang="en-US"/>
          </a:p>
        </p:txBody>
      </p:sp>
    </p:spTree>
    <p:extLst>
      <p:ext uri="{BB962C8B-B14F-4D97-AF65-F5344CB8AC3E}">
        <p14:creationId xmlns:p14="http://schemas.microsoft.com/office/powerpoint/2010/main" val="2467333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a:t>
            </a:r>
          </a:p>
          <a:p>
            <a:r>
              <a:rPr lang="en-US" dirty="0"/>
              <a:t> </a:t>
            </a:r>
          </a:p>
          <a:p>
            <a:r>
              <a:rPr lang="en-US" dirty="0"/>
              <a:t>Today we’re going to start investigating what else we can infer about the animal’s we’ve fitted with tracking devices.  </a:t>
            </a:r>
          </a:p>
          <a:p>
            <a:endParaRPr lang="en-US" dirty="0"/>
          </a:p>
          <a:p>
            <a:r>
              <a:rPr lang="en-US" dirty="0"/>
              <a:t>As you all are aware, it is very difficult to physically observe animals in the wild.  As a result, researchers often use the movement path to infer information about the animal’s behavior.  Is the animal resting?  Is it feeding?  How much time does it spend moving or feeding?  And, importantly, what habitats does it frequent and what resources does it need for survival?  </a:t>
            </a:r>
          </a:p>
          <a:p>
            <a:endParaRPr lang="en-US" dirty="0"/>
          </a:p>
          <a:p>
            <a:r>
              <a:rPr lang="en-US" dirty="0"/>
              <a:t>So, we’re going to start addressing these questions over the next few lectures, but it’s important to realize that we are inferring these behaviors solely based on the animal movement data.</a:t>
            </a:r>
          </a:p>
          <a:p>
            <a:endParaRPr lang="en-US" dirty="0"/>
          </a:p>
          <a:p>
            <a:r>
              <a:rPr lang="en-US" dirty="0"/>
              <a:t>My lecture notes are heavily influenced by a course taught at the Smithsonian-Mason School of Conservation and I’ve left a link to these classes here.  But, I also what to thank Dr. Joe Kolowski, the instructor for this class, for sharing his notes to help guide you.  I’d encourage to you to check out this site for other courses that might be of interest to you.</a:t>
            </a:r>
          </a:p>
        </p:txBody>
      </p:sp>
      <p:sp>
        <p:nvSpPr>
          <p:cNvPr id="4" name="Slide Number Placeholder 3"/>
          <p:cNvSpPr>
            <a:spLocks noGrp="1"/>
          </p:cNvSpPr>
          <p:nvPr>
            <p:ph type="sldNum" sz="quarter" idx="5"/>
          </p:nvPr>
        </p:nvSpPr>
        <p:spPr/>
        <p:txBody>
          <a:bodyPr/>
          <a:lstStyle/>
          <a:p>
            <a:fld id="{42E65689-8240-45C5-BB1A-376E97A4566F}" type="slidenum">
              <a:rPr lang="en-US" smtClean="0"/>
              <a:t>1</a:t>
            </a:fld>
            <a:endParaRPr lang="en-US"/>
          </a:p>
        </p:txBody>
      </p:sp>
    </p:spTree>
    <p:extLst>
      <p:ext uri="{BB962C8B-B14F-4D97-AF65-F5344CB8AC3E}">
        <p14:creationId xmlns:p14="http://schemas.microsoft.com/office/powerpoint/2010/main" val="821403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E65689-8240-45C5-BB1A-376E97A4566F}" type="slidenum">
              <a:rPr lang="en-US" smtClean="0"/>
              <a:t>16</a:t>
            </a:fld>
            <a:endParaRPr lang="en-US"/>
          </a:p>
        </p:txBody>
      </p:sp>
    </p:spTree>
    <p:extLst>
      <p:ext uri="{BB962C8B-B14F-4D97-AF65-F5344CB8AC3E}">
        <p14:creationId xmlns:p14="http://schemas.microsoft.com/office/powerpoint/2010/main" val="1435731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start with a process called Behavioral Partitioning.</a:t>
            </a:r>
          </a:p>
          <a:p>
            <a:endParaRPr lang="en-US" dirty="0"/>
          </a:p>
          <a:p>
            <a:r>
              <a:rPr lang="en-US" dirty="0"/>
              <a:t>This involves using characteristics of the movement information, typically across all individuals, in order to assign a label to segments of the movement path to identify what the animal or animals were doing.  More technically correct, what we are doing is identifying when is the animal doing something different from what it was previously doing.  Has the movements changed over time and what does that change in movement mean?</a:t>
            </a:r>
          </a:p>
          <a:p>
            <a:endParaRPr lang="en-US" dirty="0"/>
          </a:p>
          <a:p>
            <a:r>
              <a:rPr lang="en-US" dirty="0"/>
              <a:t>From this, we are trying to associate these changes in movement with ideally, a specific behavior.</a:t>
            </a:r>
          </a:p>
          <a:p>
            <a:endParaRPr lang="en-US" dirty="0"/>
          </a:p>
          <a:p>
            <a:r>
              <a:rPr lang="en-US" dirty="0"/>
              <a:t>We have a few options available to us to answer these types of questions, all of which differ in their assumptions, the complexity of their output, and in their explanatory potential.  These include:</a:t>
            </a:r>
          </a:p>
          <a:p>
            <a:endParaRPr lang="en-US" dirty="0"/>
          </a:p>
          <a:p>
            <a:r>
              <a:rPr lang="en-US" dirty="0"/>
              <a:t>Hidden Mark Models or so-called State-Switching State Space Models, Behavioral Change Point Analysis (BCPA), First Passage Time or Residence Time, and Multi-state Random Walks.  We going to spend most of our discussion on HMMs because this is the most developed of these behavioral partitioning models.</a:t>
            </a:r>
          </a:p>
          <a:p>
            <a:endParaRPr lang="en-US" dirty="0"/>
          </a:p>
          <a:p>
            <a:r>
              <a:rPr lang="en-US" dirty="0"/>
              <a:t>I’ve also listed the Gurarie et al 2016 paper, as it provides a very nice summary and comparison of all 4 of these methods.  The paper is also included in the lecture file notes.</a:t>
            </a:r>
          </a:p>
        </p:txBody>
      </p:sp>
      <p:sp>
        <p:nvSpPr>
          <p:cNvPr id="4" name="Slide Number Placeholder 3"/>
          <p:cNvSpPr>
            <a:spLocks noGrp="1"/>
          </p:cNvSpPr>
          <p:nvPr>
            <p:ph type="sldNum" sz="quarter" idx="5"/>
          </p:nvPr>
        </p:nvSpPr>
        <p:spPr/>
        <p:txBody>
          <a:bodyPr/>
          <a:lstStyle/>
          <a:p>
            <a:fld id="{42E65689-8240-45C5-BB1A-376E97A4566F}" type="slidenum">
              <a:rPr lang="en-US" smtClean="0"/>
              <a:t>2</a:t>
            </a:fld>
            <a:endParaRPr lang="en-US"/>
          </a:p>
        </p:txBody>
      </p:sp>
    </p:spTree>
    <p:extLst>
      <p:ext uri="{BB962C8B-B14F-4D97-AF65-F5344CB8AC3E}">
        <p14:creationId xmlns:p14="http://schemas.microsoft.com/office/powerpoint/2010/main" val="39926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would we want to break out these behaviors, especially as researchers or protected area managers?  The Gurarie paper does a good job of explaining this, breaking out the objectives of animal movement studies into three main categories: Exploratory, Explanatory, and Predictive.</a:t>
            </a:r>
          </a:p>
          <a:p>
            <a:endParaRPr lang="en-US" dirty="0"/>
          </a:p>
          <a:p>
            <a:r>
              <a:rPr lang="en-US" dirty="0"/>
              <a:t>In the Exploratory phase, we are interested in what the animal is doing?  This entails generating metrics to describe and quantify the movement track.  How fast or slow is the animal moving?  How far did it move?  Then, we can start asking whether there are distinct behaviors in the animal movement track and if so, how many?  What characteristics distinguish these behavior and we can investigate when and where these behaviors occur?  This get’s very interesting, as we start to look at the preferences of the animal and how their movements are related to habitat, climate, and/or disturbance.</a:t>
            </a:r>
          </a:p>
          <a:p>
            <a:endParaRPr lang="en-US" dirty="0"/>
          </a:p>
          <a:p>
            <a:r>
              <a:rPr lang="en-US" dirty="0"/>
              <a:t>Then we can start to ask Explanatory behaviors.  Why is the animal doing something?  This allows us to associate behaviors with something in the animal’s environment or how the transitions are related to particular covariates, like season or some sort of environmental cue, or potential related to predation or social factors like the rank of the animal in a group or how many animals might be in a group.</a:t>
            </a:r>
          </a:p>
          <a:p>
            <a:endParaRPr lang="en-US" dirty="0"/>
          </a:p>
          <a:p>
            <a:r>
              <a:rPr lang="en-US" dirty="0"/>
              <a:t>And then finally we ask predictive questions.  If we modify the environment in some way, how would that be expected to impact the animal.</a:t>
            </a:r>
          </a:p>
          <a:p>
            <a:endParaRPr lang="en-US" dirty="0"/>
          </a:p>
          <a:p>
            <a:r>
              <a:rPr lang="en-US" dirty="0"/>
              <a:t>It’s really these Explanatory and Predictive aspects that are most interesting, but require us to start at the Exploratory phase.</a:t>
            </a:r>
          </a:p>
        </p:txBody>
      </p:sp>
      <p:sp>
        <p:nvSpPr>
          <p:cNvPr id="4" name="Slide Number Placeholder 3"/>
          <p:cNvSpPr>
            <a:spLocks noGrp="1"/>
          </p:cNvSpPr>
          <p:nvPr>
            <p:ph type="sldNum" sz="quarter" idx="5"/>
          </p:nvPr>
        </p:nvSpPr>
        <p:spPr/>
        <p:txBody>
          <a:bodyPr/>
          <a:lstStyle/>
          <a:p>
            <a:fld id="{42E65689-8240-45C5-BB1A-376E97A4566F}" type="slidenum">
              <a:rPr lang="en-US" smtClean="0"/>
              <a:t>3</a:t>
            </a:fld>
            <a:endParaRPr lang="en-US"/>
          </a:p>
        </p:txBody>
      </p:sp>
    </p:spTree>
    <p:extLst>
      <p:ext uri="{BB962C8B-B14F-4D97-AF65-F5344CB8AC3E}">
        <p14:creationId xmlns:p14="http://schemas.microsoft.com/office/powerpoint/2010/main" val="1774050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start with Hidden Markov Models, which I’ll commonly refer to as HMMs.  These are also often referred to as state switching models.  These are discrete time, discrete state, state space models.  So, this is an important distinction from the models that Chris has been describing.  The behavioral state of the animal is the unobserved, or the latent state, that we are trying to predict.</a:t>
            </a:r>
          </a:p>
          <a:p>
            <a:endParaRPr lang="en-US" dirty="0"/>
          </a:p>
          <a:p>
            <a:r>
              <a:rPr lang="en-US" dirty="0"/>
              <a:t>These models operate on time series data where the response variable is step length and turning angle, but this framework could be used on other time series data, for instance accelerometry data, occupancy data, capture-recapture data, and others</a:t>
            </a:r>
          </a:p>
          <a:p>
            <a:endParaRPr lang="en-US" dirty="0"/>
          </a:p>
          <a:p>
            <a:r>
              <a:rPr lang="en-US" dirty="0"/>
              <a:t>The key assumption is that we have some unknown number of unobserved behavioral states and these behavioral states can be distinguished by distinct statistical distributions of step lengths and turning angles.  This is really the core of this approach. </a:t>
            </a:r>
          </a:p>
        </p:txBody>
      </p:sp>
      <p:sp>
        <p:nvSpPr>
          <p:cNvPr id="4" name="Slide Number Placeholder 3"/>
          <p:cNvSpPr>
            <a:spLocks noGrp="1"/>
          </p:cNvSpPr>
          <p:nvPr>
            <p:ph type="sldNum" sz="quarter" idx="5"/>
          </p:nvPr>
        </p:nvSpPr>
        <p:spPr/>
        <p:txBody>
          <a:bodyPr/>
          <a:lstStyle/>
          <a:p>
            <a:fld id="{42E65689-8240-45C5-BB1A-376E97A4566F}" type="slidenum">
              <a:rPr lang="en-US" smtClean="0"/>
              <a:t>4</a:t>
            </a:fld>
            <a:endParaRPr lang="en-US"/>
          </a:p>
        </p:txBody>
      </p:sp>
    </p:spTree>
    <p:extLst>
      <p:ext uri="{BB962C8B-B14F-4D97-AF65-F5344CB8AC3E}">
        <p14:creationId xmlns:p14="http://schemas.microsoft.com/office/powerpoint/2010/main" val="3087278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does this look like.</a:t>
            </a:r>
          </a:p>
          <a:p>
            <a:endParaRPr lang="en-US" dirty="0"/>
          </a:p>
          <a:p>
            <a:r>
              <a:rPr lang="en-US" dirty="0"/>
              <a:t>We have two processes…this is what makes this a hierarchical modeling approach.  We have our observation process, which in this case is our location observations with associated step lengths and turning angles….the movement data.  And, we have our latent or unobserved state…our hidden state.  This is what we want to learn about.</a:t>
            </a:r>
          </a:p>
          <a:p>
            <a:endParaRPr lang="en-US" dirty="0"/>
          </a:p>
          <a:p>
            <a:r>
              <a:rPr lang="en-US" dirty="0"/>
              <a:t>We assume that this latent state process is a Markov process, meaning that information about the current state is used to make information about the following or future state.</a:t>
            </a:r>
          </a:p>
          <a:p>
            <a:endParaRPr lang="en-US" dirty="0"/>
          </a:p>
          <a:p>
            <a:r>
              <a:rPr lang="en-US" dirty="0"/>
              <a:t>You might also hear the term 1</a:t>
            </a:r>
            <a:r>
              <a:rPr lang="en-US" baseline="30000" dirty="0"/>
              <a:t>st</a:t>
            </a:r>
            <a:r>
              <a:rPr lang="en-US" dirty="0"/>
              <a:t> or </a:t>
            </a:r>
            <a:r>
              <a:rPr lang="en-US" dirty="0" err="1"/>
              <a:t>or</a:t>
            </a:r>
            <a:r>
              <a:rPr lang="en-US" dirty="0"/>
              <a:t> 2</a:t>
            </a:r>
            <a:r>
              <a:rPr lang="en-US" baseline="30000" dirty="0"/>
              <a:t>nd</a:t>
            </a:r>
            <a:r>
              <a:rPr lang="en-US" dirty="0"/>
              <a:t> or Markov process.  This just mean how many previous states are used (1 or 2 or more) to inform the current or future state.  So a 1</a:t>
            </a:r>
            <a:r>
              <a:rPr lang="en-US" baseline="30000" dirty="0"/>
              <a:t>st</a:t>
            </a:r>
            <a:r>
              <a:rPr lang="en-US" dirty="0"/>
              <a:t> order Markov process indicates that we are only using the current state to predict our future state.</a:t>
            </a:r>
          </a:p>
          <a:p>
            <a:endParaRPr lang="en-US" dirty="0"/>
          </a:p>
          <a:p>
            <a:r>
              <a:rPr lang="en-US" dirty="0"/>
              <a:t>We have discrete (arguably) random variables, in this case step length and turning angles.  And we have N, our number of states, which in most cases is typically 4 or less.  Most likely 2 or 3 states.  This is what we are trying to estimate effectively.  What is the animal doing?  Is it resting or feeding?</a:t>
            </a:r>
          </a:p>
          <a:p>
            <a:endParaRPr lang="en-US" dirty="0"/>
          </a:p>
          <a:p>
            <a:r>
              <a:rPr lang="en-US" dirty="0"/>
              <a:t>Again, the key is that these states vary in the distributions of the step length and turning angles.  We’ll also have a transition matrix included in these models.  This governs how likely it is for animal to switch from one state to another state.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2E65689-8240-45C5-BB1A-376E97A4566F}" type="slidenum">
              <a:rPr lang="en-US" smtClean="0"/>
              <a:t>5</a:t>
            </a:fld>
            <a:endParaRPr lang="en-US"/>
          </a:p>
        </p:txBody>
      </p:sp>
    </p:spTree>
    <p:extLst>
      <p:ext uri="{BB962C8B-B14F-4D97-AF65-F5344CB8AC3E}">
        <p14:creationId xmlns:p14="http://schemas.microsoft.com/office/powerpoint/2010/main" val="2192812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 these models, we are going to estimate transition probabilities, which we see in the matrix table on the bottom left.   And it’s going to estimate the parameters of the statistical distributions of step length and turning angles for each of our states.  This is the kind of output that we will see with these models.  On the right, which is taken from XXX, you can see the raw data summarizes in columns, and the model fitted estimates of these parameters, shown as thick curved lines.  Step lengths are at the top and turning angles on the bottom.  Most important for you at this point is simply to notice the difference in the distributions between each of these states.</a:t>
            </a:r>
          </a:p>
          <a:p>
            <a:endParaRPr lang="en-US" dirty="0"/>
          </a:p>
          <a:p>
            <a:r>
              <a:rPr lang="en-US" dirty="0"/>
              <a:t>We also see the numerical transitions which estimates the likelihood that animals switch from 1 state to the next.  This matrix is easiest read in rows…so the probability that an animal will transition from State 1 to State 1, that is stay within that state is very high (0.8 or 80 %), with smaller probabilities of transitioning from State 1 to State 2 or State 1 to State 3.  Similarly, we see that this animal transitions from State 2 to State 1 with a 20% probability and from State 2 to State 3 with a 10% probability.  </a:t>
            </a:r>
          </a:p>
          <a:p>
            <a:endParaRPr lang="en-US" dirty="0"/>
          </a:p>
          <a:p>
            <a:r>
              <a:rPr lang="en-US" dirty="0"/>
              <a:t>Interestingly, the diagonals are all quite high.  This make sense.  When you are in a particular state, you tend to stay in that state.  </a:t>
            </a:r>
          </a:p>
          <a:p>
            <a:endParaRPr lang="en-US" dirty="0"/>
          </a:p>
          <a:p>
            <a:r>
              <a:rPr lang="en-US" dirty="0"/>
              <a:t>Probably most important is that we can incorporate covariates that influence these transitions between different states.  This is what we will be looking at when we fit models.</a:t>
            </a:r>
          </a:p>
          <a:p>
            <a:endParaRPr lang="en-US" dirty="0"/>
          </a:p>
          <a:p>
            <a:endParaRPr lang="en-US" dirty="0"/>
          </a:p>
        </p:txBody>
      </p:sp>
      <p:sp>
        <p:nvSpPr>
          <p:cNvPr id="4" name="Slide Number Placeholder 3"/>
          <p:cNvSpPr>
            <a:spLocks noGrp="1"/>
          </p:cNvSpPr>
          <p:nvPr>
            <p:ph type="sldNum" sz="quarter" idx="5"/>
          </p:nvPr>
        </p:nvSpPr>
        <p:spPr/>
        <p:txBody>
          <a:bodyPr/>
          <a:lstStyle/>
          <a:p>
            <a:fld id="{42E65689-8240-45C5-BB1A-376E97A4566F}" type="slidenum">
              <a:rPr lang="en-US" smtClean="0"/>
              <a:t>6</a:t>
            </a:fld>
            <a:endParaRPr lang="en-US"/>
          </a:p>
        </p:txBody>
      </p:sp>
    </p:spTree>
    <p:extLst>
      <p:ext uri="{BB962C8B-B14F-4D97-AF65-F5344CB8AC3E}">
        <p14:creationId xmlns:p14="http://schemas.microsoft.com/office/powerpoint/2010/main" val="773733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setup these models, we need to provide starting values.  This can be a frustrating part, as the models will often fail if improper starting values are provided.</a:t>
            </a:r>
          </a:p>
          <a:p>
            <a:endParaRPr lang="en-US" dirty="0"/>
          </a:p>
          <a:p>
            <a:r>
              <a:rPr lang="en-US" dirty="0"/>
              <a:t>We have to input the number of states.  This is not an estimable parameter in these models.  It must be provided.</a:t>
            </a:r>
          </a:p>
          <a:p>
            <a:endParaRPr lang="en-US" dirty="0"/>
          </a:p>
          <a:p>
            <a:r>
              <a:rPr lang="en-US" dirty="0"/>
              <a:t>We also need to specify the starting state.  Common is to simply provide an equal probability of being in any one of the starting states.</a:t>
            </a:r>
          </a:p>
          <a:p>
            <a:endParaRPr lang="en-US" dirty="0"/>
          </a:p>
          <a:p>
            <a:r>
              <a:rPr lang="en-US" dirty="0"/>
              <a:t>Then, we need to setup the distributions for step length and turning angles and we need to do this for each of the states.  This means we first need to specify the shape of the distribution.  For the steplengths, we have four potential distributions to choose from.  A gamma distribution is the default, but we could also choose a Weibull, a log-normal, or an exponential distribution.  These dictate the shape and behavior of the curves.  For Gamma, we then need to provide the mean, variance, and zero-mass.  The zero mass needs to be used if you have steplengths of 0. </a:t>
            </a:r>
          </a:p>
          <a:p>
            <a:endParaRPr lang="en-US" dirty="0"/>
          </a:p>
          <a:p>
            <a:r>
              <a:rPr lang="en-US" dirty="0"/>
              <a:t>For our turning angles, we have two potential distribution options, the von Mises (which is the default) and the wrapped Cauchy.  Both are circular distributions, which require the mean turning angle and the clustering parameter which is similar to the variance of the turning angle distribution.</a:t>
            </a:r>
          </a:p>
          <a:p>
            <a:endParaRPr lang="en-US" dirty="0"/>
          </a:p>
          <a:p>
            <a:r>
              <a:rPr lang="en-US" dirty="0"/>
              <a:t>The Transition probably matrix will then be estimated based on our starting states.  This will be estimated for us once we input all the other values.</a:t>
            </a:r>
          </a:p>
        </p:txBody>
      </p:sp>
      <p:sp>
        <p:nvSpPr>
          <p:cNvPr id="4" name="Slide Number Placeholder 3"/>
          <p:cNvSpPr>
            <a:spLocks noGrp="1"/>
          </p:cNvSpPr>
          <p:nvPr>
            <p:ph type="sldNum" sz="quarter" idx="5"/>
          </p:nvPr>
        </p:nvSpPr>
        <p:spPr/>
        <p:txBody>
          <a:bodyPr/>
          <a:lstStyle/>
          <a:p>
            <a:fld id="{42E65689-8240-45C5-BB1A-376E97A4566F}" type="slidenum">
              <a:rPr lang="en-US" smtClean="0"/>
              <a:t>7</a:t>
            </a:fld>
            <a:endParaRPr lang="en-US"/>
          </a:p>
        </p:txBody>
      </p:sp>
    </p:spTree>
    <p:extLst>
      <p:ext uri="{BB962C8B-B14F-4D97-AF65-F5344CB8AC3E}">
        <p14:creationId xmlns:p14="http://schemas.microsoft.com/office/powerpoint/2010/main" val="1969301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models are run….we can then use what are called decoding algorithms to assess the most likely state for every one of our locations.  As you can imagine, this is very useful.  In R, we have access to three different algorithms, which differ slightly with how they decode the state values.  The default is called the Viterbi algorithm.</a:t>
            </a:r>
          </a:p>
          <a:p>
            <a:endParaRPr lang="en-US" dirty="0"/>
          </a:p>
          <a:p>
            <a:r>
              <a:rPr lang="en-US" dirty="0"/>
              <a:t>We also have access to stationary probabilities.  So instead of assign a state to every point, we can look at the probability of each point, often times providing a value of confidence to each particular state assignment.</a:t>
            </a:r>
          </a:p>
          <a:p>
            <a:endParaRPr lang="en-US" dirty="0"/>
          </a:p>
          <a:p>
            <a:r>
              <a:rPr lang="en-US" dirty="0"/>
              <a:t>It’s important to note that with these models we are assuming regular sampling intervals with negligible error.  If this assumption can’t be met, pre-processing of the data would be necessary.  Chris highlighted some ways of removing erroneous points, but other methods exist to smooth travel path and remove or minimize erroneous data points.  The problem here is that the latent states that we are estimating are completing based on the steplengths and turning angles.  And, if these are incorrect or biased in some way, it can have a huge on these distributions and impact our results.</a:t>
            </a:r>
          </a:p>
          <a:p>
            <a:endParaRPr lang="en-US" dirty="0"/>
          </a:p>
          <a:p>
            <a:r>
              <a:rPr lang="en-US" dirty="0"/>
              <a:t>There is not date/time included in these models……we have to make sure we are feeding the data in an ordered sequence (Chronologically), which we’ll do together during the coding part of lecture.  As a result, we need to be very careful about irregularly sampled data, as the model won’t differentiate.</a:t>
            </a:r>
          </a:p>
          <a:p>
            <a:endParaRPr lang="en-US" dirty="0"/>
          </a:p>
          <a:p>
            <a:r>
              <a:rPr lang="en-US" dirty="0"/>
              <a:t>We also can use standard model comparison techniques like AIC to assess individual models.</a:t>
            </a:r>
          </a:p>
        </p:txBody>
      </p:sp>
      <p:sp>
        <p:nvSpPr>
          <p:cNvPr id="4" name="Slide Number Placeholder 3"/>
          <p:cNvSpPr>
            <a:spLocks noGrp="1"/>
          </p:cNvSpPr>
          <p:nvPr>
            <p:ph type="sldNum" sz="quarter" idx="5"/>
          </p:nvPr>
        </p:nvSpPr>
        <p:spPr/>
        <p:txBody>
          <a:bodyPr/>
          <a:lstStyle/>
          <a:p>
            <a:fld id="{42E65689-8240-45C5-BB1A-376E97A4566F}" type="slidenum">
              <a:rPr lang="en-US" smtClean="0"/>
              <a:t>8</a:t>
            </a:fld>
            <a:endParaRPr lang="en-US"/>
          </a:p>
        </p:txBody>
      </p:sp>
    </p:spTree>
    <p:extLst>
      <p:ext uri="{BB962C8B-B14F-4D97-AF65-F5344CB8AC3E}">
        <p14:creationId xmlns:p14="http://schemas.microsoft.com/office/powerpoint/2010/main" val="2946496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I’m showing you the gamma distribution, which is taken directly from the </a:t>
            </a:r>
            <a:r>
              <a:rPr lang="en-US" dirty="0" err="1"/>
              <a:t>Pohle</a:t>
            </a:r>
            <a:r>
              <a:rPr lang="en-US" dirty="0"/>
              <a:t> et al paper.  The nice aspect of this distribution and why it’s used is that values cannot go below 0.  You can’t have a negative </a:t>
            </a:r>
            <a:r>
              <a:rPr lang="en-US" dirty="0" err="1"/>
              <a:t>steplength</a:t>
            </a:r>
            <a:r>
              <a:rPr lang="en-US" dirty="0"/>
              <a:t>, so it’s more appropriate, that is, it has statistical support, for the data it’s being used to describe.</a:t>
            </a:r>
          </a:p>
          <a:p>
            <a:endParaRPr lang="en-US" dirty="0"/>
          </a:p>
          <a:p>
            <a:r>
              <a:rPr lang="en-US" dirty="0"/>
              <a:t>Here, we have 2 states.  State 1 is described with a mean value of 0.5 and a shape parameter of 0.7, that’s essentially the variance in this distribution.  State 2 has a mean of 4, with a shape or variance of 2.5.  What you can see is the difference in the shapes for each of these states…representative of different behaviors.</a:t>
            </a:r>
          </a:p>
        </p:txBody>
      </p:sp>
      <p:sp>
        <p:nvSpPr>
          <p:cNvPr id="4" name="Slide Number Placeholder 3"/>
          <p:cNvSpPr>
            <a:spLocks noGrp="1"/>
          </p:cNvSpPr>
          <p:nvPr>
            <p:ph type="sldNum" sz="quarter" idx="5"/>
          </p:nvPr>
        </p:nvSpPr>
        <p:spPr/>
        <p:txBody>
          <a:bodyPr/>
          <a:lstStyle/>
          <a:p>
            <a:fld id="{42E65689-8240-45C5-BB1A-376E97A4566F}" type="slidenum">
              <a:rPr lang="en-US" smtClean="0"/>
              <a:t>9</a:t>
            </a:fld>
            <a:endParaRPr lang="en-US"/>
          </a:p>
        </p:txBody>
      </p:sp>
    </p:spTree>
    <p:extLst>
      <p:ext uri="{BB962C8B-B14F-4D97-AF65-F5344CB8AC3E}">
        <p14:creationId xmlns:p14="http://schemas.microsoft.com/office/powerpoint/2010/main" val="105770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BB5D-8633-B235-A72B-5C34E06740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F7D767-0D0E-F013-3D8C-C52D5146F0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62E28E-8C61-5C80-63E4-7ECBDB436228}"/>
              </a:ext>
            </a:extLst>
          </p:cNvPr>
          <p:cNvSpPr>
            <a:spLocks noGrp="1"/>
          </p:cNvSpPr>
          <p:nvPr>
            <p:ph type="dt" sz="half" idx="10"/>
          </p:nvPr>
        </p:nvSpPr>
        <p:spPr/>
        <p:txBody>
          <a:bodyPr/>
          <a:lstStyle/>
          <a:p>
            <a:fld id="{0F40EE0F-3D5D-4E7E-9C3F-44BCD00311B7}" type="datetimeFigureOut">
              <a:rPr lang="en-US" smtClean="0"/>
              <a:t>6/24/2024</a:t>
            </a:fld>
            <a:endParaRPr lang="en-US"/>
          </a:p>
        </p:txBody>
      </p:sp>
      <p:sp>
        <p:nvSpPr>
          <p:cNvPr id="5" name="Footer Placeholder 4">
            <a:extLst>
              <a:ext uri="{FF2B5EF4-FFF2-40B4-BE49-F238E27FC236}">
                <a16:creationId xmlns:a16="http://schemas.microsoft.com/office/drawing/2014/main" id="{8F317237-7408-4A16-74D2-AC73925B3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C3E44-2A58-CD46-B4E6-634D9CAC7F7D}"/>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376695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0D7B-0DA6-202F-D1C8-4CB926FEEC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4C709F-2E1C-E81F-AA16-D155253A80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0F9CF8-47D7-0AA5-4538-9F9D78A14736}"/>
              </a:ext>
            </a:extLst>
          </p:cNvPr>
          <p:cNvSpPr>
            <a:spLocks noGrp="1"/>
          </p:cNvSpPr>
          <p:nvPr>
            <p:ph type="dt" sz="half" idx="10"/>
          </p:nvPr>
        </p:nvSpPr>
        <p:spPr/>
        <p:txBody>
          <a:bodyPr/>
          <a:lstStyle/>
          <a:p>
            <a:fld id="{0F40EE0F-3D5D-4E7E-9C3F-44BCD00311B7}" type="datetimeFigureOut">
              <a:rPr lang="en-US" smtClean="0"/>
              <a:t>6/24/2024</a:t>
            </a:fld>
            <a:endParaRPr lang="en-US"/>
          </a:p>
        </p:txBody>
      </p:sp>
      <p:sp>
        <p:nvSpPr>
          <p:cNvPr id="5" name="Footer Placeholder 4">
            <a:extLst>
              <a:ext uri="{FF2B5EF4-FFF2-40B4-BE49-F238E27FC236}">
                <a16:creationId xmlns:a16="http://schemas.microsoft.com/office/drawing/2014/main" id="{438D59DA-F958-F568-FCB1-322CFA6DF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FF0AE-D9EC-A7CC-AC0B-4629241635CB}"/>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3103711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EBBD73-A073-5BBF-3B88-EA4C110497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FF7137-AADD-1E27-D58D-A043800087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20D9C-43D1-0857-1C36-04756151891E}"/>
              </a:ext>
            </a:extLst>
          </p:cNvPr>
          <p:cNvSpPr>
            <a:spLocks noGrp="1"/>
          </p:cNvSpPr>
          <p:nvPr>
            <p:ph type="dt" sz="half" idx="10"/>
          </p:nvPr>
        </p:nvSpPr>
        <p:spPr/>
        <p:txBody>
          <a:bodyPr/>
          <a:lstStyle/>
          <a:p>
            <a:fld id="{0F40EE0F-3D5D-4E7E-9C3F-44BCD00311B7}" type="datetimeFigureOut">
              <a:rPr lang="en-US" smtClean="0"/>
              <a:t>6/24/2024</a:t>
            </a:fld>
            <a:endParaRPr lang="en-US"/>
          </a:p>
        </p:txBody>
      </p:sp>
      <p:sp>
        <p:nvSpPr>
          <p:cNvPr id="5" name="Footer Placeholder 4">
            <a:extLst>
              <a:ext uri="{FF2B5EF4-FFF2-40B4-BE49-F238E27FC236}">
                <a16:creationId xmlns:a16="http://schemas.microsoft.com/office/drawing/2014/main" id="{D85BF4B7-2862-C39E-1379-1AE77F97E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36B26-27E8-9F79-2BE8-EB3CDDCF5B90}"/>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2375665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7DA6B-8100-65D7-96FB-E83A80B4B7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22D434-A3B4-6907-0E74-5280AD261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802705-1F9E-F90B-835F-C3904C6C5647}"/>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6/24/2024</a:t>
            </a:fld>
            <a:endParaRPr lang="en-US"/>
          </a:p>
        </p:txBody>
      </p:sp>
      <p:sp>
        <p:nvSpPr>
          <p:cNvPr id="5" name="Footer Placeholder 4">
            <a:extLst>
              <a:ext uri="{FF2B5EF4-FFF2-40B4-BE49-F238E27FC236}">
                <a16:creationId xmlns:a16="http://schemas.microsoft.com/office/drawing/2014/main" id="{C9971DAD-E3C4-0A71-0B8C-A15AB325174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68586EE-B13A-2C36-4B5A-22088CD7C88B}"/>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906293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4A389-B57D-8ED1-B60E-EE5992A9F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D3D35-E586-B3DD-17C2-FD3FC25810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88665-BE47-70AF-9E1C-83BAB605388C}"/>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6/24/2024</a:t>
            </a:fld>
            <a:endParaRPr lang="en-US"/>
          </a:p>
        </p:txBody>
      </p:sp>
      <p:sp>
        <p:nvSpPr>
          <p:cNvPr id="5" name="Footer Placeholder 4">
            <a:extLst>
              <a:ext uri="{FF2B5EF4-FFF2-40B4-BE49-F238E27FC236}">
                <a16:creationId xmlns:a16="http://schemas.microsoft.com/office/drawing/2014/main" id="{009E40FD-6745-0060-1A60-21219301708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F31B0DE-265F-9E79-41EF-453F674C0EBC}"/>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779080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08B1-94CE-940D-F090-897C415459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B42A77-480B-C139-0489-42350C7118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D1E64C-4A42-EBAD-4DF8-E8189868C82C}"/>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6/24/2024</a:t>
            </a:fld>
            <a:endParaRPr lang="en-US"/>
          </a:p>
        </p:txBody>
      </p:sp>
      <p:sp>
        <p:nvSpPr>
          <p:cNvPr id="5" name="Footer Placeholder 4">
            <a:extLst>
              <a:ext uri="{FF2B5EF4-FFF2-40B4-BE49-F238E27FC236}">
                <a16:creationId xmlns:a16="http://schemas.microsoft.com/office/drawing/2014/main" id="{4FB9F794-C990-DAF6-D3B4-DB77B992F25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AC91EFB-6B9B-644B-B324-56C9D5A2A9F7}"/>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1018328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5653-6BAA-2A22-209B-4D42AAF7B3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792564-D1D4-2406-EC47-DF6EA21E65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0505AF-DDC5-6441-1B0D-FA856CDDE8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39899-26C6-9B66-C1E8-6BEABE69E4C4}"/>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6/24/2024</a:t>
            </a:fld>
            <a:endParaRPr lang="en-US"/>
          </a:p>
        </p:txBody>
      </p:sp>
      <p:sp>
        <p:nvSpPr>
          <p:cNvPr id="6" name="Footer Placeholder 5">
            <a:extLst>
              <a:ext uri="{FF2B5EF4-FFF2-40B4-BE49-F238E27FC236}">
                <a16:creationId xmlns:a16="http://schemas.microsoft.com/office/drawing/2014/main" id="{653287D0-5380-5D8B-96EB-896779B2D9A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378AF39-D9C4-B6AF-EA55-B2D3D359793C}"/>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4223895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7F0C-C2C0-718C-46F0-6692B841CE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7F6AEF-0F4E-483C-823B-F8AB8B13A5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2BA1A7-0139-FA31-C85A-C08F92A3F2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9F063B-0C07-4741-D9D8-23ACFD4DD8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51A239-EB1B-9BBE-D446-6B32DD0C48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14692E-C3C8-E3C4-1887-6DF88FC3A4B1}"/>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6/24/2024</a:t>
            </a:fld>
            <a:endParaRPr lang="en-US"/>
          </a:p>
        </p:txBody>
      </p:sp>
      <p:sp>
        <p:nvSpPr>
          <p:cNvPr id="8" name="Footer Placeholder 7">
            <a:extLst>
              <a:ext uri="{FF2B5EF4-FFF2-40B4-BE49-F238E27FC236}">
                <a16:creationId xmlns:a16="http://schemas.microsoft.com/office/drawing/2014/main" id="{8FF2DF99-A96F-2ECF-594B-FF6EE13C9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1086292-4DEA-3196-8736-BB7ACD5D1ED7}"/>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3012961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8282-8568-A661-B3FB-F6D3E30C6A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9488B1-22A8-CC95-5819-D5B65DB89CA3}"/>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6/24/2024</a:t>
            </a:fld>
            <a:endParaRPr lang="en-US"/>
          </a:p>
        </p:txBody>
      </p:sp>
      <p:sp>
        <p:nvSpPr>
          <p:cNvPr id="4" name="Footer Placeholder 3">
            <a:extLst>
              <a:ext uri="{FF2B5EF4-FFF2-40B4-BE49-F238E27FC236}">
                <a16:creationId xmlns:a16="http://schemas.microsoft.com/office/drawing/2014/main" id="{81D7FF7B-2A4B-5ADE-5A12-FB306A839AC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CE3B061-81A4-264F-5AD1-F823B3120A16}"/>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29807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9AAD64-B307-9735-6581-81761A353F8F}"/>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6/24/2024</a:t>
            </a:fld>
            <a:endParaRPr lang="en-US"/>
          </a:p>
        </p:txBody>
      </p:sp>
      <p:sp>
        <p:nvSpPr>
          <p:cNvPr id="3" name="Footer Placeholder 2">
            <a:extLst>
              <a:ext uri="{FF2B5EF4-FFF2-40B4-BE49-F238E27FC236}">
                <a16:creationId xmlns:a16="http://schemas.microsoft.com/office/drawing/2014/main" id="{E5E24A79-9602-1C30-1992-36101CA24FD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B67C959A-9ACA-FAF1-67B7-7760E42C58F8}"/>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640546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A926B-4369-CBA2-9A3E-7591989144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6A7AA4-A17B-FDED-62BE-EA121EFEB4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7E5E29-4509-2E0E-5BE7-E9B9BBE90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0DCC3-A940-E8C9-E694-AABA8E7974C5}"/>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6/24/2024</a:t>
            </a:fld>
            <a:endParaRPr lang="en-US"/>
          </a:p>
        </p:txBody>
      </p:sp>
      <p:sp>
        <p:nvSpPr>
          <p:cNvPr id="6" name="Footer Placeholder 5">
            <a:extLst>
              <a:ext uri="{FF2B5EF4-FFF2-40B4-BE49-F238E27FC236}">
                <a16:creationId xmlns:a16="http://schemas.microsoft.com/office/drawing/2014/main" id="{3919BBC6-A256-BD5C-0383-0579D385F45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2EF115E-9095-1EBB-A387-7A85178A8F36}"/>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1124462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99D40-5657-CC9C-6A90-5BBD6C4D74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AE1203-E98E-E3F7-FD4B-84C2AD19CD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F6EAA-832C-0B49-2FEA-E88F92714B4F}"/>
              </a:ext>
            </a:extLst>
          </p:cNvPr>
          <p:cNvSpPr>
            <a:spLocks noGrp="1"/>
          </p:cNvSpPr>
          <p:nvPr>
            <p:ph type="dt" sz="half" idx="10"/>
          </p:nvPr>
        </p:nvSpPr>
        <p:spPr/>
        <p:txBody>
          <a:bodyPr/>
          <a:lstStyle/>
          <a:p>
            <a:fld id="{0F40EE0F-3D5D-4E7E-9C3F-44BCD00311B7}" type="datetimeFigureOut">
              <a:rPr lang="en-US" smtClean="0"/>
              <a:t>6/24/2024</a:t>
            </a:fld>
            <a:endParaRPr lang="en-US"/>
          </a:p>
        </p:txBody>
      </p:sp>
      <p:sp>
        <p:nvSpPr>
          <p:cNvPr id="5" name="Footer Placeholder 4">
            <a:extLst>
              <a:ext uri="{FF2B5EF4-FFF2-40B4-BE49-F238E27FC236}">
                <a16:creationId xmlns:a16="http://schemas.microsoft.com/office/drawing/2014/main" id="{820C825B-FDE4-3C56-E8BF-EF1DB2096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8CF56D-FB19-F6AE-8C24-D9BEC8965035}"/>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7777327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B90F-7CA3-FFF1-4209-668BD7360A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C6F27E-F640-B296-A998-6203E4119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0A7082-70F3-8C41-97C2-54F0F8CB5A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02FED7-24F4-E2BB-E318-976BA3349B58}"/>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6/24/2024</a:t>
            </a:fld>
            <a:endParaRPr lang="en-US"/>
          </a:p>
        </p:txBody>
      </p:sp>
      <p:sp>
        <p:nvSpPr>
          <p:cNvPr id="6" name="Footer Placeholder 5">
            <a:extLst>
              <a:ext uri="{FF2B5EF4-FFF2-40B4-BE49-F238E27FC236}">
                <a16:creationId xmlns:a16="http://schemas.microsoft.com/office/drawing/2014/main" id="{D77E48E5-5C12-C9E2-26FD-3E2941F4A44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FE11748-19C0-B09C-B190-494A566029F9}"/>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17354960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408E-0048-5CE5-B29F-1D108ED077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EDAB26-3C18-9969-D346-0DEAF598F1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A7CA0-3CAF-65EB-497D-1AD809EF4ECA}"/>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6/24/2024</a:t>
            </a:fld>
            <a:endParaRPr lang="en-US"/>
          </a:p>
        </p:txBody>
      </p:sp>
      <p:sp>
        <p:nvSpPr>
          <p:cNvPr id="5" name="Footer Placeholder 4">
            <a:extLst>
              <a:ext uri="{FF2B5EF4-FFF2-40B4-BE49-F238E27FC236}">
                <a16:creationId xmlns:a16="http://schemas.microsoft.com/office/drawing/2014/main" id="{68BAEB50-AA54-E0B4-20B1-099FFCD0E13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4DCA85D-DFD5-82BD-9BC8-B26C70E4249F}"/>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28723032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87C838-384B-4EB9-CA30-42A1B23E01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926BBB-B169-FAE3-5C2A-A5A20244BF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730D7-86EB-AA71-0C48-24381101FEBB}"/>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6/24/2024</a:t>
            </a:fld>
            <a:endParaRPr lang="en-US"/>
          </a:p>
        </p:txBody>
      </p:sp>
      <p:sp>
        <p:nvSpPr>
          <p:cNvPr id="5" name="Footer Placeholder 4">
            <a:extLst>
              <a:ext uri="{FF2B5EF4-FFF2-40B4-BE49-F238E27FC236}">
                <a16:creationId xmlns:a16="http://schemas.microsoft.com/office/drawing/2014/main" id="{1C6B97AD-80DE-24CB-D4D3-BEE4E8284B7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F6A553C-E318-E863-F7E7-B738448809FC}"/>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25048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91CB-8B5F-C874-43D6-F768C29957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4B19BA-08EE-B888-0556-598191F11C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41EE56-27D6-44B4-1BAD-79DE244B96F5}"/>
              </a:ext>
            </a:extLst>
          </p:cNvPr>
          <p:cNvSpPr>
            <a:spLocks noGrp="1"/>
          </p:cNvSpPr>
          <p:nvPr>
            <p:ph type="dt" sz="half" idx="10"/>
          </p:nvPr>
        </p:nvSpPr>
        <p:spPr/>
        <p:txBody>
          <a:bodyPr/>
          <a:lstStyle/>
          <a:p>
            <a:fld id="{0F40EE0F-3D5D-4E7E-9C3F-44BCD00311B7}" type="datetimeFigureOut">
              <a:rPr lang="en-US" smtClean="0"/>
              <a:t>6/24/2024</a:t>
            </a:fld>
            <a:endParaRPr lang="en-US"/>
          </a:p>
        </p:txBody>
      </p:sp>
      <p:sp>
        <p:nvSpPr>
          <p:cNvPr id="5" name="Footer Placeholder 4">
            <a:extLst>
              <a:ext uri="{FF2B5EF4-FFF2-40B4-BE49-F238E27FC236}">
                <a16:creationId xmlns:a16="http://schemas.microsoft.com/office/drawing/2014/main" id="{63E7D913-F301-F2E8-AF5D-2C44E7226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BB129-B368-7225-2C28-6D1142AD3D67}"/>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830903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B274-DBCF-04B6-98FD-A5326804A2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EAF53A-8EAA-C596-D476-3FF420D19C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FB47D8-395C-EA8C-1ECC-BB6699362C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2E13EC-3AA1-B0BE-F108-1D9BD81A24FD}"/>
              </a:ext>
            </a:extLst>
          </p:cNvPr>
          <p:cNvSpPr>
            <a:spLocks noGrp="1"/>
          </p:cNvSpPr>
          <p:nvPr>
            <p:ph type="dt" sz="half" idx="10"/>
          </p:nvPr>
        </p:nvSpPr>
        <p:spPr/>
        <p:txBody>
          <a:bodyPr/>
          <a:lstStyle/>
          <a:p>
            <a:fld id="{0F40EE0F-3D5D-4E7E-9C3F-44BCD00311B7}" type="datetimeFigureOut">
              <a:rPr lang="en-US" smtClean="0"/>
              <a:t>6/24/2024</a:t>
            </a:fld>
            <a:endParaRPr lang="en-US"/>
          </a:p>
        </p:txBody>
      </p:sp>
      <p:sp>
        <p:nvSpPr>
          <p:cNvPr id="6" name="Footer Placeholder 5">
            <a:extLst>
              <a:ext uri="{FF2B5EF4-FFF2-40B4-BE49-F238E27FC236}">
                <a16:creationId xmlns:a16="http://schemas.microsoft.com/office/drawing/2014/main" id="{E073BBA9-A502-F5CE-59C1-2EBE09FC07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8B6F4C-83B5-9006-D91A-8AC55AF806DB}"/>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2992364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55CE-14E0-EEA5-496F-4CAF6B253E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CFD45C-F3B5-85C7-F786-70F38CEB47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DD3131-CFE7-00EC-1CA6-37A9D81F9F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C84189-BF65-3515-4A7A-DD941691AC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BB92D9-4E4F-25E3-7F24-97082E2DEC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9AD9B8-E739-570A-2BD0-6C4F1268103A}"/>
              </a:ext>
            </a:extLst>
          </p:cNvPr>
          <p:cNvSpPr>
            <a:spLocks noGrp="1"/>
          </p:cNvSpPr>
          <p:nvPr>
            <p:ph type="dt" sz="half" idx="10"/>
          </p:nvPr>
        </p:nvSpPr>
        <p:spPr/>
        <p:txBody>
          <a:bodyPr/>
          <a:lstStyle/>
          <a:p>
            <a:fld id="{0F40EE0F-3D5D-4E7E-9C3F-44BCD00311B7}" type="datetimeFigureOut">
              <a:rPr lang="en-US" smtClean="0"/>
              <a:t>6/24/2024</a:t>
            </a:fld>
            <a:endParaRPr lang="en-US"/>
          </a:p>
        </p:txBody>
      </p:sp>
      <p:sp>
        <p:nvSpPr>
          <p:cNvPr id="8" name="Footer Placeholder 7">
            <a:extLst>
              <a:ext uri="{FF2B5EF4-FFF2-40B4-BE49-F238E27FC236}">
                <a16:creationId xmlns:a16="http://schemas.microsoft.com/office/drawing/2014/main" id="{028A2115-FA5B-08CB-1DFC-C0B9E32679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843EF5-AA14-2101-BD7B-F0C493557C22}"/>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125869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11DD-2F96-E07B-0C2C-FF4418188B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2DA824-863A-BFD8-F290-02C28F0EDDE6}"/>
              </a:ext>
            </a:extLst>
          </p:cNvPr>
          <p:cNvSpPr>
            <a:spLocks noGrp="1"/>
          </p:cNvSpPr>
          <p:nvPr>
            <p:ph type="dt" sz="half" idx="10"/>
          </p:nvPr>
        </p:nvSpPr>
        <p:spPr/>
        <p:txBody>
          <a:bodyPr/>
          <a:lstStyle/>
          <a:p>
            <a:fld id="{0F40EE0F-3D5D-4E7E-9C3F-44BCD00311B7}" type="datetimeFigureOut">
              <a:rPr lang="en-US" smtClean="0"/>
              <a:t>6/24/2024</a:t>
            </a:fld>
            <a:endParaRPr lang="en-US"/>
          </a:p>
        </p:txBody>
      </p:sp>
      <p:sp>
        <p:nvSpPr>
          <p:cNvPr id="4" name="Footer Placeholder 3">
            <a:extLst>
              <a:ext uri="{FF2B5EF4-FFF2-40B4-BE49-F238E27FC236}">
                <a16:creationId xmlns:a16="http://schemas.microsoft.com/office/drawing/2014/main" id="{A6CBE686-7E8D-530F-E735-F8A3BCBF69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D4D7F0-15A9-C721-B71E-CE88CA6E2591}"/>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385180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E3593A-2DC7-E9CE-F156-ACC7C5920D1D}"/>
              </a:ext>
            </a:extLst>
          </p:cNvPr>
          <p:cNvSpPr>
            <a:spLocks noGrp="1"/>
          </p:cNvSpPr>
          <p:nvPr>
            <p:ph type="dt" sz="half" idx="10"/>
          </p:nvPr>
        </p:nvSpPr>
        <p:spPr/>
        <p:txBody>
          <a:bodyPr/>
          <a:lstStyle/>
          <a:p>
            <a:fld id="{0F40EE0F-3D5D-4E7E-9C3F-44BCD00311B7}" type="datetimeFigureOut">
              <a:rPr lang="en-US" smtClean="0"/>
              <a:t>6/24/2024</a:t>
            </a:fld>
            <a:endParaRPr lang="en-US"/>
          </a:p>
        </p:txBody>
      </p:sp>
      <p:sp>
        <p:nvSpPr>
          <p:cNvPr id="3" name="Footer Placeholder 2">
            <a:extLst>
              <a:ext uri="{FF2B5EF4-FFF2-40B4-BE49-F238E27FC236}">
                <a16:creationId xmlns:a16="http://schemas.microsoft.com/office/drawing/2014/main" id="{1F7A5F77-1085-85C2-D66E-F5DE974427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F786A4-E32B-EFE9-FC1D-7C4086E55C11}"/>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842575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441B-135A-B2AA-970A-97A61A76F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D160A2-07A3-41E8-A811-52E365EEDC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D161BA-922A-51CB-E559-00336E1FD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3F6AA-7008-043E-B582-C9214ED4059D}"/>
              </a:ext>
            </a:extLst>
          </p:cNvPr>
          <p:cNvSpPr>
            <a:spLocks noGrp="1"/>
          </p:cNvSpPr>
          <p:nvPr>
            <p:ph type="dt" sz="half" idx="10"/>
          </p:nvPr>
        </p:nvSpPr>
        <p:spPr/>
        <p:txBody>
          <a:bodyPr/>
          <a:lstStyle/>
          <a:p>
            <a:fld id="{0F40EE0F-3D5D-4E7E-9C3F-44BCD00311B7}" type="datetimeFigureOut">
              <a:rPr lang="en-US" smtClean="0"/>
              <a:t>6/24/2024</a:t>
            </a:fld>
            <a:endParaRPr lang="en-US"/>
          </a:p>
        </p:txBody>
      </p:sp>
      <p:sp>
        <p:nvSpPr>
          <p:cNvPr id="6" name="Footer Placeholder 5">
            <a:extLst>
              <a:ext uri="{FF2B5EF4-FFF2-40B4-BE49-F238E27FC236}">
                <a16:creationId xmlns:a16="http://schemas.microsoft.com/office/drawing/2014/main" id="{BB5DA603-EB35-6B6E-4E5F-6C1C36B102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B0BF47-4296-E556-2A8B-FF4A7B7A9358}"/>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108327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D6C3-CE40-939F-09BF-564486A98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69BFD2-D37A-ACE1-B146-F5F3D187F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0AA53D-32F9-B325-3680-8B215D6A7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5BA39-2989-0C58-D6DE-0EFDC0F26FA2}"/>
              </a:ext>
            </a:extLst>
          </p:cNvPr>
          <p:cNvSpPr>
            <a:spLocks noGrp="1"/>
          </p:cNvSpPr>
          <p:nvPr>
            <p:ph type="dt" sz="half" idx="10"/>
          </p:nvPr>
        </p:nvSpPr>
        <p:spPr/>
        <p:txBody>
          <a:bodyPr/>
          <a:lstStyle/>
          <a:p>
            <a:fld id="{0F40EE0F-3D5D-4E7E-9C3F-44BCD00311B7}" type="datetimeFigureOut">
              <a:rPr lang="en-US" smtClean="0"/>
              <a:t>6/24/2024</a:t>
            </a:fld>
            <a:endParaRPr lang="en-US"/>
          </a:p>
        </p:txBody>
      </p:sp>
      <p:sp>
        <p:nvSpPr>
          <p:cNvPr id="6" name="Footer Placeholder 5">
            <a:extLst>
              <a:ext uri="{FF2B5EF4-FFF2-40B4-BE49-F238E27FC236}">
                <a16:creationId xmlns:a16="http://schemas.microsoft.com/office/drawing/2014/main" id="{83052B1E-FA77-1C96-300F-F1E608BF9C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6B57-C00E-4441-8C08-328F34089820}"/>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67193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4A58C8-6B07-ACDF-450A-72D3BFD7C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63242C-ABE4-720B-22C9-C472A89754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E56B8-4B63-1295-6E22-6F874EFE7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40EE0F-3D5D-4E7E-9C3F-44BCD00311B7}" type="datetimeFigureOut">
              <a:rPr lang="en-US" smtClean="0"/>
              <a:t>6/24/2024</a:t>
            </a:fld>
            <a:endParaRPr lang="en-US"/>
          </a:p>
        </p:txBody>
      </p:sp>
      <p:sp>
        <p:nvSpPr>
          <p:cNvPr id="5" name="Footer Placeholder 4">
            <a:extLst>
              <a:ext uri="{FF2B5EF4-FFF2-40B4-BE49-F238E27FC236}">
                <a16:creationId xmlns:a16="http://schemas.microsoft.com/office/drawing/2014/main" id="{ACAA473C-AC5E-5D6C-B2B0-119DA06754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9E0EFF2-1ECD-7F1C-C4C8-F94A1097C4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7290D4-81FB-4B59-AA54-2B9C36D9663D}" type="slidenum">
              <a:rPr lang="en-US" smtClean="0"/>
              <a:t>‹#›</a:t>
            </a:fld>
            <a:endParaRPr lang="en-US"/>
          </a:p>
        </p:txBody>
      </p:sp>
    </p:spTree>
    <p:extLst>
      <p:ext uri="{BB962C8B-B14F-4D97-AF65-F5344CB8AC3E}">
        <p14:creationId xmlns:p14="http://schemas.microsoft.com/office/powerpoint/2010/main" val="658789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10CE1A-49E8-AC58-13B3-C7941A3D8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E56854-27D0-3C9A-F95D-5458C1105E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a:extLst>
              <a:ext uri="{FF2B5EF4-FFF2-40B4-BE49-F238E27FC236}">
                <a16:creationId xmlns:a16="http://schemas.microsoft.com/office/drawing/2014/main" id="{BC4829B8-FFBD-BDA8-2200-EC858B139093}"/>
              </a:ext>
            </a:extLst>
          </p:cNvPr>
          <p:cNvGrpSpPr/>
          <p:nvPr userDrawn="1"/>
        </p:nvGrpSpPr>
        <p:grpSpPr>
          <a:xfrm>
            <a:off x="0" y="6451786"/>
            <a:ext cx="12192000" cy="415448"/>
            <a:chOff x="0" y="6451786"/>
            <a:chExt cx="12192000" cy="415448"/>
          </a:xfrm>
        </p:grpSpPr>
        <p:pic>
          <p:nvPicPr>
            <p:cNvPr id="8" name="Picture 7">
              <a:extLst>
                <a:ext uri="{FF2B5EF4-FFF2-40B4-BE49-F238E27FC236}">
                  <a16:creationId xmlns:a16="http://schemas.microsoft.com/office/drawing/2014/main" id="{8D23631F-B8C8-53C3-4F4F-3FB9410203EA}"/>
                </a:ext>
              </a:extLst>
            </p:cNvPr>
            <p:cNvPicPr>
              <a:picLocks noChangeAspect="1"/>
            </p:cNvPicPr>
            <p:nvPr/>
          </p:nvPicPr>
          <p:blipFill rotWithShape="1">
            <a:blip r:embed="rId13"/>
            <a:srcRect l="36136"/>
            <a:stretch/>
          </p:blipFill>
          <p:spPr>
            <a:xfrm>
              <a:off x="0" y="6451786"/>
              <a:ext cx="4669632" cy="406214"/>
            </a:xfrm>
            <a:prstGeom prst="rect">
              <a:avLst/>
            </a:prstGeom>
          </p:spPr>
        </p:pic>
        <p:sp>
          <p:nvSpPr>
            <p:cNvPr id="9" name="Rectangle 8">
              <a:extLst>
                <a:ext uri="{FF2B5EF4-FFF2-40B4-BE49-F238E27FC236}">
                  <a16:creationId xmlns:a16="http://schemas.microsoft.com/office/drawing/2014/main" id="{4E73D8EE-1C7B-C2BA-0080-7E0DDF48D92E}"/>
                </a:ext>
              </a:extLst>
            </p:cNvPr>
            <p:cNvSpPr/>
            <p:nvPr/>
          </p:nvSpPr>
          <p:spPr>
            <a:xfrm>
              <a:off x="4274545" y="6451786"/>
              <a:ext cx="7917455" cy="415448"/>
            </a:xfrm>
            <a:prstGeom prst="rect">
              <a:avLst/>
            </a:prstGeom>
            <a:solidFill>
              <a:srgbClr val="0025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286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smconservation.gmu.edu/programs/graduate-and-profession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7185EA-090A-5C31-CB0D-881D38CFC503}"/>
              </a:ext>
            </a:extLst>
          </p:cNvPr>
          <p:cNvPicPr>
            <a:picLocks noChangeAspect="1"/>
          </p:cNvPicPr>
          <p:nvPr/>
        </p:nvPicPr>
        <p:blipFill rotWithShape="1">
          <a:blip r:embed="rId3"/>
          <a:srcRect l="36136"/>
          <a:stretch/>
        </p:blipFill>
        <p:spPr>
          <a:xfrm>
            <a:off x="-1" y="0"/>
            <a:ext cx="7774113" cy="676275"/>
          </a:xfrm>
          <a:prstGeom prst="rect">
            <a:avLst/>
          </a:prstGeom>
        </p:spPr>
      </p:pic>
      <p:sp>
        <p:nvSpPr>
          <p:cNvPr id="5" name="Rectangle 4">
            <a:extLst>
              <a:ext uri="{FF2B5EF4-FFF2-40B4-BE49-F238E27FC236}">
                <a16:creationId xmlns:a16="http://schemas.microsoft.com/office/drawing/2014/main" id="{4AA0AA66-2471-EAD1-8494-C3C13310EF67}"/>
              </a:ext>
            </a:extLst>
          </p:cNvPr>
          <p:cNvSpPr/>
          <p:nvPr/>
        </p:nvSpPr>
        <p:spPr>
          <a:xfrm>
            <a:off x="5781174" y="0"/>
            <a:ext cx="6410826" cy="676275"/>
          </a:xfrm>
          <a:prstGeom prst="rect">
            <a:avLst/>
          </a:prstGeom>
          <a:solidFill>
            <a:srgbClr val="0025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hlinkClick r:id="rId4"/>
            <a:extLst>
              <a:ext uri="{FF2B5EF4-FFF2-40B4-BE49-F238E27FC236}">
                <a16:creationId xmlns:a16="http://schemas.microsoft.com/office/drawing/2014/main" id="{34C364B1-D933-7411-95E1-DA27805DFFEA}"/>
              </a:ext>
            </a:extLst>
          </p:cNvPr>
          <p:cNvPicPr>
            <a:picLocks noChangeAspect="1"/>
          </p:cNvPicPr>
          <p:nvPr/>
        </p:nvPicPr>
        <p:blipFill>
          <a:blip r:embed="rId5"/>
          <a:stretch>
            <a:fillRect/>
          </a:stretch>
        </p:blipFill>
        <p:spPr>
          <a:xfrm>
            <a:off x="7067307" y="4083605"/>
            <a:ext cx="4670553" cy="2396197"/>
          </a:xfrm>
          <a:prstGeom prst="rect">
            <a:avLst/>
          </a:prstGeom>
        </p:spPr>
      </p:pic>
      <p:sp>
        <p:nvSpPr>
          <p:cNvPr id="11" name="TextBox 10">
            <a:extLst>
              <a:ext uri="{FF2B5EF4-FFF2-40B4-BE49-F238E27FC236}">
                <a16:creationId xmlns:a16="http://schemas.microsoft.com/office/drawing/2014/main" id="{31533D78-8136-CE7A-3901-40C8D51E52B9}"/>
              </a:ext>
            </a:extLst>
          </p:cNvPr>
          <p:cNvSpPr txBox="1"/>
          <p:nvPr/>
        </p:nvSpPr>
        <p:spPr>
          <a:xfrm>
            <a:off x="6975028" y="6479802"/>
            <a:ext cx="4912172" cy="276999"/>
          </a:xfrm>
          <a:prstGeom prst="rect">
            <a:avLst/>
          </a:prstGeom>
          <a:noFill/>
        </p:spPr>
        <p:txBody>
          <a:bodyPr wrap="square">
            <a:spAutoFit/>
          </a:bodyPr>
          <a:lstStyle/>
          <a:p>
            <a:r>
              <a:rPr lang="en-US" sz="1200" dirty="0"/>
              <a:t>https://smconservation.gmu.edu/programs/graduate-and-professional/</a:t>
            </a:r>
          </a:p>
        </p:txBody>
      </p:sp>
      <p:sp>
        <p:nvSpPr>
          <p:cNvPr id="12" name="TextBox 11">
            <a:extLst>
              <a:ext uri="{FF2B5EF4-FFF2-40B4-BE49-F238E27FC236}">
                <a16:creationId xmlns:a16="http://schemas.microsoft.com/office/drawing/2014/main" id="{B1AF5018-DCEC-731D-B489-FF464851241D}"/>
              </a:ext>
            </a:extLst>
          </p:cNvPr>
          <p:cNvSpPr txBox="1"/>
          <p:nvPr/>
        </p:nvSpPr>
        <p:spPr>
          <a:xfrm>
            <a:off x="206791" y="2463350"/>
            <a:ext cx="3532442" cy="1477328"/>
          </a:xfrm>
          <a:prstGeom prst="rect">
            <a:avLst/>
          </a:prstGeom>
          <a:noFill/>
        </p:spPr>
        <p:txBody>
          <a:bodyPr wrap="none" rtlCol="0">
            <a:spAutoFit/>
          </a:bodyPr>
          <a:lstStyle/>
          <a:p>
            <a:r>
              <a:rPr lang="en-US" sz="2000" dirty="0">
                <a:solidFill>
                  <a:srgbClr val="165C7D"/>
                </a:solidFill>
              </a:rPr>
              <a:t>Jared A. Stabach, PhD</a:t>
            </a:r>
          </a:p>
          <a:p>
            <a:r>
              <a:rPr lang="en-US" sz="1400" i="1" dirty="0">
                <a:solidFill>
                  <a:schemeClr val="tx1">
                    <a:lumMod val="75000"/>
                    <a:lumOff val="25000"/>
                  </a:schemeClr>
                </a:solidFill>
              </a:rPr>
              <a:t>Research Ecologist</a:t>
            </a:r>
          </a:p>
          <a:p>
            <a:r>
              <a:rPr lang="en-US" sz="1400" i="1" dirty="0">
                <a:solidFill>
                  <a:schemeClr val="tx1">
                    <a:lumMod val="75000"/>
                    <a:lumOff val="25000"/>
                  </a:schemeClr>
                </a:solidFill>
              </a:rPr>
              <a:t>Terrestrial Lead – Movement of Life Initiative</a:t>
            </a:r>
          </a:p>
          <a:p>
            <a:r>
              <a:rPr lang="en-US" sz="1400" i="1" dirty="0">
                <a:solidFill>
                  <a:schemeClr val="tx1">
                    <a:lumMod val="75000"/>
                    <a:lumOff val="25000"/>
                  </a:schemeClr>
                </a:solidFill>
              </a:rPr>
              <a:t>Conservation Ecology Center</a:t>
            </a:r>
          </a:p>
          <a:p>
            <a:r>
              <a:rPr lang="en-US" sz="1400" i="1" dirty="0">
                <a:solidFill>
                  <a:schemeClr val="tx1">
                    <a:lumMod val="75000"/>
                    <a:lumOff val="25000"/>
                  </a:schemeClr>
                </a:solidFill>
              </a:rPr>
              <a:t>Smithsonian’s National Zoo &amp;</a:t>
            </a:r>
          </a:p>
          <a:p>
            <a:r>
              <a:rPr lang="en-US" sz="1400" i="1" dirty="0">
                <a:solidFill>
                  <a:schemeClr val="tx1">
                    <a:lumMod val="75000"/>
                    <a:lumOff val="25000"/>
                  </a:schemeClr>
                </a:solidFill>
              </a:rPr>
              <a:t>Conservation Biology Institute</a:t>
            </a:r>
          </a:p>
        </p:txBody>
      </p:sp>
      <p:sp>
        <p:nvSpPr>
          <p:cNvPr id="13" name="TextBox 12">
            <a:extLst>
              <a:ext uri="{FF2B5EF4-FFF2-40B4-BE49-F238E27FC236}">
                <a16:creationId xmlns:a16="http://schemas.microsoft.com/office/drawing/2014/main" id="{B9A837DD-3208-D747-B0DB-E2EF34847529}"/>
              </a:ext>
            </a:extLst>
          </p:cNvPr>
          <p:cNvSpPr txBox="1"/>
          <p:nvPr/>
        </p:nvSpPr>
        <p:spPr>
          <a:xfrm>
            <a:off x="234499" y="1019818"/>
            <a:ext cx="9264433" cy="56169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0" marR="0" lvl="0" indent="0" defTabSz="685800" rtl="0" eaLnBrk="1" fontAlgn="auto" latinLnBrk="0" hangingPunct="1">
              <a:lnSpc>
                <a:spcPct val="100000"/>
              </a:lnSpc>
              <a:spcBef>
                <a:spcPts val="0"/>
              </a:spcBef>
              <a:spcAft>
                <a:spcPts val="0"/>
              </a:spcAft>
              <a:buClrTx/>
              <a:buSzTx/>
              <a:buFontTx/>
              <a:buNone/>
              <a:tabLst/>
              <a:defRPr/>
            </a:pPr>
            <a:r>
              <a:rPr lang="en-US" sz="3200" b="1" dirty="0">
                <a:solidFill>
                  <a:prstClr val="black"/>
                </a:solidFill>
                <a:latin typeface="Century Gothic"/>
                <a:ea typeface="+mn-lt"/>
                <a:cs typeface="Calibri" panose="020F0502020204030204"/>
              </a:rPr>
              <a:t>Introduction to Animal Movement Analyses</a:t>
            </a:r>
            <a:endParaRPr kumimoji="0" lang="en-US" sz="3200" b="0" u="none" strike="noStrike" kern="1200" cap="none" spc="0" normalizeH="0" baseline="0" noProof="0" dirty="0">
              <a:ln>
                <a:noFill/>
              </a:ln>
              <a:solidFill>
                <a:prstClr val="black"/>
              </a:solidFill>
              <a:effectLst/>
              <a:uLnTx/>
              <a:uFillTx/>
              <a:latin typeface="Century Gothic"/>
              <a:ea typeface="+mn-ea"/>
              <a:cs typeface="+mn-cs"/>
            </a:endParaRPr>
          </a:p>
        </p:txBody>
      </p:sp>
      <p:sp>
        <p:nvSpPr>
          <p:cNvPr id="14" name="TextBox 13">
            <a:extLst>
              <a:ext uri="{FF2B5EF4-FFF2-40B4-BE49-F238E27FC236}">
                <a16:creationId xmlns:a16="http://schemas.microsoft.com/office/drawing/2014/main" id="{9077D444-E586-DF9B-8BCB-18439523F4FD}"/>
              </a:ext>
            </a:extLst>
          </p:cNvPr>
          <p:cNvSpPr txBox="1"/>
          <p:nvPr/>
        </p:nvSpPr>
        <p:spPr>
          <a:xfrm>
            <a:off x="206791" y="1581510"/>
            <a:ext cx="4461478" cy="461665"/>
          </a:xfrm>
          <a:prstGeom prst="rect">
            <a:avLst/>
          </a:prstGeom>
          <a:noFill/>
        </p:spPr>
        <p:txBody>
          <a:bodyPr wrap="none" rtlCol="0">
            <a:spAutoFit/>
          </a:bodyPr>
          <a:lstStyle/>
          <a:p>
            <a:r>
              <a:rPr lang="en-US" sz="2400" dirty="0">
                <a:latin typeface="Century Gothic" panose="020B0502020202020204" pitchFamily="34" charset="0"/>
              </a:rPr>
              <a:t>Categorizing Behavior States</a:t>
            </a:r>
          </a:p>
        </p:txBody>
      </p:sp>
      <p:sp>
        <p:nvSpPr>
          <p:cNvPr id="15" name="TextBox 14">
            <a:extLst>
              <a:ext uri="{FF2B5EF4-FFF2-40B4-BE49-F238E27FC236}">
                <a16:creationId xmlns:a16="http://schemas.microsoft.com/office/drawing/2014/main" id="{43A6E328-369B-642F-FBC5-FBD1E154A1A0}"/>
              </a:ext>
            </a:extLst>
          </p:cNvPr>
          <p:cNvSpPr txBox="1"/>
          <p:nvPr/>
        </p:nvSpPr>
        <p:spPr>
          <a:xfrm>
            <a:off x="206791" y="5556472"/>
            <a:ext cx="6625532" cy="923330"/>
          </a:xfrm>
          <a:prstGeom prst="rect">
            <a:avLst/>
          </a:prstGeom>
          <a:noFill/>
        </p:spPr>
        <p:txBody>
          <a:bodyPr wrap="none" rtlCol="0">
            <a:spAutoFit/>
          </a:bodyPr>
          <a:lstStyle/>
          <a:p>
            <a:r>
              <a:rPr lang="en-US" dirty="0">
                <a:latin typeface="Century Gothic" panose="020B0502020202020204" pitchFamily="34" charset="0"/>
              </a:rPr>
              <a:t>This lecture is based on a graduate training course taught</a:t>
            </a:r>
          </a:p>
          <a:p>
            <a:r>
              <a:rPr lang="en-US" dirty="0">
                <a:latin typeface="Century Gothic" panose="020B0502020202020204" pitchFamily="34" charset="0"/>
              </a:rPr>
              <a:t>at the Smithsonian-Mason School of Conservation</a:t>
            </a:r>
          </a:p>
          <a:p>
            <a:r>
              <a:rPr lang="en-US" dirty="0">
                <a:latin typeface="Century Gothic" panose="020B0502020202020204" pitchFamily="34" charset="0"/>
              </a:rPr>
              <a:t>Many thanks to Dr. Joe Kolowski for sharing his notes.</a:t>
            </a:r>
          </a:p>
        </p:txBody>
      </p:sp>
      <p:sp>
        <p:nvSpPr>
          <p:cNvPr id="2" name="TextBox 1">
            <a:extLst>
              <a:ext uri="{FF2B5EF4-FFF2-40B4-BE49-F238E27FC236}">
                <a16:creationId xmlns:a16="http://schemas.microsoft.com/office/drawing/2014/main" id="{AE9B828E-582A-4AB4-0BAD-3DC77586D322}"/>
              </a:ext>
            </a:extLst>
          </p:cNvPr>
          <p:cNvSpPr txBox="1"/>
          <p:nvPr/>
        </p:nvSpPr>
        <p:spPr>
          <a:xfrm>
            <a:off x="5662670" y="2470043"/>
            <a:ext cx="1839606" cy="369332"/>
          </a:xfrm>
          <a:prstGeom prst="rect">
            <a:avLst/>
          </a:prstGeom>
          <a:noFill/>
        </p:spPr>
        <p:txBody>
          <a:bodyPr wrap="none" rtlCol="0">
            <a:spAutoFit/>
          </a:bodyPr>
          <a:lstStyle/>
          <a:p>
            <a:r>
              <a:rPr lang="en-US" dirty="0"/>
              <a:t>CREATE FIGURE</a:t>
            </a:r>
          </a:p>
        </p:txBody>
      </p:sp>
    </p:spTree>
    <p:extLst>
      <p:ext uri="{BB962C8B-B14F-4D97-AF65-F5344CB8AC3E}">
        <p14:creationId xmlns:p14="http://schemas.microsoft.com/office/powerpoint/2010/main" val="275940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3AC2-226D-1F95-D7D0-A2CB1B4D0033}"/>
              </a:ext>
            </a:extLst>
          </p:cNvPr>
          <p:cNvSpPr>
            <a:spLocks noGrp="1"/>
          </p:cNvSpPr>
          <p:nvPr>
            <p:ph type="title" idx="4294967295"/>
          </p:nvPr>
        </p:nvSpPr>
        <p:spPr>
          <a:xfrm>
            <a:off x="496675" y="322824"/>
            <a:ext cx="10515600" cy="1325563"/>
          </a:xfrm>
        </p:spPr>
        <p:txBody>
          <a:bodyPr>
            <a:normAutofit/>
          </a:bodyPr>
          <a:lstStyle/>
          <a:p>
            <a:r>
              <a:rPr lang="en-US" sz="3200" b="1" i="0" u="none" strike="noStrike" baseline="0" dirty="0">
                <a:solidFill>
                  <a:srgbClr val="000000"/>
                </a:solidFill>
              </a:rPr>
              <a:t>Hidden Markov Models with </a:t>
            </a:r>
            <a:r>
              <a:rPr lang="en-US" sz="3200" b="1" i="0" u="none" strike="noStrike" baseline="0" dirty="0" err="1">
                <a:solidFill>
                  <a:srgbClr val="000000"/>
                </a:solidFill>
              </a:rPr>
              <a:t>moveHMM</a:t>
            </a:r>
            <a:br>
              <a:rPr lang="en-US" sz="3200" b="1" i="0" u="none" strike="noStrike" baseline="0" dirty="0">
                <a:solidFill>
                  <a:srgbClr val="000000"/>
                </a:solidFill>
              </a:rPr>
            </a:br>
            <a:endParaRPr lang="en-US" sz="3200" b="1" dirty="0"/>
          </a:p>
        </p:txBody>
      </p:sp>
      <p:sp>
        <p:nvSpPr>
          <p:cNvPr id="3" name="Content Placeholder 2">
            <a:extLst>
              <a:ext uri="{FF2B5EF4-FFF2-40B4-BE49-F238E27FC236}">
                <a16:creationId xmlns:a16="http://schemas.microsoft.com/office/drawing/2014/main" id="{4670E709-D8FC-0D78-30B4-EA57FD404F5D}"/>
              </a:ext>
            </a:extLst>
          </p:cNvPr>
          <p:cNvSpPr>
            <a:spLocks noGrp="1"/>
          </p:cNvSpPr>
          <p:nvPr>
            <p:ph idx="4294967295"/>
          </p:nvPr>
        </p:nvSpPr>
        <p:spPr>
          <a:xfrm>
            <a:off x="736270" y="1648387"/>
            <a:ext cx="7647709" cy="4351338"/>
          </a:xfrm>
        </p:spPr>
        <p:txBody>
          <a:bodyPr/>
          <a:lstStyle/>
          <a:p>
            <a:pPr marL="0" indent="0">
              <a:buNone/>
            </a:pPr>
            <a:r>
              <a:rPr lang="en-US" sz="1800" b="0" i="0" u="none" strike="noStrike" baseline="0" dirty="0" err="1">
                <a:solidFill>
                  <a:srgbClr val="000000"/>
                </a:solidFill>
                <a:latin typeface="Courier New" panose="02070309020205020404" pitchFamily="49" charset="0"/>
              </a:rPr>
              <a:t>my_mod</a:t>
            </a:r>
            <a:r>
              <a:rPr lang="en-US" sz="1800" b="0" i="0" u="none" strike="noStrike" baseline="0" dirty="0">
                <a:solidFill>
                  <a:srgbClr val="000000"/>
                </a:solidFill>
                <a:latin typeface="Courier New" panose="02070309020205020404" pitchFamily="49" charset="0"/>
              </a:rPr>
              <a:t> &lt;- </a:t>
            </a:r>
            <a:r>
              <a:rPr lang="en-US" sz="1800" b="0" i="0" u="none" strike="noStrike" baseline="0" dirty="0" err="1">
                <a:solidFill>
                  <a:srgbClr val="000000"/>
                </a:solidFill>
                <a:latin typeface="Courier New" panose="02070309020205020404" pitchFamily="49" charset="0"/>
              </a:rPr>
              <a:t>fitHMM</a:t>
            </a:r>
            <a:r>
              <a:rPr lang="en-US" sz="1800" b="0" i="0" u="none" strike="noStrike" baseline="0" dirty="0">
                <a:solidFill>
                  <a:srgbClr val="000000"/>
                </a:solidFill>
                <a:latin typeface="Courier New" panose="02070309020205020404" pitchFamily="49" charset="0"/>
              </a:rPr>
              <a:t>(data = </a:t>
            </a:r>
            <a:r>
              <a:rPr lang="en-US" sz="1800" b="0" i="0" u="none" strike="noStrike" baseline="0" dirty="0" err="1">
                <a:solidFill>
                  <a:srgbClr val="000000"/>
                </a:solidFill>
                <a:latin typeface="Courier New" panose="02070309020205020404" pitchFamily="49" charset="0"/>
              </a:rPr>
              <a:t>my_move_object</a:t>
            </a:r>
            <a:r>
              <a:rPr lang="en-US" sz="1800" b="0" i="0" u="none" strike="noStrike" baseline="0" dirty="0">
                <a:solidFill>
                  <a:srgbClr val="000000"/>
                </a:solidFill>
                <a:latin typeface="Courier New" panose="02070309020205020404" pitchFamily="49" charset="0"/>
              </a:rPr>
              <a:t>,</a:t>
            </a:r>
          </a:p>
          <a:p>
            <a:pPr marL="0" indent="0">
              <a:buNone/>
            </a:pPr>
            <a:r>
              <a:rPr lang="en-US" sz="180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nbStates</a:t>
            </a:r>
            <a:r>
              <a:rPr lang="en-US" sz="1800" b="0" i="0" u="none" strike="noStrike" baseline="0" dirty="0">
                <a:solidFill>
                  <a:srgbClr val="000000"/>
                </a:solidFill>
                <a:latin typeface="Courier New" panose="02070309020205020404" pitchFamily="49" charset="0"/>
              </a:rPr>
              <a:t>= 2,</a:t>
            </a:r>
          </a:p>
          <a:p>
            <a:pPr marL="0" indent="0">
              <a:buNone/>
            </a:pPr>
            <a:r>
              <a:rPr lang="en-US" sz="1800" dirty="0">
                <a:solidFill>
                  <a:srgbClr val="000000"/>
                </a:solidFill>
                <a:latin typeface="Courier New" panose="02070309020205020404" pitchFamily="49" charset="0"/>
              </a:rPr>
              <a:t>		</a:t>
            </a:r>
            <a:r>
              <a:rPr lang="en-US" sz="1800" b="0" i="0" u="none" strike="noStrike" baseline="0" dirty="0">
                <a:solidFill>
                  <a:srgbClr val="000000"/>
                </a:solidFill>
                <a:latin typeface="Courier New" panose="02070309020205020404" pitchFamily="49" charset="0"/>
              </a:rPr>
              <a:t>stepPar0 = stepPar0,</a:t>
            </a:r>
          </a:p>
          <a:p>
            <a:pPr marL="0" indent="0">
              <a:buNone/>
            </a:pPr>
            <a:r>
              <a:rPr lang="en-US" sz="1800" dirty="0">
                <a:solidFill>
                  <a:srgbClr val="000000"/>
                </a:solidFill>
                <a:latin typeface="Courier New" panose="02070309020205020404" pitchFamily="49" charset="0"/>
              </a:rPr>
              <a:t>		</a:t>
            </a:r>
            <a:r>
              <a:rPr lang="en-US" sz="1800" b="0" i="0" u="none" strike="noStrike" baseline="0" dirty="0">
                <a:solidFill>
                  <a:srgbClr val="000000"/>
                </a:solidFill>
                <a:latin typeface="Courier New" panose="02070309020205020404" pitchFamily="49" charset="0"/>
              </a:rPr>
              <a:t>anglePar0 = anglePar0,</a:t>
            </a:r>
          </a:p>
          <a:p>
            <a:pPr marL="0" indent="0">
              <a:buNone/>
            </a:pPr>
            <a:r>
              <a:rPr lang="en-US" sz="1800" dirty="0">
                <a:solidFill>
                  <a:srgbClr val="000000"/>
                </a:solidFill>
                <a:latin typeface="Courier New" panose="02070309020205020404" pitchFamily="49" charset="0"/>
              </a:rPr>
              <a:t>		</a:t>
            </a:r>
            <a:r>
              <a:rPr lang="en-US" sz="1800" b="0" i="0" u="none" strike="noStrike" baseline="0" dirty="0">
                <a:solidFill>
                  <a:srgbClr val="000000"/>
                </a:solidFill>
                <a:latin typeface="Courier New" panose="02070309020205020404" pitchFamily="49" charset="0"/>
              </a:rPr>
              <a:t>formula = ~ 1)</a:t>
            </a:r>
          </a:p>
          <a:p>
            <a:pPr marL="0" indent="0">
              <a:buNone/>
            </a:pPr>
            <a:endParaRPr lang="en-US" sz="1800" b="0" i="0" u="none" strike="noStrike" baseline="0" dirty="0">
              <a:solidFill>
                <a:srgbClr val="000000"/>
              </a:solidFill>
              <a:latin typeface="Courier New" panose="02070309020205020404" pitchFamily="49" charset="0"/>
            </a:endParaRPr>
          </a:p>
          <a:p>
            <a:pPr marL="0" indent="0">
              <a:buNone/>
            </a:pPr>
            <a:r>
              <a:rPr lang="en-US" sz="1800" b="0" i="0" u="none" strike="noStrike" baseline="0" dirty="0">
                <a:solidFill>
                  <a:srgbClr val="000000"/>
                </a:solidFill>
                <a:latin typeface="Courier New" panose="02070309020205020404" pitchFamily="49" charset="0"/>
              </a:rPr>
              <a:t>plot(</a:t>
            </a:r>
            <a:r>
              <a:rPr lang="en-US" sz="1800" b="0" i="0" u="none" strike="noStrike" baseline="0" dirty="0" err="1">
                <a:solidFill>
                  <a:srgbClr val="000000"/>
                </a:solidFill>
                <a:latin typeface="Courier New" panose="02070309020205020404" pitchFamily="49" charset="0"/>
              </a:rPr>
              <a:t>my_mod</a:t>
            </a:r>
            <a:r>
              <a:rPr lang="en-US" sz="1800" b="0" i="0" u="none" strike="noStrike" baseline="0" dirty="0">
                <a:solidFill>
                  <a:srgbClr val="000000"/>
                </a:solidFill>
                <a:latin typeface="Courier New" panose="02070309020205020404" pitchFamily="49" charset="0"/>
              </a:rPr>
              <a:t>)</a:t>
            </a:r>
          </a:p>
        </p:txBody>
      </p:sp>
      <p:sp>
        <p:nvSpPr>
          <p:cNvPr id="7" name="TextBox 6">
            <a:extLst>
              <a:ext uri="{FF2B5EF4-FFF2-40B4-BE49-F238E27FC236}">
                <a16:creationId xmlns:a16="http://schemas.microsoft.com/office/drawing/2014/main" id="{6D70C305-662B-B024-9D4E-61C5CC5A7A19}"/>
              </a:ext>
            </a:extLst>
          </p:cNvPr>
          <p:cNvSpPr txBox="1"/>
          <p:nvPr/>
        </p:nvSpPr>
        <p:spPr>
          <a:xfrm>
            <a:off x="6229486" y="2380404"/>
            <a:ext cx="4803894" cy="338554"/>
          </a:xfrm>
          <a:prstGeom prst="rect">
            <a:avLst/>
          </a:prstGeom>
          <a:noFill/>
        </p:spPr>
        <p:txBody>
          <a:bodyPr wrap="square">
            <a:spAutoFit/>
          </a:bodyPr>
          <a:lstStyle/>
          <a:p>
            <a:pPr marL="0" indent="0">
              <a:buNone/>
            </a:pPr>
            <a:r>
              <a:rPr lang="en-US" sz="1600" b="0" i="0" u="none" strike="noStrike" baseline="0" dirty="0">
                <a:solidFill>
                  <a:srgbClr val="4471C4"/>
                </a:solidFill>
                <a:latin typeface="+mj-lt"/>
              </a:rPr>
              <a:t># Starting values, step length distribution </a:t>
            </a:r>
          </a:p>
        </p:txBody>
      </p:sp>
      <p:sp>
        <p:nvSpPr>
          <p:cNvPr id="8" name="TextBox 7">
            <a:extLst>
              <a:ext uri="{FF2B5EF4-FFF2-40B4-BE49-F238E27FC236}">
                <a16:creationId xmlns:a16="http://schemas.microsoft.com/office/drawing/2014/main" id="{5D3CA918-BBC6-5762-8B47-792B0113CEF3}"/>
              </a:ext>
            </a:extLst>
          </p:cNvPr>
          <p:cNvSpPr txBox="1"/>
          <p:nvPr/>
        </p:nvSpPr>
        <p:spPr>
          <a:xfrm>
            <a:off x="6229486" y="2767091"/>
            <a:ext cx="4782789" cy="338554"/>
          </a:xfrm>
          <a:prstGeom prst="rect">
            <a:avLst/>
          </a:prstGeom>
          <a:noFill/>
        </p:spPr>
        <p:txBody>
          <a:bodyPr wrap="square" rtlCol="0">
            <a:spAutoFit/>
          </a:bodyPr>
          <a:lstStyle/>
          <a:p>
            <a:r>
              <a:rPr lang="en-US" sz="1600" b="0" i="0" u="none" strike="noStrike" baseline="0" dirty="0">
                <a:solidFill>
                  <a:srgbClr val="4471C4"/>
                </a:solidFill>
                <a:latin typeface="+mj-lt"/>
              </a:rPr>
              <a:t># Starting values, turn angle distribution </a:t>
            </a:r>
          </a:p>
        </p:txBody>
      </p:sp>
      <p:grpSp>
        <p:nvGrpSpPr>
          <p:cNvPr id="12" name="Group 11">
            <a:extLst>
              <a:ext uri="{FF2B5EF4-FFF2-40B4-BE49-F238E27FC236}">
                <a16:creationId xmlns:a16="http://schemas.microsoft.com/office/drawing/2014/main" id="{657D0892-3C85-64D5-4C2B-D35A0E0D0600}"/>
              </a:ext>
            </a:extLst>
          </p:cNvPr>
          <p:cNvGrpSpPr/>
          <p:nvPr/>
        </p:nvGrpSpPr>
        <p:grpSpPr>
          <a:xfrm>
            <a:off x="4667001" y="3482114"/>
            <a:ext cx="7524999" cy="855017"/>
            <a:chOff x="4667001" y="3482114"/>
            <a:chExt cx="7524999" cy="855017"/>
          </a:xfrm>
        </p:grpSpPr>
        <p:sp>
          <p:nvSpPr>
            <p:cNvPr id="9" name="TextBox 8">
              <a:extLst>
                <a:ext uri="{FF2B5EF4-FFF2-40B4-BE49-F238E27FC236}">
                  <a16:creationId xmlns:a16="http://schemas.microsoft.com/office/drawing/2014/main" id="{290EC748-5449-6A42-0839-7C4C0EA1B9D1}"/>
                </a:ext>
              </a:extLst>
            </p:cNvPr>
            <p:cNvSpPr txBox="1"/>
            <p:nvPr/>
          </p:nvSpPr>
          <p:spPr>
            <a:xfrm>
              <a:off x="5332020" y="3752356"/>
              <a:ext cx="6859980" cy="584775"/>
            </a:xfrm>
            <a:prstGeom prst="rect">
              <a:avLst/>
            </a:prstGeom>
            <a:noFill/>
          </p:spPr>
          <p:txBody>
            <a:bodyPr wrap="square" rtlCol="0">
              <a:spAutoFit/>
            </a:bodyPr>
            <a:lstStyle/>
            <a:p>
              <a:r>
                <a:rPr lang="en-US" sz="1600" b="0" i="0" u="none" strike="noStrike" baseline="0" dirty="0">
                  <a:solidFill>
                    <a:srgbClr val="FF0000"/>
                  </a:solidFill>
                </a:rPr>
                <a:t>Ability to investigate impact of covariates on transition probabilities</a:t>
              </a:r>
              <a:endParaRPr lang="en-US" sz="1600" dirty="0"/>
            </a:p>
            <a:p>
              <a:endParaRPr lang="en-US" sz="1600" dirty="0"/>
            </a:p>
          </p:txBody>
        </p:sp>
        <p:cxnSp>
          <p:nvCxnSpPr>
            <p:cNvPr id="11" name="Straight Arrow Connector 10">
              <a:extLst>
                <a:ext uri="{FF2B5EF4-FFF2-40B4-BE49-F238E27FC236}">
                  <a16:creationId xmlns:a16="http://schemas.microsoft.com/office/drawing/2014/main" id="{D8A77442-408E-EF12-8F8F-C418DCCE0CAA}"/>
                </a:ext>
              </a:extLst>
            </p:cNvPr>
            <p:cNvCxnSpPr/>
            <p:nvPr/>
          </p:nvCxnSpPr>
          <p:spPr>
            <a:xfrm flipH="1" flipV="1">
              <a:off x="4667001" y="3482114"/>
              <a:ext cx="665019" cy="34194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3646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4475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391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2ED3-4669-BCB2-73C8-F9BD4837EBBE}"/>
              </a:ext>
            </a:extLst>
          </p:cNvPr>
          <p:cNvSpPr>
            <a:spLocks noGrp="1"/>
          </p:cNvSpPr>
          <p:nvPr>
            <p:ph type="title" idx="4294967295"/>
          </p:nvPr>
        </p:nvSpPr>
        <p:spPr>
          <a:xfrm>
            <a:off x="0" y="365125"/>
            <a:ext cx="10515600" cy="1325563"/>
          </a:xfrm>
        </p:spPr>
        <p:txBody>
          <a:bodyPr/>
          <a:lstStyle/>
          <a:p>
            <a:r>
              <a:rPr lang="en-US" dirty="0"/>
              <a:t>Challenges to HMMs</a:t>
            </a:r>
          </a:p>
        </p:txBody>
      </p:sp>
      <p:sp>
        <p:nvSpPr>
          <p:cNvPr id="3" name="Content Placeholder 2">
            <a:extLst>
              <a:ext uri="{FF2B5EF4-FFF2-40B4-BE49-F238E27FC236}">
                <a16:creationId xmlns:a16="http://schemas.microsoft.com/office/drawing/2014/main" id="{589D9E32-DBEF-2CA8-A074-44A11F190C20}"/>
              </a:ext>
            </a:extLst>
          </p:cNvPr>
          <p:cNvSpPr>
            <a:spLocks noGrp="1"/>
          </p:cNvSpPr>
          <p:nvPr>
            <p:ph idx="4294967295"/>
          </p:nvPr>
        </p:nvSpPr>
        <p:spPr>
          <a:xfrm>
            <a:off x="0" y="1825625"/>
            <a:ext cx="10515600" cy="4351338"/>
          </a:xfrm>
        </p:spPr>
        <p:txBody>
          <a:bodyPr/>
          <a:lstStyle/>
          <a:p>
            <a:pPr algn="l"/>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venir Next LT Pro" panose="020B0504020202020204" pitchFamily="34" charset="0"/>
              </a:rPr>
              <a:t>Starting parameter values and correct distributional forms</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Choice of # of states (</a:t>
            </a:r>
            <a:r>
              <a:rPr lang="en-US" sz="1800" b="0" i="0" u="none" strike="noStrike" baseline="0" dirty="0" err="1">
                <a:solidFill>
                  <a:srgbClr val="000000"/>
                </a:solidFill>
                <a:latin typeface="Avenir Next LT Pro" panose="020B0504020202020204" pitchFamily="34" charset="0"/>
              </a:rPr>
              <a:t>Pohleet</a:t>
            </a:r>
            <a:r>
              <a:rPr lang="en-US" sz="1800" b="0" i="0" u="none" strike="noStrike" baseline="0" dirty="0">
                <a:solidFill>
                  <a:srgbClr val="000000"/>
                </a:solidFill>
                <a:latin typeface="Avenir Next LT Pro" panose="020B0504020202020204" pitchFamily="34" charset="0"/>
              </a:rPr>
              <a:t> al. 2017)</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Impact of sampling schedule (Postlethwaite and Dennis, 2013)Higher resolution tends to improve identification of behavioral states as long </a:t>
            </a:r>
            <a:r>
              <a:rPr lang="en-US" sz="1800" b="0" i="0" u="none" strike="noStrike" baseline="0" dirty="0" err="1">
                <a:solidFill>
                  <a:srgbClr val="000000"/>
                </a:solidFill>
                <a:latin typeface="Avenir Next LT Pro" panose="020B0504020202020204" pitchFamily="34" charset="0"/>
              </a:rPr>
              <a:t>aserror</a:t>
            </a:r>
            <a:r>
              <a:rPr lang="en-US" sz="1800" b="0" i="0" u="none" strike="noStrike" baseline="0" dirty="0">
                <a:solidFill>
                  <a:srgbClr val="000000"/>
                </a:solidFill>
                <a:latin typeface="Avenir Next LT Pro" panose="020B0504020202020204" pitchFamily="34" charset="0"/>
              </a:rPr>
              <a:t> is much smaller than step length</a:t>
            </a:r>
          </a:p>
          <a:p>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Irregular </a:t>
            </a:r>
            <a:r>
              <a:rPr lang="en-US" sz="1800" b="0" i="0" u="none" strike="noStrike" baseline="0" dirty="0" err="1">
                <a:solidFill>
                  <a:srgbClr val="000000"/>
                </a:solidFill>
                <a:latin typeface="Avenir Next LT Pro" panose="020B0504020202020204" pitchFamily="34" charset="0"/>
              </a:rPr>
              <a:t>samplingState</a:t>
            </a:r>
            <a:r>
              <a:rPr lang="en-US" sz="1800" b="0" i="0" u="none" strike="noStrike" baseline="0" dirty="0">
                <a:solidFill>
                  <a:srgbClr val="000000"/>
                </a:solidFill>
                <a:latin typeface="Avenir Next LT Pro" panose="020B0504020202020204" pitchFamily="34" charset="0"/>
              </a:rPr>
              <a:t> space models with </a:t>
            </a:r>
            <a:r>
              <a:rPr lang="en-US" sz="1800" b="0" i="0" u="none" strike="noStrike" baseline="0" dirty="0" err="1">
                <a:solidFill>
                  <a:srgbClr val="000000"/>
                </a:solidFill>
                <a:latin typeface="Courier New" panose="02070309020205020404" pitchFamily="49" charset="0"/>
              </a:rPr>
              <a:t>crawl</a:t>
            </a:r>
            <a:r>
              <a:rPr lang="en-US" sz="1800" b="0" i="0" u="none" strike="noStrike" baseline="0" dirty="0" err="1">
                <a:solidFill>
                  <a:srgbClr val="000000"/>
                </a:solidFill>
                <a:latin typeface="Avenir Next LT Pro" panose="020B0504020202020204" pitchFamily="34" charset="0"/>
              </a:rPr>
              <a:t>or</a:t>
            </a:r>
            <a:r>
              <a:rPr lang="en-US" sz="1800" b="0" i="0" u="none" strike="noStrike" baseline="0" dirty="0">
                <a:solidFill>
                  <a:srgbClr val="000000"/>
                </a:solidFill>
                <a:latin typeface="Avenir Next LT Pro" panose="020B0504020202020204" pitchFamily="34" charset="0"/>
              </a:rPr>
              <a:t> </a:t>
            </a:r>
            <a:r>
              <a:rPr lang="en-US" sz="1800" b="0" i="0" u="none" strike="noStrike" baseline="0" dirty="0" err="1">
                <a:solidFill>
                  <a:srgbClr val="000000"/>
                </a:solidFill>
                <a:latin typeface="Courier New" panose="02070309020205020404" pitchFamily="49" charset="0"/>
              </a:rPr>
              <a:t>aniMotum</a:t>
            </a:r>
            <a:r>
              <a:rPr lang="en-US" sz="1800" b="0" i="0" u="none" strike="noStrike" baseline="0" dirty="0" err="1">
                <a:solidFill>
                  <a:srgbClr val="000000"/>
                </a:solidFill>
                <a:latin typeface="Avenir Next LT Pro" panose="020B0504020202020204" pitchFamily="34" charset="0"/>
              </a:rPr>
              <a:t>to</a:t>
            </a:r>
            <a:r>
              <a:rPr lang="en-US" sz="1800" b="0" i="0" u="none" strike="noStrike" baseline="0" dirty="0">
                <a:solidFill>
                  <a:srgbClr val="000000"/>
                </a:solidFill>
                <a:latin typeface="Avenir Next LT Pro" panose="020B0504020202020204" pitchFamily="34" charset="0"/>
              </a:rPr>
              <a:t> regularize</a:t>
            </a:r>
          </a:p>
          <a:p>
            <a:endParaRPr lang="en-US" sz="1800" b="0" i="0" u="none" strike="noStrike" baseline="0" dirty="0">
              <a:solidFill>
                <a:srgbClr val="000000"/>
              </a:solidFill>
              <a:latin typeface="Avenir Next LT Pro" panose="020B0504020202020204" pitchFamily="34" charset="0"/>
            </a:endParaRPr>
          </a:p>
          <a:p>
            <a:endParaRPr lang="en-US" dirty="0"/>
          </a:p>
        </p:txBody>
      </p:sp>
    </p:spTree>
    <p:extLst>
      <p:ext uri="{BB962C8B-B14F-4D97-AF65-F5344CB8AC3E}">
        <p14:creationId xmlns:p14="http://schemas.microsoft.com/office/powerpoint/2010/main" val="4247730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FABFC51-4893-07E0-77DE-DF6497684D21}"/>
              </a:ext>
            </a:extLst>
          </p:cNvPr>
          <p:cNvPicPr>
            <a:picLocks noChangeAspect="1"/>
          </p:cNvPicPr>
          <p:nvPr/>
        </p:nvPicPr>
        <p:blipFill rotWithShape="1">
          <a:blip r:embed="rId2"/>
          <a:srcRect b="19001"/>
          <a:stretch/>
        </p:blipFill>
        <p:spPr>
          <a:xfrm>
            <a:off x="151730" y="2208809"/>
            <a:ext cx="6722743" cy="3827609"/>
          </a:xfrm>
          <a:prstGeom prst="rect">
            <a:avLst/>
          </a:prstGeom>
        </p:spPr>
      </p:pic>
      <p:pic>
        <p:nvPicPr>
          <p:cNvPr id="5" name="Picture 4">
            <a:extLst>
              <a:ext uri="{FF2B5EF4-FFF2-40B4-BE49-F238E27FC236}">
                <a16:creationId xmlns:a16="http://schemas.microsoft.com/office/drawing/2014/main" id="{A61A141B-1F05-0A9C-58BD-88FA4DCC2E8A}"/>
              </a:ext>
            </a:extLst>
          </p:cNvPr>
          <p:cNvPicPr>
            <a:picLocks noChangeAspect="1"/>
          </p:cNvPicPr>
          <p:nvPr/>
        </p:nvPicPr>
        <p:blipFill>
          <a:blip r:embed="rId3"/>
          <a:stretch>
            <a:fillRect/>
          </a:stretch>
        </p:blipFill>
        <p:spPr>
          <a:xfrm>
            <a:off x="7887373" y="5319887"/>
            <a:ext cx="4221498" cy="993965"/>
          </a:xfrm>
          <a:prstGeom prst="rect">
            <a:avLst/>
          </a:prstGeom>
          <a:effectLst>
            <a:outerShdw blurRad="50800" dist="38100" dir="2700000" algn="tl" rotWithShape="0">
              <a:prstClr val="black">
                <a:alpha val="40000"/>
              </a:prstClr>
            </a:outerShdw>
          </a:effectLst>
        </p:spPr>
      </p:pic>
      <p:sp>
        <p:nvSpPr>
          <p:cNvPr id="6" name="Title 1">
            <a:extLst>
              <a:ext uri="{FF2B5EF4-FFF2-40B4-BE49-F238E27FC236}">
                <a16:creationId xmlns:a16="http://schemas.microsoft.com/office/drawing/2014/main" id="{9295E781-5852-468D-1186-F7549C10C57F}"/>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HMM Examples</a:t>
            </a:r>
            <a:br>
              <a:rPr lang="en-US" sz="3200" b="1" dirty="0">
                <a:solidFill>
                  <a:srgbClr val="000000"/>
                </a:solidFill>
              </a:rPr>
            </a:br>
            <a:endParaRPr lang="en-US" sz="3200" b="1" dirty="0"/>
          </a:p>
        </p:txBody>
      </p:sp>
      <p:pic>
        <p:nvPicPr>
          <p:cNvPr id="10" name="Picture 9">
            <a:extLst>
              <a:ext uri="{FF2B5EF4-FFF2-40B4-BE49-F238E27FC236}">
                <a16:creationId xmlns:a16="http://schemas.microsoft.com/office/drawing/2014/main" id="{2149552D-DB4C-5ABD-0B53-199A4501989B}"/>
              </a:ext>
            </a:extLst>
          </p:cNvPr>
          <p:cNvPicPr>
            <a:picLocks noChangeAspect="1"/>
          </p:cNvPicPr>
          <p:nvPr/>
        </p:nvPicPr>
        <p:blipFill rotWithShape="1">
          <a:blip r:embed="rId4"/>
          <a:srcRect b="11402"/>
          <a:stretch/>
        </p:blipFill>
        <p:spPr>
          <a:xfrm>
            <a:off x="6850153" y="0"/>
            <a:ext cx="4221498" cy="5143954"/>
          </a:xfrm>
          <a:prstGeom prst="rect">
            <a:avLst/>
          </a:prstGeom>
        </p:spPr>
      </p:pic>
      <p:sp>
        <p:nvSpPr>
          <p:cNvPr id="11" name="Content Placeholder 2">
            <a:extLst>
              <a:ext uri="{FF2B5EF4-FFF2-40B4-BE49-F238E27FC236}">
                <a16:creationId xmlns:a16="http://schemas.microsoft.com/office/drawing/2014/main" id="{709AC01A-B934-CBE8-C54E-A9235034FF74}"/>
              </a:ext>
            </a:extLst>
          </p:cNvPr>
          <p:cNvSpPr txBox="1">
            <a:spLocks/>
          </p:cNvSpPr>
          <p:nvPr/>
        </p:nvSpPr>
        <p:spPr>
          <a:xfrm>
            <a:off x="969484" y="1167789"/>
            <a:ext cx="10515600" cy="796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00"/>
                </a:solidFill>
                <a:latin typeface="Century Gothic" panose="020B0502020202020204" pitchFamily="34" charset="0"/>
              </a:rPr>
              <a:t>Humpback whales</a:t>
            </a:r>
          </a:p>
        </p:txBody>
      </p:sp>
    </p:spTree>
    <p:extLst>
      <p:ext uri="{BB962C8B-B14F-4D97-AF65-F5344CB8AC3E}">
        <p14:creationId xmlns:p14="http://schemas.microsoft.com/office/powerpoint/2010/main" val="2790739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5FB656-3AEC-70A7-E91D-13DF1474A922}"/>
              </a:ext>
            </a:extLst>
          </p:cNvPr>
          <p:cNvPicPr>
            <a:picLocks noChangeAspect="1"/>
          </p:cNvPicPr>
          <p:nvPr/>
        </p:nvPicPr>
        <p:blipFill rotWithShape="1">
          <a:blip r:embed="rId2"/>
          <a:srcRect b="12434"/>
          <a:stretch/>
        </p:blipFill>
        <p:spPr>
          <a:xfrm>
            <a:off x="1414115" y="1448031"/>
            <a:ext cx="9423157" cy="4905268"/>
          </a:xfrm>
          <a:prstGeom prst="rect">
            <a:avLst/>
          </a:prstGeom>
        </p:spPr>
      </p:pic>
      <p:pic>
        <p:nvPicPr>
          <p:cNvPr id="5" name="Picture 4">
            <a:extLst>
              <a:ext uri="{FF2B5EF4-FFF2-40B4-BE49-F238E27FC236}">
                <a16:creationId xmlns:a16="http://schemas.microsoft.com/office/drawing/2014/main" id="{29AA7E6B-0015-F857-1CEC-DF7EA4C83668}"/>
              </a:ext>
            </a:extLst>
          </p:cNvPr>
          <p:cNvPicPr>
            <a:picLocks noChangeAspect="1"/>
          </p:cNvPicPr>
          <p:nvPr/>
        </p:nvPicPr>
        <p:blipFill>
          <a:blip r:embed="rId3"/>
          <a:stretch>
            <a:fillRect/>
          </a:stretch>
        </p:blipFill>
        <p:spPr>
          <a:xfrm>
            <a:off x="8478983" y="114821"/>
            <a:ext cx="3514550" cy="1186806"/>
          </a:xfrm>
          <a:prstGeom prst="rect">
            <a:avLst/>
          </a:prstGeom>
          <a:effectLst>
            <a:outerShdw blurRad="50800" dist="38100" dir="2700000" algn="tl" rotWithShape="0">
              <a:prstClr val="black">
                <a:alpha val="40000"/>
              </a:prstClr>
            </a:outerShdw>
          </a:effectLst>
        </p:spPr>
      </p:pic>
      <p:sp>
        <p:nvSpPr>
          <p:cNvPr id="6" name="Title 1">
            <a:extLst>
              <a:ext uri="{FF2B5EF4-FFF2-40B4-BE49-F238E27FC236}">
                <a16:creationId xmlns:a16="http://schemas.microsoft.com/office/drawing/2014/main" id="{5D7403EA-D47B-2F1D-8CB6-8C1F76AA6A39}"/>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HMM Examples</a:t>
            </a:r>
            <a:br>
              <a:rPr lang="en-US" sz="3200" b="1" dirty="0">
                <a:solidFill>
                  <a:srgbClr val="000000"/>
                </a:solidFill>
              </a:rPr>
            </a:br>
            <a:endParaRPr lang="en-US" sz="3200" b="1" dirty="0"/>
          </a:p>
        </p:txBody>
      </p:sp>
      <p:sp>
        <p:nvSpPr>
          <p:cNvPr id="7" name="Content Placeholder 2">
            <a:extLst>
              <a:ext uri="{FF2B5EF4-FFF2-40B4-BE49-F238E27FC236}">
                <a16:creationId xmlns:a16="http://schemas.microsoft.com/office/drawing/2014/main" id="{8E89E664-D3F4-3311-95A8-725AA170EFB7}"/>
              </a:ext>
            </a:extLst>
          </p:cNvPr>
          <p:cNvSpPr txBox="1">
            <a:spLocks/>
          </p:cNvSpPr>
          <p:nvPr/>
        </p:nvSpPr>
        <p:spPr>
          <a:xfrm>
            <a:off x="969484" y="1167789"/>
            <a:ext cx="10515600" cy="796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00"/>
                </a:solidFill>
                <a:latin typeface="Century Gothic" panose="020B0502020202020204" pitchFamily="34" charset="0"/>
              </a:rPr>
              <a:t>White sharks</a:t>
            </a:r>
          </a:p>
        </p:txBody>
      </p:sp>
    </p:spTree>
    <p:extLst>
      <p:ext uri="{BB962C8B-B14F-4D97-AF65-F5344CB8AC3E}">
        <p14:creationId xmlns:p14="http://schemas.microsoft.com/office/powerpoint/2010/main" val="2030565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A95B28-469D-456F-E149-DBA3DD45F9D4}"/>
              </a:ext>
            </a:extLst>
          </p:cNvPr>
          <p:cNvPicPr>
            <a:picLocks noChangeAspect="1"/>
          </p:cNvPicPr>
          <p:nvPr/>
        </p:nvPicPr>
        <p:blipFill>
          <a:blip r:embed="rId3"/>
          <a:stretch>
            <a:fillRect/>
          </a:stretch>
        </p:blipFill>
        <p:spPr>
          <a:xfrm>
            <a:off x="8755035" y="189912"/>
            <a:ext cx="3202858" cy="1202108"/>
          </a:xfrm>
          <a:prstGeom prst="rect">
            <a:avLst/>
          </a:prstGeom>
          <a:effectLst>
            <a:outerShdw blurRad="50800" dist="38100" dir="2700000" algn="tl" rotWithShape="0">
              <a:prstClr val="black">
                <a:alpha val="40000"/>
              </a:prstClr>
            </a:outerShdw>
          </a:effectLst>
        </p:spPr>
      </p:pic>
      <p:sp>
        <p:nvSpPr>
          <p:cNvPr id="6" name="Title 1">
            <a:extLst>
              <a:ext uri="{FF2B5EF4-FFF2-40B4-BE49-F238E27FC236}">
                <a16:creationId xmlns:a16="http://schemas.microsoft.com/office/drawing/2014/main" id="{D2423119-BDFC-20DD-5D3C-34ED838E21B3}"/>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HMM Examples</a:t>
            </a:r>
            <a:br>
              <a:rPr lang="en-US" sz="3200" b="1" dirty="0">
                <a:solidFill>
                  <a:srgbClr val="000000"/>
                </a:solidFill>
              </a:rPr>
            </a:br>
            <a:endParaRPr lang="en-US" sz="3200" b="1" dirty="0"/>
          </a:p>
        </p:txBody>
      </p:sp>
      <p:sp>
        <p:nvSpPr>
          <p:cNvPr id="7" name="Content Placeholder 2">
            <a:extLst>
              <a:ext uri="{FF2B5EF4-FFF2-40B4-BE49-F238E27FC236}">
                <a16:creationId xmlns:a16="http://schemas.microsoft.com/office/drawing/2014/main" id="{0763D88C-3DF0-1858-4DF6-215074FE45D0}"/>
              </a:ext>
            </a:extLst>
          </p:cNvPr>
          <p:cNvSpPr txBox="1">
            <a:spLocks/>
          </p:cNvSpPr>
          <p:nvPr/>
        </p:nvSpPr>
        <p:spPr>
          <a:xfrm>
            <a:off x="969484" y="1167789"/>
            <a:ext cx="10515600" cy="796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00"/>
                </a:solidFill>
                <a:latin typeface="Century Gothic" panose="020B0502020202020204" pitchFamily="34" charset="0"/>
              </a:rPr>
              <a:t>Black bears</a:t>
            </a:r>
          </a:p>
        </p:txBody>
      </p:sp>
      <p:pic>
        <p:nvPicPr>
          <p:cNvPr id="10" name="Picture 9">
            <a:extLst>
              <a:ext uri="{FF2B5EF4-FFF2-40B4-BE49-F238E27FC236}">
                <a16:creationId xmlns:a16="http://schemas.microsoft.com/office/drawing/2014/main" id="{F5861BC6-536A-FD03-42D8-A46494586F76}"/>
              </a:ext>
            </a:extLst>
          </p:cNvPr>
          <p:cNvPicPr>
            <a:picLocks noChangeAspect="1"/>
          </p:cNvPicPr>
          <p:nvPr/>
        </p:nvPicPr>
        <p:blipFill>
          <a:blip r:embed="rId4"/>
          <a:stretch>
            <a:fillRect/>
          </a:stretch>
        </p:blipFill>
        <p:spPr>
          <a:xfrm>
            <a:off x="674803" y="1781299"/>
            <a:ext cx="6111547" cy="4342978"/>
          </a:xfrm>
          <a:prstGeom prst="rect">
            <a:avLst/>
          </a:prstGeom>
        </p:spPr>
      </p:pic>
      <p:sp>
        <p:nvSpPr>
          <p:cNvPr id="13" name="Rectangle 12">
            <a:extLst>
              <a:ext uri="{FF2B5EF4-FFF2-40B4-BE49-F238E27FC236}">
                <a16:creationId xmlns:a16="http://schemas.microsoft.com/office/drawing/2014/main" id="{31074A89-6955-FFB3-98B0-677BC9540B55}"/>
              </a:ext>
            </a:extLst>
          </p:cNvPr>
          <p:cNvSpPr/>
          <p:nvPr/>
        </p:nvSpPr>
        <p:spPr>
          <a:xfrm>
            <a:off x="5617029" y="3289465"/>
            <a:ext cx="1009403" cy="7965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456C346-A9C1-7918-9774-B9658D8BAB89}"/>
              </a:ext>
            </a:extLst>
          </p:cNvPr>
          <p:cNvPicPr>
            <a:picLocks noChangeAspect="1"/>
          </p:cNvPicPr>
          <p:nvPr/>
        </p:nvPicPr>
        <p:blipFill>
          <a:blip r:embed="rId5"/>
          <a:stretch>
            <a:fillRect/>
          </a:stretch>
        </p:blipFill>
        <p:spPr>
          <a:xfrm>
            <a:off x="6143501" y="1781299"/>
            <a:ext cx="5790520" cy="4441273"/>
          </a:xfrm>
          <a:prstGeom prst="rect">
            <a:avLst/>
          </a:prstGeom>
        </p:spPr>
      </p:pic>
      <p:sp>
        <p:nvSpPr>
          <p:cNvPr id="14" name="TextBox 13">
            <a:extLst>
              <a:ext uri="{FF2B5EF4-FFF2-40B4-BE49-F238E27FC236}">
                <a16:creationId xmlns:a16="http://schemas.microsoft.com/office/drawing/2014/main" id="{66145727-7141-F147-1126-2E01ED5C11EE}"/>
              </a:ext>
            </a:extLst>
          </p:cNvPr>
          <p:cNvSpPr txBox="1"/>
          <p:nvPr/>
        </p:nvSpPr>
        <p:spPr>
          <a:xfrm>
            <a:off x="65600" y="2428234"/>
            <a:ext cx="734496" cy="307777"/>
          </a:xfrm>
          <a:prstGeom prst="rect">
            <a:avLst/>
          </a:prstGeom>
          <a:noFill/>
        </p:spPr>
        <p:txBody>
          <a:bodyPr wrap="none" rtlCol="0">
            <a:spAutoFit/>
          </a:bodyPr>
          <a:lstStyle/>
          <a:p>
            <a:r>
              <a:rPr lang="en-US" sz="1400" dirty="0"/>
              <a:t>Winter</a:t>
            </a:r>
          </a:p>
        </p:txBody>
      </p:sp>
      <p:sp>
        <p:nvSpPr>
          <p:cNvPr id="15" name="TextBox 14">
            <a:extLst>
              <a:ext uri="{FF2B5EF4-FFF2-40B4-BE49-F238E27FC236}">
                <a16:creationId xmlns:a16="http://schemas.microsoft.com/office/drawing/2014/main" id="{77531B7A-22AC-4433-58FC-3DD9017B0A26}"/>
              </a:ext>
            </a:extLst>
          </p:cNvPr>
          <p:cNvSpPr txBox="1"/>
          <p:nvPr/>
        </p:nvSpPr>
        <p:spPr>
          <a:xfrm>
            <a:off x="81151" y="3662775"/>
            <a:ext cx="891591" cy="307777"/>
          </a:xfrm>
          <a:prstGeom prst="rect">
            <a:avLst/>
          </a:prstGeom>
          <a:noFill/>
        </p:spPr>
        <p:txBody>
          <a:bodyPr wrap="none" rtlCol="0">
            <a:spAutoFit/>
          </a:bodyPr>
          <a:lstStyle/>
          <a:p>
            <a:r>
              <a:rPr lang="en-US" sz="1400" dirty="0"/>
              <a:t>Summer</a:t>
            </a:r>
          </a:p>
        </p:txBody>
      </p:sp>
      <p:sp>
        <p:nvSpPr>
          <p:cNvPr id="16" name="TextBox 15">
            <a:extLst>
              <a:ext uri="{FF2B5EF4-FFF2-40B4-BE49-F238E27FC236}">
                <a16:creationId xmlns:a16="http://schemas.microsoft.com/office/drawing/2014/main" id="{BED18DDD-4629-5EB8-FF83-9F0FCA545D5F}"/>
              </a:ext>
            </a:extLst>
          </p:cNvPr>
          <p:cNvSpPr txBox="1"/>
          <p:nvPr/>
        </p:nvSpPr>
        <p:spPr>
          <a:xfrm>
            <a:off x="62754" y="4908656"/>
            <a:ext cx="465192" cy="307777"/>
          </a:xfrm>
          <a:prstGeom prst="rect">
            <a:avLst/>
          </a:prstGeom>
          <a:noFill/>
        </p:spPr>
        <p:txBody>
          <a:bodyPr wrap="none" rtlCol="0">
            <a:spAutoFit/>
          </a:bodyPr>
          <a:lstStyle/>
          <a:p>
            <a:r>
              <a:rPr lang="en-US" sz="1400" dirty="0"/>
              <a:t>Fall</a:t>
            </a:r>
          </a:p>
        </p:txBody>
      </p:sp>
    </p:spTree>
    <p:extLst>
      <p:ext uri="{BB962C8B-B14F-4D97-AF65-F5344CB8AC3E}">
        <p14:creationId xmlns:p14="http://schemas.microsoft.com/office/powerpoint/2010/main" val="3592145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484B24-259A-81E8-EA29-8CC691706F76}"/>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HMM Examples</a:t>
            </a:r>
            <a:br>
              <a:rPr lang="en-US" sz="3200" b="1" dirty="0">
                <a:solidFill>
                  <a:srgbClr val="000000"/>
                </a:solidFill>
              </a:rPr>
            </a:br>
            <a:endParaRPr lang="en-US" sz="3200" b="1" dirty="0"/>
          </a:p>
        </p:txBody>
      </p:sp>
      <p:pic>
        <p:nvPicPr>
          <p:cNvPr id="9" name="Picture 8">
            <a:extLst>
              <a:ext uri="{FF2B5EF4-FFF2-40B4-BE49-F238E27FC236}">
                <a16:creationId xmlns:a16="http://schemas.microsoft.com/office/drawing/2014/main" id="{E36BE2B3-53A8-66AD-9577-C1DF401C8D77}"/>
              </a:ext>
            </a:extLst>
          </p:cNvPr>
          <p:cNvPicPr>
            <a:picLocks noChangeAspect="1"/>
          </p:cNvPicPr>
          <p:nvPr/>
        </p:nvPicPr>
        <p:blipFill>
          <a:blip r:embed="rId2"/>
          <a:stretch>
            <a:fillRect/>
          </a:stretch>
        </p:blipFill>
        <p:spPr>
          <a:xfrm>
            <a:off x="1839010" y="926275"/>
            <a:ext cx="8827216" cy="5402986"/>
          </a:xfrm>
          <a:prstGeom prst="rect">
            <a:avLst/>
          </a:prstGeom>
        </p:spPr>
      </p:pic>
      <p:pic>
        <p:nvPicPr>
          <p:cNvPr id="6" name="Picture 5">
            <a:extLst>
              <a:ext uri="{FF2B5EF4-FFF2-40B4-BE49-F238E27FC236}">
                <a16:creationId xmlns:a16="http://schemas.microsoft.com/office/drawing/2014/main" id="{30B4319F-9470-C945-884E-761E598B0367}"/>
              </a:ext>
            </a:extLst>
          </p:cNvPr>
          <p:cNvPicPr>
            <a:picLocks noChangeAspect="1"/>
          </p:cNvPicPr>
          <p:nvPr/>
        </p:nvPicPr>
        <p:blipFill>
          <a:blip r:embed="rId3"/>
          <a:stretch>
            <a:fillRect/>
          </a:stretch>
        </p:blipFill>
        <p:spPr>
          <a:xfrm>
            <a:off x="7931753" y="109130"/>
            <a:ext cx="4144171" cy="977462"/>
          </a:xfrm>
          <a:prstGeom prst="rect">
            <a:avLst/>
          </a:prstGeom>
          <a:effectLst>
            <a:outerShdw blurRad="50800" dist="38100" dir="2700000" algn="tl" rotWithShape="0">
              <a:prstClr val="black">
                <a:alpha val="40000"/>
              </a:prstClr>
            </a:outerShdw>
          </a:effectLst>
        </p:spPr>
      </p:pic>
      <p:sp>
        <p:nvSpPr>
          <p:cNvPr id="10" name="Content Placeholder 2">
            <a:extLst>
              <a:ext uri="{FF2B5EF4-FFF2-40B4-BE49-F238E27FC236}">
                <a16:creationId xmlns:a16="http://schemas.microsoft.com/office/drawing/2014/main" id="{C76A4B64-63E5-5DBD-FA2F-22FC97AE2331}"/>
              </a:ext>
            </a:extLst>
          </p:cNvPr>
          <p:cNvSpPr txBox="1">
            <a:spLocks/>
          </p:cNvSpPr>
          <p:nvPr/>
        </p:nvSpPr>
        <p:spPr>
          <a:xfrm>
            <a:off x="969484" y="1167789"/>
            <a:ext cx="10515600" cy="796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00"/>
                </a:solidFill>
                <a:latin typeface="Century Gothic" panose="020B0502020202020204" pitchFamily="34" charset="0"/>
              </a:rPr>
              <a:t>Plains zebra</a:t>
            </a:r>
          </a:p>
        </p:txBody>
      </p:sp>
    </p:spTree>
    <p:extLst>
      <p:ext uri="{BB962C8B-B14F-4D97-AF65-F5344CB8AC3E}">
        <p14:creationId xmlns:p14="http://schemas.microsoft.com/office/powerpoint/2010/main" val="1604556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CB5E-DA3E-5417-2BDF-1B7E6B4614A0}"/>
              </a:ext>
            </a:extLst>
          </p:cNvPr>
          <p:cNvSpPr>
            <a:spLocks noGrp="1"/>
          </p:cNvSpPr>
          <p:nvPr>
            <p:ph type="title" idx="4294967295"/>
          </p:nvPr>
        </p:nvSpPr>
        <p:spPr>
          <a:xfrm>
            <a:off x="0" y="365125"/>
            <a:ext cx="10515600" cy="1325563"/>
          </a:xfrm>
        </p:spPr>
        <p:txBody>
          <a:bodyPr/>
          <a:lstStyle/>
          <a:p>
            <a:r>
              <a:rPr lang="en-US" sz="1800" b="0" i="0" u="none" strike="noStrike" baseline="0" dirty="0">
                <a:solidFill>
                  <a:srgbClr val="000000"/>
                </a:solidFill>
                <a:latin typeface="Avenir Next LT Pro" panose="020B0504020202020204" pitchFamily="34" charset="0"/>
              </a:rPr>
              <a:t>Behavior Change Point Analysis (BCPA)</a:t>
            </a:r>
            <a:endParaRPr lang="en-US" dirty="0"/>
          </a:p>
        </p:txBody>
      </p:sp>
      <p:sp>
        <p:nvSpPr>
          <p:cNvPr id="3" name="Content Placeholder 2">
            <a:extLst>
              <a:ext uri="{FF2B5EF4-FFF2-40B4-BE49-F238E27FC236}">
                <a16:creationId xmlns:a16="http://schemas.microsoft.com/office/drawing/2014/main" id="{A6EB28B7-CC96-2D72-AD0E-183CEC0D0FB5}"/>
              </a:ext>
            </a:extLst>
          </p:cNvPr>
          <p:cNvSpPr>
            <a:spLocks noGrp="1"/>
          </p:cNvSpPr>
          <p:nvPr>
            <p:ph idx="4294967295"/>
          </p:nvPr>
        </p:nvSpPr>
        <p:spPr>
          <a:xfrm>
            <a:off x="0" y="1825625"/>
            <a:ext cx="10515600" cy="4351338"/>
          </a:xfrm>
        </p:spPr>
        <p:txBody>
          <a:bodyPr/>
          <a:lstStyle/>
          <a:p>
            <a:pPr algn="l"/>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venir Next LT Pro" panose="020B0504020202020204" pitchFamily="34" charset="0"/>
              </a:rPr>
              <a:t>Identifies points in a time series when values undergo a significant shift</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Designed to identify changes in animal behavior -</a:t>
            </a:r>
            <a:r>
              <a:rPr lang="en-US" sz="1800" b="0" i="0" u="none" strike="noStrike" baseline="0" dirty="0" err="1">
                <a:solidFill>
                  <a:srgbClr val="000000"/>
                </a:solidFill>
                <a:latin typeface="Avenir Next LT Pro" panose="020B0504020202020204" pitchFamily="34" charset="0"/>
              </a:rPr>
              <a:t>Gurarieet</a:t>
            </a:r>
            <a:r>
              <a:rPr lang="en-US" sz="1800" b="0" i="0" u="none" strike="noStrike" baseline="0" dirty="0">
                <a:solidFill>
                  <a:srgbClr val="000000"/>
                </a:solidFill>
                <a:latin typeface="Avenir Next LT Pro" panose="020B0504020202020204" pitchFamily="34" charset="0"/>
              </a:rPr>
              <a:t> al. 2009</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Assumes continuous-space, continuous time stochastic process</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Uses maximum-likelihood to estimate parameters within a moving window</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Portions of path where values change abruptly identified as boundaries between movement modes</a:t>
            </a:r>
          </a:p>
          <a:p>
            <a:endParaRPr lang="en-US" dirty="0"/>
          </a:p>
        </p:txBody>
      </p:sp>
    </p:spTree>
    <p:extLst>
      <p:ext uri="{BB962C8B-B14F-4D97-AF65-F5344CB8AC3E}">
        <p14:creationId xmlns:p14="http://schemas.microsoft.com/office/powerpoint/2010/main" val="2901326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E8DB6-31B4-44B8-2FAE-296049C51BEB}"/>
              </a:ext>
            </a:extLst>
          </p:cNvPr>
          <p:cNvSpPr>
            <a:spLocks noGrp="1"/>
          </p:cNvSpPr>
          <p:nvPr>
            <p:ph type="title" idx="4294967295"/>
          </p:nvPr>
        </p:nvSpPr>
        <p:spPr>
          <a:xfrm>
            <a:off x="0" y="365125"/>
            <a:ext cx="10515600" cy="1325563"/>
          </a:xfrm>
        </p:spPr>
        <p:txBody>
          <a:bodyPr/>
          <a:lstStyle/>
          <a:p>
            <a:r>
              <a:rPr lang="en-US" sz="1800" b="0" i="0" u="none" strike="noStrike" baseline="0" dirty="0">
                <a:solidFill>
                  <a:srgbClr val="000000"/>
                </a:solidFill>
                <a:latin typeface="Avenir Next LT Pro" panose="020B0504020202020204" pitchFamily="34" charset="0"/>
              </a:rPr>
              <a:t>Summary of Analytical Approach (BCPA)</a:t>
            </a:r>
            <a:endParaRPr lang="en-US" dirty="0"/>
          </a:p>
        </p:txBody>
      </p:sp>
      <p:sp>
        <p:nvSpPr>
          <p:cNvPr id="3" name="Content Placeholder 2">
            <a:extLst>
              <a:ext uri="{FF2B5EF4-FFF2-40B4-BE49-F238E27FC236}">
                <a16:creationId xmlns:a16="http://schemas.microsoft.com/office/drawing/2014/main" id="{513CD52E-D6E4-58DA-0A0C-9F581BBFB5B7}"/>
              </a:ext>
            </a:extLst>
          </p:cNvPr>
          <p:cNvSpPr>
            <a:spLocks noGrp="1"/>
          </p:cNvSpPr>
          <p:nvPr>
            <p:ph idx="4294967295"/>
          </p:nvPr>
        </p:nvSpPr>
        <p:spPr>
          <a:xfrm>
            <a:off x="0" y="1825625"/>
            <a:ext cx="10515600" cy="4351338"/>
          </a:xfrm>
        </p:spPr>
        <p:txBody>
          <a:bodyPr/>
          <a:lstStyle/>
          <a:p>
            <a:pPr algn="l"/>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venir Next LT Pro" panose="020B0504020202020204" pitchFamily="34" charset="0"/>
              </a:rPr>
              <a:t>Package </a:t>
            </a:r>
            <a:r>
              <a:rPr lang="en-US" sz="1800" b="0" i="0" u="none" strike="noStrike" baseline="0" dirty="0" err="1">
                <a:solidFill>
                  <a:srgbClr val="000000"/>
                </a:solidFill>
                <a:latin typeface="Courier New" panose="02070309020205020404" pitchFamily="49" charset="0"/>
              </a:rPr>
              <a:t>bcpa</a:t>
            </a:r>
            <a:endParaRPr lang="en-US" sz="1800" b="0" i="0" u="none" strike="noStrike" baseline="0" dirty="0">
              <a:solidFill>
                <a:srgbClr val="000000"/>
              </a:solidFill>
              <a:latin typeface="Courier New" panose="02070309020205020404" pitchFamily="49" charset="0"/>
            </a:endParaRP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Assume observations from continuous time process with mean, standard deviation and autocorrelation time scale</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Parameters vary according to an unknown number of states</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Select a response variable for </a:t>
            </a:r>
            <a:r>
              <a:rPr lang="en-US" sz="1800" b="0" i="0" u="none" strike="noStrike" baseline="0" dirty="0" err="1">
                <a:solidFill>
                  <a:srgbClr val="000000"/>
                </a:solidFill>
                <a:latin typeface="Avenir Next LT Pro" panose="020B0504020202020204" pitchFamily="34" charset="0"/>
              </a:rPr>
              <a:t>analysisPersistence</a:t>
            </a:r>
            <a:r>
              <a:rPr lang="en-US" sz="1800" b="0" i="0" u="none" strike="noStrike" baseline="0" dirty="0">
                <a:solidFill>
                  <a:srgbClr val="000000"/>
                </a:solidFill>
                <a:latin typeface="Avenir Next LT Pro" panose="020B0504020202020204" pitchFamily="34" charset="0"/>
              </a:rPr>
              <a:t> velocity </a:t>
            </a:r>
            <a:r>
              <a:rPr lang="en-US" sz="1800" b="0" i="0" u="none" strike="noStrike" baseline="0" dirty="0">
                <a:solidFill>
                  <a:srgbClr val="000000"/>
                </a:solidFill>
                <a:latin typeface="Cambria Math" panose="02040503050406030204" pitchFamily="18" charset="0"/>
              </a:rPr>
              <a:t>𝑉𝑝=𝑉cos(𝜃)</a:t>
            </a:r>
            <a:r>
              <a:rPr lang="en-US" sz="1800" b="0" i="0" u="none" strike="noStrike" baseline="0" dirty="0">
                <a:solidFill>
                  <a:srgbClr val="000000"/>
                </a:solidFill>
                <a:latin typeface="Avenir Next LT Pro" panose="020B0504020202020204" pitchFamily="34" charset="0"/>
              </a:rPr>
              <a:t>where </a:t>
            </a:r>
            <a:r>
              <a:rPr lang="en-US" sz="1800" b="0" i="0" u="none" strike="noStrike" baseline="0" dirty="0">
                <a:solidFill>
                  <a:srgbClr val="000000"/>
                </a:solidFill>
                <a:latin typeface="Cambria Math" panose="02040503050406030204" pitchFamily="18" charset="0"/>
              </a:rPr>
              <a:t>𝑉</a:t>
            </a:r>
            <a:r>
              <a:rPr lang="en-US" sz="1800" b="0" i="0" u="none" strike="noStrike" baseline="0" dirty="0">
                <a:solidFill>
                  <a:srgbClr val="000000"/>
                </a:solidFill>
                <a:latin typeface="Avenir Next LT Pro" panose="020B0504020202020204" pitchFamily="34" charset="0"/>
              </a:rPr>
              <a:t>= speed and </a:t>
            </a:r>
            <a:r>
              <a:rPr lang="en-US" sz="1800" b="0" i="0" u="none" strike="noStrike" baseline="0" dirty="0">
                <a:solidFill>
                  <a:srgbClr val="000000"/>
                </a:solidFill>
                <a:latin typeface="Cambria Math" panose="02040503050406030204" pitchFamily="18" charset="0"/>
              </a:rPr>
              <a:t>𝜃</a:t>
            </a:r>
            <a:r>
              <a:rPr lang="en-US" sz="1800" b="0" i="0" u="none" strike="noStrike" baseline="0" dirty="0">
                <a:solidFill>
                  <a:srgbClr val="000000"/>
                </a:solidFill>
                <a:latin typeface="Avenir Next LT Pro" panose="020B0504020202020204" pitchFamily="34" charset="0"/>
              </a:rPr>
              <a:t>is turning angle (measures tendency to continue in same direction and speed)</a:t>
            </a:r>
          </a:p>
          <a:p>
            <a:r>
              <a:rPr lang="en-US" sz="1800" b="0" i="0" u="none" strike="noStrike" baseline="0" dirty="0">
                <a:solidFill>
                  <a:srgbClr val="000000"/>
                </a:solidFill>
                <a:latin typeface="Avenir Next LT Pro" panose="020B0504020202020204" pitchFamily="34" charset="0"/>
              </a:rPr>
              <a:t>Turning velocity </a:t>
            </a:r>
            <a:r>
              <a:rPr lang="en-US" sz="1800" b="0" i="0" u="none" strike="noStrike" baseline="0" dirty="0">
                <a:solidFill>
                  <a:srgbClr val="000000"/>
                </a:solidFill>
                <a:latin typeface="Cambria Math" panose="02040503050406030204" pitchFamily="18" charset="0"/>
              </a:rPr>
              <a:t>𝑉𝑡=𝑉sin𝜃</a:t>
            </a:r>
            <a:r>
              <a:rPr lang="en-US" sz="1800" b="0" i="0" u="none" strike="noStrike" baseline="0" dirty="0">
                <a:solidFill>
                  <a:srgbClr val="000000"/>
                </a:solidFill>
                <a:latin typeface="Avenir Next LT Pro" panose="020B0504020202020204" pitchFamily="34" charset="0"/>
              </a:rPr>
              <a:t>(tendency to head in perpendicular direction)</a:t>
            </a:r>
          </a:p>
          <a:p>
            <a:r>
              <a:rPr lang="en-US" sz="1800" b="0" i="0" u="none" strike="noStrike" baseline="0" dirty="0">
                <a:solidFill>
                  <a:srgbClr val="000000"/>
                </a:solidFill>
                <a:latin typeface="Avenir Next LT Pro" panose="020B0504020202020204" pitchFamily="34" charset="0"/>
              </a:rPr>
              <a:t>Other variables could be used (e.g., </a:t>
            </a:r>
            <a:r>
              <a:rPr lang="en-US" sz="1800" b="0" i="0" u="none" strike="noStrike" baseline="0" dirty="0">
                <a:solidFill>
                  <a:srgbClr val="000000"/>
                </a:solidFill>
                <a:latin typeface="Cambria Math" panose="02040503050406030204" pitchFamily="18" charset="0"/>
              </a:rPr>
              <a:t>𝑉</a:t>
            </a:r>
            <a:r>
              <a:rPr lang="en-US" sz="1800" b="0" i="0" u="none" strike="noStrike" baseline="0" dirty="0">
                <a:solidFill>
                  <a:srgbClr val="000000"/>
                </a:solidFill>
                <a:latin typeface="Avenir Next LT Pro" panose="020B0504020202020204" pitchFamily="34" charset="0"/>
              </a:rPr>
              <a:t>)</a:t>
            </a:r>
          </a:p>
          <a:p>
            <a:endParaRPr lang="en-US" sz="1800" b="0" i="0" u="none" strike="noStrike" baseline="0" dirty="0">
              <a:solidFill>
                <a:srgbClr val="000000"/>
              </a:solidFill>
              <a:latin typeface="Avenir Next LT Pro" panose="020B0504020202020204" pitchFamily="34" charset="0"/>
            </a:endParaRPr>
          </a:p>
          <a:p>
            <a:endParaRPr lang="en-US" sz="1800" b="0" i="0" u="none" strike="noStrike" baseline="0" dirty="0">
              <a:solidFill>
                <a:srgbClr val="000000"/>
              </a:solidFill>
              <a:latin typeface="Avenir Next LT Pro" panose="020B0504020202020204" pitchFamily="34" charset="0"/>
            </a:endParaRPr>
          </a:p>
          <a:p>
            <a:endParaRPr lang="en-US" dirty="0"/>
          </a:p>
        </p:txBody>
      </p:sp>
    </p:spTree>
    <p:extLst>
      <p:ext uri="{BB962C8B-B14F-4D97-AF65-F5344CB8AC3E}">
        <p14:creationId xmlns:p14="http://schemas.microsoft.com/office/powerpoint/2010/main" val="406973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906091B6-4D82-33E6-B7E7-7EAA8A4B8E70}"/>
              </a:ext>
            </a:extLst>
          </p:cNvPr>
          <p:cNvSpPr txBox="1">
            <a:spLocks/>
          </p:cNvSpPr>
          <p:nvPr/>
        </p:nvSpPr>
        <p:spPr>
          <a:xfrm>
            <a:off x="838198" y="1826782"/>
            <a:ext cx="11115101" cy="2285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entury Gothic" panose="020B0502020202020204" pitchFamily="34" charset="0"/>
              </a:rPr>
              <a:t>Hidden Markov Models (State-switching State Space Models)</a:t>
            </a:r>
          </a:p>
          <a:p>
            <a:r>
              <a:rPr lang="en-US" dirty="0">
                <a:latin typeface="Century Gothic" panose="020B0502020202020204" pitchFamily="34" charset="0"/>
              </a:rPr>
              <a:t>Behavioral Change Point Analysis (BCPA)</a:t>
            </a:r>
          </a:p>
          <a:p>
            <a:r>
              <a:rPr lang="en-US" dirty="0">
                <a:solidFill>
                  <a:schemeClr val="bg1">
                    <a:lumMod val="65000"/>
                  </a:schemeClr>
                </a:solidFill>
                <a:latin typeface="Century Gothic" panose="020B0502020202020204" pitchFamily="34" charset="0"/>
              </a:rPr>
              <a:t>First Passage Time/Residence Time</a:t>
            </a:r>
          </a:p>
          <a:p>
            <a:r>
              <a:rPr lang="en-US" dirty="0">
                <a:solidFill>
                  <a:schemeClr val="bg1">
                    <a:lumMod val="65000"/>
                  </a:schemeClr>
                </a:solidFill>
                <a:latin typeface="Century Gothic" panose="020B0502020202020204" pitchFamily="34" charset="0"/>
              </a:rPr>
              <a:t>Multi-state Random Walk</a:t>
            </a:r>
          </a:p>
        </p:txBody>
      </p:sp>
      <p:sp>
        <p:nvSpPr>
          <p:cNvPr id="2" name="Title 1">
            <a:extLst>
              <a:ext uri="{FF2B5EF4-FFF2-40B4-BE49-F238E27FC236}">
                <a16:creationId xmlns:a16="http://schemas.microsoft.com/office/drawing/2014/main" id="{34E9E4D9-8FF4-606F-C718-8F747DB25EA1}"/>
              </a:ext>
            </a:extLst>
          </p:cNvPr>
          <p:cNvSpPr>
            <a:spLocks noGrp="1"/>
          </p:cNvSpPr>
          <p:nvPr>
            <p:ph type="title" idx="4294967295"/>
          </p:nvPr>
        </p:nvSpPr>
        <p:spPr>
          <a:xfrm>
            <a:off x="0" y="319088"/>
            <a:ext cx="10515600" cy="890587"/>
          </a:xfrm>
        </p:spPr>
        <p:txBody>
          <a:bodyPr>
            <a:normAutofit/>
          </a:bodyPr>
          <a:lstStyle/>
          <a:p>
            <a:r>
              <a:rPr lang="en-US" sz="3200" b="1" dirty="0">
                <a:latin typeface="Century Gothic" panose="020B0502020202020204" pitchFamily="34" charset="0"/>
              </a:rPr>
              <a:t>Behavioral Partitioning</a:t>
            </a:r>
          </a:p>
        </p:txBody>
      </p:sp>
      <p:sp>
        <p:nvSpPr>
          <p:cNvPr id="3" name="Content Placeholder 2">
            <a:extLst>
              <a:ext uri="{FF2B5EF4-FFF2-40B4-BE49-F238E27FC236}">
                <a16:creationId xmlns:a16="http://schemas.microsoft.com/office/drawing/2014/main" id="{7596D7A6-2F66-7804-4465-95837BC20A44}"/>
              </a:ext>
            </a:extLst>
          </p:cNvPr>
          <p:cNvSpPr>
            <a:spLocks noGrp="1"/>
          </p:cNvSpPr>
          <p:nvPr>
            <p:ph idx="4294967295"/>
          </p:nvPr>
        </p:nvSpPr>
        <p:spPr>
          <a:xfrm>
            <a:off x="837624" y="1827425"/>
            <a:ext cx="11115675" cy="2284413"/>
          </a:xfrm>
        </p:spPr>
        <p:txBody>
          <a:bodyPr>
            <a:normAutofit/>
          </a:bodyPr>
          <a:lstStyle/>
          <a:p>
            <a:r>
              <a:rPr lang="en-US" dirty="0">
                <a:latin typeface="Century Gothic" panose="020B0502020202020204" pitchFamily="34" charset="0"/>
              </a:rPr>
              <a:t>Hidden Markov Models (State-switching State Space Models)</a:t>
            </a:r>
          </a:p>
          <a:p>
            <a:r>
              <a:rPr lang="en-US" dirty="0">
                <a:latin typeface="Century Gothic" panose="020B0502020202020204" pitchFamily="34" charset="0"/>
              </a:rPr>
              <a:t>Behavioral Change Point Analysis (BCPA)</a:t>
            </a:r>
          </a:p>
          <a:p>
            <a:r>
              <a:rPr lang="en-US" dirty="0">
                <a:latin typeface="Century Gothic" panose="020B0502020202020204" pitchFamily="34" charset="0"/>
              </a:rPr>
              <a:t>First Passage Time/Residence Time</a:t>
            </a:r>
          </a:p>
          <a:p>
            <a:r>
              <a:rPr lang="en-US" dirty="0">
                <a:latin typeface="Century Gothic" panose="020B0502020202020204" pitchFamily="34" charset="0"/>
              </a:rPr>
              <a:t>Multi-state Random Walk</a:t>
            </a:r>
          </a:p>
        </p:txBody>
      </p:sp>
      <p:sp>
        <p:nvSpPr>
          <p:cNvPr id="5" name="TextBox 4">
            <a:extLst>
              <a:ext uri="{FF2B5EF4-FFF2-40B4-BE49-F238E27FC236}">
                <a16:creationId xmlns:a16="http://schemas.microsoft.com/office/drawing/2014/main" id="{23EFE27A-FE5B-2850-50CC-8FE2467F3320}"/>
              </a:ext>
            </a:extLst>
          </p:cNvPr>
          <p:cNvSpPr txBox="1"/>
          <p:nvPr/>
        </p:nvSpPr>
        <p:spPr>
          <a:xfrm>
            <a:off x="507693" y="5557609"/>
            <a:ext cx="5099893" cy="646331"/>
          </a:xfrm>
          <a:prstGeom prst="rect">
            <a:avLst/>
          </a:prstGeom>
          <a:noFill/>
        </p:spPr>
        <p:txBody>
          <a:bodyPr wrap="square">
            <a:spAutoFit/>
          </a:bodyPr>
          <a:lstStyle/>
          <a:p>
            <a:r>
              <a:rPr lang="en-US" sz="1800" b="0" i="0" u="none" strike="noStrike" baseline="0" dirty="0">
                <a:solidFill>
                  <a:srgbClr val="000000"/>
                </a:solidFill>
                <a:latin typeface="Century Gothic" panose="020B0502020202020204" pitchFamily="34" charset="0"/>
              </a:rPr>
              <a:t>See Gurarie et al. 2016 </a:t>
            </a:r>
          </a:p>
          <a:p>
            <a:r>
              <a:rPr lang="en-US" sz="1800" b="0" i="0" u="none" strike="noStrike" baseline="0" dirty="0">
                <a:solidFill>
                  <a:srgbClr val="000000"/>
                </a:solidFill>
                <a:latin typeface="Century Gothic" panose="020B0502020202020204" pitchFamily="34" charset="0"/>
              </a:rPr>
              <a:t>for summary and comparison of methods</a:t>
            </a:r>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C5E779B5-1F48-61C2-7900-2131AA2E4509}"/>
              </a:ext>
            </a:extLst>
          </p:cNvPr>
          <p:cNvSpPr txBox="1"/>
          <p:nvPr/>
        </p:nvSpPr>
        <p:spPr>
          <a:xfrm>
            <a:off x="7425369" y="4549966"/>
            <a:ext cx="3596690" cy="369332"/>
          </a:xfrm>
          <a:prstGeom prst="rect">
            <a:avLst/>
          </a:prstGeom>
          <a:noFill/>
        </p:spPr>
        <p:txBody>
          <a:bodyPr wrap="none" rtlCol="0">
            <a:spAutoFit/>
          </a:bodyPr>
          <a:lstStyle/>
          <a:p>
            <a:r>
              <a:rPr lang="en-US" dirty="0"/>
              <a:t>GRAB A FIGURE of Movement Path</a:t>
            </a:r>
          </a:p>
        </p:txBody>
      </p:sp>
    </p:spTree>
    <p:extLst>
      <p:ext uri="{BB962C8B-B14F-4D97-AF65-F5344CB8AC3E}">
        <p14:creationId xmlns:p14="http://schemas.microsoft.com/office/powerpoint/2010/main" val="44584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2CD8-FEAD-7CBA-B946-E287D257C4C1}"/>
              </a:ext>
            </a:extLst>
          </p:cNvPr>
          <p:cNvSpPr>
            <a:spLocks noGrp="1"/>
          </p:cNvSpPr>
          <p:nvPr>
            <p:ph type="title" idx="4294967295"/>
          </p:nvPr>
        </p:nvSpPr>
        <p:spPr>
          <a:xfrm>
            <a:off x="0" y="365125"/>
            <a:ext cx="10515600" cy="1325563"/>
          </a:xfrm>
        </p:spPr>
        <p:txBody>
          <a:bodyPr/>
          <a:lstStyle/>
          <a:p>
            <a:r>
              <a:rPr lang="en-US" sz="1800" b="0" i="0" u="none" strike="noStrike" baseline="0" dirty="0">
                <a:solidFill>
                  <a:srgbClr val="000000"/>
                </a:solidFill>
                <a:latin typeface="Avenir Next LT Pro" panose="020B0504020202020204" pitchFamily="34" charset="0"/>
              </a:rPr>
              <a:t>Summary of Analytical Approach (BCPA)</a:t>
            </a:r>
            <a:endParaRPr lang="en-US" dirty="0"/>
          </a:p>
        </p:txBody>
      </p:sp>
      <p:sp>
        <p:nvSpPr>
          <p:cNvPr id="3" name="Content Placeholder 2">
            <a:extLst>
              <a:ext uri="{FF2B5EF4-FFF2-40B4-BE49-F238E27FC236}">
                <a16:creationId xmlns:a16="http://schemas.microsoft.com/office/drawing/2014/main" id="{815F6F1B-28A4-4C83-0C5B-A63B3318BA5F}"/>
              </a:ext>
            </a:extLst>
          </p:cNvPr>
          <p:cNvSpPr>
            <a:spLocks noGrp="1"/>
          </p:cNvSpPr>
          <p:nvPr>
            <p:ph idx="4294967295"/>
          </p:nvPr>
        </p:nvSpPr>
        <p:spPr>
          <a:xfrm>
            <a:off x="0" y="1825625"/>
            <a:ext cx="10515600" cy="4351338"/>
          </a:xfrm>
        </p:spPr>
        <p:txBody>
          <a:bodyPr/>
          <a:lstStyle/>
          <a:p>
            <a:pPr algn="l"/>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venir Next LT Pro" panose="020B0504020202020204" pitchFamily="34" charset="0"/>
              </a:rPr>
              <a:t>Moving window of fixed size swept across data</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3 parameters </a:t>
            </a:r>
            <a:r>
              <a:rPr lang="en-US" sz="1800" b="0" i="0" u="none" strike="noStrike" baseline="0" dirty="0" err="1">
                <a:solidFill>
                  <a:srgbClr val="000000"/>
                </a:solidFill>
                <a:latin typeface="Avenir Next LT Pro" panose="020B0504020202020204" pitchFamily="34" charset="0"/>
              </a:rPr>
              <a:t>estimatedMean</a:t>
            </a:r>
            <a:r>
              <a:rPr lang="en-US" sz="1800" b="0" i="0" u="none" strike="noStrike" baseline="0" dirty="0">
                <a:solidFill>
                  <a:srgbClr val="000000"/>
                </a:solidFill>
                <a:latin typeface="Avenir Next LT Pro" panose="020B0504020202020204" pitchFamily="34" charset="0"/>
              </a:rPr>
              <a:t>, variance, autocorrelation time scale</a:t>
            </a:r>
          </a:p>
          <a:p>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Identify locations in window which split data into two sets of the 3 parameters Identify which of the three parameters describes the separation in the data</a:t>
            </a:r>
          </a:p>
          <a:p>
            <a:r>
              <a:rPr lang="en-US" sz="1800" b="0" i="0" u="none" strike="noStrike" baseline="0" dirty="0">
                <a:solidFill>
                  <a:srgbClr val="000000"/>
                </a:solidFill>
                <a:latin typeface="Avenir Next LT Pro" panose="020B0504020202020204" pitchFamily="34" charset="0"/>
              </a:rPr>
              <a:t>Could be null model, meaning no separation in any</a:t>
            </a:r>
          </a:p>
          <a:p>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All changepoints recorded and parameters estimated on either side of change</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Which parameters change, and how, gives clue to the behavior change</a:t>
            </a:r>
          </a:p>
          <a:p>
            <a:endParaRPr lang="en-US" dirty="0"/>
          </a:p>
        </p:txBody>
      </p:sp>
    </p:spTree>
    <p:extLst>
      <p:ext uri="{BB962C8B-B14F-4D97-AF65-F5344CB8AC3E}">
        <p14:creationId xmlns:p14="http://schemas.microsoft.com/office/powerpoint/2010/main" val="2097110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3134F-E607-EBF2-062E-B4BBB48B74A4}"/>
              </a:ext>
            </a:extLst>
          </p:cNvPr>
          <p:cNvSpPr>
            <a:spLocks noGrp="1"/>
          </p:cNvSpPr>
          <p:nvPr>
            <p:ph type="title" idx="4294967295"/>
          </p:nvPr>
        </p:nvSpPr>
        <p:spPr>
          <a:xfrm>
            <a:off x="0" y="365125"/>
            <a:ext cx="10515600" cy="1325563"/>
          </a:xfrm>
        </p:spPr>
        <p:txBody>
          <a:bodyPr/>
          <a:lstStyle/>
          <a:p>
            <a:r>
              <a:rPr lang="en-US" sz="1800" b="0" i="0" u="none" strike="noStrike" baseline="0" dirty="0">
                <a:solidFill>
                  <a:srgbClr val="000000"/>
                </a:solidFill>
                <a:latin typeface="Avenir Next LT Pro" panose="020B0504020202020204" pitchFamily="34" charset="0"/>
              </a:rPr>
              <a:t>Key Points</a:t>
            </a:r>
            <a:br>
              <a:rPr lang="en-US" sz="1800" b="0" i="0" u="none" strike="noStrike" baseline="0" dirty="0">
                <a:solidFill>
                  <a:srgbClr val="000000"/>
                </a:solidFill>
                <a:latin typeface="Avenir Next LT Pro" panose="020B0504020202020204" pitchFamily="34" charset="0"/>
              </a:rPr>
            </a:br>
            <a:br>
              <a:rPr lang="en-US" sz="1800" b="0" i="0" u="none" strike="noStrike" baseline="0" dirty="0">
                <a:solidFill>
                  <a:srgbClr val="000000"/>
                </a:solidFill>
                <a:latin typeface="Avenir Next LT Pro" panose="020B0504020202020204" pitchFamily="34" charset="0"/>
              </a:rPr>
            </a:br>
            <a:endParaRPr lang="en-US" dirty="0"/>
          </a:p>
        </p:txBody>
      </p:sp>
      <p:sp>
        <p:nvSpPr>
          <p:cNvPr id="3" name="Content Placeholder 2">
            <a:extLst>
              <a:ext uri="{FF2B5EF4-FFF2-40B4-BE49-F238E27FC236}">
                <a16:creationId xmlns:a16="http://schemas.microsoft.com/office/drawing/2014/main" id="{8A2D8A29-2690-0DE8-981A-CCAEC16F3BC1}"/>
              </a:ext>
            </a:extLst>
          </p:cNvPr>
          <p:cNvSpPr>
            <a:spLocks noGrp="1"/>
          </p:cNvSpPr>
          <p:nvPr>
            <p:ph idx="4294967295"/>
          </p:nvPr>
        </p:nvSpPr>
        <p:spPr>
          <a:xfrm>
            <a:off x="0" y="1825625"/>
            <a:ext cx="10515600" cy="4351338"/>
          </a:xfrm>
        </p:spPr>
        <p:txBody>
          <a:bodyPr/>
          <a:lstStyle/>
          <a:p>
            <a:pPr algn="l"/>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venir Next LT Pro" panose="020B0504020202020204" pitchFamily="34" charset="0"/>
              </a:rPr>
              <a:t>Larger window size more robust but more coarse</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Smaller window more sensitive but more likely to give spurious results</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Threshold parameter indicates how many windows must have selected the changepoint to be considered </a:t>
            </a:r>
            <a:r>
              <a:rPr lang="en-US" sz="1800" b="0" i="0" u="none" strike="noStrike" baseline="0" dirty="0" err="1">
                <a:solidFill>
                  <a:srgbClr val="000000"/>
                </a:solidFill>
                <a:latin typeface="Avenir Next LT Pro" panose="020B0504020202020204" pitchFamily="34" charset="0"/>
              </a:rPr>
              <a:t>significantResults</a:t>
            </a:r>
            <a:r>
              <a:rPr lang="en-US" sz="1800" b="0" i="0" u="none" strike="noStrike" baseline="0" dirty="0">
                <a:solidFill>
                  <a:srgbClr val="000000"/>
                </a:solidFill>
                <a:latin typeface="Avenir Next LT Pro" panose="020B0504020202020204" pitchFamily="34" charset="0"/>
              </a:rPr>
              <a:t> in dropping less significant changepoints</a:t>
            </a:r>
          </a:p>
          <a:p>
            <a:endParaRPr lang="en-US" sz="1800" b="0" i="0" u="none" strike="noStrike" baseline="0" dirty="0">
              <a:solidFill>
                <a:srgbClr val="000000"/>
              </a:solidFill>
              <a:latin typeface="Avenir Next LT Pro" panose="020B0504020202020204" pitchFamily="34" charset="0"/>
            </a:endParaRP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Flat vs. Smooth output</a:t>
            </a:r>
          </a:p>
          <a:p>
            <a:r>
              <a:rPr lang="en-US" sz="1800" b="0" i="0" u="none" strike="noStrike" baseline="0" dirty="0">
                <a:solidFill>
                  <a:srgbClr val="000000"/>
                </a:solidFill>
                <a:latin typeface="Arial" panose="020B0604020202020204" pitchFamily="34" charset="0"/>
              </a:rPr>
              <a:t>•</a:t>
            </a:r>
            <a:r>
              <a:rPr lang="en-US" sz="1800" b="0" i="0" u="none" strike="noStrike" baseline="0" dirty="0">
                <a:solidFill>
                  <a:srgbClr val="000000"/>
                </a:solidFill>
                <a:latin typeface="Avenir Next LT Pro" panose="020B0504020202020204" pitchFamily="34" charset="0"/>
              </a:rPr>
              <a:t>Relatively complex model output and interpretation</a:t>
            </a:r>
          </a:p>
          <a:p>
            <a:endParaRPr lang="en-US" dirty="0"/>
          </a:p>
        </p:txBody>
      </p:sp>
    </p:spTree>
    <p:extLst>
      <p:ext uri="{BB962C8B-B14F-4D97-AF65-F5344CB8AC3E}">
        <p14:creationId xmlns:p14="http://schemas.microsoft.com/office/powerpoint/2010/main" val="2859802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91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0928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308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8989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7664B6-E591-768E-08A1-E2467FE3AA0A}"/>
              </a:ext>
            </a:extLst>
          </p:cNvPr>
          <p:cNvSpPr>
            <a:spLocks noGrp="1"/>
          </p:cNvSpPr>
          <p:nvPr>
            <p:ph idx="4294967295"/>
          </p:nvPr>
        </p:nvSpPr>
        <p:spPr>
          <a:xfrm>
            <a:off x="605641" y="1164664"/>
            <a:ext cx="10770919" cy="5069881"/>
          </a:xfrm>
        </p:spPr>
        <p:txBody>
          <a:bodyPr>
            <a:normAutofit/>
          </a:bodyPr>
          <a:lstStyle/>
          <a:p>
            <a:r>
              <a:rPr lang="en-US" sz="1600" b="0" i="0" u="none" strike="noStrike" baseline="0" dirty="0">
                <a:solidFill>
                  <a:srgbClr val="000000"/>
                </a:solidFill>
              </a:rPr>
              <a:t>Cagnacci, F., Focardi, S., </a:t>
            </a:r>
            <a:r>
              <a:rPr lang="en-US" sz="1600" b="0" i="0" u="none" strike="noStrike" baseline="0" dirty="0" err="1">
                <a:solidFill>
                  <a:srgbClr val="000000"/>
                </a:solidFill>
              </a:rPr>
              <a:t>Ghisla</a:t>
            </a:r>
            <a:r>
              <a:rPr lang="en-US" sz="1600" b="0" i="0" u="none" strike="noStrike" baseline="0" dirty="0">
                <a:solidFill>
                  <a:srgbClr val="000000"/>
                </a:solidFill>
              </a:rPr>
              <a:t>, A., van </a:t>
            </a:r>
            <a:r>
              <a:rPr lang="en-US" sz="1600" b="0" i="0" u="none" strike="noStrike" baseline="0" dirty="0" err="1">
                <a:solidFill>
                  <a:srgbClr val="000000"/>
                </a:solidFill>
              </a:rPr>
              <a:t>Moorter</a:t>
            </a:r>
            <a:r>
              <a:rPr lang="en-US" sz="1600" b="0" i="0" u="none" strike="noStrike" baseline="0" dirty="0">
                <a:solidFill>
                  <a:srgbClr val="000000"/>
                </a:solidFill>
              </a:rPr>
              <a:t>, B., Merrill, E.H., Gurarie, E., </a:t>
            </a:r>
            <a:r>
              <a:rPr lang="en-US" sz="1600" b="0" i="0" u="none" strike="noStrike" baseline="0" dirty="0" err="1">
                <a:solidFill>
                  <a:srgbClr val="000000"/>
                </a:solidFill>
              </a:rPr>
              <a:t>Heurich</a:t>
            </a:r>
            <a:r>
              <a:rPr lang="en-US" sz="1600" b="0" i="0" u="none" strike="noStrike" baseline="0" dirty="0">
                <a:solidFill>
                  <a:srgbClr val="000000"/>
                </a:solidFill>
              </a:rPr>
              <a:t>, M., Mysterud, A., Linnell, J., </a:t>
            </a:r>
            <a:r>
              <a:rPr lang="en-US" sz="1600" b="0" i="0" u="none" strike="noStrike" baseline="0" dirty="0" err="1">
                <a:solidFill>
                  <a:srgbClr val="000000"/>
                </a:solidFill>
              </a:rPr>
              <a:t>Panzacchi</a:t>
            </a:r>
            <a:r>
              <a:rPr lang="en-US" sz="1600" b="0" i="0" u="none" strike="noStrike" baseline="0" dirty="0">
                <a:solidFill>
                  <a:srgbClr val="000000"/>
                </a:solidFill>
              </a:rPr>
              <a:t>, M., May, R., </a:t>
            </a:r>
            <a:r>
              <a:rPr lang="en-US" sz="1600" b="0" i="0" u="none" strike="noStrike" baseline="0" dirty="0" err="1">
                <a:solidFill>
                  <a:srgbClr val="000000"/>
                </a:solidFill>
              </a:rPr>
              <a:t>Nygård</a:t>
            </a:r>
            <a:r>
              <a:rPr lang="en-US" sz="1600" b="0" i="0" u="none" strike="noStrike" baseline="0" dirty="0">
                <a:solidFill>
                  <a:srgbClr val="000000"/>
                </a:solidFill>
              </a:rPr>
              <a:t>, T., </a:t>
            </a:r>
            <a:r>
              <a:rPr lang="en-US" sz="1600" b="0" i="0" u="none" strike="noStrike" baseline="0" dirty="0" err="1">
                <a:solidFill>
                  <a:srgbClr val="000000"/>
                </a:solidFill>
              </a:rPr>
              <a:t>Rolandsen</a:t>
            </a:r>
            <a:r>
              <a:rPr lang="en-US" sz="1600" b="0" i="0" u="none" strike="noStrike" baseline="0" dirty="0">
                <a:solidFill>
                  <a:srgbClr val="000000"/>
                </a:solidFill>
              </a:rPr>
              <a:t>, C. and Hebblewhite, M. (2016), How many routes lead to migration? Comparison of methods to assess and characterize migratory movements. J </a:t>
            </a:r>
            <a:r>
              <a:rPr lang="en-US" sz="1600" b="0" i="0" u="none" strike="noStrike" baseline="0" dirty="0" err="1">
                <a:solidFill>
                  <a:srgbClr val="000000"/>
                </a:solidFill>
              </a:rPr>
              <a:t>AnimEcol</a:t>
            </a:r>
            <a:r>
              <a:rPr lang="en-US" sz="1600" b="0" i="0" u="none" strike="noStrike" baseline="0" dirty="0">
                <a:solidFill>
                  <a:srgbClr val="000000"/>
                </a:solidFill>
              </a:rPr>
              <a:t>, 85: 54-68. </a:t>
            </a:r>
          </a:p>
          <a:p>
            <a:r>
              <a:rPr lang="en-US" sz="1600" b="0" i="0" u="none" strike="noStrike" baseline="0" dirty="0">
                <a:solidFill>
                  <a:srgbClr val="000000"/>
                </a:solidFill>
              </a:rPr>
              <a:t>Gurarie, E., R. Andrews and K. </a:t>
            </a:r>
            <a:r>
              <a:rPr lang="en-US" sz="1600" b="0" i="0" u="none" strike="noStrike" baseline="0" dirty="0" err="1">
                <a:solidFill>
                  <a:srgbClr val="000000"/>
                </a:solidFill>
              </a:rPr>
              <a:t>Laidre</a:t>
            </a:r>
            <a:r>
              <a:rPr lang="en-US" sz="1600" b="0" i="0" u="none" strike="noStrike" baseline="0" dirty="0">
                <a:solidFill>
                  <a:srgbClr val="000000"/>
                </a:solidFill>
              </a:rPr>
              <a:t>. 2009. A novel method for identifying </a:t>
            </a:r>
            <a:r>
              <a:rPr lang="en-US" sz="1600" b="0" i="0" u="none" strike="noStrike" baseline="0" dirty="0" err="1">
                <a:solidFill>
                  <a:srgbClr val="000000"/>
                </a:solidFill>
              </a:rPr>
              <a:t>behaviouralchanges</a:t>
            </a:r>
            <a:r>
              <a:rPr lang="en-US" sz="1600" b="0" i="0" u="none" strike="noStrike" baseline="0" dirty="0">
                <a:solidFill>
                  <a:srgbClr val="000000"/>
                </a:solidFill>
              </a:rPr>
              <a:t> in animal movement data. Ecology Letters. 12: 395-408.</a:t>
            </a:r>
          </a:p>
          <a:p>
            <a:r>
              <a:rPr lang="en-US" sz="1600" b="0" i="0" u="none" strike="noStrike" baseline="0" dirty="0">
                <a:solidFill>
                  <a:srgbClr val="000000"/>
                </a:solidFill>
              </a:rPr>
              <a:t>Gurarie, E., Bracis, C., Delgado, M., </a:t>
            </a:r>
            <a:r>
              <a:rPr lang="en-US" sz="1600" b="0" i="0" u="none" strike="noStrike" baseline="0" dirty="0" err="1">
                <a:solidFill>
                  <a:srgbClr val="000000"/>
                </a:solidFill>
              </a:rPr>
              <a:t>Meckley</a:t>
            </a:r>
            <a:r>
              <a:rPr lang="en-US" sz="1600" b="0" i="0" u="none" strike="noStrike" baseline="0" dirty="0">
                <a:solidFill>
                  <a:srgbClr val="000000"/>
                </a:solidFill>
              </a:rPr>
              <a:t>, T.D., </a:t>
            </a:r>
            <a:r>
              <a:rPr lang="en-US" sz="1600" b="0" i="0" u="none" strike="noStrike" baseline="0" dirty="0" err="1">
                <a:solidFill>
                  <a:srgbClr val="000000"/>
                </a:solidFill>
              </a:rPr>
              <a:t>Kojola</a:t>
            </a:r>
            <a:r>
              <a:rPr lang="en-US" sz="1600" b="0" i="0" u="none" strike="noStrike" baseline="0" dirty="0">
                <a:solidFill>
                  <a:srgbClr val="000000"/>
                </a:solidFill>
              </a:rPr>
              <a:t>, I. and Wagner, C.M. (2016), What is the animal doing? Tools for exploring </a:t>
            </a:r>
            <a:r>
              <a:rPr lang="en-US" sz="1600" b="0" i="0" u="none" strike="noStrike" baseline="0" dirty="0" err="1">
                <a:solidFill>
                  <a:srgbClr val="000000"/>
                </a:solidFill>
              </a:rPr>
              <a:t>behaviouralstructure</a:t>
            </a:r>
            <a:r>
              <a:rPr lang="en-US" sz="1600" b="0" i="0" u="none" strike="noStrike" baseline="0" dirty="0">
                <a:solidFill>
                  <a:srgbClr val="000000"/>
                </a:solidFill>
              </a:rPr>
              <a:t> in animal movements. J </a:t>
            </a:r>
            <a:r>
              <a:rPr lang="en-US" sz="1600" b="0" i="0" u="none" strike="noStrike" baseline="0" dirty="0" err="1">
                <a:solidFill>
                  <a:srgbClr val="000000"/>
                </a:solidFill>
              </a:rPr>
              <a:t>AnimEcol</a:t>
            </a:r>
            <a:r>
              <a:rPr lang="en-US" sz="1600" b="0" i="0" u="none" strike="noStrike" baseline="0" dirty="0">
                <a:solidFill>
                  <a:srgbClr val="000000"/>
                </a:solidFill>
              </a:rPr>
              <a:t>, 85: 69-84. </a:t>
            </a:r>
          </a:p>
          <a:p>
            <a:r>
              <a:rPr lang="en-US" sz="1600" b="0" i="0" u="none" strike="noStrike" baseline="0" dirty="0" err="1">
                <a:solidFill>
                  <a:srgbClr val="000000"/>
                </a:solidFill>
              </a:rPr>
              <a:t>Karelus</a:t>
            </a:r>
            <a:r>
              <a:rPr lang="en-US" sz="1600" b="0" i="0" u="none" strike="noStrike" baseline="0" dirty="0">
                <a:solidFill>
                  <a:srgbClr val="000000"/>
                </a:solidFill>
              </a:rPr>
              <a:t>, D.L., J. Walter McCown, Brian K. </a:t>
            </a:r>
            <a:r>
              <a:rPr lang="en-US" sz="1600" b="0" i="0" u="none" strike="noStrike" baseline="0" dirty="0" err="1">
                <a:solidFill>
                  <a:srgbClr val="000000"/>
                </a:solidFill>
              </a:rPr>
              <a:t>Scheick</a:t>
            </a:r>
            <a:r>
              <a:rPr lang="en-US" sz="1600" b="0" i="0" u="none" strike="noStrike" baseline="0" dirty="0">
                <a:solidFill>
                  <a:srgbClr val="000000"/>
                </a:solidFill>
              </a:rPr>
              <a:t>, </a:t>
            </a:r>
            <a:r>
              <a:rPr lang="en-US" sz="1600" b="0" i="0" u="none" strike="noStrike" baseline="0" dirty="0" err="1">
                <a:solidFill>
                  <a:srgbClr val="000000"/>
                </a:solidFill>
              </a:rPr>
              <a:t>Madelonvan</a:t>
            </a:r>
            <a:r>
              <a:rPr lang="en-US" sz="1600" b="0" i="0" u="none" strike="noStrike" baseline="0" dirty="0">
                <a:solidFill>
                  <a:srgbClr val="000000"/>
                </a:solidFill>
              </a:rPr>
              <a:t> de </a:t>
            </a:r>
            <a:r>
              <a:rPr lang="en-US" sz="1600" b="0" i="0" u="none" strike="noStrike" baseline="0" dirty="0" err="1">
                <a:solidFill>
                  <a:srgbClr val="000000"/>
                </a:solidFill>
              </a:rPr>
              <a:t>Kerk</a:t>
            </a:r>
            <a:r>
              <a:rPr lang="en-US" sz="1600" b="0" i="0" u="none" strike="noStrike" baseline="0" dirty="0">
                <a:solidFill>
                  <a:srgbClr val="000000"/>
                </a:solidFill>
              </a:rPr>
              <a:t>, Benjamin M. </a:t>
            </a:r>
            <a:r>
              <a:rPr lang="en-US" sz="1600" b="0" i="0" u="none" strike="noStrike" baseline="0" dirty="0" err="1">
                <a:solidFill>
                  <a:srgbClr val="000000"/>
                </a:solidFill>
              </a:rPr>
              <a:t>Bolker</a:t>
            </a:r>
            <a:r>
              <a:rPr lang="en-US" sz="1600" b="0" i="0" u="none" strike="noStrike" baseline="0" dirty="0">
                <a:solidFill>
                  <a:srgbClr val="000000"/>
                </a:solidFill>
              </a:rPr>
              <a:t>, Madan K. Oli "Incorporating movement patterns to discern habitat selection: black bears as a case study," Wildlife Research, 46(1), 76-88, (15 February 2019) </a:t>
            </a:r>
          </a:p>
          <a:p>
            <a:r>
              <a:rPr lang="en-US" sz="1600" b="0" i="0" u="none" strike="noStrike" baseline="0" dirty="0">
                <a:solidFill>
                  <a:srgbClr val="000000"/>
                </a:solidFill>
              </a:rPr>
              <a:t>Kennedy, A. S., A. N. </a:t>
            </a:r>
            <a:r>
              <a:rPr lang="en-US" sz="1600" b="0" i="0" u="none" strike="noStrike" baseline="0" dirty="0" err="1">
                <a:solidFill>
                  <a:srgbClr val="000000"/>
                </a:solidFill>
              </a:rPr>
              <a:t>Zerbini</a:t>
            </a:r>
            <a:r>
              <a:rPr lang="en-US" sz="1600" b="0" i="0" u="none" strike="noStrike" baseline="0" dirty="0">
                <a:solidFill>
                  <a:srgbClr val="000000"/>
                </a:solidFill>
              </a:rPr>
              <a:t>, B. K. </a:t>
            </a:r>
            <a:r>
              <a:rPr lang="en-US" sz="1600" b="0" i="0" u="none" strike="noStrike" baseline="0" dirty="0" err="1">
                <a:solidFill>
                  <a:srgbClr val="000000"/>
                </a:solidFill>
              </a:rPr>
              <a:t>Rone</a:t>
            </a:r>
            <a:r>
              <a:rPr lang="en-US" sz="1600" b="0" i="0" u="none" strike="noStrike" baseline="0" dirty="0">
                <a:solidFill>
                  <a:srgbClr val="000000"/>
                </a:solidFill>
              </a:rPr>
              <a:t>, and P. J. Clapham. 2014. Individual variation in movements of satellite-tracked humpback whales Megaptera novaeangliae in the eastern Aleutian Islands and Bering Sea. Endangered Species Research 23:187195 </a:t>
            </a:r>
          </a:p>
          <a:p>
            <a:r>
              <a:rPr lang="en-US" sz="1600" b="0" i="0" u="none" strike="noStrike" baseline="0" dirty="0" err="1">
                <a:solidFill>
                  <a:srgbClr val="000000"/>
                </a:solidFill>
              </a:rPr>
              <a:t>KlappsteinNJ</a:t>
            </a:r>
            <a:r>
              <a:rPr lang="en-US" sz="1600" b="0" i="0" u="none" strike="noStrike" baseline="0" dirty="0">
                <a:solidFill>
                  <a:srgbClr val="000000"/>
                </a:solidFill>
              </a:rPr>
              <a:t>, Thomas L, </a:t>
            </a:r>
            <a:r>
              <a:rPr lang="en-US" sz="1600" b="0" i="0" u="none" strike="noStrike" baseline="0" dirty="0" err="1">
                <a:solidFill>
                  <a:srgbClr val="000000"/>
                </a:solidFill>
              </a:rPr>
              <a:t>MichelotT</a:t>
            </a:r>
            <a:r>
              <a:rPr lang="en-US" sz="1600" b="0" i="0" u="none" strike="noStrike" baseline="0" dirty="0">
                <a:solidFill>
                  <a:srgbClr val="000000"/>
                </a:solidFill>
              </a:rPr>
              <a:t>. Flexible hidden Markov models for </a:t>
            </a:r>
            <a:r>
              <a:rPr lang="en-US" sz="1600" b="0" i="0" u="none" strike="noStrike" baseline="0" dirty="0" err="1">
                <a:solidFill>
                  <a:srgbClr val="000000"/>
                </a:solidFill>
              </a:rPr>
              <a:t>behaviour</a:t>
            </a:r>
            <a:r>
              <a:rPr lang="en-US" sz="1600" b="0" i="0" u="none" strike="noStrike" baseline="0" dirty="0">
                <a:solidFill>
                  <a:srgbClr val="000000"/>
                </a:solidFill>
              </a:rPr>
              <a:t>-dependent habitat selection. Mov Ecol. 2023 Jun 3;11(1):30. </a:t>
            </a:r>
            <a:r>
              <a:rPr lang="en-US" sz="1600" b="0" i="0" u="none" strike="noStrike" baseline="0" dirty="0" err="1">
                <a:solidFill>
                  <a:srgbClr val="000000"/>
                </a:solidFill>
              </a:rPr>
              <a:t>doi</a:t>
            </a:r>
            <a:r>
              <a:rPr lang="en-US" sz="1600" b="0" i="0" u="none" strike="noStrike" baseline="0" dirty="0">
                <a:solidFill>
                  <a:srgbClr val="000000"/>
                </a:solidFill>
              </a:rPr>
              <a:t>: 10.1186/s40462-023-00392-3. </a:t>
            </a:r>
          </a:p>
          <a:p>
            <a:r>
              <a:rPr lang="en-US" sz="1600" b="0" i="0" u="none" strike="noStrike" baseline="0" dirty="0" err="1">
                <a:solidFill>
                  <a:srgbClr val="000000"/>
                </a:solidFill>
              </a:rPr>
              <a:t>Michelot</a:t>
            </a:r>
            <a:r>
              <a:rPr lang="en-US" sz="1600" b="0" i="0" u="none" strike="noStrike" baseline="0" dirty="0">
                <a:solidFill>
                  <a:srgbClr val="000000"/>
                </a:solidFill>
              </a:rPr>
              <a:t>, T., </a:t>
            </a:r>
            <a:r>
              <a:rPr lang="en-US" sz="1600" b="0" i="0" u="none" strike="noStrike" baseline="0" dirty="0" err="1">
                <a:solidFill>
                  <a:srgbClr val="000000"/>
                </a:solidFill>
              </a:rPr>
              <a:t>Langrock</a:t>
            </a:r>
            <a:r>
              <a:rPr lang="en-US" sz="1600" b="0" i="0" u="none" strike="noStrike" baseline="0" dirty="0">
                <a:solidFill>
                  <a:srgbClr val="000000"/>
                </a:solidFill>
              </a:rPr>
              <a:t>, R. and Patterson, T.A. (2016), </a:t>
            </a:r>
            <a:r>
              <a:rPr lang="en-US" sz="1600" b="0" i="0" u="none" strike="noStrike" baseline="0" dirty="0" err="1">
                <a:solidFill>
                  <a:srgbClr val="000000"/>
                </a:solidFill>
              </a:rPr>
              <a:t>moveHMM</a:t>
            </a:r>
            <a:r>
              <a:rPr lang="en-US" sz="1600" b="0" i="0" u="none" strike="noStrike" baseline="0" dirty="0">
                <a:solidFill>
                  <a:srgbClr val="000000"/>
                </a:solidFill>
              </a:rPr>
              <a:t>: an R package for the statistical modelling of animal movement data using hidden Markov models. Methods </a:t>
            </a:r>
            <a:r>
              <a:rPr lang="en-US" sz="1600" b="0" i="0" u="none" strike="noStrike" baseline="0" dirty="0" err="1">
                <a:solidFill>
                  <a:srgbClr val="000000"/>
                </a:solidFill>
              </a:rPr>
              <a:t>EcolEvol</a:t>
            </a:r>
            <a:r>
              <a:rPr lang="en-US" sz="1600" b="0" i="0" u="none" strike="noStrike" baseline="0" dirty="0">
                <a:solidFill>
                  <a:srgbClr val="000000"/>
                </a:solidFill>
              </a:rPr>
              <a:t>, 7: 1308-1315. </a:t>
            </a:r>
            <a:endParaRPr lang="en-US" sz="1600" dirty="0"/>
          </a:p>
        </p:txBody>
      </p:sp>
      <p:sp>
        <p:nvSpPr>
          <p:cNvPr id="4" name="Title 1">
            <a:extLst>
              <a:ext uri="{FF2B5EF4-FFF2-40B4-BE49-F238E27FC236}">
                <a16:creationId xmlns:a16="http://schemas.microsoft.com/office/drawing/2014/main" id="{7399F66D-D444-F92A-B5F9-9B6852FEFDCE}"/>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References</a:t>
            </a:r>
            <a:br>
              <a:rPr lang="en-US" sz="3200" b="1" dirty="0">
                <a:solidFill>
                  <a:srgbClr val="000000"/>
                </a:solidFill>
              </a:rPr>
            </a:br>
            <a:endParaRPr lang="en-US" sz="3200" b="1" dirty="0"/>
          </a:p>
        </p:txBody>
      </p:sp>
    </p:spTree>
    <p:extLst>
      <p:ext uri="{BB962C8B-B14F-4D97-AF65-F5344CB8AC3E}">
        <p14:creationId xmlns:p14="http://schemas.microsoft.com/office/powerpoint/2010/main" val="2707603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C47D5-EC06-36E6-5D6C-07CE82108FC4}"/>
              </a:ext>
            </a:extLst>
          </p:cNvPr>
          <p:cNvSpPr>
            <a:spLocks noGrp="1"/>
          </p:cNvSpPr>
          <p:nvPr>
            <p:ph idx="4294967295"/>
          </p:nvPr>
        </p:nvSpPr>
        <p:spPr>
          <a:xfrm>
            <a:off x="605642" y="1184359"/>
            <a:ext cx="10515600" cy="4351338"/>
          </a:xfrm>
        </p:spPr>
        <p:txBody>
          <a:bodyPr>
            <a:normAutofit lnSpcReduction="10000"/>
          </a:bodyPr>
          <a:lstStyle/>
          <a:p>
            <a:r>
              <a:rPr lang="en-US" sz="1700" b="0" i="0" u="none" strike="noStrike" baseline="0" dirty="0">
                <a:solidFill>
                  <a:srgbClr val="000000"/>
                </a:solidFill>
                <a:latin typeface="+mj-lt"/>
              </a:rPr>
              <a:t>Nicholson, K.L., Matthew J. Warren, Camille </a:t>
            </a:r>
            <a:r>
              <a:rPr lang="en-US" sz="1700" b="0" i="0" u="none" strike="noStrike" baseline="0" dirty="0" err="1">
                <a:solidFill>
                  <a:srgbClr val="000000"/>
                </a:solidFill>
                <a:latin typeface="+mj-lt"/>
              </a:rPr>
              <a:t>Rostan</a:t>
            </a:r>
            <a:r>
              <a:rPr lang="en-US" sz="1700" b="0" i="0" u="none" strike="noStrike" baseline="0" dirty="0">
                <a:solidFill>
                  <a:srgbClr val="000000"/>
                </a:solidFill>
                <a:latin typeface="+mj-lt"/>
              </a:rPr>
              <a:t>, Johan </a:t>
            </a:r>
            <a:r>
              <a:rPr lang="en-US" sz="1700" b="0" i="0" u="none" strike="noStrike" baseline="0" dirty="0" err="1">
                <a:solidFill>
                  <a:srgbClr val="000000"/>
                </a:solidFill>
                <a:latin typeface="+mj-lt"/>
              </a:rPr>
              <a:t>Månsson</a:t>
            </a:r>
            <a:r>
              <a:rPr lang="en-US" sz="1700" b="0" i="0" u="none" strike="noStrike" baseline="0" dirty="0">
                <a:solidFill>
                  <a:srgbClr val="000000"/>
                </a:solidFill>
                <a:latin typeface="+mj-lt"/>
              </a:rPr>
              <a:t>, Thomas F. </a:t>
            </a:r>
            <a:r>
              <a:rPr lang="en-US" sz="1700" b="0" i="0" u="none" strike="noStrike" baseline="0" dirty="0" err="1">
                <a:solidFill>
                  <a:srgbClr val="000000"/>
                </a:solidFill>
                <a:latin typeface="+mj-lt"/>
              </a:rPr>
              <a:t>Paragi</a:t>
            </a:r>
            <a:r>
              <a:rPr lang="en-US" sz="1700" b="0" i="0" u="none" strike="noStrike" baseline="0" dirty="0">
                <a:solidFill>
                  <a:srgbClr val="000000"/>
                </a:solidFill>
                <a:latin typeface="+mj-lt"/>
              </a:rPr>
              <a:t>, </a:t>
            </a:r>
            <a:r>
              <a:rPr lang="en-US" sz="1700" b="0" i="0" u="none" strike="noStrike" baseline="0" dirty="0" err="1">
                <a:solidFill>
                  <a:srgbClr val="000000"/>
                </a:solidFill>
                <a:latin typeface="+mj-lt"/>
              </a:rPr>
              <a:t>HåkanSand</a:t>
            </a:r>
            <a:r>
              <a:rPr lang="en-US" sz="1700" b="0" i="0" u="none" strike="noStrike" baseline="0" dirty="0">
                <a:solidFill>
                  <a:srgbClr val="000000"/>
                </a:solidFill>
                <a:latin typeface="+mj-lt"/>
              </a:rPr>
              <a:t>. 2019. Using fine-scale movement patterns to infer ungulate parturition. Ecological Indicators 101: 22-30. </a:t>
            </a:r>
            <a:r>
              <a:rPr lang="en-US" sz="1700" b="0" i="0" u="none" strike="noStrike" baseline="0" dirty="0">
                <a:solidFill>
                  <a:srgbClr val="0462C1"/>
                </a:solidFill>
                <a:latin typeface="+mj-lt"/>
              </a:rPr>
              <a:t>https://doi.org/10.1016/j.ecolind.2019.01.004</a:t>
            </a:r>
            <a:r>
              <a:rPr lang="en-US" sz="1700" b="0" i="0" u="none" strike="noStrike" baseline="0" dirty="0">
                <a:solidFill>
                  <a:srgbClr val="000000"/>
                </a:solidFill>
                <a:latin typeface="+mj-lt"/>
              </a:rPr>
              <a:t>. </a:t>
            </a:r>
          </a:p>
          <a:p>
            <a:r>
              <a:rPr lang="en-US" sz="1700" b="0" i="0" u="none" strike="noStrike" baseline="0" dirty="0" err="1">
                <a:solidFill>
                  <a:srgbClr val="000000"/>
                </a:solidFill>
                <a:latin typeface="+mj-lt"/>
              </a:rPr>
              <a:t>Patin</a:t>
            </a:r>
            <a:r>
              <a:rPr lang="en-US" sz="1700" b="0" i="0" u="none" strike="noStrike" baseline="0" dirty="0">
                <a:solidFill>
                  <a:srgbClr val="000000"/>
                </a:solidFill>
                <a:latin typeface="+mj-lt"/>
              </a:rPr>
              <a:t>, R, Etienne, M-P, </a:t>
            </a:r>
            <a:r>
              <a:rPr lang="en-US" sz="1700" b="0" i="0" u="none" strike="noStrike" baseline="0" dirty="0" err="1">
                <a:solidFill>
                  <a:srgbClr val="000000"/>
                </a:solidFill>
                <a:latin typeface="+mj-lt"/>
              </a:rPr>
              <a:t>Lebarbier</a:t>
            </a:r>
            <a:r>
              <a:rPr lang="en-US" sz="1700" b="0" i="0" u="none" strike="noStrike" baseline="0" dirty="0">
                <a:solidFill>
                  <a:srgbClr val="000000"/>
                </a:solidFill>
                <a:latin typeface="+mj-lt"/>
              </a:rPr>
              <a:t>, E, Chamaillé-Jammes, S, Benhamou, S. Identifying stationary phases in multivariate time series for highlighting </a:t>
            </a:r>
            <a:r>
              <a:rPr lang="en-US" sz="1700" b="0" i="0" u="none" strike="noStrike" baseline="0" dirty="0" err="1">
                <a:solidFill>
                  <a:srgbClr val="000000"/>
                </a:solidFill>
                <a:latin typeface="+mj-lt"/>
              </a:rPr>
              <a:t>behaviouralmodes</a:t>
            </a:r>
            <a:r>
              <a:rPr lang="en-US" sz="1700" b="0" i="0" u="none" strike="noStrike" baseline="0" dirty="0">
                <a:solidFill>
                  <a:srgbClr val="000000"/>
                </a:solidFill>
                <a:latin typeface="+mj-lt"/>
              </a:rPr>
              <a:t> and home range settlements. </a:t>
            </a:r>
            <a:r>
              <a:rPr lang="en-US" sz="1700" b="0" i="1" u="none" strike="noStrike" baseline="0" dirty="0">
                <a:solidFill>
                  <a:srgbClr val="000000"/>
                </a:solidFill>
                <a:latin typeface="+mj-lt"/>
              </a:rPr>
              <a:t>J </a:t>
            </a:r>
            <a:r>
              <a:rPr lang="en-US" sz="1700" b="0" i="1" u="none" strike="noStrike" baseline="0" dirty="0" err="1">
                <a:solidFill>
                  <a:srgbClr val="000000"/>
                </a:solidFill>
                <a:latin typeface="+mj-lt"/>
              </a:rPr>
              <a:t>AnimEcol</a:t>
            </a:r>
            <a:r>
              <a:rPr lang="en-US" sz="1700" b="0" i="0" u="none" strike="noStrike" baseline="0" dirty="0">
                <a:solidFill>
                  <a:srgbClr val="000000"/>
                </a:solidFill>
                <a:latin typeface="+mj-lt"/>
              </a:rPr>
              <a:t>. 2020; 89: 44–56. </a:t>
            </a:r>
          </a:p>
          <a:p>
            <a:r>
              <a:rPr lang="en-US" sz="1700" b="0" i="0" u="none" strike="noStrike" baseline="0" dirty="0" err="1">
                <a:solidFill>
                  <a:srgbClr val="000000"/>
                </a:solidFill>
                <a:latin typeface="+mj-lt"/>
              </a:rPr>
              <a:t>Pohle</a:t>
            </a:r>
            <a:r>
              <a:rPr lang="en-US" sz="1700" b="0" i="0" u="none" strike="noStrike" baseline="0" dirty="0">
                <a:solidFill>
                  <a:srgbClr val="000000"/>
                </a:solidFill>
                <a:latin typeface="+mj-lt"/>
              </a:rPr>
              <a:t>, J., </a:t>
            </a:r>
            <a:r>
              <a:rPr lang="en-US" sz="1700" b="0" i="0" u="none" strike="noStrike" baseline="0" dirty="0" err="1">
                <a:solidFill>
                  <a:srgbClr val="000000"/>
                </a:solidFill>
                <a:latin typeface="+mj-lt"/>
              </a:rPr>
              <a:t>Langrock</a:t>
            </a:r>
            <a:r>
              <a:rPr lang="en-US" sz="1700" b="0" i="0" u="none" strike="noStrike" baseline="0" dirty="0">
                <a:solidFill>
                  <a:srgbClr val="000000"/>
                </a:solidFill>
                <a:latin typeface="+mj-lt"/>
              </a:rPr>
              <a:t>, R., van </a:t>
            </a:r>
            <a:r>
              <a:rPr lang="en-US" sz="1700" b="0" i="0" u="none" strike="noStrike" baseline="0" dirty="0" err="1">
                <a:solidFill>
                  <a:srgbClr val="000000"/>
                </a:solidFill>
                <a:latin typeface="+mj-lt"/>
              </a:rPr>
              <a:t>Beest</a:t>
            </a:r>
            <a:r>
              <a:rPr lang="en-US" sz="1700" b="0" i="0" u="none" strike="noStrike" baseline="0" dirty="0">
                <a:solidFill>
                  <a:srgbClr val="000000"/>
                </a:solidFill>
                <a:latin typeface="+mj-lt"/>
              </a:rPr>
              <a:t>, F.M. et al. Selecting the Number of States in Hidden Markov Models: Pragmatic Solutions Illustrated Using Animal Movement. JABES 22, 270–293 (2017). </a:t>
            </a:r>
            <a:r>
              <a:rPr lang="en-US" sz="1700" b="0" i="0" u="none" strike="noStrike" baseline="0" dirty="0">
                <a:solidFill>
                  <a:srgbClr val="0462C1"/>
                </a:solidFill>
                <a:latin typeface="+mj-lt"/>
              </a:rPr>
              <a:t>https://doi.org/10.1007/s13253-017-0283-8</a:t>
            </a:r>
          </a:p>
          <a:p>
            <a:r>
              <a:rPr lang="en-US" sz="1700" b="0" i="0" u="none" strike="noStrike" baseline="0" dirty="0">
                <a:solidFill>
                  <a:srgbClr val="000000"/>
                </a:solidFill>
                <a:latin typeface="+mj-lt"/>
              </a:rPr>
              <a:t>Postlethwaite CM, Dennis TE (2013) Effects of Temporal Resolution on an Inferential Model of Animal Movement. </a:t>
            </a:r>
            <a:r>
              <a:rPr lang="en-US" sz="1700" b="0" i="0" u="none" strike="noStrike" baseline="0" dirty="0" err="1">
                <a:solidFill>
                  <a:srgbClr val="000000"/>
                </a:solidFill>
                <a:latin typeface="+mj-lt"/>
              </a:rPr>
              <a:t>PLoSONE</a:t>
            </a:r>
            <a:r>
              <a:rPr lang="en-US" sz="1700" b="0" i="0" u="none" strike="noStrike" baseline="0" dirty="0">
                <a:solidFill>
                  <a:srgbClr val="000000"/>
                </a:solidFill>
                <a:latin typeface="+mj-lt"/>
              </a:rPr>
              <a:t> 8(5): e57640. </a:t>
            </a:r>
          </a:p>
          <a:p>
            <a:r>
              <a:rPr lang="en-US" sz="1700" b="0" i="0" u="none" strike="noStrike" baseline="0" dirty="0">
                <a:solidFill>
                  <a:srgbClr val="000000"/>
                </a:solidFill>
                <a:latin typeface="+mj-lt"/>
              </a:rPr>
              <a:t>Towner, A.V., Leos-Barajas, V., </a:t>
            </a:r>
            <a:r>
              <a:rPr lang="en-US" sz="1700" b="0" i="0" u="none" strike="noStrike" baseline="0" dirty="0" err="1">
                <a:solidFill>
                  <a:srgbClr val="000000"/>
                </a:solidFill>
                <a:latin typeface="+mj-lt"/>
              </a:rPr>
              <a:t>Langrock</a:t>
            </a:r>
            <a:r>
              <a:rPr lang="en-US" sz="1700" b="0" i="0" u="none" strike="noStrike" baseline="0" dirty="0">
                <a:solidFill>
                  <a:srgbClr val="000000"/>
                </a:solidFill>
                <a:latin typeface="+mj-lt"/>
              </a:rPr>
              <a:t>, R., Schick, R.S., </a:t>
            </a:r>
            <a:r>
              <a:rPr lang="en-US" sz="1700" b="0" i="0" u="none" strike="noStrike" baseline="0" dirty="0" err="1">
                <a:solidFill>
                  <a:srgbClr val="000000"/>
                </a:solidFill>
                <a:latin typeface="+mj-lt"/>
              </a:rPr>
              <a:t>Smale</a:t>
            </a:r>
            <a:r>
              <a:rPr lang="en-US" sz="1700" b="0" i="0" u="none" strike="noStrike" baseline="0" dirty="0">
                <a:solidFill>
                  <a:srgbClr val="000000"/>
                </a:solidFill>
                <a:latin typeface="+mj-lt"/>
              </a:rPr>
              <a:t>, M.J., </a:t>
            </a:r>
            <a:r>
              <a:rPr lang="en-US" sz="1700" b="0" i="0" u="none" strike="noStrike" baseline="0" dirty="0" err="1">
                <a:solidFill>
                  <a:srgbClr val="000000"/>
                </a:solidFill>
                <a:latin typeface="+mj-lt"/>
              </a:rPr>
              <a:t>Kaschke</a:t>
            </a:r>
            <a:r>
              <a:rPr lang="en-US" sz="1700" b="0" i="0" u="none" strike="noStrike" baseline="0" dirty="0">
                <a:solidFill>
                  <a:srgbClr val="000000"/>
                </a:solidFill>
                <a:latin typeface="+mj-lt"/>
              </a:rPr>
              <a:t>, T., Jewell, O.J.D. and </a:t>
            </a:r>
            <a:r>
              <a:rPr lang="en-US" sz="1700" b="0" i="0" u="none" strike="noStrike" baseline="0" dirty="0" err="1">
                <a:solidFill>
                  <a:srgbClr val="000000"/>
                </a:solidFill>
                <a:latin typeface="+mj-lt"/>
              </a:rPr>
              <a:t>Papastamatiou</a:t>
            </a:r>
            <a:r>
              <a:rPr lang="en-US" sz="1700" b="0" i="0" u="none" strike="noStrike" baseline="0" dirty="0">
                <a:solidFill>
                  <a:srgbClr val="000000"/>
                </a:solidFill>
                <a:latin typeface="+mj-lt"/>
              </a:rPr>
              <a:t>, Y.P. (2016), Sex-specific and individual preferences for hunting strategies in white sharks. </a:t>
            </a:r>
            <a:r>
              <a:rPr lang="en-US" sz="1700" b="0" i="0" u="none" strike="noStrike" baseline="0" dirty="0" err="1">
                <a:solidFill>
                  <a:srgbClr val="000000"/>
                </a:solidFill>
                <a:latin typeface="+mj-lt"/>
              </a:rPr>
              <a:t>FunctEcol</a:t>
            </a:r>
            <a:r>
              <a:rPr lang="en-US" sz="1700" b="0" i="0" u="none" strike="noStrike" baseline="0" dirty="0">
                <a:solidFill>
                  <a:srgbClr val="000000"/>
                </a:solidFill>
                <a:latin typeface="+mj-lt"/>
              </a:rPr>
              <a:t>, 30: 1397-1407. </a:t>
            </a:r>
          </a:p>
          <a:p>
            <a:r>
              <a:rPr lang="en-US" sz="1700" b="0" i="0" u="none" strike="noStrike" baseline="0" dirty="0">
                <a:solidFill>
                  <a:srgbClr val="000000"/>
                </a:solidFill>
                <a:latin typeface="+mj-lt"/>
              </a:rPr>
              <a:t>Zucchini, W., MacDonald, I. L., and </a:t>
            </a:r>
            <a:r>
              <a:rPr lang="en-US" sz="1700" b="0" i="0" u="none" strike="noStrike" baseline="0" dirty="0" err="1">
                <a:solidFill>
                  <a:srgbClr val="000000"/>
                </a:solidFill>
                <a:latin typeface="+mj-lt"/>
              </a:rPr>
              <a:t>Langrock</a:t>
            </a:r>
            <a:r>
              <a:rPr lang="en-US" sz="1700" b="0" i="0" u="none" strike="noStrike" baseline="0" dirty="0">
                <a:solidFill>
                  <a:srgbClr val="000000"/>
                </a:solidFill>
                <a:latin typeface="+mj-lt"/>
              </a:rPr>
              <a:t>, R. (2016). Hidden Markov models for time series: an introduction using R, Second Edition. Chapman and Hall/CRC.</a:t>
            </a:r>
          </a:p>
          <a:p>
            <a:endParaRPr lang="en-US" dirty="0"/>
          </a:p>
        </p:txBody>
      </p:sp>
      <p:sp>
        <p:nvSpPr>
          <p:cNvPr id="4" name="Title 1">
            <a:extLst>
              <a:ext uri="{FF2B5EF4-FFF2-40B4-BE49-F238E27FC236}">
                <a16:creationId xmlns:a16="http://schemas.microsoft.com/office/drawing/2014/main" id="{1C11FC36-095B-3BF9-DE85-1789FC03B8C2}"/>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References (Cont’d)</a:t>
            </a:r>
            <a:br>
              <a:rPr lang="en-US" sz="3200" b="1" dirty="0">
                <a:solidFill>
                  <a:srgbClr val="000000"/>
                </a:solidFill>
              </a:rPr>
            </a:br>
            <a:endParaRPr lang="en-US" sz="3200" b="1" dirty="0"/>
          </a:p>
        </p:txBody>
      </p:sp>
    </p:spTree>
    <p:extLst>
      <p:ext uri="{BB962C8B-B14F-4D97-AF65-F5344CB8AC3E}">
        <p14:creationId xmlns:p14="http://schemas.microsoft.com/office/powerpoint/2010/main" val="154925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94C53C-873D-5B03-6500-EC4FFBCCA02D}"/>
              </a:ext>
            </a:extLst>
          </p:cNvPr>
          <p:cNvSpPr txBox="1">
            <a:spLocks/>
          </p:cNvSpPr>
          <p:nvPr/>
        </p:nvSpPr>
        <p:spPr>
          <a:xfrm>
            <a:off x="507694" y="318830"/>
            <a:ext cx="10515600" cy="8907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Applications of Behavior State Assignment</a:t>
            </a:r>
          </a:p>
        </p:txBody>
      </p:sp>
      <p:sp>
        <p:nvSpPr>
          <p:cNvPr id="11" name="TextBox 10">
            <a:extLst>
              <a:ext uri="{FF2B5EF4-FFF2-40B4-BE49-F238E27FC236}">
                <a16:creationId xmlns:a16="http://schemas.microsoft.com/office/drawing/2014/main" id="{1FD2FB1C-689B-908B-0159-58AE7D2B2D1A}"/>
              </a:ext>
            </a:extLst>
          </p:cNvPr>
          <p:cNvSpPr txBox="1"/>
          <p:nvPr/>
        </p:nvSpPr>
        <p:spPr>
          <a:xfrm>
            <a:off x="4851105" y="2742265"/>
            <a:ext cx="3874265" cy="1754326"/>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baseline="0" dirty="0">
                <a:solidFill>
                  <a:srgbClr val="2E5496"/>
                </a:solidFill>
                <a:latin typeface="Century Gothic" panose="020B0502020202020204" pitchFamily="34" charset="0"/>
              </a:rPr>
              <a:t>Associate behaviors and transitions with covariates</a:t>
            </a:r>
          </a:p>
          <a:p>
            <a:pPr marL="742950" lvl="1" indent="-285750">
              <a:buFont typeface="Arial" panose="020B0604020202020204" pitchFamily="34" charset="0"/>
              <a:buChar char="•"/>
            </a:pPr>
            <a:r>
              <a:rPr lang="en-US" b="0" i="0" u="none" strike="noStrike" baseline="0" dirty="0">
                <a:solidFill>
                  <a:srgbClr val="2E5496"/>
                </a:solidFill>
                <a:latin typeface="Century Gothic" panose="020B0502020202020204" pitchFamily="34" charset="0"/>
              </a:rPr>
              <a:t>Season</a:t>
            </a:r>
          </a:p>
          <a:p>
            <a:pPr marL="742950" lvl="1" indent="-285750">
              <a:buFont typeface="Arial" panose="020B0604020202020204" pitchFamily="34" charset="0"/>
              <a:buChar char="•"/>
            </a:pPr>
            <a:r>
              <a:rPr lang="en-US" sz="1800" b="0" i="0" u="none" strike="noStrike" baseline="0" dirty="0">
                <a:solidFill>
                  <a:srgbClr val="2E5496"/>
                </a:solidFill>
                <a:latin typeface="Century Gothic" panose="020B0502020202020204" pitchFamily="34" charset="0"/>
              </a:rPr>
              <a:t>Environmental cues</a:t>
            </a:r>
          </a:p>
          <a:p>
            <a:pPr marL="742950" lvl="1" indent="-285750">
              <a:buFont typeface="Arial" panose="020B0604020202020204" pitchFamily="34" charset="0"/>
              <a:buChar char="•"/>
            </a:pPr>
            <a:r>
              <a:rPr lang="en-US" sz="1800" b="0" i="0" u="none" strike="noStrike" baseline="0" dirty="0">
                <a:solidFill>
                  <a:srgbClr val="2E5496"/>
                </a:solidFill>
                <a:latin typeface="Century Gothic" panose="020B0502020202020204" pitchFamily="34" charset="0"/>
              </a:rPr>
              <a:t>Predation or conspecifics</a:t>
            </a:r>
          </a:p>
          <a:p>
            <a:endParaRPr lang="en-US" dirty="0">
              <a:latin typeface="Century Gothic" panose="020B0502020202020204" pitchFamily="34" charset="0"/>
            </a:endParaRPr>
          </a:p>
        </p:txBody>
      </p:sp>
      <p:sp>
        <p:nvSpPr>
          <p:cNvPr id="12" name="TextBox 11">
            <a:extLst>
              <a:ext uri="{FF2B5EF4-FFF2-40B4-BE49-F238E27FC236}">
                <a16:creationId xmlns:a16="http://schemas.microsoft.com/office/drawing/2014/main" id="{B4991F22-E98E-7796-409A-3551AA9419C6}"/>
              </a:ext>
            </a:extLst>
          </p:cNvPr>
          <p:cNvSpPr txBox="1"/>
          <p:nvPr/>
        </p:nvSpPr>
        <p:spPr>
          <a:xfrm>
            <a:off x="8725366" y="2466844"/>
            <a:ext cx="3466631" cy="1754326"/>
          </a:xfrm>
          <a:prstGeom prst="rect">
            <a:avLst/>
          </a:prstGeom>
          <a:noFill/>
        </p:spPr>
        <p:txBody>
          <a:bodyPr wrap="square" rtlCol="0">
            <a:spAutoFit/>
          </a:bodyPr>
          <a:lstStyle/>
          <a:p>
            <a:pPr algn="ctr"/>
            <a:endParaRPr lang="en-US" sz="1800" b="0" i="0" u="none" strike="noStrike" baseline="0" dirty="0">
              <a:solidFill>
                <a:srgbClr val="C55A11"/>
              </a:solidFill>
              <a:latin typeface="Century Gothic" panose="020B0502020202020204" pitchFamily="34" charset="0"/>
            </a:endParaRPr>
          </a:p>
          <a:p>
            <a:pPr marL="285750" indent="-285750">
              <a:buFont typeface="Arial" panose="020B0604020202020204" pitchFamily="34" charset="0"/>
              <a:buChar char="•"/>
            </a:pPr>
            <a:r>
              <a:rPr lang="en-US" sz="1800" b="0" i="0" u="none" strike="noStrike" baseline="0" dirty="0">
                <a:solidFill>
                  <a:srgbClr val="C55A11"/>
                </a:solidFill>
                <a:latin typeface="Century Gothic" panose="020B0502020202020204" pitchFamily="34" charset="0"/>
              </a:rPr>
              <a:t>If we modify the environment in some way, how will movement behavior change?</a:t>
            </a:r>
          </a:p>
          <a:p>
            <a:pPr algn="ctr"/>
            <a:endParaRPr lang="en-US" dirty="0">
              <a:latin typeface="Century Gothic" panose="020B0502020202020204" pitchFamily="34" charset="0"/>
            </a:endParaRPr>
          </a:p>
        </p:txBody>
      </p:sp>
      <p:sp>
        <p:nvSpPr>
          <p:cNvPr id="2" name="TextBox 1">
            <a:extLst>
              <a:ext uri="{FF2B5EF4-FFF2-40B4-BE49-F238E27FC236}">
                <a16:creationId xmlns:a16="http://schemas.microsoft.com/office/drawing/2014/main" id="{595699A6-63C9-162C-BFF7-FFD14C9955B3}"/>
              </a:ext>
            </a:extLst>
          </p:cNvPr>
          <p:cNvSpPr txBox="1"/>
          <p:nvPr/>
        </p:nvSpPr>
        <p:spPr>
          <a:xfrm>
            <a:off x="370506" y="2731250"/>
            <a:ext cx="4311663"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538235"/>
                </a:solidFill>
                <a:latin typeface="Century Gothic" panose="020B0502020202020204" pitchFamily="34" charset="0"/>
              </a:rPr>
              <a:t>Metrics to describe and quantify the movement track</a:t>
            </a:r>
          </a:p>
          <a:p>
            <a:pPr marL="742950" lvl="1" indent="-285750">
              <a:buFont typeface="Arial" panose="020B0604020202020204" pitchFamily="34" charset="0"/>
              <a:buChar char="•"/>
            </a:pPr>
            <a:r>
              <a:rPr lang="en-US" dirty="0">
                <a:solidFill>
                  <a:srgbClr val="538235"/>
                </a:solidFill>
                <a:latin typeface="Century Gothic" panose="020B0502020202020204" pitchFamily="34" charset="0"/>
              </a:rPr>
              <a:t>Are there distinct behaviors?  If so, how many?</a:t>
            </a:r>
          </a:p>
          <a:p>
            <a:pPr marL="742950" lvl="1" indent="-285750">
              <a:buFont typeface="Arial" panose="020B0604020202020204" pitchFamily="34" charset="0"/>
              <a:buChar char="•"/>
            </a:pPr>
            <a:r>
              <a:rPr lang="en-US" dirty="0">
                <a:solidFill>
                  <a:srgbClr val="538235"/>
                </a:solidFill>
                <a:latin typeface="Century Gothic" panose="020B0502020202020204" pitchFamily="34" charset="0"/>
              </a:rPr>
              <a:t>What distinguishes the behaviors?</a:t>
            </a:r>
          </a:p>
          <a:p>
            <a:pPr marL="742950" lvl="1" indent="-285750">
              <a:buFont typeface="Arial" panose="020B0604020202020204" pitchFamily="34" charset="0"/>
              <a:buChar char="•"/>
            </a:pPr>
            <a:r>
              <a:rPr lang="en-US" dirty="0">
                <a:solidFill>
                  <a:srgbClr val="538235"/>
                </a:solidFill>
                <a:latin typeface="Century Gothic" panose="020B0502020202020204" pitchFamily="34" charset="0"/>
              </a:rPr>
              <a:t>When and where do the behaviors occur?</a:t>
            </a:r>
          </a:p>
        </p:txBody>
      </p:sp>
      <p:sp>
        <p:nvSpPr>
          <p:cNvPr id="10" name="TextBox 9">
            <a:extLst>
              <a:ext uri="{FF2B5EF4-FFF2-40B4-BE49-F238E27FC236}">
                <a16:creationId xmlns:a16="http://schemas.microsoft.com/office/drawing/2014/main" id="{3FD6C9AF-8064-A050-1B3E-13C472A1BEB6}"/>
              </a:ext>
            </a:extLst>
          </p:cNvPr>
          <p:cNvSpPr txBox="1"/>
          <p:nvPr/>
        </p:nvSpPr>
        <p:spPr>
          <a:xfrm>
            <a:off x="198299" y="1639470"/>
            <a:ext cx="4311663" cy="646331"/>
          </a:xfrm>
          <a:prstGeom prst="rect">
            <a:avLst/>
          </a:prstGeom>
          <a:noFill/>
        </p:spPr>
        <p:txBody>
          <a:bodyPr wrap="square" rtlCol="0">
            <a:spAutoFit/>
          </a:bodyPr>
          <a:lstStyle/>
          <a:p>
            <a:pPr algn="ctr"/>
            <a:r>
              <a:rPr lang="en-US" dirty="0">
                <a:solidFill>
                  <a:srgbClr val="538235"/>
                </a:solidFill>
                <a:latin typeface="Century Gothic" panose="020B0502020202020204" pitchFamily="34" charset="0"/>
              </a:rPr>
              <a:t>Exploratory</a:t>
            </a:r>
          </a:p>
          <a:p>
            <a:pPr algn="ctr"/>
            <a:r>
              <a:rPr lang="en-US" dirty="0">
                <a:solidFill>
                  <a:srgbClr val="538235"/>
                </a:solidFill>
                <a:latin typeface="Century Gothic" panose="020B0502020202020204" pitchFamily="34" charset="0"/>
              </a:rPr>
              <a:t>(What is the animal doing?)</a:t>
            </a:r>
          </a:p>
        </p:txBody>
      </p:sp>
      <p:sp>
        <p:nvSpPr>
          <p:cNvPr id="13" name="TextBox 12">
            <a:extLst>
              <a:ext uri="{FF2B5EF4-FFF2-40B4-BE49-F238E27FC236}">
                <a16:creationId xmlns:a16="http://schemas.microsoft.com/office/drawing/2014/main" id="{F28C83A0-E4BB-67B9-C1AB-426F1AD8A759}"/>
              </a:ext>
            </a:extLst>
          </p:cNvPr>
          <p:cNvSpPr txBox="1"/>
          <p:nvPr/>
        </p:nvSpPr>
        <p:spPr>
          <a:xfrm>
            <a:off x="4695025" y="1642963"/>
            <a:ext cx="3874265" cy="646331"/>
          </a:xfrm>
          <a:prstGeom prst="rect">
            <a:avLst/>
          </a:prstGeom>
          <a:noFill/>
        </p:spPr>
        <p:txBody>
          <a:bodyPr wrap="square" rtlCol="0">
            <a:spAutoFit/>
          </a:bodyPr>
          <a:lstStyle/>
          <a:p>
            <a:pPr marL="0" indent="0" algn="ctr">
              <a:buNone/>
            </a:pPr>
            <a:r>
              <a:rPr lang="en-US" sz="1800" b="0" i="0" u="none" strike="noStrike" baseline="0" dirty="0">
                <a:solidFill>
                  <a:srgbClr val="2E5496"/>
                </a:solidFill>
                <a:latin typeface="Century Gothic" panose="020B0502020202020204" pitchFamily="34" charset="0"/>
              </a:rPr>
              <a:t>Explanatory</a:t>
            </a:r>
          </a:p>
          <a:p>
            <a:pPr marL="0" indent="0" algn="ctr">
              <a:buNone/>
            </a:pPr>
            <a:r>
              <a:rPr lang="en-US" sz="1800" b="0" i="0" u="none" strike="noStrike" baseline="0" dirty="0">
                <a:solidFill>
                  <a:srgbClr val="2E5496"/>
                </a:solidFill>
                <a:latin typeface="Century Gothic" panose="020B0502020202020204" pitchFamily="34" charset="0"/>
              </a:rPr>
              <a:t>(Why is the animal doing it?)</a:t>
            </a:r>
            <a:endParaRPr lang="en-US" dirty="0">
              <a:latin typeface="Century Gothic" panose="020B0502020202020204" pitchFamily="34" charset="0"/>
            </a:endParaRPr>
          </a:p>
        </p:txBody>
      </p:sp>
      <p:sp>
        <p:nvSpPr>
          <p:cNvPr id="14" name="TextBox 13">
            <a:extLst>
              <a:ext uri="{FF2B5EF4-FFF2-40B4-BE49-F238E27FC236}">
                <a16:creationId xmlns:a16="http://schemas.microsoft.com/office/drawing/2014/main" id="{95AAB411-D21E-5D0C-3F7D-E6B57082FC8A}"/>
              </a:ext>
            </a:extLst>
          </p:cNvPr>
          <p:cNvSpPr txBox="1"/>
          <p:nvPr/>
        </p:nvSpPr>
        <p:spPr>
          <a:xfrm>
            <a:off x="8727212" y="1640738"/>
            <a:ext cx="3466631" cy="923330"/>
          </a:xfrm>
          <a:prstGeom prst="rect">
            <a:avLst/>
          </a:prstGeom>
          <a:noFill/>
        </p:spPr>
        <p:txBody>
          <a:bodyPr wrap="square" rtlCol="0">
            <a:spAutoFit/>
          </a:bodyPr>
          <a:lstStyle/>
          <a:p>
            <a:pPr marL="0" indent="0" algn="ctr">
              <a:buNone/>
            </a:pPr>
            <a:r>
              <a:rPr lang="en-US" sz="1800" b="0" i="0" u="none" strike="noStrike" baseline="0" dirty="0">
                <a:solidFill>
                  <a:srgbClr val="C55A11"/>
                </a:solidFill>
                <a:latin typeface="Century Gothic" panose="020B0502020202020204" pitchFamily="34" charset="0"/>
              </a:rPr>
              <a:t>Predictive</a:t>
            </a:r>
          </a:p>
          <a:p>
            <a:pPr algn="ctr"/>
            <a:r>
              <a:rPr lang="en-US" sz="1800" b="0" i="0" u="none" strike="noStrike" baseline="0" dirty="0">
                <a:solidFill>
                  <a:srgbClr val="C55A11"/>
                </a:solidFill>
                <a:latin typeface="Century Gothic" panose="020B0502020202020204" pitchFamily="34" charset="0"/>
              </a:rPr>
              <a:t>(Can we anticipate movement from behavior?)</a:t>
            </a:r>
            <a:endParaRPr lang="en-US" dirty="0">
              <a:latin typeface="Century Gothic" panose="020B0502020202020204" pitchFamily="34" charset="0"/>
            </a:endParaRPr>
          </a:p>
        </p:txBody>
      </p:sp>
    </p:spTree>
    <p:extLst>
      <p:ext uri="{BB962C8B-B14F-4D97-AF65-F5344CB8AC3E}">
        <p14:creationId xmlns:p14="http://schemas.microsoft.com/office/powerpoint/2010/main" val="283770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 grpId="0"/>
      <p:bldP spid="10"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2C4D2A-816C-3053-71CC-1553BF8A0A3D}"/>
              </a:ext>
            </a:extLst>
          </p:cNvPr>
          <p:cNvSpPr>
            <a:spLocks noGrp="1"/>
          </p:cNvSpPr>
          <p:nvPr>
            <p:ph idx="4294967295"/>
          </p:nvPr>
        </p:nvSpPr>
        <p:spPr>
          <a:xfrm>
            <a:off x="838200" y="1726473"/>
            <a:ext cx="10515600" cy="4351338"/>
          </a:xfrm>
        </p:spPr>
        <p:txBody>
          <a:bodyPr>
            <a:normAutofit/>
          </a:bodyPr>
          <a:lstStyle/>
          <a:p>
            <a:r>
              <a:rPr lang="en-US" b="0" i="0" u="none" strike="noStrike" baseline="0" dirty="0">
                <a:solidFill>
                  <a:srgbClr val="000000"/>
                </a:solidFill>
                <a:latin typeface="Century Gothic" panose="020B0502020202020204" pitchFamily="34" charset="0"/>
              </a:rPr>
              <a:t>Discrete time, discrete state, state space models</a:t>
            </a:r>
          </a:p>
          <a:p>
            <a:endParaRPr lang="en-US" dirty="0">
              <a:solidFill>
                <a:srgbClr val="000000"/>
              </a:solidFill>
              <a:latin typeface="Century Gothic" panose="020B0502020202020204" pitchFamily="34" charset="0"/>
            </a:endParaRPr>
          </a:p>
          <a:p>
            <a:r>
              <a:rPr lang="en-US" b="0" i="0" u="none" strike="noStrike" baseline="0" dirty="0">
                <a:solidFill>
                  <a:srgbClr val="000000"/>
                </a:solidFill>
                <a:latin typeface="Century Gothic" panose="020B0502020202020204" pitchFamily="34" charset="0"/>
              </a:rPr>
              <a:t>Operate on </a:t>
            </a:r>
            <a:r>
              <a:rPr lang="en-US" b="1" i="0" u="none" strike="noStrike" baseline="0" dirty="0">
                <a:solidFill>
                  <a:srgbClr val="000000"/>
                </a:solidFill>
                <a:latin typeface="Century Gothic" panose="020B0502020202020204" pitchFamily="34" charset="0"/>
              </a:rPr>
              <a:t>time-series data </a:t>
            </a:r>
            <a:r>
              <a:rPr lang="en-US" b="0" i="0" u="none" strike="noStrike" baseline="0" dirty="0">
                <a:solidFill>
                  <a:srgbClr val="000000"/>
                </a:solidFill>
                <a:latin typeface="Century Gothic" panose="020B0502020202020204" pitchFamily="34" charset="0"/>
              </a:rPr>
              <a:t>for step lengths and turning angles</a:t>
            </a:r>
          </a:p>
          <a:p>
            <a:pPr lvl="1"/>
            <a:r>
              <a:rPr lang="en-US" b="0" i="0" u="none" strike="noStrike" baseline="0" dirty="0">
                <a:solidFill>
                  <a:srgbClr val="000000"/>
                </a:solidFill>
                <a:latin typeface="Century Gothic" panose="020B0502020202020204" pitchFamily="34" charset="0"/>
              </a:rPr>
              <a:t>Could also be used on accelerometry data, but also occupancy data, capture-recapture data…</a:t>
            </a:r>
          </a:p>
          <a:p>
            <a:pPr lvl="1"/>
            <a:endParaRPr lang="en-US" b="0" i="0" u="none" strike="noStrike" baseline="0" dirty="0">
              <a:solidFill>
                <a:srgbClr val="000000"/>
              </a:solidFill>
              <a:latin typeface="Century Gothic" panose="020B0502020202020204" pitchFamily="34" charset="0"/>
            </a:endParaRPr>
          </a:p>
          <a:p>
            <a:r>
              <a:rPr lang="en-US" b="0" i="0" u="none" strike="noStrike" baseline="0" dirty="0">
                <a:solidFill>
                  <a:srgbClr val="000000"/>
                </a:solidFill>
                <a:latin typeface="Century Gothic" panose="020B0502020202020204" pitchFamily="34" charset="0"/>
              </a:rPr>
              <a:t>Parameters of step length distribution and turning angle distribution determined by an underlying observed state </a:t>
            </a:r>
          </a:p>
          <a:p>
            <a:endParaRPr lang="en-US" dirty="0">
              <a:latin typeface="Century Gothic" panose="020B0502020202020204" pitchFamily="34" charset="0"/>
            </a:endParaRPr>
          </a:p>
        </p:txBody>
      </p:sp>
      <p:sp>
        <p:nvSpPr>
          <p:cNvPr id="7" name="Title 1">
            <a:extLst>
              <a:ext uri="{FF2B5EF4-FFF2-40B4-BE49-F238E27FC236}">
                <a16:creationId xmlns:a16="http://schemas.microsoft.com/office/drawing/2014/main" id="{9CFDCB91-9D38-7923-D196-DD20F941865F}"/>
              </a:ext>
            </a:extLst>
          </p:cNvPr>
          <p:cNvSpPr txBox="1">
            <a:spLocks/>
          </p:cNvSpPr>
          <p:nvPr/>
        </p:nvSpPr>
        <p:spPr>
          <a:xfrm>
            <a:off x="496675" y="111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Hidden Markov Models</a:t>
            </a:r>
          </a:p>
        </p:txBody>
      </p:sp>
    </p:spTree>
    <p:extLst>
      <p:ext uri="{BB962C8B-B14F-4D97-AF65-F5344CB8AC3E}">
        <p14:creationId xmlns:p14="http://schemas.microsoft.com/office/powerpoint/2010/main" val="2364763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CB859DA-2E31-6B2F-E440-81D79E546F43}"/>
              </a:ext>
            </a:extLst>
          </p:cNvPr>
          <p:cNvPicPr>
            <a:picLocks noChangeAspect="1"/>
          </p:cNvPicPr>
          <p:nvPr/>
        </p:nvPicPr>
        <p:blipFill>
          <a:blip r:embed="rId3"/>
          <a:stretch>
            <a:fillRect/>
          </a:stretch>
        </p:blipFill>
        <p:spPr>
          <a:xfrm>
            <a:off x="3422100" y="4417766"/>
            <a:ext cx="4664749" cy="2023210"/>
          </a:xfrm>
          <a:prstGeom prst="rect">
            <a:avLst/>
          </a:prstGeom>
        </p:spPr>
      </p:pic>
      <p:sp>
        <p:nvSpPr>
          <p:cNvPr id="7" name="Content Placeholder 2">
            <a:extLst>
              <a:ext uri="{FF2B5EF4-FFF2-40B4-BE49-F238E27FC236}">
                <a16:creationId xmlns:a16="http://schemas.microsoft.com/office/drawing/2014/main" id="{482EA2F5-DAB3-9B91-2BE7-A4D47D16A0F4}"/>
              </a:ext>
            </a:extLst>
          </p:cNvPr>
          <p:cNvSpPr txBox="1">
            <a:spLocks/>
          </p:cNvSpPr>
          <p:nvPr/>
        </p:nvSpPr>
        <p:spPr>
          <a:xfrm>
            <a:off x="838199" y="1608693"/>
            <a:ext cx="11037983" cy="2787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000000"/>
                </a:solidFill>
                <a:latin typeface="+mj-lt"/>
              </a:rPr>
              <a:t>Observation process and latent state process</a:t>
            </a:r>
          </a:p>
          <a:p>
            <a:pPr lvl="1"/>
            <a:r>
              <a:rPr lang="en-US" sz="2000" dirty="0">
                <a:solidFill>
                  <a:srgbClr val="000000"/>
                </a:solidFill>
                <a:latin typeface="+mj-lt"/>
              </a:rPr>
              <a:t>Locations are the observation process, behavior state is the latent state process</a:t>
            </a:r>
          </a:p>
          <a:p>
            <a:pPr lvl="1"/>
            <a:r>
              <a:rPr lang="en-US" sz="2000" dirty="0">
                <a:solidFill>
                  <a:srgbClr val="000000"/>
                </a:solidFill>
                <a:latin typeface="+mj-lt"/>
              </a:rPr>
              <a:t>Latent state process taken to be a Markov Chain</a:t>
            </a:r>
          </a:p>
          <a:p>
            <a:pPr lvl="2"/>
            <a:r>
              <a:rPr lang="en-US" sz="1600" dirty="0">
                <a:solidFill>
                  <a:srgbClr val="000000"/>
                </a:solidFill>
                <a:latin typeface="+mj-lt"/>
              </a:rPr>
              <a:t>Discrete random variable, (1,2,…N)</a:t>
            </a:r>
          </a:p>
          <a:p>
            <a:pPr lvl="2"/>
            <a:r>
              <a:rPr lang="en-US" sz="1600" dirty="0">
                <a:solidFill>
                  <a:srgbClr val="000000"/>
                </a:solidFill>
                <a:latin typeface="+mj-lt"/>
              </a:rPr>
              <a:t>N is # of potential states (typically &lt;= 4)</a:t>
            </a:r>
          </a:p>
          <a:p>
            <a:pPr lvl="1"/>
            <a:r>
              <a:rPr lang="en-US" sz="2000" dirty="0">
                <a:solidFill>
                  <a:srgbClr val="000000"/>
                </a:solidFill>
                <a:latin typeface="+mj-lt"/>
              </a:rPr>
              <a:t>Data distributions (step length and turn angle) vary by state</a:t>
            </a:r>
          </a:p>
          <a:p>
            <a:pPr lvl="1"/>
            <a:r>
              <a:rPr lang="en-US" sz="2000" dirty="0">
                <a:solidFill>
                  <a:srgbClr val="000000"/>
                </a:solidFill>
                <a:latin typeface="+mj-lt"/>
              </a:rPr>
              <a:t>Transition probability matrix</a:t>
            </a:r>
          </a:p>
          <a:p>
            <a:pPr lvl="2"/>
            <a:r>
              <a:rPr lang="en-US" sz="1600" dirty="0">
                <a:solidFill>
                  <a:srgbClr val="000000"/>
                </a:solidFill>
                <a:latin typeface="+mj-lt"/>
              </a:rPr>
              <a:t>Governs the sequence of switching most likely and how probable these switches are</a:t>
            </a:r>
          </a:p>
          <a:p>
            <a:endParaRPr lang="en-US" sz="1800" dirty="0">
              <a:solidFill>
                <a:srgbClr val="000000"/>
              </a:solidFill>
              <a:latin typeface="+mj-lt"/>
            </a:endParaRPr>
          </a:p>
          <a:p>
            <a:endParaRPr lang="en-US" dirty="0">
              <a:latin typeface="+mj-lt"/>
            </a:endParaRPr>
          </a:p>
        </p:txBody>
      </p:sp>
      <p:sp>
        <p:nvSpPr>
          <p:cNvPr id="8" name="Title 1">
            <a:extLst>
              <a:ext uri="{FF2B5EF4-FFF2-40B4-BE49-F238E27FC236}">
                <a16:creationId xmlns:a16="http://schemas.microsoft.com/office/drawing/2014/main" id="{28E73C81-3110-743F-2BCF-5AACC0F884FD}"/>
              </a:ext>
            </a:extLst>
          </p:cNvPr>
          <p:cNvSpPr txBox="1">
            <a:spLocks/>
          </p:cNvSpPr>
          <p:nvPr/>
        </p:nvSpPr>
        <p:spPr>
          <a:xfrm>
            <a:off x="496675" y="111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Hidden Markov Models</a:t>
            </a:r>
          </a:p>
        </p:txBody>
      </p:sp>
      <p:sp>
        <p:nvSpPr>
          <p:cNvPr id="9" name="TextBox 8">
            <a:extLst>
              <a:ext uri="{FF2B5EF4-FFF2-40B4-BE49-F238E27FC236}">
                <a16:creationId xmlns:a16="http://schemas.microsoft.com/office/drawing/2014/main" id="{EC375F1B-5101-76FE-FE3A-E7047E75CDEE}"/>
              </a:ext>
            </a:extLst>
          </p:cNvPr>
          <p:cNvSpPr txBox="1"/>
          <p:nvPr/>
        </p:nvSpPr>
        <p:spPr>
          <a:xfrm>
            <a:off x="9883046" y="5960031"/>
            <a:ext cx="2258458" cy="369332"/>
          </a:xfrm>
          <a:prstGeom prst="rect">
            <a:avLst/>
          </a:prstGeom>
          <a:noFill/>
        </p:spPr>
        <p:txBody>
          <a:bodyPr wrap="square">
            <a:spAutoFit/>
          </a:bodyPr>
          <a:lstStyle/>
          <a:p>
            <a:pPr algn="r"/>
            <a:r>
              <a:rPr lang="en-US" sz="1800" b="0" i="0" u="none" strike="noStrike" baseline="0" dirty="0" err="1">
                <a:solidFill>
                  <a:srgbClr val="000000"/>
                </a:solidFill>
                <a:latin typeface="Century Gothic" panose="020B0502020202020204" pitchFamily="34" charset="0"/>
              </a:rPr>
              <a:t>Pohle</a:t>
            </a:r>
            <a:r>
              <a:rPr lang="en-US" sz="1800" b="0" i="0" u="none" strike="noStrike" baseline="0" dirty="0">
                <a:solidFill>
                  <a:srgbClr val="000000"/>
                </a:solidFill>
                <a:latin typeface="Century Gothic" panose="020B0502020202020204" pitchFamily="34" charset="0"/>
              </a:rPr>
              <a:t> et al. 2017</a:t>
            </a:r>
            <a:endParaRPr lang="en-US" dirty="0">
              <a:latin typeface="Century Gothic" panose="020B0502020202020204" pitchFamily="34" charset="0"/>
            </a:endParaRPr>
          </a:p>
        </p:txBody>
      </p:sp>
    </p:spTree>
    <p:extLst>
      <p:ext uri="{BB962C8B-B14F-4D97-AF65-F5344CB8AC3E}">
        <p14:creationId xmlns:p14="http://schemas.microsoft.com/office/powerpoint/2010/main" val="239151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94ED80-0487-174C-6302-CE40039C2AD9}"/>
              </a:ext>
            </a:extLst>
          </p:cNvPr>
          <p:cNvSpPr>
            <a:spLocks noGrp="1"/>
          </p:cNvSpPr>
          <p:nvPr>
            <p:ph idx="4294967295"/>
          </p:nvPr>
        </p:nvSpPr>
        <p:spPr>
          <a:xfrm>
            <a:off x="1676400" y="1681163"/>
            <a:ext cx="10515600" cy="4351337"/>
          </a:xfrm>
        </p:spPr>
        <p:txBody>
          <a:bodyPr/>
          <a:lstStyle/>
          <a:p>
            <a:r>
              <a:rPr lang="en-US" sz="2400" b="0" i="0" u="none" strike="noStrike" baseline="0" dirty="0">
                <a:latin typeface="Century Gothic" panose="020B0502020202020204" pitchFamily="34" charset="0"/>
              </a:rPr>
              <a:t>Models estimate: </a:t>
            </a:r>
            <a:endParaRPr lang="en-US" sz="2400" dirty="0">
              <a:latin typeface="Century Gothic" panose="020B0502020202020204" pitchFamily="34" charset="0"/>
            </a:endParaRPr>
          </a:p>
          <a:p>
            <a:pPr marL="800100" lvl="1" indent="-342900">
              <a:buFont typeface="+mj-lt"/>
              <a:buAutoNum type="arabicParenR"/>
            </a:pPr>
            <a:r>
              <a:rPr lang="en-US" sz="1400" dirty="0">
                <a:latin typeface="Century Gothic" panose="020B0502020202020204" pitchFamily="34" charset="0"/>
              </a:rPr>
              <a:t>T</a:t>
            </a:r>
            <a:r>
              <a:rPr lang="en-US" sz="1400" b="0" i="0" u="none" strike="noStrike" baseline="0" dirty="0">
                <a:latin typeface="Century Gothic" panose="020B0502020202020204" pitchFamily="34" charset="0"/>
              </a:rPr>
              <a:t>ransition probabilities, </a:t>
            </a:r>
            <a:endParaRPr lang="en-US" sz="1400" dirty="0">
              <a:latin typeface="Century Gothic" panose="020B0502020202020204" pitchFamily="34" charset="0"/>
            </a:endParaRPr>
          </a:p>
          <a:p>
            <a:pPr marL="800100" lvl="1" indent="-342900">
              <a:buFont typeface="+mj-lt"/>
              <a:buAutoNum type="arabicParenR"/>
            </a:pPr>
            <a:r>
              <a:rPr lang="en-US" sz="1400" b="0" i="0" u="none" strike="noStrike" baseline="0" dirty="0">
                <a:latin typeface="Century Gothic" panose="020B0502020202020204" pitchFamily="34" charset="0"/>
              </a:rPr>
              <a:t>M</a:t>
            </a:r>
            <a:r>
              <a:rPr lang="en-US" sz="1800" b="0" i="0" u="none" strike="noStrike" baseline="0" dirty="0">
                <a:latin typeface="Century Gothic" panose="020B0502020202020204" pitchFamily="34" charset="0"/>
              </a:rPr>
              <a:t>ean and variance of step length and turn angle for all states</a:t>
            </a:r>
          </a:p>
          <a:p>
            <a:r>
              <a:rPr lang="en-US" sz="2400" b="0" i="0" u="none" strike="noStrike" baseline="0" dirty="0">
                <a:latin typeface="Century Gothic" panose="020B0502020202020204" pitchFamily="34" charset="0"/>
              </a:rPr>
              <a:t>Transition probabilities can be modeled as function of covariates</a:t>
            </a:r>
          </a:p>
        </p:txBody>
      </p:sp>
      <p:sp>
        <p:nvSpPr>
          <p:cNvPr id="4" name="Title 1">
            <a:extLst>
              <a:ext uri="{FF2B5EF4-FFF2-40B4-BE49-F238E27FC236}">
                <a16:creationId xmlns:a16="http://schemas.microsoft.com/office/drawing/2014/main" id="{F48F3B98-9A4E-DECF-13B0-014646FF53C6}"/>
              </a:ext>
            </a:extLst>
          </p:cNvPr>
          <p:cNvSpPr txBox="1">
            <a:spLocks/>
          </p:cNvSpPr>
          <p:nvPr/>
        </p:nvSpPr>
        <p:spPr>
          <a:xfrm>
            <a:off x="496675" y="111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Implementing HMMs in R</a:t>
            </a:r>
          </a:p>
        </p:txBody>
      </p:sp>
      <p:sp>
        <p:nvSpPr>
          <p:cNvPr id="5" name="TextBox 4">
            <a:extLst>
              <a:ext uri="{FF2B5EF4-FFF2-40B4-BE49-F238E27FC236}">
                <a16:creationId xmlns:a16="http://schemas.microsoft.com/office/drawing/2014/main" id="{D9582B6F-A08D-9C53-781F-F841BE5745BF}"/>
              </a:ext>
            </a:extLst>
          </p:cNvPr>
          <p:cNvSpPr txBox="1"/>
          <p:nvPr/>
        </p:nvSpPr>
        <p:spPr>
          <a:xfrm>
            <a:off x="9040947" y="5847069"/>
            <a:ext cx="6097836" cy="369332"/>
          </a:xfrm>
          <a:prstGeom prst="rect">
            <a:avLst/>
          </a:prstGeom>
          <a:noFill/>
        </p:spPr>
        <p:txBody>
          <a:bodyPr wrap="square">
            <a:spAutoFit/>
          </a:bodyPr>
          <a:lstStyle/>
          <a:p>
            <a:r>
              <a:rPr lang="en-US" dirty="0"/>
              <a:t>GRAB A FIGURE </a:t>
            </a:r>
          </a:p>
        </p:txBody>
      </p:sp>
      <p:sp>
        <p:nvSpPr>
          <p:cNvPr id="6" name="TextBox 5">
            <a:extLst>
              <a:ext uri="{FF2B5EF4-FFF2-40B4-BE49-F238E27FC236}">
                <a16:creationId xmlns:a16="http://schemas.microsoft.com/office/drawing/2014/main" id="{C33B25DD-7897-160E-0127-43C1FFC1CA3D}"/>
              </a:ext>
            </a:extLst>
          </p:cNvPr>
          <p:cNvSpPr txBox="1"/>
          <p:nvPr/>
        </p:nvSpPr>
        <p:spPr>
          <a:xfrm>
            <a:off x="699342" y="5177603"/>
            <a:ext cx="6097836" cy="369332"/>
          </a:xfrm>
          <a:prstGeom prst="rect">
            <a:avLst/>
          </a:prstGeom>
          <a:noFill/>
        </p:spPr>
        <p:txBody>
          <a:bodyPr wrap="square">
            <a:spAutoFit/>
          </a:bodyPr>
          <a:lstStyle/>
          <a:p>
            <a:r>
              <a:rPr lang="en-US" dirty="0"/>
              <a:t>GRAB A Transition matrix</a:t>
            </a:r>
          </a:p>
        </p:txBody>
      </p:sp>
    </p:spTree>
    <p:extLst>
      <p:ext uri="{BB962C8B-B14F-4D97-AF65-F5344CB8AC3E}">
        <p14:creationId xmlns:p14="http://schemas.microsoft.com/office/powerpoint/2010/main" val="4072336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EC79A3-6E69-4E49-E76D-B6D6C1E7A77C}"/>
              </a:ext>
            </a:extLst>
          </p:cNvPr>
          <p:cNvSpPr>
            <a:spLocks noGrp="1"/>
          </p:cNvSpPr>
          <p:nvPr>
            <p:ph idx="4294967295"/>
          </p:nvPr>
        </p:nvSpPr>
        <p:spPr>
          <a:xfrm>
            <a:off x="838200" y="1338145"/>
            <a:ext cx="10515600" cy="4632997"/>
          </a:xfrm>
        </p:spPr>
        <p:txBody>
          <a:bodyPr>
            <a:normAutofit/>
          </a:bodyPr>
          <a:lstStyle/>
          <a:p>
            <a:r>
              <a:rPr lang="en-US" sz="2400" b="0" i="0" u="none" strike="noStrike" baseline="0" dirty="0"/>
              <a:t>N = # of states</a:t>
            </a:r>
          </a:p>
          <a:p>
            <a:r>
              <a:rPr lang="en-US" sz="2400" b="0" i="0" u="none" strike="noStrike" baseline="0" dirty="0"/>
              <a:t>Starting state (typically taken to be equally likely)</a:t>
            </a:r>
          </a:p>
          <a:p>
            <a:r>
              <a:rPr lang="en-US" sz="2400" b="0" i="0" u="none" strike="noStrike" baseline="0" dirty="0"/>
              <a:t>Distribution of step lengths (for each state) </a:t>
            </a:r>
          </a:p>
          <a:p>
            <a:pPr lvl="1"/>
            <a:r>
              <a:rPr lang="en-US" sz="1800" b="0" i="0" u="none" strike="noStrike" baseline="0" dirty="0"/>
              <a:t>Gamma, Weibull, log-normal and exponential distributions </a:t>
            </a:r>
          </a:p>
          <a:p>
            <a:pPr lvl="1"/>
            <a:r>
              <a:rPr lang="en-US" sz="1800" b="0" i="0" u="none" strike="noStrike" baseline="0" dirty="0"/>
              <a:t>Mean</a:t>
            </a:r>
          </a:p>
          <a:p>
            <a:pPr lvl="1"/>
            <a:r>
              <a:rPr lang="en-US" sz="1800" b="0" i="0" u="none" strike="noStrike" baseline="0" dirty="0"/>
              <a:t>Variance (SD)</a:t>
            </a:r>
          </a:p>
          <a:p>
            <a:pPr lvl="1"/>
            <a:r>
              <a:rPr lang="en-US" sz="1800" b="0" i="0" u="none" strike="noStrike" baseline="0" dirty="0"/>
              <a:t>Zero-mass</a:t>
            </a:r>
          </a:p>
          <a:p>
            <a:r>
              <a:rPr lang="en-US" sz="2400" b="0" i="0" u="none" strike="noStrike" baseline="0" dirty="0"/>
              <a:t>Distribution of turning angles (for each state) </a:t>
            </a:r>
          </a:p>
          <a:p>
            <a:pPr lvl="1"/>
            <a:r>
              <a:rPr lang="en-US" sz="1800" b="0" i="0" u="none" strike="noStrike" baseline="0" dirty="0"/>
              <a:t>von Mises and wrapped Cauchy distributions</a:t>
            </a:r>
          </a:p>
          <a:p>
            <a:pPr lvl="1"/>
            <a:r>
              <a:rPr lang="en-US" sz="1800" b="0" i="0" u="none" strike="noStrike" baseline="0" dirty="0"/>
              <a:t>Mean</a:t>
            </a:r>
          </a:p>
          <a:p>
            <a:pPr lvl="1"/>
            <a:r>
              <a:rPr lang="en-US" sz="1800" b="0" i="0" u="none" strike="noStrike" baseline="0" dirty="0"/>
              <a:t>Clustering parameter</a:t>
            </a:r>
          </a:p>
          <a:p>
            <a:r>
              <a:rPr lang="en-US" sz="2400" b="0" i="0" u="none" strike="noStrike" baseline="0" dirty="0"/>
              <a:t>Transition probability matrix</a:t>
            </a:r>
          </a:p>
        </p:txBody>
      </p:sp>
      <p:sp>
        <p:nvSpPr>
          <p:cNvPr id="4" name="Title 1">
            <a:extLst>
              <a:ext uri="{FF2B5EF4-FFF2-40B4-BE49-F238E27FC236}">
                <a16:creationId xmlns:a16="http://schemas.microsoft.com/office/drawing/2014/main" id="{2D6470DF-B737-E7D3-D6EF-BED6F5B3FEF5}"/>
              </a:ext>
            </a:extLst>
          </p:cNvPr>
          <p:cNvSpPr txBox="1">
            <a:spLocks/>
          </p:cNvSpPr>
          <p:nvPr/>
        </p:nvSpPr>
        <p:spPr>
          <a:xfrm>
            <a:off x="496675" y="111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HMM Parameters for Animal Movement</a:t>
            </a:r>
          </a:p>
        </p:txBody>
      </p:sp>
      <p:sp>
        <p:nvSpPr>
          <p:cNvPr id="2" name="TextBox 1">
            <a:extLst>
              <a:ext uri="{FF2B5EF4-FFF2-40B4-BE49-F238E27FC236}">
                <a16:creationId xmlns:a16="http://schemas.microsoft.com/office/drawing/2014/main" id="{7D5151BB-CA92-F92F-8394-05F4C2996910}"/>
              </a:ext>
            </a:extLst>
          </p:cNvPr>
          <p:cNvSpPr txBox="1"/>
          <p:nvPr/>
        </p:nvSpPr>
        <p:spPr>
          <a:xfrm>
            <a:off x="8950975" y="5863998"/>
            <a:ext cx="2969275" cy="369332"/>
          </a:xfrm>
          <a:prstGeom prst="rect">
            <a:avLst/>
          </a:prstGeom>
          <a:noFill/>
        </p:spPr>
        <p:txBody>
          <a:bodyPr wrap="square">
            <a:spAutoFit/>
          </a:bodyPr>
          <a:lstStyle/>
          <a:p>
            <a:r>
              <a:rPr lang="en-US" dirty="0"/>
              <a:t>GRAB A Transition matrix</a:t>
            </a:r>
          </a:p>
        </p:txBody>
      </p:sp>
    </p:spTree>
    <p:extLst>
      <p:ext uri="{BB962C8B-B14F-4D97-AF65-F5344CB8AC3E}">
        <p14:creationId xmlns:p14="http://schemas.microsoft.com/office/powerpoint/2010/main" val="1236282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660E6B-2487-BFBD-4D83-0006051CFEDE}"/>
              </a:ext>
            </a:extLst>
          </p:cNvPr>
          <p:cNvSpPr>
            <a:spLocks noGrp="1"/>
          </p:cNvSpPr>
          <p:nvPr>
            <p:ph idx="4294967295"/>
          </p:nvPr>
        </p:nvSpPr>
        <p:spPr>
          <a:xfrm>
            <a:off x="969484" y="1167788"/>
            <a:ext cx="10515600" cy="5188945"/>
          </a:xfrm>
        </p:spPr>
        <p:txBody>
          <a:bodyPr>
            <a:noAutofit/>
          </a:bodyPr>
          <a:lstStyle/>
          <a:p>
            <a:r>
              <a:rPr lang="en-US" sz="2400" b="0" i="0" u="none" strike="noStrike" baseline="0" dirty="0">
                <a:solidFill>
                  <a:srgbClr val="000000"/>
                </a:solidFill>
                <a:latin typeface="Century Gothic" panose="020B0502020202020204" pitchFamily="34" charset="0"/>
              </a:rPr>
              <a:t>Connecting location data to latent states (decoding algorithms)</a:t>
            </a:r>
          </a:p>
          <a:p>
            <a:pPr lvl="1"/>
            <a:r>
              <a:rPr lang="en-US" sz="2000" b="0" i="0" u="none" strike="noStrike" baseline="0" dirty="0">
                <a:solidFill>
                  <a:srgbClr val="000000"/>
                </a:solidFill>
                <a:latin typeface="Century Gothic" panose="020B0502020202020204" pitchFamily="34" charset="0"/>
              </a:rPr>
              <a:t>Viterbi</a:t>
            </a:r>
          </a:p>
          <a:p>
            <a:pPr lvl="2"/>
            <a:r>
              <a:rPr lang="en-US" sz="1600" b="0" i="0" u="none" strike="noStrike" baseline="0" dirty="0">
                <a:solidFill>
                  <a:srgbClr val="000000"/>
                </a:solidFill>
                <a:latin typeface="Century Gothic" panose="020B0502020202020204" pitchFamily="34" charset="0"/>
              </a:rPr>
              <a:t>Finds most probable sequence of states that generated the data </a:t>
            </a:r>
            <a:endParaRPr lang="en-US" sz="1600" dirty="0">
              <a:solidFill>
                <a:srgbClr val="000000"/>
              </a:solidFill>
              <a:latin typeface="Century Gothic" panose="020B0502020202020204" pitchFamily="34" charset="0"/>
            </a:endParaRPr>
          </a:p>
          <a:p>
            <a:pPr marL="682625" lvl="2" indent="-220663"/>
            <a:r>
              <a:rPr lang="en-US" b="0" i="0" u="none" strike="noStrike" baseline="0" dirty="0">
                <a:solidFill>
                  <a:srgbClr val="000000"/>
                </a:solidFill>
                <a:latin typeface="Century Gothic" panose="020B0502020202020204" pitchFamily="34" charset="0"/>
              </a:rPr>
              <a:t>Forward-backward algorithm</a:t>
            </a:r>
          </a:p>
          <a:p>
            <a:pPr marL="1139825" lvl="3" indent="-220663"/>
            <a:r>
              <a:rPr lang="en-US" sz="1600" b="0" i="0" u="none" strike="noStrike" baseline="0" dirty="0">
                <a:solidFill>
                  <a:srgbClr val="000000"/>
                </a:solidFill>
                <a:latin typeface="Century Gothic" panose="020B0502020202020204" pitchFamily="34" charset="0"/>
              </a:rPr>
              <a:t>Computes marginal probability of each state at time </a:t>
            </a:r>
            <a:r>
              <a:rPr lang="en-US" sz="1600" b="0" i="1" u="none" strike="noStrike" baseline="0" dirty="0">
                <a:solidFill>
                  <a:srgbClr val="000000"/>
                </a:solidFill>
                <a:latin typeface="Century Gothic" panose="020B0502020202020204" pitchFamily="34" charset="0"/>
              </a:rPr>
              <a:t>t</a:t>
            </a:r>
          </a:p>
          <a:p>
            <a:pPr marL="682625" lvl="2" indent="-220663"/>
            <a:r>
              <a:rPr lang="en-US" b="0" i="0" u="none" strike="noStrike" baseline="0" dirty="0">
                <a:solidFill>
                  <a:srgbClr val="000000"/>
                </a:solidFill>
                <a:latin typeface="Century Gothic" panose="020B0502020202020204" pitchFamily="34" charset="0"/>
              </a:rPr>
              <a:t>Forward-filtering backward sampling algorithm</a:t>
            </a:r>
          </a:p>
          <a:p>
            <a:pPr marL="1139825" lvl="3" indent="-220663"/>
            <a:r>
              <a:rPr lang="en-US" sz="1600" b="0" i="0" u="none" strike="noStrike" baseline="0" dirty="0">
                <a:solidFill>
                  <a:srgbClr val="000000"/>
                </a:solidFill>
                <a:latin typeface="Century Gothic" panose="020B0502020202020204" pitchFamily="34" charset="0"/>
              </a:rPr>
              <a:t>Generates sequences that could have resulted in observed state</a:t>
            </a:r>
          </a:p>
          <a:p>
            <a:r>
              <a:rPr lang="en-US" sz="2400" b="0" i="0" u="none" strike="noStrike" baseline="0" dirty="0">
                <a:solidFill>
                  <a:srgbClr val="000000"/>
                </a:solidFill>
                <a:latin typeface="Century Gothic" panose="020B0502020202020204" pitchFamily="34" charset="0"/>
              </a:rPr>
              <a:t>Stationary probabilities available</a:t>
            </a:r>
          </a:p>
          <a:p>
            <a:endParaRPr lang="en-US" sz="1600" b="0" i="0" u="none" strike="noStrike" baseline="0" dirty="0">
              <a:solidFill>
                <a:srgbClr val="000000"/>
              </a:solidFill>
              <a:latin typeface="Century Gothic" panose="020B0502020202020204" pitchFamily="34" charset="0"/>
            </a:endParaRPr>
          </a:p>
          <a:p>
            <a:r>
              <a:rPr lang="en-US" sz="2400" b="0" i="0" u="none" strike="noStrike" baseline="0" dirty="0">
                <a:solidFill>
                  <a:srgbClr val="000000"/>
                </a:solidFill>
                <a:latin typeface="Century Gothic" panose="020B0502020202020204" pitchFamily="34" charset="0"/>
              </a:rPr>
              <a:t>Assume regular sampling with negligible error</a:t>
            </a:r>
          </a:p>
          <a:p>
            <a:pPr lvl="1"/>
            <a:r>
              <a:rPr lang="en-US" sz="2000" b="0" i="0" u="none" strike="noStrike" baseline="0" dirty="0">
                <a:solidFill>
                  <a:srgbClr val="000000"/>
                </a:solidFill>
                <a:latin typeface="Century Gothic" panose="020B0502020202020204" pitchFamily="34" charset="0"/>
              </a:rPr>
              <a:t>Paths can be smoothed prior to analysis if error on same scale as step lengths</a:t>
            </a:r>
          </a:p>
          <a:p>
            <a:pPr lvl="1"/>
            <a:r>
              <a:rPr lang="en-US" sz="2000" b="0" i="0" u="none" strike="noStrike" baseline="0" dirty="0">
                <a:solidFill>
                  <a:srgbClr val="000000"/>
                </a:solidFill>
                <a:latin typeface="Century Gothic" panose="020B0502020202020204" pitchFamily="34" charset="0"/>
              </a:rPr>
              <a:t>No date/time information is included</a:t>
            </a:r>
          </a:p>
          <a:p>
            <a:r>
              <a:rPr lang="en-US" sz="2400" b="0" i="0" u="none" strike="noStrike" baseline="0" dirty="0">
                <a:solidFill>
                  <a:srgbClr val="000000"/>
                </a:solidFill>
                <a:latin typeface="Century Gothic" panose="020B0502020202020204" pitchFamily="34" charset="0"/>
              </a:rPr>
              <a:t>User specifies # of state (&lt;= 4) and models with varying states can be compared with AIC</a:t>
            </a:r>
            <a:endParaRPr lang="en-US" sz="2400" dirty="0">
              <a:latin typeface="Century Gothic" panose="020B0502020202020204" pitchFamily="34" charset="0"/>
            </a:endParaRPr>
          </a:p>
        </p:txBody>
      </p:sp>
      <p:sp>
        <p:nvSpPr>
          <p:cNvPr id="6" name="Title 1">
            <a:extLst>
              <a:ext uri="{FF2B5EF4-FFF2-40B4-BE49-F238E27FC236}">
                <a16:creationId xmlns:a16="http://schemas.microsoft.com/office/drawing/2014/main" id="{FDAB1BA2-D0E7-0893-9B51-CDC794E42614}"/>
              </a:ext>
            </a:extLst>
          </p:cNvPr>
          <p:cNvSpPr txBox="1">
            <a:spLocks/>
          </p:cNvSpPr>
          <p:nvPr/>
        </p:nvSpPr>
        <p:spPr>
          <a:xfrm>
            <a:off x="496675" y="111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Implementing HMMs in R</a:t>
            </a:r>
          </a:p>
        </p:txBody>
      </p:sp>
    </p:spTree>
    <p:extLst>
      <p:ext uri="{BB962C8B-B14F-4D97-AF65-F5344CB8AC3E}">
        <p14:creationId xmlns:p14="http://schemas.microsoft.com/office/powerpoint/2010/main" val="3493049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7A6BC9-A0DD-61F5-3FD4-4BA5CE480571}"/>
              </a:ext>
            </a:extLst>
          </p:cNvPr>
          <p:cNvSpPr txBox="1"/>
          <p:nvPr/>
        </p:nvSpPr>
        <p:spPr>
          <a:xfrm>
            <a:off x="9883046" y="5960031"/>
            <a:ext cx="2258458" cy="369332"/>
          </a:xfrm>
          <a:prstGeom prst="rect">
            <a:avLst/>
          </a:prstGeom>
          <a:noFill/>
        </p:spPr>
        <p:txBody>
          <a:bodyPr wrap="square">
            <a:spAutoFit/>
          </a:bodyPr>
          <a:lstStyle/>
          <a:p>
            <a:pPr algn="r"/>
            <a:r>
              <a:rPr lang="en-US" sz="1800" b="0" i="0" u="none" strike="noStrike" baseline="0" dirty="0" err="1">
                <a:solidFill>
                  <a:srgbClr val="000000"/>
                </a:solidFill>
                <a:latin typeface="Century Gothic" panose="020B0502020202020204" pitchFamily="34" charset="0"/>
              </a:rPr>
              <a:t>Pohle</a:t>
            </a:r>
            <a:r>
              <a:rPr lang="en-US" sz="1800" b="0" i="0" u="none" strike="noStrike" baseline="0" dirty="0">
                <a:solidFill>
                  <a:srgbClr val="000000"/>
                </a:solidFill>
                <a:latin typeface="Century Gothic" panose="020B0502020202020204" pitchFamily="34" charset="0"/>
              </a:rPr>
              <a:t> et al. 2017</a:t>
            </a:r>
            <a:endParaRPr lang="en-US" dirty="0">
              <a:latin typeface="Century Gothic" panose="020B0502020202020204" pitchFamily="34" charset="0"/>
            </a:endParaRPr>
          </a:p>
        </p:txBody>
      </p:sp>
      <p:pic>
        <p:nvPicPr>
          <p:cNvPr id="6" name="Picture 5">
            <a:extLst>
              <a:ext uri="{FF2B5EF4-FFF2-40B4-BE49-F238E27FC236}">
                <a16:creationId xmlns:a16="http://schemas.microsoft.com/office/drawing/2014/main" id="{1745D31A-0CC5-F1E5-B8FF-BB5F8B55896A}"/>
              </a:ext>
            </a:extLst>
          </p:cNvPr>
          <p:cNvPicPr>
            <a:picLocks noChangeAspect="1"/>
          </p:cNvPicPr>
          <p:nvPr/>
        </p:nvPicPr>
        <p:blipFill>
          <a:blip r:embed="rId3"/>
          <a:stretch>
            <a:fillRect/>
          </a:stretch>
        </p:blipFill>
        <p:spPr>
          <a:xfrm>
            <a:off x="1211856" y="432942"/>
            <a:ext cx="9397388" cy="5434634"/>
          </a:xfrm>
          <a:prstGeom prst="rect">
            <a:avLst/>
          </a:prstGeom>
        </p:spPr>
      </p:pic>
    </p:spTree>
    <p:extLst>
      <p:ext uri="{BB962C8B-B14F-4D97-AF65-F5344CB8AC3E}">
        <p14:creationId xmlns:p14="http://schemas.microsoft.com/office/powerpoint/2010/main" val="1297968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297</TotalTime>
  <Words>3854</Words>
  <Application>Microsoft Office PowerPoint</Application>
  <PresentationFormat>Widescreen</PresentationFormat>
  <Paragraphs>260</Paragraphs>
  <Slides>27</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Aptos</vt:lpstr>
      <vt:lpstr>Aptos Display</vt:lpstr>
      <vt:lpstr>Arial</vt:lpstr>
      <vt:lpstr>Avenir Next LT Pro</vt:lpstr>
      <vt:lpstr>Cambria Math</vt:lpstr>
      <vt:lpstr>Century Gothic</vt:lpstr>
      <vt:lpstr>Courier New</vt:lpstr>
      <vt:lpstr>Office Theme</vt:lpstr>
      <vt:lpstr>Custom Design</vt:lpstr>
      <vt:lpstr>PowerPoint Presentation</vt:lpstr>
      <vt:lpstr>Behavioral Partitioning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Hidden Markov Models with moveHMM </vt:lpstr>
      <vt:lpstr>PowerPoint Presentation</vt:lpstr>
      <vt:lpstr>PowerPoint Presentation</vt:lpstr>
      <vt:lpstr>Challenges to HMMs</vt:lpstr>
      <vt:lpstr>PowerPoint Presentation</vt:lpstr>
      <vt:lpstr>PowerPoint Presentation</vt:lpstr>
      <vt:lpstr>PowerPoint Presentation</vt:lpstr>
      <vt:lpstr>PowerPoint Presentation</vt:lpstr>
      <vt:lpstr>Behavior Change Point Analysis (BCPA)</vt:lpstr>
      <vt:lpstr>Summary of Analytical Approach (BCPA)</vt:lpstr>
      <vt:lpstr>Summary of Analytical Approach (BCPA)</vt:lpstr>
      <vt:lpstr>Key Points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Stabach, Jared</dc:creator>
  <cp:lastModifiedBy>Stabach, Jared</cp:lastModifiedBy>
  <cp:revision>18</cp:revision>
  <dcterms:created xsi:type="dcterms:W3CDTF">2024-06-23T19:14:47Z</dcterms:created>
  <dcterms:modified xsi:type="dcterms:W3CDTF">2024-06-24T15:32:59Z</dcterms:modified>
</cp:coreProperties>
</file>