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77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BB5D-8633-B235-A72B-5C34E0674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7D767-0D0E-F013-3D8C-C52D5146F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E28E-8C61-5C80-63E4-7ECBDB43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7237-7408-4A16-74D2-AC73925B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3E44-2A58-CD46-B4E6-634D9CAC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D7B-0DA6-202F-D1C8-4CB926FE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C709F-2E1C-E81F-AA16-D155253A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9CF8-47D7-0AA5-4538-9F9D78A1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9DA-F958-F568-FCB1-322CFA6D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F0AE-D9EC-A7CC-AC0B-46292416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BBD73-A073-5BBF-3B88-EA4C11049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F7137-AADD-1E27-D58D-A04380008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20D9C-43D1-0857-1C36-04756151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F4B7-2862-C39E-1379-1AE77F97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6B26-27E8-9F79-2BE8-EB3CDDCF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D40-5657-CC9C-6A90-5BBD6C4D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1203-E98E-E3F7-FD4B-84C2AD1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6EAA-832C-0B49-2FEA-E88F9271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825B-FDE4-3C56-E8BF-EF1DB209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CF56D-FB19-F6AE-8C24-D9BEC896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3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91CB-8B5F-C874-43D6-F768C299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19BA-08EE-B888-0556-598191F1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EE56-27D6-44B4-1BAD-79DE244B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D913-F301-F2E8-AF5D-2C44E7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B129-B368-7225-2C28-6D1142AD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B274-DBCF-04B6-98FD-A532680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F53A-8EAA-C596-D476-3FF420D19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47D8-395C-EA8C-1ECC-BB6699362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E13EC-3AA1-B0BE-F108-1D9BD81A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BBA9-A502-F5CE-59C1-2EBE09FC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B6F4C-83B5-9006-D91A-8AC55AF8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55CE-14E0-EEA5-496F-4CAF6B25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FD45C-F3B5-85C7-F786-70F38CEB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D3131-CFE7-00EC-1CA6-37A9D81F9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84189-BF65-3515-4A7A-DD941691A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B92D9-4E4F-25E3-7F24-97082E2DE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AD9B8-E739-570A-2BD0-6C4F1268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A2115-FA5B-08CB-1DFC-C0B9E326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43EF5-AA14-2101-BD7B-F0C4935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1DD-2F96-E07B-0C2C-FF441818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DA824-863A-BFD8-F290-02C28F0E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BE686-7E8D-530F-E735-F8A3BCBF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4D7F0-15A9-C721-B71E-CE88CA6E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3593A-2DC7-E9CE-F156-ACC7C592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A5F77-1085-85C2-D66E-F5DE9744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86A4-E32B-EFE9-FC1D-7C4086E5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441B-135A-B2AA-970A-97A61A76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0A2-07A3-41E8-A811-52E365EE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61BA-922A-51CB-E559-00336E1FD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3F6AA-7008-043E-B582-C9214ED4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DA603-EB35-6B6E-4E5F-6C1C36B1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BF47-4296-E556-2A8B-FF4A7B7A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D6C3-CE40-939F-09BF-564486A9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9BFD2-D37A-ACE1-B146-F5F3D187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AA53D-32F9-B325-3680-8B215D6A7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5BA39-2989-0C58-D6DE-0EFDC0F2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2B1E-FA77-1C96-300F-F1E608BF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6B57-C00E-4441-8C08-328F3408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A58C8-6B07-ACDF-450A-72D3BFD7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242C-ABE4-720B-22C9-C472A897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56B8-4B63-1295-6E22-6F874EFE7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0EE0F-3D5D-4E7E-9C3F-44BCD00311B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473C-AC5E-5D6C-B2B0-119DA0675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EFF2-1ECD-7F1C-C4C8-F94A1097C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290D4-81FB-4B59-AA54-2B9C36D96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conservation.gmu.edu/programs/graduate-and-profession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7185EA-090A-5C31-CB0D-881D38CF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6"/>
          <a:stretch/>
        </p:blipFill>
        <p:spPr>
          <a:xfrm>
            <a:off x="-1" y="0"/>
            <a:ext cx="7774113" cy="676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A0AA66-2471-EAD1-8494-C3C13310EF67}"/>
              </a:ext>
            </a:extLst>
          </p:cNvPr>
          <p:cNvSpPr/>
          <p:nvPr/>
        </p:nvSpPr>
        <p:spPr>
          <a:xfrm>
            <a:off x="5781174" y="0"/>
            <a:ext cx="6410826" cy="676275"/>
          </a:xfrm>
          <a:prstGeom prst="rect">
            <a:avLst/>
          </a:prstGeom>
          <a:solidFill>
            <a:srgbClr val="002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34C364B1-D933-7411-95E1-DA27805DF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307" y="4083605"/>
            <a:ext cx="4670553" cy="2396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533D78-8136-CE7A-3901-40C8D51E52B9}"/>
              </a:ext>
            </a:extLst>
          </p:cNvPr>
          <p:cNvSpPr txBox="1"/>
          <p:nvPr/>
        </p:nvSpPr>
        <p:spPr>
          <a:xfrm>
            <a:off x="6975028" y="6479802"/>
            <a:ext cx="4912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https://smconservation.gmu.edu/programs/graduate-and-professional/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F5018-DCEC-731D-B489-FF464851241D}"/>
              </a:ext>
            </a:extLst>
          </p:cNvPr>
          <p:cNvSpPr txBox="1"/>
          <p:nvPr/>
        </p:nvSpPr>
        <p:spPr>
          <a:xfrm>
            <a:off x="206791" y="2463350"/>
            <a:ext cx="3532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65C7D"/>
                </a:solidFill>
              </a:rPr>
              <a:t>Jared A. Stabach, PhD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Ecologist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Terrestrial Lead – Movement of Life Initiative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Conservation Ecology Center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Smithsonian’s National Zoo &amp;</a:t>
            </a:r>
          </a:p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Conservation Biology Institute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837DD-3208-D747-B0DB-E2EF34847529}"/>
              </a:ext>
            </a:extLst>
          </p:cNvPr>
          <p:cNvSpPr txBox="1"/>
          <p:nvPr/>
        </p:nvSpPr>
        <p:spPr>
          <a:xfrm>
            <a:off x="234499" y="1019818"/>
            <a:ext cx="9264433" cy="5616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entury Gothic"/>
                <a:ea typeface="+mn-lt"/>
                <a:cs typeface="Calibri" panose="020F0502020204030204"/>
              </a:rPr>
              <a:t>Introduction to Animal Movement Analyses</a:t>
            </a:r>
            <a:endParaRPr kumimoji="0" lang="en-US" sz="32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7D444-E586-DF9B-8BCB-18439523F4FD}"/>
              </a:ext>
            </a:extLst>
          </p:cNvPr>
          <p:cNvSpPr txBox="1"/>
          <p:nvPr/>
        </p:nvSpPr>
        <p:spPr>
          <a:xfrm>
            <a:off x="206791" y="1581510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Categorizing Behavior States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6E328-369B-642F-FBC5-FBD1E154A1A0}"/>
              </a:ext>
            </a:extLst>
          </p:cNvPr>
          <p:cNvSpPr txBox="1"/>
          <p:nvPr/>
        </p:nvSpPr>
        <p:spPr>
          <a:xfrm>
            <a:off x="206791" y="5838182"/>
            <a:ext cx="331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thanks to Dr. Joe Kolowski</a:t>
            </a:r>
          </a:p>
        </p:txBody>
      </p:sp>
    </p:spTree>
    <p:extLst>
      <p:ext uri="{BB962C8B-B14F-4D97-AF65-F5344CB8AC3E}">
        <p14:creationId xmlns:p14="http://schemas.microsoft.com/office/powerpoint/2010/main" val="275940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3AC2-226D-1F95-D7D0-A2CB1B4D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Hidden Markov Models with </a:t>
            </a:r>
            <a:r>
              <a:rPr lang="en-US" sz="4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moveHMM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E709-D8FC-0D78-30B4-EA57FD40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Hidden Markov Models with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moveHMM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my_2mod &lt;-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fitHMM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(data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my_move_object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nbStates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2,                     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stepPar0 = stepPar0,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anglePar0 = anglePar0,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formula = ~ 1)</a:t>
            </a:r>
          </a:p>
          <a:p>
            <a:r>
              <a:rPr lang="en-US" sz="1800" b="0" i="0" u="none" strike="noStrike" baseline="0" dirty="0">
                <a:solidFill>
                  <a:srgbClr val="4471C4"/>
                </a:solidFill>
                <a:latin typeface="Avenir Next LT Pro" panose="020B0504020202020204" pitchFamily="34" charset="0"/>
              </a:rPr>
              <a:t># Starting values, step length distribution </a:t>
            </a:r>
          </a:p>
          <a:p>
            <a:r>
              <a:rPr lang="en-US" sz="1800" b="0" i="0" u="none" strike="noStrike" baseline="0" dirty="0">
                <a:solidFill>
                  <a:srgbClr val="4471C4"/>
                </a:solidFill>
                <a:latin typeface="Avenir Next LT Pro" panose="020B0504020202020204" pitchFamily="34" charset="0"/>
              </a:rPr>
              <a:t># Starting values, turn angle distribution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plot(my_2mod)</a:t>
            </a:r>
          </a:p>
          <a:p>
            <a:r>
              <a:rPr lang="en-US" sz="1800" b="0" i="0" u="none" strike="noStrike" baseline="0" dirty="0">
                <a:solidFill>
                  <a:srgbClr val="FF0000"/>
                </a:solidFill>
                <a:latin typeface="Avenir Next LT Pro" panose="020B0504020202020204" pitchFamily="34" charset="0"/>
              </a:rPr>
              <a:t>Ability to investigate impact of covariates on transition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6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9CF0-C934-3372-83D3-70201204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A6E3-90F5-F614-44E7-88834C73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737-0CD1-D63A-4A13-49151C7D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8973-BF68-099E-5C65-4C595FE6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2ED3-4669-BCB2-73C8-F9BD483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HMMs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9E32-DBEF-2CA8-A074-44A11F19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Starting parameter values and correct distributional forms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Choice of # of states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Pohleet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al. 2017)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Impact of sampling schedule (Postlethwaite and Dennis, 2013)Higher resolution tends to improve identification of behavioral states as long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aserror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is much smaller than step length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Irregular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samplingState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space models with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crawl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aniMotum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regularize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3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2621-39FD-3FFD-CD17-3C953D6B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50C5-EBFA-E420-015B-03DFBC1E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CD50-C34C-4CF2-4D00-9841B7F9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D951-6EBC-BE41-E925-760D4115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7AE7-E529-41CD-2140-8BE19877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C737-7713-2D66-4BBD-07AB1FD5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8231-E37C-B721-DDDE-F4AA42CC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6FA5-3890-27A7-2037-2AB4F0C2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CB5E-DA3E-5417-2BDF-1B7E6B46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Behavior Change Point Analysis (BCPA)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28B7-CC96-2D72-AD0E-183CEC0D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Identifies points in a time series when values undergo a significant shift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Designed to identify changes in animal behavior 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Gurarieet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al. 2009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Assumes continuous-space, continuous time stochastic process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Uses maximum-likelihood to estimate parameters within a moving window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Portions of path where values change abruptly identified as boundaries between movement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8DB6-31B4-44B8-2FAE-296049C5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Summary of Analytical Approach (BCPA)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D52E-D6E4-58DA-0A0C-9F581BBF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Package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bcpa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Assume observations from continuous time process with mean, standard deviation and autocorrelation time scale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Parameters vary according to an unknown number of states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Select a response variable for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analysisPersistence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velocity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𝑉𝑝=𝑉cos(𝜃)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where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𝑉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= speed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𝜃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is turning angle (measures tendency to continue in same direction and speed)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Turning velocity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𝑉𝑡=𝑉sin𝜃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(tendency to head in perpendicular direction)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Other variables could be used (e.g.,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𝑉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3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E4D9-8FF4-606F-C718-8F747DB2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D7A6-2F66-7804-4465-95837BC2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5056"/>
          </a:xfrm>
        </p:spPr>
        <p:txBody>
          <a:bodyPr/>
          <a:lstStyle/>
          <a:p>
            <a:r>
              <a:rPr lang="en-US" dirty="0"/>
              <a:t>Hidden Markov Models (State-switching State Space Models)</a:t>
            </a:r>
          </a:p>
          <a:p>
            <a:r>
              <a:rPr lang="en-US" dirty="0"/>
              <a:t>Behavioral Change Point Analysis (BCPA)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Passage Time/Residence Time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Multi-state Random Walk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FE27A-FE5B-2850-50CC-8FE2467F3320}"/>
              </a:ext>
            </a:extLst>
          </p:cNvPr>
          <p:cNvSpPr txBox="1"/>
          <p:nvPr/>
        </p:nvSpPr>
        <p:spPr>
          <a:xfrm>
            <a:off x="601363" y="5447440"/>
            <a:ext cx="3476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Gurarie et al. 2016 for summary and comparison of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4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2CD8-FEAD-7CBA-B946-E287D257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Summary of Analytical Approach (BCPA)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6F1B-28A4-4C83-0C5B-A63B3318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Moving window of fixed size swept across data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3 parameters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estimatedMean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variance, autocorrelation time scale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Identify locations in window which split data into two sets of the 3 parameters Identify which of the three parameters describes the separation in the data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Could be null model, meaning no separation in any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All changepoints recorded and parameters estimated on either side of change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Which parameters change, and how, gives clue to the behavior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1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134F-E607-EBF2-062E-B4BBB48B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Key Points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8A29-2690-0DE8-981A-CCAEC16F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Larger window size more robust but more coarse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Smaller window more sensitive but more likely to give spurious results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Threshold parameter indicates how many windows must have selected the changepoint to be considered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significantResults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in dropping less significant changepoints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Flat vs. Smooth output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Relatively complex model output and interpretation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0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EC33-84CC-A11A-6B1C-370534DC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4EEB-A9AC-04D5-AE6A-F6F9A48B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2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52EC-D95D-5832-3D2D-F9369410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30F7-F181-2FF5-3255-374E6147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22C-5698-F531-4C41-8804B736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001B-2793-A017-73AA-9E6924EA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1964-8947-0EC1-A57C-9A19F534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1C09-33B5-290B-A70B-E91C9754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6998-9F1B-2C8C-C44C-B20AFB61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References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64B6-E591-768E-08A1-E2467FE3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5369655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Cagnacci, F., Focardi, S.,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Ghisla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A., van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Moorter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B., Merrill, E.H., Gurarie, E.,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Heurich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M., Mysterud, A., Linnell, J.,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Panzacchi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M., May, R.,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Nygård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T.,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Rolandsen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C. and Hebblewhite, M. (2016), How many routes lead to migration? Comparison of methods to assess and characterize migratory movements. J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AnimEcol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85: 54-68.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Gurarie, E., R. Andrews and K.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Laidre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 2009. A novel method for identifying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behaviouralchanges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in animal movement data. Ecology Letters. 12: 395-408.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Gurarie, E., Bracis, C., Delgado, M.,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Meckley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T.D.,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Kojola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I. and Wagner, C.M. (2016), What is the animal doing? Tools for exploring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behaviouralstructure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in animal movements. J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AnimEcol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85: 69-84.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Karelus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D.L., J. Walter McCown, Brian K.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Scheick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Madelonvan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Kerk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Benjamin M.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Bolker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Madan K. Oli "Incorporating movement patterns to discern habitat selection: black bears as a case study," Wildlife Research, 46(1), 76-88, (15 February 2019)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Kennedy, A. S., A. N.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Zerbini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B. K.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Rone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and P. J. Clapham. 2014. Individual variation in movements of satellite-tracked humpback whales Megaptera novaeangliae in the eastern Aleutian Islands and Bering Sea. Endangered Species Research 23:187195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KlappsteinNJ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Thomas L,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MichelotT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 Flexible hidden Markov models for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behaviour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-dependent habitat selection. Mov Ecol. 2023 Jun 3;11(1):30.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: 10.1186/s40462-023-00392-3.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Michelot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T.,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Langrock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R. and Patterson, T.A. (2016),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moveHMM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: an R package for the statistical modelling of animal movement data using hidden Markov models. Methods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EcolEvol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7: 1308-1315.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03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7A0E-98EB-6B6A-C483-2D745B35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47D5-EC06-36E6-5D6C-07CE8210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Nicholson, K.L., Matthew J. Warren, Camille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Rostan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Johan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Månsson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Thomas F.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Paragi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HåkanSand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 2019. Using fine-scale movement patterns to infer ungulate parturition. Ecological Indicators 101: 22-30. 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Avenir Next LT Pro" panose="020B0504020202020204" pitchFamily="34" charset="0"/>
              </a:rPr>
              <a:t>https://doi.org/10.1016/j.ecolind.2019.01.004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Patin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R, Etienne, M-P,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Lebarbier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E, Chamaillé-Jammes, S, Benhamou, S. Identifying stationary phases in multivariate time series for highlighting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behaviouralmodes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and home range settlements.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J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AnimEcol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. 2020; 89: 44–56.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Pohle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J.,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Langrock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R., van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Beest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F.M. et al. Selecting the Number of States in Hidden Markov Models: Pragmatic Solutions Illustrated Using Animal Movement. JABES 22, 270–293 (2017). 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Avenir Next LT Pro" panose="020B0504020202020204" pitchFamily="34" charset="0"/>
              </a:rPr>
              <a:t>https://doi.org/10.1007/s13253-017-0283-8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Postlethwaite CM, Dennis TE (2013) Effects of Temporal Resolution on an Inferential Model of Animal Movement.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PLoSONE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8(5): e57640.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Towner, A.V., Leos-Barajas, V.,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Langrock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R., Schick, R.S.,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Smale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M.J.,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Kaschke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T., Jewell, O.J.D.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Papastamatiou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Y.P. (2016), Sex-specific and individual preferences for hunting strategies in white sharks.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FunctEcol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30: 1397-1407.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Zucchini, W., MacDonald, I. L.,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Langrock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R. (2016). Hidden Markov models for time series: an introduction using R, Second Edition. Chapman and Hall/CRC.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5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921-BDE1-E209-2BF5-1347045C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Behavior State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F69F-0747-2B2B-FF6F-430A042A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800" b="0" i="0" u="none" strike="noStrike" baseline="0" dirty="0"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538235"/>
                </a:solidFill>
                <a:latin typeface="Avenir Next LT Pro" panose="020B0504020202020204" pitchFamily="34" charset="0"/>
              </a:rPr>
              <a:t>Exploratory</a:t>
            </a:r>
          </a:p>
          <a:p>
            <a:r>
              <a:rPr lang="en-US" sz="1800" b="0" i="0" u="none" strike="noStrike" baseline="0" dirty="0">
                <a:solidFill>
                  <a:srgbClr val="538235"/>
                </a:solidFill>
                <a:latin typeface="Avenir Next LT Pro" panose="020B0504020202020204" pitchFamily="34" charset="0"/>
              </a:rPr>
              <a:t>(What is the animal doing?)</a:t>
            </a:r>
          </a:p>
          <a:p>
            <a:r>
              <a:rPr lang="en-US" sz="1800" b="0" i="0" u="none" strike="noStrike" baseline="0" dirty="0">
                <a:solidFill>
                  <a:srgbClr val="538235"/>
                </a:solidFill>
                <a:latin typeface="Avenir Next LT Pro" panose="020B0504020202020204" pitchFamily="34" charset="0"/>
              </a:rPr>
              <a:t>Metrics to describe and quantify the movement track</a:t>
            </a:r>
          </a:p>
          <a:p>
            <a:r>
              <a:rPr lang="en-US" sz="1800" b="0" i="0" u="none" strike="noStrike" baseline="0" dirty="0">
                <a:solidFill>
                  <a:srgbClr val="538235"/>
                </a:solidFill>
                <a:latin typeface="Avenir Next LT Pro" panose="020B0504020202020204" pitchFamily="34" charset="0"/>
              </a:rPr>
              <a:t>Are there distinct behaviors, how many?</a:t>
            </a:r>
          </a:p>
          <a:p>
            <a:r>
              <a:rPr lang="en-US" sz="1800" b="0" i="0" u="none" strike="noStrike" baseline="0" dirty="0">
                <a:solidFill>
                  <a:srgbClr val="538235"/>
                </a:solidFill>
                <a:latin typeface="Avenir Next LT Pro" panose="020B0504020202020204" pitchFamily="34" charset="0"/>
              </a:rPr>
              <a:t>What distinguishes them?</a:t>
            </a:r>
          </a:p>
          <a:p>
            <a:r>
              <a:rPr lang="en-US" sz="1800" b="0" i="0" u="none" strike="noStrike" baseline="0" dirty="0">
                <a:solidFill>
                  <a:srgbClr val="538235"/>
                </a:solidFill>
                <a:latin typeface="Avenir Next LT Pro" panose="020B0504020202020204" pitchFamily="34" charset="0"/>
              </a:rPr>
              <a:t>When and where do they occur?</a:t>
            </a:r>
          </a:p>
          <a:p>
            <a:endParaRPr lang="en-US" sz="1800" b="0" i="0" u="none" strike="noStrike" baseline="0" dirty="0">
              <a:solidFill>
                <a:srgbClr val="538235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2E5496"/>
                </a:solidFill>
                <a:latin typeface="Avenir Next LT Pro" panose="020B0504020202020204" pitchFamily="34" charset="0"/>
              </a:rPr>
              <a:t>Explanatory</a:t>
            </a:r>
          </a:p>
          <a:p>
            <a:r>
              <a:rPr lang="en-US" sz="1800" b="0" i="0" u="none" strike="noStrike" baseline="0" dirty="0">
                <a:solidFill>
                  <a:srgbClr val="2E5496"/>
                </a:solidFill>
                <a:latin typeface="Avenir Next LT Pro" panose="020B0504020202020204" pitchFamily="34" charset="0"/>
              </a:rPr>
              <a:t>(Why is the animal doing that?)</a:t>
            </a:r>
          </a:p>
          <a:p>
            <a:r>
              <a:rPr lang="en-US" sz="1800" b="0" i="0" u="none" strike="noStrike" baseline="0" dirty="0">
                <a:solidFill>
                  <a:srgbClr val="2E5496"/>
                </a:solidFill>
                <a:latin typeface="Avenir Next LT Pro" panose="020B0504020202020204" pitchFamily="34" charset="0"/>
              </a:rPr>
              <a:t>Associate behaviors and transitions with </a:t>
            </a:r>
            <a:r>
              <a:rPr lang="en-US" sz="1800" b="0" i="0" u="none" strike="noStrike" baseline="0" dirty="0" err="1">
                <a:solidFill>
                  <a:srgbClr val="2E5496"/>
                </a:solidFill>
                <a:latin typeface="Avenir Next LT Pro" panose="020B0504020202020204" pitchFamily="34" charset="0"/>
              </a:rPr>
              <a:t>covariatesSeason</a:t>
            </a:r>
            <a:endParaRPr lang="en-US" sz="1800" b="0" i="0" u="none" strike="noStrike" baseline="0" dirty="0">
              <a:solidFill>
                <a:srgbClr val="2E5496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2E5496"/>
                </a:solidFill>
                <a:latin typeface="Avenir Next LT Pro" panose="020B0504020202020204" pitchFamily="34" charset="0"/>
              </a:rPr>
              <a:t>Environmental cues</a:t>
            </a:r>
          </a:p>
          <a:p>
            <a:r>
              <a:rPr lang="en-US" sz="1800" b="0" i="0" u="none" strike="noStrike" baseline="0" dirty="0">
                <a:solidFill>
                  <a:srgbClr val="2E5496"/>
                </a:solidFill>
                <a:latin typeface="Avenir Next LT Pro" panose="020B0504020202020204" pitchFamily="34" charset="0"/>
              </a:rPr>
              <a:t>Predation or conspecifics</a:t>
            </a:r>
          </a:p>
          <a:p>
            <a:endParaRPr lang="en-US" sz="1800" b="0" i="0" u="none" strike="noStrike" baseline="0" dirty="0">
              <a:solidFill>
                <a:srgbClr val="2E5496"/>
              </a:solidFill>
              <a:latin typeface="Avenir Next LT Pro" panose="020B05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2E5496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C55A11"/>
                </a:solidFill>
                <a:latin typeface="Avenir Next LT Pro" panose="020B0504020202020204" pitchFamily="34" charset="0"/>
              </a:rPr>
              <a:t>Predictive</a:t>
            </a:r>
          </a:p>
          <a:p>
            <a:r>
              <a:rPr lang="en-US" sz="1800" b="0" i="0" u="none" strike="noStrike" baseline="0" dirty="0">
                <a:solidFill>
                  <a:srgbClr val="C55A11"/>
                </a:solidFill>
                <a:latin typeface="Avenir Next LT Pro" panose="020B0504020202020204" pitchFamily="34" charset="0"/>
              </a:rPr>
              <a:t>(Can we anticipate movement from behavior?)</a:t>
            </a:r>
          </a:p>
          <a:p>
            <a:r>
              <a:rPr lang="en-US" sz="1800" b="0" i="0" u="none" strike="noStrike" baseline="0" dirty="0">
                <a:solidFill>
                  <a:srgbClr val="C55A11"/>
                </a:solidFill>
                <a:latin typeface="Avenir Next LT Pro" panose="020B0504020202020204" pitchFamily="34" charset="0"/>
              </a:rPr>
              <a:t>If we modify the environment in this way, how will movement behavior change?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0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E9A7-60FC-E6C1-B38E-0689A3E6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4D2A-816C-3053-71CC-1553BF8A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Discrete-time, discrete-state, state space models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Operate on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time-series data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for step lengths and turning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anglesCould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also be used on accelerometry data, but also occupancy data, capture-recapture data…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Parameters of step length distribution and turning angle distribution determined by an underlying observed state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6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A4E-4EDA-91AB-5795-0DE4A3F9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28A6-5DED-E7F7-C2EF-C24803F3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Observation process and latent state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processLocations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are the observation process, behavior state is the latent state process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Latent state process taken to be a Markov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ChainDiscrete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random variable, (1,2,…N)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N is # of potential states (typically &lt;= 4)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Data distributions (step length and turn angle) vary by state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Transition probability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matrixGoverns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the sequence of switching most likely and how probable these switches are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27C69-2B3A-071B-5F62-92458D64AFF4}"/>
              </a:ext>
            </a:extLst>
          </p:cNvPr>
          <p:cNvSpPr txBox="1"/>
          <p:nvPr/>
        </p:nvSpPr>
        <p:spPr>
          <a:xfrm>
            <a:off x="9399373" y="6385009"/>
            <a:ext cx="2160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Pohleet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al.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0A3F-79A5-967D-80DA-1CECDC3B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ED80-0487-174C-6302-CE40039C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Models estimate: 1) transition probabilities, 2) mean and variance of step length and turn angle for all states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Transition probabilities can be modeled as function of covariates</a:t>
            </a:r>
          </a:p>
          <a:p>
            <a:r>
              <a:rPr lang="en-US" sz="1800" b="0" i="0" u="none" strike="noStrike" baseline="0" dirty="0">
                <a:latin typeface="Cambria Math" panose="02040503050406030204" pitchFamily="18" charset="0"/>
              </a:rPr>
              <a:t>0.80.10.10.20.70.10.050.30.65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3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5BAF-FA3F-8F25-DB83-8100B3D7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parameters for animal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79A3-6E69-4E49-E76D-B6D6C1E7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N = # of states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Starting state (typically taken to be equally likely)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Distribution of step lengths (for each state) Gamma, Weibull, log-normal and exponential distributions </a:t>
            </a:r>
          </a:p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Mean</a:t>
            </a:r>
          </a:p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Variance (SD)</a:t>
            </a:r>
          </a:p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Zero-mass</a:t>
            </a:r>
          </a:p>
          <a:p>
            <a:endParaRPr lang="en-US" sz="1800" b="0" i="0" u="none" strike="noStrike" baseline="0" dirty="0"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Distribution of turning angles (for each state) von Mises and wrapped Cauchy distributions</a:t>
            </a:r>
          </a:p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Mean</a:t>
            </a:r>
          </a:p>
          <a:p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Clustering parameter</a:t>
            </a:r>
          </a:p>
          <a:p>
            <a:endParaRPr lang="en-US" sz="1800" b="0" i="0" u="none" strike="noStrike" baseline="0" dirty="0"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latin typeface="Avenir Next LT Pro" panose="020B0504020202020204" pitchFamily="34" charset="0"/>
              </a:rPr>
              <a:t>Transition probability matrix</a:t>
            </a:r>
          </a:p>
        </p:txBody>
      </p:sp>
    </p:spTree>
    <p:extLst>
      <p:ext uri="{BB962C8B-B14F-4D97-AF65-F5344CB8AC3E}">
        <p14:creationId xmlns:p14="http://schemas.microsoft.com/office/powerpoint/2010/main" val="123628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BB3D-B2B6-FA01-599B-DE65BCB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0E6B-2487-BFBD-4D83-0006051C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Connecting location data to latent states (decoding algorithms)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ViterbiFinds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most probable sequence of states that generated the data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Forward-backward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algorithmComputes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marginal probability of each state at time t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Forward-filtering backward sampling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algorithmGenerates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sequences that could have resulted in observed state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Stationary probabilities available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Assume regular sampling with negligible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errorPaths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can be smoothed prior to analysis if error on same scale as step lengths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No date/time information is included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User specifies # of state (&lt;= 4) and models with varying states can be compared with AIC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4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BB38-1394-672D-5846-546A29EA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B52B-EB8E-98D2-B469-A03BC7C3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1587</Words>
  <Application>Microsoft Office PowerPoint</Application>
  <PresentationFormat>Widescreen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Aptos Display</vt:lpstr>
      <vt:lpstr>Arial</vt:lpstr>
      <vt:lpstr>Avenir Next LT Pro</vt:lpstr>
      <vt:lpstr>Cambria Math</vt:lpstr>
      <vt:lpstr>Century Gothic</vt:lpstr>
      <vt:lpstr>Courier New</vt:lpstr>
      <vt:lpstr>Office Theme</vt:lpstr>
      <vt:lpstr>PowerPoint Presentation</vt:lpstr>
      <vt:lpstr>Behavioral Partitioning</vt:lpstr>
      <vt:lpstr>Applications of Behavior State Assignment</vt:lpstr>
      <vt:lpstr>Hidden Markov Models</vt:lpstr>
      <vt:lpstr>Hidden Markov Models</vt:lpstr>
      <vt:lpstr>Implementing HMMs</vt:lpstr>
      <vt:lpstr>HMM parameters for animal movement</vt:lpstr>
      <vt:lpstr>Implementing HMMs</vt:lpstr>
      <vt:lpstr>PowerPoint Presentation</vt:lpstr>
      <vt:lpstr>Hidden Markov Models with moveHMM </vt:lpstr>
      <vt:lpstr>PowerPoint Presentation</vt:lpstr>
      <vt:lpstr>PowerPoint Presentation</vt:lpstr>
      <vt:lpstr>Challenges to HMMs</vt:lpstr>
      <vt:lpstr>PowerPoint Presentation</vt:lpstr>
      <vt:lpstr>PowerPoint Presentation</vt:lpstr>
      <vt:lpstr>PowerPoint Presentation</vt:lpstr>
      <vt:lpstr>PowerPoint Presentation</vt:lpstr>
      <vt:lpstr>Behavior Change Point Analysis (BCPA)</vt:lpstr>
      <vt:lpstr>Summary of Analytical Approach (BCPA)</vt:lpstr>
      <vt:lpstr>Summary of Analytical Approach (BCPA)</vt:lpstr>
      <vt:lpstr>Key Points  </vt:lpstr>
      <vt:lpstr>PowerPoint Presentation</vt:lpstr>
      <vt:lpstr>PowerPoint Presentation</vt:lpstr>
      <vt:lpstr>PowerPoint Presentation</vt:lpstr>
      <vt:lpstr>PowerPoint Presentation</vt:lpstr>
      <vt:lpstr>References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Stabach, Jared</dc:creator>
  <cp:lastModifiedBy>Stabach, Jared</cp:lastModifiedBy>
  <cp:revision>3</cp:revision>
  <dcterms:created xsi:type="dcterms:W3CDTF">2024-06-23T19:14:47Z</dcterms:created>
  <dcterms:modified xsi:type="dcterms:W3CDTF">2024-06-23T19:31:28Z</dcterms:modified>
</cp:coreProperties>
</file>