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0"/>
  </p:notesMasterIdLst>
  <p:sldIdLst>
    <p:sldId id="256" r:id="rId3"/>
    <p:sldId id="257" r:id="rId4"/>
    <p:sldId id="258" r:id="rId5"/>
    <p:sldId id="259" r:id="rId6"/>
    <p:sldId id="283" r:id="rId7"/>
    <p:sldId id="261" r:id="rId8"/>
    <p:sldId id="262" r:id="rId9"/>
    <p:sldId id="263" r:id="rId10"/>
    <p:sldId id="264" r:id="rId11"/>
    <p:sldId id="265" r:id="rId12"/>
    <p:sldId id="266" r:id="rId13"/>
    <p:sldId id="268" r:id="rId14"/>
    <p:sldId id="267" r:id="rId15"/>
    <p:sldId id="272" r:id="rId16"/>
    <p:sldId id="273" r:id="rId17"/>
    <p:sldId id="271" r:id="rId18"/>
    <p:sldId id="288" r:id="rId19"/>
    <p:sldId id="270" r:id="rId20"/>
    <p:sldId id="274" r:id="rId21"/>
    <p:sldId id="275" r:id="rId22"/>
    <p:sldId id="276" r:id="rId23"/>
    <p:sldId id="284" r:id="rId24"/>
    <p:sldId id="285" r:id="rId25"/>
    <p:sldId id="286" r:id="rId26"/>
    <p:sldId id="287" r:id="rId27"/>
    <p:sldId id="277" r:id="rId28"/>
    <p:sldId id="2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8235"/>
    <a:srgbClr val="0025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78858" autoAdjust="0"/>
  </p:normalViewPr>
  <p:slideViewPr>
    <p:cSldViewPr snapToGrid="0">
      <p:cViewPr varScale="1">
        <p:scale>
          <a:sx n="96" d="100"/>
          <a:sy n="96" d="100"/>
        </p:scale>
        <p:origin x="40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C3ADD9-A38B-4BE5-AC76-350827CA9FF8}" type="datetimeFigureOut">
              <a:rPr lang="en-US" smtClean="0"/>
              <a:t>6/29/2024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E65689-8240-45C5-BB1A-376E97A4566F}" type="slidenum">
              <a:rPr lang="en-US" smtClean="0"/>
              <a:t>‹#›</a:t>
            </a:fld>
            <a:endParaRPr lang="en-US"/>
          </a:p>
        </p:txBody>
      </p:sp>
    </p:spTree>
    <p:extLst>
      <p:ext uri="{BB962C8B-B14F-4D97-AF65-F5344CB8AC3E}">
        <p14:creationId xmlns:p14="http://schemas.microsoft.com/office/powerpoint/2010/main" val="246733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a:t>
            </a:r>
          </a:p>
          <a:p>
            <a:r>
              <a:rPr lang="en-US" dirty="0"/>
              <a:t> </a:t>
            </a:r>
          </a:p>
          <a:p>
            <a:r>
              <a:rPr lang="en-US" dirty="0"/>
              <a:t>Today we’re going to start investigating what else we can infer about the animal’s we’ve fitted with tracking devices.  </a:t>
            </a:r>
          </a:p>
          <a:p>
            <a:endParaRPr lang="en-US" dirty="0"/>
          </a:p>
          <a:p>
            <a:r>
              <a:rPr lang="en-US" dirty="0"/>
              <a:t>As you all are aware, it is very difficult to physically observe animals in the wild.  As a result, researchers often use the movement path to infer information about the animal’s behavior.  Is the animal resting?  Is it feeding?  How much time does it spend moving or feeding?  And, importantly, what habitats does it frequent and what resources does it need for survival?  </a:t>
            </a:r>
          </a:p>
          <a:p>
            <a:endParaRPr lang="en-US" dirty="0"/>
          </a:p>
          <a:p>
            <a:r>
              <a:rPr lang="en-US" dirty="0"/>
              <a:t>So, we’re going to start addressing these questions over the next few lectures, but it’s important to realize that we are inferring these behaviors solely based on the animal movement data.</a:t>
            </a:r>
          </a:p>
          <a:p>
            <a:endParaRPr lang="en-US" dirty="0"/>
          </a:p>
          <a:p>
            <a:r>
              <a:rPr lang="en-US" dirty="0"/>
              <a:t>My lecture notes are heavily influenced by a course taught at the Smithsonian-Mason School of Conservation and I’ve left a link to these classes here.  But, I also what to thank Dr. Joe Kolowski, the instructor for this class, for sharing his notes to help guide you.  I’d encourage to you to check out this site for other courses that might be of interest to you.</a:t>
            </a:r>
          </a:p>
        </p:txBody>
      </p:sp>
      <p:sp>
        <p:nvSpPr>
          <p:cNvPr id="4" name="Slide Number Placeholder 3"/>
          <p:cNvSpPr>
            <a:spLocks noGrp="1"/>
          </p:cNvSpPr>
          <p:nvPr>
            <p:ph type="sldNum" sz="quarter" idx="5"/>
          </p:nvPr>
        </p:nvSpPr>
        <p:spPr/>
        <p:txBody>
          <a:bodyPr/>
          <a:lstStyle/>
          <a:p>
            <a:fld id="{42E65689-8240-45C5-BB1A-376E97A4566F}" type="slidenum">
              <a:rPr lang="en-US" smtClean="0"/>
              <a:t>1</a:t>
            </a:fld>
            <a:endParaRPr lang="en-US"/>
          </a:p>
        </p:txBody>
      </p:sp>
    </p:spTree>
    <p:extLst>
      <p:ext uri="{BB962C8B-B14F-4D97-AF65-F5344CB8AC3E}">
        <p14:creationId xmlns:p14="http://schemas.microsoft.com/office/powerpoint/2010/main" val="821403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in R and using the package </a:t>
            </a:r>
            <a:r>
              <a:rPr lang="en-US" dirty="0" err="1"/>
              <a:t>moveHMM</a:t>
            </a:r>
            <a:r>
              <a:rPr lang="en-US" dirty="0"/>
              <a:t>, this is the structure of the function that we will use.</a:t>
            </a:r>
          </a:p>
          <a:p>
            <a:endParaRPr lang="en-US" dirty="0"/>
          </a:p>
          <a:p>
            <a:r>
              <a:rPr lang="en-US" dirty="0"/>
              <a:t>The syntax requires us to specify the movement object….again, we need to format this data object, as </a:t>
            </a:r>
            <a:r>
              <a:rPr lang="en-US" dirty="0" err="1"/>
              <a:t>moveHMM</a:t>
            </a:r>
            <a:r>
              <a:rPr lang="en-US" dirty="0"/>
              <a:t> does NOT recognize the data as a time series.  So, it’s very important to we clean these data and align the sequence properly before starting the modeling process.  This is what we will be doing next.</a:t>
            </a:r>
          </a:p>
          <a:p>
            <a:endParaRPr lang="en-US" dirty="0"/>
          </a:p>
          <a:p>
            <a:r>
              <a:rPr lang="en-US" dirty="0"/>
              <a:t>We then need to specify the number of states we are interested in estimating.  We then need to specify our initial starting values for the </a:t>
            </a:r>
            <a:r>
              <a:rPr lang="en-US" dirty="0" err="1"/>
              <a:t>steplength</a:t>
            </a:r>
            <a:r>
              <a:rPr lang="en-US" dirty="0"/>
              <a:t> and turning angles of each of these states.  We then can also include a formula to investigate the impact of various covariates on our transition probabilities.  These are the factors that influence whether the animal is in 1 state or another.  Here, we’ve specified this in normal model notation as a null model….that is, the covariates have no impact on the transition probabilities.  This could, however, be distance to water, time of day, amount of anthropogenic or human disturbance.  Note, these covariates must a continuous predictor variable….something that varies over time (i.e., continuous, time varying predictors).  So, for instance, you wouldn’t include something like sex, since this would not vary over time.  Habitat type can also be difficult to include as the data are categorical.  You could include age or age class (juvenile, sub-adult, adult) as these items do change and could have an impact on the animal transitioning from different states.</a:t>
            </a:r>
          </a:p>
          <a:p>
            <a:endParaRPr lang="en-US" dirty="0"/>
          </a:p>
          <a:p>
            <a:r>
              <a:rPr lang="en-US" dirty="0"/>
              <a:t>Once you have a fitted model, you can then plot the model to visualize the results by plotting the model output.</a:t>
            </a:r>
          </a:p>
        </p:txBody>
      </p:sp>
      <p:sp>
        <p:nvSpPr>
          <p:cNvPr id="4" name="Slide Number Placeholder 3"/>
          <p:cNvSpPr>
            <a:spLocks noGrp="1"/>
          </p:cNvSpPr>
          <p:nvPr>
            <p:ph type="sldNum" sz="quarter" idx="5"/>
          </p:nvPr>
        </p:nvSpPr>
        <p:spPr/>
        <p:txBody>
          <a:bodyPr/>
          <a:lstStyle/>
          <a:p>
            <a:fld id="{42E65689-8240-45C5-BB1A-376E97A4566F}" type="slidenum">
              <a:rPr lang="en-US" smtClean="0"/>
              <a:t>10</a:t>
            </a:fld>
            <a:endParaRPr lang="en-US"/>
          </a:p>
        </p:txBody>
      </p:sp>
    </p:spTree>
    <p:extLst>
      <p:ext uri="{BB962C8B-B14F-4D97-AF65-F5344CB8AC3E}">
        <p14:creationId xmlns:p14="http://schemas.microsoft.com/office/powerpoint/2010/main" val="925755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type of output that you will receive after fitting your HMM.  The movement trajectory, in this case it’s one of my wildebeest that we will be using, is divided into different colors.  It’s then up to the researcher to assign a name to the behaviors.  We don’t actually know what these behaviors are.  All that we do know is that the model has identified these as two unique behavior based solely on the step lengths and turning angles.  Here, we can reasonably say that one of the states, colored in orange, is more of an encamped or area restricted search behavior and the blue, is more of an exploratory state that is characterized by longer steplengths and more directed movements.</a:t>
            </a:r>
          </a:p>
        </p:txBody>
      </p:sp>
      <p:sp>
        <p:nvSpPr>
          <p:cNvPr id="4" name="Slide Number Placeholder 3"/>
          <p:cNvSpPr>
            <a:spLocks noGrp="1"/>
          </p:cNvSpPr>
          <p:nvPr>
            <p:ph type="sldNum" sz="quarter" idx="5"/>
          </p:nvPr>
        </p:nvSpPr>
        <p:spPr/>
        <p:txBody>
          <a:bodyPr/>
          <a:lstStyle/>
          <a:p>
            <a:fld id="{42E65689-8240-45C5-BB1A-376E97A4566F}" type="slidenum">
              <a:rPr lang="en-US" smtClean="0"/>
              <a:t>11</a:t>
            </a:fld>
            <a:endParaRPr lang="en-US"/>
          </a:p>
        </p:txBody>
      </p:sp>
    </p:spTree>
    <p:extLst>
      <p:ext uri="{BB962C8B-B14F-4D97-AF65-F5344CB8AC3E}">
        <p14:creationId xmlns:p14="http://schemas.microsoft.com/office/powerpoint/2010/main" val="745344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graph, each point was coded based on a predictive state assignment.  But, since you also get a probability of being in one particular state, you can also graph this probability assignment over time.  Here, I’m showing a simulated track from Postlethwaite and Dennis where the probabilities of being in one particular state are displayed.  So you can see that the model predicts with a high level of certainty the state in red, but a lower probability of that particular state in green.  So, just another visual tool to see what’s happening behind the scenes and perhaps convince yourself that the model is doing what you expect. </a:t>
            </a:r>
          </a:p>
        </p:txBody>
      </p:sp>
      <p:sp>
        <p:nvSpPr>
          <p:cNvPr id="4" name="Slide Number Placeholder 3"/>
          <p:cNvSpPr>
            <a:spLocks noGrp="1"/>
          </p:cNvSpPr>
          <p:nvPr>
            <p:ph type="sldNum" sz="quarter" idx="5"/>
          </p:nvPr>
        </p:nvSpPr>
        <p:spPr/>
        <p:txBody>
          <a:bodyPr/>
          <a:lstStyle/>
          <a:p>
            <a:fld id="{42E65689-8240-45C5-BB1A-376E97A4566F}" type="slidenum">
              <a:rPr lang="en-US" smtClean="0"/>
              <a:t>12</a:t>
            </a:fld>
            <a:endParaRPr lang="en-US"/>
          </a:p>
        </p:txBody>
      </p:sp>
    </p:spTree>
    <p:extLst>
      <p:ext uri="{BB962C8B-B14F-4D97-AF65-F5344CB8AC3E}">
        <p14:creationId xmlns:p14="http://schemas.microsoft.com/office/powerpoint/2010/main" val="3943983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keep in mind.</a:t>
            </a:r>
          </a:p>
          <a:p>
            <a:endParaRPr lang="en-US" dirty="0"/>
          </a:p>
          <a:p>
            <a:r>
              <a:rPr lang="en-US" dirty="0"/>
              <a:t>First, we need to identify starting parameter values and the correct form of the distributions.  We, can test for the correct forms using sensitivity analyses, but this can be difficult, especially when models become more complex.</a:t>
            </a:r>
          </a:p>
          <a:p>
            <a:endParaRPr lang="en-US" dirty="0"/>
          </a:p>
          <a:p>
            <a:r>
              <a:rPr lang="en-US" dirty="0"/>
              <a:t>Second, we need to choose the # of states we aim to predict in the model.  The </a:t>
            </a:r>
            <a:r>
              <a:rPr lang="en-US" dirty="0" err="1"/>
              <a:t>Pohle</a:t>
            </a:r>
            <a:r>
              <a:rPr lang="en-US" dirty="0"/>
              <a:t> et al paper is a particular good reference, providing recommendations on how to choose the number of states to include in your model.  The model comparison tends to favor a model with more states, so that researcher really needs to think about his or her research question, rather than relying solely on quantitative metrics.</a:t>
            </a:r>
          </a:p>
          <a:p>
            <a:endParaRPr lang="en-US" dirty="0"/>
          </a:p>
          <a:p>
            <a:r>
              <a:rPr lang="en-US" dirty="0"/>
              <a:t>Third, the sampling schedule is absolutely going to impact your ability to identify behavioral states.  This is largely due to the scale at which your species is making movement decisions.  If your animal is making fine-scale complex movements, but you are sampling just a few times per day, you will be less likely to identify these behavioral changes.  It’s also important to consider the error associated with your positions.  You want to be modeling the movement process related to an animal’s behavior, not the error process.</a:t>
            </a:r>
          </a:p>
          <a:p>
            <a:endParaRPr lang="en-US" dirty="0"/>
          </a:p>
          <a:p>
            <a:r>
              <a:rPr lang="en-US" dirty="0"/>
              <a:t>Lastly, the model assumes regular sampling, which often is not the case with animal movement data.  To get your data in the format required, you may need to resample your data to a different temporal interval, like crawl or </a:t>
            </a:r>
            <a:r>
              <a:rPr lang="en-US" dirty="0" err="1"/>
              <a:t>aniMotum</a:t>
            </a:r>
            <a:r>
              <a:rPr lang="en-US" dirty="0"/>
              <a:t>, before ingesting the data into </a:t>
            </a:r>
            <a:r>
              <a:rPr lang="en-US" dirty="0" err="1"/>
              <a:t>moveHMM</a:t>
            </a:r>
            <a:r>
              <a:rPr lang="en-US" dirty="0"/>
              <a:t>.  These packages then smooth or </a:t>
            </a:r>
            <a:r>
              <a:rPr lang="en-US" dirty="0" err="1"/>
              <a:t>regularlize</a:t>
            </a:r>
            <a:r>
              <a:rPr lang="en-US" dirty="0"/>
              <a:t> the movement track so that the data can be integrated.  This isn’t much of an issue when few data points are missing, but large gaps in data could be problematic and may require that you simply analyze the movement track with areas that are highly irregular.`</a:t>
            </a:r>
          </a:p>
        </p:txBody>
      </p:sp>
      <p:sp>
        <p:nvSpPr>
          <p:cNvPr id="4" name="Slide Number Placeholder 3"/>
          <p:cNvSpPr>
            <a:spLocks noGrp="1"/>
          </p:cNvSpPr>
          <p:nvPr>
            <p:ph type="sldNum" sz="quarter" idx="5"/>
          </p:nvPr>
        </p:nvSpPr>
        <p:spPr/>
        <p:txBody>
          <a:bodyPr/>
          <a:lstStyle/>
          <a:p>
            <a:fld id="{42E65689-8240-45C5-BB1A-376E97A4566F}" type="slidenum">
              <a:rPr lang="en-US" smtClean="0"/>
              <a:t>13</a:t>
            </a:fld>
            <a:endParaRPr lang="en-US"/>
          </a:p>
        </p:txBody>
      </p:sp>
    </p:spTree>
    <p:extLst>
      <p:ext uri="{BB962C8B-B14F-4D97-AF65-F5344CB8AC3E}">
        <p14:creationId xmlns:p14="http://schemas.microsoft.com/office/powerpoint/2010/main" val="458692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give you an appreciation for some of the applications of using a HMM to characterize animal behavior, I’ve provided a few examples for you to read through.  The first is a humpback whale study where the researchers separated whale movements into two states, a foraging state which is shown in red and a traveling state in green.  It’s hard to see from the graph, but you should see the difference in the scales of both of these maps.  In the map of the left, whales are movement across a much smaller area, feeding mostly along the costly of these relatively small islands.  In the graph on the left the scale is much larger, with whales moving broadly across the area and almost exclusively traveling rather than foraging.</a:t>
            </a:r>
          </a:p>
        </p:txBody>
      </p:sp>
      <p:sp>
        <p:nvSpPr>
          <p:cNvPr id="4" name="Slide Number Placeholder 3"/>
          <p:cNvSpPr>
            <a:spLocks noGrp="1"/>
          </p:cNvSpPr>
          <p:nvPr>
            <p:ph type="sldNum" sz="quarter" idx="5"/>
          </p:nvPr>
        </p:nvSpPr>
        <p:spPr/>
        <p:txBody>
          <a:bodyPr/>
          <a:lstStyle/>
          <a:p>
            <a:fld id="{42E65689-8240-45C5-BB1A-376E97A4566F}" type="slidenum">
              <a:rPr lang="en-US" smtClean="0"/>
              <a:t>14</a:t>
            </a:fld>
            <a:endParaRPr lang="en-US"/>
          </a:p>
        </p:txBody>
      </p:sp>
    </p:spTree>
    <p:extLst>
      <p:ext uri="{BB962C8B-B14F-4D97-AF65-F5344CB8AC3E}">
        <p14:creationId xmlns:p14="http://schemas.microsoft.com/office/powerpoint/2010/main" val="1993292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next example is of white sharks that are colored (black and grey) to highlight two different behavioral states.  The black denotes an area restrictive search behavior and the grey denotes patrolling behavior.  What they found was that area restrictive search behavior increase during morning periods and when tourist operations were chumming the water to facilitate shark viewing.  They also found that found that the proportion of time that individuals spent in each state, different between sexes, the main point of the figure to show the dramatic differences observed.   </a:t>
            </a:r>
          </a:p>
        </p:txBody>
      </p:sp>
      <p:sp>
        <p:nvSpPr>
          <p:cNvPr id="4" name="Slide Number Placeholder 3"/>
          <p:cNvSpPr>
            <a:spLocks noGrp="1"/>
          </p:cNvSpPr>
          <p:nvPr>
            <p:ph type="sldNum" sz="quarter" idx="5"/>
          </p:nvPr>
        </p:nvSpPr>
        <p:spPr/>
        <p:txBody>
          <a:bodyPr/>
          <a:lstStyle/>
          <a:p>
            <a:fld id="{42E65689-8240-45C5-BB1A-376E97A4566F}" type="slidenum">
              <a:rPr lang="en-US" smtClean="0"/>
              <a:t>15</a:t>
            </a:fld>
            <a:endParaRPr lang="en-US"/>
          </a:p>
        </p:txBody>
      </p:sp>
    </p:spTree>
    <p:extLst>
      <p:ext uri="{BB962C8B-B14F-4D97-AF65-F5344CB8AC3E}">
        <p14:creationId xmlns:p14="http://schemas.microsoft.com/office/powerpoint/2010/main" val="2468259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next example, I wanted to show the type of output that is common to HMM analyses.  These graphs are from a black bear study, showing the turning angles and </a:t>
            </a:r>
            <a:r>
              <a:rPr lang="en-US" dirty="0" err="1"/>
              <a:t>steplength</a:t>
            </a:r>
            <a:r>
              <a:rPr lang="en-US" dirty="0"/>
              <a:t> distributions of male and female bears in winter, summer, and fall.  This is pretty interesting, as it shows changes in movement behavior across seasons.  You can see that exploratory movements generally result in longer steplengths and straight line movements, with turning angles centered around zero.  When animals are resting or encamped, however, they generally move with shorter steplengths and in a circular fashion…so much more of this area restricted search behavior that I mentioned previously.  It’s also interesting because we can look at differences between sexes and while it’s not shown here, the authors separate out segments of these tracks based on these behaviors (resting, encamped, exploratory) to perform behavioral-based resource selection/habitat modeling.  So, recognizing that habitat selection may differ when the animal is resting or foraging.  </a:t>
            </a:r>
          </a:p>
        </p:txBody>
      </p:sp>
      <p:sp>
        <p:nvSpPr>
          <p:cNvPr id="4" name="Slide Number Placeholder 3"/>
          <p:cNvSpPr>
            <a:spLocks noGrp="1"/>
          </p:cNvSpPr>
          <p:nvPr>
            <p:ph type="sldNum" sz="quarter" idx="5"/>
          </p:nvPr>
        </p:nvSpPr>
        <p:spPr/>
        <p:txBody>
          <a:bodyPr/>
          <a:lstStyle/>
          <a:p>
            <a:fld id="{42E65689-8240-45C5-BB1A-376E97A4566F}" type="slidenum">
              <a:rPr lang="en-US" smtClean="0"/>
              <a:t>16</a:t>
            </a:fld>
            <a:endParaRPr lang="en-US"/>
          </a:p>
        </p:txBody>
      </p:sp>
    </p:spTree>
    <p:extLst>
      <p:ext uri="{BB962C8B-B14F-4D97-AF65-F5344CB8AC3E}">
        <p14:creationId xmlns:p14="http://schemas.microsoft.com/office/powerpoint/2010/main" val="1435731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last, this paper takes this aspect a step further, fully integrating the results from a Hidden Markov Model into a step selection function analyses and trying to pull as much information from the movement track to improve a habitat selection analyses.  This seems like the direction that this field is heading.  Here we see two different behavioral states for plains zebra, displayed in a figure we can generate from the </a:t>
            </a:r>
            <a:r>
              <a:rPr lang="en-US" dirty="0" err="1"/>
              <a:t>moveHMM</a:t>
            </a:r>
            <a:r>
              <a:rPr lang="en-US" dirty="0"/>
              <a:t> package to visualize the switches in behavior that occurred over a 3 year tracking period.  From the graph we see that this animal spent long periods in one behavior compared to another, allowing us to investigate other potentially more interesting questions about why this might be.  Is it related, for example, to changes in habitat </a:t>
            </a:r>
            <a:r>
              <a:rPr lang="en-US"/>
              <a:t>or climate, etc.</a:t>
            </a:r>
            <a:endParaRPr lang="en-US" dirty="0"/>
          </a:p>
        </p:txBody>
      </p:sp>
      <p:sp>
        <p:nvSpPr>
          <p:cNvPr id="4" name="Slide Number Placeholder 3"/>
          <p:cNvSpPr>
            <a:spLocks noGrp="1"/>
          </p:cNvSpPr>
          <p:nvPr>
            <p:ph type="sldNum" sz="quarter" idx="5"/>
          </p:nvPr>
        </p:nvSpPr>
        <p:spPr/>
        <p:txBody>
          <a:bodyPr/>
          <a:lstStyle/>
          <a:p>
            <a:fld id="{42E65689-8240-45C5-BB1A-376E97A4566F}" type="slidenum">
              <a:rPr lang="en-US" smtClean="0"/>
              <a:t>17</a:t>
            </a:fld>
            <a:endParaRPr lang="en-US"/>
          </a:p>
        </p:txBody>
      </p:sp>
    </p:spTree>
    <p:extLst>
      <p:ext uri="{BB962C8B-B14F-4D97-AF65-F5344CB8AC3E}">
        <p14:creationId xmlns:p14="http://schemas.microsoft.com/office/powerpoint/2010/main" val="1426449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shift to a brief summary of a different method, Behavior Change Point Analysis or BCPA, which is also useful in looking at behaviors or changes in behavior in a time series.  This method looks for points in a time series during which there are notable shifts.  Similar to an HMM, you can apply it to different types of time series data where something is abruptly changing over time.  We’ll once again be applying BCPA to a movement trajectory.</a:t>
            </a:r>
          </a:p>
          <a:p>
            <a:endParaRPr lang="en-US" dirty="0"/>
          </a:p>
          <a:p>
            <a:r>
              <a:rPr lang="en-US" dirty="0"/>
              <a:t>Different from a HMM, these models are continuous space, continuous time stochastic process models…so significantly different that what we just went over.  Changes in the time series are assessed by estimating our parameters of interest using a moving window of a certain size.  The portions of the path where these value change abruptly are then identified as boundaries or change points between different movement modes or behaviors.</a:t>
            </a:r>
          </a:p>
        </p:txBody>
      </p:sp>
      <p:sp>
        <p:nvSpPr>
          <p:cNvPr id="4" name="Slide Number Placeholder 3"/>
          <p:cNvSpPr>
            <a:spLocks noGrp="1"/>
          </p:cNvSpPr>
          <p:nvPr>
            <p:ph type="sldNum" sz="quarter" idx="5"/>
          </p:nvPr>
        </p:nvSpPr>
        <p:spPr/>
        <p:txBody>
          <a:bodyPr/>
          <a:lstStyle/>
          <a:p>
            <a:fld id="{42E65689-8240-45C5-BB1A-376E97A4566F}" type="slidenum">
              <a:rPr lang="en-US" smtClean="0"/>
              <a:t>18</a:t>
            </a:fld>
            <a:endParaRPr lang="en-US"/>
          </a:p>
        </p:txBody>
      </p:sp>
    </p:spTree>
    <p:extLst>
      <p:ext uri="{BB962C8B-B14F-4D97-AF65-F5344CB8AC3E}">
        <p14:creationId xmlns:p14="http://schemas.microsoft.com/office/powerpoint/2010/main" val="15502105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into this in a little more detail.</a:t>
            </a:r>
          </a:p>
          <a:p>
            <a:endParaRPr lang="en-US" dirty="0"/>
          </a:p>
          <a:p>
            <a:r>
              <a:rPr lang="en-US" dirty="0"/>
              <a:t>These models will be implemented using the package </a:t>
            </a:r>
            <a:r>
              <a:rPr lang="en-US" dirty="0" err="1"/>
              <a:t>bcpa</a:t>
            </a:r>
            <a:r>
              <a:rPr lang="en-US" dirty="0"/>
              <a:t> which was written by Gurarie</a:t>
            </a:r>
          </a:p>
          <a:p>
            <a:endParaRPr lang="en-US" dirty="0"/>
          </a:p>
          <a:p>
            <a:r>
              <a:rPr lang="en-US" dirty="0"/>
              <a:t>We are going to assume observations are from a continuous time process that is described by a mean, standard deviation, and an autocorrelation time scale….this should sound familiar from what Chris was talking about with CTMM.</a:t>
            </a:r>
          </a:p>
          <a:p>
            <a:endParaRPr lang="en-US" dirty="0"/>
          </a:p>
          <a:p>
            <a:r>
              <a:rPr lang="en-US" dirty="0"/>
              <a:t>We have an unknown number of states that we don’t need to specify </a:t>
            </a:r>
            <a:r>
              <a:rPr lang="en-US" i="1" dirty="0"/>
              <a:t>a priori</a:t>
            </a:r>
            <a:r>
              <a:rPr lang="en-US" i="0" dirty="0"/>
              <a:t> and those states vary according to these variables (mean, standard deviation, and autocorrelation time scale).</a:t>
            </a:r>
          </a:p>
          <a:p>
            <a:endParaRPr lang="en-US" i="0" dirty="0"/>
          </a:p>
          <a:p>
            <a:r>
              <a:rPr lang="en-US" i="0" dirty="0"/>
              <a:t>So what are these parameters describing.  We’re not using step lengths and turning angles necessarily since this is a continuous time process.  Instead, what we typically see as a variable…a quantitative description to look for change in…is what is called a persistence velocity.  We’ll be taking speed (V) and multiply by the cosine of the turning angle and this generally, measure the tendency of the animal to continue in the same direction and speed….thus the name “Persistence Velocity of </a:t>
            </a:r>
            <a:r>
              <a:rPr lang="en-US" i="0" dirty="0" err="1"/>
              <a:t>Vp</a:t>
            </a:r>
            <a:endParaRPr lang="en-US" i="0" dirty="0"/>
          </a:p>
          <a:p>
            <a:endParaRPr lang="en-US" i="0" dirty="0"/>
          </a:p>
          <a:p>
            <a:r>
              <a:rPr lang="en-US" i="0" dirty="0"/>
              <a:t>You’ll also see Turning velocity used as a quantity we are using, this describes the tendency to head in a perpendicular direction instead of the same direction and it’s the Velocity multiplied by the sine of the turning angle.</a:t>
            </a:r>
          </a:p>
          <a:p>
            <a:endParaRPr lang="en-US" i="0" dirty="0"/>
          </a:p>
          <a:p>
            <a:r>
              <a:rPr lang="en-US" i="0" dirty="0"/>
              <a:t>Other variables could also be used…such as simply using speed/velocity.</a:t>
            </a:r>
            <a:endParaRPr lang="en-US" i="1" dirty="0"/>
          </a:p>
        </p:txBody>
      </p:sp>
      <p:sp>
        <p:nvSpPr>
          <p:cNvPr id="4" name="Slide Number Placeholder 3"/>
          <p:cNvSpPr>
            <a:spLocks noGrp="1"/>
          </p:cNvSpPr>
          <p:nvPr>
            <p:ph type="sldNum" sz="quarter" idx="5"/>
          </p:nvPr>
        </p:nvSpPr>
        <p:spPr/>
        <p:txBody>
          <a:bodyPr/>
          <a:lstStyle/>
          <a:p>
            <a:fld id="{42E65689-8240-45C5-BB1A-376E97A4566F}" type="slidenum">
              <a:rPr lang="en-US" smtClean="0"/>
              <a:t>19</a:t>
            </a:fld>
            <a:endParaRPr lang="en-US"/>
          </a:p>
        </p:txBody>
      </p:sp>
    </p:spTree>
    <p:extLst>
      <p:ext uri="{BB962C8B-B14F-4D97-AF65-F5344CB8AC3E}">
        <p14:creationId xmlns:p14="http://schemas.microsoft.com/office/powerpoint/2010/main" val="1143872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going to start with a process called Behavioral Partitioning.</a:t>
            </a:r>
          </a:p>
          <a:p>
            <a:endParaRPr lang="en-US" dirty="0"/>
          </a:p>
          <a:p>
            <a:r>
              <a:rPr lang="en-US" dirty="0"/>
              <a:t>This involves using characteristics of the movement information, typically across all individuals, in order to assign a label to segments of the movement path to identify what the animal or animals were doing.  More technically correct, what we are doing is identifying when is the animal doing something different from what it was previously doing.  Has the movements changed over time and what does that change in movement mean?</a:t>
            </a:r>
          </a:p>
          <a:p>
            <a:endParaRPr lang="en-US" dirty="0"/>
          </a:p>
          <a:p>
            <a:r>
              <a:rPr lang="en-US" dirty="0"/>
              <a:t>From this, we are trying to associate these changes in movement with ideally, a specific behavior.</a:t>
            </a:r>
          </a:p>
          <a:p>
            <a:endParaRPr lang="en-US" dirty="0"/>
          </a:p>
          <a:p>
            <a:r>
              <a:rPr lang="en-US" dirty="0"/>
              <a:t>We have a few options available to us to answer these types of questions, all of which differ in their assumptions, the complexity of their output, and in their explanatory potential.  These include:</a:t>
            </a:r>
          </a:p>
          <a:p>
            <a:endParaRPr lang="en-US" dirty="0"/>
          </a:p>
          <a:p>
            <a:r>
              <a:rPr lang="en-US" dirty="0"/>
              <a:t>Hidden Mark Models or so-called State-Switching State Space Models, Behavioral Change Point Analysis (BCPA), First Passage Time or Residence Time, and Multi-state Random Walks.  We going to spend most of our discussion on HMMs because this is the most developed of these behavioral partitioning models.</a:t>
            </a:r>
          </a:p>
          <a:p>
            <a:endParaRPr lang="en-US" dirty="0"/>
          </a:p>
          <a:p>
            <a:r>
              <a:rPr lang="en-US" dirty="0"/>
              <a:t>I’ve also listed the Gurarie et al 2016 paper, as it provides a very nice summary and comparison of all 4 of these methods.  The paper is also included in the lecture file notes.</a:t>
            </a:r>
          </a:p>
        </p:txBody>
      </p:sp>
      <p:sp>
        <p:nvSpPr>
          <p:cNvPr id="4" name="Slide Number Placeholder 3"/>
          <p:cNvSpPr>
            <a:spLocks noGrp="1"/>
          </p:cNvSpPr>
          <p:nvPr>
            <p:ph type="sldNum" sz="quarter" idx="5"/>
          </p:nvPr>
        </p:nvSpPr>
        <p:spPr/>
        <p:txBody>
          <a:bodyPr/>
          <a:lstStyle/>
          <a:p>
            <a:fld id="{42E65689-8240-45C5-BB1A-376E97A4566F}" type="slidenum">
              <a:rPr lang="en-US" smtClean="0"/>
              <a:t>2</a:t>
            </a:fld>
            <a:endParaRPr lang="en-US"/>
          </a:p>
        </p:txBody>
      </p:sp>
    </p:spTree>
    <p:extLst>
      <p:ext uri="{BB962C8B-B14F-4D97-AF65-F5344CB8AC3E}">
        <p14:creationId xmlns:p14="http://schemas.microsoft.com/office/powerpoint/2010/main" val="399260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analysis proceeds with a moving window of a certain size which is swept across the data.  Let’s say the window includes 30 points in time.  This window is going to move across the data and in each window, we’re going to calculate the mean and variance of our variable (</a:t>
            </a:r>
            <a:r>
              <a:rPr lang="en-US" dirty="0" err="1"/>
              <a:t>Vp</a:t>
            </a:r>
            <a:r>
              <a:rPr lang="en-US" dirty="0"/>
              <a:t>, Vt, or V) – whatever we decide and the autocorrelation time scale.  So, you need a big enough window to estimate these parameters using maximum likelihood.</a:t>
            </a:r>
          </a:p>
          <a:p>
            <a:endParaRPr lang="en-US" dirty="0"/>
          </a:p>
          <a:p>
            <a:r>
              <a:rPr lang="en-US" dirty="0"/>
              <a:t>Then, based on these parameters that we are calculating, we’ll identify the location within the window where the parameters diverge…where are they most different.  It doesn’t need to be all the variables…it could simply be one of the variables.  But, the key point is the identification of where a change or the greatest change occurs to separate or split the data to make two different dataset and it’s going to assess if the two datasets are significantly different.  Sometimes this different will be insignificant, so the change point will not be registered and the assessments will just move on without registering a change.</a:t>
            </a:r>
          </a:p>
          <a:p>
            <a:endParaRPr lang="en-US" dirty="0"/>
          </a:p>
          <a:p>
            <a:r>
              <a:rPr lang="en-US" dirty="0"/>
              <a:t>As we move through the time series, all change points are recorded with the parameters estimated on either side of the change.  We can look at which of the parameters change, which will give us some idea what the behavior might be at these change points or what has changed.</a:t>
            </a:r>
          </a:p>
        </p:txBody>
      </p:sp>
      <p:sp>
        <p:nvSpPr>
          <p:cNvPr id="4" name="Slide Number Placeholder 3"/>
          <p:cNvSpPr>
            <a:spLocks noGrp="1"/>
          </p:cNvSpPr>
          <p:nvPr>
            <p:ph type="sldNum" sz="quarter" idx="5"/>
          </p:nvPr>
        </p:nvSpPr>
        <p:spPr/>
        <p:txBody>
          <a:bodyPr/>
          <a:lstStyle/>
          <a:p>
            <a:fld id="{42E65689-8240-45C5-BB1A-376E97A4566F}" type="slidenum">
              <a:rPr lang="en-US" smtClean="0"/>
              <a:t>20</a:t>
            </a:fld>
            <a:endParaRPr lang="en-US"/>
          </a:p>
        </p:txBody>
      </p:sp>
    </p:spTree>
    <p:extLst>
      <p:ext uri="{BB962C8B-B14F-4D97-AF65-F5344CB8AC3E}">
        <p14:creationId xmlns:p14="http://schemas.microsoft.com/office/powerpoint/2010/main" val="4112611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 few key points.</a:t>
            </a:r>
          </a:p>
          <a:p>
            <a:endParaRPr lang="en-US" dirty="0"/>
          </a:p>
          <a:p>
            <a:r>
              <a:rPr lang="en-US" dirty="0"/>
              <a:t>First, the window size is a big decision as it will impact your results.  A larger window is more robust but could miss out on the fine scale changes you might be interested in.  It will have lot’s of data, but it’s only going to identification major or large changes in behavior.</a:t>
            </a:r>
          </a:p>
          <a:p>
            <a:endParaRPr lang="en-US" dirty="0"/>
          </a:p>
          <a:p>
            <a:r>
              <a:rPr lang="en-US" dirty="0"/>
              <a:t>A smaller window will be more sensitive to fine-scale changes and provide greater detail in behavior changes of interest, but it may also identify changes that aren’t real…known as spurious change points.</a:t>
            </a:r>
          </a:p>
          <a:p>
            <a:endParaRPr lang="en-US" dirty="0"/>
          </a:p>
          <a:p>
            <a:r>
              <a:rPr lang="en-US" dirty="0"/>
              <a:t>Now, we can set a threshold parameters to control over how change points we’ll end up.  The threshold indicators allows us, for example, to keep a change point if a certain number of moving windows identifies the change point.  This results in a smoothing of the result by dropping out less significant changepoints.</a:t>
            </a:r>
          </a:p>
          <a:p>
            <a:endParaRPr lang="en-US" dirty="0"/>
          </a:p>
          <a:p>
            <a:r>
              <a:rPr lang="en-US" dirty="0"/>
              <a:t>Then, in terms of visual output we can start to visualize the changes, comparing a flat vs a smooth output…which we’ll see in the next few slides.</a:t>
            </a:r>
          </a:p>
          <a:p>
            <a:endParaRPr lang="en-US" dirty="0"/>
          </a:p>
          <a:p>
            <a:r>
              <a:rPr lang="en-US" dirty="0"/>
              <a:t>In general, the output from these models is more complex than the output of a Hidden Markov Model and often more complicated to interpret.  I generally find that it takes a lot of playing around with the models to get something that makes sense.  This works in simple situations, but can get really frustrating.</a:t>
            </a:r>
          </a:p>
        </p:txBody>
      </p:sp>
      <p:sp>
        <p:nvSpPr>
          <p:cNvPr id="4" name="Slide Number Placeholder 3"/>
          <p:cNvSpPr>
            <a:spLocks noGrp="1"/>
          </p:cNvSpPr>
          <p:nvPr>
            <p:ph type="sldNum" sz="quarter" idx="5"/>
          </p:nvPr>
        </p:nvSpPr>
        <p:spPr/>
        <p:txBody>
          <a:bodyPr/>
          <a:lstStyle/>
          <a:p>
            <a:fld id="{42E65689-8240-45C5-BB1A-376E97A4566F}" type="slidenum">
              <a:rPr lang="en-US" smtClean="0"/>
              <a:t>21</a:t>
            </a:fld>
            <a:endParaRPr lang="en-US"/>
          </a:p>
        </p:txBody>
      </p:sp>
    </p:spTree>
    <p:extLst>
      <p:ext uri="{BB962C8B-B14F-4D97-AF65-F5344CB8AC3E}">
        <p14:creationId xmlns:p14="http://schemas.microsoft.com/office/powerpoint/2010/main" val="28704270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an example to see what we get or what we can get from a BCPA analysis.</a:t>
            </a:r>
          </a:p>
          <a:p>
            <a:endParaRPr lang="en-US" dirty="0"/>
          </a:p>
          <a:p>
            <a:r>
              <a:rPr lang="en-US" dirty="0"/>
              <a:t>Here, this figure was taken from a paper by Nicholson and colleagues that used a BCPA analyses to identify changes in movement behavior to identify parturition dates in moose.  The graph shows two different female moose, animal F07005 in 2007 and animal F07009 in 2009.  What you see is a graph of persistence velocity, with the change depicting a time period in May where the persistence velocity changed.  In this case, the change was confirmed as a time period when each moose gave birth.  </a:t>
            </a:r>
          </a:p>
          <a:p>
            <a:endParaRPr lang="en-US" dirty="0"/>
          </a:p>
          <a:p>
            <a:r>
              <a:rPr lang="en-US" dirty="0"/>
              <a:t>This is a particularly nice example because it then allows for the possibilities of looking for other change points, for these animals or for others, where the movement data can provide information about parturition.  </a:t>
            </a:r>
          </a:p>
        </p:txBody>
      </p:sp>
      <p:sp>
        <p:nvSpPr>
          <p:cNvPr id="4" name="Slide Number Placeholder 3"/>
          <p:cNvSpPr>
            <a:spLocks noGrp="1"/>
          </p:cNvSpPr>
          <p:nvPr>
            <p:ph type="sldNum" sz="quarter" idx="5"/>
          </p:nvPr>
        </p:nvSpPr>
        <p:spPr/>
        <p:txBody>
          <a:bodyPr/>
          <a:lstStyle/>
          <a:p>
            <a:fld id="{42E65689-8240-45C5-BB1A-376E97A4566F}" type="slidenum">
              <a:rPr lang="en-US" smtClean="0"/>
              <a:t>22</a:t>
            </a:fld>
            <a:endParaRPr lang="en-US"/>
          </a:p>
        </p:txBody>
      </p:sp>
    </p:spTree>
    <p:extLst>
      <p:ext uri="{BB962C8B-B14F-4D97-AF65-F5344CB8AC3E}">
        <p14:creationId xmlns:p14="http://schemas.microsoft.com/office/powerpoint/2010/main" val="2354558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directly from the BCPA package.  The first image shows the smoothed output.  You can see there is a lot of information contained within the graph.</a:t>
            </a:r>
          </a:p>
          <a:p>
            <a:endParaRPr lang="en-US" dirty="0"/>
          </a:p>
          <a:p>
            <a:r>
              <a:rPr lang="en-US" dirty="0"/>
              <a:t>Here, all the successive moving windows are averaged to obtain a smooth model shown by the black line.  So there’s a moving window going over each of the points displayed in the graph.  The vertical lines shown in purple represent significant change points, with thicker lines (the width of the line) indicating that multiple moving windows identified the change point.  These are the changes that are most supported.  Also being displayed is the autocorrelation time scale displayed as colored dots in the image.</a:t>
            </a:r>
          </a:p>
          <a:p>
            <a:endParaRPr lang="en-US" dirty="0"/>
          </a:p>
          <a:p>
            <a:r>
              <a:rPr lang="en-US" dirty="0"/>
              <a:t>The bottom image shows the same data after passive a threshold filter over the data, such that only those change points that were identified by a certain number of moving windows.  This graph then distills much of the complexity and highlights the major or most significant changes.  </a:t>
            </a:r>
          </a:p>
        </p:txBody>
      </p:sp>
      <p:sp>
        <p:nvSpPr>
          <p:cNvPr id="4" name="Slide Number Placeholder 3"/>
          <p:cNvSpPr>
            <a:spLocks noGrp="1"/>
          </p:cNvSpPr>
          <p:nvPr>
            <p:ph type="sldNum" sz="quarter" idx="5"/>
          </p:nvPr>
        </p:nvSpPr>
        <p:spPr/>
        <p:txBody>
          <a:bodyPr/>
          <a:lstStyle/>
          <a:p>
            <a:fld id="{42E65689-8240-45C5-BB1A-376E97A4566F}" type="slidenum">
              <a:rPr lang="en-US" smtClean="0"/>
              <a:t>23</a:t>
            </a:fld>
            <a:endParaRPr lang="en-US"/>
          </a:p>
        </p:txBody>
      </p:sp>
    </p:spTree>
    <p:extLst>
      <p:ext uri="{BB962C8B-B14F-4D97-AF65-F5344CB8AC3E}">
        <p14:creationId xmlns:p14="http://schemas.microsoft.com/office/powerpoint/2010/main" val="29330289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what’s called the flat output of the same analysis.  This one first selects change points that it deems significant by clustering together neighboring change points and then it estimates homogenous constant behavior between those change points.  Sort of a mean value in between the identified change points.  The result is fewer change points that’s perhaps a little easier to look at and identify the key change points that exist in the data time series.</a:t>
            </a:r>
          </a:p>
          <a:p>
            <a:endParaRPr lang="en-US" dirty="0"/>
          </a:p>
          <a:p>
            <a:r>
              <a:rPr lang="en-US" dirty="0"/>
              <a:t>With the bottom image, we can then increase the clustering threshold to get a bit more of a uniform profile of the changes.  This will, however, smooth over some of the finer changes that exist in the data.  So all these decisions have an impact on the output and the number of changes that are potentially identified, which is one of the criticisms of the method.</a:t>
            </a:r>
          </a:p>
          <a:p>
            <a:endParaRPr lang="en-US" dirty="0"/>
          </a:p>
          <a:p>
            <a:endParaRPr lang="en-US" dirty="0"/>
          </a:p>
        </p:txBody>
      </p:sp>
      <p:sp>
        <p:nvSpPr>
          <p:cNvPr id="4" name="Slide Number Placeholder 3"/>
          <p:cNvSpPr>
            <a:spLocks noGrp="1"/>
          </p:cNvSpPr>
          <p:nvPr>
            <p:ph type="sldNum" sz="quarter" idx="5"/>
          </p:nvPr>
        </p:nvSpPr>
        <p:spPr/>
        <p:txBody>
          <a:bodyPr/>
          <a:lstStyle/>
          <a:p>
            <a:fld id="{42E65689-8240-45C5-BB1A-376E97A4566F}" type="slidenum">
              <a:rPr lang="en-US" smtClean="0"/>
              <a:t>24</a:t>
            </a:fld>
            <a:endParaRPr lang="en-US"/>
          </a:p>
        </p:txBody>
      </p:sp>
    </p:spTree>
    <p:extLst>
      <p:ext uri="{BB962C8B-B14F-4D97-AF65-F5344CB8AC3E}">
        <p14:creationId xmlns:p14="http://schemas.microsoft.com/office/powerpoint/2010/main" val="36091196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final example, this image was taken from the Gurarie paper.  This is just one forage trip of a seal that left the rookery.  </a:t>
            </a:r>
          </a:p>
          <a:p>
            <a:endParaRPr lang="en-US" dirty="0"/>
          </a:p>
          <a:p>
            <a:r>
              <a:rPr lang="en-US" dirty="0"/>
              <a:t>The top graph is the persistence velocity…the velocity times the cosine of the turning angles.  We don’t see many changes in the movement trajectory, but higher values are the higher persistence velocity, potentially related to faster, directed movements which we can see in the graph, while lower values are likely more related to feeding behavior.  So these colors in the plot coincide with the colors shown in the graph.  From this we can start to make some inference about what the animal was doing along this foray and we can start to calculate, for instance, how much the animal species foraging compared to navigating between foraging locations.  </a:t>
            </a:r>
          </a:p>
          <a:p>
            <a:endParaRPr lang="en-US" dirty="0"/>
          </a:p>
          <a:p>
            <a:r>
              <a:rPr lang="en-US" dirty="0"/>
              <a:t>This method certainly has its strengths and investigating individual trips where you are interesting in identifying particular changes can be quite valuable….but also potentially very difficult when looing at lot’s of data, way a year or more from an individual animal.  If doing so, you’d probably want to decrease your threshold so that you weren’t picking up small behavioral changes and instead, just keying in on specific changes of great interest.  </a:t>
            </a:r>
          </a:p>
        </p:txBody>
      </p:sp>
      <p:sp>
        <p:nvSpPr>
          <p:cNvPr id="4" name="Slide Number Placeholder 3"/>
          <p:cNvSpPr>
            <a:spLocks noGrp="1"/>
          </p:cNvSpPr>
          <p:nvPr>
            <p:ph type="sldNum" sz="quarter" idx="5"/>
          </p:nvPr>
        </p:nvSpPr>
        <p:spPr/>
        <p:txBody>
          <a:bodyPr/>
          <a:lstStyle/>
          <a:p>
            <a:fld id="{42E65689-8240-45C5-BB1A-376E97A4566F}" type="slidenum">
              <a:rPr lang="en-US" smtClean="0"/>
              <a:t>25</a:t>
            </a:fld>
            <a:endParaRPr lang="en-US"/>
          </a:p>
        </p:txBody>
      </p:sp>
    </p:spTree>
    <p:extLst>
      <p:ext uri="{BB962C8B-B14F-4D97-AF65-F5344CB8AC3E}">
        <p14:creationId xmlns:p14="http://schemas.microsoft.com/office/powerpoint/2010/main" val="678935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why would we want to break out these behaviors, especially as researchers or protected area managers?  The Gurarie paper does a good job of explaining this, breaking out the objectives of animal movement studies into three main categories: Exploratory, Explanatory, and Predictive.</a:t>
            </a:r>
          </a:p>
          <a:p>
            <a:endParaRPr lang="en-US" dirty="0"/>
          </a:p>
          <a:p>
            <a:r>
              <a:rPr lang="en-US" dirty="0"/>
              <a:t>In the Exploratory phase, we are interested in what the animal is doing?  This entails generating metrics to describe and quantify the movement track.  How fast or slow is the animal moving?  How far did it move?  Then, we can start asking whether there are distinct behaviors in the animal movement track and if so, how many?  What characteristics distinguish these behavior and we can investigate when and where these behaviors occur?  This get’s very interesting, as we start to look at the preferences of the animal and how their movements are related to habitat, climate, and/or disturbance.</a:t>
            </a:r>
          </a:p>
          <a:p>
            <a:endParaRPr lang="en-US" dirty="0"/>
          </a:p>
          <a:p>
            <a:r>
              <a:rPr lang="en-US" dirty="0"/>
              <a:t>Then we can start to ask Explanatory behaviors.  Why is the animal doing something?  This allows us to associate behaviors with something in the animal’s environment or how the transitions are related to particular covariates, like season or some sort of environmental cue, or potential related to predation or social factors like the rank of the animal in a group or how many animals might be in a group.</a:t>
            </a:r>
          </a:p>
          <a:p>
            <a:endParaRPr lang="en-US" dirty="0"/>
          </a:p>
          <a:p>
            <a:r>
              <a:rPr lang="en-US" dirty="0"/>
              <a:t>And then finally we ask predictive questions.  If we modify the environment in some way, how would that be expected to impact the animal.</a:t>
            </a:r>
          </a:p>
          <a:p>
            <a:endParaRPr lang="en-US" dirty="0"/>
          </a:p>
          <a:p>
            <a:r>
              <a:rPr lang="en-US" dirty="0"/>
              <a:t>It’s really these Explanatory and Predictive aspects that are most interesting, but require us to start at the Exploratory phase.</a:t>
            </a:r>
          </a:p>
        </p:txBody>
      </p:sp>
      <p:sp>
        <p:nvSpPr>
          <p:cNvPr id="4" name="Slide Number Placeholder 3"/>
          <p:cNvSpPr>
            <a:spLocks noGrp="1"/>
          </p:cNvSpPr>
          <p:nvPr>
            <p:ph type="sldNum" sz="quarter" idx="5"/>
          </p:nvPr>
        </p:nvSpPr>
        <p:spPr/>
        <p:txBody>
          <a:bodyPr/>
          <a:lstStyle/>
          <a:p>
            <a:fld id="{42E65689-8240-45C5-BB1A-376E97A4566F}" type="slidenum">
              <a:rPr lang="en-US" smtClean="0"/>
              <a:t>3</a:t>
            </a:fld>
            <a:endParaRPr lang="en-US"/>
          </a:p>
        </p:txBody>
      </p:sp>
    </p:spTree>
    <p:extLst>
      <p:ext uri="{BB962C8B-B14F-4D97-AF65-F5344CB8AC3E}">
        <p14:creationId xmlns:p14="http://schemas.microsoft.com/office/powerpoint/2010/main" val="1774050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Hidden Markov Models, which I’ll commonly refer to as HMMs.  These are also often referred to as state switching models.  These are discrete time, discrete state, state space models.  So, this is an important distinction from the models that Chris has been describing.  The behavioral state of the animal is the unobserved, or the latent state, that we are trying to predict.</a:t>
            </a:r>
          </a:p>
          <a:p>
            <a:endParaRPr lang="en-US" dirty="0"/>
          </a:p>
          <a:p>
            <a:r>
              <a:rPr lang="en-US" dirty="0"/>
              <a:t>These models operate on time series data where the response variable is step length and turning angle, but this framework could be used on other time series data, for instance accelerometry data, occupancy data, capture-recapture data, and others</a:t>
            </a:r>
          </a:p>
          <a:p>
            <a:endParaRPr lang="en-US" dirty="0"/>
          </a:p>
          <a:p>
            <a:r>
              <a:rPr lang="en-US" dirty="0"/>
              <a:t>The key assumption is that we have some unknown number of unobserved behavioral states and these behavioral states can be distinguished by distinct statistical distributions of step lengths and turning angles.  This is really the core of this approach. </a:t>
            </a:r>
          </a:p>
        </p:txBody>
      </p:sp>
      <p:sp>
        <p:nvSpPr>
          <p:cNvPr id="4" name="Slide Number Placeholder 3"/>
          <p:cNvSpPr>
            <a:spLocks noGrp="1"/>
          </p:cNvSpPr>
          <p:nvPr>
            <p:ph type="sldNum" sz="quarter" idx="5"/>
          </p:nvPr>
        </p:nvSpPr>
        <p:spPr/>
        <p:txBody>
          <a:bodyPr/>
          <a:lstStyle/>
          <a:p>
            <a:fld id="{42E65689-8240-45C5-BB1A-376E97A4566F}" type="slidenum">
              <a:rPr lang="en-US" smtClean="0"/>
              <a:t>4</a:t>
            </a:fld>
            <a:endParaRPr lang="en-US"/>
          </a:p>
        </p:txBody>
      </p:sp>
    </p:spTree>
    <p:extLst>
      <p:ext uri="{BB962C8B-B14F-4D97-AF65-F5344CB8AC3E}">
        <p14:creationId xmlns:p14="http://schemas.microsoft.com/office/powerpoint/2010/main" val="3087278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this look like.</a:t>
            </a:r>
          </a:p>
          <a:p>
            <a:endParaRPr lang="en-US" dirty="0"/>
          </a:p>
          <a:p>
            <a:r>
              <a:rPr lang="en-US" dirty="0"/>
              <a:t>We have two processes…this is what makes this a hierarchical modeling approach.  We have our observation process, which in this case is our location observations with associated step lengths and turning angles….the movement data.  And, we have our latent or unobserved state…our hidden state.  This is what we want to learn about.</a:t>
            </a:r>
          </a:p>
          <a:p>
            <a:endParaRPr lang="en-US" dirty="0"/>
          </a:p>
          <a:p>
            <a:r>
              <a:rPr lang="en-US" dirty="0"/>
              <a:t>We assume that this latent state process is a Markov process, meaning that information about the current state is used to make information about the following or future state.</a:t>
            </a:r>
          </a:p>
          <a:p>
            <a:endParaRPr lang="en-US" dirty="0"/>
          </a:p>
          <a:p>
            <a:r>
              <a:rPr lang="en-US" dirty="0"/>
              <a:t>You might also hear the term 1</a:t>
            </a:r>
            <a:r>
              <a:rPr lang="en-US" baseline="30000" dirty="0"/>
              <a:t>st</a:t>
            </a:r>
            <a:r>
              <a:rPr lang="en-US" dirty="0"/>
              <a:t> or </a:t>
            </a:r>
            <a:r>
              <a:rPr lang="en-US" dirty="0" err="1"/>
              <a:t>or</a:t>
            </a:r>
            <a:r>
              <a:rPr lang="en-US" dirty="0"/>
              <a:t> 2</a:t>
            </a:r>
            <a:r>
              <a:rPr lang="en-US" baseline="30000" dirty="0"/>
              <a:t>nd</a:t>
            </a:r>
            <a:r>
              <a:rPr lang="en-US" dirty="0"/>
              <a:t> or Markov process.  This just mean how many previous states are used (1 or 2 or more) to inform the current or future state.  So a 1</a:t>
            </a:r>
            <a:r>
              <a:rPr lang="en-US" baseline="30000" dirty="0"/>
              <a:t>st</a:t>
            </a:r>
            <a:r>
              <a:rPr lang="en-US" dirty="0"/>
              <a:t> order Markov process indicates that we are only using the current state to predict our future state.</a:t>
            </a:r>
          </a:p>
          <a:p>
            <a:endParaRPr lang="en-US" dirty="0"/>
          </a:p>
          <a:p>
            <a:r>
              <a:rPr lang="en-US" dirty="0"/>
              <a:t>We have discrete (arguably) random variables, in this case step length and turning angles.  And we have N, our number of states, which in most cases is typically 4 or less.  Most likely 2 or 3 states.  This is what we are trying to estimate effectively.  What is the animal doing?  Is it resting or feeding?</a:t>
            </a:r>
          </a:p>
          <a:p>
            <a:endParaRPr lang="en-US" dirty="0"/>
          </a:p>
          <a:p>
            <a:r>
              <a:rPr lang="en-US" dirty="0"/>
              <a:t>Again, the key is that these states vary in the distributions of the step length and turning angles.  We’ll also have a transition matrix included in these models.  This governs how likely it is for animal to switch from one state to another state.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2E65689-8240-45C5-BB1A-376E97A4566F}" type="slidenum">
              <a:rPr lang="en-US" smtClean="0"/>
              <a:t>5</a:t>
            </a:fld>
            <a:endParaRPr lang="en-US"/>
          </a:p>
        </p:txBody>
      </p:sp>
    </p:spTree>
    <p:extLst>
      <p:ext uri="{BB962C8B-B14F-4D97-AF65-F5344CB8AC3E}">
        <p14:creationId xmlns:p14="http://schemas.microsoft.com/office/powerpoint/2010/main" val="219281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these models, we are going to estimate transition probabilities, which we see in the matrix table on the bottom left.   And it’s going to estimate the parameters of the statistical distributions of step length and turning angles for each of our states.  This is the kind of output that we will see with these models.  On the right, which is taken from XXX, you can see the raw data summarizes in columns, and the model fitted estimates of these parameters, shown as thick curved lines.  Step lengths are at the top and turning angles on the bottom.  Most important for you at this point is simply to notice the difference in the distributions between each of these states.</a:t>
            </a:r>
          </a:p>
          <a:p>
            <a:endParaRPr lang="en-US" dirty="0"/>
          </a:p>
          <a:p>
            <a:r>
              <a:rPr lang="en-US" dirty="0"/>
              <a:t>We also see the numerical transitions which estimates the likelihood that animals switch from 1 state to the next.  This matrix is easiest read in rows…so the probability that an animal will transition from State 1 to State 1, that is stay within that state is very high (0.8 or 80 %), with smaller probabilities of transitioning from State 1 to State 2 or State 1 to State 3.  Similarly, we see that this animal transitions from State 2 to State 1 with a 20% probability and from State 2 to State 3 with a 10% probability.  </a:t>
            </a:r>
          </a:p>
          <a:p>
            <a:endParaRPr lang="en-US" dirty="0"/>
          </a:p>
          <a:p>
            <a:r>
              <a:rPr lang="en-US" dirty="0"/>
              <a:t>Interestingly, the diagonals are all quite high.  This make sense.  When you are in a particular state, you tend to stay in that state.  </a:t>
            </a:r>
          </a:p>
          <a:p>
            <a:endParaRPr lang="en-US" dirty="0"/>
          </a:p>
          <a:p>
            <a:r>
              <a:rPr lang="en-US" dirty="0"/>
              <a:t>Probably most important is that we can incorporate covariates that influence the transitions between different states.  So, for instance, does the habitat type or time of day influence your behavioral state.  This is what we will be looking at when we fit models.</a:t>
            </a:r>
          </a:p>
          <a:p>
            <a:endParaRPr lang="en-US" dirty="0"/>
          </a:p>
          <a:p>
            <a:endParaRPr lang="en-US" dirty="0"/>
          </a:p>
        </p:txBody>
      </p:sp>
      <p:sp>
        <p:nvSpPr>
          <p:cNvPr id="4" name="Slide Number Placeholder 3"/>
          <p:cNvSpPr>
            <a:spLocks noGrp="1"/>
          </p:cNvSpPr>
          <p:nvPr>
            <p:ph type="sldNum" sz="quarter" idx="5"/>
          </p:nvPr>
        </p:nvSpPr>
        <p:spPr/>
        <p:txBody>
          <a:bodyPr/>
          <a:lstStyle/>
          <a:p>
            <a:fld id="{42E65689-8240-45C5-BB1A-376E97A4566F}" type="slidenum">
              <a:rPr lang="en-US" smtClean="0"/>
              <a:t>6</a:t>
            </a:fld>
            <a:endParaRPr lang="en-US"/>
          </a:p>
        </p:txBody>
      </p:sp>
    </p:spTree>
    <p:extLst>
      <p:ext uri="{BB962C8B-B14F-4D97-AF65-F5344CB8AC3E}">
        <p14:creationId xmlns:p14="http://schemas.microsoft.com/office/powerpoint/2010/main" val="773733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setup these models, we need to provide starting values.  This can be a frustrating part, as the models will often fail if improper starting values are provided.</a:t>
            </a:r>
          </a:p>
          <a:p>
            <a:endParaRPr lang="en-US" dirty="0"/>
          </a:p>
          <a:p>
            <a:r>
              <a:rPr lang="en-US" dirty="0"/>
              <a:t>We have to input the number of states.  This is not an estimable parameter in these models.  It must be provided.</a:t>
            </a:r>
          </a:p>
          <a:p>
            <a:endParaRPr lang="en-US" dirty="0"/>
          </a:p>
          <a:p>
            <a:r>
              <a:rPr lang="en-US" dirty="0"/>
              <a:t>We also need to specify the starting state.  Common is to simply provide an equal probability of being in any one of the starting states.</a:t>
            </a:r>
          </a:p>
          <a:p>
            <a:endParaRPr lang="en-US" dirty="0"/>
          </a:p>
          <a:p>
            <a:r>
              <a:rPr lang="en-US" dirty="0"/>
              <a:t>Then, we need to setup the distributions for step length and turning angles and we need to do this for each of the states.  This means we first need to specify the shape of the distribution.  For the steplengths, we have four potential distributions to choose from.  A gamma distribution is the default, but we could also choose a Weibull, a log-normal, or an exponential distribution.  These dictate the shape and behavior of the curves.  For Gamma, we then need to provide the mean, variance, and zero-mass.  The zero mass needs to be used if you have steplengths of 0. </a:t>
            </a:r>
          </a:p>
          <a:p>
            <a:endParaRPr lang="en-US" dirty="0"/>
          </a:p>
          <a:p>
            <a:r>
              <a:rPr lang="en-US" dirty="0"/>
              <a:t>For our turning angles, we have two potential distribution options, the von Mises (which is the default) and the wrapped Cauchy.  Both are circular distributions, which require the mean turning angle and the clustering parameter which is similar to the variance of the turning angle distribution.</a:t>
            </a:r>
          </a:p>
          <a:p>
            <a:endParaRPr lang="en-US" dirty="0"/>
          </a:p>
          <a:p>
            <a:r>
              <a:rPr lang="en-US" dirty="0"/>
              <a:t>The Transition probably matrix will then be estimated based on our starting states.  This will be estimated for us once we input all the other values, so we don’t need to put starting values here….this will be estimated.</a:t>
            </a:r>
          </a:p>
        </p:txBody>
      </p:sp>
      <p:sp>
        <p:nvSpPr>
          <p:cNvPr id="4" name="Slide Number Placeholder 3"/>
          <p:cNvSpPr>
            <a:spLocks noGrp="1"/>
          </p:cNvSpPr>
          <p:nvPr>
            <p:ph type="sldNum" sz="quarter" idx="5"/>
          </p:nvPr>
        </p:nvSpPr>
        <p:spPr/>
        <p:txBody>
          <a:bodyPr/>
          <a:lstStyle/>
          <a:p>
            <a:fld id="{42E65689-8240-45C5-BB1A-376E97A4566F}" type="slidenum">
              <a:rPr lang="en-US" smtClean="0"/>
              <a:t>7</a:t>
            </a:fld>
            <a:endParaRPr lang="en-US"/>
          </a:p>
        </p:txBody>
      </p:sp>
    </p:spTree>
    <p:extLst>
      <p:ext uri="{BB962C8B-B14F-4D97-AF65-F5344CB8AC3E}">
        <p14:creationId xmlns:p14="http://schemas.microsoft.com/office/powerpoint/2010/main" val="1969301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models are run….we can then use what are called decoding algorithms to assess the most likely state for every one of our locations.  As you can imagine, this is very useful.  In R, we have access to three different algorithms, which differ slightly with how they decode the state values.  The default is called the Viterbi algorithm.</a:t>
            </a:r>
          </a:p>
          <a:p>
            <a:endParaRPr lang="en-US" dirty="0"/>
          </a:p>
          <a:p>
            <a:r>
              <a:rPr lang="en-US" dirty="0"/>
              <a:t>We also have access to stationary probabilities.  So instead of assigning a state to every point, we can look at the state probability of each point, oftentimes providing a value of confidence to each particular state assignment.</a:t>
            </a:r>
          </a:p>
          <a:p>
            <a:endParaRPr lang="en-US" dirty="0"/>
          </a:p>
          <a:p>
            <a:r>
              <a:rPr lang="en-US" dirty="0"/>
              <a:t>It’s important to note that with these models we are assuming regular sampling intervals with negligible error.  If this assumption can’t be met, pre-processing of the data would be necessary.  Chris highlighted some ways of removing erroneous points, but other methods exist to smooth travel path and remove or minimize erroneous data points.  The problem here is that the latent states that we are estimating are completing based on the steplengths and turning angles.  And, if these are incorrect or biased in some way, it can have a huge on these distributions and impact our results.</a:t>
            </a:r>
          </a:p>
          <a:p>
            <a:endParaRPr lang="en-US" dirty="0"/>
          </a:p>
          <a:p>
            <a:r>
              <a:rPr lang="en-US" dirty="0"/>
              <a:t>There is not date/time included in these models……we have to make sure we are feeding the data in an ordered sequence (Chronologically), which we’ll do together during the coding part of lecture.  As a result, we need to be very careful about irregularly sampled data, as the model won’t differentiate.</a:t>
            </a:r>
          </a:p>
          <a:p>
            <a:endParaRPr lang="en-US" dirty="0"/>
          </a:p>
          <a:p>
            <a:r>
              <a:rPr lang="en-US" dirty="0"/>
              <a:t>We also can use standard model comparison techniques like AIC to assess individual models.</a:t>
            </a:r>
          </a:p>
        </p:txBody>
      </p:sp>
      <p:sp>
        <p:nvSpPr>
          <p:cNvPr id="4" name="Slide Number Placeholder 3"/>
          <p:cNvSpPr>
            <a:spLocks noGrp="1"/>
          </p:cNvSpPr>
          <p:nvPr>
            <p:ph type="sldNum" sz="quarter" idx="5"/>
          </p:nvPr>
        </p:nvSpPr>
        <p:spPr/>
        <p:txBody>
          <a:bodyPr/>
          <a:lstStyle/>
          <a:p>
            <a:fld id="{42E65689-8240-45C5-BB1A-376E97A4566F}" type="slidenum">
              <a:rPr lang="en-US" smtClean="0"/>
              <a:t>8</a:t>
            </a:fld>
            <a:endParaRPr lang="en-US"/>
          </a:p>
        </p:txBody>
      </p:sp>
    </p:spTree>
    <p:extLst>
      <p:ext uri="{BB962C8B-B14F-4D97-AF65-F5344CB8AC3E}">
        <p14:creationId xmlns:p14="http://schemas.microsoft.com/office/powerpoint/2010/main" val="2946496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I’m showing you the gamma distribution, which is taken directly from the </a:t>
            </a:r>
            <a:r>
              <a:rPr lang="en-US" dirty="0" err="1"/>
              <a:t>Pohle</a:t>
            </a:r>
            <a:r>
              <a:rPr lang="en-US" dirty="0"/>
              <a:t> et al paper.  The nice aspect of this distribution and why it’s used is that values cannot go below 0.  You can’t have a negative </a:t>
            </a:r>
            <a:r>
              <a:rPr lang="en-US" dirty="0" err="1"/>
              <a:t>steplength</a:t>
            </a:r>
            <a:r>
              <a:rPr lang="en-US" dirty="0"/>
              <a:t>, so it’s more appropriate, that is, it has the statistical support to be used with the animal movement data.</a:t>
            </a:r>
          </a:p>
          <a:p>
            <a:endParaRPr lang="en-US" dirty="0"/>
          </a:p>
          <a:p>
            <a:r>
              <a:rPr lang="en-US" dirty="0"/>
              <a:t>Here, we have 2 states.  State 1 is described with a mean value of 0.5 and a shape parameter of 0.7, that’s essentially the variance in this distribution.  State 2 has a mean of 4, with a shape or variance of 2.5.  What you can see is the difference in the shapes for each of these states…representative of different behaviors.</a:t>
            </a:r>
          </a:p>
        </p:txBody>
      </p:sp>
      <p:sp>
        <p:nvSpPr>
          <p:cNvPr id="4" name="Slide Number Placeholder 3"/>
          <p:cNvSpPr>
            <a:spLocks noGrp="1"/>
          </p:cNvSpPr>
          <p:nvPr>
            <p:ph type="sldNum" sz="quarter" idx="5"/>
          </p:nvPr>
        </p:nvSpPr>
        <p:spPr/>
        <p:txBody>
          <a:bodyPr/>
          <a:lstStyle/>
          <a:p>
            <a:fld id="{42E65689-8240-45C5-BB1A-376E97A4566F}" type="slidenum">
              <a:rPr lang="en-US" smtClean="0"/>
              <a:t>9</a:t>
            </a:fld>
            <a:endParaRPr lang="en-US"/>
          </a:p>
        </p:txBody>
      </p:sp>
    </p:spTree>
    <p:extLst>
      <p:ext uri="{BB962C8B-B14F-4D97-AF65-F5344CB8AC3E}">
        <p14:creationId xmlns:p14="http://schemas.microsoft.com/office/powerpoint/2010/main" val="105770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BB5D-8633-B235-A72B-5C34E06740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F7D767-0D0E-F013-3D8C-C52D5146F0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62E28E-8C61-5C80-63E4-7ECBDB436228}"/>
              </a:ext>
            </a:extLst>
          </p:cNvPr>
          <p:cNvSpPr>
            <a:spLocks noGrp="1"/>
          </p:cNvSpPr>
          <p:nvPr>
            <p:ph type="dt" sz="half" idx="10"/>
          </p:nvPr>
        </p:nvSpPr>
        <p:spPr/>
        <p:txBody>
          <a:bodyPr/>
          <a:lstStyle/>
          <a:p>
            <a:fld id="{0F40EE0F-3D5D-4E7E-9C3F-44BCD00311B7}" type="datetimeFigureOut">
              <a:rPr lang="en-US" smtClean="0"/>
              <a:t>6/29/2024</a:t>
            </a:fld>
            <a:endParaRPr lang="en-US"/>
          </a:p>
        </p:txBody>
      </p:sp>
      <p:sp>
        <p:nvSpPr>
          <p:cNvPr id="5" name="Footer Placeholder 4">
            <a:extLst>
              <a:ext uri="{FF2B5EF4-FFF2-40B4-BE49-F238E27FC236}">
                <a16:creationId xmlns:a16="http://schemas.microsoft.com/office/drawing/2014/main" id="{8F317237-7408-4A16-74D2-AC73925B3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C3E44-2A58-CD46-B4E6-634D9CAC7F7D}"/>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7669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C0D7B-0DA6-202F-D1C8-4CB926FEEC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4C709F-2E1C-E81F-AA16-D155253A8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0F9CF8-47D7-0AA5-4538-9F9D78A14736}"/>
              </a:ext>
            </a:extLst>
          </p:cNvPr>
          <p:cNvSpPr>
            <a:spLocks noGrp="1"/>
          </p:cNvSpPr>
          <p:nvPr>
            <p:ph type="dt" sz="half" idx="10"/>
          </p:nvPr>
        </p:nvSpPr>
        <p:spPr/>
        <p:txBody>
          <a:bodyPr/>
          <a:lstStyle/>
          <a:p>
            <a:fld id="{0F40EE0F-3D5D-4E7E-9C3F-44BCD00311B7}" type="datetimeFigureOut">
              <a:rPr lang="en-US" smtClean="0"/>
              <a:t>6/29/2024</a:t>
            </a:fld>
            <a:endParaRPr lang="en-US"/>
          </a:p>
        </p:txBody>
      </p:sp>
      <p:sp>
        <p:nvSpPr>
          <p:cNvPr id="5" name="Footer Placeholder 4">
            <a:extLst>
              <a:ext uri="{FF2B5EF4-FFF2-40B4-BE49-F238E27FC236}">
                <a16:creationId xmlns:a16="http://schemas.microsoft.com/office/drawing/2014/main" id="{438D59DA-F958-F568-FCB1-322CFA6DF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FF0AE-D9EC-A7CC-AC0B-4629241635CB}"/>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103711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EBBD73-A073-5BBF-3B88-EA4C110497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FF7137-AADD-1E27-D58D-A043800087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20D9C-43D1-0857-1C36-04756151891E}"/>
              </a:ext>
            </a:extLst>
          </p:cNvPr>
          <p:cNvSpPr>
            <a:spLocks noGrp="1"/>
          </p:cNvSpPr>
          <p:nvPr>
            <p:ph type="dt" sz="half" idx="10"/>
          </p:nvPr>
        </p:nvSpPr>
        <p:spPr/>
        <p:txBody>
          <a:bodyPr/>
          <a:lstStyle/>
          <a:p>
            <a:fld id="{0F40EE0F-3D5D-4E7E-9C3F-44BCD00311B7}" type="datetimeFigureOut">
              <a:rPr lang="en-US" smtClean="0"/>
              <a:t>6/29/2024</a:t>
            </a:fld>
            <a:endParaRPr lang="en-US"/>
          </a:p>
        </p:txBody>
      </p:sp>
      <p:sp>
        <p:nvSpPr>
          <p:cNvPr id="5" name="Footer Placeholder 4">
            <a:extLst>
              <a:ext uri="{FF2B5EF4-FFF2-40B4-BE49-F238E27FC236}">
                <a16:creationId xmlns:a16="http://schemas.microsoft.com/office/drawing/2014/main" id="{D85BF4B7-2862-C39E-1379-1AE77F97E0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36B26-27E8-9F79-2BE8-EB3CDDCF5B90}"/>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2375665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DA6B-8100-65D7-96FB-E83A80B4B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22D434-A3B4-6907-0E74-5280AD2619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802705-1F9E-F90B-835F-C3904C6C5647}"/>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6/29/2024</a:t>
            </a:fld>
            <a:endParaRPr lang="en-US"/>
          </a:p>
        </p:txBody>
      </p:sp>
      <p:sp>
        <p:nvSpPr>
          <p:cNvPr id="5" name="Footer Placeholder 4">
            <a:extLst>
              <a:ext uri="{FF2B5EF4-FFF2-40B4-BE49-F238E27FC236}">
                <a16:creationId xmlns:a16="http://schemas.microsoft.com/office/drawing/2014/main" id="{C9971DAD-E3C4-0A71-0B8C-A15AB32517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68586EE-B13A-2C36-4B5A-22088CD7C88B}"/>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9062937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A389-B57D-8ED1-B60E-EE5992A9F0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D3D35-E586-B3DD-17C2-FD3FC25810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088665-BE47-70AF-9E1C-83BAB605388C}"/>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6/29/2024</a:t>
            </a:fld>
            <a:endParaRPr lang="en-US"/>
          </a:p>
        </p:txBody>
      </p:sp>
      <p:sp>
        <p:nvSpPr>
          <p:cNvPr id="5" name="Footer Placeholder 4">
            <a:extLst>
              <a:ext uri="{FF2B5EF4-FFF2-40B4-BE49-F238E27FC236}">
                <a16:creationId xmlns:a16="http://schemas.microsoft.com/office/drawing/2014/main" id="{009E40FD-6745-0060-1A60-2121930170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F31B0DE-265F-9E79-41EF-453F674C0EB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779080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08B1-94CE-940D-F090-897C415459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B42A77-480B-C139-0489-42350C7118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D1E64C-4A42-EBAD-4DF8-E8189868C82C}"/>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6/29/2024</a:t>
            </a:fld>
            <a:endParaRPr lang="en-US"/>
          </a:p>
        </p:txBody>
      </p:sp>
      <p:sp>
        <p:nvSpPr>
          <p:cNvPr id="5" name="Footer Placeholder 4">
            <a:extLst>
              <a:ext uri="{FF2B5EF4-FFF2-40B4-BE49-F238E27FC236}">
                <a16:creationId xmlns:a16="http://schemas.microsoft.com/office/drawing/2014/main" id="{4FB9F794-C990-DAF6-D3B4-DB77B992F25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AC91EFB-6B9B-644B-B324-56C9D5A2A9F7}"/>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018328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25653-6BAA-2A22-209B-4D42AAF7B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792564-D1D4-2406-EC47-DF6EA21E65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0505AF-DDC5-6441-1B0D-FA856CDDE8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39899-26C6-9B66-C1E8-6BEABE69E4C4}"/>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6/29/2024</a:t>
            </a:fld>
            <a:endParaRPr lang="en-US"/>
          </a:p>
        </p:txBody>
      </p:sp>
      <p:sp>
        <p:nvSpPr>
          <p:cNvPr id="6" name="Footer Placeholder 5">
            <a:extLst>
              <a:ext uri="{FF2B5EF4-FFF2-40B4-BE49-F238E27FC236}">
                <a16:creationId xmlns:a16="http://schemas.microsoft.com/office/drawing/2014/main" id="{653287D0-5380-5D8B-96EB-896779B2D9A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78AF39-D9C4-B6AF-EA55-B2D3D359793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4223895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7F0C-C2C0-718C-46F0-6692B841CE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7F6AEF-0F4E-483C-823B-F8AB8B13A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2BA1A7-0139-FA31-C85A-C08F92A3F2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9F063B-0C07-4741-D9D8-23ACFD4DD8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1A239-EB1B-9BBE-D446-6B32DD0C48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14692E-C3C8-E3C4-1887-6DF88FC3A4B1}"/>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6/29/2024</a:t>
            </a:fld>
            <a:endParaRPr lang="en-US"/>
          </a:p>
        </p:txBody>
      </p:sp>
      <p:sp>
        <p:nvSpPr>
          <p:cNvPr id="8" name="Footer Placeholder 7">
            <a:extLst>
              <a:ext uri="{FF2B5EF4-FFF2-40B4-BE49-F238E27FC236}">
                <a16:creationId xmlns:a16="http://schemas.microsoft.com/office/drawing/2014/main" id="{8FF2DF99-A96F-2ECF-594B-FF6EE13C9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1086292-4DEA-3196-8736-BB7ACD5D1ED7}"/>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3012961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8282-8568-A661-B3FB-F6D3E30C6A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9488B1-22A8-CC95-5819-D5B65DB89CA3}"/>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6/29/2024</a:t>
            </a:fld>
            <a:endParaRPr lang="en-US"/>
          </a:p>
        </p:txBody>
      </p:sp>
      <p:sp>
        <p:nvSpPr>
          <p:cNvPr id="4" name="Footer Placeholder 3">
            <a:extLst>
              <a:ext uri="{FF2B5EF4-FFF2-40B4-BE49-F238E27FC236}">
                <a16:creationId xmlns:a16="http://schemas.microsoft.com/office/drawing/2014/main" id="{81D7FF7B-2A4B-5ADE-5A12-FB306A839AC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DCE3B061-81A4-264F-5AD1-F823B3120A16}"/>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98071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9AAD64-B307-9735-6581-81761A353F8F}"/>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6/29/2024</a:t>
            </a:fld>
            <a:endParaRPr lang="en-US"/>
          </a:p>
        </p:txBody>
      </p:sp>
      <p:sp>
        <p:nvSpPr>
          <p:cNvPr id="3" name="Footer Placeholder 2">
            <a:extLst>
              <a:ext uri="{FF2B5EF4-FFF2-40B4-BE49-F238E27FC236}">
                <a16:creationId xmlns:a16="http://schemas.microsoft.com/office/drawing/2014/main" id="{E5E24A79-9602-1C30-1992-36101CA24FD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67C959A-9ACA-FAF1-67B7-7760E42C58F8}"/>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640546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A926B-4369-CBA2-9A3E-7591989144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6A7AA4-A17B-FDED-62BE-EA121EFEB4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7E5E29-4509-2E0E-5BE7-E9B9BBE90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0DCC3-A940-E8C9-E694-AABA8E7974C5}"/>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6/29/2024</a:t>
            </a:fld>
            <a:endParaRPr lang="en-US"/>
          </a:p>
        </p:txBody>
      </p:sp>
      <p:sp>
        <p:nvSpPr>
          <p:cNvPr id="6" name="Footer Placeholder 5">
            <a:extLst>
              <a:ext uri="{FF2B5EF4-FFF2-40B4-BE49-F238E27FC236}">
                <a16:creationId xmlns:a16="http://schemas.microsoft.com/office/drawing/2014/main" id="{3919BBC6-A256-BD5C-0383-0579D385F45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2EF115E-9095-1EBB-A387-7A85178A8F36}"/>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12446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99D40-5657-CC9C-6A90-5BBD6C4D74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E1203-E98E-E3F7-FD4B-84C2AD19CD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F6EAA-832C-0B49-2FEA-E88F92714B4F}"/>
              </a:ext>
            </a:extLst>
          </p:cNvPr>
          <p:cNvSpPr>
            <a:spLocks noGrp="1"/>
          </p:cNvSpPr>
          <p:nvPr>
            <p:ph type="dt" sz="half" idx="10"/>
          </p:nvPr>
        </p:nvSpPr>
        <p:spPr/>
        <p:txBody>
          <a:bodyPr/>
          <a:lstStyle/>
          <a:p>
            <a:fld id="{0F40EE0F-3D5D-4E7E-9C3F-44BCD00311B7}" type="datetimeFigureOut">
              <a:rPr lang="en-US" smtClean="0"/>
              <a:t>6/29/2024</a:t>
            </a:fld>
            <a:endParaRPr lang="en-US"/>
          </a:p>
        </p:txBody>
      </p:sp>
      <p:sp>
        <p:nvSpPr>
          <p:cNvPr id="5" name="Footer Placeholder 4">
            <a:extLst>
              <a:ext uri="{FF2B5EF4-FFF2-40B4-BE49-F238E27FC236}">
                <a16:creationId xmlns:a16="http://schemas.microsoft.com/office/drawing/2014/main" id="{820C825B-FDE4-3C56-E8BF-EF1DB2096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8CF56D-FB19-F6AE-8C24-D9BEC8965035}"/>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7777327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B90F-7CA3-FFF1-4209-668BD7360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C6F27E-F640-B296-A998-6203E4119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A7082-70F3-8C41-97C2-54F0F8CB5A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2FED7-24F4-E2BB-E318-976BA3349B58}"/>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6/29/2024</a:t>
            </a:fld>
            <a:endParaRPr lang="en-US"/>
          </a:p>
        </p:txBody>
      </p:sp>
      <p:sp>
        <p:nvSpPr>
          <p:cNvPr id="6" name="Footer Placeholder 5">
            <a:extLst>
              <a:ext uri="{FF2B5EF4-FFF2-40B4-BE49-F238E27FC236}">
                <a16:creationId xmlns:a16="http://schemas.microsoft.com/office/drawing/2014/main" id="{D77E48E5-5C12-C9E2-26FD-3E2941F4A44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FE11748-19C0-B09C-B190-494A566029F9}"/>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17354960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408E-0048-5CE5-B29F-1D108ED077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EDAB26-3C18-9969-D346-0DEAF598F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A7CA0-3CAF-65EB-497D-1AD809EF4ECA}"/>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6/29/2024</a:t>
            </a:fld>
            <a:endParaRPr lang="en-US"/>
          </a:p>
        </p:txBody>
      </p:sp>
      <p:sp>
        <p:nvSpPr>
          <p:cNvPr id="5" name="Footer Placeholder 4">
            <a:extLst>
              <a:ext uri="{FF2B5EF4-FFF2-40B4-BE49-F238E27FC236}">
                <a16:creationId xmlns:a16="http://schemas.microsoft.com/office/drawing/2014/main" id="{68BAEB50-AA54-E0B4-20B1-099FFCD0E13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4DCA85D-DFD5-82BD-9BC8-B26C70E4249F}"/>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872303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87C838-384B-4EB9-CA30-42A1B23E01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926BBB-B169-FAE3-5C2A-A5A20244BF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9730D7-86EB-AA71-0C48-24381101FEBB}"/>
              </a:ext>
            </a:extLst>
          </p:cNvPr>
          <p:cNvSpPr>
            <a:spLocks noGrp="1"/>
          </p:cNvSpPr>
          <p:nvPr>
            <p:ph type="dt" sz="half" idx="10"/>
          </p:nvPr>
        </p:nvSpPr>
        <p:spPr>
          <a:xfrm>
            <a:off x="838200" y="6356350"/>
            <a:ext cx="2743200" cy="365125"/>
          </a:xfrm>
          <a:prstGeom prst="rect">
            <a:avLst/>
          </a:prstGeom>
        </p:spPr>
        <p:txBody>
          <a:bodyPr/>
          <a:lstStyle/>
          <a:p>
            <a:fld id="{9C09B839-4597-4A24-8E17-71B237D9282C}" type="datetimeFigureOut">
              <a:rPr lang="en-US" smtClean="0"/>
              <a:t>6/29/2024</a:t>
            </a:fld>
            <a:endParaRPr lang="en-US"/>
          </a:p>
        </p:txBody>
      </p:sp>
      <p:sp>
        <p:nvSpPr>
          <p:cNvPr id="5" name="Footer Placeholder 4">
            <a:extLst>
              <a:ext uri="{FF2B5EF4-FFF2-40B4-BE49-F238E27FC236}">
                <a16:creationId xmlns:a16="http://schemas.microsoft.com/office/drawing/2014/main" id="{1C6B97AD-80DE-24CB-D4D3-BEE4E8284B7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F6A553C-E318-E863-F7E7-B738448809FC}"/>
              </a:ext>
            </a:extLst>
          </p:cNvPr>
          <p:cNvSpPr>
            <a:spLocks noGrp="1"/>
          </p:cNvSpPr>
          <p:nvPr>
            <p:ph type="sldNum" sz="quarter" idx="12"/>
          </p:nvPr>
        </p:nvSpPr>
        <p:spPr>
          <a:xfrm>
            <a:off x="8610600" y="6356350"/>
            <a:ext cx="2743200" cy="365125"/>
          </a:xfrm>
          <a:prstGeom prst="rect">
            <a:avLst/>
          </a:prstGeom>
        </p:spPr>
        <p:txBody>
          <a:bodyPr/>
          <a:lstStyle/>
          <a:p>
            <a:fld id="{FBAD83BE-6F49-4E89-A5DB-AF6EE7CFFC43}" type="slidenum">
              <a:rPr lang="en-US" smtClean="0"/>
              <a:t>‹#›</a:t>
            </a:fld>
            <a:endParaRPr lang="en-US"/>
          </a:p>
        </p:txBody>
      </p:sp>
    </p:spTree>
    <p:extLst>
      <p:ext uri="{BB962C8B-B14F-4D97-AF65-F5344CB8AC3E}">
        <p14:creationId xmlns:p14="http://schemas.microsoft.com/office/powerpoint/2010/main" val="250488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91CB-8B5F-C874-43D6-F768C2995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4B19BA-08EE-B888-0556-598191F11C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41EE56-27D6-44B4-1BAD-79DE244B96F5}"/>
              </a:ext>
            </a:extLst>
          </p:cNvPr>
          <p:cNvSpPr>
            <a:spLocks noGrp="1"/>
          </p:cNvSpPr>
          <p:nvPr>
            <p:ph type="dt" sz="half" idx="10"/>
          </p:nvPr>
        </p:nvSpPr>
        <p:spPr/>
        <p:txBody>
          <a:bodyPr/>
          <a:lstStyle/>
          <a:p>
            <a:fld id="{0F40EE0F-3D5D-4E7E-9C3F-44BCD00311B7}" type="datetimeFigureOut">
              <a:rPr lang="en-US" smtClean="0"/>
              <a:t>6/29/2024</a:t>
            </a:fld>
            <a:endParaRPr lang="en-US"/>
          </a:p>
        </p:txBody>
      </p:sp>
      <p:sp>
        <p:nvSpPr>
          <p:cNvPr id="5" name="Footer Placeholder 4">
            <a:extLst>
              <a:ext uri="{FF2B5EF4-FFF2-40B4-BE49-F238E27FC236}">
                <a16:creationId xmlns:a16="http://schemas.microsoft.com/office/drawing/2014/main" id="{63E7D913-F301-F2E8-AF5D-2C44E7226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2BB129-B368-7225-2C28-6D1142AD3D67}"/>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830903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FB274-DBCF-04B6-98FD-A5326804A2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EAF53A-8EAA-C596-D476-3FF420D19C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FB47D8-395C-EA8C-1ECC-BB6699362C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2E13EC-3AA1-B0BE-F108-1D9BD81A24FD}"/>
              </a:ext>
            </a:extLst>
          </p:cNvPr>
          <p:cNvSpPr>
            <a:spLocks noGrp="1"/>
          </p:cNvSpPr>
          <p:nvPr>
            <p:ph type="dt" sz="half" idx="10"/>
          </p:nvPr>
        </p:nvSpPr>
        <p:spPr/>
        <p:txBody>
          <a:bodyPr/>
          <a:lstStyle/>
          <a:p>
            <a:fld id="{0F40EE0F-3D5D-4E7E-9C3F-44BCD00311B7}" type="datetimeFigureOut">
              <a:rPr lang="en-US" smtClean="0"/>
              <a:t>6/29/2024</a:t>
            </a:fld>
            <a:endParaRPr lang="en-US"/>
          </a:p>
        </p:txBody>
      </p:sp>
      <p:sp>
        <p:nvSpPr>
          <p:cNvPr id="6" name="Footer Placeholder 5">
            <a:extLst>
              <a:ext uri="{FF2B5EF4-FFF2-40B4-BE49-F238E27FC236}">
                <a16:creationId xmlns:a16="http://schemas.microsoft.com/office/drawing/2014/main" id="{E073BBA9-A502-F5CE-59C1-2EBE09FC0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8B6F4C-83B5-9006-D91A-8AC55AF806DB}"/>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299236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55CE-14E0-EEA5-496F-4CAF6B253E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CFD45C-F3B5-85C7-F786-70F38CEB4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DD3131-CFE7-00EC-1CA6-37A9D81F9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C84189-BF65-3515-4A7A-DD941691A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BB92D9-4E4F-25E3-7F24-97082E2DE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9AD9B8-E739-570A-2BD0-6C4F1268103A}"/>
              </a:ext>
            </a:extLst>
          </p:cNvPr>
          <p:cNvSpPr>
            <a:spLocks noGrp="1"/>
          </p:cNvSpPr>
          <p:nvPr>
            <p:ph type="dt" sz="half" idx="10"/>
          </p:nvPr>
        </p:nvSpPr>
        <p:spPr/>
        <p:txBody>
          <a:bodyPr/>
          <a:lstStyle/>
          <a:p>
            <a:fld id="{0F40EE0F-3D5D-4E7E-9C3F-44BCD00311B7}" type="datetimeFigureOut">
              <a:rPr lang="en-US" smtClean="0"/>
              <a:t>6/29/2024</a:t>
            </a:fld>
            <a:endParaRPr lang="en-US"/>
          </a:p>
        </p:txBody>
      </p:sp>
      <p:sp>
        <p:nvSpPr>
          <p:cNvPr id="8" name="Footer Placeholder 7">
            <a:extLst>
              <a:ext uri="{FF2B5EF4-FFF2-40B4-BE49-F238E27FC236}">
                <a16:creationId xmlns:a16="http://schemas.microsoft.com/office/drawing/2014/main" id="{028A2115-FA5B-08CB-1DFC-C0B9E32679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843EF5-AA14-2101-BD7B-F0C493557C22}"/>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1258697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11DD-2F96-E07B-0C2C-FF4418188B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2DA824-863A-BFD8-F290-02C28F0EDDE6}"/>
              </a:ext>
            </a:extLst>
          </p:cNvPr>
          <p:cNvSpPr>
            <a:spLocks noGrp="1"/>
          </p:cNvSpPr>
          <p:nvPr>
            <p:ph type="dt" sz="half" idx="10"/>
          </p:nvPr>
        </p:nvSpPr>
        <p:spPr/>
        <p:txBody>
          <a:bodyPr/>
          <a:lstStyle/>
          <a:p>
            <a:fld id="{0F40EE0F-3D5D-4E7E-9C3F-44BCD00311B7}" type="datetimeFigureOut">
              <a:rPr lang="en-US" smtClean="0"/>
              <a:t>6/29/2024</a:t>
            </a:fld>
            <a:endParaRPr lang="en-US"/>
          </a:p>
        </p:txBody>
      </p:sp>
      <p:sp>
        <p:nvSpPr>
          <p:cNvPr id="4" name="Footer Placeholder 3">
            <a:extLst>
              <a:ext uri="{FF2B5EF4-FFF2-40B4-BE49-F238E27FC236}">
                <a16:creationId xmlns:a16="http://schemas.microsoft.com/office/drawing/2014/main" id="{A6CBE686-7E8D-530F-E735-F8A3BCBF69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D4D7F0-15A9-C721-B71E-CE88CA6E2591}"/>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385180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E3593A-2DC7-E9CE-F156-ACC7C5920D1D}"/>
              </a:ext>
            </a:extLst>
          </p:cNvPr>
          <p:cNvSpPr>
            <a:spLocks noGrp="1"/>
          </p:cNvSpPr>
          <p:nvPr>
            <p:ph type="dt" sz="half" idx="10"/>
          </p:nvPr>
        </p:nvSpPr>
        <p:spPr/>
        <p:txBody>
          <a:bodyPr/>
          <a:lstStyle/>
          <a:p>
            <a:fld id="{0F40EE0F-3D5D-4E7E-9C3F-44BCD00311B7}" type="datetimeFigureOut">
              <a:rPr lang="en-US" smtClean="0"/>
              <a:t>6/29/2024</a:t>
            </a:fld>
            <a:endParaRPr lang="en-US"/>
          </a:p>
        </p:txBody>
      </p:sp>
      <p:sp>
        <p:nvSpPr>
          <p:cNvPr id="3" name="Footer Placeholder 2">
            <a:extLst>
              <a:ext uri="{FF2B5EF4-FFF2-40B4-BE49-F238E27FC236}">
                <a16:creationId xmlns:a16="http://schemas.microsoft.com/office/drawing/2014/main" id="{1F7A5F77-1085-85C2-D66E-F5DE974427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F786A4-E32B-EFE9-FC1D-7C4086E55C11}"/>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842575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441B-135A-B2AA-970A-97A61A76F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D160A2-07A3-41E8-A811-52E365EEDC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D161BA-922A-51CB-E559-00336E1FD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3F6AA-7008-043E-B582-C9214ED4059D}"/>
              </a:ext>
            </a:extLst>
          </p:cNvPr>
          <p:cNvSpPr>
            <a:spLocks noGrp="1"/>
          </p:cNvSpPr>
          <p:nvPr>
            <p:ph type="dt" sz="half" idx="10"/>
          </p:nvPr>
        </p:nvSpPr>
        <p:spPr/>
        <p:txBody>
          <a:bodyPr/>
          <a:lstStyle/>
          <a:p>
            <a:fld id="{0F40EE0F-3D5D-4E7E-9C3F-44BCD00311B7}" type="datetimeFigureOut">
              <a:rPr lang="en-US" smtClean="0"/>
              <a:t>6/29/2024</a:t>
            </a:fld>
            <a:endParaRPr lang="en-US"/>
          </a:p>
        </p:txBody>
      </p:sp>
      <p:sp>
        <p:nvSpPr>
          <p:cNvPr id="6" name="Footer Placeholder 5">
            <a:extLst>
              <a:ext uri="{FF2B5EF4-FFF2-40B4-BE49-F238E27FC236}">
                <a16:creationId xmlns:a16="http://schemas.microsoft.com/office/drawing/2014/main" id="{BB5DA603-EB35-6B6E-4E5F-6C1C36B102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B0BF47-4296-E556-2A8B-FF4A7B7A9358}"/>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108327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D6C3-CE40-939F-09BF-564486A98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69BFD2-D37A-ACE1-B146-F5F3D187F2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AA53D-32F9-B325-3680-8B215D6A7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5BA39-2989-0C58-D6DE-0EFDC0F26FA2}"/>
              </a:ext>
            </a:extLst>
          </p:cNvPr>
          <p:cNvSpPr>
            <a:spLocks noGrp="1"/>
          </p:cNvSpPr>
          <p:nvPr>
            <p:ph type="dt" sz="half" idx="10"/>
          </p:nvPr>
        </p:nvSpPr>
        <p:spPr/>
        <p:txBody>
          <a:bodyPr/>
          <a:lstStyle/>
          <a:p>
            <a:fld id="{0F40EE0F-3D5D-4E7E-9C3F-44BCD00311B7}" type="datetimeFigureOut">
              <a:rPr lang="en-US" smtClean="0"/>
              <a:t>6/29/2024</a:t>
            </a:fld>
            <a:endParaRPr lang="en-US"/>
          </a:p>
        </p:txBody>
      </p:sp>
      <p:sp>
        <p:nvSpPr>
          <p:cNvPr id="6" name="Footer Placeholder 5">
            <a:extLst>
              <a:ext uri="{FF2B5EF4-FFF2-40B4-BE49-F238E27FC236}">
                <a16:creationId xmlns:a16="http://schemas.microsoft.com/office/drawing/2014/main" id="{83052B1E-FA77-1C96-300F-F1E608BF9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6B57-C00E-4441-8C08-328F34089820}"/>
              </a:ext>
            </a:extLst>
          </p:cNvPr>
          <p:cNvSpPr>
            <a:spLocks noGrp="1"/>
          </p:cNvSpPr>
          <p:nvPr>
            <p:ph type="sldNum" sz="quarter" idx="12"/>
          </p:nvPr>
        </p:nvSpPr>
        <p:spPr/>
        <p:txBody>
          <a:bodyPr/>
          <a:lstStyle/>
          <a:p>
            <a:fld id="{447290D4-81FB-4B59-AA54-2B9C36D9663D}" type="slidenum">
              <a:rPr lang="en-US" smtClean="0"/>
              <a:t>‹#›</a:t>
            </a:fld>
            <a:endParaRPr lang="en-US"/>
          </a:p>
        </p:txBody>
      </p:sp>
    </p:spTree>
    <p:extLst>
      <p:ext uri="{BB962C8B-B14F-4D97-AF65-F5344CB8AC3E}">
        <p14:creationId xmlns:p14="http://schemas.microsoft.com/office/powerpoint/2010/main" val="671931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A58C8-6B07-ACDF-450A-72D3BFD7C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63242C-ABE4-720B-22C9-C472A89754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EE56B8-4B63-1295-6E22-6F874EFE73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40EE0F-3D5D-4E7E-9C3F-44BCD00311B7}" type="datetimeFigureOut">
              <a:rPr lang="en-US" smtClean="0"/>
              <a:t>6/29/2024</a:t>
            </a:fld>
            <a:endParaRPr lang="en-US"/>
          </a:p>
        </p:txBody>
      </p:sp>
      <p:sp>
        <p:nvSpPr>
          <p:cNvPr id="5" name="Footer Placeholder 4">
            <a:extLst>
              <a:ext uri="{FF2B5EF4-FFF2-40B4-BE49-F238E27FC236}">
                <a16:creationId xmlns:a16="http://schemas.microsoft.com/office/drawing/2014/main" id="{ACAA473C-AC5E-5D6C-B2B0-119DA0675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9E0EFF2-1ECD-7F1C-C4C8-F94A1097C4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7290D4-81FB-4B59-AA54-2B9C36D9663D}" type="slidenum">
              <a:rPr lang="en-US" smtClean="0"/>
              <a:t>‹#›</a:t>
            </a:fld>
            <a:endParaRPr lang="en-US"/>
          </a:p>
        </p:txBody>
      </p:sp>
    </p:spTree>
    <p:extLst>
      <p:ext uri="{BB962C8B-B14F-4D97-AF65-F5344CB8AC3E}">
        <p14:creationId xmlns:p14="http://schemas.microsoft.com/office/powerpoint/2010/main" val="658789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10CE1A-49E8-AC58-13B3-C7941A3D8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E56854-27D0-3C9A-F95D-5458C1105E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a:extLst>
              <a:ext uri="{FF2B5EF4-FFF2-40B4-BE49-F238E27FC236}">
                <a16:creationId xmlns:a16="http://schemas.microsoft.com/office/drawing/2014/main" id="{BC4829B8-FFBD-BDA8-2200-EC858B139093}"/>
              </a:ext>
            </a:extLst>
          </p:cNvPr>
          <p:cNvGrpSpPr/>
          <p:nvPr userDrawn="1"/>
        </p:nvGrpSpPr>
        <p:grpSpPr>
          <a:xfrm>
            <a:off x="0" y="6451786"/>
            <a:ext cx="12192000" cy="415448"/>
            <a:chOff x="0" y="6451786"/>
            <a:chExt cx="12192000" cy="415448"/>
          </a:xfrm>
        </p:grpSpPr>
        <p:pic>
          <p:nvPicPr>
            <p:cNvPr id="8" name="Picture 7">
              <a:extLst>
                <a:ext uri="{FF2B5EF4-FFF2-40B4-BE49-F238E27FC236}">
                  <a16:creationId xmlns:a16="http://schemas.microsoft.com/office/drawing/2014/main" id="{8D23631F-B8C8-53C3-4F4F-3FB9410203EA}"/>
                </a:ext>
              </a:extLst>
            </p:cNvPr>
            <p:cNvPicPr>
              <a:picLocks noChangeAspect="1"/>
            </p:cNvPicPr>
            <p:nvPr/>
          </p:nvPicPr>
          <p:blipFill rotWithShape="1">
            <a:blip r:embed="rId13"/>
            <a:srcRect l="36136"/>
            <a:stretch/>
          </p:blipFill>
          <p:spPr>
            <a:xfrm>
              <a:off x="0" y="6451786"/>
              <a:ext cx="4669632" cy="406214"/>
            </a:xfrm>
            <a:prstGeom prst="rect">
              <a:avLst/>
            </a:prstGeom>
          </p:spPr>
        </p:pic>
        <p:sp>
          <p:nvSpPr>
            <p:cNvPr id="9" name="Rectangle 8">
              <a:extLst>
                <a:ext uri="{FF2B5EF4-FFF2-40B4-BE49-F238E27FC236}">
                  <a16:creationId xmlns:a16="http://schemas.microsoft.com/office/drawing/2014/main" id="{4E73D8EE-1C7B-C2BA-0080-7E0DDF48D92E}"/>
                </a:ext>
              </a:extLst>
            </p:cNvPr>
            <p:cNvSpPr/>
            <p:nvPr/>
          </p:nvSpPr>
          <p:spPr>
            <a:xfrm>
              <a:off x="4274545" y="6451786"/>
              <a:ext cx="7917455" cy="415448"/>
            </a:xfrm>
            <a:prstGeom prst="rect">
              <a:avLst/>
            </a:prstGeom>
            <a:solidFill>
              <a:srgbClr val="0025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286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smconservation.gmu.edu/programs/graduate-and-professiona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87185EA-090A-5C31-CB0D-881D38CFC503}"/>
              </a:ext>
            </a:extLst>
          </p:cNvPr>
          <p:cNvPicPr>
            <a:picLocks noChangeAspect="1"/>
          </p:cNvPicPr>
          <p:nvPr/>
        </p:nvPicPr>
        <p:blipFill rotWithShape="1">
          <a:blip r:embed="rId3"/>
          <a:srcRect l="36136"/>
          <a:stretch/>
        </p:blipFill>
        <p:spPr>
          <a:xfrm>
            <a:off x="-1" y="0"/>
            <a:ext cx="7774113" cy="676275"/>
          </a:xfrm>
          <a:prstGeom prst="rect">
            <a:avLst/>
          </a:prstGeom>
        </p:spPr>
      </p:pic>
      <p:sp>
        <p:nvSpPr>
          <p:cNvPr id="5" name="Rectangle 4">
            <a:extLst>
              <a:ext uri="{FF2B5EF4-FFF2-40B4-BE49-F238E27FC236}">
                <a16:creationId xmlns:a16="http://schemas.microsoft.com/office/drawing/2014/main" id="{4AA0AA66-2471-EAD1-8494-C3C13310EF67}"/>
              </a:ext>
            </a:extLst>
          </p:cNvPr>
          <p:cNvSpPr/>
          <p:nvPr/>
        </p:nvSpPr>
        <p:spPr>
          <a:xfrm>
            <a:off x="5781174" y="0"/>
            <a:ext cx="6410826" cy="676275"/>
          </a:xfrm>
          <a:prstGeom prst="rect">
            <a:avLst/>
          </a:prstGeom>
          <a:solidFill>
            <a:srgbClr val="0025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hlinkClick r:id="rId4"/>
            <a:extLst>
              <a:ext uri="{FF2B5EF4-FFF2-40B4-BE49-F238E27FC236}">
                <a16:creationId xmlns:a16="http://schemas.microsoft.com/office/drawing/2014/main" id="{34C364B1-D933-7411-95E1-DA27805DFFEA}"/>
              </a:ext>
            </a:extLst>
          </p:cNvPr>
          <p:cNvPicPr>
            <a:picLocks noChangeAspect="1"/>
          </p:cNvPicPr>
          <p:nvPr/>
        </p:nvPicPr>
        <p:blipFill>
          <a:blip r:embed="rId5"/>
          <a:stretch>
            <a:fillRect/>
          </a:stretch>
        </p:blipFill>
        <p:spPr>
          <a:xfrm>
            <a:off x="7067307" y="4083605"/>
            <a:ext cx="4670553" cy="2396197"/>
          </a:xfrm>
          <a:prstGeom prst="rect">
            <a:avLst/>
          </a:prstGeom>
        </p:spPr>
      </p:pic>
      <p:sp>
        <p:nvSpPr>
          <p:cNvPr id="11" name="TextBox 10">
            <a:extLst>
              <a:ext uri="{FF2B5EF4-FFF2-40B4-BE49-F238E27FC236}">
                <a16:creationId xmlns:a16="http://schemas.microsoft.com/office/drawing/2014/main" id="{31533D78-8136-CE7A-3901-40C8D51E52B9}"/>
              </a:ext>
            </a:extLst>
          </p:cNvPr>
          <p:cNvSpPr txBox="1"/>
          <p:nvPr/>
        </p:nvSpPr>
        <p:spPr>
          <a:xfrm>
            <a:off x="6975028" y="6479802"/>
            <a:ext cx="4912172" cy="276999"/>
          </a:xfrm>
          <a:prstGeom prst="rect">
            <a:avLst/>
          </a:prstGeom>
          <a:noFill/>
        </p:spPr>
        <p:txBody>
          <a:bodyPr wrap="square">
            <a:spAutoFit/>
          </a:bodyPr>
          <a:lstStyle/>
          <a:p>
            <a:r>
              <a:rPr lang="en-US" sz="1200" dirty="0"/>
              <a:t>https://smconservation.gmu.edu/programs/graduate-and-professional/</a:t>
            </a:r>
          </a:p>
        </p:txBody>
      </p:sp>
      <p:sp>
        <p:nvSpPr>
          <p:cNvPr id="12" name="TextBox 11">
            <a:extLst>
              <a:ext uri="{FF2B5EF4-FFF2-40B4-BE49-F238E27FC236}">
                <a16:creationId xmlns:a16="http://schemas.microsoft.com/office/drawing/2014/main" id="{B1AF5018-DCEC-731D-B489-FF464851241D}"/>
              </a:ext>
            </a:extLst>
          </p:cNvPr>
          <p:cNvSpPr txBox="1"/>
          <p:nvPr/>
        </p:nvSpPr>
        <p:spPr>
          <a:xfrm>
            <a:off x="206791" y="2463350"/>
            <a:ext cx="3532442" cy="1477328"/>
          </a:xfrm>
          <a:prstGeom prst="rect">
            <a:avLst/>
          </a:prstGeom>
          <a:noFill/>
        </p:spPr>
        <p:txBody>
          <a:bodyPr wrap="none" rtlCol="0">
            <a:spAutoFit/>
          </a:bodyPr>
          <a:lstStyle/>
          <a:p>
            <a:r>
              <a:rPr lang="en-US" sz="2000" dirty="0">
                <a:solidFill>
                  <a:srgbClr val="165C7D"/>
                </a:solidFill>
              </a:rPr>
              <a:t>Jared A. Stabach, PhD</a:t>
            </a:r>
          </a:p>
          <a:p>
            <a:r>
              <a:rPr lang="en-US" sz="1400" i="1" dirty="0">
                <a:solidFill>
                  <a:schemeClr val="tx1">
                    <a:lumMod val="75000"/>
                    <a:lumOff val="25000"/>
                  </a:schemeClr>
                </a:solidFill>
              </a:rPr>
              <a:t>Research Ecologist</a:t>
            </a:r>
          </a:p>
          <a:p>
            <a:r>
              <a:rPr lang="en-US" sz="1400" i="1" dirty="0">
                <a:solidFill>
                  <a:schemeClr val="tx1">
                    <a:lumMod val="75000"/>
                    <a:lumOff val="25000"/>
                  </a:schemeClr>
                </a:solidFill>
              </a:rPr>
              <a:t>Terrestrial Lead – Movement of Life Initiative</a:t>
            </a:r>
          </a:p>
          <a:p>
            <a:r>
              <a:rPr lang="en-US" sz="1400" i="1" dirty="0">
                <a:solidFill>
                  <a:schemeClr val="tx1">
                    <a:lumMod val="75000"/>
                    <a:lumOff val="25000"/>
                  </a:schemeClr>
                </a:solidFill>
              </a:rPr>
              <a:t>Conservation Ecology Center</a:t>
            </a:r>
          </a:p>
          <a:p>
            <a:r>
              <a:rPr lang="en-US" sz="1400" i="1" dirty="0">
                <a:solidFill>
                  <a:schemeClr val="tx1">
                    <a:lumMod val="75000"/>
                    <a:lumOff val="25000"/>
                  </a:schemeClr>
                </a:solidFill>
              </a:rPr>
              <a:t>Smithsonian’s National Zoo &amp;</a:t>
            </a:r>
          </a:p>
          <a:p>
            <a:r>
              <a:rPr lang="en-US" sz="1400" i="1" dirty="0">
                <a:solidFill>
                  <a:schemeClr val="tx1">
                    <a:lumMod val="75000"/>
                    <a:lumOff val="25000"/>
                  </a:schemeClr>
                </a:solidFill>
              </a:rPr>
              <a:t>Conservation Biology Institute</a:t>
            </a:r>
          </a:p>
        </p:txBody>
      </p:sp>
      <p:sp>
        <p:nvSpPr>
          <p:cNvPr id="13" name="TextBox 12">
            <a:extLst>
              <a:ext uri="{FF2B5EF4-FFF2-40B4-BE49-F238E27FC236}">
                <a16:creationId xmlns:a16="http://schemas.microsoft.com/office/drawing/2014/main" id="{B9A837DD-3208-D747-B0DB-E2EF34847529}"/>
              </a:ext>
            </a:extLst>
          </p:cNvPr>
          <p:cNvSpPr txBox="1"/>
          <p:nvPr/>
        </p:nvSpPr>
        <p:spPr>
          <a:xfrm>
            <a:off x="234499" y="1019818"/>
            <a:ext cx="9264433" cy="561692"/>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0" marR="0" lvl="0" indent="0" defTabSz="685800" rtl="0" eaLnBrk="1" fontAlgn="auto" latinLnBrk="0" hangingPunct="1">
              <a:lnSpc>
                <a:spcPct val="100000"/>
              </a:lnSpc>
              <a:spcBef>
                <a:spcPts val="0"/>
              </a:spcBef>
              <a:spcAft>
                <a:spcPts val="0"/>
              </a:spcAft>
              <a:buClrTx/>
              <a:buSzTx/>
              <a:buFontTx/>
              <a:buNone/>
              <a:tabLst/>
              <a:defRPr/>
            </a:pPr>
            <a:r>
              <a:rPr lang="en-US" sz="3200" b="1" dirty="0">
                <a:solidFill>
                  <a:prstClr val="black"/>
                </a:solidFill>
                <a:latin typeface="Century Gothic"/>
                <a:ea typeface="+mn-lt"/>
                <a:cs typeface="Calibri" panose="020F0502020204030204"/>
              </a:rPr>
              <a:t>Introduction to Animal Movement Analyses</a:t>
            </a:r>
            <a:endParaRPr kumimoji="0" lang="en-US" sz="3200" b="0" u="none" strike="noStrike" kern="1200" cap="none" spc="0" normalizeH="0" baseline="0" noProof="0" dirty="0">
              <a:ln>
                <a:noFill/>
              </a:ln>
              <a:solidFill>
                <a:prstClr val="black"/>
              </a:solidFill>
              <a:effectLst/>
              <a:uLnTx/>
              <a:uFillTx/>
              <a:latin typeface="Century Gothic"/>
              <a:ea typeface="+mn-ea"/>
              <a:cs typeface="+mn-cs"/>
            </a:endParaRPr>
          </a:p>
        </p:txBody>
      </p:sp>
      <p:sp>
        <p:nvSpPr>
          <p:cNvPr id="14" name="TextBox 13">
            <a:extLst>
              <a:ext uri="{FF2B5EF4-FFF2-40B4-BE49-F238E27FC236}">
                <a16:creationId xmlns:a16="http://schemas.microsoft.com/office/drawing/2014/main" id="{9077D444-E586-DF9B-8BCB-18439523F4FD}"/>
              </a:ext>
            </a:extLst>
          </p:cNvPr>
          <p:cNvSpPr txBox="1"/>
          <p:nvPr/>
        </p:nvSpPr>
        <p:spPr>
          <a:xfrm>
            <a:off x="206791" y="1581510"/>
            <a:ext cx="4461478" cy="461665"/>
          </a:xfrm>
          <a:prstGeom prst="rect">
            <a:avLst/>
          </a:prstGeom>
          <a:noFill/>
        </p:spPr>
        <p:txBody>
          <a:bodyPr wrap="none" rtlCol="0">
            <a:spAutoFit/>
          </a:bodyPr>
          <a:lstStyle/>
          <a:p>
            <a:r>
              <a:rPr lang="en-US" sz="2400" dirty="0">
                <a:latin typeface="Century Gothic" panose="020B0502020202020204" pitchFamily="34" charset="0"/>
              </a:rPr>
              <a:t>Categorizing Behavior States</a:t>
            </a:r>
          </a:p>
        </p:txBody>
      </p:sp>
      <p:sp>
        <p:nvSpPr>
          <p:cNvPr id="15" name="TextBox 14">
            <a:extLst>
              <a:ext uri="{FF2B5EF4-FFF2-40B4-BE49-F238E27FC236}">
                <a16:creationId xmlns:a16="http://schemas.microsoft.com/office/drawing/2014/main" id="{43A6E328-369B-642F-FBC5-FBD1E154A1A0}"/>
              </a:ext>
            </a:extLst>
          </p:cNvPr>
          <p:cNvSpPr txBox="1"/>
          <p:nvPr/>
        </p:nvSpPr>
        <p:spPr>
          <a:xfrm>
            <a:off x="206791" y="5556472"/>
            <a:ext cx="6625532" cy="923330"/>
          </a:xfrm>
          <a:prstGeom prst="rect">
            <a:avLst/>
          </a:prstGeom>
          <a:noFill/>
        </p:spPr>
        <p:txBody>
          <a:bodyPr wrap="none" rtlCol="0">
            <a:spAutoFit/>
          </a:bodyPr>
          <a:lstStyle/>
          <a:p>
            <a:r>
              <a:rPr lang="en-US" dirty="0">
                <a:latin typeface="Century Gothic" panose="020B0502020202020204" pitchFamily="34" charset="0"/>
              </a:rPr>
              <a:t>This lecture is based on a graduate training course taught</a:t>
            </a:r>
          </a:p>
          <a:p>
            <a:r>
              <a:rPr lang="en-US" dirty="0">
                <a:latin typeface="Century Gothic" panose="020B0502020202020204" pitchFamily="34" charset="0"/>
              </a:rPr>
              <a:t>at the Smithsonian-Mason School of Conservation</a:t>
            </a:r>
          </a:p>
          <a:p>
            <a:r>
              <a:rPr lang="en-US" dirty="0">
                <a:latin typeface="Century Gothic" panose="020B0502020202020204" pitchFamily="34" charset="0"/>
              </a:rPr>
              <a:t>Many thanks to Dr. Joe Kolowski for sharing his notes.</a:t>
            </a:r>
          </a:p>
        </p:txBody>
      </p:sp>
      <p:pic>
        <p:nvPicPr>
          <p:cNvPr id="3" name="Picture 2">
            <a:extLst>
              <a:ext uri="{FF2B5EF4-FFF2-40B4-BE49-F238E27FC236}">
                <a16:creationId xmlns:a16="http://schemas.microsoft.com/office/drawing/2014/main" id="{4D1AEC49-9C29-405C-E5B0-FE46F05E324A}"/>
              </a:ext>
            </a:extLst>
          </p:cNvPr>
          <p:cNvPicPr>
            <a:picLocks noChangeAspect="1"/>
          </p:cNvPicPr>
          <p:nvPr/>
        </p:nvPicPr>
        <p:blipFill rotWithShape="1">
          <a:blip r:embed="rId6"/>
          <a:srcRect l="11935" t="57234" r="8366"/>
          <a:stretch/>
        </p:blipFill>
        <p:spPr>
          <a:xfrm>
            <a:off x="5260980" y="2139391"/>
            <a:ext cx="3971472" cy="1304372"/>
          </a:xfrm>
          <a:prstGeom prst="rect">
            <a:avLst/>
          </a:prstGeom>
        </p:spPr>
      </p:pic>
      <p:pic>
        <p:nvPicPr>
          <p:cNvPr id="6" name="Picture 5">
            <a:extLst>
              <a:ext uri="{FF2B5EF4-FFF2-40B4-BE49-F238E27FC236}">
                <a16:creationId xmlns:a16="http://schemas.microsoft.com/office/drawing/2014/main" id="{42CE2F31-67F6-D825-5D6D-F30AF08131D6}"/>
              </a:ext>
            </a:extLst>
          </p:cNvPr>
          <p:cNvPicPr>
            <a:picLocks noChangeAspect="1"/>
          </p:cNvPicPr>
          <p:nvPr/>
        </p:nvPicPr>
        <p:blipFill>
          <a:blip r:embed="rId7">
            <a:alphaModFix amt="25000"/>
          </a:blip>
          <a:stretch>
            <a:fillRect/>
          </a:stretch>
        </p:blipFill>
        <p:spPr>
          <a:xfrm>
            <a:off x="9232452" y="1169196"/>
            <a:ext cx="2846347" cy="1464471"/>
          </a:xfrm>
          <a:prstGeom prst="rect">
            <a:avLst/>
          </a:prstGeom>
        </p:spPr>
      </p:pic>
    </p:spTree>
    <p:extLst>
      <p:ext uri="{BB962C8B-B14F-4D97-AF65-F5344CB8AC3E}">
        <p14:creationId xmlns:p14="http://schemas.microsoft.com/office/powerpoint/2010/main" val="275940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3AC2-226D-1F95-D7D0-A2CB1B4D0033}"/>
              </a:ext>
            </a:extLst>
          </p:cNvPr>
          <p:cNvSpPr>
            <a:spLocks noGrp="1"/>
          </p:cNvSpPr>
          <p:nvPr>
            <p:ph type="title" idx="4294967295"/>
          </p:nvPr>
        </p:nvSpPr>
        <p:spPr>
          <a:xfrm>
            <a:off x="496675" y="322824"/>
            <a:ext cx="10515600" cy="1325563"/>
          </a:xfrm>
        </p:spPr>
        <p:txBody>
          <a:bodyPr>
            <a:normAutofit/>
          </a:bodyPr>
          <a:lstStyle/>
          <a:p>
            <a:r>
              <a:rPr lang="en-US" sz="3200" b="1" i="0" u="none" strike="noStrike" baseline="0" dirty="0">
                <a:solidFill>
                  <a:srgbClr val="000000"/>
                </a:solidFill>
              </a:rPr>
              <a:t>Hidden Markov Models with </a:t>
            </a:r>
            <a:r>
              <a:rPr lang="en-US" sz="3200" b="1" i="0" u="none" strike="noStrike" baseline="0" dirty="0" err="1">
                <a:solidFill>
                  <a:srgbClr val="000000"/>
                </a:solidFill>
              </a:rPr>
              <a:t>moveHMM</a:t>
            </a:r>
            <a:br>
              <a:rPr lang="en-US" sz="3200" b="1" i="0" u="none" strike="noStrike" baseline="0" dirty="0">
                <a:solidFill>
                  <a:srgbClr val="000000"/>
                </a:solidFill>
              </a:rPr>
            </a:br>
            <a:endParaRPr lang="en-US" sz="3200" b="1" dirty="0"/>
          </a:p>
        </p:txBody>
      </p:sp>
      <p:sp>
        <p:nvSpPr>
          <p:cNvPr id="3" name="Content Placeholder 2">
            <a:extLst>
              <a:ext uri="{FF2B5EF4-FFF2-40B4-BE49-F238E27FC236}">
                <a16:creationId xmlns:a16="http://schemas.microsoft.com/office/drawing/2014/main" id="{4670E709-D8FC-0D78-30B4-EA57FD404F5D}"/>
              </a:ext>
            </a:extLst>
          </p:cNvPr>
          <p:cNvSpPr>
            <a:spLocks noGrp="1"/>
          </p:cNvSpPr>
          <p:nvPr>
            <p:ph idx="4294967295"/>
          </p:nvPr>
        </p:nvSpPr>
        <p:spPr>
          <a:xfrm>
            <a:off x="736270" y="1648387"/>
            <a:ext cx="7647709" cy="4351338"/>
          </a:xfrm>
        </p:spPr>
        <p:txBody>
          <a:bodyPr/>
          <a:lstStyle/>
          <a:p>
            <a:pPr marL="0" indent="0">
              <a:buNone/>
            </a:pPr>
            <a:r>
              <a:rPr lang="en-US" sz="1800" b="0" i="0" u="none" strike="noStrike" baseline="0" dirty="0" err="1">
                <a:solidFill>
                  <a:srgbClr val="000000"/>
                </a:solidFill>
                <a:latin typeface="Courier New" panose="02070309020205020404" pitchFamily="49" charset="0"/>
              </a:rPr>
              <a:t>my_mod</a:t>
            </a:r>
            <a:r>
              <a:rPr lang="en-US" sz="1800" b="0" i="0" u="none" strike="noStrike" baseline="0" dirty="0">
                <a:solidFill>
                  <a:srgbClr val="000000"/>
                </a:solidFill>
                <a:latin typeface="Courier New" panose="02070309020205020404" pitchFamily="49" charset="0"/>
              </a:rPr>
              <a:t> &lt;- </a:t>
            </a:r>
            <a:r>
              <a:rPr lang="en-US" sz="1800" b="0" i="0" u="none" strike="noStrike" baseline="0" dirty="0" err="1">
                <a:solidFill>
                  <a:srgbClr val="000000"/>
                </a:solidFill>
                <a:latin typeface="Courier New" panose="02070309020205020404" pitchFamily="49" charset="0"/>
              </a:rPr>
              <a:t>fitHMM</a:t>
            </a:r>
            <a:r>
              <a:rPr lang="en-US" sz="1800" b="0" i="0" u="none" strike="noStrike" baseline="0" dirty="0">
                <a:solidFill>
                  <a:srgbClr val="000000"/>
                </a:solidFill>
                <a:latin typeface="Courier New" panose="02070309020205020404" pitchFamily="49" charset="0"/>
              </a:rPr>
              <a:t>(data = </a:t>
            </a:r>
            <a:r>
              <a:rPr lang="en-US" sz="1800" b="0" i="0" u="none" strike="noStrike" baseline="0" dirty="0" err="1">
                <a:solidFill>
                  <a:srgbClr val="000000"/>
                </a:solidFill>
                <a:latin typeface="Courier New" panose="02070309020205020404" pitchFamily="49" charset="0"/>
              </a:rPr>
              <a:t>my_move_object</a:t>
            </a:r>
            <a:r>
              <a:rPr lang="en-US" sz="1800" b="0" i="0" u="none" strike="noStrike" baseline="0" dirty="0">
                <a:solidFill>
                  <a:srgbClr val="000000"/>
                </a:solidFill>
                <a:latin typeface="Courier New" panose="02070309020205020404" pitchFamily="49" charset="0"/>
              </a:rPr>
              <a:t>,</a:t>
            </a:r>
          </a:p>
          <a:p>
            <a:pPr marL="0" indent="0">
              <a:buNone/>
            </a:pPr>
            <a:r>
              <a:rPr lang="en-US" sz="1800" dirty="0">
                <a:solidFill>
                  <a:srgbClr val="000000"/>
                </a:solidFill>
                <a:latin typeface="Courier New" panose="02070309020205020404" pitchFamily="49" charset="0"/>
              </a:rPr>
              <a:t>		</a:t>
            </a:r>
            <a:r>
              <a:rPr lang="en-US" sz="1800" b="0" i="0" u="none" strike="noStrike" baseline="0" dirty="0" err="1">
                <a:solidFill>
                  <a:srgbClr val="000000"/>
                </a:solidFill>
                <a:latin typeface="Courier New" panose="02070309020205020404" pitchFamily="49" charset="0"/>
              </a:rPr>
              <a:t>nbStates</a:t>
            </a:r>
            <a:r>
              <a:rPr lang="en-US" sz="1800" b="0" i="0" u="none" strike="noStrike" baseline="0" dirty="0">
                <a:solidFill>
                  <a:srgbClr val="000000"/>
                </a:solidFill>
                <a:latin typeface="Courier New" panose="02070309020205020404" pitchFamily="49" charset="0"/>
              </a:rPr>
              <a:t>= 2,</a:t>
            </a:r>
          </a:p>
          <a:p>
            <a:pPr marL="0" indent="0">
              <a:buNone/>
            </a:pPr>
            <a:r>
              <a:rPr lang="en-US" sz="180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stepPar0 = stepPar0,</a:t>
            </a:r>
          </a:p>
          <a:p>
            <a:pPr marL="0" indent="0">
              <a:buNone/>
            </a:pPr>
            <a:r>
              <a:rPr lang="en-US" sz="180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anglePar0 = anglePar0,</a:t>
            </a:r>
          </a:p>
          <a:p>
            <a:pPr marL="0" indent="0">
              <a:buNone/>
            </a:pPr>
            <a:r>
              <a:rPr lang="en-US" sz="1800" dirty="0">
                <a:solidFill>
                  <a:srgbClr val="000000"/>
                </a:solidFill>
                <a:latin typeface="Courier New" panose="02070309020205020404" pitchFamily="49" charset="0"/>
              </a:rPr>
              <a:t>		</a:t>
            </a:r>
            <a:r>
              <a:rPr lang="en-US" sz="1800" b="0" i="0" u="none" strike="noStrike" baseline="0" dirty="0">
                <a:solidFill>
                  <a:srgbClr val="000000"/>
                </a:solidFill>
                <a:latin typeface="Courier New" panose="02070309020205020404" pitchFamily="49" charset="0"/>
              </a:rPr>
              <a:t>formula = ~ 1)</a:t>
            </a:r>
          </a:p>
          <a:p>
            <a:pPr marL="0" indent="0">
              <a:buNone/>
            </a:pPr>
            <a:endParaRPr lang="en-US" sz="1800" b="0" i="0" u="none" strike="noStrike" baseline="0" dirty="0">
              <a:solidFill>
                <a:srgbClr val="000000"/>
              </a:solidFill>
              <a:latin typeface="Courier New" panose="02070309020205020404" pitchFamily="49" charset="0"/>
            </a:endParaRPr>
          </a:p>
          <a:p>
            <a:pPr marL="0" indent="0">
              <a:buNone/>
            </a:pPr>
            <a:r>
              <a:rPr lang="en-US" sz="1800" b="0" i="0" u="none" strike="noStrike" baseline="0" dirty="0">
                <a:solidFill>
                  <a:srgbClr val="000000"/>
                </a:solidFill>
                <a:latin typeface="Courier New" panose="02070309020205020404" pitchFamily="49" charset="0"/>
              </a:rPr>
              <a:t>plot(</a:t>
            </a:r>
            <a:r>
              <a:rPr lang="en-US" sz="1800" b="0" i="0" u="none" strike="noStrike" baseline="0" dirty="0" err="1">
                <a:solidFill>
                  <a:srgbClr val="000000"/>
                </a:solidFill>
                <a:latin typeface="Courier New" panose="02070309020205020404" pitchFamily="49" charset="0"/>
              </a:rPr>
              <a:t>my_mod</a:t>
            </a:r>
            <a:r>
              <a:rPr lang="en-US" sz="1800" b="0" i="0" u="none" strike="noStrike" baseline="0" dirty="0">
                <a:solidFill>
                  <a:srgbClr val="000000"/>
                </a:solidFill>
                <a:latin typeface="Courier New" panose="02070309020205020404" pitchFamily="49" charset="0"/>
              </a:rPr>
              <a:t>)</a:t>
            </a:r>
          </a:p>
        </p:txBody>
      </p:sp>
      <p:sp>
        <p:nvSpPr>
          <p:cNvPr id="7" name="TextBox 6">
            <a:extLst>
              <a:ext uri="{FF2B5EF4-FFF2-40B4-BE49-F238E27FC236}">
                <a16:creationId xmlns:a16="http://schemas.microsoft.com/office/drawing/2014/main" id="{6D70C305-662B-B024-9D4E-61C5CC5A7A19}"/>
              </a:ext>
            </a:extLst>
          </p:cNvPr>
          <p:cNvSpPr txBox="1"/>
          <p:nvPr/>
        </p:nvSpPr>
        <p:spPr>
          <a:xfrm>
            <a:off x="6229486" y="2380404"/>
            <a:ext cx="4803894" cy="338554"/>
          </a:xfrm>
          <a:prstGeom prst="rect">
            <a:avLst/>
          </a:prstGeom>
          <a:noFill/>
        </p:spPr>
        <p:txBody>
          <a:bodyPr wrap="square">
            <a:spAutoFit/>
          </a:bodyPr>
          <a:lstStyle/>
          <a:p>
            <a:pPr marL="0" indent="0">
              <a:buNone/>
            </a:pPr>
            <a:r>
              <a:rPr lang="en-US" sz="1600" b="0" i="0" u="none" strike="noStrike" baseline="0" dirty="0">
                <a:solidFill>
                  <a:srgbClr val="4471C4"/>
                </a:solidFill>
                <a:latin typeface="+mj-lt"/>
              </a:rPr>
              <a:t># Starting values, step length distribution </a:t>
            </a:r>
          </a:p>
        </p:txBody>
      </p:sp>
      <p:sp>
        <p:nvSpPr>
          <p:cNvPr id="8" name="TextBox 7">
            <a:extLst>
              <a:ext uri="{FF2B5EF4-FFF2-40B4-BE49-F238E27FC236}">
                <a16:creationId xmlns:a16="http://schemas.microsoft.com/office/drawing/2014/main" id="{5D3CA918-BBC6-5762-8B47-792B0113CEF3}"/>
              </a:ext>
            </a:extLst>
          </p:cNvPr>
          <p:cNvSpPr txBox="1"/>
          <p:nvPr/>
        </p:nvSpPr>
        <p:spPr>
          <a:xfrm>
            <a:off x="6229486" y="2767091"/>
            <a:ext cx="4782789" cy="338554"/>
          </a:xfrm>
          <a:prstGeom prst="rect">
            <a:avLst/>
          </a:prstGeom>
          <a:noFill/>
        </p:spPr>
        <p:txBody>
          <a:bodyPr wrap="square" rtlCol="0">
            <a:spAutoFit/>
          </a:bodyPr>
          <a:lstStyle/>
          <a:p>
            <a:r>
              <a:rPr lang="en-US" sz="1600" b="0" i="0" u="none" strike="noStrike" baseline="0" dirty="0">
                <a:solidFill>
                  <a:srgbClr val="4471C4"/>
                </a:solidFill>
                <a:latin typeface="+mj-lt"/>
              </a:rPr>
              <a:t># Starting values, turn angle distribution </a:t>
            </a:r>
          </a:p>
        </p:txBody>
      </p:sp>
      <p:grpSp>
        <p:nvGrpSpPr>
          <p:cNvPr id="12" name="Group 11">
            <a:extLst>
              <a:ext uri="{FF2B5EF4-FFF2-40B4-BE49-F238E27FC236}">
                <a16:creationId xmlns:a16="http://schemas.microsoft.com/office/drawing/2014/main" id="{657D0892-3C85-64D5-4C2B-D35A0E0D0600}"/>
              </a:ext>
            </a:extLst>
          </p:cNvPr>
          <p:cNvGrpSpPr/>
          <p:nvPr/>
        </p:nvGrpSpPr>
        <p:grpSpPr>
          <a:xfrm>
            <a:off x="4667001" y="3482114"/>
            <a:ext cx="7524999" cy="855017"/>
            <a:chOff x="4667001" y="3482114"/>
            <a:chExt cx="7524999" cy="855017"/>
          </a:xfrm>
        </p:grpSpPr>
        <p:sp>
          <p:nvSpPr>
            <p:cNvPr id="9" name="TextBox 8">
              <a:extLst>
                <a:ext uri="{FF2B5EF4-FFF2-40B4-BE49-F238E27FC236}">
                  <a16:creationId xmlns:a16="http://schemas.microsoft.com/office/drawing/2014/main" id="{290EC748-5449-6A42-0839-7C4C0EA1B9D1}"/>
                </a:ext>
              </a:extLst>
            </p:cNvPr>
            <p:cNvSpPr txBox="1"/>
            <p:nvPr/>
          </p:nvSpPr>
          <p:spPr>
            <a:xfrm>
              <a:off x="5332020" y="3752356"/>
              <a:ext cx="6859980" cy="584775"/>
            </a:xfrm>
            <a:prstGeom prst="rect">
              <a:avLst/>
            </a:prstGeom>
            <a:noFill/>
          </p:spPr>
          <p:txBody>
            <a:bodyPr wrap="square" rtlCol="0">
              <a:spAutoFit/>
            </a:bodyPr>
            <a:lstStyle/>
            <a:p>
              <a:r>
                <a:rPr lang="en-US" sz="1600" b="0" i="0" u="none" strike="noStrike" baseline="0" dirty="0">
                  <a:solidFill>
                    <a:srgbClr val="FF0000"/>
                  </a:solidFill>
                </a:rPr>
                <a:t>Ability to investigate impact of covariates on transition probabilities</a:t>
              </a:r>
              <a:endParaRPr lang="en-US" sz="1600" dirty="0"/>
            </a:p>
            <a:p>
              <a:endParaRPr lang="en-US" sz="1600" dirty="0"/>
            </a:p>
          </p:txBody>
        </p:sp>
        <p:cxnSp>
          <p:nvCxnSpPr>
            <p:cNvPr id="11" name="Straight Arrow Connector 10">
              <a:extLst>
                <a:ext uri="{FF2B5EF4-FFF2-40B4-BE49-F238E27FC236}">
                  <a16:creationId xmlns:a16="http://schemas.microsoft.com/office/drawing/2014/main" id="{D8A77442-408E-EF12-8F8F-C418DCCE0CAA}"/>
                </a:ext>
              </a:extLst>
            </p:cNvPr>
            <p:cNvCxnSpPr/>
            <p:nvPr/>
          </p:nvCxnSpPr>
          <p:spPr>
            <a:xfrm flipH="1" flipV="1">
              <a:off x="4667001" y="3482114"/>
              <a:ext cx="665019" cy="34194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4" name="TextBox 3">
            <a:extLst>
              <a:ext uri="{FF2B5EF4-FFF2-40B4-BE49-F238E27FC236}">
                <a16:creationId xmlns:a16="http://schemas.microsoft.com/office/drawing/2014/main" id="{89FDEC41-5877-8058-90F1-50314B1A1FD5}"/>
              </a:ext>
            </a:extLst>
          </p:cNvPr>
          <p:cNvSpPr txBox="1"/>
          <p:nvPr/>
        </p:nvSpPr>
        <p:spPr>
          <a:xfrm>
            <a:off x="6229486" y="2029318"/>
            <a:ext cx="4803894" cy="338554"/>
          </a:xfrm>
          <a:prstGeom prst="rect">
            <a:avLst/>
          </a:prstGeom>
          <a:noFill/>
        </p:spPr>
        <p:txBody>
          <a:bodyPr wrap="square">
            <a:spAutoFit/>
          </a:bodyPr>
          <a:lstStyle/>
          <a:p>
            <a:pPr marL="0" indent="0">
              <a:buNone/>
            </a:pPr>
            <a:r>
              <a:rPr lang="en-US" sz="1600" b="0" i="0" u="none" strike="noStrike" baseline="0" dirty="0">
                <a:solidFill>
                  <a:srgbClr val="4471C4"/>
                </a:solidFill>
                <a:latin typeface="+mj-lt"/>
              </a:rPr>
              <a:t># Needs to be specified (≤ 4) </a:t>
            </a:r>
          </a:p>
        </p:txBody>
      </p:sp>
    </p:spTree>
    <p:extLst>
      <p:ext uri="{BB962C8B-B14F-4D97-AF65-F5344CB8AC3E}">
        <p14:creationId xmlns:p14="http://schemas.microsoft.com/office/powerpoint/2010/main" val="2536468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3B14DC-49E2-D80F-7335-ED0E22D2991F}"/>
              </a:ext>
            </a:extLst>
          </p:cNvPr>
          <p:cNvSpPr txBox="1"/>
          <p:nvPr/>
        </p:nvSpPr>
        <p:spPr>
          <a:xfrm>
            <a:off x="399867" y="698997"/>
            <a:ext cx="2608509" cy="1754326"/>
          </a:xfrm>
          <a:prstGeom prst="rect">
            <a:avLst/>
          </a:prstGeom>
          <a:noFill/>
        </p:spPr>
        <p:txBody>
          <a:bodyPr wrap="square">
            <a:spAutoFit/>
          </a:bodyPr>
          <a:lstStyle/>
          <a:p>
            <a:r>
              <a:rPr lang="en-US" dirty="0">
                <a:solidFill>
                  <a:srgbClr val="FF0000"/>
                </a:solidFill>
              </a:rPr>
              <a:t>GRAB A FIGURE which shows an example of an animal that is switching between states. </a:t>
            </a:r>
          </a:p>
        </p:txBody>
      </p:sp>
    </p:spTree>
    <p:extLst>
      <p:ext uri="{BB962C8B-B14F-4D97-AF65-F5344CB8AC3E}">
        <p14:creationId xmlns:p14="http://schemas.microsoft.com/office/powerpoint/2010/main" val="257447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22A073-160A-293C-4DB1-EEB55C506611}"/>
              </a:ext>
            </a:extLst>
          </p:cNvPr>
          <p:cNvPicPr>
            <a:picLocks noChangeAspect="1"/>
          </p:cNvPicPr>
          <p:nvPr/>
        </p:nvPicPr>
        <p:blipFill>
          <a:blip r:embed="rId3"/>
          <a:stretch>
            <a:fillRect/>
          </a:stretch>
        </p:blipFill>
        <p:spPr>
          <a:xfrm>
            <a:off x="0" y="306422"/>
            <a:ext cx="12214433" cy="5838275"/>
          </a:xfrm>
          <a:prstGeom prst="rect">
            <a:avLst/>
          </a:prstGeom>
        </p:spPr>
      </p:pic>
      <p:sp>
        <p:nvSpPr>
          <p:cNvPr id="3" name="TextBox 2">
            <a:extLst>
              <a:ext uri="{FF2B5EF4-FFF2-40B4-BE49-F238E27FC236}">
                <a16:creationId xmlns:a16="http://schemas.microsoft.com/office/drawing/2014/main" id="{D871318B-E20C-FEE9-7B5B-3A37F9D04C1A}"/>
              </a:ext>
            </a:extLst>
          </p:cNvPr>
          <p:cNvSpPr txBox="1"/>
          <p:nvPr/>
        </p:nvSpPr>
        <p:spPr>
          <a:xfrm>
            <a:off x="7370064" y="5960031"/>
            <a:ext cx="4771440" cy="369332"/>
          </a:xfrm>
          <a:prstGeom prst="rect">
            <a:avLst/>
          </a:prstGeom>
          <a:noFill/>
        </p:spPr>
        <p:txBody>
          <a:bodyPr wrap="square">
            <a:spAutoFit/>
          </a:bodyPr>
          <a:lstStyle/>
          <a:p>
            <a:pPr algn="r"/>
            <a:r>
              <a:rPr lang="en-US" sz="1800" b="0" i="0" u="none" strike="noStrike" baseline="0" dirty="0">
                <a:solidFill>
                  <a:srgbClr val="000000"/>
                </a:solidFill>
                <a:latin typeface="Century Gothic" panose="020B0502020202020204" pitchFamily="34" charset="0"/>
              </a:rPr>
              <a:t>Postlethwaite and Dennis 2013</a:t>
            </a:r>
            <a:endParaRPr lang="en-US" dirty="0">
              <a:latin typeface="Century Gothic" panose="020B0502020202020204" pitchFamily="34" charset="0"/>
            </a:endParaRPr>
          </a:p>
        </p:txBody>
      </p:sp>
    </p:spTree>
    <p:extLst>
      <p:ext uri="{BB962C8B-B14F-4D97-AF65-F5344CB8AC3E}">
        <p14:creationId xmlns:p14="http://schemas.microsoft.com/office/powerpoint/2010/main" val="166839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8E4D343-E403-96F1-07FE-A9B868F8B2C9}"/>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Challenges to HMMs</a:t>
            </a:r>
            <a:br>
              <a:rPr lang="en-US" sz="3200" b="1" dirty="0">
                <a:solidFill>
                  <a:srgbClr val="000000"/>
                </a:solidFill>
              </a:rPr>
            </a:br>
            <a:endParaRPr lang="en-US" sz="3200" b="1" dirty="0"/>
          </a:p>
        </p:txBody>
      </p:sp>
      <p:sp>
        <p:nvSpPr>
          <p:cNvPr id="5" name="Content Placeholder 2">
            <a:extLst>
              <a:ext uri="{FF2B5EF4-FFF2-40B4-BE49-F238E27FC236}">
                <a16:creationId xmlns:a16="http://schemas.microsoft.com/office/drawing/2014/main" id="{1A7E6DF1-1F3D-2A2F-4B4E-8D7EAEEB7444}"/>
              </a:ext>
            </a:extLst>
          </p:cNvPr>
          <p:cNvSpPr txBox="1">
            <a:spLocks/>
          </p:cNvSpPr>
          <p:nvPr/>
        </p:nvSpPr>
        <p:spPr>
          <a:xfrm>
            <a:off x="969484" y="1420465"/>
            <a:ext cx="10515600" cy="34788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latin typeface="Century Gothic" panose="020B0502020202020204" pitchFamily="34" charset="0"/>
              </a:rPr>
              <a:t>Starting parameters values and correct distributional forms</a:t>
            </a:r>
          </a:p>
          <a:p>
            <a:r>
              <a:rPr lang="en-US" sz="2400" dirty="0">
                <a:solidFill>
                  <a:srgbClr val="000000"/>
                </a:solidFill>
                <a:latin typeface="Century Gothic" panose="020B0502020202020204" pitchFamily="34" charset="0"/>
              </a:rPr>
              <a:t>Choosing the # of states to model (</a:t>
            </a:r>
            <a:r>
              <a:rPr lang="en-US" sz="2400" dirty="0" err="1">
                <a:solidFill>
                  <a:srgbClr val="000000"/>
                </a:solidFill>
                <a:latin typeface="Century Gothic" panose="020B0502020202020204" pitchFamily="34" charset="0"/>
              </a:rPr>
              <a:t>Pohle</a:t>
            </a:r>
            <a:r>
              <a:rPr lang="en-US" sz="2400" dirty="0">
                <a:solidFill>
                  <a:srgbClr val="000000"/>
                </a:solidFill>
                <a:latin typeface="Century Gothic" panose="020B0502020202020204" pitchFamily="34" charset="0"/>
              </a:rPr>
              <a:t> et al. 2017)</a:t>
            </a:r>
          </a:p>
          <a:p>
            <a:r>
              <a:rPr lang="en-US" sz="2400" dirty="0">
                <a:solidFill>
                  <a:srgbClr val="000000"/>
                </a:solidFill>
                <a:latin typeface="Century Gothic" panose="020B0502020202020204" pitchFamily="34" charset="0"/>
              </a:rPr>
              <a:t>Impact of sampling schedule (P</a:t>
            </a:r>
            <a:r>
              <a:rPr lang="en-US" sz="2400" b="0" i="0" u="none" strike="noStrike" baseline="0" dirty="0">
                <a:solidFill>
                  <a:srgbClr val="000000"/>
                </a:solidFill>
                <a:latin typeface="Avenir Next LT Pro" panose="020B0504020202020204" pitchFamily="34" charset="0"/>
              </a:rPr>
              <a:t>ostlethwaite and Dennis, 2013)</a:t>
            </a:r>
          </a:p>
          <a:p>
            <a:pPr lvl="1"/>
            <a:r>
              <a:rPr lang="en-US" sz="2000" dirty="0">
                <a:solidFill>
                  <a:srgbClr val="000000"/>
                </a:solidFill>
                <a:latin typeface="+mj-lt"/>
              </a:rPr>
              <a:t>Higher resolution tends to improve identification of behavioral states as long as error is much smaller than step length</a:t>
            </a:r>
            <a:endParaRPr lang="en-US" sz="2000" b="0" i="0" u="none" strike="noStrike" baseline="0" dirty="0">
              <a:solidFill>
                <a:srgbClr val="000000"/>
              </a:solidFill>
              <a:latin typeface="+mj-lt"/>
            </a:endParaRPr>
          </a:p>
          <a:p>
            <a:r>
              <a:rPr lang="en-US" sz="2400" dirty="0">
                <a:solidFill>
                  <a:srgbClr val="000000"/>
                </a:solidFill>
                <a:latin typeface="Avenir Next LT Pro" panose="020B0504020202020204" pitchFamily="34" charset="0"/>
              </a:rPr>
              <a:t>Irregular sampling</a:t>
            </a:r>
          </a:p>
          <a:p>
            <a:pPr lvl="1"/>
            <a:r>
              <a:rPr lang="en-US" sz="2000" b="0" i="0" u="none" strike="noStrike" baseline="0" dirty="0">
                <a:solidFill>
                  <a:srgbClr val="000000"/>
                </a:solidFill>
                <a:latin typeface="+mj-lt"/>
              </a:rPr>
              <a:t>State space models with </a:t>
            </a:r>
            <a:r>
              <a:rPr lang="en-US" sz="2000" b="0" i="0" u="none" strike="noStrike" baseline="0" dirty="0">
                <a:solidFill>
                  <a:srgbClr val="000000"/>
                </a:solidFill>
                <a:latin typeface="Courier New" panose="02070309020205020404" pitchFamily="49" charset="0"/>
              </a:rPr>
              <a:t>crawl </a:t>
            </a:r>
            <a:r>
              <a:rPr lang="en-US" sz="2000" b="0" i="0" u="none" strike="noStrike" baseline="0" dirty="0">
                <a:solidFill>
                  <a:srgbClr val="000000"/>
                </a:solidFill>
                <a:latin typeface="+mj-lt"/>
              </a:rPr>
              <a:t>or </a:t>
            </a:r>
            <a:r>
              <a:rPr lang="en-US" sz="2000" b="0" i="0" u="none" strike="noStrike" baseline="0" dirty="0" err="1">
                <a:solidFill>
                  <a:srgbClr val="000000"/>
                </a:solidFill>
                <a:latin typeface="Courier New" panose="02070309020205020404" pitchFamily="49" charset="0"/>
              </a:rPr>
              <a:t>aniMotum</a:t>
            </a:r>
            <a:r>
              <a:rPr lang="en-US" sz="2000" b="0" i="0" u="none" strike="noStrike" baseline="0" dirty="0">
                <a:solidFill>
                  <a:srgbClr val="000000"/>
                </a:solidFill>
                <a:latin typeface="Courier New" panose="02070309020205020404" pitchFamily="49" charset="0"/>
              </a:rPr>
              <a:t> </a:t>
            </a:r>
            <a:r>
              <a:rPr lang="en-US" sz="2000" b="0" i="0" u="none" strike="noStrike" baseline="0" dirty="0">
                <a:solidFill>
                  <a:srgbClr val="000000"/>
                </a:solidFill>
                <a:latin typeface="+mj-lt"/>
              </a:rPr>
              <a:t>to regularize</a:t>
            </a:r>
          </a:p>
        </p:txBody>
      </p:sp>
    </p:spTree>
    <p:extLst>
      <p:ext uri="{BB962C8B-B14F-4D97-AF65-F5344CB8AC3E}">
        <p14:creationId xmlns:p14="http://schemas.microsoft.com/office/powerpoint/2010/main" val="424773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ABFC51-4893-07E0-77DE-DF6497684D21}"/>
              </a:ext>
            </a:extLst>
          </p:cNvPr>
          <p:cNvPicPr>
            <a:picLocks noChangeAspect="1"/>
          </p:cNvPicPr>
          <p:nvPr/>
        </p:nvPicPr>
        <p:blipFill rotWithShape="1">
          <a:blip r:embed="rId3"/>
          <a:srcRect b="19001"/>
          <a:stretch/>
        </p:blipFill>
        <p:spPr>
          <a:xfrm>
            <a:off x="151730" y="2208809"/>
            <a:ext cx="6722743" cy="3827609"/>
          </a:xfrm>
          <a:prstGeom prst="rect">
            <a:avLst/>
          </a:prstGeom>
        </p:spPr>
      </p:pic>
      <p:pic>
        <p:nvPicPr>
          <p:cNvPr id="5" name="Picture 4">
            <a:extLst>
              <a:ext uri="{FF2B5EF4-FFF2-40B4-BE49-F238E27FC236}">
                <a16:creationId xmlns:a16="http://schemas.microsoft.com/office/drawing/2014/main" id="{A61A141B-1F05-0A9C-58BD-88FA4DCC2E8A}"/>
              </a:ext>
            </a:extLst>
          </p:cNvPr>
          <p:cNvPicPr>
            <a:picLocks noChangeAspect="1"/>
          </p:cNvPicPr>
          <p:nvPr/>
        </p:nvPicPr>
        <p:blipFill>
          <a:blip r:embed="rId4"/>
          <a:stretch>
            <a:fillRect/>
          </a:stretch>
        </p:blipFill>
        <p:spPr>
          <a:xfrm>
            <a:off x="7887373" y="5319887"/>
            <a:ext cx="4221498" cy="993965"/>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9295E781-5852-468D-1186-F7549C10C57F}"/>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Examples/Applications</a:t>
            </a:r>
            <a:br>
              <a:rPr lang="en-US" sz="3200" b="1" dirty="0">
                <a:solidFill>
                  <a:srgbClr val="000000"/>
                </a:solidFill>
              </a:rPr>
            </a:br>
            <a:endParaRPr lang="en-US" sz="3200" b="1" dirty="0"/>
          </a:p>
        </p:txBody>
      </p:sp>
      <p:pic>
        <p:nvPicPr>
          <p:cNvPr id="10" name="Picture 9">
            <a:extLst>
              <a:ext uri="{FF2B5EF4-FFF2-40B4-BE49-F238E27FC236}">
                <a16:creationId xmlns:a16="http://schemas.microsoft.com/office/drawing/2014/main" id="{2149552D-DB4C-5ABD-0B53-199A4501989B}"/>
              </a:ext>
            </a:extLst>
          </p:cNvPr>
          <p:cNvPicPr>
            <a:picLocks noChangeAspect="1"/>
          </p:cNvPicPr>
          <p:nvPr/>
        </p:nvPicPr>
        <p:blipFill rotWithShape="1">
          <a:blip r:embed="rId5"/>
          <a:srcRect b="11402"/>
          <a:stretch/>
        </p:blipFill>
        <p:spPr>
          <a:xfrm>
            <a:off x="6850153" y="0"/>
            <a:ext cx="4221498" cy="5143954"/>
          </a:xfrm>
          <a:prstGeom prst="rect">
            <a:avLst/>
          </a:prstGeom>
        </p:spPr>
      </p:pic>
      <p:sp>
        <p:nvSpPr>
          <p:cNvPr id="11" name="Content Placeholder 2">
            <a:extLst>
              <a:ext uri="{FF2B5EF4-FFF2-40B4-BE49-F238E27FC236}">
                <a16:creationId xmlns:a16="http://schemas.microsoft.com/office/drawing/2014/main" id="{709AC01A-B934-CBE8-C54E-A9235034FF74}"/>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Humpback whales</a:t>
            </a:r>
          </a:p>
        </p:txBody>
      </p:sp>
    </p:spTree>
    <p:extLst>
      <p:ext uri="{BB962C8B-B14F-4D97-AF65-F5344CB8AC3E}">
        <p14:creationId xmlns:p14="http://schemas.microsoft.com/office/powerpoint/2010/main" val="2790739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E5FB656-3AEC-70A7-E91D-13DF1474A922}"/>
              </a:ext>
            </a:extLst>
          </p:cNvPr>
          <p:cNvPicPr>
            <a:picLocks noChangeAspect="1"/>
          </p:cNvPicPr>
          <p:nvPr/>
        </p:nvPicPr>
        <p:blipFill rotWithShape="1">
          <a:blip r:embed="rId3"/>
          <a:srcRect b="12434"/>
          <a:stretch/>
        </p:blipFill>
        <p:spPr>
          <a:xfrm>
            <a:off x="1414115" y="1448031"/>
            <a:ext cx="9423157" cy="4905268"/>
          </a:xfrm>
          <a:prstGeom prst="rect">
            <a:avLst/>
          </a:prstGeom>
        </p:spPr>
      </p:pic>
      <p:pic>
        <p:nvPicPr>
          <p:cNvPr id="5" name="Picture 4">
            <a:extLst>
              <a:ext uri="{FF2B5EF4-FFF2-40B4-BE49-F238E27FC236}">
                <a16:creationId xmlns:a16="http://schemas.microsoft.com/office/drawing/2014/main" id="{29AA7E6B-0015-F857-1CEC-DF7EA4C83668}"/>
              </a:ext>
            </a:extLst>
          </p:cNvPr>
          <p:cNvPicPr>
            <a:picLocks noChangeAspect="1"/>
          </p:cNvPicPr>
          <p:nvPr/>
        </p:nvPicPr>
        <p:blipFill>
          <a:blip r:embed="rId4"/>
          <a:stretch>
            <a:fillRect/>
          </a:stretch>
        </p:blipFill>
        <p:spPr>
          <a:xfrm>
            <a:off x="8478983" y="114821"/>
            <a:ext cx="3514550" cy="1186806"/>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5D7403EA-D47B-2F1D-8CB6-8C1F76AA6A39}"/>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Examples/Applications</a:t>
            </a:r>
            <a:br>
              <a:rPr lang="en-US" sz="3200" b="1" dirty="0">
                <a:solidFill>
                  <a:srgbClr val="000000"/>
                </a:solidFill>
              </a:rPr>
            </a:br>
            <a:endParaRPr lang="en-US" sz="3200" b="1" dirty="0"/>
          </a:p>
        </p:txBody>
      </p:sp>
      <p:sp>
        <p:nvSpPr>
          <p:cNvPr id="7" name="Content Placeholder 2">
            <a:extLst>
              <a:ext uri="{FF2B5EF4-FFF2-40B4-BE49-F238E27FC236}">
                <a16:creationId xmlns:a16="http://schemas.microsoft.com/office/drawing/2014/main" id="{8E89E664-D3F4-3311-95A8-725AA170EFB7}"/>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White sharks</a:t>
            </a:r>
          </a:p>
        </p:txBody>
      </p:sp>
    </p:spTree>
    <p:extLst>
      <p:ext uri="{BB962C8B-B14F-4D97-AF65-F5344CB8AC3E}">
        <p14:creationId xmlns:p14="http://schemas.microsoft.com/office/powerpoint/2010/main" val="203056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A95B28-469D-456F-E149-DBA3DD45F9D4}"/>
              </a:ext>
            </a:extLst>
          </p:cNvPr>
          <p:cNvPicPr>
            <a:picLocks noChangeAspect="1"/>
          </p:cNvPicPr>
          <p:nvPr/>
        </p:nvPicPr>
        <p:blipFill>
          <a:blip r:embed="rId3"/>
          <a:stretch>
            <a:fillRect/>
          </a:stretch>
        </p:blipFill>
        <p:spPr>
          <a:xfrm>
            <a:off x="8755035" y="189912"/>
            <a:ext cx="3202858" cy="1202108"/>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D2423119-BDFC-20DD-5D3C-34ED838E21B3}"/>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Examples/Applications</a:t>
            </a:r>
            <a:br>
              <a:rPr lang="en-US" sz="3200" b="1" dirty="0">
                <a:solidFill>
                  <a:srgbClr val="000000"/>
                </a:solidFill>
              </a:rPr>
            </a:br>
            <a:endParaRPr lang="en-US" sz="3200" b="1" dirty="0"/>
          </a:p>
        </p:txBody>
      </p:sp>
      <p:sp>
        <p:nvSpPr>
          <p:cNvPr id="7" name="Content Placeholder 2">
            <a:extLst>
              <a:ext uri="{FF2B5EF4-FFF2-40B4-BE49-F238E27FC236}">
                <a16:creationId xmlns:a16="http://schemas.microsoft.com/office/drawing/2014/main" id="{0763D88C-3DF0-1858-4DF6-215074FE45D0}"/>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Black bears</a:t>
            </a:r>
          </a:p>
        </p:txBody>
      </p:sp>
      <p:pic>
        <p:nvPicPr>
          <p:cNvPr id="10" name="Picture 9">
            <a:extLst>
              <a:ext uri="{FF2B5EF4-FFF2-40B4-BE49-F238E27FC236}">
                <a16:creationId xmlns:a16="http://schemas.microsoft.com/office/drawing/2014/main" id="{F5861BC6-536A-FD03-42D8-A46494586F76}"/>
              </a:ext>
            </a:extLst>
          </p:cNvPr>
          <p:cNvPicPr>
            <a:picLocks noChangeAspect="1"/>
          </p:cNvPicPr>
          <p:nvPr/>
        </p:nvPicPr>
        <p:blipFill>
          <a:blip r:embed="rId4"/>
          <a:stretch>
            <a:fillRect/>
          </a:stretch>
        </p:blipFill>
        <p:spPr>
          <a:xfrm>
            <a:off x="674803" y="1781299"/>
            <a:ext cx="6111547" cy="4342978"/>
          </a:xfrm>
          <a:prstGeom prst="rect">
            <a:avLst/>
          </a:prstGeom>
        </p:spPr>
      </p:pic>
      <p:sp>
        <p:nvSpPr>
          <p:cNvPr id="13" name="Rectangle 12">
            <a:extLst>
              <a:ext uri="{FF2B5EF4-FFF2-40B4-BE49-F238E27FC236}">
                <a16:creationId xmlns:a16="http://schemas.microsoft.com/office/drawing/2014/main" id="{31074A89-6955-FFB3-98B0-677BC9540B55}"/>
              </a:ext>
            </a:extLst>
          </p:cNvPr>
          <p:cNvSpPr/>
          <p:nvPr/>
        </p:nvSpPr>
        <p:spPr>
          <a:xfrm>
            <a:off x="5617029" y="3289465"/>
            <a:ext cx="1009403" cy="7965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456C346-A9C1-7918-9774-B9658D8BAB89}"/>
              </a:ext>
            </a:extLst>
          </p:cNvPr>
          <p:cNvPicPr>
            <a:picLocks noChangeAspect="1"/>
          </p:cNvPicPr>
          <p:nvPr/>
        </p:nvPicPr>
        <p:blipFill>
          <a:blip r:embed="rId5"/>
          <a:stretch>
            <a:fillRect/>
          </a:stretch>
        </p:blipFill>
        <p:spPr>
          <a:xfrm>
            <a:off x="6143501" y="1781299"/>
            <a:ext cx="5790520" cy="4441273"/>
          </a:xfrm>
          <a:prstGeom prst="rect">
            <a:avLst/>
          </a:prstGeom>
        </p:spPr>
      </p:pic>
      <p:sp>
        <p:nvSpPr>
          <p:cNvPr id="14" name="TextBox 13">
            <a:extLst>
              <a:ext uri="{FF2B5EF4-FFF2-40B4-BE49-F238E27FC236}">
                <a16:creationId xmlns:a16="http://schemas.microsoft.com/office/drawing/2014/main" id="{66145727-7141-F147-1126-2E01ED5C11EE}"/>
              </a:ext>
            </a:extLst>
          </p:cNvPr>
          <p:cNvSpPr txBox="1"/>
          <p:nvPr/>
        </p:nvSpPr>
        <p:spPr>
          <a:xfrm>
            <a:off x="65600" y="2428234"/>
            <a:ext cx="734496" cy="307777"/>
          </a:xfrm>
          <a:prstGeom prst="rect">
            <a:avLst/>
          </a:prstGeom>
          <a:noFill/>
        </p:spPr>
        <p:txBody>
          <a:bodyPr wrap="none" rtlCol="0">
            <a:spAutoFit/>
          </a:bodyPr>
          <a:lstStyle/>
          <a:p>
            <a:r>
              <a:rPr lang="en-US" sz="1400" dirty="0"/>
              <a:t>Winter</a:t>
            </a:r>
          </a:p>
        </p:txBody>
      </p:sp>
      <p:sp>
        <p:nvSpPr>
          <p:cNvPr id="15" name="TextBox 14">
            <a:extLst>
              <a:ext uri="{FF2B5EF4-FFF2-40B4-BE49-F238E27FC236}">
                <a16:creationId xmlns:a16="http://schemas.microsoft.com/office/drawing/2014/main" id="{77531B7A-22AC-4433-58FC-3DD9017B0A26}"/>
              </a:ext>
            </a:extLst>
          </p:cNvPr>
          <p:cNvSpPr txBox="1"/>
          <p:nvPr/>
        </p:nvSpPr>
        <p:spPr>
          <a:xfrm>
            <a:off x="81151" y="3662775"/>
            <a:ext cx="891591" cy="307777"/>
          </a:xfrm>
          <a:prstGeom prst="rect">
            <a:avLst/>
          </a:prstGeom>
          <a:noFill/>
        </p:spPr>
        <p:txBody>
          <a:bodyPr wrap="none" rtlCol="0">
            <a:spAutoFit/>
          </a:bodyPr>
          <a:lstStyle/>
          <a:p>
            <a:r>
              <a:rPr lang="en-US" sz="1400" dirty="0"/>
              <a:t>Summer</a:t>
            </a:r>
          </a:p>
        </p:txBody>
      </p:sp>
      <p:sp>
        <p:nvSpPr>
          <p:cNvPr id="16" name="TextBox 15">
            <a:extLst>
              <a:ext uri="{FF2B5EF4-FFF2-40B4-BE49-F238E27FC236}">
                <a16:creationId xmlns:a16="http://schemas.microsoft.com/office/drawing/2014/main" id="{BED18DDD-4629-5EB8-FF83-9F0FCA545D5F}"/>
              </a:ext>
            </a:extLst>
          </p:cNvPr>
          <p:cNvSpPr txBox="1"/>
          <p:nvPr/>
        </p:nvSpPr>
        <p:spPr>
          <a:xfrm>
            <a:off x="62754" y="4908656"/>
            <a:ext cx="465192" cy="307777"/>
          </a:xfrm>
          <a:prstGeom prst="rect">
            <a:avLst/>
          </a:prstGeom>
          <a:noFill/>
        </p:spPr>
        <p:txBody>
          <a:bodyPr wrap="none" rtlCol="0">
            <a:spAutoFit/>
          </a:bodyPr>
          <a:lstStyle/>
          <a:p>
            <a:r>
              <a:rPr lang="en-US" sz="1400" dirty="0"/>
              <a:t>Fall</a:t>
            </a:r>
          </a:p>
        </p:txBody>
      </p:sp>
    </p:spTree>
    <p:extLst>
      <p:ext uri="{BB962C8B-B14F-4D97-AF65-F5344CB8AC3E}">
        <p14:creationId xmlns:p14="http://schemas.microsoft.com/office/powerpoint/2010/main" val="359214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6BE2B3-53A8-66AD-9577-C1DF401C8D77}"/>
              </a:ext>
            </a:extLst>
          </p:cNvPr>
          <p:cNvPicPr>
            <a:picLocks noChangeAspect="1"/>
          </p:cNvPicPr>
          <p:nvPr/>
        </p:nvPicPr>
        <p:blipFill>
          <a:blip r:embed="rId3"/>
          <a:stretch>
            <a:fillRect/>
          </a:stretch>
        </p:blipFill>
        <p:spPr>
          <a:xfrm>
            <a:off x="1839010" y="926275"/>
            <a:ext cx="8827216" cy="5402986"/>
          </a:xfrm>
          <a:prstGeom prst="rect">
            <a:avLst/>
          </a:prstGeom>
        </p:spPr>
      </p:pic>
      <p:pic>
        <p:nvPicPr>
          <p:cNvPr id="6" name="Picture 5">
            <a:extLst>
              <a:ext uri="{FF2B5EF4-FFF2-40B4-BE49-F238E27FC236}">
                <a16:creationId xmlns:a16="http://schemas.microsoft.com/office/drawing/2014/main" id="{30B4319F-9470-C945-884E-761E598B0367}"/>
              </a:ext>
            </a:extLst>
          </p:cNvPr>
          <p:cNvPicPr>
            <a:picLocks noChangeAspect="1"/>
          </p:cNvPicPr>
          <p:nvPr/>
        </p:nvPicPr>
        <p:blipFill>
          <a:blip r:embed="rId4"/>
          <a:stretch>
            <a:fillRect/>
          </a:stretch>
        </p:blipFill>
        <p:spPr>
          <a:xfrm>
            <a:off x="7931753" y="109130"/>
            <a:ext cx="4144171" cy="977462"/>
          </a:xfrm>
          <a:prstGeom prst="rect">
            <a:avLst/>
          </a:prstGeom>
          <a:effectLst>
            <a:outerShdw blurRad="50800" dist="38100" dir="2700000" algn="tl" rotWithShape="0">
              <a:prstClr val="black">
                <a:alpha val="40000"/>
              </a:prstClr>
            </a:outerShdw>
          </a:effectLst>
        </p:spPr>
      </p:pic>
      <p:sp>
        <p:nvSpPr>
          <p:cNvPr id="10" name="Content Placeholder 2">
            <a:extLst>
              <a:ext uri="{FF2B5EF4-FFF2-40B4-BE49-F238E27FC236}">
                <a16:creationId xmlns:a16="http://schemas.microsoft.com/office/drawing/2014/main" id="{C76A4B64-63E5-5DBD-FA2F-22FC97AE2331}"/>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Plains zebra</a:t>
            </a:r>
          </a:p>
        </p:txBody>
      </p:sp>
      <p:sp>
        <p:nvSpPr>
          <p:cNvPr id="2" name="Title 1">
            <a:extLst>
              <a:ext uri="{FF2B5EF4-FFF2-40B4-BE49-F238E27FC236}">
                <a16:creationId xmlns:a16="http://schemas.microsoft.com/office/drawing/2014/main" id="{39C317FC-C373-42DA-BD34-BE9D7137F610}"/>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HMM Examples/Applications</a:t>
            </a:r>
            <a:br>
              <a:rPr lang="en-US" sz="3200" b="1" dirty="0">
                <a:solidFill>
                  <a:srgbClr val="000000"/>
                </a:solidFill>
              </a:rPr>
            </a:br>
            <a:endParaRPr lang="en-US" sz="3200" b="1" dirty="0"/>
          </a:p>
        </p:txBody>
      </p:sp>
    </p:spTree>
    <p:extLst>
      <p:ext uri="{BB962C8B-B14F-4D97-AF65-F5344CB8AC3E}">
        <p14:creationId xmlns:p14="http://schemas.microsoft.com/office/powerpoint/2010/main" val="1604556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B28B7-CC96-2D72-AD0E-183CEC0D0FB5}"/>
              </a:ext>
            </a:extLst>
          </p:cNvPr>
          <p:cNvSpPr>
            <a:spLocks noGrp="1"/>
          </p:cNvSpPr>
          <p:nvPr>
            <p:ph idx="4294967295"/>
          </p:nvPr>
        </p:nvSpPr>
        <p:spPr>
          <a:xfrm>
            <a:off x="763675" y="1333255"/>
            <a:ext cx="10931650" cy="3590437"/>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2400" b="0" i="0" u="none" strike="noStrike" baseline="0" dirty="0">
                <a:solidFill>
                  <a:srgbClr val="000000"/>
                </a:solidFill>
              </a:rPr>
              <a:t>Identifies points in a time series when values undergo a significant shift</a:t>
            </a:r>
          </a:p>
          <a:p>
            <a:r>
              <a:rPr lang="en-US" sz="2400" b="0" i="0" u="none" strike="noStrike" baseline="0" dirty="0">
                <a:solidFill>
                  <a:srgbClr val="000000"/>
                </a:solidFill>
              </a:rPr>
              <a:t>Designed to identify changes in animal behavior – Gurarie et al. 2009</a:t>
            </a:r>
          </a:p>
          <a:p>
            <a:r>
              <a:rPr lang="en-US" sz="2400" b="0" i="0" u="none" strike="noStrike" baseline="0" dirty="0">
                <a:solidFill>
                  <a:srgbClr val="000000"/>
                </a:solidFill>
              </a:rPr>
              <a:t>Assumes continuous-space, continuous time stochastic process</a:t>
            </a:r>
          </a:p>
          <a:p>
            <a:r>
              <a:rPr lang="en-US" sz="2400" b="0" i="0" u="none" strike="noStrike" baseline="0" dirty="0">
                <a:solidFill>
                  <a:srgbClr val="000000"/>
                </a:solidFill>
              </a:rPr>
              <a:t>Uses maximum-likelihood to estimate parameters within a moving window</a:t>
            </a:r>
          </a:p>
          <a:p>
            <a:r>
              <a:rPr lang="en-US" sz="2400" b="0" i="0" u="none" strike="noStrike" baseline="0" dirty="0">
                <a:solidFill>
                  <a:srgbClr val="000000"/>
                </a:solidFill>
              </a:rPr>
              <a:t>Portions of path where values change abruptly identified as boundaries between movement modes</a:t>
            </a:r>
          </a:p>
          <a:p>
            <a:endParaRPr lang="en-US" dirty="0"/>
          </a:p>
        </p:txBody>
      </p:sp>
      <p:sp>
        <p:nvSpPr>
          <p:cNvPr id="4" name="Title 1">
            <a:extLst>
              <a:ext uri="{FF2B5EF4-FFF2-40B4-BE49-F238E27FC236}">
                <a16:creationId xmlns:a16="http://schemas.microsoft.com/office/drawing/2014/main" id="{DA45F67F-183D-DC53-BF20-67A807AC0B1F}"/>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Behavior Change Point Analysis (BCPA)</a:t>
            </a:r>
            <a:br>
              <a:rPr lang="en-US" sz="3200" b="1" dirty="0">
                <a:solidFill>
                  <a:srgbClr val="000000"/>
                </a:solidFill>
              </a:rPr>
            </a:br>
            <a:endParaRPr lang="en-US" sz="3200" b="1" dirty="0"/>
          </a:p>
        </p:txBody>
      </p:sp>
    </p:spTree>
    <p:extLst>
      <p:ext uri="{BB962C8B-B14F-4D97-AF65-F5344CB8AC3E}">
        <p14:creationId xmlns:p14="http://schemas.microsoft.com/office/powerpoint/2010/main" val="290132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CD52E-D6E4-58DA-0A0C-9F581BBFB5B7}"/>
              </a:ext>
            </a:extLst>
          </p:cNvPr>
          <p:cNvSpPr>
            <a:spLocks noGrp="1"/>
          </p:cNvSpPr>
          <p:nvPr>
            <p:ph idx="4294967295"/>
          </p:nvPr>
        </p:nvSpPr>
        <p:spPr>
          <a:xfrm>
            <a:off x="838200" y="1253331"/>
            <a:ext cx="11209774"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2400" b="0" i="0" u="none" strike="noStrike" baseline="0" dirty="0">
                <a:solidFill>
                  <a:srgbClr val="000000"/>
                </a:solidFill>
              </a:rPr>
              <a:t>Package </a:t>
            </a:r>
            <a:r>
              <a:rPr lang="en-US" sz="2400" b="0" i="0" u="none" strike="noStrike" baseline="0" dirty="0" err="1">
                <a:solidFill>
                  <a:srgbClr val="000000"/>
                </a:solidFill>
                <a:latin typeface="Courier New" panose="02070309020205020404" pitchFamily="49" charset="0"/>
                <a:cs typeface="Courier New" panose="02070309020205020404" pitchFamily="49" charset="0"/>
              </a:rPr>
              <a:t>bcpa</a:t>
            </a:r>
            <a:endParaRPr lang="en-US" sz="2400" b="0" i="0" u="none" strike="noStrike" baseline="0" dirty="0">
              <a:solidFill>
                <a:srgbClr val="000000"/>
              </a:solidFill>
              <a:latin typeface="Courier New" panose="02070309020205020404" pitchFamily="49" charset="0"/>
              <a:cs typeface="Courier New" panose="02070309020205020404" pitchFamily="49" charset="0"/>
            </a:endParaRPr>
          </a:p>
          <a:p>
            <a:r>
              <a:rPr lang="en-US" sz="2400" b="0" i="0" u="none" strike="noStrike" baseline="0" dirty="0">
                <a:solidFill>
                  <a:srgbClr val="000000"/>
                </a:solidFill>
              </a:rPr>
              <a:t>Assume observations from continuous time process with mean, standard deviation and autocorrelation time scale</a:t>
            </a:r>
          </a:p>
          <a:p>
            <a:r>
              <a:rPr lang="en-US" sz="2400" b="0" i="0" u="none" strike="noStrike" baseline="0" dirty="0">
                <a:solidFill>
                  <a:srgbClr val="000000"/>
                </a:solidFill>
              </a:rPr>
              <a:t>Parameters vary according to an unknown number of states</a:t>
            </a:r>
          </a:p>
          <a:p>
            <a:r>
              <a:rPr lang="en-US" sz="2400" b="0" i="0" u="none" strike="noStrike" baseline="0" dirty="0">
                <a:solidFill>
                  <a:srgbClr val="000000"/>
                </a:solidFill>
              </a:rPr>
              <a:t>Select a response variable for analysis</a:t>
            </a:r>
          </a:p>
          <a:p>
            <a:pPr lvl="1"/>
            <a:r>
              <a:rPr lang="en-US" sz="2000" b="0" i="0" u="none" strike="noStrike" baseline="0" dirty="0">
                <a:solidFill>
                  <a:srgbClr val="000000"/>
                </a:solidFill>
              </a:rPr>
              <a:t>Persistence velocity 𝑉𝑝=𝑉cos(𝜃) where 𝑉= speed and 𝜃 is turning angle (measures tendency to continue in same direction and speed)</a:t>
            </a:r>
          </a:p>
          <a:p>
            <a:pPr lvl="1"/>
            <a:r>
              <a:rPr lang="en-US" sz="2000" b="0" i="0" u="none" strike="noStrike" baseline="0" dirty="0">
                <a:solidFill>
                  <a:srgbClr val="000000"/>
                </a:solidFill>
              </a:rPr>
              <a:t>Turning velocity 𝑉𝑡=𝑉sin𝜃 (tendency to head in perpendicular direction)</a:t>
            </a:r>
          </a:p>
          <a:p>
            <a:pPr lvl="1"/>
            <a:r>
              <a:rPr lang="en-US" sz="2000" b="0" i="0" u="none" strike="noStrike" baseline="0" dirty="0">
                <a:solidFill>
                  <a:srgbClr val="000000"/>
                </a:solidFill>
              </a:rPr>
              <a:t>Other variables could be used (e.g., 𝑉)</a:t>
            </a:r>
          </a:p>
          <a:p>
            <a:endParaRPr lang="en-US" sz="1800" b="0" i="0" u="none" strike="noStrike" baseline="0" dirty="0">
              <a:solidFill>
                <a:srgbClr val="000000"/>
              </a:solidFill>
              <a:latin typeface="Avenir Next LT Pro" panose="020B0504020202020204" pitchFamily="34" charset="0"/>
            </a:endParaRPr>
          </a:p>
          <a:p>
            <a:endParaRPr lang="en-US" sz="1800" b="0" i="0" u="none" strike="noStrike" baseline="0" dirty="0">
              <a:solidFill>
                <a:srgbClr val="000000"/>
              </a:solidFill>
              <a:latin typeface="Avenir Next LT Pro" panose="020B0504020202020204" pitchFamily="34" charset="0"/>
            </a:endParaRPr>
          </a:p>
          <a:p>
            <a:endParaRPr lang="en-US" dirty="0"/>
          </a:p>
        </p:txBody>
      </p:sp>
      <p:sp>
        <p:nvSpPr>
          <p:cNvPr id="4" name="Title 1">
            <a:extLst>
              <a:ext uri="{FF2B5EF4-FFF2-40B4-BE49-F238E27FC236}">
                <a16:creationId xmlns:a16="http://schemas.microsoft.com/office/drawing/2014/main" id="{C7BA92CF-8928-C1BC-D39B-2E7D293EA141}"/>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Summary of Analytical Approach (BCPA)</a:t>
            </a:r>
            <a:br>
              <a:rPr lang="en-US" sz="3200" b="1" dirty="0">
                <a:solidFill>
                  <a:srgbClr val="000000"/>
                </a:solidFill>
              </a:rPr>
            </a:br>
            <a:endParaRPr lang="en-US" sz="3200" b="1" dirty="0"/>
          </a:p>
        </p:txBody>
      </p:sp>
    </p:spTree>
    <p:extLst>
      <p:ext uri="{BB962C8B-B14F-4D97-AF65-F5344CB8AC3E}">
        <p14:creationId xmlns:p14="http://schemas.microsoft.com/office/powerpoint/2010/main" val="406973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906091B6-4D82-33E6-B7E7-7EAA8A4B8E70}"/>
              </a:ext>
            </a:extLst>
          </p:cNvPr>
          <p:cNvSpPr txBox="1">
            <a:spLocks/>
          </p:cNvSpPr>
          <p:nvPr/>
        </p:nvSpPr>
        <p:spPr>
          <a:xfrm>
            <a:off x="838198" y="1826782"/>
            <a:ext cx="11115101" cy="22850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entury Gothic" panose="020B0502020202020204" pitchFamily="34" charset="0"/>
              </a:rPr>
              <a:t>Hidden Markov Models (State-switching State Space Models)</a:t>
            </a:r>
          </a:p>
          <a:p>
            <a:r>
              <a:rPr lang="en-US" dirty="0">
                <a:latin typeface="Century Gothic" panose="020B0502020202020204" pitchFamily="34" charset="0"/>
              </a:rPr>
              <a:t>Behavioral Change Point Analysis (BCPA)</a:t>
            </a:r>
          </a:p>
          <a:p>
            <a:r>
              <a:rPr lang="en-US" dirty="0">
                <a:solidFill>
                  <a:schemeClr val="bg1">
                    <a:lumMod val="65000"/>
                  </a:schemeClr>
                </a:solidFill>
                <a:latin typeface="Century Gothic" panose="020B0502020202020204" pitchFamily="34" charset="0"/>
              </a:rPr>
              <a:t>First Passage Time/Residence Time</a:t>
            </a:r>
          </a:p>
          <a:p>
            <a:r>
              <a:rPr lang="en-US" dirty="0">
                <a:solidFill>
                  <a:schemeClr val="bg1">
                    <a:lumMod val="65000"/>
                  </a:schemeClr>
                </a:solidFill>
                <a:latin typeface="Century Gothic" panose="020B0502020202020204" pitchFamily="34" charset="0"/>
              </a:rPr>
              <a:t>Multi-state Random Walk</a:t>
            </a:r>
          </a:p>
        </p:txBody>
      </p:sp>
      <p:sp>
        <p:nvSpPr>
          <p:cNvPr id="2" name="Title 1">
            <a:extLst>
              <a:ext uri="{FF2B5EF4-FFF2-40B4-BE49-F238E27FC236}">
                <a16:creationId xmlns:a16="http://schemas.microsoft.com/office/drawing/2014/main" id="{34E9E4D9-8FF4-606F-C718-8F747DB25EA1}"/>
              </a:ext>
            </a:extLst>
          </p:cNvPr>
          <p:cNvSpPr>
            <a:spLocks noGrp="1"/>
          </p:cNvSpPr>
          <p:nvPr>
            <p:ph type="title" idx="4294967295"/>
          </p:nvPr>
        </p:nvSpPr>
        <p:spPr>
          <a:xfrm>
            <a:off x="0" y="319088"/>
            <a:ext cx="10515600" cy="890587"/>
          </a:xfrm>
        </p:spPr>
        <p:txBody>
          <a:bodyPr>
            <a:normAutofit/>
          </a:bodyPr>
          <a:lstStyle/>
          <a:p>
            <a:r>
              <a:rPr lang="en-US" sz="3200" b="1" dirty="0">
                <a:latin typeface="Century Gothic" panose="020B0502020202020204" pitchFamily="34" charset="0"/>
              </a:rPr>
              <a:t>Behavioral Partitioning</a:t>
            </a:r>
          </a:p>
        </p:txBody>
      </p:sp>
      <p:sp>
        <p:nvSpPr>
          <p:cNvPr id="3" name="Content Placeholder 2">
            <a:extLst>
              <a:ext uri="{FF2B5EF4-FFF2-40B4-BE49-F238E27FC236}">
                <a16:creationId xmlns:a16="http://schemas.microsoft.com/office/drawing/2014/main" id="{7596D7A6-2F66-7804-4465-95837BC20A44}"/>
              </a:ext>
            </a:extLst>
          </p:cNvPr>
          <p:cNvSpPr>
            <a:spLocks noGrp="1"/>
          </p:cNvSpPr>
          <p:nvPr>
            <p:ph idx="4294967295"/>
          </p:nvPr>
        </p:nvSpPr>
        <p:spPr>
          <a:xfrm>
            <a:off x="837624" y="1827425"/>
            <a:ext cx="11115675" cy="2284413"/>
          </a:xfrm>
        </p:spPr>
        <p:txBody>
          <a:bodyPr>
            <a:normAutofit/>
          </a:bodyPr>
          <a:lstStyle/>
          <a:p>
            <a:r>
              <a:rPr lang="en-US" dirty="0">
                <a:latin typeface="Century Gothic" panose="020B0502020202020204" pitchFamily="34" charset="0"/>
              </a:rPr>
              <a:t>Hidden Markov Models (State-switching State Space Models)</a:t>
            </a:r>
          </a:p>
          <a:p>
            <a:r>
              <a:rPr lang="en-US" dirty="0">
                <a:latin typeface="Century Gothic" panose="020B0502020202020204" pitchFamily="34" charset="0"/>
              </a:rPr>
              <a:t>Behavioral Change Point Analysis (BCPA)</a:t>
            </a:r>
          </a:p>
          <a:p>
            <a:r>
              <a:rPr lang="en-US" dirty="0">
                <a:latin typeface="Century Gothic" panose="020B0502020202020204" pitchFamily="34" charset="0"/>
              </a:rPr>
              <a:t>First Passage Time/Residence Time</a:t>
            </a:r>
          </a:p>
          <a:p>
            <a:r>
              <a:rPr lang="en-US" dirty="0">
                <a:latin typeface="Century Gothic" panose="020B0502020202020204" pitchFamily="34" charset="0"/>
              </a:rPr>
              <a:t>Multi-state Random Walk</a:t>
            </a:r>
          </a:p>
        </p:txBody>
      </p:sp>
      <p:sp>
        <p:nvSpPr>
          <p:cNvPr id="5" name="TextBox 4">
            <a:extLst>
              <a:ext uri="{FF2B5EF4-FFF2-40B4-BE49-F238E27FC236}">
                <a16:creationId xmlns:a16="http://schemas.microsoft.com/office/drawing/2014/main" id="{23EFE27A-FE5B-2850-50CC-8FE2467F3320}"/>
              </a:ext>
            </a:extLst>
          </p:cNvPr>
          <p:cNvSpPr txBox="1"/>
          <p:nvPr/>
        </p:nvSpPr>
        <p:spPr>
          <a:xfrm>
            <a:off x="507693" y="5557609"/>
            <a:ext cx="5099893" cy="646331"/>
          </a:xfrm>
          <a:prstGeom prst="rect">
            <a:avLst/>
          </a:prstGeom>
          <a:noFill/>
        </p:spPr>
        <p:txBody>
          <a:bodyPr wrap="square">
            <a:spAutoFit/>
          </a:bodyPr>
          <a:lstStyle/>
          <a:p>
            <a:r>
              <a:rPr lang="en-US" sz="1800" b="0" i="0" u="none" strike="noStrike" baseline="0" dirty="0">
                <a:solidFill>
                  <a:srgbClr val="000000"/>
                </a:solidFill>
                <a:latin typeface="Century Gothic" panose="020B0502020202020204" pitchFamily="34" charset="0"/>
              </a:rPr>
              <a:t>See Gurarie et al. 2016 </a:t>
            </a:r>
          </a:p>
          <a:p>
            <a:r>
              <a:rPr lang="en-US" sz="1800" b="0" i="0" u="none" strike="noStrike" baseline="0" dirty="0">
                <a:solidFill>
                  <a:srgbClr val="000000"/>
                </a:solidFill>
                <a:latin typeface="Century Gothic" panose="020B0502020202020204" pitchFamily="34" charset="0"/>
              </a:rPr>
              <a:t>for summary and comparison of methods</a:t>
            </a:r>
            <a:endParaRPr lang="en-US" dirty="0">
              <a:latin typeface="Century Gothic" panose="020B0502020202020204" pitchFamily="34" charset="0"/>
            </a:endParaRPr>
          </a:p>
        </p:txBody>
      </p:sp>
      <p:pic>
        <p:nvPicPr>
          <p:cNvPr id="6" name="Picture 5">
            <a:extLst>
              <a:ext uri="{FF2B5EF4-FFF2-40B4-BE49-F238E27FC236}">
                <a16:creationId xmlns:a16="http://schemas.microsoft.com/office/drawing/2014/main" id="{FCE824E0-18BE-E523-8BB3-CB1C99E1A83F}"/>
              </a:ext>
            </a:extLst>
          </p:cNvPr>
          <p:cNvPicPr>
            <a:picLocks noChangeAspect="1"/>
          </p:cNvPicPr>
          <p:nvPr/>
        </p:nvPicPr>
        <p:blipFill>
          <a:blip r:embed="rId3"/>
          <a:stretch>
            <a:fillRect/>
          </a:stretch>
        </p:blipFill>
        <p:spPr>
          <a:xfrm>
            <a:off x="6395461" y="3601616"/>
            <a:ext cx="5444401" cy="2602324"/>
          </a:xfrm>
          <a:prstGeom prst="rect">
            <a:avLst/>
          </a:prstGeom>
        </p:spPr>
      </p:pic>
    </p:spTree>
    <p:extLst>
      <p:ext uri="{BB962C8B-B14F-4D97-AF65-F5344CB8AC3E}">
        <p14:creationId xmlns:p14="http://schemas.microsoft.com/office/powerpoint/2010/main" val="44584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
                                            <p:txEl>
                                              <p:pRg st="3" end="3"/>
                                            </p:txEl>
                                          </p:spTgt>
                                        </p:tgtEl>
                                      </p:cBhvr>
                                    </p:animEffect>
                                    <p:set>
                                      <p:cBhvr>
                                        <p:cTn id="16" dur="1" fill="hold">
                                          <p:stCondLst>
                                            <p:cond delay="499"/>
                                          </p:stCondLst>
                                        </p:cTn>
                                        <p:tgtEl>
                                          <p:spTgt spid="3">
                                            <p:txEl>
                                              <p:pRg st="3" end="3"/>
                                            </p:txEl>
                                          </p:spTgt>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F6F1B-28A4-4C83-0C5B-A63B3318BA5F}"/>
              </a:ext>
            </a:extLst>
          </p:cNvPr>
          <p:cNvSpPr>
            <a:spLocks noGrp="1"/>
          </p:cNvSpPr>
          <p:nvPr>
            <p:ph idx="4294967295"/>
          </p:nvPr>
        </p:nvSpPr>
        <p:spPr>
          <a:xfrm>
            <a:off x="743712" y="1130680"/>
            <a:ext cx="11448288" cy="5245735"/>
          </a:xfrm>
        </p:spPr>
        <p:txBody>
          <a:bodyPr>
            <a:normAutofit/>
          </a:bodyPr>
          <a:lstStyle/>
          <a:p>
            <a:pPr algn="l"/>
            <a:endParaRPr lang="en-US" sz="1800" b="0" i="0" u="none" strike="noStrike" baseline="0" dirty="0">
              <a:solidFill>
                <a:srgbClr val="000000"/>
              </a:solidFill>
              <a:latin typeface="Avenir Next LT Pro" panose="020B0504020202020204" pitchFamily="34" charset="0"/>
            </a:endParaRPr>
          </a:p>
          <a:p>
            <a:r>
              <a:rPr lang="en-US" sz="2600" b="0" i="0" u="none" strike="noStrike" baseline="0" dirty="0">
                <a:solidFill>
                  <a:srgbClr val="000000"/>
                </a:solidFill>
                <a:latin typeface="+mj-lt"/>
              </a:rPr>
              <a:t>Moving window of fixed size swept across data</a:t>
            </a:r>
          </a:p>
          <a:p>
            <a:r>
              <a:rPr lang="en-US" sz="2600" b="0" i="0" u="none" strike="noStrike" baseline="0" dirty="0">
                <a:solidFill>
                  <a:srgbClr val="000000"/>
                </a:solidFill>
                <a:latin typeface="+mj-lt"/>
              </a:rPr>
              <a:t>3 parameters estimated</a:t>
            </a:r>
          </a:p>
          <a:p>
            <a:pPr lvl="1"/>
            <a:r>
              <a:rPr lang="en-US" sz="2200" b="0" i="0" u="none" strike="noStrike" baseline="0" dirty="0">
                <a:solidFill>
                  <a:srgbClr val="000000"/>
                </a:solidFill>
                <a:latin typeface="+mj-lt"/>
              </a:rPr>
              <a:t>Mean, variance, autocorrelation time scale</a:t>
            </a:r>
          </a:p>
          <a:p>
            <a:r>
              <a:rPr lang="en-US" sz="2600" b="0" i="0" u="none" strike="noStrike" baseline="0" dirty="0">
                <a:solidFill>
                  <a:srgbClr val="000000"/>
                </a:solidFill>
                <a:latin typeface="+mj-lt"/>
              </a:rPr>
              <a:t>Identify locations in window which split data into two sets of the 3 parameters </a:t>
            </a:r>
          </a:p>
          <a:p>
            <a:pPr lvl="1"/>
            <a:r>
              <a:rPr lang="en-US" sz="2200" b="0" i="0" u="none" strike="noStrike" baseline="0" dirty="0">
                <a:solidFill>
                  <a:srgbClr val="000000"/>
                </a:solidFill>
                <a:latin typeface="+mj-lt"/>
              </a:rPr>
              <a:t>Identify which of the three parameters describes the separation in the data</a:t>
            </a:r>
          </a:p>
          <a:p>
            <a:pPr lvl="1"/>
            <a:r>
              <a:rPr lang="en-US" sz="2200" b="0" i="0" u="none" strike="noStrike" baseline="0" dirty="0">
                <a:solidFill>
                  <a:srgbClr val="000000"/>
                </a:solidFill>
                <a:latin typeface="+mj-lt"/>
              </a:rPr>
              <a:t>Could be null model, meaning no separation in any</a:t>
            </a:r>
          </a:p>
          <a:p>
            <a:r>
              <a:rPr lang="en-US" sz="2600" b="0" i="0" u="none" strike="noStrike" baseline="0" dirty="0">
                <a:solidFill>
                  <a:srgbClr val="000000"/>
                </a:solidFill>
                <a:latin typeface="+mj-lt"/>
              </a:rPr>
              <a:t>All change points recorded and parameters estimated on either side of change</a:t>
            </a:r>
          </a:p>
          <a:p>
            <a:r>
              <a:rPr lang="en-US" sz="2600" b="0" i="0" u="none" strike="noStrike" baseline="0" dirty="0">
                <a:solidFill>
                  <a:srgbClr val="000000"/>
                </a:solidFill>
                <a:latin typeface="+mj-lt"/>
              </a:rPr>
              <a:t>Which parameters change and how, which gives clue to the behavior change</a:t>
            </a:r>
          </a:p>
          <a:p>
            <a:endParaRPr lang="en-US" dirty="0"/>
          </a:p>
        </p:txBody>
      </p:sp>
      <p:sp>
        <p:nvSpPr>
          <p:cNvPr id="4" name="Title 1">
            <a:extLst>
              <a:ext uri="{FF2B5EF4-FFF2-40B4-BE49-F238E27FC236}">
                <a16:creationId xmlns:a16="http://schemas.microsoft.com/office/drawing/2014/main" id="{D5A7E05D-435A-A0FF-1A55-79825271A95B}"/>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Summary of Analytical Approach (BCPA)</a:t>
            </a:r>
            <a:br>
              <a:rPr lang="en-US" sz="3200" b="1" dirty="0">
                <a:solidFill>
                  <a:srgbClr val="000000"/>
                </a:solidFill>
              </a:rPr>
            </a:br>
            <a:endParaRPr lang="en-US" sz="3200" b="1" dirty="0"/>
          </a:p>
        </p:txBody>
      </p:sp>
    </p:spTree>
    <p:extLst>
      <p:ext uri="{BB962C8B-B14F-4D97-AF65-F5344CB8AC3E}">
        <p14:creationId xmlns:p14="http://schemas.microsoft.com/office/powerpoint/2010/main" val="209711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2D8A29-2690-0DE8-981A-CCAEC16F3BC1}"/>
              </a:ext>
            </a:extLst>
          </p:cNvPr>
          <p:cNvSpPr>
            <a:spLocks noGrp="1"/>
          </p:cNvSpPr>
          <p:nvPr>
            <p:ph idx="4294967295"/>
          </p:nvPr>
        </p:nvSpPr>
        <p:spPr>
          <a:xfrm>
            <a:off x="838200" y="1118489"/>
            <a:ext cx="10515600" cy="4351338"/>
          </a:xfrm>
        </p:spPr>
        <p:txBody>
          <a:bodyPr/>
          <a:lstStyle/>
          <a:p>
            <a:pPr algn="l"/>
            <a:endParaRPr lang="en-US" sz="1800" b="0" i="0" u="none" strike="noStrike" baseline="0" dirty="0">
              <a:solidFill>
                <a:srgbClr val="000000"/>
              </a:solidFill>
              <a:latin typeface="Avenir Next LT Pro" panose="020B0504020202020204" pitchFamily="34" charset="0"/>
            </a:endParaRPr>
          </a:p>
          <a:p>
            <a:r>
              <a:rPr lang="en-US" sz="2400" b="0" i="0" u="none" strike="noStrike" baseline="0" dirty="0">
                <a:solidFill>
                  <a:srgbClr val="000000"/>
                </a:solidFill>
              </a:rPr>
              <a:t>Larger window size more robust but more coarse</a:t>
            </a:r>
          </a:p>
          <a:p>
            <a:r>
              <a:rPr lang="en-US" sz="2400" b="0" i="0" u="none" strike="noStrike" baseline="0" dirty="0">
                <a:solidFill>
                  <a:srgbClr val="000000"/>
                </a:solidFill>
              </a:rPr>
              <a:t>Smaller window more sensitive but more likely to give spurious results</a:t>
            </a:r>
          </a:p>
          <a:p>
            <a:r>
              <a:rPr lang="en-US" sz="2400" b="0" i="0" u="none" strike="noStrike" baseline="0" dirty="0">
                <a:solidFill>
                  <a:srgbClr val="000000"/>
                </a:solidFill>
              </a:rPr>
              <a:t>Threshold parameter indicates how many windows must have selected the changepoint to be considered significant</a:t>
            </a:r>
          </a:p>
          <a:p>
            <a:pPr lvl="1"/>
            <a:r>
              <a:rPr lang="en-US" sz="2000" b="0" i="0" u="none" strike="noStrike" baseline="0" dirty="0">
                <a:solidFill>
                  <a:srgbClr val="000000"/>
                </a:solidFill>
              </a:rPr>
              <a:t>Results in dropping less significant changepoints</a:t>
            </a:r>
          </a:p>
          <a:p>
            <a:r>
              <a:rPr lang="en-US" sz="2400" b="0" i="0" u="none" strike="noStrike" baseline="0" dirty="0">
                <a:solidFill>
                  <a:srgbClr val="000000"/>
                </a:solidFill>
              </a:rPr>
              <a:t>Flat vs. Smooth output</a:t>
            </a:r>
          </a:p>
          <a:p>
            <a:r>
              <a:rPr lang="en-US" sz="2400" b="0" i="0" u="none" strike="noStrike" baseline="0" dirty="0">
                <a:solidFill>
                  <a:srgbClr val="000000"/>
                </a:solidFill>
              </a:rPr>
              <a:t>Relatively complex model output and interpretation</a:t>
            </a:r>
          </a:p>
          <a:p>
            <a:endParaRPr lang="en-US" dirty="0"/>
          </a:p>
        </p:txBody>
      </p:sp>
      <p:sp>
        <p:nvSpPr>
          <p:cNvPr id="4" name="Title 1">
            <a:extLst>
              <a:ext uri="{FF2B5EF4-FFF2-40B4-BE49-F238E27FC236}">
                <a16:creationId xmlns:a16="http://schemas.microsoft.com/office/drawing/2014/main" id="{195AFDF1-0B77-33C0-0749-02ACE284E2AA}"/>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Key Points</a:t>
            </a:r>
            <a:br>
              <a:rPr lang="en-US" sz="3200" b="1" dirty="0">
                <a:solidFill>
                  <a:srgbClr val="000000"/>
                </a:solidFill>
              </a:rPr>
            </a:br>
            <a:endParaRPr lang="en-US" sz="3200" b="1" dirty="0"/>
          </a:p>
        </p:txBody>
      </p:sp>
    </p:spTree>
    <p:extLst>
      <p:ext uri="{BB962C8B-B14F-4D97-AF65-F5344CB8AC3E}">
        <p14:creationId xmlns:p14="http://schemas.microsoft.com/office/powerpoint/2010/main" val="285980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92394D-1AF6-9D40-B519-8074D0EA5AF9}"/>
              </a:ext>
            </a:extLst>
          </p:cNvPr>
          <p:cNvPicPr>
            <a:picLocks noChangeAspect="1"/>
          </p:cNvPicPr>
          <p:nvPr/>
        </p:nvPicPr>
        <p:blipFill>
          <a:blip r:embed="rId3"/>
          <a:stretch>
            <a:fillRect/>
          </a:stretch>
        </p:blipFill>
        <p:spPr>
          <a:xfrm>
            <a:off x="8107680" y="5285455"/>
            <a:ext cx="3932934" cy="1061361"/>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A13E3CF5-D9D3-E799-CD33-D3800977FC10}"/>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BCPA Examples/Applications</a:t>
            </a:r>
            <a:br>
              <a:rPr lang="en-US" sz="3200" b="1" dirty="0">
                <a:solidFill>
                  <a:srgbClr val="000000"/>
                </a:solidFill>
              </a:rPr>
            </a:br>
            <a:endParaRPr lang="en-US" sz="3200" b="1" dirty="0"/>
          </a:p>
        </p:txBody>
      </p:sp>
      <p:sp>
        <p:nvSpPr>
          <p:cNvPr id="7" name="Content Placeholder 2">
            <a:extLst>
              <a:ext uri="{FF2B5EF4-FFF2-40B4-BE49-F238E27FC236}">
                <a16:creationId xmlns:a16="http://schemas.microsoft.com/office/drawing/2014/main" id="{969BFAD0-7D11-FB08-3931-B389582CBB5D}"/>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Moose</a:t>
            </a:r>
          </a:p>
        </p:txBody>
      </p:sp>
      <p:pic>
        <p:nvPicPr>
          <p:cNvPr id="9" name="Picture 8">
            <a:extLst>
              <a:ext uri="{FF2B5EF4-FFF2-40B4-BE49-F238E27FC236}">
                <a16:creationId xmlns:a16="http://schemas.microsoft.com/office/drawing/2014/main" id="{A8B008A0-B4BA-C1DC-166E-D3FD8A846DB9}"/>
              </a:ext>
            </a:extLst>
          </p:cNvPr>
          <p:cNvPicPr>
            <a:picLocks noChangeAspect="1"/>
          </p:cNvPicPr>
          <p:nvPr/>
        </p:nvPicPr>
        <p:blipFill>
          <a:blip r:embed="rId4"/>
          <a:stretch>
            <a:fillRect/>
          </a:stretch>
        </p:blipFill>
        <p:spPr>
          <a:xfrm>
            <a:off x="175294" y="1843681"/>
            <a:ext cx="11865320" cy="3125810"/>
          </a:xfrm>
          <a:prstGeom prst="rect">
            <a:avLst/>
          </a:prstGeom>
        </p:spPr>
      </p:pic>
    </p:spTree>
    <p:extLst>
      <p:ext uri="{BB962C8B-B14F-4D97-AF65-F5344CB8AC3E}">
        <p14:creationId xmlns:p14="http://schemas.microsoft.com/office/powerpoint/2010/main" val="71791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12E6F6-7BC4-5DE9-2AE2-78B0AC754164}"/>
              </a:ext>
            </a:extLst>
          </p:cNvPr>
          <p:cNvPicPr>
            <a:picLocks noChangeAspect="1"/>
          </p:cNvPicPr>
          <p:nvPr/>
        </p:nvPicPr>
        <p:blipFill>
          <a:blip r:embed="rId3"/>
          <a:stretch>
            <a:fillRect/>
          </a:stretch>
        </p:blipFill>
        <p:spPr>
          <a:xfrm>
            <a:off x="1371600" y="1178504"/>
            <a:ext cx="8924016" cy="4909122"/>
          </a:xfrm>
          <a:prstGeom prst="rect">
            <a:avLst/>
          </a:prstGeom>
        </p:spPr>
      </p:pic>
      <p:sp>
        <p:nvSpPr>
          <p:cNvPr id="4" name="Title 1">
            <a:extLst>
              <a:ext uri="{FF2B5EF4-FFF2-40B4-BE49-F238E27FC236}">
                <a16:creationId xmlns:a16="http://schemas.microsoft.com/office/drawing/2014/main" id="{0A43E982-EA79-0ED2-F14B-8A7A469EB46A}"/>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BCPA Examples/Applications</a:t>
            </a:r>
            <a:br>
              <a:rPr lang="en-US" sz="3200" b="1" dirty="0">
                <a:solidFill>
                  <a:srgbClr val="000000"/>
                </a:solidFill>
              </a:rPr>
            </a:br>
            <a:endParaRPr lang="en-US" sz="3200" b="1" dirty="0"/>
          </a:p>
        </p:txBody>
      </p:sp>
      <p:sp>
        <p:nvSpPr>
          <p:cNvPr id="5" name="TextBox 4">
            <a:extLst>
              <a:ext uri="{FF2B5EF4-FFF2-40B4-BE49-F238E27FC236}">
                <a16:creationId xmlns:a16="http://schemas.microsoft.com/office/drawing/2014/main" id="{8D4D5E17-2C44-854A-D5D5-BECC1ECDC80C}"/>
              </a:ext>
            </a:extLst>
          </p:cNvPr>
          <p:cNvSpPr txBox="1"/>
          <p:nvPr/>
        </p:nvSpPr>
        <p:spPr>
          <a:xfrm>
            <a:off x="361358" y="5968358"/>
            <a:ext cx="5930112" cy="369332"/>
          </a:xfrm>
          <a:prstGeom prst="rect">
            <a:avLst/>
          </a:prstGeom>
          <a:noFill/>
        </p:spPr>
        <p:txBody>
          <a:bodyPr wrap="square">
            <a:spAutoFit/>
          </a:bodyPr>
          <a:lstStyle/>
          <a:p>
            <a:r>
              <a:rPr lang="en-US" sz="1800" b="0" i="0" u="none" strike="noStrike" baseline="0" dirty="0">
                <a:solidFill>
                  <a:srgbClr val="000000"/>
                </a:solidFill>
                <a:latin typeface="Century Gothic" panose="020B0502020202020204" pitchFamily="34" charset="0"/>
              </a:rPr>
              <a:t>See BCPA vignette for additional information</a:t>
            </a:r>
            <a:endParaRPr lang="en-US" dirty="0">
              <a:latin typeface="Century Gothic" panose="020B0502020202020204" pitchFamily="34" charset="0"/>
            </a:endParaRPr>
          </a:p>
        </p:txBody>
      </p:sp>
      <p:sp>
        <p:nvSpPr>
          <p:cNvPr id="6" name="Content Placeholder 2">
            <a:extLst>
              <a:ext uri="{FF2B5EF4-FFF2-40B4-BE49-F238E27FC236}">
                <a16:creationId xmlns:a16="http://schemas.microsoft.com/office/drawing/2014/main" id="{56330F3F-8E2B-B75B-5B3A-C96500E50DC9}"/>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Flat vs Smooth output</a:t>
            </a:r>
          </a:p>
        </p:txBody>
      </p:sp>
    </p:spTree>
    <p:extLst>
      <p:ext uri="{BB962C8B-B14F-4D97-AF65-F5344CB8AC3E}">
        <p14:creationId xmlns:p14="http://schemas.microsoft.com/office/powerpoint/2010/main" val="3850928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C34C03-C034-511A-73E9-82A76B395775}"/>
              </a:ext>
            </a:extLst>
          </p:cNvPr>
          <p:cNvPicPr>
            <a:picLocks noChangeAspect="1"/>
          </p:cNvPicPr>
          <p:nvPr/>
        </p:nvPicPr>
        <p:blipFill>
          <a:blip r:embed="rId3"/>
          <a:stretch>
            <a:fillRect/>
          </a:stretch>
        </p:blipFill>
        <p:spPr>
          <a:xfrm>
            <a:off x="1354931" y="1471251"/>
            <a:ext cx="8799088" cy="4516985"/>
          </a:xfrm>
          <a:prstGeom prst="rect">
            <a:avLst/>
          </a:prstGeom>
        </p:spPr>
      </p:pic>
      <p:sp>
        <p:nvSpPr>
          <p:cNvPr id="4" name="Title 1">
            <a:extLst>
              <a:ext uri="{FF2B5EF4-FFF2-40B4-BE49-F238E27FC236}">
                <a16:creationId xmlns:a16="http://schemas.microsoft.com/office/drawing/2014/main" id="{CAF2CFDA-E85D-A3BA-0C3C-7FB0E4A16C89}"/>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BCPA Examples/Applications</a:t>
            </a:r>
            <a:br>
              <a:rPr lang="en-US" sz="3200" b="1" dirty="0">
                <a:solidFill>
                  <a:srgbClr val="000000"/>
                </a:solidFill>
              </a:rPr>
            </a:br>
            <a:endParaRPr lang="en-US" sz="3200" b="1" dirty="0"/>
          </a:p>
        </p:txBody>
      </p:sp>
      <p:sp>
        <p:nvSpPr>
          <p:cNvPr id="5" name="TextBox 4">
            <a:extLst>
              <a:ext uri="{FF2B5EF4-FFF2-40B4-BE49-F238E27FC236}">
                <a16:creationId xmlns:a16="http://schemas.microsoft.com/office/drawing/2014/main" id="{A5F0BF3C-19F9-0FCD-F09A-4A5026A5B98F}"/>
              </a:ext>
            </a:extLst>
          </p:cNvPr>
          <p:cNvSpPr txBox="1"/>
          <p:nvPr/>
        </p:nvSpPr>
        <p:spPr>
          <a:xfrm>
            <a:off x="361358" y="5968358"/>
            <a:ext cx="5930112" cy="369332"/>
          </a:xfrm>
          <a:prstGeom prst="rect">
            <a:avLst/>
          </a:prstGeom>
          <a:noFill/>
        </p:spPr>
        <p:txBody>
          <a:bodyPr wrap="square">
            <a:spAutoFit/>
          </a:bodyPr>
          <a:lstStyle/>
          <a:p>
            <a:r>
              <a:rPr lang="en-US" sz="1800" b="0" i="0" u="none" strike="noStrike" baseline="0" dirty="0">
                <a:solidFill>
                  <a:srgbClr val="000000"/>
                </a:solidFill>
                <a:latin typeface="Century Gothic" panose="020B0502020202020204" pitchFamily="34" charset="0"/>
              </a:rPr>
              <a:t>See BCPA vignette for additional information</a:t>
            </a:r>
            <a:endParaRPr lang="en-US" dirty="0">
              <a:latin typeface="Century Gothic" panose="020B0502020202020204" pitchFamily="34" charset="0"/>
            </a:endParaRPr>
          </a:p>
        </p:txBody>
      </p:sp>
      <p:sp>
        <p:nvSpPr>
          <p:cNvPr id="6" name="Content Placeholder 2">
            <a:extLst>
              <a:ext uri="{FF2B5EF4-FFF2-40B4-BE49-F238E27FC236}">
                <a16:creationId xmlns:a16="http://schemas.microsoft.com/office/drawing/2014/main" id="{ECD336AC-53D6-1D00-3069-CBB9AAFC2208}"/>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Flat vs Smooth output</a:t>
            </a:r>
          </a:p>
        </p:txBody>
      </p:sp>
    </p:spTree>
    <p:extLst>
      <p:ext uri="{BB962C8B-B14F-4D97-AF65-F5344CB8AC3E}">
        <p14:creationId xmlns:p14="http://schemas.microsoft.com/office/powerpoint/2010/main" val="2072308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C718DA-3A14-D2B3-9FDE-AD7DCA10389E}"/>
              </a:ext>
            </a:extLst>
          </p:cNvPr>
          <p:cNvPicPr>
            <a:picLocks noChangeAspect="1"/>
          </p:cNvPicPr>
          <p:nvPr/>
        </p:nvPicPr>
        <p:blipFill>
          <a:blip r:embed="rId3"/>
          <a:stretch>
            <a:fillRect/>
          </a:stretch>
        </p:blipFill>
        <p:spPr>
          <a:xfrm>
            <a:off x="1719470" y="1648387"/>
            <a:ext cx="8340754" cy="4731563"/>
          </a:xfrm>
          <a:prstGeom prst="rect">
            <a:avLst/>
          </a:prstGeom>
        </p:spPr>
      </p:pic>
      <p:sp>
        <p:nvSpPr>
          <p:cNvPr id="4" name="Title 1">
            <a:extLst>
              <a:ext uri="{FF2B5EF4-FFF2-40B4-BE49-F238E27FC236}">
                <a16:creationId xmlns:a16="http://schemas.microsoft.com/office/drawing/2014/main" id="{AD9A3866-6D46-961B-04B0-CDBC76438BC7}"/>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BCPA Examples/Applications</a:t>
            </a:r>
            <a:br>
              <a:rPr lang="en-US" sz="3200" b="1" dirty="0">
                <a:solidFill>
                  <a:srgbClr val="000000"/>
                </a:solidFill>
              </a:rPr>
            </a:br>
            <a:endParaRPr lang="en-US" sz="3200" b="1" dirty="0"/>
          </a:p>
        </p:txBody>
      </p:sp>
      <p:pic>
        <p:nvPicPr>
          <p:cNvPr id="6" name="Picture 5">
            <a:extLst>
              <a:ext uri="{FF2B5EF4-FFF2-40B4-BE49-F238E27FC236}">
                <a16:creationId xmlns:a16="http://schemas.microsoft.com/office/drawing/2014/main" id="{15D51851-90B8-4F22-0F32-68E8AC418010}"/>
              </a:ext>
            </a:extLst>
          </p:cNvPr>
          <p:cNvPicPr>
            <a:picLocks noChangeAspect="1"/>
          </p:cNvPicPr>
          <p:nvPr/>
        </p:nvPicPr>
        <p:blipFill>
          <a:blip r:embed="rId4"/>
          <a:stretch>
            <a:fillRect/>
          </a:stretch>
        </p:blipFill>
        <p:spPr>
          <a:xfrm>
            <a:off x="8577470" y="165153"/>
            <a:ext cx="3492616" cy="1050298"/>
          </a:xfrm>
          <a:prstGeom prst="rect">
            <a:avLst/>
          </a:prstGeom>
          <a:effectLst>
            <a:outerShdw blurRad="50800" dist="38100" dir="2700000" algn="tl" rotWithShape="0">
              <a:prstClr val="black">
                <a:alpha val="40000"/>
              </a:prstClr>
            </a:outerShdw>
          </a:effectLst>
        </p:spPr>
      </p:pic>
      <p:sp>
        <p:nvSpPr>
          <p:cNvPr id="7" name="Content Placeholder 2">
            <a:extLst>
              <a:ext uri="{FF2B5EF4-FFF2-40B4-BE49-F238E27FC236}">
                <a16:creationId xmlns:a16="http://schemas.microsoft.com/office/drawing/2014/main" id="{7F5E8CA8-755E-D230-6B75-8B56CDF6FBBD}"/>
              </a:ext>
            </a:extLst>
          </p:cNvPr>
          <p:cNvSpPr txBox="1">
            <a:spLocks/>
          </p:cNvSpPr>
          <p:nvPr/>
        </p:nvSpPr>
        <p:spPr>
          <a:xfrm>
            <a:off x="969484" y="1167789"/>
            <a:ext cx="10515600" cy="796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000000"/>
                </a:solidFill>
                <a:latin typeface="Century Gothic" panose="020B0502020202020204" pitchFamily="34" charset="0"/>
              </a:rPr>
              <a:t>Fur seals</a:t>
            </a:r>
          </a:p>
        </p:txBody>
      </p:sp>
    </p:spTree>
    <p:extLst>
      <p:ext uri="{BB962C8B-B14F-4D97-AF65-F5344CB8AC3E}">
        <p14:creationId xmlns:p14="http://schemas.microsoft.com/office/powerpoint/2010/main" val="3908989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7664B6-E591-768E-08A1-E2467FE3AA0A}"/>
              </a:ext>
            </a:extLst>
          </p:cNvPr>
          <p:cNvSpPr>
            <a:spLocks noGrp="1"/>
          </p:cNvSpPr>
          <p:nvPr>
            <p:ph idx="4294967295"/>
          </p:nvPr>
        </p:nvSpPr>
        <p:spPr>
          <a:xfrm>
            <a:off x="605641" y="1164664"/>
            <a:ext cx="10770919" cy="5069881"/>
          </a:xfrm>
        </p:spPr>
        <p:txBody>
          <a:bodyPr>
            <a:normAutofit/>
          </a:bodyPr>
          <a:lstStyle/>
          <a:p>
            <a:r>
              <a:rPr lang="en-US" sz="1600" b="0" i="0" u="none" strike="noStrike" baseline="0" dirty="0">
                <a:solidFill>
                  <a:srgbClr val="000000"/>
                </a:solidFill>
              </a:rPr>
              <a:t>Cagnacci, F., Focardi, S., </a:t>
            </a:r>
            <a:r>
              <a:rPr lang="en-US" sz="1600" b="0" i="0" u="none" strike="noStrike" baseline="0" dirty="0" err="1">
                <a:solidFill>
                  <a:srgbClr val="000000"/>
                </a:solidFill>
              </a:rPr>
              <a:t>Ghisla</a:t>
            </a:r>
            <a:r>
              <a:rPr lang="en-US" sz="1600" b="0" i="0" u="none" strike="noStrike" baseline="0" dirty="0">
                <a:solidFill>
                  <a:srgbClr val="000000"/>
                </a:solidFill>
              </a:rPr>
              <a:t>, A., van </a:t>
            </a:r>
            <a:r>
              <a:rPr lang="en-US" sz="1600" b="0" i="0" u="none" strike="noStrike" baseline="0" dirty="0" err="1">
                <a:solidFill>
                  <a:srgbClr val="000000"/>
                </a:solidFill>
              </a:rPr>
              <a:t>Moorter</a:t>
            </a:r>
            <a:r>
              <a:rPr lang="en-US" sz="1600" b="0" i="0" u="none" strike="noStrike" baseline="0" dirty="0">
                <a:solidFill>
                  <a:srgbClr val="000000"/>
                </a:solidFill>
              </a:rPr>
              <a:t>, B., Merrill, E.H., Gurarie, E., </a:t>
            </a:r>
            <a:r>
              <a:rPr lang="en-US" sz="1600" b="0" i="0" u="none" strike="noStrike" baseline="0" dirty="0" err="1">
                <a:solidFill>
                  <a:srgbClr val="000000"/>
                </a:solidFill>
              </a:rPr>
              <a:t>Heurich</a:t>
            </a:r>
            <a:r>
              <a:rPr lang="en-US" sz="1600" b="0" i="0" u="none" strike="noStrike" baseline="0" dirty="0">
                <a:solidFill>
                  <a:srgbClr val="000000"/>
                </a:solidFill>
              </a:rPr>
              <a:t>, M., Mysterud, A., Linnell, J., </a:t>
            </a:r>
            <a:r>
              <a:rPr lang="en-US" sz="1600" b="0" i="0" u="none" strike="noStrike" baseline="0" dirty="0" err="1">
                <a:solidFill>
                  <a:srgbClr val="000000"/>
                </a:solidFill>
              </a:rPr>
              <a:t>Panzacchi</a:t>
            </a:r>
            <a:r>
              <a:rPr lang="en-US" sz="1600" b="0" i="0" u="none" strike="noStrike" baseline="0" dirty="0">
                <a:solidFill>
                  <a:srgbClr val="000000"/>
                </a:solidFill>
              </a:rPr>
              <a:t>, M., May, R., </a:t>
            </a:r>
            <a:r>
              <a:rPr lang="en-US" sz="1600" b="0" i="0" u="none" strike="noStrike" baseline="0" dirty="0" err="1">
                <a:solidFill>
                  <a:srgbClr val="000000"/>
                </a:solidFill>
              </a:rPr>
              <a:t>Nygård</a:t>
            </a:r>
            <a:r>
              <a:rPr lang="en-US" sz="1600" b="0" i="0" u="none" strike="noStrike" baseline="0" dirty="0">
                <a:solidFill>
                  <a:srgbClr val="000000"/>
                </a:solidFill>
              </a:rPr>
              <a:t>, T., </a:t>
            </a:r>
            <a:r>
              <a:rPr lang="en-US" sz="1600" b="0" i="0" u="none" strike="noStrike" baseline="0" dirty="0" err="1">
                <a:solidFill>
                  <a:srgbClr val="000000"/>
                </a:solidFill>
              </a:rPr>
              <a:t>Rolandsen</a:t>
            </a:r>
            <a:r>
              <a:rPr lang="en-US" sz="1600" b="0" i="0" u="none" strike="noStrike" baseline="0" dirty="0">
                <a:solidFill>
                  <a:srgbClr val="000000"/>
                </a:solidFill>
              </a:rPr>
              <a:t>, C. and Hebblewhite, M. (2016), How many routes lead to migration? Comparison of methods to assess and characterize migratory movements. J Anim </a:t>
            </a:r>
            <a:r>
              <a:rPr lang="en-US" sz="1600" b="0" i="0" u="none" strike="noStrike" baseline="0" dirty="0" err="1">
                <a:solidFill>
                  <a:srgbClr val="000000"/>
                </a:solidFill>
              </a:rPr>
              <a:t>Ecol</a:t>
            </a:r>
            <a:r>
              <a:rPr lang="en-US" sz="1600" b="0" i="0" u="none" strike="noStrike" baseline="0" dirty="0">
                <a:solidFill>
                  <a:srgbClr val="000000"/>
                </a:solidFill>
              </a:rPr>
              <a:t>, 85: 54-68. </a:t>
            </a:r>
          </a:p>
          <a:p>
            <a:r>
              <a:rPr lang="en-US" sz="1600" b="0" i="0" u="none" strike="noStrike" baseline="0" dirty="0">
                <a:solidFill>
                  <a:srgbClr val="000000"/>
                </a:solidFill>
              </a:rPr>
              <a:t>Gurarie, E., R. Andrews and K. </a:t>
            </a:r>
            <a:r>
              <a:rPr lang="en-US" sz="1600" b="0" i="0" u="none" strike="noStrike" baseline="0" dirty="0" err="1">
                <a:solidFill>
                  <a:srgbClr val="000000"/>
                </a:solidFill>
              </a:rPr>
              <a:t>Laidre</a:t>
            </a:r>
            <a:r>
              <a:rPr lang="en-US" sz="1600" b="0" i="0" u="none" strike="noStrike" baseline="0" dirty="0">
                <a:solidFill>
                  <a:srgbClr val="000000"/>
                </a:solidFill>
              </a:rPr>
              <a:t>. 2009. A novel method for identifying </a:t>
            </a:r>
            <a:r>
              <a:rPr lang="en-US" sz="1600" b="0" i="0" u="none" strike="noStrike" baseline="0" dirty="0" err="1">
                <a:solidFill>
                  <a:srgbClr val="000000"/>
                </a:solidFill>
              </a:rPr>
              <a:t>behavioural</a:t>
            </a:r>
            <a:r>
              <a:rPr lang="en-US" sz="1600" b="0" i="0" u="none" strike="noStrike" baseline="0" dirty="0">
                <a:solidFill>
                  <a:srgbClr val="000000"/>
                </a:solidFill>
              </a:rPr>
              <a:t> changes in animal movement data. Ecology Letters. 12: 395-408.</a:t>
            </a:r>
          </a:p>
          <a:p>
            <a:r>
              <a:rPr lang="en-US" sz="1600" b="0" i="0" u="none" strike="noStrike" baseline="0" dirty="0">
                <a:solidFill>
                  <a:srgbClr val="000000"/>
                </a:solidFill>
              </a:rPr>
              <a:t>Gurarie, E., Bracis, C., Delgado, M., </a:t>
            </a:r>
            <a:r>
              <a:rPr lang="en-US" sz="1600" b="0" i="0" u="none" strike="noStrike" baseline="0" dirty="0" err="1">
                <a:solidFill>
                  <a:srgbClr val="000000"/>
                </a:solidFill>
              </a:rPr>
              <a:t>Meckley</a:t>
            </a:r>
            <a:r>
              <a:rPr lang="en-US" sz="1600" b="0" i="0" u="none" strike="noStrike" baseline="0" dirty="0">
                <a:solidFill>
                  <a:srgbClr val="000000"/>
                </a:solidFill>
              </a:rPr>
              <a:t>, T.D., </a:t>
            </a:r>
            <a:r>
              <a:rPr lang="en-US" sz="1600" b="0" i="0" u="none" strike="noStrike" baseline="0" dirty="0" err="1">
                <a:solidFill>
                  <a:srgbClr val="000000"/>
                </a:solidFill>
              </a:rPr>
              <a:t>Kojola</a:t>
            </a:r>
            <a:r>
              <a:rPr lang="en-US" sz="1600" b="0" i="0" u="none" strike="noStrike" baseline="0" dirty="0">
                <a:solidFill>
                  <a:srgbClr val="000000"/>
                </a:solidFill>
              </a:rPr>
              <a:t>, I. and Wagner, C.M. (2016), What is the animal doing? Tools for exploring </a:t>
            </a:r>
            <a:r>
              <a:rPr lang="en-US" sz="1600" b="0" i="0" u="none" strike="noStrike" baseline="0" dirty="0" err="1">
                <a:solidFill>
                  <a:srgbClr val="000000"/>
                </a:solidFill>
              </a:rPr>
              <a:t>behavioura</a:t>
            </a:r>
            <a:r>
              <a:rPr lang="en-US" sz="1600" b="0" i="0" u="none" strike="noStrike" baseline="0" dirty="0">
                <a:solidFill>
                  <a:srgbClr val="000000"/>
                </a:solidFill>
              </a:rPr>
              <a:t> </a:t>
            </a:r>
            <a:r>
              <a:rPr lang="en-US" sz="1600" b="0" i="0" u="none" strike="noStrike" baseline="0" dirty="0" err="1">
                <a:solidFill>
                  <a:srgbClr val="000000"/>
                </a:solidFill>
              </a:rPr>
              <a:t>lstructure</a:t>
            </a:r>
            <a:r>
              <a:rPr lang="en-US" sz="1600" b="0" i="0" u="none" strike="noStrike" baseline="0" dirty="0">
                <a:solidFill>
                  <a:srgbClr val="000000"/>
                </a:solidFill>
              </a:rPr>
              <a:t> in animal movements. J </a:t>
            </a:r>
            <a:r>
              <a:rPr lang="en-US" sz="1600" b="0" i="0" u="none" strike="noStrike" baseline="0" dirty="0" err="1">
                <a:solidFill>
                  <a:srgbClr val="000000"/>
                </a:solidFill>
              </a:rPr>
              <a:t>AnimEcol</a:t>
            </a:r>
            <a:r>
              <a:rPr lang="en-US" sz="1600" b="0" i="0" u="none" strike="noStrike" baseline="0" dirty="0">
                <a:solidFill>
                  <a:srgbClr val="000000"/>
                </a:solidFill>
              </a:rPr>
              <a:t>, 85: 69-84. </a:t>
            </a:r>
          </a:p>
          <a:p>
            <a:r>
              <a:rPr lang="en-US" sz="1600" b="0" i="0" u="none" strike="noStrike" baseline="0" dirty="0" err="1">
                <a:solidFill>
                  <a:srgbClr val="000000"/>
                </a:solidFill>
              </a:rPr>
              <a:t>Karelus</a:t>
            </a:r>
            <a:r>
              <a:rPr lang="en-US" sz="1600" b="0" i="0" u="none" strike="noStrike" baseline="0" dirty="0">
                <a:solidFill>
                  <a:srgbClr val="000000"/>
                </a:solidFill>
              </a:rPr>
              <a:t>, D.L., J. Walter McCown, Brian K. </a:t>
            </a:r>
            <a:r>
              <a:rPr lang="en-US" sz="1600" b="0" i="0" u="none" strike="noStrike" baseline="0" dirty="0" err="1">
                <a:solidFill>
                  <a:srgbClr val="000000"/>
                </a:solidFill>
              </a:rPr>
              <a:t>Scheick</a:t>
            </a:r>
            <a:r>
              <a:rPr lang="en-US" sz="1600" b="0" i="0" u="none" strike="noStrike" baseline="0" dirty="0">
                <a:solidFill>
                  <a:srgbClr val="000000"/>
                </a:solidFill>
              </a:rPr>
              <a:t>, </a:t>
            </a:r>
            <a:r>
              <a:rPr lang="en-US" sz="1600" b="0" i="0" u="none" strike="noStrike" baseline="0" dirty="0" err="1">
                <a:solidFill>
                  <a:srgbClr val="000000"/>
                </a:solidFill>
              </a:rPr>
              <a:t>Madelonvan</a:t>
            </a:r>
            <a:r>
              <a:rPr lang="en-US" sz="1600" b="0" i="0" u="none" strike="noStrike" baseline="0" dirty="0">
                <a:solidFill>
                  <a:srgbClr val="000000"/>
                </a:solidFill>
              </a:rPr>
              <a:t> de </a:t>
            </a:r>
            <a:r>
              <a:rPr lang="en-US" sz="1600" b="0" i="0" u="none" strike="noStrike" baseline="0" dirty="0" err="1">
                <a:solidFill>
                  <a:srgbClr val="000000"/>
                </a:solidFill>
              </a:rPr>
              <a:t>Kerk</a:t>
            </a:r>
            <a:r>
              <a:rPr lang="en-US" sz="1600" b="0" i="0" u="none" strike="noStrike" baseline="0" dirty="0">
                <a:solidFill>
                  <a:srgbClr val="000000"/>
                </a:solidFill>
              </a:rPr>
              <a:t>, Benjamin M. </a:t>
            </a:r>
            <a:r>
              <a:rPr lang="en-US" sz="1600" b="0" i="0" u="none" strike="noStrike" baseline="0" dirty="0" err="1">
                <a:solidFill>
                  <a:srgbClr val="000000"/>
                </a:solidFill>
              </a:rPr>
              <a:t>Bolker</a:t>
            </a:r>
            <a:r>
              <a:rPr lang="en-US" sz="1600" b="0" i="0" u="none" strike="noStrike" baseline="0" dirty="0">
                <a:solidFill>
                  <a:srgbClr val="000000"/>
                </a:solidFill>
              </a:rPr>
              <a:t>, Madan K. Oli "Incorporating movement patterns to discern habitat selection: black bears as a case study," Wildlife Research, 46(1), 76-88, (15 February 2019) </a:t>
            </a:r>
          </a:p>
          <a:p>
            <a:r>
              <a:rPr lang="en-US" sz="1600" b="0" i="0" u="none" strike="noStrike" baseline="0" dirty="0">
                <a:solidFill>
                  <a:srgbClr val="000000"/>
                </a:solidFill>
              </a:rPr>
              <a:t>Kennedy, A. S., A. N. </a:t>
            </a:r>
            <a:r>
              <a:rPr lang="en-US" sz="1600" b="0" i="0" u="none" strike="noStrike" baseline="0" dirty="0" err="1">
                <a:solidFill>
                  <a:srgbClr val="000000"/>
                </a:solidFill>
              </a:rPr>
              <a:t>Zerbini</a:t>
            </a:r>
            <a:r>
              <a:rPr lang="en-US" sz="1600" b="0" i="0" u="none" strike="noStrike" baseline="0" dirty="0">
                <a:solidFill>
                  <a:srgbClr val="000000"/>
                </a:solidFill>
              </a:rPr>
              <a:t>, B. K. </a:t>
            </a:r>
            <a:r>
              <a:rPr lang="en-US" sz="1600" b="0" i="0" u="none" strike="noStrike" baseline="0" dirty="0" err="1">
                <a:solidFill>
                  <a:srgbClr val="000000"/>
                </a:solidFill>
              </a:rPr>
              <a:t>Rone</a:t>
            </a:r>
            <a:r>
              <a:rPr lang="en-US" sz="1600" b="0" i="0" u="none" strike="noStrike" baseline="0" dirty="0">
                <a:solidFill>
                  <a:srgbClr val="000000"/>
                </a:solidFill>
              </a:rPr>
              <a:t>, and P. J. Clapham. 2014. Individual variation in movements of satellite-tracked humpback whales Megaptera novaeangliae in the eastern Aleutian Islands and Bering Sea. Endangered Species Research 23:187195 </a:t>
            </a:r>
          </a:p>
          <a:p>
            <a:r>
              <a:rPr lang="en-US" sz="1600" b="0" i="0" u="none" strike="noStrike" baseline="0" dirty="0" err="1">
                <a:solidFill>
                  <a:srgbClr val="000000"/>
                </a:solidFill>
              </a:rPr>
              <a:t>Klappstein</a:t>
            </a:r>
            <a:r>
              <a:rPr lang="en-US" sz="1600" b="0" i="0" u="none" strike="noStrike" baseline="0" dirty="0">
                <a:solidFill>
                  <a:srgbClr val="000000"/>
                </a:solidFill>
              </a:rPr>
              <a:t> NJ, Thomas L, </a:t>
            </a:r>
            <a:r>
              <a:rPr lang="en-US" sz="1600" b="0" i="0" u="none" strike="noStrike" baseline="0" dirty="0" err="1">
                <a:solidFill>
                  <a:srgbClr val="000000"/>
                </a:solidFill>
              </a:rPr>
              <a:t>Michelot</a:t>
            </a:r>
            <a:r>
              <a:rPr lang="en-US" sz="1600" b="0" i="0" u="none" strike="noStrike" baseline="0" dirty="0">
                <a:solidFill>
                  <a:srgbClr val="000000"/>
                </a:solidFill>
              </a:rPr>
              <a:t> T. Flexible hidden Markov models for </a:t>
            </a:r>
            <a:r>
              <a:rPr lang="en-US" sz="1600" b="0" i="0" u="none" strike="noStrike" baseline="0" dirty="0" err="1">
                <a:solidFill>
                  <a:srgbClr val="000000"/>
                </a:solidFill>
              </a:rPr>
              <a:t>behaviour</a:t>
            </a:r>
            <a:r>
              <a:rPr lang="en-US" sz="1600" b="0" i="0" u="none" strike="noStrike" baseline="0" dirty="0">
                <a:solidFill>
                  <a:srgbClr val="000000"/>
                </a:solidFill>
              </a:rPr>
              <a:t>-dependent habitat selection. Mov Ecol. 2023 Jun 3;11(1):30. </a:t>
            </a:r>
            <a:r>
              <a:rPr lang="en-US" sz="1600" b="0" i="0" u="none" strike="noStrike" baseline="0" dirty="0" err="1">
                <a:solidFill>
                  <a:srgbClr val="000000"/>
                </a:solidFill>
              </a:rPr>
              <a:t>doi</a:t>
            </a:r>
            <a:r>
              <a:rPr lang="en-US" sz="1600" b="0" i="0" u="none" strike="noStrike" baseline="0" dirty="0">
                <a:solidFill>
                  <a:srgbClr val="000000"/>
                </a:solidFill>
              </a:rPr>
              <a:t>: 10.1186/s40462-023-00392-3. </a:t>
            </a:r>
          </a:p>
          <a:p>
            <a:r>
              <a:rPr lang="en-US" sz="1600" b="0" i="0" u="none" strike="noStrike" baseline="0" dirty="0" err="1">
                <a:solidFill>
                  <a:srgbClr val="000000"/>
                </a:solidFill>
              </a:rPr>
              <a:t>Michelot</a:t>
            </a:r>
            <a:r>
              <a:rPr lang="en-US" sz="1600" b="0" i="0" u="none" strike="noStrike" baseline="0" dirty="0">
                <a:solidFill>
                  <a:srgbClr val="000000"/>
                </a:solidFill>
              </a:rPr>
              <a:t>, T., </a:t>
            </a:r>
            <a:r>
              <a:rPr lang="en-US" sz="1600" b="0" i="0" u="none" strike="noStrike" baseline="0" dirty="0" err="1">
                <a:solidFill>
                  <a:srgbClr val="000000"/>
                </a:solidFill>
              </a:rPr>
              <a:t>Langrock</a:t>
            </a:r>
            <a:r>
              <a:rPr lang="en-US" sz="1600" b="0" i="0" u="none" strike="noStrike" baseline="0" dirty="0">
                <a:solidFill>
                  <a:srgbClr val="000000"/>
                </a:solidFill>
              </a:rPr>
              <a:t>, R. and Patterson, T.A. (2016), </a:t>
            </a:r>
            <a:r>
              <a:rPr lang="en-US" sz="1600" b="0" i="0" u="none" strike="noStrike" baseline="0" dirty="0" err="1">
                <a:solidFill>
                  <a:srgbClr val="000000"/>
                </a:solidFill>
              </a:rPr>
              <a:t>moveHMM</a:t>
            </a:r>
            <a:r>
              <a:rPr lang="en-US" sz="1600" b="0" i="0" u="none" strike="noStrike" baseline="0" dirty="0">
                <a:solidFill>
                  <a:srgbClr val="000000"/>
                </a:solidFill>
              </a:rPr>
              <a:t>: an R package for the statistical modelling of animal movement data using hidden Markov models. Methods </a:t>
            </a:r>
            <a:r>
              <a:rPr lang="en-US" sz="1600" b="0" i="0" u="none" strike="noStrike" baseline="0" dirty="0" err="1">
                <a:solidFill>
                  <a:srgbClr val="000000"/>
                </a:solidFill>
              </a:rPr>
              <a:t>Ecol</a:t>
            </a:r>
            <a:r>
              <a:rPr lang="en-US" sz="1600" b="0" i="0" u="none" strike="noStrike" baseline="0" dirty="0">
                <a:solidFill>
                  <a:srgbClr val="000000"/>
                </a:solidFill>
              </a:rPr>
              <a:t> </a:t>
            </a:r>
            <a:r>
              <a:rPr lang="en-US" sz="1600" b="0" i="0" u="none" strike="noStrike" baseline="0" dirty="0" err="1">
                <a:solidFill>
                  <a:srgbClr val="000000"/>
                </a:solidFill>
              </a:rPr>
              <a:t>Evol</a:t>
            </a:r>
            <a:r>
              <a:rPr lang="en-US" sz="1600" b="0" i="0" u="none" strike="noStrike" baseline="0" dirty="0">
                <a:solidFill>
                  <a:srgbClr val="000000"/>
                </a:solidFill>
              </a:rPr>
              <a:t>, 7: 1308-1315. </a:t>
            </a:r>
            <a:endParaRPr lang="en-US" sz="1600" dirty="0"/>
          </a:p>
        </p:txBody>
      </p:sp>
      <p:sp>
        <p:nvSpPr>
          <p:cNvPr id="4" name="Title 1">
            <a:extLst>
              <a:ext uri="{FF2B5EF4-FFF2-40B4-BE49-F238E27FC236}">
                <a16:creationId xmlns:a16="http://schemas.microsoft.com/office/drawing/2014/main" id="{7399F66D-D444-F92A-B5F9-9B6852FEFDCE}"/>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References</a:t>
            </a:r>
            <a:br>
              <a:rPr lang="en-US" sz="3200" b="1" dirty="0">
                <a:solidFill>
                  <a:srgbClr val="000000"/>
                </a:solidFill>
              </a:rPr>
            </a:br>
            <a:endParaRPr lang="en-US" sz="3200" b="1" dirty="0"/>
          </a:p>
        </p:txBody>
      </p:sp>
    </p:spTree>
    <p:extLst>
      <p:ext uri="{BB962C8B-B14F-4D97-AF65-F5344CB8AC3E}">
        <p14:creationId xmlns:p14="http://schemas.microsoft.com/office/powerpoint/2010/main" val="270760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C47D5-EC06-36E6-5D6C-07CE82108FC4}"/>
              </a:ext>
            </a:extLst>
          </p:cNvPr>
          <p:cNvSpPr>
            <a:spLocks noGrp="1"/>
          </p:cNvSpPr>
          <p:nvPr>
            <p:ph idx="4294967295"/>
          </p:nvPr>
        </p:nvSpPr>
        <p:spPr>
          <a:xfrm>
            <a:off x="605642" y="1184359"/>
            <a:ext cx="10515600" cy="4351338"/>
          </a:xfrm>
        </p:spPr>
        <p:txBody>
          <a:bodyPr>
            <a:normAutofit lnSpcReduction="10000"/>
          </a:bodyPr>
          <a:lstStyle/>
          <a:p>
            <a:r>
              <a:rPr lang="en-US" sz="1700" b="0" i="0" u="none" strike="noStrike" baseline="0" dirty="0">
                <a:solidFill>
                  <a:srgbClr val="000000"/>
                </a:solidFill>
                <a:latin typeface="+mj-lt"/>
              </a:rPr>
              <a:t>Nicholson, K.L., Matthew J. Warren, Camille </a:t>
            </a:r>
            <a:r>
              <a:rPr lang="en-US" sz="1700" b="0" i="0" u="none" strike="noStrike" baseline="0" dirty="0" err="1">
                <a:solidFill>
                  <a:srgbClr val="000000"/>
                </a:solidFill>
                <a:latin typeface="+mj-lt"/>
              </a:rPr>
              <a:t>Rostan</a:t>
            </a:r>
            <a:r>
              <a:rPr lang="en-US" sz="1700" b="0" i="0" u="none" strike="noStrike" baseline="0" dirty="0">
                <a:solidFill>
                  <a:srgbClr val="000000"/>
                </a:solidFill>
                <a:latin typeface="+mj-lt"/>
              </a:rPr>
              <a:t>, Johan </a:t>
            </a:r>
            <a:r>
              <a:rPr lang="en-US" sz="1700" b="0" i="0" u="none" strike="noStrike" baseline="0" dirty="0" err="1">
                <a:solidFill>
                  <a:srgbClr val="000000"/>
                </a:solidFill>
                <a:latin typeface="+mj-lt"/>
              </a:rPr>
              <a:t>Månsson</a:t>
            </a:r>
            <a:r>
              <a:rPr lang="en-US" sz="1700" b="0" i="0" u="none" strike="noStrike" baseline="0" dirty="0">
                <a:solidFill>
                  <a:srgbClr val="000000"/>
                </a:solidFill>
                <a:latin typeface="+mj-lt"/>
              </a:rPr>
              <a:t>, Thomas F. </a:t>
            </a:r>
            <a:r>
              <a:rPr lang="en-US" sz="1700" b="0" i="0" u="none" strike="noStrike" baseline="0" dirty="0" err="1">
                <a:solidFill>
                  <a:srgbClr val="000000"/>
                </a:solidFill>
                <a:latin typeface="+mj-lt"/>
              </a:rPr>
              <a:t>Paragi</a:t>
            </a:r>
            <a:r>
              <a:rPr lang="en-US" sz="1700" b="0" i="0" u="none" strike="noStrike" baseline="0" dirty="0">
                <a:solidFill>
                  <a:srgbClr val="000000"/>
                </a:solidFill>
                <a:latin typeface="+mj-lt"/>
              </a:rPr>
              <a:t>, </a:t>
            </a:r>
            <a:r>
              <a:rPr lang="en-US" sz="1700" b="0" i="0" u="none" strike="noStrike" baseline="0" dirty="0" err="1">
                <a:solidFill>
                  <a:srgbClr val="000000"/>
                </a:solidFill>
                <a:latin typeface="+mj-lt"/>
              </a:rPr>
              <a:t>HåkanSand</a:t>
            </a:r>
            <a:r>
              <a:rPr lang="en-US" sz="1700" b="0" i="0" u="none" strike="noStrike" baseline="0" dirty="0">
                <a:solidFill>
                  <a:srgbClr val="000000"/>
                </a:solidFill>
                <a:latin typeface="+mj-lt"/>
              </a:rPr>
              <a:t>. 2019. Using fine-scale movement patterns to infer ungulate parturition. Ecological Indicators 101: 22-30. </a:t>
            </a:r>
            <a:r>
              <a:rPr lang="en-US" sz="1700" b="0" i="0" u="none" strike="noStrike" baseline="0" dirty="0">
                <a:solidFill>
                  <a:srgbClr val="0462C1"/>
                </a:solidFill>
                <a:latin typeface="+mj-lt"/>
              </a:rPr>
              <a:t>https://doi.org/10.1016/j.ecolind.2019.01.004</a:t>
            </a:r>
            <a:r>
              <a:rPr lang="en-US" sz="1700" b="0" i="0" u="none" strike="noStrike" baseline="0" dirty="0">
                <a:solidFill>
                  <a:srgbClr val="000000"/>
                </a:solidFill>
                <a:latin typeface="+mj-lt"/>
              </a:rPr>
              <a:t>. </a:t>
            </a:r>
          </a:p>
          <a:p>
            <a:r>
              <a:rPr lang="en-US" sz="1700" b="0" i="0" u="none" strike="noStrike" baseline="0" dirty="0" err="1">
                <a:solidFill>
                  <a:srgbClr val="000000"/>
                </a:solidFill>
                <a:latin typeface="+mj-lt"/>
              </a:rPr>
              <a:t>Patin</a:t>
            </a:r>
            <a:r>
              <a:rPr lang="en-US" sz="1700" b="0" i="0" u="none" strike="noStrike" baseline="0" dirty="0">
                <a:solidFill>
                  <a:srgbClr val="000000"/>
                </a:solidFill>
                <a:latin typeface="+mj-lt"/>
              </a:rPr>
              <a:t>, R, Etienne, M-P, </a:t>
            </a:r>
            <a:r>
              <a:rPr lang="en-US" sz="1700" b="0" i="0" u="none" strike="noStrike" baseline="0" dirty="0" err="1">
                <a:solidFill>
                  <a:srgbClr val="000000"/>
                </a:solidFill>
                <a:latin typeface="+mj-lt"/>
              </a:rPr>
              <a:t>Lebarbier</a:t>
            </a:r>
            <a:r>
              <a:rPr lang="en-US" sz="1700" b="0" i="0" u="none" strike="noStrike" baseline="0" dirty="0">
                <a:solidFill>
                  <a:srgbClr val="000000"/>
                </a:solidFill>
                <a:latin typeface="+mj-lt"/>
              </a:rPr>
              <a:t>, E, Chamaillé-Jammes, S, Benhamou, S. Identifying stationary phases in multivariate time series for highlighting </a:t>
            </a:r>
            <a:r>
              <a:rPr lang="en-US" sz="1700" b="0" i="0" u="none" strike="noStrike" baseline="0" dirty="0" err="1">
                <a:solidFill>
                  <a:srgbClr val="000000"/>
                </a:solidFill>
                <a:latin typeface="+mj-lt"/>
              </a:rPr>
              <a:t>behavioural</a:t>
            </a:r>
            <a:r>
              <a:rPr lang="en-US" sz="1700" b="0" i="0" u="none" strike="noStrike" baseline="0" dirty="0">
                <a:solidFill>
                  <a:srgbClr val="000000"/>
                </a:solidFill>
                <a:latin typeface="+mj-lt"/>
              </a:rPr>
              <a:t> modes and home range settlements. </a:t>
            </a:r>
            <a:r>
              <a:rPr lang="en-US" sz="1700" b="0" i="1" u="none" strike="noStrike" baseline="0" dirty="0">
                <a:solidFill>
                  <a:srgbClr val="000000"/>
                </a:solidFill>
                <a:latin typeface="+mj-lt"/>
              </a:rPr>
              <a:t>J Anim Ecol</a:t>
            </a:r>
            <a:r>
              <a:rPr lang="en-US" sz="1700" b="0" i="0" u="none" strike="noStrike" baseline="0" dirty="0">
                <a:solidFill>
                  <a:srgbClr val="000000"/>
                </a:solidFill>
                <a:latin typeface="+mj-lt"/>
              </a:rPr>
              <a:t>. 2020; 89: 44–56. </a:t>
            </a:r>
          </a:p>
          <a:p>
            <a:r>
              <a:rPr lang="en-US" sz="1700" b="0" i="0" u="none" strike="noStrike" baseline="0" dirty="0" err="1">
                <a:solidFill>
                  <a:srgbClr val="000000"/>
                </a:solidFill>
                <a:latin typeface="+mj-lt"/>
              </a:rPr>
              <a:t>Pohle</a:t>
            </a:r>
            <a:r>
              <a:rPr lang="en-US" sz="1700" b="0" i="0" u="none" strike="noStrike" baseline="0" dirty="0">
                <a:solidFill>
                  <a:srgbClr val="000000"/>
                </a:solidFill>
                <a:latin typeface="+mj-lt"/>
              </a:rPr>
              <a:t>, J., </a:t>
            </a:r>
            <a:r>
              <a:rPr lang="en-US" sz="1700" b="0" i="0" u="none" strike="noStrike" baseline="0" dirty="0" err="1">
                <a:solidFill>
                  <a:srgbClr val="000000"/>
                </a:solidFill>
                <a:latin typeface="+mj-lt"/>
              </a:rPr>
              <a:t>Langrock</a:t>
            </a:r>
            <a:r>
              <a:rPr lang="en-US" sz="1700" b="0" i="0" u="none" strike="noStrike" baseline="0" dirty="0">
                <a:solidFill>
                  <a:srgbClr val="000000"/>
                </a:solidFill>
                <a:latin typeface="+mj-lt"/>
              </a:rPr>
              <a:t>, R., van </a:t>
            </a:r>
            <a:r>
              <a:rPr lang="en-US" sz="1700" b="0" i="0" u="none" strike="noStrike" baseline="0" dirty="0" err="1">
                <a:solidFill>
                  <a:srgbClr val="000000"/>
                </a:solidFill>
                <a:latin typeface="+mj-lt"/>
              </a:rPr>
              <a:t>Beest</a:t>
            </a:r>
            <a:r>
              <a:rPr lang="en-US" sz="1700" b="0" i="0" u="none" strike="noStrike" baseline="0" dirty="0">
                <a:solidFill>
                  <a:srgbClr val="000000"/>
                </a:solidFill>
                <a:latin typeface="+mj-lt"/>
              </a:rPr>
              <a:t>, F.M. et al. Selecting the Number of States in Hidden Markov Models: Pragmatic Solutions Illustrated Using Animal Movement. JABES 22, 270–293 (2017). </a:t>
            </a:r>
            <a:r>
              <a:rPr lang="en-US" sz="1700" b="0" i="0" u="none" strike="noStrike" baseline="0" dirty="0">
                <a:solidFill>
                  <a:srgbClr val="0462C1"/>
                </a:solidFill>
                <a:latin typeface="+mj-lt"/>
              </a:rPr>
              <a:t>https://doi.org/10.1007/s13253-017-0283-8</a:t>
            </a:r>
          </a:p>
          <a:p>
            <a:r>
              <a:rPr lang="en-US" sz="1700" b="0" i="0" u="none" strike="noStrike" baseline="0" dirty="0">
                <a:solidFill>
                  <a:srgbClr val="000000"/>
                </a:solidFill>
                <a:latin typeface="+mj-lt"/>
              </a:rPr>
              <a:t>Postlethwaite CM, Dennis TE (2013) Effects of Temporal Resolution on an Inferential Model of Animal Movement. </a:t>
            </a:r>
            <a:r>
              <a:rPr lang="en-US" sz="1700" b="0" i="0" u="none" strike="noStrike" baseline="0" dirty="0" err="1">
                <a:solidFill>
                  <a:srgbClr val="000000"/>
                </a:solidFill>
                <a:latin typeface="+mj-lt"/>
              </a:rPr>
              <a:t>PLoS</a:t>
            </a:r>
            <a:r>
              <a:rPr lang="en-US" sz="1700" b="0" i="0" u="none" strike="noStrike" baseline="0" dirty="0">
                <a:solidFill>
                  <a:srgbClr val="000000"/>
                </a:solidFill>
                <a:latin typeface="+mj-lt"/>
              </a:rPr>
              <a:t> ONE 8(5): e57640. </a:t>
            </a:r>
          </a:p>
          <a:p>
            <a:r>
              <a:rPr lang="en-US" sz="1700" b="0" i="0" u="none" strike="noStrike" baseline="0" dirty="0">
                <a:solidFill>
                  <a:srgbClr val="000000"/>
                </a:solidFill>
                <a:latin typeface="+mj-lt"/>
              </a:rPr>
              <a:t>Towner, A.V., Leos-Barajas, V., </a:t>
            </a:r>
            <a:r>
              <a:rPr lang="en-US" sz="1700" b="0" i="0" u="none" strike="noStrike" baseline="0" dirty="0" err="1">
                <a:solidFill>
                  <a:srgbClr val="000000"/>
                </a:solidFill>
                <a:latin typeface="+mj-lt"/>
              </a:rPr>
              <a:t>Langrock</a:t>
            </a:r>
            <a:r>
              <a:rPr lang="en-US" sz="1700" b="0" i="0" u="none" strike="noStrike" baseline="0" dirty="0">
                <a:solidFill>
                  <a:srgbClr val="000000"/>
                </a:solidFill>
                <a:latin typeface="+mj-lt"/>
              </a:rPr>
              <a:t>, R., Schick, R.S., </a:t>
            </a:r>
            <a:r>
              <a:rPr lang="en-US" sz="1700" b="0" i="0" u="none" strike="noStrike" baseline="0" dirty="0" err="1">
                <a:solidFill>
                  <a:srgbClr val="000000"/>
                </a:solidFill>
                <a:latin typeface="+mj-lt"/>
              </a:rPr>
              <a:t>Smale</a:t>
            </a:r>
            <a:r>
              <a:rPr lang="en-US" sz="1700" b="0" i="0" u="none" strike="noStrike" baseline="0" dirty="0">
                <a:solidFill>
                  <a:srgbClr val="000000"/>
                </a:solidFill>
                <a:latin typeface="+mj-lt"/>
              </a:rPr>
              <a:t>, M.J., </a:t>
            </a:r>
            <a:r>
              <a:rPr lang="en-US" sz="1700" b="0" i="0" u="none" strike="noStrike" baseline="0" dirty="0" err="1">
                <a:solidFill>
                  <a:srgbClr val="000000"/>
                </a:solidFill>
                <a:latin typeface="+mj-lt"/>
              </a:rPr>
              <a:t>Kaschke</a:t>
            </a:r>
            <a:r>
              <a:rPr lang="en-US" sz="1700" b="0" i="0" u="none" strike="noStrike" baseline="0" dirty="0">
                <a:solidFill>
                  <a:srgbClr val="000000"/>
                </a:solidFill>
                <a:latin typeface="+mj-lt"/>
              </a:rPr>
              <a:t>, T., Jewell, O.J.D. and </a:t>
            </a:r>
            <a:r>
              <a:rPr lang="en-US" sz="1700" b="0" i="0" u="none" strike="noStrike" baseline="0" dirty="0" err="1">
                <a:solidFill>
                  <a:srgbClr val="000000"/>
                </a:solidFill>
                <a:latin typeface="+mj-lt"/>
              </a:rPr>
              <a:t>Papastamatiou</a:t>
            </a:r>
            <a:r>
              <a:rPr lang="en-US" sz="1700" b="0" i="0" u="none" strike="noStrike" baseline="0" dirty="0">
                <a:solidFill>
                  <a:srgbClr val="000000"/>
                </a:solidFill>
                <a:latin typeface="+mj-lt"/>
              </a:rPr>
              <a:t>, Y.P. (2016), Sex-specific and individual preferences for hunting strategies in white sharks. </a:t>
            </a:r>
            <a:r>
              <a:rPr lang="en-US" sz="1700" b="0" i="0" u="none" strike="noStrike" baseline="0" dirty="0" err="1">
                <a:solidFill>
                  <a:srgbClr val="000000"/>
                </a:solidFill>
                <a:latin typeface="+mj-lt"/>
              </a:rPr>
              <a:t>Funct</a:t>
            </a:r>
            <a:r>
              <a:rPr lang="en-US" sz="1700" b="0" i="0" u="none" strike="noStrike" baseline="0" dirty="0">
                <a:solidFill>
                  <a:srgbClr val="000000"/>
                </a:solidFill>
                <a:latin typeface="+mj-lt"/>
              </a:rPr>
              <a:t> </a:t>
            </a:r>
            <a:r>
              <a:rPr lang="en-US" sz="1700" b="0" i="0" u="none" strike="noStrike" baseline="0" dirty="0" err="1">
                <a:solidFill>
                  <a:srgbClr val="000000"/>
                </a:solidFill>
                <a:latin typeface="+mj-lt"/>
              </a:rPr>
              <a:t>Ecol</a:t>
            </a:r>
            <a:r>
              <a:rPr lang="en-US" sz="1700" b="0" i="0" u="none" strike="noStrike" baseline="0" dirty="0">
                <a:solidFill>
                  <a:srgbClr val="000000"/>
                </a:solidFill>
                <a:latin typeface="+mj-lt"/>
              </a:rPr>
              <a:t>, 30: 1397-1407. </a:t>
            </a:r>
          </a:p>
          <a:p>
            <a:r>
              <a:rPr lang="en-US" sz="1700" b="0" i="0" u="none" strike="noStrike" baseline="0" dirty="0">
                <a:solidFill>
                  <a:srgbClr val="000000"/>
                </a:solidFill>
                <a:latin typeface="+mj-lt"/>
              </a:rPr>
              <a:t>Zucchini, W., MacDonald, I. L., and </a:t>
            </a:r>
            <a:r>
              <a:rPr lang="en-US" sz="1700" b="0" i="0" u="none" strike="noStrike" baseline="0" dirty="0" err="1">
                <a:solidFill>
                  <a:srgbClr val="000000"/>
                </a:solidFill>
                <a:latin typeface="+mj-lt"/>
              </a:rPr>
              <a:t>Langrock</a:t>
            </a:r>
            <a:r>
              <a:rPr lang="en-US" sz="1700" b="0" i="0" u="none" strike="noStrike" baseline="0" dirty="0">
                <a:solidFill>
                  <a:srgbClr val="000000"/>
                </a:solidFill>
                <a:latin typeface="+mj-lt"/>
              </a:rPr>
              <a:t>, R. (2016). Hidden Markov models for time series: an introduction using R, Second Edition. Chapman and Hall/CRC.</a:t>
            </a:r>
          </a:p>
          <a:p>
            <a:endParaRPr lang="en-US" dirty="0"/>
          </a:p>
        </p:txBody>
      </p:sp>
      <p:sp>
        <p:nvSpPr>
          <p:cNvPr id="4" name="Title 1">
            <a:extLst>
              <a:ext uri="{FF2B5EF4-FFF2-40B4-BE49-F238E27FC236}">
                <a16:creationId xmlns:a16="http://schemas.microsoft.com/office/drawing/2014/main" id="{1C11FC36-095B-3BF9-DE85-1789FC03B8C2}"/>
              </a:ext>
            </a:extLst>
          </p:cNvPr>
          <p:cNvSpPr txBox="1">
            <a:spLocks/>
          </p:cNvSpPr>
          <p:nvPr/>
        </p:nvSpPr>
        <p:spPr>
          <a:xfrm>
            <a:off x="496675" y="3228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0000"/>
                </a:solidFill>
              </a:rPr>
              <a:t>References (Cont’d)</a:t>
            </a:r>
            <a:br>
              <a:rPr lang="en-US" sz="3200" b="1" dirty="0">
                <a:solidFill>
                  <a:srgbClr val="000000"/>
                </a:solidFill>
              </a:rPr>
            </a:br>
            <a:endParaRPr lang="en-US" sz="3200" b="1" dirty="0"/>
          </a:p>
        </p:txBody>
      </p:sp>
    </p:spTree>
    <p:extLst>
      <p:ext uri="{BB962C8B-B14F-4D97-AF65-F5344CB8AC3E}">
        <p14:creationId xmlns:p14="http://schemas.microsoft.com/office/powerpoint/2010/main" val="1549252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94C53C-873D-5B03-6500-EC4FFBCCA02D}"/>
              </a:ext>
            </a:extLst>
          </p:cNvPr>
          <p:cNvSpPr txBox="1">
            <a:spLocks/>
          </p:cNvSpPr>
          <p:nvPr/>
        </p:nvSpPr>
        <p:spPr>
          <a:xfrm>
            <a:off x="507694" y="318830"/>
            <a:ext cx="10515600" cy="8907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Applications of Behavior State Assignment</a:t>
            </a:r>
          </a:p>
        </p:txBody>
      </p:sp>
      <p:sp>
        <p:nvSpPr>
          <p:cNvPr id="11" name="TextBox 10">
            <a:extLst>
              <a:ext uri="{FF2B5EF4-FFF2-40B4-BE49-F238E27FC236}">
                <a16:creationId xmlns:a16="http://schemas.microsoft.com/office/drawing/2014/main" id="{1FD2FB1C-689B-908B-0159-58AE7D2B2D1A}"/>
              </a:ext>
            </a:extLst>
          </p:cNvPr>
          <p:cNvSpPr txBox="1"/>
          <p:nvPr/>
        </p:nvSpPr>
        <p:spPr>
          <a:xfrm>
            <a:off x="4851105" y="2742265"/>
            <a:ext cx="3874265" cy="1754326"/>
          </a:xfrm>
          <a:prstGeom prst="rect">
            <a:avLst/>
          </a:prstGeom>
          <a:noFill/>
        </p:spPr>
        <p:txBody>
          <a:bodyPr wrap="square" rtlCol="0">
            <a:spAutoFit/>
          </a:bodyPr>
          <a:lstStyle/>
          <a:p>
            <a:pPr marL="285750" indent="-285750">
              <a:buFont typeface="Arial" panose="020B0604020202020204" pitchFamily="34" charset="0"/>
              <a:buChar char="•"/>
            </a:pPr>
            <a:r>
              <a:rPr lang="en-US" sz="1800" b="0" i="0" u="none" strike="noStrike" baseline="0" dirty="0">
                <a:solidFill>
                  <a:srgbClr val="2E5496"/>
                </a:solidFill>
                <a:latin typeface="Century Gothic" panose="020B0502020202020204" pitchFamily="34" charset="0"/>
              </a:rPr>
              <a:t>Associate behaviors and transitions with covariates</a:t>
            </a:r>
          </a:p>
          <a:p>
            <a:pPr marL="742950" lvl="1" indent="-285750">
              <a:buFont typeface="Arial" panose="020B0604020202020204" pitchFamily="34" charset="0"/>
              <a:buChar char="•"/>
            </a:pPr>
            <a:r>
              <a:rPr lang="en-US" b="0" i="0" u="none" strike="noStrike" baseline="0" dirty="0">
                <a:solidFill>
                  <a:srgbClr val="2E5496"/>
                </a:solidFill>
                <a:latin typeface="Century Gothic" panose="020B0502020202020204" pitchFamily="34" charset="0"/>
              </a:rPr>
              <a:t>Season</a:t>
            </a:r>
          </a:p>
          <a:p>
            <a:pPr marL="742950" lvl="1" indent="-285750">
              <a:buFont typeface="Arial" panose="020B0604020202020204" pitchFamily="34" charset="0"/>
              <a:buChar char="•"/>
            </a:pPr>
            <a:r>
              <a:rPr lang="en-US" sz="1800" b="0" i="0" u="none" strike="noStrike" baseline="0" dirty="0">
                <a:solidFill>
                  <a:srgbClr val="2E5496"/>
                </a:solidFill>
                <a:latin typeface="Century Gothic" panose="020B0502020202020204" pitchFamily="34" charset="0"/>
              </a:rPr>
              <a:t>Environmental cues</a:t>
            </a:r>
          </a:p>
          <a:p>
            <a:pPr marL="742950" lvl="1" indent="-285750">
              <a:buFont typeface="Arial" panose="020B0604020202020204" pitchFamily="34" charset="0"/>
              <a:buChar char="•"/>
            </a:pPr>
            <a:r>
              <a:rPr lang="en-US" sz="1800" b="0" i="0" u="none" strike="noStrike" baseline="0" dirty="0">
                <a:solidFill>
                  <a:srgbClr val="2E5496"/>
                </a:solidFill>
                <a:latin typeface="Century Gothic" panose="020B0502020202020204" pitchFamily="34" charset="0"/>
              </a:rPr>
              <a:t>Predation or conspecifics</a:t>
            </a:r>
          </a:p>
          <a:p>
            <a:endParaRPr lang="en-US" dirty="0">
              <a:latin typeface="Century Gothic" panose="020B0502020202020204" pitchFamily="34" charset="0"/>
            </a:endParaRPr>
          </a:p>
        </p:txBody>
      </p:sp>
      <p:sp>
        <p:nvSpPr>
          <p:cNvPr id="12" name="TextBox 11">
            <a:extLst>
              <a:ext uri="{FF2B5EF4-FFF2-40B4-BE49-F238E27FC236}">
                <a16:creationId xmlns:a16="http://schemas.microsoft.com/office/drawing/2014/main" id="{B4991F22-E98E-7796-409A-3551AA9419C6}"/>
              </a:ext>
            </a:extLst>
          </p:cNvPr>
          <p:cNvSpPr txBox="1"/>
          <p:nvPr/>
        </p:nvSpPr>
        <p:spPr>
          <a:xfrm>
            <a:off x="8725366" y="2466844"/>
            <a:ext cx="3466631" cy="1754326"/>
          </a:xfrm>
          <a:prstGeom prst="rect">
            <a:avLst/>
          </a:prstGeom>
          <a:noFill/>
        </p:spPr>
        <p:txBody>
          <a:bodyPr wrap="square" rtlCol="0">
            <a:spAutoFit/>
          </a:bodyPr>
          <a:lstStyle/>
          <a:p>
            <a:pPr algn="ctr"/>
            <a:endParaRPr lang="en-US" sz="1800" b="0" i="0" u="none" strike="noStrike" baseline="0" dirty="0">
              <a:solidFill>
                <a:srgbClr val="C55A11"/>
              </a:solidFill>
              <a:latin typeface="Century Gothic" panose="020B0502020202020204" pitchFamily="34" charset="0"/>
            </a:endParaRPr>
          </a:p>
          <a:p>
            <a:pPr marL="285750" indent="-285750">
              <a:buFont typeface="Arial" panose="020B0604020202020204" pitchFamily="34" charset="0"/>
              <a:buChar char="•"/>
            </a:pPr>
            <a:r>
              <a:rPr lang="en-US" sz="1800" b="0" i="0" u="none" strike="noStrike" baseline="0" dirty="0">
                <a:solidFill>
                  <a:srgbClr val="C55A11"/>
                </a:solidFill>
                <a:latin typeface="Century Gothic" panose="020B0502020202020204" pitchFamily="34" charset="0"/>
              </a:rPr>
              <a:t>If we modify the environment in some way, how will movement behavior change?</a:t>
            </a:r>
          </a:p>
          <a:p>
            <a:pPr algn="ctr"/>
            <a:endParaRPr lang="en-US" dirty="0">
              <a:latin typeface="Century Gothic" panose="020B0502020202020204" pitchFamily="34" charset="0"/>
            </a:endParaRPr>
          </a:p>
        </p:txBody>
      </p:sp>
      <p:sp>
        <p:nvSpPr>
          <p:cNvPr id="2" name="TextBox 1">
            <a:extLst>
              <a:ext uri="{FF2B5EF4-FFF2-40B4-BE49-F238E27FC236}">
                <a16:creationId xmlns:a16="http://schemas.microsoft.com/office/drawing/2014/main" id="{595699A6-63C9-162C-BFF7-FFD14C9955B3}"/>
              </a:ext>
            </a:extLst>
          </p:cNvPr>
          <p:cNvSpPr txBox="1"/>
          <p:nvPr/>
        </p:nvSpPr>
        <p:spPr>
          <a:xfrm>
            <a:off x="370506" y="2731250"/>
            <a:ext cx="4311663" cy="2308324"/>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538235"/>
                </a:solidFill>
                <a:latin typeface="Century Gothic" panose="020B0502020202020204" pitchFamily="34" charset="0"/>
              </a:rPr>
              <a:t>Metrics to describe and quantify the movement track</a:t>
            </a:r>
          </a:p>
          <a:p>
            <a:pPr marL="742950" lvl="1" indent="-285750">
              <a:buFont typeface="Arial" panose="020B0604020202020204" pitchFamily="34" charset="0"/>
              <a:buChar char="•"/>
            </a:pPr>
            <a:r>
              <a:rPr lang="en-US" dirty="0">
                <a:solidFill>
                  <a:srgbClr val="538235"/>
                </a:solidFill>
                <a:latin typeface="Century Gothic" panose="020B0502020202020204" pitchFamily="34" charset="0"/>
              </a:rPr>
              <a:t>Are there distinct behaviors?  If so, how many?</a:t>
            </a:r>
          </a:p>
          <a:p>
            <a:pPr marL="742950" lvl="1" indent="-285750">
              <a:buFont typeface="Arial" panose="020B0604020202020204" pitchFamily="34" charset="0"/>
              <a:buChar char="•"/>
            </a:pPr>
            <a:r>
              <a:rPr lang="en-US" dirty="0">
                <a:solidFill>
                  <a:srgbClr val="538235"/>
                </a:solidFill>
                <a:latin typeface="Century Gothic" panose="020B0502020202020204" pitchFamily="34" charset="0"/>
              </a:rPr>
              <a:t>What distinguishes the behaviors?</a:t>
            </a:r>
          </a:p>
          <a:p>
            <a:pPr marL="742950" lvl="1" indent="-285750">
              <a:buFont typeface="Arial" panose="020B0604020202020204" pitchFamily="34" charset="0"/>
              <a:buChar char="•"/>
            </a:pPr>
            <a:r>
              <a:rPr lang="en-US" dirty="0">
                <a:solidFill>
                  <a:srgbClr val="538235"/>
                </a:solidFill>
                <a:latin typeface="Century Gothic" panose="020B0502020202020204" pitchFamily="34" charset="0"/>
              </a:rPr>
              <a:t>When and where do the behaviors occur?</a:t>
            </a:r>
          </a:p>
        </p:txBody>
      </p:sp>
      <p:sp>
        <p:nvSpPr>
          <p:cNvPr id="10" name="TextBox 9">
            <a:extLst>
              <a:ext uri="{FF2B5EF4-FFF2-40B4-BE49-F238E27FC236}">
                <a16:creationId xmlns:a16="http://schemas.microsoft.com/office/drawing/2014/main" id="{3FD6C9AF-8064-A050-1B3E-13C472A1BEB6}"/>
              </a:ext>
            </a:extLst>
          </p:cNvPr>
          <p:cNvSpPr txBox="1"/>
          <p:nvPr/>
        </p:nvSpPr>
        <p:spPr>
          <a:xfrm>
            <a:off x="198299" y="1639470"/>
            <a:ext cx="4311663" cy="646331"/>
          </a:xfrm>
          <a:prstGeom prst="rect">
            <a:avLst/>
          </a:prstGeom>
          <a:noFill/>
        </p:spPr>
        <p:txBody>
          <a:bodyPr wrap="square" rtlCol="0">
            <a:spAutoFit/>
          </a:bodyPr>
          <a:lstStyle/>
          <a:p>
            <a:pPr algn="ctr"/>
            <a:r>
              <a:rPr lang="en-US" dirty="0">
                <a:solidFill>
                  <a:srgbClr val="538235"/>
                </a:solidFill>
                <a:latin typeface="Century Gothic" panose="020B0502020202020204" pitchFamily="34" charset="0"/>
              </a:rPr>
              <a:t>Exploratory</a:t>
            </a:r>
          </a:p>
          <a:p>
            <a:pPr algn="ctr"/>
            <a:r>
              <a:rPr lang="en-US" dirty="0">
                <a:solidFill>
                  <a:srgbClr val="538235"/>
                </a:solidFill>
                <a:latin typeface="Century Gothic" panose="020B0502020202020204" pitchFamily="34" charset="0"/>
              </a:rPr>
              <a:t>(What is the animal doing?)</a:t>
            </a:r>
          </a:p>
        </p:txBody>
      </p:sp>
      <p:sp>
        <p:nvSpPr>
          <p:cNvPr id="13" name="TextBox 12">
            <a:extLst>
              <a:ext uri="{FF2B5EF4-FFF2-40B4-BE49-F238E27FC236}">
                <a16:creationId xmlns:a16="http://schemas.microsoft.com/office/drawing/2014/main" id="{F28C83A0-E4BB-67B9-C1AB-426F1AD8A759}"/>
              </a:ext>
            </a:extLst>
          </p:cNvPr>
          <p:cNvSpPr txBox="1"/>
          <p:nvPr/>
        </p:nvSpPr>
        <p:spPr>
          <a:xfrm>
            <a:off x="4695025" y="1642963"/>
            <a:ext cx="3874265" cy="646331"/>
          </a:xfrm>
          <a:prstGeom prst="rect">
            <a:avLst/>
          </a:prstGeom>
          <a:noFill/>
        </p:spPr>
        <p:txBody>
          <a:bodyPr wrap="square" rtlCol="0">
            <a:spAutoFit/>
          </a:bodyPr>
          <a:lstStyle/>
          <a:p>
            <a:pPr marL="0" indent="0" algn="ctr">
              <a:buNone/>
            </a:pPr>
            <a:r>
              <a:rPr lang="en-US" sz="1800" b="0" i="0" u="none" strike="noStrike" baseline="0" dirty="0">
                <a:solidFill>
                  <a:srgbClr val="2E5496"/>
                </a:solidFill>
                <a:latin typeface="Century Gothic" panose="020B0502020202020204" pitchFamily="34" charset="0"/>
              </a:rPr>
              <a:t>Explanatory</a:t>
            </a:r>
          </a:p>
          <a:p>
            <a:pPr marL="0" indent="0" algn="ctr">
              <a:buNone/>
            </a:pPr>
            <a:r>
              <a:rPr lang="en-US" sz="1800" b="0" i="0" u="none" strike="noStrike" baseline="0" dirty="0">
                <a:solidFill>
                  <a:srgbClr val="2E5496"/>
                </a:solidFill>
                <a:latin typeface="Century Gothic" panose="020B0502020202020204" pitchFamily="34" charset="0"/>
              </a:rPr>
              <a:t>(Why is the animal doing it?)</a:t>
            </a:r>
            <a:endParaRPr lang="en-US" dirty="0">
              <a:latin typeface="Century Gothic" panose="020B0502020202020204" pitchFamily="34" charset="0"/>
            </a:endParaRPr>
          </a:p>
        </p:txBody>
      </p:sp>
      <p:sp>
        <p:nvSpPr>
          <p:cNvPr id="14" name="TextBox 13">
            <a:extLst>
              <a:ext uri="{FF2B5EF4-FFF2-40B4-BE49-F238E27FC236}">
                <a16:creationId xmlns:a16="http://schemas.microsoft.com/office/drawing/2014/main" id="{95AAB411-D21E-5D0C-3F7D-E6B57082FC8A}"/>
              </a:ext>
            </a:extLst>
          </p:cNvPr>
          <p:cNvSpPr txBox="1"/>
          <p:nvPr/>
        </p:nvSpPr>
        <p:spPr>
          <a:xfrm>
            <a:off x="8727212" y="1640738"/>
            <a:ext cx="3466631" cy="923330"/>
          </a:xfrm>
          <a:prstGeom prst="rect">
            <a:avLst/>
          </a:prstGeom>
          <a:noFill/>
        </p:spPr>
        <p:txBody>
          <a:bodyPr wrap="square" rtlCol="0">
            <a:spAutoFit/>
          </a:bodyPr>
          <a:lstStyle/>
          <a:p>
            <a:pPr marL="0" indent="0" algn="ctr">
              <a:buNone/>
            </a:pPr>
            <a:r>
              <a:rPr lang="en-US" sz="1800" b="0" i="0" u="none" strike="noStrike" baseline="0" dirty="0">
                <a:solidFill>
                  <a:srgbClr val="C55A11"/>
                </a:solidFill>
                <a:latin typeface="Century Gothic" panose="020B0502020202020204" pitchFamily="34" charset="0"/>
              </a:rPr>
              <a:t>Predictive</a:t>
            </a:r>
          </a:p>
          <a:p>
            <a:pPr algn="ctr"/>
            <a:r>
              <a:rPr lang="en-US" sz="1800" b="0" i="0" u="none" strike="noStrike" baseline="0" dirty="0">
                <a:solidFill>
                  <a:srgbClr val="C55A11"/>
                </a:solidFill>
                <a:latin typeface="Century Gothic" panose="020B0502020202020204" pitchFamily="34" charset="0"/>
              </a:rPr>
              <a:t>(Can we anticipate movement from behavior?)</a:t>
            </a:r>
            <a:endParaRPr lang="en-US" dirty="0">
              <a:latin typeface="Century Gothic" panose="020B0502020202020204" pitchFamily="34" charset="0"/>
            </a:endParaRPr>
          </a:p>
        </p:txBody>
      </p:sp>
    </p:spTree>
    <p:extLst>
      <p:ext uri="{BB962C8B-B14F-4D97-AF65-F5344CB8AC3E}">
        <p14:creationId xmlns:p14="http://schemas.microsoft.com/office/powerpoint/2010/main" val="2837701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2" grpId="0"/>
      <p:bldP spid="10" grpId="0"/>
      <p:bldP spid="13"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2C4D2A-816C-3053-71CC-1553BF8A0A3D}"/>
              </a:ext>
            </a:extLst>
          </p:cNvPr>
          <p:cNvSpPr>
            <a:spLocks noGrp="1"/>
          </p:cNvSpPr>
          <p:nvPr>
            <p:ph idx="4294967295"/>
          </p:nvPr>
        </p:nvSpPr>
        <p:spPr>
          <a:xfrm>
            <a:off x="838200" y="1726473"/>
            <a:ext cx="10515600" cy="4351338"/>
          </a:xfrm>
        </p:spPr>
        <p:txBody>
          <a:bodyPr>
            <a:normAutofit/>
          </a:bodyPr>
          <a:lstStyle/>
          <a:p>
            <a:r>
              <a:rPr lang="en-US" b="0" i="0" u="none" strike="noStrike" baseline="0" dirty="0">
                <a:solidFill>
                  <a:srgbClr val="000000"/>
                </a:solidFill>
                <a:latin typeface="Century Gothic" panose="020B0502020202020204" pitchFamily="34" charset="0"/>
              </a:rPr>
              <a:t>Discrete time, discrete state, state space models</a:t>
            </a:r>
          </a:p>
          <a:p>
            <a:endParaRPr lang="en-US" dirty="0">
              <a:solidFill>
                <a:srgbClr val="000000"/>
              </a:solidFill>
              <a:latin typeface="Century Gothic" panose="020B0502020202020204" pitchFamily="34" charset="0"/>
            </a:endParaRPr>
          </a:p>
          <a:p>
            <a:r>
              <a:rPr lang="en-US" b="0" i="0" u="none" strike="noStrike" baseline="0" dirty="0">
                <a:solidFill>
                  <a:srgbClr val="000000"/>
                </a:solidFill>
                <a:latin typeface="Century Gothic" panose="020B0502020202020204" pitchFamily="34" charset="0"/>
              </a:rPr>
              <a:t>Operate on </a:t>
            </a:r>
            <a:r>
              <a:rPr lang="en-US" b="1" i="0" u="none" strike="noStrike" baseline="0" dirty="0">
                <a:solidFill>
                  <a:srgbClr val="000000"/>
                </a:solidFill>
                <a:latin typeface="Century Gothic" panose="020B0502020202020204" pitchFamily="34" charset="0"/>
              </a:rPr>
              <a:t>time-series data </a:t>
            </a:r>
            <a:r>
              <a:rPr lang="en-US" b="0" i="0" u="none" strike="noStrike" baseline="0" dirty="0">
                <a:solidFill>
                  <a:srgbClr val="000000"/>
                </a:solidFill>
                <a:latin typeface="Century Gothic" panose="020B0502020202020204" pitchFamily="34" charset="0"/>
              </a:rPr>
              <a:t>for step lengths and turning angles</a:t>
            </a:r>
          </a:p>
          <a:p>
            <a:pPr lvl="1"/>
            <a:r>
              <a:rPr lang="en-US" b="0" i="0" u="none" strike="noStrike" baseline="0" dirty="0">
                <a:solidFill>
                  <a:srgbClr val="000000"/>
                </a:solidFill>
                <a:latin typeface="Century Gothic" panose="020B0502020202020204" pitchFamily="34" charset="0"/>
              </a:rPr>
              <a:t>Could also be used on accelerometry data, but also occupancy data, capture-recapture data…</a:t>
            </a:r>
          </a:p>
          <a:p>
            <a:pPr lvl="1"/>
            <a:endParaRPr lang="en-US" b="0" i="0" u="none" strike="noStrike" baseline="0" dirty="0">
              <a:solidFill>
                <a:srgbClr val="000000"/>
              </a:solidFill>
              <a:latin typeface="Century Gothic" panose="020B0502020202020204" pitchFamily="34" charset="0"/>
            </a:endParaRPr>
          </a:p>
          <a:p>
            <a:r>
              <a:rPr lang="en-US" b="0" i="0" u="none" strike="noStrike" baseline="0" dirty="0">
                <a:solidFill>
                  <a:srgbClr val="000000"/>
                </a:solidFill>
                <a:latin typeface="Century Gothic" panose="020B0502020202020204" pitchFamily="34" charset="0"/>
              </a:rPr>
              <a:t>Parameters of step length distribution and turning angle distribution determined by an underlying observed state </a:t>
            </a:r>
          </a:p>
          <a:p>
            <a:endParaRPr lang="en-US" dirty="0">
              <a:latin typeface="Century Gothic" panose="020B0502020202020204" pitchFamily="34" charset="0"/>
            </a:endParaRPr>
          </a:p>
        </p:txBody>
      </p:sp>
      <p:sp>
        <p:nvSpPr>
          <p:cNvPr id="7" name="Title 1">
            <a:extLst>
              <a:ext uri="{FF2B5EF4-FFF2-40B4-BE49-F238E27FC236}">
                <a16:creationId xmlns:a16="http://schemas.microsoft.com/office/drawing/2014/main" id="{9CFDCB91-9D38-7923-D196-DD20F941865F}"/>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Hidden Markov Models</a:t>
            </a:r>
          </a:p>
        </p:txBody>
      </p:sp>
    </p:spTree>
    <p:extLst>
      <p:ext uri="{BB962C8B-B14F-4D97-AF65-F5344CB8AC3E}">
        <p14:creationId xmlns:p14="http://schemas.microsoft.com/office/powerpoint/2010/main" val="236476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CB859DA-2E31-6B2F-E440-81D79E546F43}"/>
              </a:ext>
            </a:extLst>
          </p:cNvPr>
          <p:cNvPicPr>
            <a:picLocks noChangeAspect="1"/>
          </p:cNvPicPr>
          <p:nvPr/>
        </p:nvPicPr>
        <p:blipFill>
          <a:blip r:embed="rId3"/>
          <a:stretch>
            <a:fillRect/>
          </a:stretch>
        </p:blipFill>
        <p:spPr>
          <a:xfrm>
            <a:off x="3422100" y="4417766"/>
            <a:ext cx="4664749" cy="2023210"/>
          </a:xfrm>
          <a:prstGeom prst="rect">
            <a:avLst/>
          </a:prstGeom>
        </p:spPr>
      </p:pic>
      <p:sp>
        <p:nvSpPr>
          <p:cNvPr id="7" name="Content Placeholder 2">
            <a:extLst>
              <a:ext uri="{FF2B5EF4-FFF2-40B4-BE49-F238E27FC236}">
                <a16:creationId xmlns:a16="http://schemas.microsoft.com/office/drawing/2014/main" id="{482EA2F5-DAB3-9B91-2BE7-A4D47D16A0F4}"/>
              </a:ext>
            </a:extLst>
          </p:cNvPr>
          <p:cNvSpPr txBox="1">
            <a:spLocks/>
          </p:cNvSpPr>
          <p:nvPr/>
        </p:nvSpPr>
        <p:spPr>
          <a:xfrm>
            <a:off x="838199" y="1608693"/>
            <a:ext cx="11037983" cy="2787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000000"/>
                </a:solidFill>
                <a:latin typeface="+mj-lt"/>
              </a:rPr>
              <a:t>Observation process and latent state process</a:t>
            </a:r>
          </a:p>
          <a:p>
            <a:pPr lvl="1"/>
            <a:r>
              <a:rPr lang="en-US" sz="2000" dirty="0">
                <a:solidFill>
                  <a:srgbClr val="000000"/>
                </a:solidFill>
                <a:latin typeface="+mj-lt"/>
              </a:rPr>
              <a:t>Locations are the observation process, behavior state is the latent state process</a:t>
            </a:r>
          </a:p>
          <a:p>
            <a:pPr lvl="1"/>
            <a:r>
              <a:rPr lang="en-US" sz="2000" dirty="0">
                <a:solidFill>
                  <a:srgbClr val="000000"/>
                </a:solidFill>
                <a:latin typeface="+mj-lt"/>
              </a:rPr>
              <a:t>Latent state process taken to be a Markov Chain</a:t>
            </a:r>
          </a:p>
          <a:p>
            <a:pPr lvl="2"/>
            <a:r>
              <a:rPr lang="en-US" sz="1600" dirty="0">
                <a:solidFill>
                  <a:srgbClr val="000000"/>
                </a:solidFill>
                <a:latin typeface="+mj-lt"/>
              </a:rPr>
              <a:t>Discrete random variable, (1,2,…N)</a:t>
            </a:r>
          </a:p>
          <a:p>
            <a:pPr lvl="2"/>
            <a:r>
              <a:rPr lang="en-US" sz="1600" dirty="0">
                <a:solidFill>
                  <a:srgbClr val="000000"/>
                </a:solidFill>
                <a:latin typeface="+mj-lt"/>
              </a:rPr>
              <a:t>N is # of potential states (typically &lt;= 4)</a:t>
            </a:r>
          </a:p>
          <a:p>
            <a:pPr lvl="1"/>
            <a:r>
              <a:rPr lang="en-US" sz="2000" dirty="0">
                <a:solidFill>
                  <a:srgbClr val="000000"/>
                </a:solidFill>
                <a:latin typeface="+mj-lt"/>
              </a:rPr>
              <a:t>Data distributions (step length and turn angle) vary by state</a:t>
            </a:r>
          </a:p>
          <a:p>
            <a:pPr lvl="1"/>
            <a:r>
              <a:rPr lang="en-US" sz="2000" dirty="0">
                <a:solidFill>
                  <a:srgbClr val="000000"/>
                </a:solidFill>
                <a:latin typeface="+mj-lt"/>
              </a:rPr>
              <a:t>Transition probability matrix</a:t>
            </a:r>
          </a:p>
          <a:p>
            <a:pPr lvl="2"/>
            <a:r>
              <a:rPr lang="en-US" sz="1600" dirty="0">
                <a:solidFill>
                  <a:srgbClr val="000000"/>
                </a:solidFill>
                <a:latin typeface="+mj-lt"/>
              </a:rPr>
              <a:t>Governs the sequence of switching most likely and how probable these switches are</a:t>
            </a:r>
          </a:p>
          <a:p>
            <a:endParaRPr lang="en-US" sz="1800" dirty="0">
              <a:solidFill>
                <a:srgbClr val="000000"/>
              </a:solidFill>
              <a:latin typeface="+mj-lt"/>
            </a:endParaRPr>
          </a:p>
          <a:p>
            <a:endParaRPr lang="en-US" dirty="0">
              <a:latin typeface="+mj-lt"/>
            </a:endParaRPr>
          </a:p>
        </p:txBody>
      </p:sp>
      <p:sp>
        <p:nvSpPr>
          <p:cNvPr id="8" name="Title 1">
            <a:extLst>
              <a:ext uri="{FF2B5EF4-FFF2-40B4-BE49-F238E27FC236}">
                <a16:creationId xmlns:a16="http://schemas.microsoft.com/office/drawing/2014/main" id="{28E73C81-3110-743F-2BCF-5AACC0F884FD}"/>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Hidden Markov Models</a:t>
            </a:r>
          </a:p>
        </p:txBody>
      </p:sp>
      <p:sp>
        <p:nvSpPr>
          <p:cNvPr id="9" name="TextBox 8">
            <a:extLst>
              <a:ext uri="{FF2B5EF4-FFF2-40B4-BE49-F238E27FC236}">
                <a16:creationId xmlns:a16="http://schemas.microsoft.com/office/drawing/2014/main" id="{EC375F1B-5101-76FE-FE3A-E7047E75CDEE}"/>
              </a:ext>
            </a:extLst>
          </p:cNvPr>
          <p:cNvSpPr txBox="1"/>
          <p:nvPr/>
        </p:nvSpPr>
        <p:spPr>
          <a:xfrm>
            <a:off x="9883046" y="5960031"/>
            <a:ext cx="2258458" cy="369332"/>
          </a:xfrm>
          <a:prstGeom prst="rect">
            <a:avLst/>
          </a:prstGeom>
          <a:noFill/>
        </p:spPr>
        <p:txBody>
          <a:bodyPr wrap="square">
            <a:spAutoFit/>
          </a:bodyPr>
          <a:lstStyle/>
          <a:p>
            <a:pPr algn="r"/>
            <a:r>
              <a:rPr lang="en-US" sz="1800" b="0" i="0" u="none" strike="noStrike" baseline="0" dirty="0" err="1">
                <a:solidFill>
                  <a:srgbClr val="000000"/>
                </a:solidFill>
                <a:latin typeface="Century Gothic" panose="020B0502020202020204" pitchFamily="34" charset="0"/>
              </a:rPr>
              <a:t>Pohle</a:t>
            </a:r>
            <a:r>
              <a:rPr lang="en-US" sz="1800" b="0" i="0" u="none" strike="noStrike" baseline="0" dirty="0">
                <a:solidFill>
                  <a:srgbClr val="000000"/>
                </a:solidFill>
                <a:latin typeface="Century Gothic" panose="020B0502020202020204" pitchFamily="34" charset="0"/>
              </a:rPr>
              <a:t> et al. 2017</a:t>
            </a:r>
            <a:endParaRPr lang="en-US" dirty="0">
              <a:latin typeface="Century Gothic" panose="020B0502020202020204" pitchFamily="34" charset="0"/>
            </a:endParaRPr>
          </a:p>
        </p:txBody>
      </p:sp>
    </p:spTree>
    <p:extLst>
      <p:ext uri="{BB962C8B-B14F-4D97-AF65-F5344CB8AC3E}">
        <p14:creationId xmlns:p14="http://schemas.microsoft.com/office/powerpoint/2010/main" val="239151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fade">
                                      <p:cBhvr>
                                        <p:cTn id="28" dur="500"/>
                                        <p:tgtEl>
                                          <p:spTgt spid="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fade">
                                      <p:cBhvr>
                                        <p:cTn id="33" dur="500"/>
                                        <p:tgtEl>
                                          <p:spTgt spid="7">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94ED80-0487-174C-6302-CE40039C2AD9}"/>
              </a:ext>
            </a:extLst>
          </p:cNvPr>
          <p:cNvSpPr>
            <a:spLocks noGrp="1"/>
          </p:cNvSpPr>
          <p:nvPr>
            <p:ph idx="4294967295"/>
          </p:nvPr>
        </p:nvSpPr>
        <p:spPr>
          <a:xfrm>
            <a:off x="881668" y="1611741"/>
            <a:ext cx="10515600" cy="4351337"/>
          </a:xfrm>
        </p:spPr>
        <p:txBody>
          <a:bodyPr/>
          <a:lstStyle/>
          <a:p>
            <a:r>
              <a:rPr lang="en-US" sz="2400" b="0" i="0" u="none" strike="noStrike" baseline="0" dirty="0">
                <a:latin typeface="Century Gothic" panose="020B0502020202020204" pitchFamily="34" charset="0"/>
              </a:rPr>
              <a:t>Models estimate: </a:t>
            </a:r>
            <a:endParaRPr lang="en-US" sz="2400" dirty="0">
              <a:latin typeface="Century Gothic" panose="020B0502020202020204" pitchFamily="34" charset="0"/>
            </a:endParaRPr>
          </a:p>
          <a:p>
            <a:pPr marL="800100" lvl="1" indent="-342900">
              <a:buFont typeface="+mj-lt"/>
              <a:buAutoNum type="arabicParenR"/>
            </a:pPr>
            <a:r>
              <a:rPr lang="en-US" sz="1800" dirty="0">
                <a:latin typeface="Century Gothic" panose="020B0502020202020204" pitchFamily="34" charset="0"/>
              </a:rPr>
              <a:t>T</a:t>
            </a:r>
            <a:r>
              <a:rPr lang="en-US" sz="1800" b="0" i="0" u="none" strike="noStrike" baseline="0" dirty="0">
                <a:latin typeface="Century Gothic" panose="020B0502020202020204" pitchFamily="34" charset="0"/>
              </a:rPr>
              <a:t>ransition probabilities</a:t>
            </a:r>
            <a:endParaRPr lang="en-US" sz="1800" dirty="0">
              <a:latin typeface="Century Gothic" panose="020B0502020202020204" pitchFamily="34" charset="0"/>
            </a:endParaRPr>
          </a:p>
          <a:p>
            <a:pPr marL="800100" lvl="1" indent="-342900">
              <a:buFont typeface="+mj-lt"/>
              <a:buAutoNum type="arabicParenR"/>
            </a:pPr>
            <a:r>
              <a:rPr lang="en-US" sz="1800" b="0" i="0" u="none" strike="noStrike" baseline="0" dirty="0">
                <a:latin typeface="Century Gothic" panose="020B0502020202020204" pitchFamily="34" charset="0"/>
              </a:rPr>
              <a:t>Mean and variance of step length and turn angle for all states</a:t>
            </a:r>
          </a:p>
          <a:p>
            <a:r>
              <a:rPr lang="en-US" sz="2400" b="0" i="0" u="none" strike="noStrike" baseline="0" dirty="0">
                <a:latin typeface="Century Gothic" panose="020B0502020202020204" pitchFamily="34" charset="0"/>
              </a:rPr>
              <a:t>Transition probabilities can be modeled as function of covariates</a:t>
            </a:r>
          </a:p>
        </p:txBody>
      </p:sp>
      <p:sp>
        <p:nvSpPr>
          <p:cNvPr id="4" name="Title 1">
            <a:extLst>
              <a:ext uri="{FF2B5EF4-FFF2-40B4-BE49-F238E27FC236}">
                <a16:creationId xmlns:a16="http://schemas.microsoft.com/office/drawing/2014/main" id="{F48F3B98-9A4E-DECF-13B0-014646FF53C6}"/>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Implementing HMMs in R</a:t>
            </a:r>
          </a:p>
        </p:txBody>
      </p:sp>
      <p:pic>
        <p:nvPicPr>
          <p:cNvPr id="7" name="Picture 6">
            <a:extLst>
              <a:ext uri="{FF2B5EF4-FFF2-40B4-BE49-F238E27FC236}">
                <a16:creationId xmlns:a16="http://schemas.microsoft.com/office/drawing/2014/main" id="{701B7276-4E2F-61B3-A355-BEB828964B5C}"/>
              </a:ext>
            </a:extLst>
          </p:cNvPr>
          <p:cNvPicPr>
            <a:picLocks noChangeAspect="1"/>
          </p:cNvPicPr>
          <p:nvPr/>
        </p:nvPicPr>
        <p:blipFill>
          <a:blip r:embed="rId3"/>
          <a:stretch>
            <a:fillRect/>
          </a:stretch>
        </p:blipFill>
        <p:spPr>
          <a:xfrm>
            <a:off x="640080" y="4208843"/>
            <a:ext cx="3762788" cy="1935988"/>
          </a:xfrm>
          <a:prstGeom prst="rect">
            <a:avLst/>
          </a:prstGeom>
        </p:spPr>
      </p:pic>
      <p:pic>
        <p:nvPicPr>
          <p:cNvPr id="6" name="Picture 5">
            <a:extLst>
              <a:ext uri="{FF2B5EF4-FFF2-40B4-BE49-F238E27FC236}">
                <a16:creationId xmlns:a16="http://schemas.microsoft.com/office/drawing/2014/main" id="{3331DB42-E1CA-4267-60EC-2D681654EC6C}"/>
              </a:ext>
            </a:extLst>
          </p:cNvPr>
          <p:cNvPicPr>
            <a:picLocks noChangeAspect="1"/>
          </p:cNvPicPr>
          <p:nvPr/>
        </p:nvPicPr>
        <p:blipFill rotWithShape="1">
          <a:blip r:embed="rId4"/>
          <a:srcRect l="8433" t="35565" r="53116" b="38997"/>
          <a:stretch/>
        </p:blipFill>
        <p:spPr>
          <a:xfrm>
            <a:off x="5798976" y="3650722"/>
            <a:ext cx="3144416" cy="1595537"/>
          </a:xfrm>
          <a:prstGeom prst="rect">
            <a:avLst/>
          </a:prstGeom>
        </p:spPr>
      </p:pic>
      <p:grpSp>
        <p:nvGrpSpPr>
          <p:cNvPr id="9" name="Group 8">
            <a:extLst>
              <a:ext uri="{FF2B5EF4-FFF2-40B4-BE49-F238E27FC236}">
                <a16:creationId xmlns:a16="http://schemas.microsoft.com/office/drawing/2014/main" id="{EBA53733-8114-3667-A5F4-4F22C0170D35}"/>
              </a:ext>
            </a:extLst>
          </p:cNvPr>
          <p:cNvGrpSpPr/>
          <p:nvPr/>
        </p:nvGrpSpPr>
        <p:grpSpPr>
          <a:xfrm>
            <a:off x="8943392" y="4380451"/>
            <a:ext cx="3144416" cy="1592771"/>
            <a:chOff x="8818051" y="3993502"/>
            <a:chExt cx="3144416" cy="1592771"/>
          </a:xfrm>
        </p:grpSpPr>
        <p:pic>
          <p:nvPicPr>
            <p:cNvPr id="2" name="Picture 1">
              <a:extLst>
                <a:ext uri="{FF2B5EF4-FFF2-40B4-BE49-F238E27FC236}">
                  <a16:creationId xmlns:a16="http://schemas.microsoft.com/office/drawing/2014/main" id="{B5CEA4ED-535D-1CED-3CA4-9124F5190B26}"/>
                </a:ext>
              </a:extLst>
            </p:cNvPr>
            <p:cNvPicPr>
              <a:picLocks noChangeAspect="1"/>
            </p:cNvPicPr>
            <p:nvPr/>
          </p:nvPicPr>
          <p:blipFill rotWithShape="1">
            <a:blip r:embed="rId5"/>
            <a:srcRect l="9528" t="35718" r="53949" b="40212"/>
            <a:stretch/>
          </p:blipFill>
          <p:spPr>
            <a:xfrm>
              <a:off x="8818051" y="4113687"/>
              <a:ext cx="3144416" cy="1472586"/>
            </a:xfrm>
            <a:prstGeom prst="rect">
              <a:avLst/>
            </a:prstGeom>
          </p:spPr>
        </p:pic>
        <p:sp>
          <p:nvSpPr>
            <p:cNvPr id="8" name="Rectangle 7">
              <a:extLst>
                <a:ext uri="{FF2B5EF4-FFF2-40B4-BE49-F238E27FC236}">
                  <a16:creationId xmlns:a16="http://schemas.microsoft.com/office/drawing/2014/main" id="{98C6A571-E84A-3B4E-5618-90BA9C492DE7}"/>
                </a:ext>
              </a:extLst>
            </p:cNvPr>
            <p:cNvSpPr/>
            <p:nvPr/>
          </p:nvSpPr>
          <p:spPr>
            <a:xfrm>
              <a:off x="9218645" y="3993502"/>
              <a:ext cx="298579" cy="21534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8BDAE169-3A52-4A01-9289-AB11857BF992}"/>
              </a:ext>
            </a:extLst>
          </p:cNvPr>
          <p:cNvSpPr txBox="1"/>
          <p:nvPr/>
        </p:nvSpPr>
        <p:spPr>
          <a:xfrm>
            <a:off x="6639253" y="3582682"/>
            <a:ext cx="1175322" cy="307777"/>
          </a:xfrm>
          <a:prstGeom prst="rect">
            <a:avLst/>
          </a:prstGeom>
          <a:noFill/>
        </p:spPr>
        <p:txBody>
          <a:bodyPr wrap="none" rtlCol="0">
            <a:spAutoFit/>
          </a:bodyPr>
          <a:lstStyle/>
          <a:p>
            <a:r>
              <a:rPr lang="en-US" sz="1400" dirty="0"/>
              <a:t>Step length</a:t>
            </a:r>
          </a:p>
        </p:txBody>
      </p:sp>
      <p:sp>
        <p:nvSpPr>
          <p:cNvPr id="11" name="TextBox 10">
            <a:extLst>
              <a:ext uri="{FF2B5EF4-FFF2-40B4-BE49-F238E27FC236}">
                <a16:creationId xmlns:a16="http://schemas.microsoft.com/office/drawing/2014/main" id="{E9C7FBBD-1A93-22D8-4DE4-385BCBF311E0}"/>
              </a:ext>
            </a:extLst>
          </p:cNvPr>
          <p:cNvSpPr txBox="1"/>
          <p:nvPr/>
        </p:nvSpPr>
        <p:spPr>
          <a:xfrm>
            <a:off x="10128236" y="4448491"/>
            <a:ext cx="1353256" cy="307777"/>
          </a:xfrm>
          <a:prstGeom prst="rect">
            <a:avLst/>
          </a:prstGeom>
          <a:noFill/>
        </p:spPr>
        <p:txBody>
          <a:bodyPr wrap="none" rtlCol="0">
            <a:spAutoFit/>
          </a:bodyPr>
          <a:lstStyle/>
          <a:p>
            <a:r>
              <a:rPr lang="en-US" sz="1400" dirty="0"/>
              <a:t>Turning angle</a:t>
            </a:r>
          </a:p>
        </p:txBody>
      </p:sp>
    </p:spTree>
    <p:extLst>
      <p:ext uri="{BB962C8B-B14F-4D97-AF65-F5344CB8AC3E}">
        <p14:creationId xmlns:p14="http://schemas.microsoft.com/office/powerpoint/2010/main" val="407233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C79A3-6E69-4E49-E76D-B6D6C1E7A77C}"/>
              </a:ext>
            </a:extLst>
          </p:cNvPr>
          <p:cNvSpPr>
            <a:spLocks noGrp="1"/>
          </p:cNvSpPr>
          <p:nvPr>
            <p:ph idx="4294967295"/>
          </p:nvPr>
        </p:nvSpPr>
        <p:spPr>
          <a:xfrm>
            <a:off x="838200" y="1338145"/>
            <a:ext cx="10515600" cy="4632997"/>
          </a:xfrm>
        </p:spPr>
        <p:txBody>
          <a:bodyPr>
            <a:normAutofit/>
          </a:bodyPr>
          <a:lstStyle/>
          <a:p>
            <a:r>
              <a:rPr lang="en-US" sz="2400" b="0" i="0" u="none" strike="noStrike" baseline="0" dirty="0"/>
              <a:t>N = # of states</a:t>
            </a:r>
          </a:p>
          <a:p>
            <a:r>
              <a:rPr lang="en-US" sz="2400" b="0" i="0" u="none" strike="noStrike" baseline="0" dirty="0"/>
              <a:t>Starting state (typically taken to be equally likely)</a:t>
            </a:r>
          </a:p>
          <a:p>
            <a:r>
              <a:rPr lang="en-US" sz="2400" b="0" i="0" u="none" strike="noStrike" baseline="0" dirty="0"/>
              <a:t>Distribution of step lengths (for each state) </a:t>
            </a:r>
          </a:p>
          <a:p>
            <a:pPr lvl="1"/>
            <a:r>
              <a:rPr lang="en-US" sz="1800" b="0" i="0" u="none" strike="noStrike" baseline="0" dirty="0"/>
              <a:t>Gamma, Weibull, log-normal and exponential distributions </a:t>
            </a:r>
          </a:p>
          <a:p>
            <a:pPr lvl="1"/>
            <a:r>
              <a:rPr lang="en-US" sz="1800" b="0" i="0" u="none" strike="noStrike" baseline="0" dirty="0"/>
              <a:t>Mean</a:t>
            </a:r>
          </a:p>
          <a:p>
            <a:pPr lvl="1"/>
            <a:r>
              <a:rPr lang="en-US" sz="1800" b="0" i="0" u="none" strike="noStrike" baseline="0" dirty="0"/>
              <a:t>Variance (SD)</a:t>
            </a:r>
          </a:p>
          <a:p>
            <a:pPr lvl="1"/>
            <a:r>
              <a:rPr lang="en-US" sz="1800" b="0" i="0" u="none" strike="noStrike" baseline="0" dirty="0"/>
              <a:t>Zero-mass</a:t>
            </a:r>
          </a:p>
          <a:p>
            <a:r>
              <a:rPr lang="en-US" sz="2400" b="0" i="0" u="none" strike="noStrike" baseline="0" dirty="0"/>
              <a:t>Distribution of turning angles (for each state) </a:t>
            </a:r>
          </a:p>
          <a:p>
            <a:pPr lvl="1"/>
            <a:r>
              <a:rPr lang="en-US" sz="1800" b="0" i="0" u="none" strike="noStrike" baseline="0" dirty="0"/>
              <a:t>von Mises and wrapped Cauchy distributions</a:t>
            </a:r>
          </a:p>
          <a:p>
            <a:pPr lvl="1"/>
            <a:r>
              <a:rPr lang="en-US" sz="1800" b="0" i="0" u="none" strike="noStrike" baseline="0" dirty="0"/>
              <a:t>Mean</a:t>
            </a:r>
          </a:p>
          <a:p>
            <a:pPr lvl="1"/>
            <a:r>
              <a:rPr lang="en-US" sz="1800" b="0" i="0" u="none" strike="noStrike" baseline="0" dirty="0"/>
              <a:t>Clustering parameter</a:t>
            </a:r>
          </a:p>
          <a:p>
            <a:r>
              <a:rPr lang="en-US" sz="2400" b="0" i="0" u="none" strike="noStrike" baseline="0" dirty="0"/>
              <a:t>Transition probability matrix</a:t>
            </a:r>
          </a:p>
        </p:txBody>
      </p:sp>
      <p:sp>
        <p:nvSpPr>
          <p:cNvPr id="4" name="Title 1">
            <a:extLst>
              <a:ext uri="{FF2B5EF4-FFF2-40B4-BE49-F238E27FC236}">
                <a16:creationId xmlns:a16="http://schemas.microsoft.com/office/drawing/2014/main" id="{2D6470DF-B737-E7D3-D6EF-BED6F5B3FEF5}"/>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HMM Parameters for Animal Movement</a:t>
            </a:r>
          </a:p>
        </p:txBody>
      </p:sp>
      <p:pic>
        <p:nvPicPr>
          <p:cNvPr id="5" name="Picture 4">
            <a:extLst>
              <a:ext uri="{FF2B5EF4-FFF2-40B4-BE49-F238E27FC236}">
                <a16:creationId xmlns:a16="http://schemas.microsoft.com/office/drawing/2014/main" id="{12A54CD0-3141-A877-F8E8-5E96BA997B96}"/>
              </a:ext>
            </a:extLst>
          </p:cNvPr>
          <p:cNvPicPr>
            <a:picLocks noChangeAspect="1"/>
          </p:cNvPicPr>
          <p:nvPr/>
        </p:nvPicPr>
        <p:blipFill>
          <a:blip r:embed="rId3"/>
          <a:stretch>
            <a:fillRect/>
          </a:stretch>
        </p:blipFill>
        <p:spPr>
          <a:xfrm>
            <a:off x="8311896" y="4455731"/>
            <a:ext cx="3762788" cy="1935988"/>
          </a:xfrm>
          <a:prstGeom prst="rect">
            <a:avLst/>
          </a:prstGeom>
        </p:spPr>
      </p:pic>
    </p:spTree>
    <p:extLst>
      <p:ext uri="{BB962C8B-B14F-4D97-AF65-F5344CB8AC3E}">
        <p14:creationId xmlns:p14="http://schemas.microsoft.com/office/powerpoint/2010/main" val="1236282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660E6B-2487-BFBD-4D83-0006051CFEDE}"/>
              </a:ext>
            </a:extLst>
          </p:cNvPr>
          <p:cNvSpPr>
            <a:spLocks noGrp="1"/>
          </p:cNvSpPr>
          <p:nvPr>
            <p:ph idx="4294967295"/>
          </p:nvPr>
        </p:nvSpPr>
        <p:spPr>
          <a:xfrm>
            <a:off x="969484" y="1167788"/>
            <a:ext cx="10515600" cy="5188945"/>
          </a:xfrm>
        </p:spPr>
        <p:txBody>
          <a:bodyPr>
            <a:noAutofit/>
          </a:bodyPr>
          <a:lstStyle/>
          <a:p>
            <a:r>
              <a:rPr lang="en-US" sz="2400" b="0" i="0" u="none" strike="noStrike" baseline="0" dirty="0">
                <a:solidFill>
                  <a:srgbClr val="000000"/>
                </a:solidFill>
                <a:latin typeface="Century Gothic" panose="020B0502020202020204" pitchFamily="34" charset="0"/>
              </a:rPr>
              <a:t>Connecting location data to latent states (decoding algorithms)</a:t>
            </a:r>
          </a:p>
          <a:p>
            <a:pPr lvl="1"/>
            <a:r>
              <a:rPr lang="en-US" sz="2000" b="0" i="0" u="none" strike="noStrike" baseline="0" dirty="0">
                <a:solidFill>
                  <a:srgbClr val="000000"/>
                </a:solidFill>
                <a:latin typeface="Century Gothic" panose="020B0502020202020204" pitchFamily="34" charset="0"/>
              </a:rPr>
              <a:t>Viterbi</a:t>
            </a:r>
          </a:p>
          <a:p>
            <a:pPr lvl="2"/>
            <a:r>
              <a:rPr lang="en-US" sz="1600" b="0" i="0" u="none" strike="noStrike" baseline="0" dirty="0">
                <a:solidFill>
                  <a:srgbClr val="000000"/>
                </a:solidFill>
                <a:latin typeface="Century Gothic" panose="020B0502020202020204" pitchFamily="34" charset="0"/>
              </a:rPr>
              <a:t>Finds most probable sequence of states that generated the data </a:t>
            </a:r>
            <a:endParaRPr lang="en-US" sz="1600" dirty="0">
              <a:solidFill>
                <a:srgbClr val="000000"/>
              </a:solidFill>
              <a:latin typeface="Century Gothic" panose="020B0502020202020204" pitchFamily="34" charset="0"/>
            </a:endParaRPr>
          </a:p>
          <a:p>
            <a:pPr marL="682625" lvl="2" indent="-220663"/>
            <a:r>
              <a:rPr lang="en-US" b="0" i="0" u="none" strike="noStrike" baseline="0" dirty="0">
                <a:solidFill>
                  <a:srgbClr val="000000"/>
                </a:solidFill>
                <a:latin typeface="Century Gothic" panose="020B0502020202020204" pitchFamily="34" charset="0"/>
              </a:rPr>
              <a:t>Forward-backward algorithm</a:t>
            </a:r>
          </a:p>
          <a:p>
            <a:pPr marL="1139825" lvl="3" indent="-220663"/>
            <a:r>
              <a:rPr lang="en-US" sz="1600" b="0" i="0" u="none" strike="noStrike" baseline="0" dirty="0">
                <a:solidFill>
                  <a:srgbClr val="000000"/>
                </a:solidFill>
                <a:latin typeface="Century Gothic" panose="020B0502020202020204" pitchFamily="34" charset="0"/>
              </a:rPr>
              <a:t>Computes marginal probability of each state at time </a:t>
            </a:r>
            <a:r>
              <a:rPr lang="en-US" sz="1600" b="0" i="1" u="none" strike="noStrike" baseline="0" dirty="0">
                <a:solidFill>
                  <a:srgbClr val="000000"/>
                </a:solidFill>
                <a:latin typeface="Century Gothic" panose="020B0502020202020204" pitchFamily="34" charset="0"/>
              </a:rPr>
              <a:t>t</a:t>
            </a:r>
          </a:p>
          <a:p>
            <a:pPr marL="682625" lvl="2" indent="-220663"/>
            <a:r>
              <a:rPr lang="en-US" b="0" i="0" u="none" strike="noStrike" baseline="0" dirty="0">
                <a:solidFill>
                  <a:srgbClr val="000000"/>
                </a:solidFill>
                <a:latin typeface="Century Gothic" panose="020B0502020202020204" pitchFamily="34" charset="0"/>
              </a:rPr>
              <a:t>Forward-filtering backward sampling algorithm</a:t>
            </a:r>
          </a:p>
          <a:p>
            <a:pPr marL="1139825" lvl="3" indent="-220663"/>
            <a:r>
              <a:rPr lang="en-US" sz="1600" b="0" i="0" u="none" strike="noStrike" baseline="0" dirty="0">
                <a:solidFill>
                  <a:srgbClr val="000000"/>
                </a:solidFill>
                <a:latin typeface="Century Gothic" panose="020B0502020202020204" pitchFamily="34" charset="0"/>
              </a:rPr>
              <a:t>Generates sequences that could have resulted in observed state</a:t>
            </a:r>
          </a:p>
          <a:p>
            <a:r>
              <a:rPr lang="en-US" sz="2400" b="0" i="0" u="none" strike="noStrike" baseline="0" dirty="0">
                <a:solidFill>
                  <a:srgbClr val="000000"/>
                </a:solidFill>
                <a:latin typeface="Century Gothic" panose="020B0502020202020204" pitchFamily="34" charset="0"/>
              </a:rPr>
              <a:t>Stationary probabilities available</a:t>
            </a:r>
          </a:p>
          <a:p>
            <a:endParaRPr lang="en-US" sz="1600" b="0" i="0" u="none" strike="noStrike" baseline="0" dirty="0">
              <a:solidFill>
                <a:srgbClr val="000000"/>
              </a:solidFill>
              <a:latin typeface="Century Gothic" panose="020B0502020202020204" pitchFamily="34" charset="0"/>
            </a:endParaRPr>
          </a:p>
          <a:p>
            <a:r>
              <a:rPr lang="en-US" sz="2400" b="0" i="0" u="none" strike="noStrike" baseline="0" dirty="0">
                <a:solidFill>
                  <a:srgbClr val="000000"/>
                </a:solidFill>
                <a:latin typeface="Century Gothic" panose="020B0502020202020204" pitchFamily="34" charset="0"/>
              </a:rPr>
              <a:t>Assume regular sampling with negligible error</a:t>
            </a:r>
          </a:p>
          <a:p>
            <a:pPr lvl="1"/>
            <a:r>
              <a:rPr lang="en-US" sz="2000" b="0" i="0" u="none" strike="noStrike" baseline="0" dirty="0">
                <a:solidFill>
                  <a:srgbClr val="000000"/>
                </a:solidFill>
                <a:latin typeface="Century Gothic" panose="020B0502020202020204" pitchFamily="34" charset="0"/>
              </a:rPr>
              <a:t>Paths can be smoothed prior to analysis if error on same scale as step lengths</a:t>
            </a:r>
          </a:p>
          <a:p>
            <a:pPr lvl="1"/>
            <a:r>
              <a:rPr lang="en-US" sz="2000" b="0" i="0" u="none" strike="noStrike" baseline="0" dirty="0">
                <a:solidFill>
                  <a:srgbClr val="000000"/>
                </a:solidFill>
                <a:latin typeface="Century Gothic" panose="020B0502020202020204" pitchFamily="34" charset="0"/>
              </a:rPr>
              <a:t>No date/time information is included</a:t>
            </a:r>
          </a:p>
          <a:p>
            <a:r>
              <a:rPr lang="en-US" sz="2400" b="0" i="0" u="none" strike="noStrike" baseline="0" dirty="0">
                <a:solidFill>
                  <a:srgbClr val="000000"/>
                </a:solidFill>
                <a:latin typeface="Century Gothic" panose="020B0502020202020204" pitchFamily="34" charset="0"/>
              </a:rPr>
              <a:t>User specifies # of state (&lt;= 4) and models with varying states can be compared with AIC</a:t>
            </a:r>
            <a:endParaRPr lang="en-US" sz="2400" dirty="0">
              <a:latin typeface="Century Gothic" panose="020B0502020202020204" pitchFamily="34" charset="0"/>
            </a:endParaRPr>
          </a:p>
        </p:txBody>
      </p:sp>
      <p:sp>
        <p:nvSpPr>
          <p:cNvPr id="6" name="Title 1">
            <a:extLst>
              <a:ext uri="{FF2B5EF4-FFF2-40B4-BE49-F238E27FC236}">
                <a16:creationId xmlns:a16="http://schemas.microsoft.com/office/drawing/2014/main" id="{FDAB1BA2-D0E7-0893-9B51-CDC794E42614}"/>
              </a:ext>
            </a:extLst>
          </p:cNvPr>
          <p:cNvSpPr txBox="1">
            <a:spLocks/>
          </p:cNvSpPr>
          <p:nvPr/>
        </p:nvSpPr>
        <p:spPr>
          <a:xfrm>
            <a:off x="496675" y="1117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entury Gothic" panose="020B0502020202020204" pitchFamily="34" charset="0"/>
              </a:rPr>
              <a:t>Implementing HMMs in R</a:t>
            </a:r>
          </a:p>
        </p:txBody>
      </p:sp>
    </p:spTree>
    <p:extLst>
      <p:ext uri="{BB962C8B-B14F-4D97-AF65-F5344CB8AC3E}">
        <p14:creationId xmlns:p14="http://schemas.microsoft.com/office/powerpoint/2010/main" val="349304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7A6BC9-A0DD-61F5-3FD4-4BA5CE480571}"/>
              </a:ext>
            </a:extLst>
          </p:cNvPr>
          <p:cNvSpPr txBox="1"/>
          <p:nvPr/>
        </p:nvSpPr>
        <p:spPr>
          <a:xfrm>
            <a:off x="9883046" y="5960031"/>
            <a:ext cx="2258458" cy="369332"/>
          </a:xfrm>
          <a:prstGeom prst="rect">
            <a:avLst/>
          </a:prstGeom>
          <a:noFill/>
        </p:spPr>
        <p:txBody>
          <a:bodyPr wrap="square">
            <a:spAutoFit/>
          </a:bodyPr>
          <a:lstStyle/>
          <a:p>
            <a:pPr algn="r"/>
            <a:r>
              <a:rPr lang="en-US" sz="1800" b="0" i="0" u="none" strike="noStrike" baseline="0" dirty="0" err="1">
                <a:solidFill>
                  <a:srgbClr val="000000"/>
                </a:solidFill>
                <a:latin typeface="Century Gothic" panose="020B0502020202020204" pitchFamily="34" charset="0"/>
              </a:rPr>
              <a:t>Pohle</a:t>
            </a:r>
            <a:r>
              <a:rPr lang="en-US" sz="1800" b="0" i="0" u="none" strike="noStrike" baseline="0" dirty="0">
                <a:solidFill>
                  <a:srgbClr val="000000"/>
                </a:solidFill>
                <a:latin typeface="Century Gothic" panose="020B0502020202020204" pitchFamily="34" charset="0"/>
              </a:rPr>
              <a:t> et al. 2017</a:t>
            </a:r>
            <a:endParaRPr lang="en-US" dirty="0">
              <a:latin typeface="Century Gothic" panose="020B0502020202020204" pitchFamily="34" charset="0"/>
            </a:endParaRPr>
          </a:p>
        </p:txBody>
      </p:sp>
      <p:pic>
        <p:nvPicPr>
          <p:cNvPr id="6" name="Picture 5">
            <a:extLst>
              <a:ext uri="{FF2B5EF4-FFF2-40B4-BE49-F238E27FC236}">
                <a16:creationId xmlns:a16="http://schemas.microsoft.com/office/drawing/2014/main" id="{1745D31A-0CC5-F1E5-B8FF-BB5F8B55896A}"/>
              </a:ext>
            </a:extLst>
          </p:cNvPr>
          <p:cNvPicPr>
            <a:picLocks noChangeAspect="1"/>
          </p:cNvPicPr>
          <p:nvPr/>
        </p:nvPicPr>
        <p:blipFill>
          <a:blip r:embed="rId3"/>
          <a:stretch>
            <a:fillRect/>
          </a:stretch>
        </p:blipFill>
        <p:spPr>
          <a:xfrm>
            <a:off x="1211856" y="432942"/>
            <a:ext cx="9397388" cy="5434634"/>
          </a:xfrm>
          <a:prstGeom prst="rect">
            <a:avLst/>
          </a:prstGeom>
        </p:spPr>
      </p:pic>
    </p:spTree>
    <p:extLst>
      <p:ext uri="{BB962C8B-B14F-4D97-AF65-F5344CB8AC3E}">
        <p14:creationId xmlns:p14="http://schemas.microsoft.com/office/powerpoint/2010/main" val="1297968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1206</TotalTime>
  <Words>7057</Words>
  <Application>Microsoft Office PowerPoint</Application>
  <PresentationFormat>Widescreen</PresentationFormat>
  <Paragraphs>358</Paragraphs>
  <Slides>27</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27</vt:i4>
      </vt:variant>
    </vt:vector>
  </HeadingPairs>
  <TitlesOfParts>
    <vt:vector size="35" baseType="lpstr">
      <vt:lpstr>Aptos</vt:lpstr>
      <vt:lpstr>Aptos Display</vt:lpstr>
      <vt:lpstr>Arial</vt:lpstr>
      <vt:lpstr>Avenir Next LT Pro</vt:lpstr>
      <vt:lpstr>Century Gothic</vt:lpstr>
      <vt:lpstr>Courier New</vt:lpstr>
      <vt:lpstr>Office Theme</vt:lpstr>
      <vt:lpstr>Custom Design</vt:lpstr>
      <vt:lpstr>PowerPoint Presentation</vt:lpstr>
      <vt:lpstr>Behavioral Partitioning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Hidden Markov Models with moveHMM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Stabach, Jared</dc:creator>
  <cp:lastModifiedBy>Stabach, Jared</cp:lastModifiedBy>
  <cp:revision>33</cp:revision>
  <dcterms:created xsi:type="dcterms:W3CDTF">2024-06-23T19:14:47Z</dcterms:created>
  <dcterms:modified xsi:type="dcterms:W3CDTF">2024-06-29T22:30:26Z</dcterms:modified>
</cp:coreProperties>
</file>