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8" r:id="rId4"/>
    <p:sldId id="257" r:id="rId5"/>
    <p:sldId id="259" r:id="rId6"/>
    <p:sldId id="261" r:id="rId7"/>
    <p:sldId id="263" r:id="rId8"/>
    <p:sldId id="264" r:id="rId9"/>
    <p:sldId id="265" r:id="rId10"/>
    <p:sldId id="266" r:id="rId11"/>
    <p:sldId id="267" r:id="rId12"/>
    <p:sldId id="268" r:id="rId13"/>
    <p:sldId id="26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54"/>
    <a:srgbClr val="53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2429" autoAdjust="0"/>
  </p:normalViewPr>
  <p:slideViewPr>
    <p:cSldViewPr snapToGrid="0">
      <p:cViewPr varScale="1">
        <p:scale>
          <a:sx n="66" d="100"/>
          <a:sy n="66"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3ADD9-A38B-4BE5-AC76-350827CA9FF8}"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689-8240-45C5-BB1A-376E97A4566F}" type="slidenum">
              <a:rPr lang="en-US" smtClean="0"/>
              <a:t>‹#›</a:t>
            </a:fld>
            <a:endParaRPr lang="en-US"/>
          </a:p>
        </p:txBody>
      </p:sp>
    </p:spTree>
    <p:extLst>
      <p:ext uri="{BB962C8B-B14F-4D97-AF65-F5344CB8AC3E}">
        <p14:creationId xmlns:p14="http://schemas.microsoft.com/office/powerpoint/2010/main" val="24673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final lecture, I wanted to give you a brief background about resource selection function analyses, with a goal of introducing the tools that are being developed to more appropriately address this question.  What we recognize is that animals do not move randomly across the landscape.  There are certain characteristics, water, food, mates, that all govern their selection and movement.  </a:t>
            </a:r>
          </a:p>
          <a:p>
            <a:endParaRPr lang="en-US" dirty="0"/>
          </a:p>
          <a:p>
            <a:r>
              <a:rPr lang="en-US" dirty="0"/>
              <a:t>These models can get quite complex.  It’s important to know the assumptions of these models and how to apply them.  So, I’m going to talk about the background of these models and then will hand things off to Chris so we can learn about the new tools being developed to account for autocorrelation and better include the movement process in analyses.</a:t>
            </a:r>
          </a:p>
        </p:txBody>
      </p:sp>
      <p:sp>
        <p:nvSpPr>
          <p:cNvPr id="4" name="Slide Number Placeholder 3"/>
          <p:cNvSpPr>
            <a:spLocks noGrp="1"/>
          </p:cNvSpPr>
          <p:nvPr>
            <p:ph type="sldNum" sz="quarter" idx="5"/>
          </p:nvPr>
        </p:nvSpPr>
        <p:spPr/>
        <p:txBody>
          <a:bodyPr/>
          <a:lstStyle/>
          <a:p>
            <a:fld id="{42E65689-8240-45C5-BB1A-376E97A4566F}" type="slidenum">
              <a:rPr lang="en-US" smtClean="0"/>
              <a:t>1</a:t>
            </a:fld>
            <a:endParaRPr lang="en-US"/>
          </a:p>
        </p:txBody>
      </p:sp>
    </p:spTree>
    <p:extLst>
      <p:ext uri="{BB962C8B-B14F-4D97-AF65-F5344CB8AC3E}">
        <p14:creationId xmlns:p14="http://schemas.microsoft.com/office/powerpoint/2010/main" val="82140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fit a selection function, to get model coefficients which represent the strength of selection for our various </a:t>
            </a:r>
            <a:r>
              <a:rPr lang="en-US" dirty="0" err="1"/>
              <a:t>covarites</a:t>
            </a:r>
            <a:r>
              <a:rPr lang="en-US" dirty="0"/>
              <a:t>.</a:t>
            </a:r>
          </a:p>
        </p:txBody>
      </p:sp>
      <p:sp>
        <p:nvSpPr>
          <p:cNvPr id="4" name="Slide Number Placeholder 3"/>
          <p:cNvSpPr>
            <a:spLocks noGrp="1"/>
          </p:cNvSpPr>
          <p:nvPr>
            <p:ph type="sldNum" sz="quarter" idx="5"/>
          </p:nvPr>
        </p:nvSpPr>
        <p:spPr/>
        <p:txBody>
          <a:bodyPr/>
          <a:lstStyle/>
          <a:p>
            <a:fld id="{42E65689-8240-45C5-BB1A-376E97A4566F}" type="slidenum">
              <a:rPr lang="en-US" smtClean="0"/>
              <a:t>10</a:t>
            </a:fld>
            <a:endParaRPr lang="en-US"/>
          </a:p>
        </p:txBody>
      </p:sp>
    </p:spTree>
    <p:extLst>
      <p:ext uri="{BB962C8B-B14F-4D97-AF65-F5344CB8AC3E}">
        <p14:creationId xmlns:p14="http://schemas.microsoft.com/office/powerpoint/2010/main" val="41482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finish with model selection and evaluation to make a spatial prediction that prioritize which areas animal use more often compared to others.</a:t>
            </a:r>
          </a:p>
        </p:txBody>
      </p:sp>
      <p:sp>
        <p:nvSpPr>
          <p:cNvPr id="4" name="Slide Number Placeholder 3"/>
          <p:cNvSpPr>
            <a:spLocks noGrp="1"/>
          </p:cNvSpPr>
          <p:nvPr>
            <p:ph type="sldNum" sz="quarter" idx="5"/>
          </p:nvPr>
        </p:nvSpPr>
        <p:spPr/>
        <p:txBody>
          <a:bodyPr/>
          <a:lstStyle/>
          <a:p>
            <a:fld id="{42E65689-8240-45C5-BB1A-376E97A4566F}" type="slidenum">
              <a:rPr lang="en-US" smtClean="0"/>
              <a:t>11</a:t>
            </a:fld>
            <a:endParaRPr lang="en-US"/>
          </a:p>
        </p:txBody>
      </p:sp>
    </p:spTree>
    <p:extLst>
      <p:ext uri="{BB962C8B-B14F-4D97-AF65-F5344CB8AC3E}">
        <p14:creationId xmlns:p14="http://schemas.microsoft.com/office/powerpoint/2010/main" val="429225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ingredients.  In order to conduct an RSF, we need a few things.  First, we need to think about the remote sensing variables that potential explain the preferences of our animal.  Qianru described a number of different options for relating your animal point data.  This process of creating your spatial </a:t>
            </a:r>
            <a:r>
              <a:rPr lang="en-US" dirty="0" err="1"/>
              <a:t>dataframe</a:t>
            </a:r>
            <a:r>
              <a:rPr lang="en-US" dirty="0"/>
              <a:t> can be a time consuming process and requires significant thought. It’s important to note, that you don’t need to solely rely on remote sensing data.  You might, for instance, need a data that is specific to your study area, such as the locations or distance to small villages.  This can be created and then incorporated in your analyses.  </a:t>
            </a:r>
          </a:p>
          <a:p>
            <a:endParaRPr lang="en-US" dirty="0"/>
          </a:p>
          <a:p>
            <a:r>
              <a:rPr lang="en-US" dirty="0"/>
              <a:t>Then, there’s your tracking data.  Some things to consider include autocorrelation of the tracking data, the potential error associated with your devices, and the appropriate sample size that you are using in your analyses.</a:t>
            </a:r>
          </a:p>
          <a:p>
            <a:endParaRPr lang="en-US" dirty="0"/>
          </a:p>
          <a:p>
            <a:r>
              <a:rPr lang="en-US" dirty="0"/>
              <a:t>And lastly, there’s defining your availability.  This is generally done by creating a home range of that animal, but then there’s the question of how to make sure to appropriate sample from what is potentially available to the animal.</a:t>
            </a:r>
          </a:p>
        </p:txBody>
      </p:sp>
      <p:sp>
        <p:nvSpPr>
          <p:cNvPr id="4" name="Slide Number Placeholder 3"/>
          <p:cNvSpPr>
            <a:spLocks noGrp="1"/>
          </p:cNvSpPr>
          <p:nvPr>
            <p:ph type="sldNum" sz="quarter" idx="5"/>
          </p:nvPr>
        </p:nvSpPr>
        <p:spPr/>
        <p:txBody>
          <a:bodyPr/>
          <a:lstStyle/>
          <a:p>
            <a:fld id="{42E65689-8240-45C5-BB1A-376E97A4566F}" type="slidenum">
              <a:rPr lang="en-US" smtClean="0"/>
              <a:t>12</a:t>
            </a:fld>
            <a:endParaRPr lang="en-US"/>
          </a:p>
        </p:txBody>
      </p:sp>
    </p:spTree>
    <p:extLst>
      <p:ext uri="{BB962C8B-B14F-4D97-AF65-F5344CB8AC3E}">
        <p14:creationId xmlns:p14="http://schemas.microsoft.com/office/powerpoint/2010/main" val="62589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getting into analyses, we need to first take a step back and think about scale of our analyses.  This has generally been discussed across three orders of selection, which I’m showing here.  First order selection is generally described as population-level selection.  So what does our population select in relation to what’s available on the landscape. What differentiates the habitat of this species from another.  So a very broad scale.  </a:t>
            </a:r>
          </a:p>
          <a:p>
            <a:endParaRPr lang="en-US" dirty="0"/>
          </a:p>
          <a:p>
            <a:r>
              <a:rPr lang="en-US" dirty="0"/>
              <a:t>Then, there’s second order selection, or more of a home range of our studied species.  How does our species differ in its selection from those of the same species.</a:t>
            </a:r>
          </a:p>
          <a:p>
            <a:endParaRPr lang="en-US" dirty="0"/>
          </a:p>
          <a:p>
            <a:r>
              <a:rPr lang="en-US" dirty="0"/>
              <a:t>Then, there’s the individual home range selection.  What does our individual animal select in relation to what’s available within its home range.  This is generally the type of selection that’s most commonly conducted.</a:t>
            </a:r>
          </a:p>
          <a:p>
            <a:endParaRPr lang="en-US" dirty="0"/>
          </a:p>
          <a:p>
            <a:r>
              <a:rPr lang="en-US" dirty="0"/>
              <a:t>But, with the finer data that’s being collected, we can now start to look at the individual decisions that an animal makes along the period it was tracked, the individual choices, referred to as fourth order selection.</a:t>
            </a:r>
          </a:p>
        </p:txBody>
      </p:sp>
      <p:sp>
        <p:nvSpPr>
          <p:cNvPr id="4" name="Slide Number Placeholder 3"/>
          <p:cNvSpPr>
            <a:spLocks noGrp="1"/>
          </p:cNvSpPr>
          <p:nvPr>
            <p:ph type="sldNum" sz="quarter" idx="5"/>
          </p:nvPr>
        </p:nvSpPr>
        <p:spPr/>
        <p:txBody>
          <a:bodyPr/>
          <a:lstStyle/>
          <a:p>
            <a:fld id="{42E65689-8240-45C5-BB1A-376E97A4566F}" type="slidenum">
              <a:rPr lang="en-US" smtClean="0"/>
              <a:t>2</a:t>
            </a:fld>
            <a:endParaRPr lang="en-US"/>
          </a:p>
        </p:txBody>
      </p:sp>
    </p:spTree>
    <p:extLst>
      <p:ext uri="{BB962C8B-B14F-4D97-AF65-F5344CB8AC3E}">
        <p14:creationId xmlns:p14="http://schemas.microsoft.com/office/powerpoint/2010/main" val="58274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RSFs have been a topic in ecology for about 20-30 year, dating back to this publication by Boyce and McDonald.  At it’s most general, the modeling approach compares a set of environmental variables/covariates at used locations, based on our animal tracking data, to what is available to the animal.  These are our background points that we must generate.  These are pseudo absence points that in the RSF world, we refer to with the term “Availability”.  </a:t>
            </a:r>
          </a:p>
          <a:p>
            <a:endParaRPr lang="en-US" dirty="0"/>
          </a:p>
          <a:p>
            <a:r>
              <a:rPr lang="en-US" dirty="0"/>
              <a:t>Differences between these sets of data are used to infer selection and our model estimates/coefficients help to assess the strength of that selection.</a:t>
            </a:r>
          </a:p>
          <a:p>
            <a:endParaRPr lang="en-US" dirty="0"/>
          </a:p>
          <a:p>
            <a:r>
              <a:rPr lang="en-US" dirty="0"/>
              <a:t>Conceptually, the modeling approach is based on models for a spatial point process where the density of points on a surface is influenced by a set of spatial variables.  We typically use logistic regression to estimate model coefficients that assess the strength of selection for these variables.  These models are convenient because they are well developed in the field and they are shown to approximate point process models well. </a:t>
            </a:r>
          </a:p>
        </p:txBody>
      </p:sp>
      <p:sp>
        <p:nvSpPr>
          <p:cNvPr id="4" name="Slide Number Placeholder 3"/>
          <p:cNvSpPr>
            <a:spLocks noGrp="1"/>
          </p:cNvSpPr>
          <p:nvPr>
            <p:ph type="sldNum" sz="quarter" idx="5"/>
          </p:nvPr>
        </p:nvSpPr>
        <p:spPr/>
        <p:txBody>
          <a:bodyPr/>
          <a:lstStyle/>
          <a:p>
            <a:fld id="{42E65689-8240-45C5-BB1A-376E97A4566F}" type="slidenum">
              <a:rPr lang="en-US" smtClean="0"/>
              <a:t>3</a:t>
            </a:fld>
            <a:endParaRPr lang="en-US"/>
          </a:p>
        </p:txBody>
      </p:sp>
    </p:spTree>
    <p:extLst>
      <p:ext uri="{BB962C8B-B14F-4D97-AF65-F5344CB8AC3E}">
        <p14:creationId xmlns:p14="http://schemas.microsoft.com/office/powerpoint/2010/main" val="247420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walk through the process, looking at a figure provided in a paper by Northrup.  Our goal is to identify habitat features that are preferentially used or avoided by the species, with the goal of inferring or understanding ecological needs or limitations.</a:t>
            </a:r>
          </a:p>
          <a:p>
            <a:endParaRPr lang="en-US" dirty="0"/>
          </a:p>
          <a:p>
            <a:r>
              <a:rPr lang="en-US" dirty="0"/>
              <a:t>In many cases, researcher used the results from resource selection function models to generate expected distribution maps or relatively intensity maps (where the animal is located on the landscape), with the goal of informing species or landscape management.</a:t>
            </a:r>
          </a:p>
        </p:txBody>
      </p:sp>
      <p:sp>
        <p:nvSpPr>
          <p:cNvPr id="4" name="Slide Number Placeholder 3"/>
          <p:cNvSpPr>
            <a:spLocks noGrp="1"/>
          </p:cNvSpPr>
          <p:nvPr>
            <p:ph type="sldNum" sz="quarter" idx="5"/>
          </p:nvPr>
        </p:nvSpPr>
        <p:spPr/>
        <p:txBody>
          <a:bodyPr/>
          <a:lstStyle/>
          <a:p>
            <a:fld id="{42E65689-8240-45C5-BB1A-376E97A4566F}" type="slidenum">
              <a:rPr lang="en-US" smtClean="0"/>
              <a:t>4</a:t>
            </a:fld>
            <a:endParaRPr lang="en-US"/>
          </a:p>
        </p:txBody>
      </p:sp>
    </p:spTree>
    <p:extLst>
      <p:ext uri="{BB962C8B-B14F-4D97-AF65-F5344CB8AC3E}">
        <p14:creationId xmlns:p14="http://schemas.microsoft.com/office/powerpoint/2010/main" val="346688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overview the process.  What’s occurring in nature is a continuous process where the animal is moving across a changing landscape to maximize its fitness.    </a:t>
            </a:r>
          </a:p>
        </p:txBody>
      </p:sp>
      <p:sp>
        <p:nvSpPr>
          <p:cNvPr id="4" name="Slide Number Placeholder 3"/>
          <p:cNvSpPr>
            <a:spLocks noGrp="1"/>
          </p:cNvSpPr>
          <p:nvPr>
            <p:ph type="sldNum" sz="quarter" idx="5"/>
          </p:nvPr>
        </p:nvSpPr>
        <p:spPr/>
        <p:txBody>
          <a:bodyPr/>
          <a:lstStyle/>
          <a:p>
            <a:fld id="{42E65689-8240-45C5-BB1A-376E97A4566F}" type="slidenum">
              <a:rPr lang="en-US" smtClean="0"/>
              <a:t>5</a:t>
            </a:fld>
            <a:endParaRPr lang="en-US"/>
          </a:p>
        </p:txBody>
      </p:sp>
    </p:spTree>
    <p:extLst>
      <p:ext uri="{BB962C8B-B14F-4D97-AF65-F5344CB8AC3E}">
        <p14:creationId xmlns:p14="http://schemas.microsoft.com/office/powerpoint/2010/main" val="213654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animal of course spends different amounts of time in each of these habitats, shown here in different colors.</a:t>
            </a:r>
          </a:p>
        </p:txBody>
      </p:sp>
      <p:sp>
        <p:nvSpPr>
          <p:cNvPr id="4" name="Slide Number Placeholder 3"/>
          <p:cNvSpPr>
            <a:spLocks noGrp="1"/>
          </p:cNvSpPr>
          <p:nvPr>
            <p:ph type="sldNum" sz="quarter" idx="5"/>
          </p:nvPr>
        </p:nvSpPr>
        <p:spPr/>
        <p:txBody>
          <a:bodyPr/>
          <a:lstStyle/>
          <a:p>
            <a:fld id="{42E65689-8240-45C5-BB1A-376E97A4566F}" type="slidenum">
              <a:rPr lang="en-US" smtClean="0"/>
              <a:t>6</a:t>
            </a:fld>
            <a:endParaRPr lang="en-US"/>
          </a:p>
        </p:txBody>
      </p:sp>
    </p:spTree>
    <p:extLst>
      <p:ext uri="{BB962C8B-B14F-4D97-AF65-F5344CB8AC3E}">
        <p14:creationId xmlns:p14="http://schemas.microsoft.com/office/powerpoint/2010/main" val="305859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sample that selection process by tracking individuals and sampling the larger unknown distribution of where this animal could have gone.  This is represented here by showing the animals trajectory, which is really just a sample of our tracking period.</a:t>
            </a:r>
          </a:p>
        </p:txBody>
      </p:sp>
      <p:sp>
        <p:nvSpPr>
          <p:cNvPr id="4" name="Slide Number Placeholder 3"/>
          <p:cNvSpPr>
            <a:spLocks noGrp="1"/>
          </p:cNvSpPr>
          <p:nvPr>
            <p:ph type="sldNum" sz="quarter" idx="5"/>
          </p:nvPr>
        </p:nvSpPr>
        <p:spPr/>
        <p:txBody>
          <a:bodyPr/>
          <a:lstStyle/>
          <a:p>
            <a:fld id="{42E65689-8240-45C5-BB1A-376E97A4566F}" type="slidenum">
              <a:rPr lang="en-US" smtClean="0"/>
              <a:t>7</a:t>
            </a:fld>
            <a:endParaRPr lang="en-US"/>
          </a:p>
        </p:txBody>
      </p:sp>
    </p:spTree>
    <p:extLst>
      <p:ext uri="{BB962C8B-B14F-4D97-AF65-F5344CB8AC3E}">
        <p14:creationId xmlns:p14="http://schemas.microsoft.com/office/powerpoint/2010/main" val="258037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choose a set of environmental covariates, either continuous or discrete, that we feel reflect the fitness landscape in which the animal is operating in.</a:t>
            </a:r>
          </a:p>
        </p:txBody>
      </p:sp>
      <p:sp>
        <p:nvSpPr>
          <p:cNvPr id="4" name="Slide Number Placeholder 3"/>
          <p:cNvSpPr>
            <a:spLocks noGrp="1"/>
          </p:cNvSpPr>
          <p:nvPr>
            <p:ph type="sldNum" sz="quarter" idx="5"/>
          </p:nvPr>
        </p:nvSpPr>
        <p:spPr/>
        <p:txBody>
          <a:bodyPr/>
          <a:lstStyle/>
          <a:p>
            <a:fld id="{42E65689-8240-45C5-BB1A-376E97A4566F}" type="slidenum">
              <a:rPr lang="en-US" smtClean="0"/>
              <a:t>8</a:t>
            </a:fld>
            <a:endParaRPr lang="en-US"/>
          </a:p>
        </p:txBody>
      </p:sp>
    </p:spTree>
    <p:extLst>
      <p:ext uri="{BB962C8B-B14F-4D97-AF65-F5344CB8AC3E}">
        <p14:creationId xmlns:p14="http://schemas.microsoft.com/office/powerpoint/2010/main" val="160752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identify what we consider to be the available landscape that the animal had access to and we use our environmental covariates to describe our use and available distribution.</a:t>
            </a:r>
          </a:p>
        </p:txBody>
      </p:sp>
      <p:sp>
        <p:nvSpPr>
          <p:cNvPr id="4" name="Slide Number Placeholder 3"/>
          <p:cNvSpPr>
            <a:spLocks noGrp="1"/>
          </p:cNvSpPr>
          <p:nvPr>
            <p:ph type="sldNum" sz="quarter" idx="5"/>
          </p:nvPr>
        </p:nvSpPr>
        <p:spPr/>
        <p:txBody>
          <a:bodyPr/>
          <a:lstStyle/>
          <a:p>
            <a:fld id="{42E65689-8240-45C5-BB1A-376E97A4566F}" type="slidenum">
              <a:rPr lang="en-US" smtClean="0"/>
              <a:t>9</a:t>
            </a:fld>
            <a:endParaRPr lang="en-US"/>
          </a:p>
        </p:txBody>
      </p:sp>
    </p:spTree>
    <p:extLst>
      <p:ext uri="{BB962C8B-B14F-4D97-AF65-F5344CB8AC3E}">
        <p14:creationId xmlns:p14="http://schemas.microsoft.com/office/powerpoint/2010/main" val="342667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BB5D-8633-B235-A72B-5C34E0674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7D767-0D0E-F013-3D8C-C52D5146F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2E28E-8C61-5C80-63E4-7ECBDB436228}"/>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5" name="Footer Placeholder 4">
            <a:extLst>
              <a:ext uri="{FF2B5EF4-FFF2-40B4-BE49-F238E27FC236}">
                <a16:creationId xmlns:a16="http://schemas.microsoft.com/office/drawing/2014/main" id="{8F317237-7408-4A16-74D2-AC73925B3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3E44-2A58-CD46-B4E6-634D9CAC7F7D}"/>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7669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0D7B-0DA6-202F-D1C8-4CB926FEE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4C709F-2E1C-E81F-AA16-D155253A8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F9CF8-47D7-0AA5-4538-9F9D78A14736}"/>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5" name="Footer Placeholder 4">
            <a:extLst>
              <a:ext uri="{FF2B5EF4-FFF2-40B4-BE49-F238E27FC236}">
                <a16:creationId xmlns:a16="http://schemas.microsoft.com/office/drawing/2014/main" id="{438D59DA-F958-F568-FCB1-322CFA6DF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FF0AE-D9EC-A7CC-AC0B-4629241635C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1037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BBD73-A073-5BBF-3B88-EA4C11049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F7137-AADD-1E27-D58D-A04380008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20D9C-43D1-0857-1C36-04756151891E}"/>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5" name="Footer Placeholder 4">
            <a:extLst>
              <a:ext uri="{FF2B5EF4-FFF2-40B4-BE49-F238E27FC236}">
                <a16:creationId xmlns:a16="http://schemas.microsoft.com/office/drawing/2014/main" id="{D85BF4B7-2862-C39E-1379-1AE77F97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6B26-27E8-9F79-2BE8-EB3CDDCF5B9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37566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A6B-8100-65D7-96FB-E83A80B4B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2D434-A3B4-6907-0E74-5280AD261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02705-1F9E-F90B-835F-C3904C6C5647}"/>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5" name="Footer Placeholder 4">
            <a:extLst>
              <a:ext uri="{FF2B5EF4-FFF2-40B4-BE49-F238E27FC236}">
                <a16:creationId xmlns:a16="http://schemas.microsoft.com/office/drawing/2014/main" id="{C9971DAD-E3C4-0A71-0B8C-A15AB32517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68586EE-B13A-2C36-4B5A-22088CD7C88B}"/>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9062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389-B57D-8ED1-B60E-EE5992A9F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D3D35-E586-B3DD-17C2-FD3FC2581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88665-BE47-70AF-9E1C-83BAB605388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5" name="Footer Placeholder 4">
            <a:extLst>
              <a:ext uri="{FF2B5EF4-FFF2-40B4-BE49-F238E27FC236}">
                <a16:creationId xmlns:a16="http://schemas.microsoft.com/office/drawing/2014/main" id="{009E40FD-6745-0060-1A60-2121930170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31B0DE-265F-9E79-41EF-453F674C0EB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77908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08B1-94CE-940D-F090-897C4154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42A77-480B-C139-0489-42350C7118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1E64C-4A42-EBAD-4DF8-E8189868C82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5" name="Footer Placeholder 4">
            <a:extLst>
              <a:ext uri="{FF2B5EF4-FFF2-40B4-BE49-F238E27FC236}">
                <a16:creationId xmlns:a16="http://schemas.microsoft.com/office/drawing/2014/main" id="{4FB9F794-C990-DAF6-D3B4-DB77B992F2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C91EFB-6B9B-644B-B324-56C9D5A2A9F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01832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5653-6BAA-2A22-209B-4D42AAF7B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92564-D1D4-2406-EC47-DF6EA21E6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05AF-DDC5-6441-1B0D-FA856CDD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39899-26C6-9B66-C1E8-6BEABE69E4C4}"/>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6" name="Footer Placeholder 5">
            <a:extLst>
              <a:ext uri="{FF2B5EF4-FFF2-40B4-BE49-F238E27FC236}">
                <a16:creationId xmlns:a16="http://schemas.microsoft.com/office/drawing/2014/main" id="{653287D0-5380-5D8B-96EB-896779B2D9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78AF39-D9C4-B6AF-EA55-B2D3D359793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422389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0C-C2C0-718C-46F0-6692B841C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7F6AEF-0F4E-483C-823B-F8AB8B13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BA1A7-0139-FA31-C85A-C08F92A3F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9F063B-0C07-4741-D9D8-23ACFD4D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1A239-EB1B-9BBE-D446-6B32DD0C4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14692E-C3C8-E3C4-1887-6DF88FC3A4B1}"/>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8" name="Footer Placeholder 7">
            <a:extLst>
              <a:ext uri="{FF2B5EF4-FFF2-40B4-BE49-F238E27FC236}">
                <a16:creationId xmlns:a16="http://schemas.microsoft.com/office/drawing/2014/main" id="{8FF2DF99-A96F-2ECF-594B-FF6EE13C9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1086292-4DEA-3196-8736-BB7ACD5D1ED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301296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282-8568-A661-B3FB-F6D3E30C6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488B1-22A8-CC95-5819-D5B65DB89CA3}"/>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4" name="Footer Placeholder 3">
            <a:extLst>
              <a:ext uri="{FF2B5EF4-FFF2-40B4-BE49-F238E27FC236}">
                <a16:creationId xmlns:a16="http://schemas.microsoft.com/office/drawing/2014/main" id="{81D7FF7B-2A4B-5ADE-5A12-FB306A839A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CE3B061-81A4-264F-5AD1-F823B3120A1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9807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AAD64-B307-9735-6581-81761A353F8F}"/>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3" name="Footer Placeholder 2">
            <a:extLst>
              <a:ext uri="{FF2B5EF4-FFF2-40B4-BE49-F238E27FC236}">
                <a16:creationId xmlns:a16="http://schemas.microsoft.com/office/drawing/2014/main" id="{E5E24A79-9602-1C30-1992-36101CA24F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67C959A-9ACA-FAF1-67B7-7760E42C58F8}"/>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64054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26B-4369-CBA2-9A3E-759198914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A7AA4-A17B-FDED-62BE-EA121EFE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E5E29-4509-2E0E-5BE7-E9B9BBE9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0DCC3-A940-E8C9-E694-AABA8E7974C5}"/>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6" name="Footer Placeholder 5">
            <a:extLst>
              <a:ext uri="{FF2B5EF4-FFF2-40B4-BE49-F238E27FC236}">
                <a16:creationId xmlns:a16="http://schemas.microsoft.com/office/drawing/2014/main" id="{3919BBC6-A256-BD5C-0383-0579D385F4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EF115E-9095-1EBB-A387-7A85178A8F3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12446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D40-5657-CC9C-6A90-5BBD6C4D7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E1203-E98E-E3F7-FD4B-84C2AD19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F6EAA-832C-0B49-2FEA-E88F92714B4F}"/>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5" name="Footer Placeholder 4">
            <a:extLst>
              <a:ext uri="{FF2B5EF4-FFF2-40B4-BE49-F238E27FC236}">
                <a16:creationId xmlns:a16="http://schemas.microsoft.com/office/drawing/2014/main" id="{820C825B-FDE4-3C56-E8BF-EF1DB2096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CF56D-FB19-F6AE-8C24-D9BEC8965035}"/>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77773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B90F-7CA3-FFF1-4209-668BD7360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6F27E-F640-B296-A998-6203E4119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A7082-70F3-8C41-97C2-54F0F8CB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2FED7-24F4-E2BB-E318-976BA3349B58}"/>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6" name="Footer Placeholder 5">
            <a:extLst>
              <a:ext uri="{FF2B5EF4-FFF2-40B4-BE49-F238E27FC236}">
                <a16:creationId xmlns:a16="http://schemas.microsoft.com/office/drawing/2014/main" id="{D77E48E5-5C12-C9E2-26FD-3E2941F4A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FE11748-19C0-B09C-B190-494A566029F9}"/>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735496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408E-0048-5CE5-B29F-1D108ED07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DAB26-3C18-9969-D346-0DEAF598F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A7CA0-3CAF-65EB-497D-1AD809EF4ECA}"/>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5" name="Footer Placeholder 4">
            <a:extLst>
              <a:ext uri="{FF2B5EF4-FFF2-40B4-BE49-F238E27FC236}">
                <a16:creationId xmlns:a16="http://schemas.microsoft.com/office/drawing/2014/main" id="{68BAEB50-AA54-E0B4-20B1-099FFCD0E1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4DCA85D-DFD5-82BD-9BC8-B26C70E4249F}"/>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87230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7C838-384B-4EB9-CA30-42A1B23E01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926BBB-B169-FAE3-5C2A-A5A20244B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730D7-86EB-AA71-0C48-24381101FEBB}"/>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7/18/2024</a:t>
            </a:fld>
            <a:endParaRPr lang="en-US"/>
          </a:p>
        </p:txBody>
      </p:sp>
      <p:sp>
        <p:nvSpPr>
          <p:cNvPr id="5" name="Footer Placeholder 4">
            <a:extLst>
              <a:ext uri="{FF2B5EF4-FFF2-40B4-BE49-F238E27FC236}">
                <a16:creationId xmlns:a16="http://schemas.microsoft.com/office/drawing/2014/main" id="{1C6B97AD-80DE-24CB-D4D3-BEE4E8284B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6A553C-E318-E863-F7E7-B738448809F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504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1CB-8B5F-C874-43D6-F768C2995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B19BA-08EE-B888-0556-598191F11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1EE56-27D6-44B4-1BAD-79DE244B96F5}"/>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5" name="Footer Placeholder 4">
            <a:extLst>
              <a:ext uri="{FF2B5EF4-FFF2-40B4-BE49-F238E27FC236}">
                <a16:creationId xmlns:a16="http://schemas.microsoft.com/office/drawing/2014/main" id="{63E7D913-F301-F2E8-AF5D-2C44E722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BB129-B368-7225-2C28-6D1142AD3D67}"/>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3090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B274-DBCF-04B6-98FD-A5326804A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AF53A-8EAA-C596-D476-3FF420D19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B47D8-395C-EA8C-1ECC-BB6699362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E13EC-3AA1-B0BE-F108-1D9BD81A24FD}"/>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6" name="Footer Placeholder 5">
            <a:extLst>
              <a:ext uri="{FF2B5EF4-FFF2-40B4-BE49-F238E27FC236}">
                <a16:creationId xmlns:a16="http://schemas.microsoft.com/office/drawing/2014/main" id="{E073BBA9-A502-F5CE-59C1-2EBE09FC0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B6F4C-83B5-9006-D91A-8AC55AF806D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99236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55CE-14E0-EEA5-496F-4CAF6B253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FD45C-F3B5-85C7-F786-70F38CEB4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D3131-CFE7-00EC-1CA6-37A9D81F9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4189-BF65-3515-4A7A-DD941691A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B92D9-4E4F-25E3-7F24-97082E2DE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AD9B8-E739-570A-2BD0-6C4F1268103A}"/>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8" name="Footer Placeholder 7">
            <a:extLst>
              <a:ext uri="{FF2B5EF4-FFF2-40B4-BE49-F238E27FC236}">
                <a16:creationId xmlns:a16="http://schemas.microsoft.com/office/drawing/2014/main" id="{028A2115-FA5B-08CB-1DFC-C0B9E326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43EF5-AA14-2101-BD7B-F0C493557C22}"/>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25869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1DD-2F96-E07B-0C2C-FF4418188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DA824-863A-BFD8-F290-02C28F0EDDE6}"/>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4" name="Footer Placeholder 3">
            <a:extLst>
              <a:ext uri="{FF2B5EF4-FFF2-40B4-BE49-F238E27FC236}">
                <a16:creationId xmlns:a16="http://schemas.microsoft.com/office/drawing/2014/main" id="{A6CBE686-7E8D-530F-E735-F8A3BCBF6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4D7F0-15A9-C721-B71E-CE88CA6E259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85180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3593A-2DC7-E9CE-F156-ACC7C5920D1D}"/>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3" name="Footer Placeholder 2">
            <a:extLst>
              <a:ext uri="{FF2B5EF4-FFF2-40B4-BE49-F238E27FC236}">
                <a16:creationId xmlns:a16="http://schemas.microsoft.com/office/drawing/2014/main" id="{1F7A5F77-1085-85C2-D66E-F5DE97442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786A4-E32B-EFE9-FC1D-7C4086E55C1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4257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41B-135A-B2AA-970A-97A61A76F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160A2-07A3-41E8-A811-52E365EED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161BA-922A-51CB-E559-00336E1F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3F6AA-7008-043E-B582-C9214ED4059D}"/>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6" name="Footer Placeholder 5">
            <a:extLst>
              <a:ext uri="{FF2B5EF4-FFF2-40B4-BE49-F238E27FC236}">
                <a16:creationId xmlns:a16="http://schemas.microsoft.com/office/drawing/2014/main" id="{BB5DA603-EB35-6B6E-4E5F-6C1C36B10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0BF47-4296-E556-2A8B-FF4A7B7A9358}"/>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08327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6C3-CE40-939F-09BF-564486A9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9BFD2-D37A-ACE1-B146-F5F3D187F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AA53D-32F9-B325-3680-8B215D6A7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BA39-2989-0C58-D6DE-0EFDC0F26FA2}"/>
              </a:ext>
            </a:extLst>
          </p:cNvPr>
          <p:cNvSpPr>
            <a:spLocks noGrp="1"/>
          </p:cNvSpPr>
          <p:nvPr>
            <p:ph type="dt" sz="half" idx="10"/>
          </p:nvPr>
        </p:nvSpPr>
        <p:spPr/>
        <p:txBody>
          <a:bodyPr/>
          <a:lstStyle/>
          <a:p>
            <a:fld id="{0F40EE0F-3D5D-4E7E-9C3F-44BCD00311B7}" type="datetimeFigureOut">
              <a:rPr lang="en-US" smtClean="0"/>
              <a:t>7/18/2024</a:t>
            </a:fld>
            <a:endParaRPr lang="en-US"/>
          </a:p>
        </p:txBody>
      </p:sp>
      <p:sp>
        <p:nvSpPr>
          <p:cNvPr id="6" name="Footer Placeholder 5">
            <a:extLst>
              <a:ext uri="{FF2B5EF4-FFF2-40B4-BE49-F238E27FC236}">
                <a16:creationId xmlns:a16="http://schemas.microsoft.com/office/drawing/2014/main" id="{83052B1E-FA77-1C96-300F-F1E608BF9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6B57-C00E-4441-8C08-328F3408982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67193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A58C8-6B07-ACDF-450A-72D3BFD7C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3242C-ABE4-720B-22C9-C472A8975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E56B8-4B63-1295-6E22-6F874EFE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40EE0F-3D5D-4E7E-9C3F-44BCD00311B7}" type="datetimeFigureOut">
              <a:rPr lang="en-US" smtClean="0"/>
              <a:t>7/18/2024</a:t>
            </a:fld>
            <a:endParaRPr lang="en-US"/>
          </a:p>
        </p:txBody>
      </p:sp>
      <p:sp>
        <p:nvSpPr>
          <p:cNvPr id="5" name="Footer Placeholder 4">
            <a:extLst>
              <a:ext uri="{FF2B5EF4-FFF2-40B4-BE49-F238E27FC236}">
                <a16:creationId xmlns:a16="http://schemas.microsoft.com/office/drawing/2014/main" id="{ACAA473C-AC5E-5D6C-B2B0-119DA067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E0EFF2-1ECD-7F1C-C4C8-F94A1097C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7290D4-81FB-4B59-AA54-2B9C36D9663D}" type="slidenum">
              <a:rPr lang="en-US" smtClean="0"/>
              <a:t>‹#›</a:t>
            </a:fld>
            <a:endParaRPr lang="en-US"/>
          </a:p>
        </p:txBody>
      </p:sp>
    </p:spTree>
    <p:extLst>
      <p:ext uri="{BB962C8B-B14F-4D97-AF65-F5344CB8AC3E}">
        <p14:creationId xmlns:p14="http://schemas.microsoft.com/office/powerpoint/2010/main" val="65878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0CE1A-49E8-AC58-13B3-C7941A3D8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E56854-27D0-3C9A-F95D-5458C1105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BC4829B8-FFBD-BDA8-2200-EC858B139093}"/>
              </a:ext>
            </a:extLst>
          </p:cNvPr>
          <p:cNvGrpSpPr/>
          <p:nvPr userDrawn="1"/>
        </p:nvGrpSpPr>
        <p:grpSpPr>
          <a:xfrm>
            <a:off x="0" y="6451786"/>
            <a:ext cx="12192000" cy="415448"/>
            <a:chOff x="0" y="6451786"/>
            <a:chExt cx="12192000" cy="415448"/>
          </a:xfrm>
        </p:grpSpPr>
        <p:pic>
          <p:nvPicPr>
            <p:cNvPr id="8" name="Picture 7">
              <a:extLst>
                <a:ext uri="{FF2B5EF4-FFF2-40B4-BE49-F238E27FC236}">
                  <a16:creationId xmlns:a16="http://schemas.microsoft.com/office/drawing/2014/main" id="{8D23631F-B8C8-53C3-4F4F-3FB9410203EA}"/>
                </a:ext>
              </a:extLst>
            </p:cNvPr>
            <p:cNvPicPr>
              <a:picLocks noChangeAspect="1"/>
            </p:cNvPicPr>
            <p:nvPr/>
          </p:nvPicPr>
          <p:blipFill rotWithShape="1">
            <a:blip r:embed="rId13"/>
            <a:srcRect l="36136"/>
            <a:stretch/>
          </p:blipFill>
          <p:spPr>
            <a:xfrm>
              <a:off x="0" y="6451786"/>
              <a:ext cx="4669632" cy="406214"/>
            </a:xfrm>
            <a:prstGeom prst="rect">
              <a:avLst/>
            </a:prstGeom>
          </p:spPr>
        </p:pic>
        <p:sp>
          <p:nvSpPr>
            <p:cNvPr id="9" name="Rectangle 8">
              <a:extLst>
                <a:ext uri="{FF2B5EF4-FFF2-40B4-BE49-F238E27FC236}">
                  <a16:creationId xmlns:a16="http://schemas.microsoft.com/office/drawing/2014/main" id="{4E73D8EE-1C7B-C2BA-0080-7E0DDF48D92E}"/>
                </a:ext>
              </a:extLst>
            </p:cNvPr>
            <p:cNvSpPr/>
            <p:nvPr/>
          </p:nvSpPr>
          <p:spPr>
            <a:xfrm>
              <a:off x="4274545" y="6451786"/>
              <a:ext cx="7917455" cy="415448"/>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86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esajournals.onlinelibrary.wiley.com/doi/10.2307/1937156" TargetMode="External"/><Relationship Id="rId5" Type="http://schemas.openxmlformats.org/officeDocument/2006/relationships/image" Target="../media/image5.png"/><Relationship Id="rId4" Type="http://schemas.openxmlformats.org/officeDocument/2006/relationships/hyperlink" Target="https://esajournals.onlinelibrary.wiley.com/doi/10.1890/11-161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0169534799015931"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hyperlink" Target="https://esajournals.onlinelibrary.wiley.com/doi/full/10.1002/eap.247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esajournals.onlinelibrary.wiley.com/doi/full/10.1002/eap.2470"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6C4671-2E96-CAD1-D559-7618B9C11F9B}"/>
              </a:ext>
            </a:extLst>
          </p:cNvPr>
          <p:cNvPicPr>
            <a:picLocks noChangeAspect="1"/>
          </p:cNvPicPr>
          <p:nvPr/>
        </p:nvPicPr>
        <p:blipFill>
          <a:blip r:embed="rId3">
            <a:alphaModFix amt="30000"/>
          </a:blip>
          <a:stretch>
            <a:fillRect/>
          </a:stretch>
        </p:blipFill>
        <p:spPr>
          <a:xfrm>
            <a:off x="4501087" y="2304354"/>
            <a:ext cx="5619456" cy="3839222"/>
          </a:xfrm>
          <a:prstGeom prst="rect">
            <a:avLst/>
          </a:prstGeom>
        </p:spPr>
      </p:pic>
      <p:pic>
        <p:nvPicPr>
          <p:cNvPr id="4" name="Picture 3">
            <a:extLst>
              <a:ext uri="{FF2B5EF4-FFF2-40B4-BE49-F238E27FC236}">
                <a16:creationId xmlns:a16="http://schemas.microsoft.com/office/drawing/2014/main" id="{187185EA-090A-5C31-CB0D-881D38CFC503}"/>
              </a:ext>
            </a:extLst>
          </p:cNvPr>
          <p:cNvPicPr>
            <a:picLocks noChangeAspect="1"/>
          </p:cNvPicPr>
          <p:nvPr/>
        </p:nvPicPr>
        <p:blipFill rotWithShape="1">
          <a:blip r:embed="rId4"/>
          <a:srcRect l="36136"/>
          <a:stretch/>
        </p:blipFill>
        <p:spPr>
          <a:xfrm>
            <a:off x="-1" y="0"/>
            <a:ext cx="7774113" cy="676275"/>
          </a:xfrm>
          <a:prstGeom prst="rect">
            <a:avLst/>
          </a:prstGeom>
        </p:spPr>
      </p:pic>
      <p:sp>
        <p:nvSpPr>
          <p:cNvPr id="5" name="Rectangle 4">
            <a:extLst>
              <a:ext uri="{FF2B5EF4-FFF2-40B4-BE49-F238E27FC236}">
                <a16:creationId xmlns:a16="http://schemas.microsoft.com/office/drawing/2014/main" id="{4AA0AA66-2471-EAD1-8494-C3C13310EF67}"/>
              </a:ext>
            </a:extLst>
          </p:cNvPr>
          <p:cNvSpPr/>
          <p:nvPr/>
        </p:nvSpPr>
        <p:spPr>
          <a:xfrm>
            <a:off x="5781174" y="0"/>
            <a:ext cx="6410826" cy="676275"/>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AF5018-DCEC-731D-B489-FF464851241D}"/>
              </a:ext>
            </a:extLst>
          </p:cNvPr>
          <p:cNvSpPr txBox="1"/>
          <p:nvPr/>
        </p:nvSpPr>
        <p:spPr>
          <a:xfrm>
            <a:off x="206791" y="2463350"/>
            <a:ext cx="3532442" cy="1477328"/>
          </a:xfrm>
          <a:prstGeom prst="rect">
            <a:avLst/>
          </a:prstGeom>
          <a:noFill/>
        </p:spPr>
        <p:txBody>
          <a:bodyPr wrap="none" rtlCol="0">
            <a:spAutoFit/>
          </a:bodyPr>
          <a:lstStyle/>
          <a:p>
            <a:r>
              <a:rPr lang="en-US" sz="2000" dirty="0">
                <a:solidFill>
                  <a:srgbClr val="165C7D"/>
                </a:solidFill>
              </a:rPr>
              <a:t>Jared A. Stabach, PhD</a:t>
            </a:r>
          </a:p>
          <a:p>
            <a:r>
              <a:rPr lang="en-US" sz="1400" i="1" dirty="0">
                <a:solidFill>
                  <a:schemeClr val="tx1">
                    <a:lumMod val="75000"/>
                    <a:lumOff val="25000"/>
                  </a:schemeClr>
                </a:solidFill>
              </a:rPr>
              <a:t>Research Ecologist</a:t>
            </a:r>
          </a:p>
          <a:p>
            <a:r>
              <a:rPr lang="en-US" sz="1400" i="1" dirty="0">
                <a:solidFill>
                  <a:schemeClr val="tx1">
                    <a:lumMod val="75000"/>
                    <a:lumOff val="25000"/>
                  </a:schemeClr>
                </a:solidFill>
              </a:rPr>
              <a:t>Terrestrial Lead – Movement of Life Initiative</a:t>
            </a:r>
          </a:p>
          <a:p>
            <a:r>
              <a:rPr lang="en-US" sz="1400" i="1" dirty="0">
                <a:solidFill>
                  <a:schemeClr val="tx1">
                    <a:lumMod val="75000"/>
                    <a:lumOff val="25000"/>
                  </a:schemeClr>
                </a:solidFill>
              </a:rPr>
              <a:t>Conservation Ecology Center</a:t>
            </a:r>
          </a:p>
          <a:p>
            <a:r>
              <a:rPr lang="en-US" sz="1400" i="1" dirty="0">
                <a:solidFill>
                  <a:schemeClr val="tx1">
                    <a:lumMod val="75000"/>
                    <a:lumOff val="25000"/>
                  </a:schemeClr>
                </a:solidFill>
              </a:rPr>
              <a:t>Smithsonian’s National Zoo &amp;</a:t>
            </a:r>
          </a:p>
          <a:p>
            <a:r>
              <a:rPr lang="en-US" sz="1400" i="1" dirty="0">
                <a:solidFill>
                  <a:schemeClr val="tx1">
                    <a:lumMod val="75000"/>
                    <a:lumOff val="25000"/>
                  </a:schemeClr>
                </a:solidFill>
              </a:rPr>
              <a:t>Conservation Biology Institute</a:t>
            </a:r>
          </a:p>
        </p:txBody>
      </p:sp>
      <p:sp>
        <p:nvSpPr>
          <p:cNvPr id="13" name="TextBox 12">
            <a:extLst>
              <a:ext uri="{FF2B5EF4-FFF2-40B4-BE49-F238E27FC236}">
                <a16:creationId xmlns:a16="http://schemas.microsoft.com/office/drawing/2014/main" id="{B9A837DD-3208-D747-B0DB-E2EF34847529}"/>
              </a:ext>
            </a:extLst>
          </p:cNvPr>
          <p:cNvSpPr txBox="1"/>
          <p:nvPr/>
        </p:nvSpPr>
        <p:spPr>
          <a:xfrm>
            <a:off x="234499" y="1019818"/>
            <a:ext cx="926443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entury Gothic"/>
                <a:ea typeface="+mn-lt"/>
                <a:cs typeface="Calibri" panose="020F0502020204030204"/>
              </a:rPr>
              <a:t>Introduction to Animal Movement Analyses</a:t>
            </a:r>
            <a:endParaRPr kumimoji="0" lang="en-US" sz="3200" b="0" u="none" strike="noStrike" kern="1200" cap="none" spc="0" normalizeH="0" baseline="0" noProof="0" dirty="0">
              <a:ln>
                <a:noFill/>
              </a:ln>
              <a:solidFill>
                <a:prstClr val="black"/>
              </a:solidFill>
              <a:effectLst/>
              <a:uLnTx/>
              <a:uFillTx/>
              <a:latin typeface="Century Gothic"/>
              <a:ea typeface="+mn-ea"/>
              <a:cs typeface="+mn-cs"/>
            </a:endParaRPr>
          </a:p>
        </p:txBody>
      </p:sp>
      <p:sp>
        <p:nvSpPr>
          <p:cNvPr id="14" name="TextBox 13">
            <a:extLst>
              <a:ext uri="{FF2B5EF4-FFF2-40B4-BE49-F238E27FC236}">
                <a16:creationId xmlns:a16="http://schemas.microsoft.com/office/drawing/2014/main" id="{9077D444-E586-DF9B-8BCB-18439523F4FD}"/>
              </a:ext>
            </a:extLst>
          </p:cNvPr>
          <p:cNvSpPr txBox="1"/>
          <p:nvPr/>
        </p:nvSpPr>
        <p:spPr>
          <a:xfrm>
            <a:off x="206791" y="1581510"/>
            <a:ext cx="5553123" cy="461665"/>
          </a:xfrm>
          <a:prstGeom prst="rect">
            <a:avLst/>
          </a:prstGeom>
          <a:noFill/>
        </p:spPr>
        <p:txBody>
          <a:bodyPr wrap="none" rtlCol="0">
            <a:spAutoFit/>
          </a:bodyPr>
          <a:lstStyle/>
          <a:p>
            <a:r>
              <a:rPr lang="en-US" sz="2400" dirty="0">
                <a:latin typeface="Century Gothic" panose="020B0502020202020204" pitchFamily="34" charset="0"/>
              </a:rPr>
              <a:t>Resource Selection Function Models</a:t>
            </a:r>
          </a:p>
        </p:txBody>
      </p:sp>
      <p:sp>
        <p:nvSpPr>
          <p:cNvPr id="15" name="TextBox 14">
            <a:extLst>
              <a:ext uri="{FF2B5EF4-FFF2-40B4-BE49-F238E27FC236}">
                <a16:creationId xmlns:a16="http://schemas.microsoft.com/office/drawing/2014/main" id="{43A6E328-369B-642F-FBC5-FBD1E154A1A0}"/>
              </a:ext>
            </a:extLst>
          </p:cNvPr>
          <p:cNvSpPr txBox="1"/>
          <p:nvPr/>
        </p:nvSpPr>
        <p:spPr>
          <a:xfrm>
            <a:off x="137216" y="6093184"/>
            <a:ext cx="5889210" cy="646331"/>
          </a:xfrm>
          <a:prstGeom prst="rect">
            <a:avLst/>
          </a:prstGeom>
          <a:noFill/>
        </p:spPr>
        <p:txBody>
          <a:bodyPr wrap="square" rtlCol="0">
            <a:spAutoFit/>
          </a:bodyPr>
          <a:lstStyle/>
          <a:p>
            <a:r>
              <a:rPr lang="en-US" sz="1200" dirty="0">
                <a:latin typeface="Century Gothic" panose="020B0502020202020204" pitchFamily="34" charset="0"/>
              </a:rPr>
              <a:t>Many thank to Dr. Joe Kolowski for sharing his notes and collaborating on these lectures.  Additional Smithsonian-Mason School of Conservation training courses can be found at: </a:t>
            </a:r>
            <a:endParaRPr lang="en-US" sz="1600" dirty="0">
              <a:latin typeface="Century Gothic" panose="020B0502020202020204" pitchFamily="34" charset="0"/>
            </a:endParaRPr>
          </a:p>
        </p:txBody>
      </p:sp>
      <p:sp>
        <p:nvSpPr>
          <p:cNvPr id="6" name="TextBox 5">
            <a:extLst>
              <a:ext uri="{FF2B5EF4-FFF2-40B4-BE49-F238E27FC236}">
                <a16:creationId xmlns:a16="http://schemas.microsoft.com/office/drawing/2014/main" id="{9968DF1E-E75A-3492-7806-8C3EAB6309DE}"/>
              </a:ext>
            </a:extLst>
          </p:cNvPr>
          <p:cNvSpPr txBox="1"/>
          <p:nvPr/>
        </p:nvSpPr>
        <p:spPr>
          <a:xfrm>
            <a:off x="6975028" y="6479802"/>
            <a:ext cx="4912172" cy="276999"/>
          </a:xfrm>
          <a:prstGeom prst="rect">
            <a:avLst/>
          </a:prstGeom>
          <a:noFill/>
        </p:spPr>
        <p:txBody>
          <a:bodyPr wrap="square">
            <a:spAutoFit/>
          </a:bodyPr>
          <a:lstStyle/>
          <a:p>
            <a:r>
              <a:rPr lang="en-US" sz="1200" dirty="0"/>
              <a:t>https://smconservation.gmu.edu/programs/graduate-and-professional/</a:t>
            </a:r>
          </a:p>
        </p:txBody>
      </p:sp>
      <p:pic>
        <p:nvPicPr>
          <p:cNvPr id="8" name="Picture 7">
            <a:extLst>
              <a:ext uri="{FF2B5EF4-FFF2-40B4-BE49-F238E27FC236}">
                <a16:creationId xmlns:a16="http://schemas.microsoft.com/office/drawing/2014/main" id="{78163FB2-0AEF-CBD9-FE73-D4740107A185}"/>
              </a:ext>
            </a:extLst>
          </p:cNvPr>
          <p:cNvPicPr>
            <a:picLocks noChangeAspect="1"/>
          </p:cNvPicPr>
          <p:nvPr/>
        </p:nvPicPr>
        <p:blipFill>
          <a:blip r:embed="rId5">
            <a:alphaModFix amt="60000"/>
          </a:blip>
          <a:stretch>
            <a:fillRect/>
          </a:stretch>
        </p:blipFill>
        <p:spPr>
          <a:xfrm>
            <a:off x="7818973" y="1804064"/>
            <a:ext cx="3224281" cy="3249871"/>
          </a:xfrm>
          <a:prstGeom prst="rect">
            <a:avLst/>
          </a:prstGeom>
        </p:spPr>
      </p:pic>
    </p:spTree>
    <p:extLst>
      <p:ext uri="{BB962C8B-B14F-4D97-AF65-F5344CB8AC3E}">
        <p14:creationId xmlns:p14="http://schemas.microsoft.com/office/powerpoint/2010/main" val="275940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l="1253" t="83448" r="50435" b="575"/>
          <a:stretch/>
        </p:blipFill>
        <p:spPr>
          <a:xfrm>
            <a:off x="2443879" y="1686559"/>
            <a:ext cx="7304242" cy="3104101"/>
          </a:xfrm>
          <a:prstGeom prst="rect">
            <a:avLst/>
          </a:prstGeom>
        </p:spPr>
      </p:pic>
    </p:spTree>
    <p:extLst>
      <p:ext uri="{BB962C8B-B14F-4D97-AF65-F5344CB8AC3E}">
        <p14:creationId xmlns:p14="http://schemas.microsoft.com/office/powerpoint/2010/main" val="1707050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l="112" t="42818" r="54148" b="23058"/>
          <a:stretch/>
        </p:blipFill>
        <p:spPr>
          <a:xfrm>
            <a:off x="2520131" y="-23243"/>
            <a:ext cx="6683503" cy="6407243"/>
          </a:xfrm>
          <a:prstGeom prst="rect">
            <a:avLst/>
          </a:prstGeom>
        </p:spPr>
      </p:pic>
    </p:spTree>
    <p:extLst>
      <p:ext uri="{BB962C8B-B14F-4D97-AF65-F5344CB8AC3E}">
        <p14:creationId xmlns:p14="http://schemas.microsoft.com/office/powerpoint/2010/main" val="3536213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7AD83D-ECB7-C189-98AC-EEDC8C6E4703}"/>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The Data</a:t>
            </a:r>
          </a:p>
        </p:txBody>
      </p:sp>
      <p:grpSp>
        <p:nvGrpSpPr>
          <p:cNvPr id="13" name="Group 12">
            <a:extLst>
              <a:ext uri="{FF2B5EF4-FFF2-40B4-BE49-F238E27FC236}">
                <a16:creationId xmlns:a16="http://schemas.microsoft.com/office/drawing/2014/main" id="{665B5D87-7767-B4B2-07A2-06A4B46179AA}"/>
              </a:ext>
            </a:extLst>
          </p:cNvPr>
          <p:cNvGrpSpPr/>
          <p:nvPr/>
        </p:nvGrpSpPr>
        <p:grpSpPr>
          <a:xfrm>
            <a:off x="23411" y="1269314"/>
            <a:ext cx="4238352" cy="5130274"/>
            <a:chOff x="23411" y="1269314"/>
            <a:chExt cx="4238352" cy="5130274"/>
          </a:xfrm>
        </p:grpSpPr>
        <p:sp>
          <p:nvSpPr>
            <p:cNvPr id="4" name="Content Placeholder 2">
              <a:extLst>
                <a:ext uri="{FF2B5EF4-FFF2-40B4-BE49-F238E27FC236}">
                  <a16:creationId xmlns:a16="http://schemas.microsoft.com/office/drawing/2014/main" id="{D008C1B6-8DE8-3405-576D-DFDA9D747E37}"/>
                </a:ext>
              </a:extLst>
            </p:cNvPr>
            <p:cNvSpPr txBox="1">
              <a:spLocks/>
            </p:cNvSpPr>
            <p:nvPr/>
          </p:nvSpPr>
          <p:spPr>
            <a:xfrm>
              <a:off x="23411" y="1269314"/>
              <a:ext cx="4238352"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mj-lt"/>
                </a:rPr>
                <a:t>Environmental Covariates</a:t>
              </a:r>
            </a:p>
            <a:p>
              <a:pPr lvl="1"/>
              <a:r>
                <a:rPr lang="en-US" sz="1800" dirty="0">
                  <a:solidFill>
                    <a:srgbClr val="000000"/>
                  </a:solidFill>
                  <a:latin typeface="+mj-lt"/>
                </a:rPr>
                <a:t>Where to acquire?</a:t>
              </a:r>
            </a:p>
            <a:p>
              <a:pPr lvl="1"/>
              <a:r>
                <a:rPr lang="en-US" sz="1800" dirty="0">
                  <a:solidFill>
                    <a:srgbClr val="000000"/>
                  </a:solidFill>
                  <a:latin typeface="+mj-lt"/>
                </a:rPr>
                <a:t>How to represent variables?</a:t>
              </a:r>
              <a:endParaRPr lang="en-US" sz="1800" dirty="0">
                <a:latin typeface="+mj-lt"/>
              </a:endParaRPr>
            </a:p>
          </p:txBody>
        </p:sp>
        <p:pic>
          <p:nvPicPr>
            <p:cNvPr id="7" name="Picture 6">
              <a:extLst>
                <a:ext uri="{FF2B5EF4-FFF2-40B4-BE49-F238E27FC236}">
                  <a16:creationId xmlns:a16="http://schemas.microsoft.com/office/drawing/2014/main" id="{2C103F49-3FC7-7EEC-0200-B91634A2BCD2}"/>
                </a:ext>
              </a:extLst>
            </p:cNvPr>
            <p:cNvPicPr>
              <a:picLocks noChangeAspect="1"/>
            </p:cNvPicPr>
            <p:nvPr/>
          </p:nvPicPr>
          <p:blipFill>
            <a:blip r:embed="rId3"/>
            <a:stretch>
              <a:fillRect/>
            </a:stretch>
          </p:blipFill>
          <p:spPr>
            <a:xfrm>
              <a:off x="607046" y="2836741"/>
              <a:ext cx="3229426" cy="3562847"/>
            </a:xfrm>
            <a:prstGeom prst="rect">
              <a:avLst/>
            </a:prstGeom>
          </p:spPr>
        </p:pic>
      </p:grpSp>
      <p:grpSp>
        <p:nvGrpSpPr>
          <p:cNvPr id="14" name="Group 13">
            <a:extLst>
              <a:ext uri="{FF2B5EF4-FFF2-40B4-BE49-F238E27FC236}">
                <a16:creationId xmlns:a16="http://schemas.microsoft.com/office/drawing/2014/main" id="{D51616B5-6CF5-3A81-2B20-6E6A49E17A57}"/>
              </a:ext>
            </a:extLst>
          </p:cNvPr>
          <p:cNvGrpSpPr/>
          <p:nvPr/>
        </p:nvGrpSpPr>
        <p:grpSpPr>
          <a:xfrm>
            <a:off x="4245766" y="1269314"/>
            <a:ext cx="3856383" cy="5138976"/>
            <a:chOff x="4245766" y="1269314"/>
            <a:chExt cx="3856383" cy="5138976"/>
          </a:xfrm>
        </p:grpSpPr>
        <p:sp>
          <p:nvSpPr>
            <p:cNvPr id="2" name="Content Placeholder 2">
              <a:extLst>
                <a:ext uri="{FF2B5EF4-FFF2-40B4-BE49-F238E27FC236}">
                  <a16:creationId xmlns:a16="http://schemas.microsoft.com/office/drawing/2014/main" id="{58B0C037-DB95-92A8-48FC-39D3F627C3CE}"/>
                </a:ext>
              </a:extLst>
            </p:cNvPr>
            <p:cNvSpPr txBox="1">
              <a:spLocks/>
            </p:cNvSpPr>
            <p:nvPr/>
          </p:nvSpPr>
          <p:spPr>
            <a:xfrm>
              <a:off x="4245766" y="1269314"/>
              <a:ext cx="3856383" cy="1585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mj-lt"/>
                </a:rPr>
                <a:t>Tracking Data (‘Use’)</a:t>
              </a:r>
            </a:p>
            <a:p>
              <a:pPr lvl="1"/>
              <a:r>
                <a:rPr lang="en-US" sz="1800" dirty="0">
                  <a:solidFill>
                    <a:srgbClr val="000000"/>
                  </a:solidFill>
                  <a:latin typeface="+mj-lt"/>
                </a:rPr>
                <a:t>Autocorrelation</a:t>
              </a:r>
            </a:p>
            <a:p>
              <a:pPr lvl="1"/>
              <a:r>
                <a:rPr lang="en-US" sz="1800" dirty="0">
                  <a:solidFill>
                    <a:srgbClr val="000000"/>
                  </a:solidFill>
                  <a:latin typeface="+mj-lt"/>
                </a:rPr>
                <a:t>Error and fix failure</a:t>
              </a:r>
            </a:p>
            <a:p>
              <a:pPr lvl="1"/>
              <a:r>
                <a:rPr lang="en-US" sz="1800" dirty="0">
                  <a:solidFill>
                    <a:srgbClr val="000000"/>
                  </a:solidFill>
                  <a:latin typeface="+mj-lt"/>
                </a:rPr>
                <a:t>Sample size of relocations AND animals</a:t>
              </a:r>
              <a:endParaRPr lang="en-US" sz="1800" dirty="0">
                <a:latin typeface="+mj-lt"/>
              </a:endParaRPr>
            </a:p>
          </p:txBody>
        </p:sp>
        <p:pic>
          <p:nvPicPr>
            <p:cNvPr id="10" name="Picture 9">
              <a:extLst>
                <a:ext uri="{FF2B5EF4-FFF2-40B4-BE49-F238E27FC236}">
                  <a16:creationId xmlns:a16="http://schemas.microsoft.com/office/drawing/2014/main" id="{725049C9-1C5D-F8E0-3D15-1DE7964FB3F0}"/>
                </a:ext>
              </a:extLst>
            </p:cNvPr>
            <p:cNvPicPr>
              <a:picLocks noChangeAspect="1"/>
            </p:cNvPicPr>
            <p:nvPr/>
          </p:nvPicPr>
          <p:blipFill>
            <a:blip r:embed="rId4"/>
            <a:stretch>
              <a:fillRect/>
            </a:stretch>
          </p:blipFill>
          <p:spPr>
            <a:xfrm>
              <a:off x="4643362" y="2854969"/>
              <a:ext cx="2972215" cy="3553321"/>
            </a:xfrm>
            <a:prstGeom prst="rect">
              <a:avLst/>
            </a:prstGeom>
          </p:spPr>
        </p:pic>
      </p:grpSp>
      <p:grpSp>
        <p:nvGrpSpPr>
          <p:cNvPr id="15" name="Group 14">
            <a:extLst>
              <a:ext uri="{FF2B5EF4-FFF2-40B4-BE49-F238E27FC236}">
                <a16:creationId xmlns:a16="http://schemas.microsoft.com/office/drawing/2014/main" id="{C6D6D123-EA39-EDE4-FEE7-0240F2F593B0}"/>
              </a:ext>
            </a:extLst>
          </p:cNvPr>
          <p:cNvGrpSpPr/>
          <p:nvPr/>
        </p:nvGrpSpPr>
        <p:grpSpPr>
          <a:xfrm>
            <a:off x="8291442" y="1262269"/>
            <a:ext cx="3856383" cy="5107502"/>
            <a:chOff x="8291442" y="1262269"/>
            <a:chExt cx="3856383" cy="5107502"/>
          </a:xfrm>
        </p:grpSpPr>
        <p:sp>
          <p:nvSpPr>
            <p:cNvPr id="3" name="Content Placeholder 2">
              <a:extLst>
                <a:ext uri="{FF2B5EF4-FFF2-40B4-BE49-F238E27FC236}">
                  <a16:creationId xmlns:a16="http://schemas.microsoft.com/office/drawing/2014/main" id="{94E991A6-E3B4-B8A1-C4BC-6658B259B159}"/>
                </a:ext>
              </a:extLst>
            </p:cNvPr>
            <p:cNvSpPr txBox="1">
              <a:spLocks/>
            </p:cNvSpPr>
            <p:nvPr/>
          </p:nvSpPr>
          <p:spPr>
            <a:xfrm>
              <a:off x="8291442" y="1262269"/>
              <a:ext cx="3856383" cy="231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mj-lt"/>
                </a:rPr>
                <a:t>Availability</a:t>
              </a:r>
            </a:p>
            <a:p>
              <a:pPr lvl="1"/>
              <a:r>
                <a:rPr lang="en-US" sz="1800" dirty="0">
                  <a:solidFill>
                    <a:srgbClr val="000000"/>
                  </a:solidFill>
                  <a:latin typeface="+mj-lt"/>
                </a:rPr>
                <a:t>What defines the area?</a:t>
              </a:r>
            </a:p>
            <a:p>
              <a:pPr lvl="1"/>
              <a:r>
                <a:rPr lang="en-US" sz="1800" dirty="0">
                  <a:solidFill>
                    <a:srgbClr val="000000"/>
                  </a:solidFill>
                  <a:latin typeface="+mj-lt"/>
                </a:rPr>
                <a:t>How many locations are enough?</a:t>
              </a:r>
            </a:p>
            <a:p>
              <a:pPr lvl="1"/>
              <a:r>
                <a:rPr lang="en-US" sz="1800" dirty="0">
                  <a:latin typeface="+mj-lt"/>
                </a:rPr>
                <a:t>Random or Regular?</a:t>
              </a:r>
            </a:p>
          </p:txBody>
        </p:sp>
        <p:pic>
          <p:nvPicPr>
            <p:cNvPr id="12" name="Picture 11">
              <a:extLst>
                <a:ext uri="{FF2B5EF4-FFF2-40B4-BE49-F238E27FC236}">
                  <a16:creationId xmlns:a16="http://schemas.microsoft.com/office/drawing/2014/main" id="{95261C0E-B6DF-3161-427A-2B3038B140B7}"/>
                </a:ext>
              </a:extLst>
            </p:cNvPr>
            <p:cNvPicPr>
              <a:picLocks noChangeAspect="1"/>
            </p:cNvPicPr>
            <p:nvPr/>
          </p:nvPicPr>
          <p:blipFill>
            <a:blip r:embed="rId5"/>
            <a:stretch>
              <a:fillRect/>
            </a:stretch>
          </p:blipFill>
          <p:spPr>
            <a:xfrm>
              <a:off x="8778456" y="2873608"/>
              <a:ext cx="2896004" cy="3496163"/>
            </a:xfrm>
            <a:prstGeom prst="rect">
              <a:avLst/>
            </a:prstGeom>
          </p:spPr>
        </p:pic>
      </p:grpSp>
    </p:spTree>
    <p:extLst>
      <p:ext uri="{BB962C8B-B14F-4D97-AF65-F5344CB8AC3E}">
        <p14:creationId xmlns:p14="http://schemas.microsoft.com/office/powerpoint/2010/main" val="372021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8B83-8FC3-D21A-1CA9-4FAB73040EA1}"/>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Autocorrelation</a:t>
            </a:r>
          </a:p>
        </p:txBody>
      </p:sp>
      <p:sp>
        <p:nvSpPr>
          <p:cNvPr id="3" name="Content Placeholder 2">
            <a:extLst>
              <a:ext uri="{FF2B5EF4-FFF2-40B4-BE49-F238E27FC236}">
                <a16:creationId xmlns:a16="http://schemas.microsoft.com/office/drawing/2014/main" id="{C8E1AAE9-D7D7-B438-328F-3494885BF6DE}"/>
              </a:ext>
            </a:extLst>
          </p:cNvPr>
          <p:cNvSpPr txBox="1">
            <a:spLocks/>
          </p:cNvSpPr>
          <p:nvPr/>
        </p:nvSpPr>
        <p:spPr>
          <a:xfrm>
            <a:off x="838199" y="1608692"/>
            <a:ext cx="11037983" cy="4583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Assumption of independent locations in standard RSF models</a:t>
            </a:r>
          </a:p>
          <a:p>
            <a:pPr lvl="1"/>
            <a:r>
              <a:rPr lang="en-US" sz="2000" dirty="0">
                <a:solidFill>
                  <a:srgbClr val="000000"/>
                </a:solidFill>
                <a:latin typeface="+mj-lt"/>
              </a:rPr>
              <a:t>Will lead to underestimates of uncertainty/variance when data are autocorrelated</a:t>
            </a:r>
          </a:p>
          <a:p>
            <a:pPr lvl="1"/>
            <a:endParaRPr lang="en-US" sz="2000" dirty="0">
              <a:solidFill>
                <a:srgbClr val="000000"/>
              </a:solidFill>
              <a:latin typeface="+mj-lt"/>
            </a:endParaRPr>
          </a:p>
          <a:p>
            <a:pPr lvl="1"/>
            <a:r>
              <a:rPr lang="en-US" sz="2000" dirty="0">
                <a:solidFill>
                  <a:srgbClr val="000000"/>
                </a:solidFill>
                <a:latin typeface="+mj-lt"/>
              </a:rPr>
              <a:t>Potential solutions:</a:t>
            </a:r>
          </a:p>
          <a:p>
            <a:pPr lvl="2"/>
            <a:r>
              <a:rPr lang="en-US" sz="1600" dirty="0">
                <a:solidFill>
                  <a:srgbClr val="000000"/>
                </a:solidFill>
                <a:latin typeface="+mj-lt"/>
              </a:rPr>
              <a:t>Thin data closer to improve independence</a:t>
            </a:r>
          </a:p>
          <a:p>
            <a:pPr lvl="2"/>
            <a:r>
              <a:rPr lang="en-US" sz="1600" dirty="0">
                <a:solidFill>
                  <a:srgbClr val="000000"/>
                </a:solidFill>
                <a:latin typeface="+mj-lt"/>
              </a:rPr>
              <a:t>Use robust form of SE when describing uncertainty in population level parameters</a:t>
            </a:r>
          </a:p>
          <a:p>
            <a:pPr lvl="3"/>
            <a:r>
              <a:rPr lang="en-US" sz="1400" dirty="0">
                <a:solidFill>
                  <a:srgbClr val="000000"/>
                </a:solidFill>
                <a:latin typeface="+mj-lt"/>
              </a:rPr>
              <a:t>Bootstrap method (Fieberg et al. 2020)</a:t>
            </a:r>
          </a:p>
          <a:p>
            <a:pPr lvl="3"/>
            <a:r>
              <a:rPr lang="en-US" sz="1400" dirty="0">
                <a:solidFill>
                  <a:srgbClr val="000000"/>
                </a:solidFill>
                <a:latin typeface="+mj-lt"/>
              </a:rPr>
              <a:t>Newey West estimate (package: </a:t>
            </a:r>
            <a:r>
              <a:rPr lang="en-US" sz="1600" dirty="0">
                <a:solidFill>
                  <a:srgbClr val="000000"/>
                </a:solidFill>
                <a:latin typeface="Arial" panose="020B0604020202020204" pitchFamily="34" charset="0"/>
                <a:cs typeface="Arial" panose="020B0604020202020204" pitchFamily="34" charset="0"/>
              </a:rPr>
              <a:t>sandwich</a:t>
            </a:r>
            <a:r>
              <a:rPr lang="en-US" sz="1400" dirty="0">
                <a:solidFill>
                  <a:srgbClr val="000000"/>
                </a:solidFill>
                <a:latin typeface="+mj-lt"/>
              </a:rPr>
              <a:t>) – Nielsen et al. 2002</a:t>
            </a:r>
          </a:p>
          <a:p>
            <a:pPr marL="1143000" lvl="3"/>
            <a:r>
              <a:rPr lang="en-US" sz="1600" dirty="0" err="1">
                <a:solidFill>
                  <a:srgbClr val="000000"/>
                </a:solidFill>
                <a:latin typeface="Arial" panose="020B0604020202020204" pitchFamily="34" charset="0"/>
                <a:cs typeface="Arial" panose="020B0604020202020204" pitchFamily="34" charset="0"/>
              </a:rPr>
              <a:t>Ctmm</a:t>
            </a:r>
            <a:r>
              <a:rPr lang="en-US" sz="1600" dirty="0">
                <a:solidFill>
                  <a:srgbClr val="000000"/>
                </a:solidFill>
                <a:latin typeface="Arial" panose="020B0604020202020204" pitchFamily="34" charset="0"/>
                <a:cs typeface="Arial" panose="020B0604020202020204" pitchFamily="34" charset="0"/>
              </a:rPr>
              <a:t>::</a:t>
            </a:r>
            <a:r>
              <a:rPr lang="en-US" sz="1600" dirty="0" err="1">
                <a:solidFill>
                  <a:srgbClr val="000000"/>
                </a:solidFill>
                <a:latin typeface="Arial" panose="020B0604020202020204" pitchFamily="34" charset="0"/>
                <a:cs typeface="Arial" panose="020B0604020202020204" pitchFamily="34" charset="0"/>
              </a:rPr>
              <a:t>rsf.fit</a:t>
            </a:r>
            <a:r>
              <a:rPr lang="en-US" sz="1600" dirty="0">
                <a:solidFill>
                  <a:srgbClr val="000000"/>
                </a:solidFill>
                <a:latin typeface="Arial" panose="020B0604020202020204" pitchFamily="34" charset="0"/>
                <a:cs typeface="Arial" panose="020B0604020202020204" pitchFamily="34" charset="0"/>
              </a:rPr>
              <a:t>()</a:t>
            </a:r>
          </a:p>
          <a:p>
            <a:pPr marL="1143000" lvl="3"/>
            <a:r>
              <a:rPr lang="en-US" sz="1600" dirty="0">
                <a:solidFill>
                  <a:srgbClr val="000000"/>
                </a:solidFill>
                <a:cs typeface="Arial" panose="020B0604020202020204" pitchFamily="34" charset="0"/>
              </a:rPr>
              <a:t>Step-selection functions to incorporate movement processes directly</a:t>
            </a:r>
          </a:p>
          <a:p>
            <a:pPr lvl="2"/>
            <a:endParaRPr lang="en-US" sz="1800" dirty="0">
              <a:solidFill>
                <a:srgbClr val="000000"/>
              </a:solidFill>
              <a:latin typeface="+mj-lt"/>
            </a:endParaRPr>
          </a:p>
          <a:p>
            <a:endParaRPr lang="en-US" dirty="0">
              <a:latin typeface="+mj-lt"/>
            </a:endParaRPr>
          </a:p>
        </p:txBody>
      </p:sp>
    </p:spTree>
    <p:extLst>
      <p:ext uri="{BB962C8B-B14F-4D97-AF65-F5344CB8AC3E}">
        <p14:creationId xmlns:p14="http://schemas.microsoft.com/office/powerpoint/2010/main" val="54049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4C47752-734E-0647-D8E1-CA473E7725A2}"/>
              </a:ext>
            </a:extLst>
          </p:cNvPr>
          <p:cNvPicPr>
            <a:picLocks noChangeAspect="1"/>
          </p:cNvPicPr>
          <p:nvPr/>
        </p:nvPicPr>
        <p:blipFill>
          <a:blip r:embed="rId3"/>
          <a:stretch>
            <a:fillRect/>
          </a:stretch>
        </p:blipFill>
        <p:spPr>
          <a:xfrm>
            <a:off x="1588604" y="1079185"/>
            <a:ext cx="8597348" cy="5062613"/>
          </a:xfrm>
          <a:prstGeom prst="rect">
            <a:avLst/>
          </a:prstGeom>
        </p:spPr>
      </p:pic>
      <p:pic>
        <p:nvPicPr>
          <p:cNvPr id="7" name="Picture 6">
            <a:hlinkClick r:id="rId4"/>
            <a:extLst>
              <a:ext uri="{FF2B5EF4-FFF2-40B4-BE49-F238E27FC236}">
                <a16:creationId xmlns:a16="http://schemas.microsoft.com/office/drawing/2014/main" id="{52A34BCE-E70E-A44E-5867-BE338D973885}"/>
              </a:ext>
            </a:extLst>
          </p:cNvPr>
          <p:cNvPicPr>
            <a:picLocks noChangeAspect="1"/>
          </p:cNvPicPr>
          <p:nvPr/>
        </p:nvPicPr>
        <p:blipFill>
          <a:blip r:embed="rId5"/>
          <a:stretch>
            <a:fillRect/>
          </a:stretch>
        </p:blipFill>
        <p:spPr>
          <a:xfrm>
            <a:off x="9050221" y="4454181"/>
            <a:ext cx="2867634" cy="1066839"/>
          </a:xfrm>
          <a:prstGeom prst="rect">
            <a:avLst/>
          </a:prstGeom>
          <a:effectLst>
            <a:outerShdw blurRad="50800" dist="38100" dir="2700000" algn="tl" rotWithShape="0">
              <a:prstClr val="black">
                <a:alpha val="40000"/>
              </a:prstClr>
            </a:outerShdw>
          </a:effectLst>
        </p:spPr>
      </p:pic>
      <p:sp>
        <p:nvSpPr>
          <p:cNvPr id="8" name="Text Box 4">
            <a:extLst>
              <a:ext uri="{FF2B5EF4-FFF2-40B4-BE49-F238E27FC236}">
                <a16:creationId xmlns:a16="http://schemas.microsoft.com/office/drawing/2014/main" id="{1E0DA4F5-D8D4-25DC-6843-2BD12972234D}"/>
              </a:ext>
            </a:extLst>
          </p:cNvPr>
          <p:cNvSpPr txBox="1">
            <a:spLocks noChangeArrowheads="1"/>
          </p:cNvSpPr>
          <p:nvPr/>
        </p:nvSpPr>
        <p:spPr bwMode="auto">
          <a:xfrm>
            <a:off x="110612" y="125078"/>
            <a:ext cx="10842310" cy="954107"/>
          </a:xfrm>
          <a:prstGeom prst="rect">
            <a:avLst/>
          </a:prstGeom>
          <a:noFill/>
          <a:ln w="9525">
            <a:noFill/>
            <a:miter lim="800000"/>
            <a:headEnd/>
            <a:tailEnd/>
          </a:ln>
        </p:spPr>
        <p:txBody>
          <a:bodyPr wrap="square">
            <a:spAutoFit/>
          </a:bodyPr>
          <a:lstStyle/>
          <a:p>
            <a:pPr>
              <a:buSzPct val="80000"/>
              <a:tabLst>
                <a:tab pos="228600" algn="l"/>
              </a:tabLst>
              <a:defRPr/>
            </a:pPr>
            <a:r>
              <a:rPr lang="en-US" sz="3200" b="1" dirty="0">
                <a:solidFill>
                  <a:srgbClr val="000000"/>
                </a:solidFill>
              </a:rPr>
              <a:t>Orders of Selection </a:t>
            </a:r>
          </a:p>
          <a:p>
            <a:pPr>
              <a:buSzPct val="80000"/>
              <a:tabLst>
                <a:tab pos="228600" algn="l"/>
              </a:tabLst>
              <a:defRPr/>
            </a:pPr>
            <a:r>
              <a:rPr lang="en-US" sz="2000" dirty="0">
                <a:solidFill>
                  <a:srgbClr val="000000"/>
                </a:solidFill>
              </a:rPr>
              <a:t>		</a:t>
            </a:r>
            <a:r>
              <a:rPr lang="en-US" sz="2400" dirty="0">
                <a:solidFill>
                  <a:srgbClr val="000000"/>
                </a:solidFill>
              </a:rPr>
              <a:t>Different scales of inference</a:t>
            </a:r>
          </a:p>
        </p:txBody>
      </p:sp>
      <p:sp>
        <p:nvSpPr>
          <p:cNvPr id="11" name="TextBox 10">
            <a:extLst>
              <a:ext uri="{FF2B5EF4-FFF2-40B4-BE49-F238E27FC236}">
                <a16:creationId xmlns:a16="http://schemas.microsoft.com/office/drawing/2014/main" id="{A8992474-BF86-4B43-5061-6CA5A68025D2}"/>
              </a:ext>
            </a:extLst>
          </p:cNvPr>
          <p:cNvSpPr txBox="1"/>
          <p:nvPr/>
        </p:nvSpPr>
        <p:spPr>
          <a:xfrm>
            <a:off x="36711" y="6117369"/>
            <a:ext cx="5723042" cy="307777"/>
          </a:xfrm>
          <a:prstGeom prst="rect">
            <a:avLst/>
          </a:prstGeom>
          <a:noFill/>
        </p:spPr>
        <p:txBody>
          <a:bodyPr wrap="none" rtlCol="0">
            <a:spAutoFit/>
          </a:bodyPr>
          <a:lstStyle/>
          <a:p>
            <a:r>
              <a:rPr lang="en-US" sz="1400" b="1" dirty="0"/>
              <a:t>Fourth-order selection</a:t>
            </a:r>
            <a:r>
              <a:rPr lang="en-US" sz="1400" dirty="0"/>
              <a:t>: Local habitat selection (individual steps) </a:t>
            </a:r>
          </a:p>
        </p:txBody>
      </p:sp>
      <p:pic>
        <p:nvPicPr>
          <p:cNvPr id="16" name="Picture 15">
            <a:hlinkClick r:id="rId6"/>
            <a:extLst>
              <a:ext uri="{FF2B5EF4-FFF2-40B4-BE49-F238E27FC236}">
                <a16:creationId xmlns:a16="http://schemas.microsoft.com/office/drawing/2014/main" id="{EE906EE4-87DA-2414-C9F8-985FA6B0D203}"/>
              </a:ext>
            </a:extLst>
          </p:cNvPr>
          <p:cNvPicPr>
            <a:picLocks noChangeAspect="1"/>
          </p:cNvPicPr>
          <p:nvPr/>
        </p:nvPicPr>
        <p:blipFill>
          <a:blip r:embed="rId7"/>
          <a:stretch>
            <a:fillRect/>
          </a:stretch>
        </p:blipFill>
        <p:spPr>
          <a:xfrm>
            <a:off x="9153939" y="91105"/>
            <a:ext cx="2927450" cy="9607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549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008C1B6-8DE8-3405-576D-DFDA9D747E37}"/>
              </a:ext>
            </a:extLst>
          </p:cNvPr>
          <p:cNvSpPr txBox="1">
            <a:spLocks/>
          </p:cNvSpPr>
          <p:nvPr/>
        </p:nvSpPr>
        <p:spPr>
          <a:xfrm>
            <a:off x="762286" y="2065893"/>
            <a:ext cx="11037983" cy="4523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Boyce and McDonald 1999. Relating populations to habitats using resource selection functions.</a:t>
            </a:r>
          </a:p>
          <a:p>
            <a:r>
              <a:rPr lang="en-US" sz="2400" dirty="0">
                <a:solidFill>
                  <a:srgbClr val="000000"/>
                </a:solidFill>
                <a:latin typeface="+mj-lt"/>
              </a:rPr>
              <a:t>Compare environmental covariates at used locations to those at a set of locations assumed to be “available” to the animals</a:t>
            </a:r>
          </a:p>
          <a:p>
            <a:r>
              <a:rPr lang="en-US" sz="2400" dirty="0">
                <a:solidFill>
                  <a:srgbClr val="000000"/>
                </a:solidFill>
                <a:latin typeface="+mj-lt"/>
              </a:rPr>
              <a:t>Based on models for spatial point processes</a:t>
            </a:r>
          </a:p>
          <a:p>
            <a:pPr lvl="1"/>
            <a:r>
              <a:rPr lang="en-US" sz="2000" dirty="0">
                <a:solidFill>
                  <a:srgbClr val="000000"/>
                </a:solidFill>
                <a:latin typeface="+mj-lt"/>
              </a:rPr>
              <a:t>Coefficients (and strength of selection) typically estimated with logistic regression models (binomial GLM)</a:t>
            </a:r>
          </a:p>
          <a:p>
            <a:pPr lvl="2"/>
            <a:r>
              <a:rPr lang="en-US" sz="1600" dirty="0">
                <a:solidFill>
                  <a:srgbClr val="000000"/>
                </a:solidFill>
                <a:latin typeface="+mj-lt"/>
              </a:rPr>
              <a:t>These models approximate point process models under certain conditions</a:t>
            </a:r>
          </a:p>
        </p:txBody>
      </p:sp>
      <p:sp>
        <p:nvSpPr>
          <p:cNvPr id="5" name="Title 1">
            <a:extLst>
              <a:ext uri="{FF2B5EF4-FFF2-40B4-BE49-F238E27FC236}">
                <a16:creationId xmlns:a16="http://schemas.microsoft.com/office/drawing/2014/main" id="{5B7AD83D-ECB7-C189-98AC-EEDC8C6E4703}"/>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Resource Selection Function Modeling</a:t>
            </a:r>
          </a:p>
        </p:txBody>
      </p:sp>
      <p:pic>
        <p:nvPicPr>
          <p:cNvPr id="7" name="Picture 6">
            <a:hlinkClick r:id="rId3"/>
            <a:extLst>
              <a:ext uri="{FF2B5EF4-FFF2-40B4-BE49-F238E27FC236}">
                <a16:creationId xmlns:a16="http://schemas.microsoft.com/office/drawing/2014/main" id="{0FE5EB6D-E2A8-E60E-C5D4-870ED7BAA94C}"/>
              </a:ext>
            </a:extLst>
          </p:cNvPr>
          <p:cNvPicPr>
            <a:picLocks noChangeAspect="1"/>
          </p:cNvPicPr>
          <p:nvPr/>
        </p:nvPicPr>
        <p:blipFill>
          <a:blip r:embed="rId4"/>
          <a:stretch>
            <a:fillRect/>
          </a:stretch>
        </p:blipFill>
        <p:spPr>
          <a:xfrm>
            <a:off x="8716618" y="355312"/>
            <a:ext cx="3083651" cy="13962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354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008C1B6-8DE8-3405-576D-DFDA9D747E37}"/>
              </a:ext>
            </a:extLst>
          </p:cNvPr>
          <p:cNvSpPr txBox="1">
            <a:spLocks/>
          </p:cNvSpPr>
          <p:nvPr/>
        </p:nvSpPr>
        <p:spPr>
          <a:xfrm>
            <a:off x="5446643" y="1260823"/>
            <a:ext cx="6608443" cy="27870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Identify habitat features preferentially used or avoided</a:t>
            </a:r>
          </a:p>
          <a:p>
            <a:endParaRPr lang="en-US" sz="2400" dirty="0">
              <a:solidFill>
                <a:srgbClr val="000000"/>
              </a:solidFill>
              <a:latin typeface="+mj-lt"/>
            </a:endParaRPr>
          </a:p>
          <a:p>
            <a:r>
              <a:rPr lang="en-US" sz="2400" dirty="0">
                <a:solidFill>
                  <a:srgbClr val="000000"/>
                </a:solidFill>
                <a:latin typeface="+mj-lt"/>
              </a:rPr>
              <a:t>Infer ecological needs and limitations</a:t>
            </a:r>
          </a:p>
          <a:p>
            <a:endParaRPr lang="en-US" sz="2400" dirty="0">
              <a:solidFill>
                <a:srgbClr val="000000"/>
              </a:solidFill>
              <a:latin typeface="+mj-lt"/>
            </a:endParaRPr>
          </a:p>
          <a:p>
            <a:r>
              <a:rPr lang="en-US" sz="2400" dirty="0">
                <a:solidFill>
                  <a:srgbClr val="000000"/>
                </a:solidFill>
                <a:latin typeface="+mj-lt"/>
              </a:rPr>
              <a:t>Generate expected distribution maps</a:t>
            </a:r>
          </a:p>
          <a:p>
            <a:endParaRPr lang="en-US" sz="2400" dirty="0">
              <a:solidFill>
                <a:srgbClr val="000000"/>
              </a:solidFill>
              <a:latin typeface="+mj-lt"/>
            </a:endParaRPr>
          </a:p>
          <a:p>
            <a:r>
              <a:rPr lang="en-US" sz="2400" dirty="0">
                <a:solidFill>
                  <a:srgbClr val="000000"/>
                </a:solidFill>
                <a:latin typeface="+mj-lt"/>
              </a:rPr>
              <a:t>Inform demographic projections in support of species/landscape management</a:t>
            </a:r>
            <a:endParaRPr lang="en-US" sz="1800" dirty="0">
              <a:solidFill>
                <a:srgbClr val="000000"/>
              </a:solidFill>
              <a:latin typeface="+mj-lt"/>
            </a:endParaRPr>
          </a:p>
          <a:p>
            <a:endParaRPr lang="en-US" dirty="0">
              <a:latin typeface="+mj-lt"/>
            </a:endParaRPr>
          </a:p>
        </p:txBody>
      </p:sp>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a:blip r:embed="rId3"/>
          <a:stretch>
            <a:fillRect/>
          </a:stretch>
        </p:blipFill>
        <p:spPr>
          <a:xfrm>
            <a:off x="79513" y="1829"/>
            <a:ext cx="4969565" cy="6385891"/>
          </a:xfrm>
          <a:prstGeom prst="rect">
            <a:avLst/>
          </a:prstGeom>
        </p:spPr>
      </p:pic>
      <p:pic>
        <p:nvPicPr>
          <p:cNvPr id="8" name="Picture 7">
            <a:hlinkClick r:id="rId4"/>
            <a:extLst>
              <a:ext uri="{FF2B5EF4-FFF2-40B4-BE49-F238E27FC236}">
                <a16:creationId xmlns:a16="http://schemas.microsoft.com/office/drawing/2014/main" id="{01BF5A73-5851-A505-2B93-F7B511680E92}"/>
              </a:ext>
            </a:extLst>
          </p:cNvPr>
          <p:cNvPicPr>
            <a:picLocks noChangeAspect="1"/>
          </p:cNvPicPr>
          <p:nvPr/>
        </p:nvPicPr>
        <p:blipFill>
          <a:blip r:embed="rId5"/>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834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r="54000" b="61896"/>
          <a:stretch/>
        </p:blipFill>
        <p:spPr>
          <a:xfrm>
            <a:off x="3011557" y="0"/>
            <a:ext cx="6016486" cy="6404052"/>
          </a:xfrm>
          <a:prstGeom prst="rect">
            <a:avLst/>
          </a:prstGeom>
        </p:spPr>
      </p:pic>
    </p:spTree>
    <p:extLst>
      <p:ext uri="{BB962C8B-B14F-4D97-AF65-F5344CB8AC3E}">
        <p14:creationId xmlns:p14="http://schemas.microsoft.com/office/powerpoint/2010/main" val="40011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l="39508" t="1028" r="25226" b="62803"/>
          <a:stretch/>
        </p:blipFill>
        <p:spPr>
          <a:xfrm>
            <a:off x="3806687" y="172720"/>
            <a:ext cx="4748033" cy="6257296"/>
          </a:xfrm>
          <a:prstGeom prst="rect">
            <a:avLst/>
          </a:prstGeom>
        </p:spPr>
      </p:pic>
    </p:spTree>
    <p:extLst>
      <p:ext uri="{BB962C8B-B14F-4D97-AF65-F5344CB8AC3E}">
        <p14:creationId xmlns:p14="http://schemas.microsoft.com/office/powerpoint/2010/main" val="1302614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l="70321" t="998" r="97" b="62833"/>
          <a:stretch/>
        </p:blipFill>
        <p:spPr>
          <a:xfrm>
            <a:off x="4283765" y="0"/>
            <a:ext cx="4092050" cy="6429066"/>
          </a:xfrm>
          <a:prstGeom prst="rect">
            <a:avLst/>
          </a:prstGeom>
        </p:spPr>
      </p:pic>
    </p:spTree>
    <p:extLst>
      <p:ext uri="{BB962C8B-B14F-4D97-AF65-F5344CB8AC3E}">
        <p14:creationId xmlns:p14="http://schemas.microsoft.com/office/powerpoint/2010/main" val="2934911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l="45795" t="40345" r="852" b="44944"/>
          <a:stretch/>
        </p:blipFill>
        <p:spPr>
          <a:xfrm>
            <a:off x="1788693" y="1313290"/>
            <a:ext cx="9337612" cy="3308405"/>
          </a:xfrm>
          <a:prstGeom prst="rect">
            <a:avLst/>
          </a:prstGeom>
        </p:spPr>
      </p:pic>
    </p:spTree>
    <p:extLst>
      <p:ext uri="{BB962C8B-B14F-4D97-AF65-F5344CB8AC3E}">
        <p14:creationId xmlns:p14="http://schemas.microsoft.com/office/powerpoint/2010/main" val="1598781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77D5005-335E-9D17-ACEF-47B02E212921}"/>
              </a:ext>
            </a:extLst>
          </p:cNvPr>
          <p:cNvPicPr>
            <a:picLocks noChangeAspect="1"/>
          </p:cNvPicPr>
          <p:nvPr/>
        </p:nvPicPr>
        <p:blipFill>
          <a:blip r:embed="rId4"/>
          <a:stretch>
            <a:fillRect/>
          </a:stretch>
        </p:blipFill>
        <p:spPr>
          <a:xfrm>
            <a:off x="9359347" y="5297079"/>
            <a:ext cx="2695739" cy="954508"/>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B8FF73D4-AD99-184B-17D0-01F570696E39}"/>
              </a:ext>
            </a:extLst>
          </p:cNvPr>
          <p:cNvPicPr>
            <a:picLocks noChangeAspect="1"/>
          </p:cNvPicPr>
          <p:nvPr/>
        </p:nvPicPr>
        <p:blipFill rotWithShape="1">
          <a:blip r:embed="rId5"/>
          <a:srcRect l="45946" t="58991" r="701" b="26"/>
          <a:stretch/>
        </p:blipFill>
        <p:spPr>
          <a:xfrm>
            <a:off x="3032838" y="69222"/>
            <a:ext cx="6126323" cy="6047097"/>
          </a:xfrm>
          <a:prstGeom prst="rect">
            <a:avLst/>
          </a:prstGeom>
        </p:spPr>
      </p:pic>
    </p:spTree>
    <p:extLst>
      <p:ext uri="{BB962C8B-B14F-4D97-AF65-F5344CB8AC3E}">
        <p14:creationId xmlns:p14="http://schemas.microsoft.com/office/powerpoint/2010/main" val="3165547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1801</TotalTime>
  <Words>1333</Words>
  <Application>Microsoft Office PowerPoint</Application>
  <PresentationFormat>Widescreen</PresentationFormat>
  <Paragraphs>91</Paragraphs>
  <Slides>13</Slides>
  <Notes>12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Aptos</vt:lpstr>
      <vt:lpstr>Aptos Display</vt:lpstr>
      <vt:lpstr>Arial</vt:lpstr>
      <vt:lpstr>Century Gothic</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Stabach, Jared</dc:creator>
  <cp:lastModifiedBy>Stabach, Jared</cp:lastModifiedBy>
  <cp:revision>47</cp:revision>
  <dcterms:created xsi:type="dcterms:W3CDTF">2024-06-23T19:14:47Z</dcterms:created>
  <dcterms:modified xsi:type="dcterms:W3CDTF">2024-07-18T23:27:07Z</dcterms:modified>
</cp:coreProperties>
</file>