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94719"/>
  </p:normalViewPr>
  <p:slideViewPr>
    <p:cSldViewPr snapToGrid="0">
      <p:cViewPr varScale="1">
        <p:scale>
          <a:sx n="148" d="100"/>
          <a:sy n="14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8b8fe6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8b8fe6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8b8fe6b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8b8fe6b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aturalist.org/taxa/486293-Hydra-vulgar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i.edu/display/HPC/Compute+No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ydra-7.si.edu/tools/QSubGen/" TargetMode="External"/><Relationship Id="rId3" Type="http://schemas.openxmlformats.org/officeDocument/2006/relationships/hyperlink" Target="https://confluence.si.edu/display/HPC/Logging+into+Hydra" TargetMode="External"/><Relationship Id="rId7" Type="http://schemas.openxmlformats.org/officeDocument/2006/relationships/hyperlink" Target="https://confluence.si.edu/display/HPC/Software" TargetMode="External"/><Relationship Id="rId2" Type="http://schemas.openxmlformats.org/officeDocument/2006/relationships/hyperlink" Target="https://confluence.si.edu/display/HPC/High+Performance+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si.edu/display/HPC/Hardware+Description" TargetMode="External"/><Relationship Id="rId5" Type="http://schemas.openxmlformats.org/officeDocument/2006/relationships/hyperlink" Target="https://confluence.si.edu/display/HPC/Submitting+a+Job" TargetMode="External"/><Relationship Id="rId4" Type="http://schemas.openxmlformats.org/officeDocument/2006/relationships/hyperlink" Target="https://confluence.si.edu/pages/viewpage.action?pageId=163152227" TargetMode="External"/><Relationship Id="rId9" Type="http://schemas.openxmlformats.org/officeDocument/2006/relationships/hyperlink" Target="https://lweb.cfa.harvard.edu/~sylvain/hydra/?user=none&amp;len=7d&amp;sortby=Na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linux-commands-cheat-she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DE52-2370-50DD-74AC-93E067A21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9242"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73038" y="5759355"/>
            <a:ext cx="3539319" cy="99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Dan MacGuigan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June 13, 2025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8A20B-2DA2-7D5D-1147-A1D19AF2C009}"/>
              </a:ext>
            </a:extLst>
          </p:cNvPr>
          <p:cNvSpPr txBox="1"/>
          <p:nvPr/>
        </p:nvSpPr>
        <p:spPr>
          <a:xfrm>
            <a:off x="7824715" y="6137029"/>
            <a:ext cx="328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Hydra vulgaris, </a:t>
            </a:r>
            <a:r>
              <a:rPr lang="en-US" dirty="0">
                <a:solidFill>
                  <a:schemeClr val="bg1"/>
                </a:solidFill>
              </a:rPr>
              <a:t>(c) Proyecto Agua</a:t>
            </a:r>
          </a:p>
          <a:p>
            <a:r>
              <a:rPr lang="en-US" sz="1000" dirty="0">
                <a:solidFill>
                  <a:schemeClr val="bg1"/>
                </a:solidFill>
                <a:hlinkClick r:id="rId4"/>
              </a:rPr>
              <a:t>https://www.inaturalist.org/taxa/486293-Hydra-vulgaris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F4E50-8142-3DBF-1DEA-2B110001BBD4}"/>
              </a:ext>
            </a:extLst>
          </p:cNvPr>
          <p:cNvSpPr txBox="1"/>
          <p:nvPr/>
        </p:nvSpPr>
        <p:spPr>
          <a:xfrm>
            <a:off x="1189630" y="259306"/>
            <a:ext cx="9812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Intro to High-Performance Computing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the Smithsonian Hydra Cluster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High-Performance Computing (HPC) cluster?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86586" cy="51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Basically, just many individual computers linked together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Nodes</a:t>
            </a:r>
            <a:r>
              <a:rPr lang="en-US" dirty="0"/>
              <a:t> ~= individual computers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Login node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the central node that all users interact with when they log in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Compute nodes</a:t>
            </a:r>
            <a:r>
              <a:rPr lang="en-US" dirty="0"/>
              <a:t> = nodes that run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jobs</a:t>
            </a:r>
            <a:r>
              <a:rPr lang="en-US" dirty="0"/>
              <a:t> (programs, code, scripts, </a:t>
            </a:r>
            <a:r>
              <a:rPr lang="en-US" dirty="0" err="1"/>
              <a:t>etc</a:t>
            </a:r>
            <a:r>
              <a:rPr lang="en-US" dirty="0"/>
              <a:t>) for users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node has its own CPU with some number of cores and RAM</a:t>
            </a:r>
            <a:endParaRPr dirty="0"/>
          </a:p>
        </p:txBody>
      </p:sp>
      <p:pic>
        <p:nvPicPr>
          <p:cNvPr id="92" name="Google Shape;92;p14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18653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a HPC cluster?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388765"/>
            <a:ext cx="5612582" cy="51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Access to way more computing power than any individual lab could afford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Run analyses remotely so they won’t bog down your own computer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can run hundreds of computing jobs in parallel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“safe” environment to learn 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only has read/write access to their own files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Can’t accidentally delete someone’s data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Hardware is maintained by professionals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Tech support is available</a:t>
            </a:r>
            <a:endParaRPr dirty="0"/>
          </a:p>
        </p:txBody>
      </p:sp>
      <p:pic>
        <p:nvPicPr>
          <p:cNvPr id="100" name="Google Shape;100;p15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45212" y="200179"/>
            <a:ext cx="46172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Hydra cluster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40905" y="1161562"/>
            <a:ext cx="4948765" cy="276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Accessible to all Smithsonian researchers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Must have an SI account and be on the “</a:t>
            </a:r>
            <a:r>
              <a:rPr lang="en-US" dirty="0" err="1"/>
              <a:t>si</a:t>
            </a:r>
            <a:r>
              <a:rPr lang="en-US" dirty="0"/>
              <a:t>-staff” </a:t>
            </a:r>
            <a:r>
              <a:rPr lang="en-US" dirty="0" err="1"/>
              <a:t>wifi</a:t>
            </a:r>
            <a:r>
              <a:rPr lang="en-US" dirty="0"/>
              <a:t> or an SI ethernet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0015-7535-CB20-E16B-DBDEDE1B7711}"/>
              </a:ext>
            </a:extLst>
          </p:cNvPr>
          <p:cNvSpPr txBox="1"/>
          <p:nvPr/>
        </p:nvSpPr>
        <p:spPr>
          <a:xfrm>
            <a:off x="5990876" y="6068700"/>
            <a:ext cx="6093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https://confluence.si.edu/display/HPC/Compute+Nodes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32DB-B831-8CBF-F3F5-EA7F35BD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6" y="789300"/>
            <a:ext cx="6308524" cy="5279400"/>
          </a:xfrm>
          <a:prstGeom prst="rect">
            <a:avLst/>
          </a:prstGeom>
        </p:spPr>
      </p:pic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5AC0379B-EFE2-4EBF-DC72-88779C4B2E6F}"/>
              </a:ext>
            </a:extLst>
          </p:cNvPr>
          <p:cNvSpPr txBox="1">
            <a:spLocks/>
          </p:cNvSpPr>
          <p:nvPr/>
        </p:nvSpPr>
        <p:spPr>
          <a:xfrm>
            <a:off x="640088" y="3566358"/>
            <a:ext cx="50495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Hardware</a:t>
            </a:r>
          </a:p>
        </p:txBody>
      </p:sp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25BD4516-D375-2211-D62E-1C973DFDF80F}"/>
              </a:ext>
            </a:extLst>
          </p:cNvPr>
          <p:cNvSpPr txBox="1">
            <a:spLocks/>
          </p:cNvSpPr>
          <p:nvPr/>
        </p:nvSpPr>
        <p:spPr>
          <a:xfrm>
            <a:off x="740905" y="4657242"/>
            <a:ext cx="4948765" cy="21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~70 compute nodes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~6,000 CPUs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8 GPUs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45 TB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554A-A5F7-8CC0-B527-CD90E33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8A8F-6B8D-A0A7-3105-3B47E2ED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Hydra Wiki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Login to Hydra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Transferring data to/from Hydra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Submitting a job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Hydra hardware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Hydra software</a:t>
            </a:r>
            <a:endParaRPr lang="en-US" dirty="0"/>
          </a:p>
          <a:p>
            <a:r>
              <a:rPr lang="en-US" dirty="0">
                <a:hlinkClick r:id="rId8"/>
              </a:rPr>
              <a:t>Hydra Qsub generation tool</a:t>
            </a:r>
            <a:endParaRPr lang="en-US" dirty="0"/>
          </a:p>
          <a:p>
            <a:r>
              <a:rPr lang="en-US" dirty="0">
                <a:hlinkClick r:id="rId9"/>
              </a:rPr>
              <a:t>Hydra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2682" y="-95611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Linux commands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612983-BEAC-2640-86DE-EFA43764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0479"/>
              </p:ext>
            </p:extLst>
          </p:nvPr>
        </p:nvGraphicFramePr>
        <p:xfrm>
          <a:off x="312682" y="1040043"/>
          <a:ext cx="6140670" cy="55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13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3652357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51717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626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Gives the full file path to your current directory.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the files and directories in my current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4466"/>
                  </a:ext>
                </a:extLst>
              </a:tr>
              <a:tr h="251717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Nicer list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081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</a:t>
                      </a:r>
                      <a:r>
                        <a:rPr lang="en-US" sz="1200" b="1" dirty="0" err="1"/>
                        <a:t>lah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files, human-readable file 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815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Make a new directory. Important to avoid spaces or special characters.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672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into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3662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up one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9313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/full/path/to/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a directory using the full file path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78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your home directory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96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touch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Create a new, empty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nano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Modify a file from the command line using the “nano” text editor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my_new_file.txt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Print the contents of a file to the screen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553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Clean up your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858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6572CB-5E68-1803-A169-63A12B42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24500"/>
              </p:ext>
            </p:extLst>
          </p:nvPr>
        </p:nvGraphicFramePr>
        <p:xfrm>
          <a:off x="6685824" y="2859574"/>
          <a:ext cx="5327500" cy="22111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0631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2406869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93529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Copy a file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0037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/>
                        <a:t>cp –rf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directoryCopy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Copy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mv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newName.txt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8272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-r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C72593-893F-011A-DD19-57E1379C4F46}"/>
              </a:ext>
            </a:extLst>
          </p:cNvPr>
          <p:cNvSpPr txBox="1"/>
          <p:nvPr/>
        </p:nvSpPr>
        <p:spPr>
          <a:xfrm>
            <a:off x="6685824" y="5566731"/>
            <a:ext cx="5327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Many more commands: 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https://phoenixnap.com/kb/linux-commands-cheat-sheet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DF5C5-C9A9-995F-991C-B96AB1FA03D1}"/>
              </a:ext>
            </a:extLst>
          </p:cNvPr>
          <p:cNvSpPr/>
          <p:nvPr/>
        </p:nvSpPr>
        <p:spPr>
          <a:xfrm>
            <a:off x="6600497" y="2764221"/>
            <a:ext cx="5486400" cy="2396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23281-F081-8C44-9D0F-195E49978020}"/>
              </a:ext>
            </a:extLst>
          </p:cNvPr>
          <p:cNvSpPr txBox="1"/>
          <p:nvPr/>
        </p:nvSpPr>
        <p:spPr>
          <a:xfrm>
            <a:off x="7562194" y="2254879"/>
            <a:ext cx="3563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/>
              <a:t>USE WITH CAUTION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Tips for navigating on the command line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84E49B-AF4A-BE58-FF30-9AA62FFA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0212"/>
              </p:ext>
            </p:extLst>
          </p:nvPr>
        </p:nvGraphicFramePr>
        <p:xfrm>
          <a:off x="1713186" y="1537751"/>
          <a:ext cx="8765629" cy="5085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3919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580171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Your present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One directory above your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sz="1400" b="1" dirty="0"/>
                        <a:t>ctrl + arrow key (PC)</a:t>
                      </a:r>
                    </a:p>
                    <a:p>
                      <a:r>
                        <a:rPr lang="en-US" sz="1400" b="1" dirty="0"/>
                        <a:t>opt + arrow key (Mac)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 one word left or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39322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left (PC)</a:t>
                      </a:r>
                    </a:p>
                    <a:p>
                      <a:r>
                        <a:rPr lang="en-US" b="1" dirty="0"/>
                        <a:t>ctrl + a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beginning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60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right (PC)</a:t>
                      </a:r>
                    </a:p>
                    <a:p>
                      <a:r>
                        <a:rPr lang="en-US" b="1" dirty="0"/>
                        <a:t>ctrl + e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end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4536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control +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Cancel whatever is currently running on the command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82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Autocomplete the path or file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402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up and down arrows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Scroll through your previous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4249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Close your connection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5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605</Words>
  <Application>Microsoft Macintosh PowerPoint</Application>
  <PresentationFormat>Widescreen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What is a High-Performance Computing (HPC) cluster?</vt:lpstr>
      <vt:lpstr>Why use a HPC cluster?</vt:lpstr>
      <vt:lpstr>The Hydra cluster</vt:lpstr>
      <vt:lpstr>Hydra resources</vt:lpstr>
      <vt:lpstr>Basic Linux commands</vt:lpstr>
      <vt:lpstr>Tips for navigating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High-Performance Computing Cluster Intro</dc:title>
  <cp:lastModifiedBy>MacGuigan, Daniel</cp:lastModifiedBy>
  <cp:revision>28</cp:revision>
  <dcterms:modified xsi:type="dcterms:W3CDTF">2025-06-12T17:05:59Z</dcterms:modified>
</cp:coreProperties>
</file>