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72" r:id="rId6"/>
    <p:sldId id="262" r:id="rId7"/>
    <p:sldId id="263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75"/>
    <p:restoredTop sz="94719"/>
  </p:normalViewPr>
  <p:slideViewPr>
    <p:cSldViewPr snapToGrid="0">
      <p:cViewPr>
        <p:scale>
          <a:sx n="122" d="100"/>
          <a:sy n="122" d="100"/>
        </p:scale>
        <p:origin x="816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0b8b8fe6b3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0b8b8fe6b3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0b8b8fe6b3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0b8b8fe6b3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inaturalist.org/taxa/486293-Hydra-vulgari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nfluence.si.edu/display/HPC/Compute+Node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hydra-7.si.edu/tools/QSubGen/" TargetMode="External"/><Relationship Id="rId3" Type="http://schemas.openxmlformats.org/officeDocument/2006/relationships/hyperlink" Target="https://confluence.si.edu/display/HPC/Logging+into+Hydra" TargetMode="External"/><Relationship Id="rId7" Type="http://schemas.openxmlformats.org/officeDocument/2006/relationships/hyperlink" Target="https://confluence.si.edu/display/HPC/Software" TargetMode="External"/><Relationship Id="rId2" Type="http://schemas.openxmlformats.org/officeDocument/2006/relationships/hyperlink" Target="https://confluence.si.edu/display/HPC/High+Performance+Comput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nfluence.si.edu/display/HPC/Hardware+Description" TargetMode="External"/><Relationship Id="rId5" Type="http://schemas.openxmlformats.org/officeDocument/2006/relationships/hyperlink" Target="https://confluence.si.edu/display/HPC/Submitting+a+Job" TargetMode="External"/><Relationship Id="rId4" Type="http://schemas.openxmlformats.org/officeDocument/2006/relationships/hyperlink" Target="https://confluence.si.edu/pages/viewpage.action?pageId=163152227" TargetMode="External"/><Relationship Id="rId9" Type="http://schemas.openxmlformats.org/officeDocument/2006/relationships/hyperlink" Target="https://lweb.cfa.harvard.edu/~sylvain/hydra/?user=none&amp;len=7d&amp;sortby=Name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hoenixnap.com/kb/linux-commands-cheat-shee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39EDE52-2370-50DD-74AC-93E067A210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70" b="9242"/>
          <a:stretch>
            <a:fillRect/>
          </a:stretch>
        </p:blipFill>
        <p:spPr bwMode="auto">
          <a:xfrm>
            <a:off x="0" y="-1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373038" y="5759355"/>
            <a:ext cx="3539319" cy="994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3200" dirty="0">
                <a:solidFill>
                  <a:schemeClr val="bg1"/>
                </a:solidFill>
              </a:rPr>
              <a:t>Dan MacGuigan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3200" dirty="0">
                <a:solidFill>
                  <a:schemeClr val="bg1"/>
                </a:solidFill>
              </a:rPr>
              <a:t>June 13, 2025</a:t>
            </a:r>
            <a:endParaRPr sz="32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48A20B-2DA2-7D5D-1147-A1D19AF2C009}"/>
              </a:ext>
            </a:extLst>
          </p:cNvPr>
          <p:cNvSpPr txBox="1"/>
          <p:nvPr/>
        </p:nvSpPr>
        <p:spPr>
          <a:xfrm>
            <a:off x="7824715" y="6137029"/>
            <a:ext cx="3284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Hydra vulgaris, </a:t>
            </a:r>
            <a:r>
              <a:rPr lang="en-US" dirty="0">
                <a:solidFill>
                  <a:schemeClr val="bg1"/>
                </a:solidFill>
              </a:rPr>
              <a:t>(c) Proyecto Agua</a:t>
            </a:r>
          </a:p>
          <a:p>
            <a:r>
              <a:rPr lang="en-US" sz="1000" dirty="0">
                <a:solidFill>
                  <a:schemeClr val="bg1"/>
                </a:solidFill>
                <a:hlinkClick r:id="rId4"/>
              </a:rPr>
              <a:t>https://www.inaturalist.org/taxa/486293-Hydra-vulgaris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7F4E50-8142-3DBF-1DEA-2B110001BBD4}"/>
              </a:ext>
            </a:extLst>
          </p:cNvPr>
          <p:cNvSpPr txBox="1"/>
          <p:nvPr/>
        </p:nvSpPr>
        <p:spPr>
          <a:xfrm>
            <a:off x="1189630" y="259306"/>
            <a:ext cx="981274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Intro to High-Performance Computing </a:t>
            </a:r>
            <a:br>
              <a:rPr lang="en-US" sz="4400" dirty="0">
                <a:solidFill>
                  <a:schemeClr val="bg1"/>
                </a:solidFill>
              </a:rPr>
            </a:br>
            <a:r>
              <a:rPr lang="en-US" sz="4400" dirty="0">
                <a:solidFill>
                  <a:schemeClr val="bg1"/>
                </a:solidFill>
              </a:rPr>
              <a:t>and the Smithsonian Hydra cluster</a:t>
            </a:r>
            <a:endParaRPr lang="en-US" sz="4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684143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What is a High-Performance Computing (HPC) cluster?</a:t>
            </a:r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body" idx="1"/>
          </p:nvPr>
        </p:nvSpPr>
        <p:spPr>
          <a:xfrm>
            <a:off x="838200" y="1825624"/>
            <a:ext cx="5686586" cy="5179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Basically, just many individual computers linked together</a:t>
            </a:r>
            <a:endParaRPr dirty="0"/>
          </a:p>
          <a:p>
            <a:pPr marL="2286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Nodes</a:t>
            </a:r>
            <a:r>
              <a:rPr lang="en-US" dirty="0"/>
              <a:t> ~= individual computers</a:t>
            </a:r>
            <a:endParaRPr dirty="0"/>
          </a:p>
          <a:p>
            <a:pPr marL="685800" lvl="1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Login node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= the central node that all users interact with when they log in</a:t>
            </a:r>
            <a:endParaRPr dirty="0"/>
          </a:p>
          <a:p>
            <a:pPr marL="685800" lvl="1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Compute nodes</a:t>
            </a:r>
            <a:r>
              <a:rPr lang="en-US" dirty="0"/>
              <a:t> = nodes that run 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jobs</a:t>
            </a:r>
            <a:r>
              <a:rPr lang="en-US" dirty="0"/>
              <a:t> (programs, code, scripts, </a:t>
            </a:r>
            <a:r>
              <a:rPr lang="en-US" dirty="0" err="1"/>
              <a:t>etc</a:t>
            </a:r>
            <a:r>
              <a:rPr lang="en-US" dirty="0"/>
              <a:t>) for users</a:t>
            </a:r>
            <a:endParaRPr dirty="0"/>
          </a:p>
          <a:p>
            <a:pPr marL="2286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Each node has its own CPU with some number of cores and RAM</a:t>
            </a:r>
            <a:endParaRPr dirty="0"/>
          </a:p>
        </p:txBody>
      </p:sp>
      <p:pic>
        <p:nvPicPr>
          <p:cNvPr id="92" name="Google Shape;92;p14" descr="High-Performance Computing Clusters (HPCC)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28694" y="910311"/>
            <a:ext cx="4340969" cy="1695691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4" descr="What is an HPC cluster | High Performance Computi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39287" y="2785716"/>
            <a:ext cx="5340626" cy="3707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838200" y="186535"/>
            <a:ext cx="684143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Why use a HPC cluster?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838200" y="1388765"/>
            <a:ext cx="5612582" cy="5159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 marL="2286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Access to way more computing power than any individual lab could afford</a:t>
            </a:r>
            <a:endParaRPr dirty="0"/>
          </a:p>
          <a:p>
            <a:pPr marL="2286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Run analyses remotely so they won’t bog down your own computer</a:t>
            </a:r>
            <a:endParaRPr dirty="0"/>
          </a:p>
          <a:p>
            <a:pPr marL="2286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Each user can run hundreds of computing jobs in parallel</a:t>
            </a:r>
            <a:endParaRPr dirty="0"/>
          </a:p>
          <a:p>
            <a:pPr marL="2286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A “safe” environment to learn </a:t>
            </a:r>
            <a:endParaRPr dirty="0"/>
          </a:p>
          <a:p>
            <a:pPr marL="685800" lvl="1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Each user only has read/write access to their own files</a:t>
            </a:r>
            <a:endParaRPr dirty="0"/>
          </a:p>
          <a:p>
            <a:pPr marL="685800" lvl="1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Can’t accidentally delete someone’s data</a:t>
            </a:r>
            <a:endParaRPr dirty="0"/>
          </a:p>
          <a:p>
            <a:pPr marL="2286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Hardware is maintained by professionals</a:t>
            </a:r>
            <a:endParaRPr dirty="0"/>
          </a:p>
          <a:p>
            <a:pPr marL="2286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Tech support is available</a:t>
            </a:r>
            <a:endParaRPr dirty="0"/>
          </a:p>
        </p:txBody>
      </p:sp>
      <p:pic>
        <p:nvPicPr>
          <p:cNvPr id="100" name="Google Shape;100;p15" descr="High-Performance Computing Clusters (HPCC)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28694" y="910311"/>
            <a:ext cx="4340969" cy="16956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5" descr="What is an HPC cluster | High Performance Computi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39287" y="2785716"/>
            <a:ext cx="5340626" cy="3707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xfrm>
            <a:off x="745212" y="200179"/>
            <a:ext cx="461720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The Hydra cluster</a:t>
            </a:r>
            <a:endParaRPr dirty="0"/>
          </a:p>
        </p:txBody>
      </p:sp>
      <p:sp>
        <p:nvSpPr>
          <p:cNvPr id="107" name="Google Shape;107;p16"/>
          <p:cNvSpPr txBox="1">
            <a:spLocks noGrp="1"/>
          </p:cNvSpPr>
          <p:nvPr>
            <p:ph type="body" idx="1"/>
          </p:nvPr>
        </p:nvSpPr>
        <p:spPr>
          <a:xfrm>
            <a:off x="740905" y="1161562"/>
            <a:ext cx="4948765" cy="2768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Accessible to all Smithsonian researchers</a:t>
            </a:r>
          </a:p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Must have an SI account and be on the “</a:t>
            </a:r>
            <a:r>
              <a:rPr lang="en-US" dirty="0" err="1"/>
              <a:t>si</a:t>
            </a:r>
            <a:r>
              <a:rPr lang="en-US" dirty="0"/>
              <a:t>-staff” </a:t>
            </a:r>
            <a:r>
              <a:rPr lang="en-US" dirty="0" err="1"/>
              <a:t>wifi</a:t>
            </a:r>
            <a:r>
              <a:rPr lang="en-US" dirty="0"/>
              <a:t> or an SI ethernet connection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060015-7535-CB20-E16B-DBDEDE1B7711}"/>
              </a:ext>
            </a:extLst>
          </p:cNvPr>
          <p:cNvSpPr txBox="1"/>
          <p:nvPr/>
        </p:nvSpPr>
        <p:spPr>
          <a:xfrm>
            <a:off x="5990876" y="6068700"/>
            <a:ext cx="609372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hlinkClick r:id="rId3"/>
              </a:rPr>
              <a:t>https://confluence.si.edu/display/HPC/Compute+Nodes</a:t>
            </a:r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B632DB-B831-8CBF-F3F5-EA7F35BDC1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3476" y="789300"/>
            <a:ext cx="6308524" cy="5279400"/>
          </a:xfrm>
          <a:prstGeom prst="rect">
            <a:avLst/>
          </a:prstGeom>
        </p:spPr>
      </p:pic>
      <p:sp>
        <p:nvSpPr>
          <p:cNvPr id="6" name="Google Shape;106;p16">
            <a:extLst>
              <a:ext uri="{FF2B5EF4-FFF2-40B4-BE49-F238E27FC236}">
                <a16:creationId xmlns:a16="http://schemas.microsoft.com/office/drawing/2014/main" id="{5AC0379B-EFE2-4EBF-DC72-88779C4B2E6F}"/>
              </a:ext>
            </a:extLst>
          </p:cNvPr>
          <p:cNvSpPr txBox="1">
            <a:spLocks/>
          </p:cNvSpPr>
          <p:nvPr/>
        </p:nvSpPr>
        <p:spPr>
          <a:xfrm>
            <a:off x="640088" y="3566358"/>
            <a:ext cx="504958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r>
              <a:rPr lang="en-US" dirty="0"/>
              <a:t>Hardware</a:t>
            </a:r>
          </a:p>
        </p:txBody>
      </p:sp>
      <p:sp>
        <p:nvSpPr>
          <p:cNvPr id="7" name="Google Shape;107;p16">
            <a:extLst>
              <a:ext uri="{FF2B5EF4-FFF2-40B4-BE49-F238E27FC236}">
                <a16:creationId xmlns:a16="http://schemas.microsoft.com/office/drawing/2014/main" id="{25BD4516-D375-2211-D62E-1C973DFDF80F}"/>
              </a:ext>
            </a:extLst>
          </p:cNvPr>
          <p:cNvSpPr txBox="1">
            <a:spLocks/>
          </p:cNvSpPr>
          <p:nvPr/>
        </p:nvSpPr>
        <p:spPr>
          <a:xfrm>
            <a:off x="740905" y="4657242"/>
            <a:ext cx="4948765" cy="2138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28600" indent="-228600">
              <a:lnSpc>
                <a:spcPct val="120000"/>
              </a:lnSpc>
              <a:spcBef>
                <a:spcPts val="0"/>
              </a:spcBef>
              <a:buSzPts val="2800"/>
            </a:pPr>
            <a:r>
              <a:rPr lang="en-US" dirty="0"/>
              <a:t>~70 compute nodes</a:t>
            </a:r>
          </a:p>
          <a:p>
            <a:pPr marL="228600" indent="-228600">
              <a:lnSpc>
                <a:spcPct val="120000"/>
              </a:lnSpc>
              <a:spcBef>
                <a:spcPts val="0"/>
              </a:spcBef>
              <a:buSzPts val="2800"/>
            </a:pPr>
            <a:r>
              <a:rPr lang="en-US" dirty="0"/>
              <a:t>~6,000 CPUs</a:t>
            </a:r>
          </a:p>
          <a:p>
            <a:pPr marL="228600" indent="-228600">
              <a:lnSpc>
                <a:spcPct val="120000"/>
              </a:lnSpc>
              <a:spcBef>
                <a:spcPts val="0"/>
              </a:spcBef>
              <a:buSzPts val="2800"/>
            </a:pPr>
            <a:r>
              <a:rPr lang="en-US" dirty="0"/>
              <a:t>8 GPUs</a:t>
            </a:r>
          </a:p>
          <a:p>
            <a:pPr marL="228600" indent="-228600">
              <a:lnSpc>
                <a:spcPct val="120000"/>
              </a:lnSpc>
              <a:spcBef>
                <a:spcPts val="0"/>
              </a:spcBef>
              <a:buSzPts val="2800"/>
            </a:pPr>
            <a:r>
              <a:rPr lang="en-US" dirty="0"/>
              <a:t>45 TB RAM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A554A-A5F7-8CC0-B527-CD90E3391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Hydra resources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558A8F-6B8D-A0A7-3105-3B47E2EDA7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Hydra Wiki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Login to Hydra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Transferring data to/from Hydra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Submitting a job</a:t>
            </a:r>
            <a:endParaRPr lang="en-US" dirty="0"/>
          </a:p>
          <a:p>
            <a:pPr lvl="1"/>
            <a:r>
              <a:rPr lang="en-US" dirty="0">
                <a:hlinkClick r:id="rId6"/>
              </a:rPr>
              <a:t>Hydra hardware</a:t>
            </a:r>
            <a:endParaRPr lang="en-US" dirty="0"/>
          </a:p>
          <a:p>
            <a:pPr lvl="1"/>
            <a:r>
              <a:rPr lang="en-US" dirty="0">
                <a:hlinkClick r:id="rId7"/>
              </a:rPr>
              <a:t>Hydra software</a:t>
            </a:r>
            <a:endParaRPr lang="en-US" dirty="0"/>
          </a:p>
          <a:p>
            <a:r>
              <a:rPr lang="en-US" dirty="0">
                <a:hlinkClick r:id="rId8"/>
              </a:rPr>
              <a:t>Hydra Qsub generation tool</a:t>
            </a:r>
            <a:endParaRPr lang="en-US" dirty="0"/>
          </a:p>
          <a:p>
            <a:r>
              <a:rPr lang="en-US" dirty="0">
                <a:hlinkClick r:id="rId9"/>
              </a:rPr>
              <a:t>Hydra status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16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>
            <a:spLocks noGrp="1"/>
          </p:cNvSpPr>
          <p:nvPr>
            <p:ph type="title"/>
          </p:nvPr>
        </p:nvSpPr>
        <p:spPr>
          <a:xfrm>
            <a:off x="312682" y="-95611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Basic Linux commands</a:t>
            </a:r>
            <a:endParaRPr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6612983-BEAC-2640-86DE-EFA4376442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550479"/>
              </p:ext>
            </p:extLst>
          </p:nvPr>
        </p:nvGraphicFramePr>
        <p:xfrm>
          <a:off x="312682" y="1040043"/>
          <a:ext cx="6140670" cy="555665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88313">
                  <a:extLst>
                    <a:ext uri="{9D8B030D-6E8A-4147-A177-3AD203B41FA5}">
                      <a16:colId xmlns:a16="http://schemas.microsoft.com/office/drawing/2014/main" val="1378400090"/>
                    </a:ext>
                  </a:extLst>
                </a:gridCol>
                <a:gridCol w="3652357">
                  <a:extLst>
                    <a:ext uri="{9D8B030D-6E8A-4147-A177-3AD203B41FA5}">
                      <a16:colId xmlns:a16="http://schemas.microsoft.com/office/drawing/2014/main" val="975035121"/>
                    </a:ext>
                  </a:extLst>
                </a:gridCol>
              </a:tblGrid>
              <a:tr h="251717">
                <a:tc>
                  <a:txBody>
                    <a:bodyPr/>
                    <a:lstStyle/>
                    <a:p>
                      <a:r>
                        <a:rPr lang="en-US" sz="1200" dirty="0"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811626"/>
                  </a:ext>
                </a:extLst>
              </a:tr>
              <a:tr h="383752"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pwd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Gives the full file path to your current directory.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498946"/>
                  </a:ext>
                </a:extLst>
              </a:tr>
              <a:tr h="419529">
                <a:tc>
                  <a:txBody>
                    <a:bodyPr/>
                    <a:lstStyle/>
                    <a:p>
                      <a:r>
                        <a:rPr lang="en-US" sz="1200" b="1" dirty="0"/>
                        <a:t>ls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List the files and directories in my current location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0754466"/>
                  </a:ext>
                </a:extLst>
              </a:tr>
              <a:tr h="251717">
                <a:tc>
                  <a:txBody>
                    <a:bodyPr/>
                    <a:lstStyle/>
                    <a:p>
                      <a:r>
                        <a:rPr lang="en-US" sz="1200" b="1" dirty="0"/>
                        <a:t>ls -l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Nicer list format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140812"/>
                  </a:ext>
                </a:extLst>
              </a:tr>
              <a:tr h="306446">
                <a:tc>
                  <a:txBody>
                    <a:bodyPr/>
                    <a:lstStyle/>
                    <a:p>
                      <a:r>
                        <a:rPr lang="en-US" sz="1200" b="1" dirty="0"/>
                        <a:t>ls -la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/>
                        <a:t>Nicer list format, show hidden files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5162501"/>
                  </a:ext>
                </a:extLst>
              </a:tr>
              <a:tr h="419529">
                <a:tc>
                  <a:txBody>
                    <a:bodyPr/>
                    <a:lstStyle/>
                    <a:p>
                      <a:r>
                        <a:rPr lang="en-US" sz="1200" b="1" dirty="0"/>
                        <a:t>ls -</a:t>
                      </a:r>
                      <a:r>
                        <a:rPr lang="en-US" sz="1200" b="1" dirty="0" err="1"/>
                        <a:t>lah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/>
                        <a:t>Nicer list format, show hidden files, human-readable file sizes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881550"/>
                  </a:ext>
                </a:extLst>
              </a:tr>
              <a:tr h="419529">
                <a:tc>
                  <a:txBody>
                    <a:bodyPr/>
                    <a:lstStyle/>
                    <a:p>
                      <a:r>
                        <a:rPr lang="en-US" sz="1200" b="1" dirty="0" err="1">
                          <a:solidFill>
                            <a:schemeClr val="tx1"/>
                          </a:solidFill>
                        </a:rPr>
                        <a:t>mkdir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</a:rPr>
                        <a:t>myNewDirectory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Make a new directory. Important to avoid spaces or special characters.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866721"/>
                  </a:ext>
                </a:extLst>
              </a:tr>
              <a:tr h="4195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cd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</a:rPr>
                        <a:t>myNewDirectory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Move into a directory 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936622"/>
                  </a:ext>
                </a:extLst>
              </a:tr>
              <a:tr h="306446">
                <a:tc>
                  <a:txBody>
                    <a:bodyPr/>
                    <a:lstStyle/>
                    <a:p>
                      <a:r>
                        <a:rPr lang="en-US" sz="1200" b="1" dirty="0"/>
                        <a:t>cd 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Move up one directory 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7629313"/>
                  </a:ext>
                </a:extLst>
              </a:tr>
              <a:tr h="537253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cd /full/path/to/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</a:rPr>
                        <a:t>myNewDirectory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Move to a directory using the full file path 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95178"/>
                  </a:ext>
                </a:extLst>
              </a:tr>
              <a:tr h="306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cd ~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Move to your home directory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944964"/>
                  </a:ext>
                </a:extLst>
              </a:tr>
              <a:tr h="306446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touch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</a:rPr>
                        <a:t>myNewFile.txt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Create a new, empty file 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058650"/>
                  </a:ext>
                </a:extLst>
              </a:tr>
              <a:tr h="4195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nano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</a:rPr>
                        <a:t>myNewFile.txt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Modify a file from the command line using the “nano” text editor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157167"/>
                  </a:ext>
                </a:extLst>
              </a:tr>
              <a:tr h="306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cat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</a:rPr>
                        <a:t>my_new_file.txt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Print the contents of a file to the screen 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945534"/>
                  </a:ext>
                </a:extLst>
              </a:tr>
              <a:tr h="306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clear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/>
                        <a:t>Clean up your terminal window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2885815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06572CB-5E68-1803-A169-63A12B42F1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1824500"/>
              </p:ext>
            </p:extLst>
          </p:nvPr>
        </p:nvGraphicFramePr>
        <p:xfrm>
          <a:off x="6685824" y="2859574"/>
          <a:ext cx="5327500" cy="2211117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920631">
                  <a:extLst>
                    <a:ext uri="{9D8B030D-6E8A-4147-A177-3AD203B41FA5}">
                      <a16:colId xmlns:a16="http://schemas.microsoft.com/office/drawing/2014/main" val="1378400090"/>
                    </a:ext>
                  </a:extLst>
                </a:gridCol>
                <a:gridCol w="2406869">
                  <a:extLst>
                    <a:ext uri="{9D8B030D-6E8A-4147-A177-3AD203B41FA5}">
                      <a16:colId xmlns:a16="http://schemas.microsoft.com/office/drawing/2014/main" val="975035121"/>
                    </a:ext>
                  </a:extLst>
                </a:gridCol>
              </a:tblGrid>
              <a:tr h="293529">
                <a:tc>
                  <a:txBody>
                    <a:bodyPr/>
                    <a:lstStyle/>
                    <a:p>
                      <a:r>
                        <a:rPr lang="en-US" sz="1200" dirty="0"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498946"/>
                  </a:ext>
                </a:extLst>
              </a:tr>
              <a:tr h="3650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cp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</a:rPr>
                        <a:t>myNewFile.txt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</a:rPr>
                        <a:t>fileCopy.txt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Copy a file</a:t>
                      </a:r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700037"/>
                  </a:ext>
                </a:extLst>
              </a:tr>
              <a:tr h="365097">
                <a:tc>
                  <a:txBody>
                    <a:bodyPr/>
                    <a:lstStyle/>
                    <a:p>
                      <a:r>
                        <a:rPr lang="en-US" sz="1200" b="1" dirty="0"/>
                        <a:t>cp –rf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</a:rPr>
                        <a:t>myNewDirectory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</a:rPr>
                        <a:t>directoryCopy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/>
                        <a:t>Copy a directory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5162501"/>
                  </a:ext>
                </a:extLst>
              </a:tr>
              <a:tr h="3650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mv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</a:rPr>
                        <a:t>myNewFile.txt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</a:rPr>
                        <a:t>newName.txt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/>
                        <a:t>Rename a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848272"/>
                  </a:ext>
                </a:extLst>
              </a:tr>
              <a:tr h="3650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rm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</a:rPr>
                        <a:t>myNewFileCopy.txt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PERMANENTLY delete a file 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058650"/>
                  </a:ext>
                </a:extLst>
              </a:tr>
              <a:tr h="365097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rm -r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</a:rPr>
                        <a:t>myNewDirectory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PERMANENTLY delete a directory 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15716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AC72593-893F-011A-DD19-57E1379C4F46}"/>
              </a:ext>
            </a:extLst>
          </p:cNvPr>
          <p:cNvSpPr txBox="1"/>
          <p:nvPr/>
        </p:nvSpPr>
        <p:spPr>
          <a:xfrm>
            <a:off x="6685824" y="5566731"/>
            <a:ext cx="53275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n-US" sz="1600" dirty="0"/>
              <a:t>Many more commands: </a:t>
            </a:r>
          </a:p>
          <a:p>
            <a:pPr marL="1270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n-US" sz="1600" u="sng" dirty="0">
                <a:solidFill>
                  <a:schemeClr val="hlink"/>
                </a:solidFill>
                <a:hlinkClick r:id="rId3"/>
              </a:rPr>
              <a:t>https://phoenixnap.com/kb/linux-commands-cheat-sheet</a:t>
            </a:r>
            <a:endParaRPr lang="en-US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CDF5C5-C9A9-995F-991C-B96AB1FA03D1}"/>
              </a:ext>
            </a:extLst>
          </p:cNvPr>
          <p:cNvSpPr/>
          <p:nvPr/>
        </p:nvSpPr>
        <p:spPr>
          <a:xfrm>
            <a:off x="6600497" y="2764221"/>
            <a:ext cx="5486400" cy="239635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323281-F081-8C44-9D0F-195E49978020}"/>
              </a:ext>
            </a:extLst>
          </p:cNvPr>
          <p:cNvSpPr txBox="1"/>
          <p:nvPr/>
        </p:nvSpPr>
        <p:spPr>
          <a:xfrm>
            <a:off x="7562194" y="2254879"/>
            <a:ext cx="35630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n-US" sz="2400" b="1" dirty="0"/>
              <a:t>USE WITH CAUTION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Tips for navigating on the command line</a:t>
            </a:r>
            <a:endParaRPr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984E49B-AF4A-BE58-FF30-9AA62FFA2A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4680212"/>
              </p:ext>
            </p:extLst>
          </p:nvPr>
        </p:nvGraphicFramePr>
        <p:xfrm>
          <a:off x="1713186" y="1537751"/>
          <a:ext cx="8765629" cy="508532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963919">
                  <a:extLst>
                    <a:ext uri="{9D8B030D-6E8A-4147-A177-3AD203B41FA5}">
                      <a16:colId xmlns:a16="http://schemas.microsoft.com/office/drawing/2014/main" val="2721697390"/>
                    </a:ext>
                  </a:extLst>
                </a:gridCol>
                <a:gridCol w="5801710">
                  <a:extLst>
                    <a:ext uri="{9D8B030D-6E8A-4147-A177-3AD203B41FA5}">
                      <a16:colId xmlns:a16="http://schemas.microsoft.com/office/drawing/2014/main" val="445820698"/>
                    </a:ext>
                  </a:extLst>
                </a:gridCol>
              </a:tblGrid>
              <a:tr h="441356">
                <a:tc>
                  <a:txBody>
                    <a:bodyPr/>
                    <a:lstStyle/>
                    <a:p>
                      <a:r>
                        <a:rPr lang="en-US" dirty="0"/>
                        <a:t>Shortcut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938081"/>
                  </a:ext>
                </a:extLst>
              </a:tr>
              <a:tr h="441356">
                <a:tc>
                  <a:txBody>
                    <a:bodyPr/>
                    <a:lstStyle/>
                    <a:p>
                      <a:r>
                        <a:rPr lang="en-US" b="1" dirty="0"/>
                        <a:t>~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Y</a:t>
                      </a:r>
                      <a:r>
                        <a:rPr lang="en-US" sz="1400" dirty="0"/>
                        <a:t>our home directory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387668"/>
                  </a:ext>
                </a:extLst>
              </a:tr>
              <a:tr h="441356">
                <a:tc>
                  <a:txBody>
                    <a:bodyPr/>
                    <a:lstStyle/>
                    <a:p>
                      <a:r>
                        <a:rPr lang="en-US" b="1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/>
                        <a:t>Your present directory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011467"/>
                  </a:ext>
                </a:extLst>
              </a:tr>
              <a:tr h="441356">
                <a:tc>
                  <a:txBody>
                    <a:bodyPr/>
                    <a:lstStyle/>
                    <a:p>
                      <a:r>
                        <a:rPr lang="en-US" b="1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/>
                        <a:t>One directory above your current directory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5821319"/>
                  </a:ext>
                </a:extLst>
              </a:tr>
              <a:tr h="514135">
                <a:tc>
                  <a:txBody>
                    <a:bodyPr/>
                    <a:lstStyle/>
                    <a:p>
                      <a:r>
                        <a:rPr lang="en-US" sz="1400" b="1" dirty="0"/>
                        <a:t>ctrl + arrow key (PC)</a:t>
                      </a:r>
                    </a:p>
                    <a:p>
                      <a:r>
                        <a:rPr lang="en-US" sz="1400" b="1" dirty="0"/>
                        <a:t>opt + arrow key (Mac)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Move the cursor one word left or right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539322"/>
                  </a:ext>
                </a:extLst>
              </a:tr>
              <a:tr h="5141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b="1" dirty="0" err="1"/>
                        <a:t>fn</a:t>
                      </a:r>
                      <a:r>
                        <a:rPr lang="en-US" b="1" dirty="0"/>
                        <a:t> + arrow key left (PC)</a:t>
                      </a:r>
                    </a:p>
                    <a:p>
                      <a:r>
                        <a:rPr lang="en-US" b="1" dirty="0"/>
                        <a:t>ctrl + a (Mac)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Move the cursor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to the beginning of the line.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43609"/>
                  </a:ext>
                </a:extLst>
              </a:tr>
              <a:tr h="514135">
                <a:tc>
                  <a:txBody>
                    <a:bodyPr/>
                    <a:lstStyle/>
                    <a:p>
                      <a:r>
                        <a:rPr lang="en-US" b="1" dirty="0" err="1"/>
                        <a:t>fn</a:t>
                      </a:r>
                      <a:r>
                        <a:rPr lang="en-US" b="1" dirty="0"/>
                        <a:t> + arrow key right (PC)</a:t>
                      </a:r>
                    </a:p>
                    <a:p>
                      <a:r>
                        <a:rPr lang="en-US" b="1" dirty="0"/>
                        <a:t>ctrl + e (Mac)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Move the cursor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to the end of the line.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345361"/>
                  </a:ext>
                </a:extLst>
              </a:tr>
              <a:tr h="441356">
                <a:tc>
                  <a:txBody>
                    <a:bodyPr/>
                    <a:lstStyle/>
                    <a:p>
                      <a:r>
                        <a:rPr lang="en-US" sz="1400" b="1" dirty="0"/>
                        <a:t>control + c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Cancel whatever is currently running on the command line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74828"/>
                  </a:ext>
                </a:extLst>
              </a:tr>
              <a:tr h="441356">
                <a:tc>
                  <a:txBody>
                    <a:bodyPr/>
                    <a:lstStyle/>
                    <a:p>
                      <a:r>
                        <a:rPr lang="en-US" sz="1400" b="1" dirty="0"/>
                        <a:t>tab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Autocomplete the path or file 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094022"/>
                  </a:ext>
                </a:extLst>
              </a:tr>
              <a:tr h="441356">
                <a:tc>
                  <a:txBody>
                    <a:bodyPr/>
                    <a:lstStyle/>
                    <a:p>
                      <a:r>
                        <a:rPr lang="en-US" sz="1400" b="1" dirty="0"/>
                        <a:t>up and down arrows 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/>
                        <a:t>Scroll through your previous commands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294249"/>
                  </a:ext>
                </a:extLst>
              </a:tr>
              <a:tr h="441356">
                <a:tc>
                  <a:txBody>
                    <a:bodyPr/>
                    <a:lstStyle/>
                    <a:p>
                      <a:r>
                        <a:rPr lang="en-US" b="1" dirty="0"/>
                        <a:t>exit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/>
                        <a:t>Close your connection to the cluster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79587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605</Words>
  <Application>Microsoft Macintosh PowerPoint</Application>
  <PresentationFormat>Widescreen</PresentationFormat>
  <Paragraphs>110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PowerPoint Presentation</vt:lpstr>
      <vt:lpstr>What is a High-Performance Computing (HPC) cluster?</vt:lpstr>
      <vt:lpstr>Why use a HPC cluster?</vt:lpstr>
      <vt:lpstr>The Hydra cluster</vt:lpstr>
      <vt:lpstr>Hydra resources</vt:lpstr>
      <vt:lpstr>Basic Linux commands</vt:lpstr>
      <vt:lpstr>Tips for navigating on the command 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UB High-Performance Computing Cluster Intro</dc:title>
  <cp:lastModifiedBy>MacGuigan, Daniel</cp:lastModifiedBy>
  <cp:revision>27</cp:revision>
  <dcterms:modified xsi:type="dcterms:W3CDTF">2025-06-12T16:23:55Z</dcterms:modified>
</cp:coreProperties>
</file>