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5" r:id="rId4"/>
    <p:sldId id="257" r:id="rId5"/>
    <p:sldId id="261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E2F61-4363-6D45-9002-75500FB1BDAB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EFDE6-A8C8-3C46-A2CC-B52DBAA99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EFDE6-A8C8-3C46-A2CC-B52DBAA99F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3708-E8CE-9778-691B-32F744A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BAB5-2F02-65D2-25B9-FBCB56CB4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8EAA-314E-FA56-ABB8-3170015E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5DB4-6507-B5A3-BC20-CFB64B02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2894-0E91-B3EC-4AF5-8A43C747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8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9181-6B09-6D4C-6342-D4C44445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A25BB-DCEB-52B1-6F20-94D003545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A8B0-D4A0-A4EB-FFF1-EA6FEA3F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477D-E360-ADA3-E91F-41076D0D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605A-DB56-25F9-1DC2-0BE66FF5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57FEB-1925-0082-2075-E1F0193C0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8A21F-C737-F09C-D1A0-99AA3DD9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15F1-BC8A-DB46-379A-9E9A5FF3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BCCF-F1DE-42D2-CE6A-6E63AB8C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B713-C25F-3544-D1D4-49F3A148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FF15-D8B1-AF17-7A5A-584CABA1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370C-D79C-42A9-D8CA-56A568E5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5F98A-FB00-AB7E-7427-D7299F76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1667-1A10-6726-98FE-EA0BD880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B349-90C3-DD26-A14A-E217C15F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4DB0-E291-AC88-967D-CCAEC9A4B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A4FA8-8CA1-EEFF-F63D-1A559090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7348-62AD-D0D3-4712-709EFF58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4C7E0-0C6B-20F8-58CE-2A506B9F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51CD-BE4E-4A68-30FA-ACDA6AD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7A39-D461-404D-F951-8E006253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E594-DB8A-3BF5-ABA8-DDD05A38A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58AFA-4B15-2A37-AC7E-CF96C6140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4FD9-B135-87E9-90FC-3A6E4C22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CC64-5B90-C177-6038-F78DDC7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62B63-7614-903B-0C6E-03DE6801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15AA-FFFD-2FD4-E547-D9936794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3B5-F39A-0DB9-8932-E5893D67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539B-76F4-F924-BE8F-FFB89443F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23C22-8A33-2DE2-AA73-E9D666CC9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F5F33-3515-D7FF-8E88-4E419ADE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AD6B-0C22-E8C1-A175-1DAA9F94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B1B5B-6D74-9B7A-8D9F-42608865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8E0F0-8584-B157-63DE-7E2E8854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691E-BF6C-1D9E-610A-E7947F27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401D5-AB61-58B5-86C8-EED330B8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25C2F-C72B-C7FD-ADE1-4134F439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73CA4-5235-D789-9AC2-18A29552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00133-F607-C33C-A97D-2A3AD5A8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9EB97-33D9-7F90-C346-2FCDE6A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84E6A-7DA8-6AD5-91FB-5A5EA152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7FE5-5382-A89E-BC99-C2AEFB39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6405-9AFF-BC74-7307-3B2800268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904EF-F2BE-1A44-665E-3BC2612E4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C44D6-7D95-3965-E0A0-CC53757F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D529-6814-EDC7-7F69-DEB7C01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8340-DFB2-8580-AAD1-C7285784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493F-0A3E-94D0-6D35-8811D6C1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17C3D-8BB4-0FB7-B6ED-F9D774FEA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1F352-AB43-13E9-BC13-5768E8DBA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9100-91EE-8EAC-DE03-A095EA17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34151-693B-B918-7A00-E5949E3C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DC9E-0EF7-D919-0E16-3217C86B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4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766BA-F031-1AAD-D989-2303593C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C607-085C-3632-04AF-0622365A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1C96-D708-5434-353E-92833D99D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868FD-EE26-A141-BC32-000AA8E82D8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DE29-7E80-CCBB-F923-F83A11381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524F-0BAB-4E97-76F1-F8ECA6A05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0CD2C-ECD0-394D-9C85-5CF04FD3E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eopold" TargetMode="External"/><Relationship Id="rId2" Type="http://schemas.openxmlformats.org/officeDocument/2006/relationships/hyperlink" Target="https://github.com/Smithsonian/MitoPil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nahventures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hyperlink" Target="https://github.com/Smithsonian/MitoPilo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sonian.github.io/MitoPilo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27F16CCF-2E83-0EBA-6F7B-856E9B38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25" b="21335"/>
          <a:stretch/>
        </p:blipFill>
        <p:spPr bwMode="auto">
          <a:xfrm>
            <a:off x="560438" y="0"/>
            <a:ext cx="107806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FA3392-3573-E767-5132-84ECA2426832}"/>
              </a:ext>
            </a:extLst>
          </p:cNvPr>
          <p:cNvSpPr/>
          <p:nvPr/>
        </p:nvSpPr>
        <p:spPr>
          <a:xfrm>
            <a:off x="3914468" y="2772696"/>
            <a:ext cx="4363064" cy="19433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2973C-1590-81A4-0CC6-846A2C9F1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MitoPilot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D7D8D-2222-0D4F-442B-54C5AC3E35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</a:t>
            </a:r>
            <a:r>
              <a:rPr lang="en-US" dirty="0" err="1"/>
              <a:t>MacGuigan</a:t>
            </a:r>
            <a:endParaRPr lang="en-US" dirty="0"/>
          </a:p>
          <a:p>
            <a:r>
              <a:rPr lang="en-US" dirty="0"/>
              <a:t>June 13, 2025</a:t>
            </a:r>
          </a:p>
        </p:txBody>
      </p:sp>
    </p:spTree>
    <p:extLst>
      <p:ext uri="{BB962C8B-B14F-4D97-AF65-F5344CB8AC3E}">
        <p14:creationId xmlns:p14="http://schemas.microsoft.com/office/powerpoint/2010/main" val="66231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537B-0DBF-3037-340D-042473A9E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E643-08FE-8E1D-504A-5EFB561B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61"/>
            <a:ext cx="10515600" cy="1205057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hlinkClick r:id="rId2"/>
              </a:rPr>
              <a:t>MitoPilot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92F3-C00C-EFB9-6155-0BD5B26E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189319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 software package for mitogenome assembly and annotation from Illumina genome skimming data 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Developed by </a:t>
            </a:r>
            <a:r>
              <a:rPr lang="en-US" sz="2400" dirty="0">
                <a:solidFill>
                  <a:srgbClr val="1F2328"/>
                </a:solidFill>
                <a:latin typeface="-apple-system"/>
                <a:hlinkClick r:id="rId3"/>
              </a:rPr>
              <a:t>Devin Leopold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(</a:t>
            </a:r>
            <a:r>
              <a:rPr lang="en-US" sz="2400" dirty="0">
                <a:solidFill>
                  <a:srgbClr val="1F2328"/>
                </a:solidFill>
                <a:latin typeface="-apple-system"/>
                <a:hlinkClick r:id="rId4"/>
              </a:rPr>
              <a:t>Jonah Ventures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) </a:t>
            </a: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Dan </a:t>
            </a:r>
            <a:r>
              <a:rPr lang="en-US" sz="2400" dirty="0" err="1">
                <a:solidFill>
                  <a:srgbClr val="1F2328"/>
                </a:solidFill>
                <a:latin typeface="-apple-system"/>
              </a:rPr>
              <a:t>MacGuigan</a:t>
            </a:r>
            <a:r>
              <a:rPr lang="en-US" sz="2400" dirty="0">
                <a:solidFill>
                  <a:srgbClr val="1F2328"/>
                </a:solidFill>
                <a:latin typeface="-apple-system"/>
              </a:rPr>
              <a:t> is leading the NMNH implementation and continued support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1709A4-AB7B-59D9-8AF7-AB130EB68210}"/>
              </a:ext>
            </a:extLst>
          </p:cNvPr>
          <p:cNvSpPr txBox="1">
            <a:spLocks/>
          </p:cNvSpPr>
          <p:nvPr/>
        </p:nvSpPr>
        <p:spPr>
          <a:xfrm>
            <a:off x="838200" y="3854004"/>
            <a:ext cx="10515600" cy="287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Parallelization of mitogenome assembly and annotation</a:t>
            </a:r>
          </a:p>
          <a:p>
            <a:r>
              <a:rPr lang="en-US" sz="2400" dirty="0"/>
              <a:t>Curate and format annotation results to streamline GenBank submission</a:t>
            </a:r>
          </a:p>
          <a:p>
            <a:r>
              <a:rPr lang="en-US" sz="2400" dirty="0"/>
              <a:t>Simplify execution across multiple computing environments</a:t>
            </a:r>
          </a:p>
          <a:p>
            <a:r>
              <a:rPr lang="en-US" sz="2400" dirty="0"/>
              <a:t>Provide project management tools</a:t>
            </a:r>
          </a:p>
          <a:p>
            <a:r>
              <a:rPr lang="en-US" sz="2400" dirty="0"/>
              <a:t>Improve reproducibility of analyses</a:t>
            </a:r>
          </a:p>
          <a:p>
            <a:r>
              <a:rPr lang="en-US" sz="2400" dirty="0"/>
              <a:t>Single analysis platform for a broad range of taxa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C63375-5C64-5EDD-D939-4390CA3B31E6}"/>
              </a:ext>
            </a:extLst>
          </p:cNvPr>
          <p:cNvSpPr txBox="1">
            <a:spLocks/>
          </p:cNvSpPr>
          <p:nvPr/>
        </p:nvSpPr>
        <p:spPr>
          <a:xfrm>
            <a:off x="838200" y="2935256"/>
            <a:ext cx="10515600" cy="1084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Goals of MitoPilot</a:t>
            </a:r>
          </a:p>
        </p:txBody>
      </p:sp>
    </p:spTree>
    <p:extLst>
      <p:ext uri="{BB962C8B-B14F-4D97-AF65-F5344CB8AC3E}">
        <p14:creationId xmlns:p14="http://schemas.microsoft.com/office/powerpoint/2010/main" val="31631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2626-8BBA-6C38-A975-601E697E8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B954-9D39-7261-8072-DF82E155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82"/>
            <a:ext cx="10515600" cy="1325563"/>
          </a:xfrm>
        </p:spPr>
        <p:txBody>
          <a:bodyPr/>
          <a:lstStyle/>
          <a:p>
            <a:r>
              <a:rPr lang="en-US" dirty="0"/>
              <a:t>MitoPilot architecture</a:t>
            </a:r>
          </a:p>
        </p:txBody>
      </p:sp>
      <p:pic>
        <p:nvPicPr>
          <p:cNvPr id="1026" name="Picture 2" descr="Genomic Data Analysis II">
            <a:extLst>
              <a:ext uri="{FF2B5EF4-FFF2-40B4-BE49-F238E27FC236}">
                <a16:creationId xmlns:a16="http://schemas.microsoft.com/office/drawing/2014/main" id="{007A7FAC-0374-6A9E-9EA1-8D7D65CF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04" y="2492561"/>
            <a:ext cx="3751992" cy="74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Laptop Computer Clipart (Royalty ...">
            <a:extLst>
              <a:ext uri="{FF2B5EF4-FFF2-40B4-BE49-F238E27FC236}">
                <a16:creationId xmlns:a16="http://schemas.microsoft.com/office/drawing/2014/main" id="{EDDF2690-BD0D-10B1-A46D-DAB86CFE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91" y="5478623"/>
            <a:ext cx="1006745" cy="100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,700+ Supercomputer Stock Illustrations, Royalty-Free Vector Graphics &amp; Clip  Art - iStock | Supercomputer icon, Supercomputer covid, Old supercomputer">
            <a:extLst>
              <a:ext uri="{FF2B5EF4-FFF2-40B4-BE49-F238E27FC236}">
                <a16:creationId xmlns:a16="http://schemas.microsoft.com/office/drawing/2014/main" id="{F2DB2008-5F1F-5D35-8F2C-ABAC09CD2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7"/>
          <a:stretch/>
        </p:blipFill>
        <p:spPr bwMode="auto">
          <a:xfrm>
            <a:off x="207804" y="3874943"/>
            <a:ext cx="1502035" cy="15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WS Batch Logo PNG Vector (SVG) Free ...">
            <a:extLst>
              <a:ext uri="{FF2B5EF4-FFF2-40B4-BE49-F238E27FC236}">
                <a16:creationId xmlns:a16="http://schemas.microsoft.com/office/drawing/2014/main" id="{91EEECDC-BD12-CC53-CF3B-029F786C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72" y="4171480"/>
            <a:ext cx="988535" cy="9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3335E4E-3BA7-F163-2465-A8BE486C7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33" y="4764582"/>
            <a:ext cx="2232331" cy="105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idyverse - Wikipedia">
            <a:extLst>
              <a:ext uri="{FF2B5EF4-FFF2-40B4-BE49-F238E27FC236}">
                <a16:creationId xmlns:a16="http://schemas.microsoft.com/office/drawing/2014/main" id="{1B013618-ACBD-975E-788B-0E418C07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269" y="4274557"/>
            <a:ext cx="132715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087D567-1B6B-4B3C-A0B8-3DA7E073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19" y="4273079"/>
            <a:ext cx="1327150" cy="153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, symbol, meaning, history ...">
            <a:extLst>
              <a:ext uri="{FF2B5EF4-FFF2-40B4-BE49-F238E27FC236}">
                <a16:creationId xmlns:a16="http://schemas.microsoft.com/office/drawing/2014/main" id="{C122A290-CD72-F627-25D0-BAB27E459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2" r="15781"/>
          <a:stretch/>
        </p:blipFill>
        <p:spPr bwMode="auto">
          <a:xfrm>
            <a:off x="8804569" y="632580"/>
            <a:ext cx="1386116" cy="113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uild websites for R packages • pkgdown">
            <a:extLst>
              <a:ext uri="{FF2B5EF4-FFF2-40B4-BE49-F238E27FC236}">
                <a16:creationId xmlns:a16="http://schemas.microsoft.com/office/drawing/2014/main" id="{DB254415-A442-3A01-BE4D-8BA57E953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540" y="539241"/>
            <a:ext cx="114955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727743-C252-ECDB-21C6-02D1781F8C2D}"/>
              </a:ext>
            </a:extLst>
          </p:cNvPr>
          <p:cNvSpPr txBox="1"/>
          <p:nvPr/>
        </p:nvSpPr>
        <p:spPr>
          <a:xfrm>
            <a:off x="4625546" y="3300548"/>
            <a:ext cx="294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Pipeline orchestration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5EBE3-F67F-A813-A6E7-6BB3CF9306C2}"/>
              </a:ext>
            </a:extLst>
          </p:cNvPr>
          <p:cNvSpPr txBox="1"/>
          <p:nvPr/>
        </p:nvSpPr>
        <p:spPr>
          <a:xfrm>
            <a:off x="4989647" y="5809804"/>
            <a:ext cx="2232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Database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AA1C-2549-706F-F60A-278173894FA5}"/>
              </a:ext>
            </a:extLst>
          </p:cNvPr>
          <p:cNvSpPr txBox="1"/>
          <p:nvPr/>
        </p:nvSpPr>
        <p:spPr>
          <a:xfrm>
            <a:off x="8588255" y="5831186"/>
            <a:ext cx="274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Project management and user interface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95AB55EE-5E52-E389-40EC-EA089250B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4253" y="3461944"/>
            <a:ext cx="2232332" cy="7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635580-E64A-0287-ECA6-8C62572FAA9E}"/>
              </a:ext>
            </a:extLst>
          </p:cNvPr>
          <p:cNvSpPr txBox="1"/>
          <p:nvPr/>
        </p:nvSpPr>
        <p:spPr>
          <a:xfrm>
            <a:off x="205872" y="5852553"/>
            <a:ext cx="220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Multiple compute</a:t>
            </a:r>
          </a:p>
          <a:p>
            <a:pPr algn="ctr"/>
            <a:r>
              <a:rPr lang="en-US" sz="2000" dirty="0"/>
              <a:t>environments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F2FD1-0CB4-80FA-FC48-04F4E856D6B0}"/>
              </a:ext>
            </a:extLst>
          </p:cNvPr>
          <p:cNvSpPr txBox="1"/>
          <p:nvPr/>
        </p:nvSpPr>
        <p:spPr>
          <a:xfrm>
            <a:off x="2290768" y="6468526"/>
            <a:ext cx="118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DA10D-2E49-B66A-8F49-D9029C2E6F56}"/>
              </a:ext>
            </a:extLst>
          </p:cNvPr>
          <p:cNvSpPr txBox="1"/>
          <p:nvPr/>
        </p:nvSpPr>
        <p:spPr>
          <a:xfrm>
            <a:off x="-142738" y="5138319"/>
            <a:ext cx="220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HPC clusters</a:t>
            </a:r>
          </a:p>
          <a:p>
            <a:pPr algn="ctr"/>
            <a:r>
              <a:rPr lang="en-US" sz="1600" dirty="0"/>
              <a:t>(SI Hydra)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2FD05-AB26-E2FF-4782-2052B75A8BE3}"/>
              </a:ext>
            </a:extLst>
          </p:cNvPr>
          <p:cNvSpPr txBox="1"/>
          <p:nvPr/>
        </p:nvSpPr>
        <p:spPr>
          <a:xfrm>
            <a:off x="1604256" y="5140069"/>
            <a:ext cx="15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AWS batch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90F29-38B0-0E91-B39E-D0A32DC2EEFE}"/>
              </a:ext>
            </a:extLst>
          </p:cNvPr>
          <p:cNvSpPr txBox="1"/>
          <p:nvPr/>
        </p:nvSpPr>
        <p:spPr>
          <a:xfrm>
            <a:off x="8720231" y="1947804"/>
            <a:ext cx="2940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Code management and documentation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59CFE5-3711-F66D-145B-17C17EB7C3CB}"/>
              </a:ext>
            </a:extLst>
          </p:cNvPr>
          <p:cNvGrpSpPr/>
          <p:nvPr/>
        </p:nvGrpSpPr>
        <p:grpSpPr>
          <a:xfrm>
            <a:off x="810294" y="1363491"/>
            <a:ext cx="1911902" cy="2055796"/>
            <a:chOff x="624128" y="1674638"/>
            <a:chExt cx="1911902" cy="2055796"/>
          </a:xfrm>
        </p:grpSpPr>
        <p:pic>
          <p:nvPicPr>
            <p:cNvPr id="1028" name="Picture 4" descr="What is Docker? - Viking Software A/S">
              <a:extLst>
                <a:ext uri="{FF2B5EF4-FFF2-40B4-BE49-F238E27FC236}">
                  <a16:creationId xmlns:a16="http://schemas.microsoft.com/office/drawing/2014/main" id="{03484D53-8611-C8EE-40FF-910DC6215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674638"/>
              <a:ext cx="1483761" cy="1483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0D67F2-AB84-9104-9A09-075C571A4CD4}"/>
                </a:ext>
              </a:extLst>
            </p:cNvPr>
            <p:cNvSpPr txBox="1"/>
            <p:nvPr/>
          </p:nvSpPr>
          <p:spPr>
            <a:xfrm>
              <a:off x="624130" y="3022548"/>
              <a:ext cx="1911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Dependency management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78C0033-9089-39AB-64B3-44E10A2F3812}"/>
                </a:ext>
              </a:extLst>
            </p:cNvPr>
            <p:cNvSpPr/>
            <p:nvPr/>
          </p:nvSpPr>
          <p:spPr>
            <a:xfrm>
              <a:off x="624128" y="1674638"/>
              <a:ext cx="1911901" cy="2055796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9BB460-BBCA-7D6F-275F-2C0E09D34D91}"/>
              </a:ext>
            </a:extLst>
          </p:cNvPr>
          <p:cNvSpPr/>
          <p:nvPr/>
        </p:nvSpPr>
        <p:spPr>
          <a:xfrm>
            <a:off x="185209" y="3988232"/>
            <a:ext cx="3413633" cy="281884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EBB8B6-1309-02FA-8045-1CA835E487DC}"/>
              </a:ext>
            </a:extLst>
          </p:cNvPr>
          <p:cNvSpPr/>
          <p:nvPr/>
        </p:nvSpPr>
        <p:spPr>
          <a:xfrm>
            <a:off x="4865762" y="4589248"/>
            <a:ext cx="2440358" cy="19284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9F91EE1-E57F-CBD8-5C46-36AD29ACF391}"/>
              </a:ext>
            </a:extLst>
          </p:cNvPr>
          <p:cNvSpPr/>
          <p:nvPr/>
        </p:nvSpPr>
        <p:spPr>
          <a:xfrm>
            <a:off x="4132954" y="2407628"/>
            <a:ext cx="3911293" cy="125889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2E7DDE-02BB-55AC-666F-A1D10BBC59D9}"/>
              </a:ext>
            </a:extLst>
          </p:cNvPr>
          <p:cNvSpPr/>
          <p:nvPr/>
        </p:nvSpPr>
        <p:spPr>
          <a:xfrm>
            <a:off x="8332260" y="3358308"/>
            <a:ext cx="3256317" cy="33390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A4D23D-1BE1-5DB6-47ED-42E42BF8EB15}"/>
              </a:ext>
            </a:extLst>
          </p:cNvPr>
          <p:cNvSpPr/>
          <p:nvPr/>
        </p:nvSpPr>
        <p:spPr>
          <a:xfrm>
            <a:off x="8676826" y="518534"/>
            <a:ext cx="2984311" cy="222348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78FF28-2AE9-0290-1918-5157A29EAB5A}"/>
              </a:ext>
            </a:extLst>
          </p:cNvPr>
          <p:cNvCxnSpPr>
            <a:cxnSpLocks/>
          </p:cNvCxnSpPr>
          <p:nvPr/>
        </p:nvCxnSpPr>
        <p:spPr>
          <a:xfrm>
            <a:off x="2796337" y="2958634"/>
            <a:ext cx="12072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4CA87C-84F3-6736-AF4C-02E2355D7A85}"/>
              </a:ext>
            </a:extLst>
          </p:cNvPr>
          <p:cNvCxnSpPr/>
          <p:nvPr/>
        </p:nvCxnSpPr>
        <p:spPr>
          <a:xfrm>
            <a:off x="7403102" y="5478623"/>
            <a:ext cx="82315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A2B69-CF52-6C55-8F41-56114C6463C3}"/>
              </a:ext>
            </a:extLst>
          </p:cNvPr>
          <p:cNvCxnSpPr>
            <a:cxnSpLocks/>
          </p:cNvCxnSpPr>
          <p:nvPr/>
        </p:nvCxnSpPr>
        <p:spPr>
          <a:xfrm flipV="1">
            <a:off x="8094505" y="2301747"/>
            <a:ext cx="493750" cy="1867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7B4DEC-DB05-D1DC-D13A-14F289732310}"/>
              </a:ext>
            </a:extLst>
          </p:cNvPr>
          <p:cNvCxnSpPr>
            <a:cxnSpLocks/>
          </p:cNvCxnSpPr>
          <p:nvPr/>
        </p:nvCxnSpPr>
        <p:spPr>
          <a:xfrm flipV="1">
            <a:off x="10153642" y="2762924"/>
            <a:ext cx="0" cy="5247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728E1E-0F93-E110-FE5E-D6821B6EABC2}"/>
              </a:ext>
            </a:extLst>
          </p:cNvPr>
          <p:cNvCxnSpPr>
            <a:cxnSpLocks/>
          </p:cNvCxnSpPr>
          <p:nvPr/>
        </p:nvCxnSpPr>
        <p:spPr>
          <a:xfrm flipV="1">
            <a:off x="6126298" y="3761236"/>
            <a:ext cx="0" cy="704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5F38BA-9B2B-713C-3442-8EF2084B964E}"/>
              </a:ext>
            </a:extLst>
          </p:cNvPr>
          <p:cNvCxnSpPr>
            <a:cxnSpLocks/>
          </p:cNvCxnSpPr>
          <p:nvPr/>
        </p:nvCxnSpPr>
        <p:spPr>
          <a:xfrm flipV="1">
            <a:off x="3670893" y="5478623"/>
            <a:ext cx="1146378" cy="733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5E8FE7-79AB-63DB-C88A-B28919F0C702}"/>
              </a:ext>
            </a:extLst>
          </p:cNvPr>
          <p:cNvCxnSpPr>
            <a:cxnSpLocks/>
          </p:cNvCxnSpPr>
          <p:nvPr/>
        </p:nvCxnSpPr>
        <p:spPr>
          <a:xfrm flipV="1">
            <a:off x="3487314" y="3666520"/>
            <a:ext cx="657997" cy="3944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2FBE06-B4AB-DEC4-BEE7-4450E1CC9AC8}"/>
              </a:ext>
            </a:extLst>
          </p:cNvPr>
          <p:cNvCxnSpPr>
            <a:cxnSpLocks/>
          </p:cNvCxnSpPr>
          <p:nvPr/>
        </p:nvCxnSpPr>
        <p:spPr>
          <a:xfrm flipV="1">
            <a:off x="1725525" y="3475889"/>
            <a:ext cx="0" cy="48762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75C5B2-7E1D-D3D9-DD58-D35C6BD20997}"/>
              </a:ext>
            </a:extLst>
          </p:cNvPr>
          <p:cNvCxnSpPr>
            <a:cxnSpLocks/>
          </p:cNvCxnSpPr>
          <p:nvPr/>
        </p:nvCxnSpPr>
        <p:spPr>
          <a:xfrm>
            <a:off x="2796337" y="1929037"/>
            <a:ext cx="579191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14524B-36D3-EBE7-C51C-CEF7648B4987}"/>
              </a:ext>
            </a:extLst>
          </p:cNvPr>
          <p:cNvSpPr txBox="1"/>
          <p:nvPr/>
        </p:nvSpPr>
        <p:spPr>
          <a:xfrm>
            <a:off x="7828708" y="127443"/>
            <a:ext cx="436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https://github.com/Smithsonian/MitoPilot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01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A361C3-4152-8B4E-1D7C-F95793D0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9" y="1797102"/>
            <a:ext cx="12042941" cy="478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730CB-2D6E-5228-1EDD-85AD7718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92" y="118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MitoPilot documentation website </a:t>
            </a:r>
            <a:r>
              <a:rPr lang="en-US" sz="3200" dirty="0">
                <a:hlinkClick r:id="rId3"/>
              </a:rPr>
              <a:t>https://smithsonian.github.io/MitoPilot/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44B9A-9DE0-85DA-F0F4-697F728F3545}"/>
              </a:ext>
            </a:extLst>
          </p:cNvPr>
          <p:cNvSpPr/>
          <p:nvPr/>
        </p:nvSpPr>
        <p:spPr>
          <a:xfrm>
            <a:off x="2990335" y="2397215"/>
            <a:ext cx="1124465" cy="481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7AFA8-B77C-96B1-FF2B-D1DA1905C304}"/>
              </a:ext>
            </a:extLst>
          </p:cNvPr>
          <p:cNvSpPr/>
          <p:nvPr/>
        </p:nvSpPr>
        <p:spPr>
          <a:xfrm>
            <a:off x="4366055" y="2397215"/>
            <a:ext cx="1021491" cy="4819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2BEAF-8795-1150-0CEF-271290F8E8D6}"/>
              </a:ext>
            </a:extLst>
          </p:cNvPr>
          <p:cNvSpPr/>
          <p:nvPr/>
        </p:nvSpPr>
        <p:spPr>
          <a:xfrm>
            <a:off x="5741773" y="3157155"/>
            <a:ext cx="1412789" cy="2903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3F2B7-1416-0B9D-A6F2-8ADD8E8ECD90}"/>
              </a:ext>
            </a:extLst>
          </p:cNvPr>
          <p:cNvCxnSpPr>
            <a:cxnSpLocks/>
          </p:cNvCxnSpPr>
          <p:nvPr/>
        </p:nvCxnSpPr>
        <p:spPr>
          <a:xfrm flipH="1">
            <a:off x="7198937" y="2833744"/>
            <a:ext cx="646950" cy="4871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80FAAC-E53B-DC93-3211-2CB8F86D1C96}"/>
              </a:ext>
            </a:extLst>
          </p:cNvPr>
          <p:cNvSpPr txBox="1"/>
          <p:nvPr/>
        </p:nvSpPr>
        <p:spPr>
          <a:xfrm>
            <a:off x="7845887" y="2187413"/>
            <a:ext cx="2426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 for using MitoPilot on Hydra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3F9D3-EF8E-2B47-FAB5-43E0A06E7F73}"/>
              </a:ext>
            </a:extLst>
          </p:cNvPr>
          <p:cNvSpPr txBox="1"/>
          <p:nvPr/>
        </p:nvSpPr>
        <p:spPr>
          <a:xfrm>
            <a:off x="5861692" y="1454265"/>
            <a:ext cx="1984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all R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DCFF6-165D-7E34-36DB-2AAAE285568E}"/>
              </a:ext>
            </a:extLst>
          </p:cNvPr>
          <p:cNvSpPr txBox="1"/>
          <p:nvPr/>
        </p:nvSpPr>
        <p:spPr>
          <a:xfrm>
            <a:off x="2450758" y="1478352"/>
            <a:ext cx="24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project tutorial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327690-48EB-7A6A-0517-1BE985F6DFAC}"/>
              </a:ext>
            </a:extLst>
          </p:cNvPr>
          <p:cNvCxnSpPr>
            <a:cxnSpLocks/>
          </p:cNvCxnSpPr>
          <p:nvPr/>
        </p:nvCxnSpPr>
        <p:spPr>
          <a:xfrm flipH="1">
            <a:off x="5399904" y="2014860"/>
            <a:ext cx="461788" cy="3524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629C5-2798-BCBD-6A3D-BFAE03A0D0F4}"/>
              </a:ext>
            </a:extLst>
          </p:cNvPr>
          <p:cNvCxnSpPr>
            <a:cxnSpLocks/>
          </p:cNvCxnSpPr>
          <p:nvPr/>
        </p:nvCxnSpPr>
        <p:spPr>
          <a:xfrm>
            <a:off x="3518028" y="1847684"/>
            <a:ext cx="0" cy="4986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27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3B91E-4ADB-DE32-5B23-EC2594B3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B69B-6D7E-1273-D19B-BC796F25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MitoPilot pipeline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BD9BA-BFDD-1833-F04D-3DF737F2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51644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Three workflow modules</a:t>
            </a:r>
          </a:p>
          <a:p>
            <a:pPr lvl="1"/>
            <a:r>
              <a:rPr lang="en-US" dirty="0"/>
              <a:t>Assemble</a:t>
            </a:r>
          </a:p>
          <a:p>
            <a:pPr lvl="2"/>
            <a:r>
              <a:rPr lang="en-US" dirty="0"/>
              <a:t>Read trimming with `</a:t>
            </a:r>
            <a:r>
              <a:rPr lang="en-US" dirty="0" err="1"/>
              <a:t>fastp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Assembly with `</a:t>
            </a:r>
            <a:r>
              <a:rPr lang="en-US" dirty="0" err="1"/>
              <a:t>GetOrganelle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Read mapping for coverage statistics with `bowtie2`</a:t>
            </a:r>
          </a:p>
          <a:p>
            <a:pPr lvl="1"/>
            <a:r>
              <a:rPr lang="en-US" dirty="0"/>
              <a:t>Annotate</a:t>
            </a:r>
          </a:p>
          <a:p>
            <a:pPr lvl="2"/>
            <a:r>
              <a:rPr lang="en-US" dirty="0"/>
              <a:t>Annotation of protein-coding genes with `Mitos2`</a:t>
            </a:r>
          </a:p>
          <a:p>
            <a:pPr lvl="2"/>
            <a:r>
              <a:rPr lang="en-US" dirty="0"/>
              <a:t>Annotation of tRNAs with `</a:t>
            </a:r>
            <a:r>
              <a:rPr lang="en-US" dirty="0" err="1"/>
              <a:t>tRNAscan</a:t>
            </a:r>
            <a:r>
              <a:rPr lang="en-US" dirty="0"/>
              <a:t>-SE`</a:t>
            </a:r>
          </a:p>
          <a:p>
            <a:pPr lvl="2"/>
            <a:r>
              <a:rPr lang="en-US" dirty="0"/>
              <a:t>Automatic curation with taxon-specific rulesets</a:t>
            </a:r>
          </a:p>
          <a:p>
            <a:pPr lvl="2"/>
            <a:r>
              <a:rPr lang="en-US" dirty="0"/>
              <a:t>Manual review and editing of annotations</a:t>
            </a:r>
          </a:p>
          <a:p>
            <a:pPr lvl="1"/>
            <a:r>
              <a:rPr lang="en-US" dirty="0"/>
              <a:t>Export</a:t>
            </a:r>
          </a:p>
          <a:p>
            <a:pPr lvl="2"/>
            <a:r>
              <a:rPr lang="en-US" dirty="0"/>
              <a:t>Custom scripts to parse results</a:t>
            </a:r>
          </a:p>
          <a:p>
            <a:pPr lvl="2"/>
            <a:r>
              <a:rPr lang="en-US" dirty="0"/>
              <a:t>Generates gene-by-gene alignment report, whole mitogenome FASTA, individual gene FASTAs, GenBank feature tables, and GFF formatted annotations </a:t>
            </a:r>
          </a:p>
        </p:txBody>
      </p:sp>
    </p:spTree>
    <p:extLst>
      <p:ext uri="{BB962C8B-B14F-4D97-AF65-F5344CB8AC3E}">
        <p14:creationId xmlns:p14="http://schemas.microsoft.com/office/powerpoint/2010/main" val="328722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6BBDB-E5D3-2BC4-EC3D-54286A08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0000-A33F-FE2D-AB3E-DF39F9B2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927"/>
            <a:ext cx="10515600" cy="1325563"/>
          </a:xfrm>
        </p:spPr>
        <p:txBody>
          <a:bodyPr/>
          <a:lstStyle/>
          <a:p>
            <a:r>
              <a:rPr lang="en-US" dirty="0"/>
              <a:t>MitoPilot usage at the NMNH…so far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989097-D3AC-BFDC-8FD3-87B4C46B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846608" cy="5324896"/>
          </a:xfrm>
        </p:spPr>
        <p:txBody>
          <a:bodyPr>
            <a:normAutofit/>
          </a:bodyPr>
          <a:lstStyle/>
          <a:p>
            <a:r>
              <a:rPr lang="en-US" dirty="0"/>
              <a:t>Matt Girard has processed 1,328 fish samples</a:t>
            </a:r>
          </a:p>
          <a:p>
            <a:pPr lvl="1"/>
            <a:r>
              <a:rPr lang="en-US" dirty="0"/>
              <a:t>269 published on GenBank</a:t>
            </a:r>
          </a:p>
          <a:p>
            <a:r>
              <a:rPr lang="en-US" dirty="0"/>
              <a:t>Dan </a:t>
            </a:r>
            <a:r>
              <a:rPr lang="en-US" dirty="0" err="1"/>
              <a:t>MacGuigan</a:t>
            </a:r>
            <a:r>
              <a:rPr lang="en-US" dirty="0"/>
              <a:t> has processed 65 starfish (from Allen Collins &amp; Chris Mah) and 4 dipteran (from Julia Steier) samples</a:t>
            </a:r>
          </a:p>
          <a:p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14BB49C-6F17-C42B-5FD2-E05313D9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32" y="3168979"/>
            <a:ext cx="35544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3BE7713-88C9-0806-09F1-BC6941020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34" y="4060324"/>
            <a:ext cx="2230385" cy="16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B920FF-E832-47F6-268E-7B08AB87D51C}"/>
              </a:ext>
            </a:extLst>
          </p:cNvPr>
          <p:cNvSpPr txBox="1"/>
          <p:nvPr/>
        </p:nvSpPr>
        <p:spPr>
          <a:xfrm>
            <a:off x="-924913" y="64823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Nippled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Sea Star (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Gomophia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nardoa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20AA1-20DE-A519-8F8B-97819FAC1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613" y="4691531"/>
            <a:ext cx="7772400" cy="1537186"/>
          </a:xfrm>
          <a:prstGeom prst="rect">
            <a:avLst/>
          </a:prstGeom>
        </p:spPr>
      </p:pic>
      <p:pic>
        <p:nvPicPr>
          <p:cNvPr id="1033" name="Picture 9" descr="Strauzia - Wikipedia">
            <a:extLst>
              <a:ext uri="{FF2B5EF4-FFF2-40B4-BE49-F238E27FC236}">
                <a16:creationId xmlns:a16="http://schemas.microsoft.com/office/drawing/2014/main" id="{411A109D-56D4-63EF-1D67-F02B71E9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42" y="3288666"/>
            <a:ext cx="1668865" cy="14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EF92D7-FFBF-F4E0-A887-8547AB640AEA}"/>
              </a:ext>
            </a:extLst>
          </p:cNvPr>
          <p:cNvSpPr txBox="1"/>
          <p:nvPr/>
        </p:nvSpPr>
        <p:spPr>
          <a:xfrm>
            <a:off x="4392613" y="4195375"/>
            <a:ext cx="6558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tephritid</a:t>
            </a:r>
            <a:r>
              <a:rPr lang="en-US" dirty="0"/>
              <a:t> fruit fly (</a:t>
            </a:r>
            <a:r>
              <a:rPr lang="en-US" i="1" dirty="0" err="1"/>
              <a:t>Strauzia</a:t>
            </a:r>
            <a:r>
              <a:rPr lang="en-US" dirty="0"/>
              <a:t>) mitogenomes from MitoPilot</a:t>
            </a:r>
          </a:p>
        </p:txBody>
      </p:sp>
    </p:spTree>
    <p:extLst>
      <p:ext uri="{BB962C8B-B14F-4D97-AF65-F5344CB8AC3E}">
        <p14:creationId xmlns:p14="http://schemas.microsoft.com/office/powerpoint/2010/main" val="355735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3286-466A-999A-01F6-98A8E80A1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2486-4B8D-6AC8-64B4-3F928B21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adapting MitoPilot for new taxa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D68D-A490-6A8A-5C51-5F3545290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existing reference mitogenomes for assembly with </a:t>
            </a:r>
            <a:r>
              <a:rPr lang="en-US" dirty="0" err="1"/>
              <a:t>GetOrganelle</a:t>
            </a:r>
            <a:endParaRPr lang="en-US" dirty="0"/>
          </a:p>
          <a:p>
            <a:r>
              <a:rPr lang="en-US" dirty="0"/>
              <a:t>Taxa with “unusual” mitogenome features</a:t>
            </a:r>
          </a:p>
          <a:p>
            <a:pPr lvl="1"/>
            <a:r>
              <a:rPr lang="en-US" dirty="0"/>
              <a:t>Fragmented</a:t>
            </a:r>
          </a:p>
          <a:p>
            <a:pPr lvl="1"/>
            <a:r>
              <a:rPr lang="en-US" dirty="0"/>
              <a:t>Mitochondrial telomeres</a:t>
            </a:r>
          </a:p>
          <a:p>
            <a:pPr lvl="1"/>
            <a:r>
              <a:rPr lang="en-US" dirty="0"/>
              <a:t>Gene duplication</a:t>
            </a:r>
          </a:p>
          <a:p>
            <a:pPr lvl="1"/>
            <a:r>
              <a:rPr lang="en-US" dirty="0"/>
              <a:t>Pseudogenes</a:t>
            </a:r>
          </a:p>
          <a:p>
            <a:pPr lvl="1"/>
            <a:r>
              <a:rPr lang="en-US" dirty="0"/>
              <a:t>Bi-parental inheritance</a:t>
            </a:r>
          </a:p>
          <a:p>
            <a:r>
              <a:rPr lang="en-US" dirty="0"/>
              <a:t>NCBI GenBank has an opaque, taxon-specific review processes</a:t>
            </a:r>
          </a:p>
        </p:txBody>
      </p:sp>
    </p:spTree>
    <p:extLst>
      <p:ext uri="{BB962C8B-B14F-4D97-AF65-F5344CB8AC3E}">
        <p14:creationId xmlns:p14="http://schemas.microsoft.com/office/powerpoint/2010/main" val="252469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328</Words>
  <Application>Microsoft Macintosh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MitoPilot Overview</vt:lpstr>
      <vt:lpstr>Introduction to MitoPilot</vt:lpstr>
      <vt:lpstr>MitoPilot architecture</vt:lpstr>
      <vt:lpstr>MitoPilot documentation website https://smithsonian.github.io/MitoPilot/</vt:lpstr>
      <vt:lpstr>MitoPilot pipeline overview</vt:lpstr>
      <vt:lpstr>MitoPilot usage at the NMNH…so far</vt:lpstr>
      <vt:lpstr>Challenges of adapting MitoPilot for new taxa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MacGuigan, Daniel</dc:creator>
  <cp:lastModifiedBy>MacGuigan, Daniel</cp:lastModifiedBy>
  <cp:revision>47</cp:revision>
  <dcterms:created xsi:type="dcterms:W3CDTF">2025-04-18T13:00:25Z</dcterms:created>
  <dcterms:modified xsi:type="dcterms:W3CDTF">2025-06-12T16:44:40Z</dcterms:modified>
</cp:coreProperties>
</file>