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2" r:id="rId5"/>
    <p:sldId id="261" r:id="rId6"/>
    <p:sldId id="258" r:id="rId7"/>
    <p:sldId id="257" r:id="rId8"/>
    <p:sldId id="263" r:id="rId9"/>
    <p:sldId id="265" r:id="rId10"/>
    <p:sldId id="266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/>
    <p:restoredTop sz="94712"/>
  </p:normalViewPr>
  <p:slideViewPr>
    <p:cSldViewPr snapToGrid="0">
      <p:cViewPr varScale="1">
        <p:scale>
          <a:sx n="138" d="100"/>
          <a:sy n="138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F4EA5-F469-D24D-881B-EE7F49D3AF4F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CF2F1-3E18-1047-827C-3143D00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1D0D-BC29-A08D-55DE-47617C718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A9D49-10B6-2946-BF9C-D5D22CF13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9240-D2AF-1FFE-22FB-EBD51397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6B13-AEE6-D597-5B22-7D68F66E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D335A-A6C7-7C67-CD4B-A284D31D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7EC9-5F43-C9D7-8028-80DDE004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AC95F-3963-C778-760F-ADA8F09DB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56CF6-1992-E324-8C72-EFE0977C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EE87C-67D7-E58C-8FDB-FA317555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FC61-5AB7-09E2-7F0A-4004D686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22A45-25E6-531F-D804-6C605BADE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CDF78-AA94-B729-6C16-EC4A50D9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2EEC-1254-394E-2372-2A3988CF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F7638-20C6-89FF-CE5D-C0966362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C9613-75C0-2E71-7438-EEA834A5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2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CB64-81A1-F2D7-7FB4-C56BA947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73F2-619C-148A-2A5F-288F89C7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8228-6922-36AD-79DC-F087AF30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76E9-C0E9-6B97-A061-12ECCABE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7BC3-F9AD-FBE4-13FA-5C36E564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5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42A1-2E52-1482-50F7-27D6FC00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C15F8-211D-3E76-A7DF-FA190235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FFBF-03F3-092A-CAFB-37599870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9D64A-5B20-F83E-7989-67E7CA6A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95115-FC77-051D-643C-D656CB18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89BA-BD75-AFBD-F87B-802208A8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7014-666B-183E-0085-33930B49E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835B9-ACFF-E5DB-D634-BC295BEF5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8B7B7-DC4A-FAD3-CBD6-D275E5C3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536E-ED51-CBFF-D691-04204FB2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59B81-B15B-D29E-E981-D64873DF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7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3F12-2EF1-ABC5-8522-23E2ABF9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A17F6-802E-A668-0DCA-4A59206FC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2DDA-B9F7-09C0-3872-E7019DC83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5BF8E-9F63-AEC7-AD37-3307E3D09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3FBA8-5D9F-F2CE-2A6C-7D5582366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730B3-618E-1B55-A8C7-FD0DA394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E0DA1-8512-A08D-53D0-57B99395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50A27-064F-F081-E105-D39C27F8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2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970A-C0A0-566F-72F3-1F79223A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BEE24-CAFD-E265-9A60-C89F7C52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C432B-250F-C9CA-DFCB-6707DE3F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174C6-06B4-D90E-E126-487458A1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9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078A1-07D1-EFC8-DCDA-5A2AEB74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3A08F-899D-AF38-74F1-C1446DC0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C0F18-5024-30E5-D41B-643C224A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2A08-5A72-2ADB-A92B-94661193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063D-F96E-D6C7-4FCC-2E09E43DA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22495-7D77-94C1-A668-EF8C8E3A2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A8DE1-D024-CD8B-966D-04B4A03C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18D8D-D486-3ABF-CEAE-588B31DD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D309D-2A07-E552-31A0-BDED6BD8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6ADD-66F9-3F9E-8765-12AC9BA7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15365-9AA1-6173-1426-A08413BAE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6752B-BF74-B5A7-8FF5-7D53B214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C04B5-4387-92A6-7772-9778D972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B23F7-4D64-CF9E-5D48-BE4497B3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78B11-84FC-8BAE-8D6D-96D12471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58B89-0DBF-5D17-7AD3-A64FDBAE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C1BDC-F497-86F8-FA11-2509D40B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9684-281A-90F9-6E9C-533227553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7CB75-2F4B-4249-958A-39262645D886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B110-9FBF-5700-4578-F328D7006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8200-DFB3-C20D-53E8-28670BC47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4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elixKrueger/TrimGalore" TargetMode="External"/><Relationship Id="rId3" Type="http://schemas.openxmlformats.org/officeDocument/2006/relationships/hyperlink" Target="https://github.com/MultiQC/MultiQC" TargetMode="External"/><Relationship Id="rId7" Type="http://schemas.openxmlformats.org/officeDocument/2006/relationships/hyperlink" Target="https://github.com/timflutre/trimmomatic" TargetMode="External"/><Relationship Id="rId2" Type="http://schemas.openxmlformats.org/officeDocument/2006/relationships/hyperlink" Target="https://github.com/s-andrews/FastQ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utadapt.readthedocs.io/en/stable/" TargetMode="External"/><Relationship Id="rId5" Type="http://schemas.openxmlformats.org/officeDocument/2006/relationships/hyperlink" Target="https://github.com/OpenGene/fastp" TargetMode="External"/><Relationship Id="rId4" Type="http://schemas.openxmlformats.org/officeDocument/2006/relationships/hyperlink" Target="https://smithsonian.github.io/NMNH-Ocean-DNA/qmd/dataManagementScripts/DNA_QC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rcelauliano/MitoHiFi" TargetMode="External"/><Relationship Id="rId3" Type="http://schemas.openxmlformats.org/officeDocument/2006/relationships/hyperlink" Target="https://github.com/chrishah/MITObim" TargetMode="External"/><Relationship Id="rId7" Type="http://schemas.openxmlformats.org/officeDocument/2006/relationships/hyperlink" Target="https://doi.org/10.1111/2041-210X.14506" TargetMode="External"/><Relationship Id="rId2" Type="http://schemas.openxmlformats.org/officeDocument/2006/relationships/hyperlink" Target="https://manual.geneious.com/en/latest/AssemblyMapping.html#map-to-refer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miAllio/MitoFinder" TargetMode="External"/><Relationship Id="rId5" Type="http://schemas.openxmlformats.org/officeDocument/2006/relationships/hyperlink" Target="https://github.com/linzhi2013/MitoZ" TargetMode="External"/><Relationship Id="rId4" Type="http://schemas.openxmlformats.org/officeDocument/2006/relationships/hyperlink" Target="https://github.com/Kinggerm/GetOrganell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itofish.aori.u-tokyo.ac.jp/annotation/input/" TargetMode="External"/><Relationship Id="rId3" Type="http://schemas.openxmlformats.org/officeDocument/2006/relationships/hyperlink" Target="https://doi.org/10.1093/nar/gkz833" TargetMode="External"/><Relationship Id="rId7" Type="http://schemas.openxmlformats.org/officeDocument/2006/relationships/hyperlink" Target="https://doi.org/10.1093/bioinformatics/btm573" TargetMode="External"/><Relationship Id="rId2" Type="http://schemas.openxmlformats.org/officeDocument/2006/relationships/hyperlink" Target="https://github.com/RemiAllio/MitoFin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93/nar/gkab688" TargetMode="External"/><Relationship Id="rId5" Type="http://schemas.openxmlformats.org/officeDocument/2006/relationships/hyperlink" Target="https://doi.org/10.1093/nar/gkr1131" TargetMode="External"/><Relationship Id="rId4" Type="http://schemas.openxmlformats.org/officeDocument/2006/relationships/hyperlink" Target="https://doi.org/10.3389/fgene.2023.1250907" TargetMode="External"/><Relationship Id="rId9" Type="http://schemas.openxmlformats.org/officeDocument/2006/relationships/hyperlink" Target="https://doi.org/10.1093/bfgp/elv02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bfgp/elv02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fgp/elv027" TargetMode="External"/><Relationship Id="rId2" Type="http://schemas.openxmlformats.org/officeDocument/2006/relationships/hyperlink" Target="https://submit.ncbi.nlm.nih.go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mito.2016.07.00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scitotenv.2023.16232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i.org/10.1016/j.gecco.2019.e00547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CAD1-F9B1-33D2-0660-6B89C1A8D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17" y="1245899"/>
            <a:ext cx="11140965" cy="2929195"/>
          </a:xfrm>
        </p:spPr>
        <p:txBody>
          <a:bodyPr>
            <a:normAutofit/>
          </a:bodyPr>
          <a:lstStyle/>
          <a:p>
            <a:r>
              <a:rPr lang="en-US" dirty="0"/>
              <a:t>A Brief Primer on </a:t>
            </a:r>
            <a:br>
              <a:rPr lang="en-US" dirty="0"/>
            </a:br>
            <a:r>
              <a:rPr lang="en-US" dirty="0"/>
              <a:t>Reference Mitochondrial Genomes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A5EB6-5B4C-267F-D4DC-D4CECB17485C}"/>
              </a:ext>
            </a:extLst>
          </p:cNvPr>
          <p:cNvSpPr txBox="1"/>
          <p:nvPr/>
        </p:nvSpPr>
        <p:spPr>
          <a:xfrm>
            <a:off x="3511296" y="4565529"/>
            <a:ext cx="5169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Dan </a:t>
            </a:r>
            <a:r>
              <a:rPr lang="en-US" sz="2400" dirty="0" err="1"/>
              <a:t>MacGuigan</a:t>
            </a:r>
            <a:endParaRPr lang="en-US" sz="2400" dirty="0"/>
          </a:p>
          <a:p>
            <a:pPr algn="ctr"/>
            <a:r>
              <a:rPr lang="en-US" sz="2400" dirty="0"/>
              <a:t>NOAA National Systematics Lab</a:t>
            </a:r>
          </a:p>
        </p:txBody>
      </p:sp>
    </p:spTree>
    <p:extLst>
      <p:ext uri="{BB962C8B-B14F-4D97-AF65-F5344CB8AC3E}">
        <p14:creationId xmlns:p14="http://schemas.microsoft.com/office/powerpoint/2010/main" val="368447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797C5-85EA-F6AE-7C25-E225EC738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5BF0-3B50-0210-4115-8C888FFE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sequence data QC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E51F-643E-4C12-8ED2-F2FC1010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 sequence data to remove</a:t>
            </a:r>
          </a:p>
          <a:p>
            <a:pPr lvl="1"/>
            <a:r>
              <a:rPr lang="en-US" dirty="0"/>
              <a:t>Multiplexing indexes/barcodes</a:t>
            </a:r>
          </a:p>
          <a:p>
            <a:pPr lvl="1"/>
            <a:r>
              <a:rPr lang="en-US" dirty="0"/>
              <a:t>Adapter contamination</a:t>
            </a:r>
          </a:p>
          <a:p>
            <a:pPr lvl="1"/>
            <a:r>
              <a:rPr lang="en-US" dirty="0"/>
              <a:t>Low quality regions and reads</a:t>
            </a:r>
          </a:p>
          <a:p>
            <a:pPr lvl="1"/>
            <a:r>
              <a:rPr lang="en-US" dirty="0"/>
              <a:t>And possibly more</a:t>
            </a:r>
          </a:p>
          <a:p>
            <a:r>
              <a:rPr lang="en-US" dirty="0"/>
              <a:t>Popular software:</a:t>
            </a:r>
          </a:p>
          <a:p>
            <a:pPr lvl="1"/>
            <a:r>
              <a:rPr lang="en-US" dirty="0">
                <a:hlinkClick r:id="rId2"/>
              </a:rPr>
              <a:t>FastQC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MultiQC</a:t>
            </a:r>
            <a:r>
              <a:rPr lang="en-US" dirty="0"/>
              <a:t> for basic quality checks – </a:t>
            </a:r>
            <a:r>
              <a:rPr lang="en-US" dirty="0">
                <a:hlinkClick r:id="rId4"/>
              </a:rPr>
              <a:t>Hydra script here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fastp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cutadapt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Trimmomatic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Trim Galore</a:t>
            </a:r>
            <a:endParaRPr lang="en-US" dirty="0"/>
          </a:p>
          <a:p>
            <a:pPr lvl="1"/>
            <a:r>
              <a:rPr lang="en-US" dirty="0"/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38499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94195-EF93-E496-3243-6068177C1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6A6E-F8A1-E270-DF5C-1172F429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assembly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6957E-8418-94F2-3FA5-D8F8BC25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dirty="0"/>
              <a:t>Reference-based assembly</a:t>
            </a:r>
          </a:p>
          <a:p>
            <a:pPr lvl="1"/>
            <a:r>
              <a:rPr lang="en-US" dirty="0"/>
              <a:t>“Map to reference” method in </a:t>
            </a:r>
            <a:r>
              <a:rPr lang="en-US" dirty="0">
                <a:hlinkClick r:id="rId2"/>
              </a:rPr>
              <a:t>Geneious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MITObim</a:t>
            </a:r>
            <a:r>
              <a:rPr lang="en-US" dirty="0"/>
              <a:t> (also has a de novo mode)</a:t>
            </a:r>
          </a:p>
          <a:p>
            <a:r>
              <a:rPr lang="en-US" dirty="0"/>
              <a:t>De novo assembly specifically for mitogenomes</a:t>
            </a:r>
          </a:p>
          <a:p>
            <a:pPr lvl="1"/>
            <a:r>
              <a:rPr lang="en-US" dirty="0" err="1">
                <a:hlinkClick r:id="rId4"/>
              </a:rPr>
              <a:t>GetOrganelle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MitoZ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MitoFinder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mtGrasp</a:t>
            </a:r>
            <a:endParaRPr lang="en-US" dirty="0"/>
          </a:p>
          <a:p>
            <a:pPr lvl="1"/>
            <a:r>
              <a:rPr lang="en-US" dirty="0" err="1">
                <a:hlinkClick r:id="rId8"/>
              </a:rPr>
              <a:t>MitoHiFi</a:t>
            </a:r>
            <a:r>
              <a:rPr lang="en-US" dirty="0"/>
              <a:t> - specifically for PacBio long reads</a:t>
            </a:r>
          </a:p>
          <a:p>
            <a:r>
              <a:rPr lang="en-US" dirty="0"/>
              <a:t>Or any general de novo genome assembler, followed by manual identification of the mitochondrial contig(s)</a:t>
            </a:r>
          </a:p>
        </p:txBody>
      </p:sp>
    </p:spTree>
    <p:extLst>
      <p:ext uri="{BB962C8B-B14F-4D97-AF65-F5344CB8AC3E}">
        <p14:creationId xmlns:p14="http://schemas.microsoft.com/office/powerpoint/2010/main" val="170020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072B9-1ED7-EB6D-DE84-B84C35390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D502-C521-5CA3-F138-3A36FFF2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annotation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FA0D11-B819-9CC2-BB39-A1441BDD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Homology-based annotation</a:t>
            </a:r>
          </a:p>
          <a:p>
            <a:pPr lvl="1"/>
            <a:r>
              <a:rPr lang="en-US" dirty="0"/>
              <a:t>BLAST</a:t>
            </a:r>
          </a:p>
          <a:p>
            <a:pPr lvl="1"/>
            <a:r>
              <a:rPr lang="en-US" dirty="0">
                <a:hlinkClick r:id="rId2"/>
              </a:rPr>
              <a:t>MitoFinder</a:t>
            </a:r>
            <a:endParaRPr lang="en-US" dirty="0"/>
          </a:p>
          <a:p>
            <a:r>
              <a:rPr lang="en-US" dirty="0"/>
              <a:t>De novo annotation</a:t>
            </a:r>
          </a:p>
          <a:p>
            <a:pPr lvl="1"/>
            <a:r>
              <a:rPr lang="en-US" dirty="0">
                <a:hlinkClick r:id="rId3"/>
              </a:rPr>
              <a:t>MITOS2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DeGeCI</a:t>
            </a:r>
            <a:endParaRPr lang="en-US" dirty="0"/>
          </a:p>
          <a:p>
            <a:r>
              <a:rPr lang="en-US" dirty="0"/>
              <a:t>tRNA annotation</a:t>
            </a:r>
          </a:p>
          <a:p>
            <a:pPr lvl="1"/>
            <a:r>
              <a:rPr lang="en-US" dirty="0">
                <a:hlinkClick r:id="rId5"/>
              </a:rPr>
              <a:t>MiTFi</a:t>
            </a:r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tRNAscan-SE 2.0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ARWEN</a:t>
            </a:r>
            <a:endParaRPr lang="en-US" dirty="0"/>
          </a:p>
          <a:p>
            <a:r>
              <a:rPr lang="en-US" dirty="0"/>
              <a:t>Taxon-specific annotation</a:t>
            </a:r>
          </a:p>
          <a:p>
            <a:pPr lvl="1"/>
            <a:r>
              <a:rPr lang="en-US" dirty="0">
                <a:hlinkClick r:id="rId8"/>
              </a:rPr>
              <a:t>MitoAnnotator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451DA6-2AFA-C076-54D3-0A27ACFCE6DC}"/>
              </a:ext>
            </a:extLst>
          </p:cNvPr>
          <p:cNvSpPr txBox="1">
            <a:spLocks/>
          </p:cNvSpPr>
          <p:nvPr/>
        </p:nvSpPr>
        <p:spPr>
          <a:xfrm>
            <a:off x="7268308" y="1690688"/>
            <a:ext cx="4293016" cy="4044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/>
              <a:t>“The most important thing is…annotating [the mitogenome] correctly.”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hlinkClick r:id="rId9"/>
              </a:rPr>
              <a:t>Smith 2016, Briefings in Functional Genomics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837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8098D-FA0E-5D3D-2167-E67BDE5D0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3D97-5BCA-9C99-92C0-D01CBED4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curation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599B2-09DF-51CE-D5A3-E5F72E965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820508" cy="4802187"/>
          </a:xfrm>
        </p:spPr>
        <p:txBody>
          <a:bodyPr>
            <a:normAutofit/>
          </a:bodyPr>
          <a:lstStyle/>
          <a:p>
            <a:r>
              <a:rPr lang="en-US" dirty="0"/>
              <a:t>Most annotation methods produce decent gene models</a:t>
            </a:r>
          </a:p>
          <a:p>
            <a:r>
              <a:rPr lang="en-US" dirty="0"/>
              <a:t>But manual curation is often still required</a:t>
            </a:r>
          </a:p>
          <a:p>
            <a:r>
              <a:rPr lang="en-US" dirty="0"/>
              <a:t>To my knowledge, there is no software designed specifically for manual curation of mitochondrial genome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7116-1BC4-89A0-962A-AD3C1B577E0B}"/>
              </a:ext>
            </a:extLst>
          </p:cNvPr>
          <p:cNvSpPr txBox="1">
            <a:spLocks/>
          </p:cNvSpPr>
          <p:nvPr/>
        </p:nvSpPr>
        <p:spPr>
          <a:xfrm>
            <a:off x="7268308" y="1690688"/>
            <a:ext cx="4293016" cy="4044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/>
              <a:t>“The most important thing is…annotating [the mitogenome] correctly.”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hlinkClick r:id="rId2"/>
              </a:rPr>
              <a:t>Smith 2016, Briefings in Functional Genomics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317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7CFD-8CA9-2FA3-F4B3-1B6EA63A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submission to GenBank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1CB1-B807-AEAA-6535-880CB07D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2524"/>
            <a:ext cx="6195647" cy="505547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NCBI Submission Portal</a:t>
            </a:r>
            <a:endParaRPr lang="en-US" dirty="0"/>
          </a:p>
          <a:p>
            <a:r>
              <a:rPr lang="en-US" dirty="0"/>
              <a:t>Requires two files: the mitogenome assembly (FASTA) and the annotation information (feature table)</a:t>
            </a:r>
          </a:p>
          <a:p>
            <a:r>
              <a:rPr lang="en-US" dirty="0"/>
              <a:t>Every submission is manually reviewed by GenBank staff</a:t>
            </a:r>
          </a:p>
          <a:p>
            <a:pPr lvl="1"/>
            <a:r>
              <a:rPr lang="en-US" dirty="0"/>
              <a:t>No clear rules on what makes a submission acceptable</a:t>
            </a:r>
          </a:p>
          <a:p>
            <a:pPr lvl="1"/>
            <a:r>
              <a:rPr lang="en-US" dirty="0"/>
              <a:t>A singe problematic sample may lead to rejection of the entire submission batch</a:t>
            </a:r>
          </a:p>
          <a:p>
            <a:pPr lvl="1"/>
            <a:r>
              <a:rPr lang="en-US" dirty="0"/>
              <a:t>Often becomes an iterative process of correcting errors and resubmitting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C07A54-E3F4-0A10-FBC7-7B0DE8943AB0}"/>
              </a:ext>
            </a:extLst>
          </p:cNvPr>
          <p:cNvSpPr txBox="1">
            <a:spLocks/>
          </p:cNvSpPr>
          <p:nvPr/>
        </p:nvSpPr>
        <p:spPr>
          <a:xfrm>
            <a:off x="7268308" y="1690688"/>
            <a:ext cx="4293016" cy="4044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 dirty="0"/>
              <a:t>“The most important thing is </a:t>
            </a:r>
            <a:r>
              <a:rPr lang="en-US" sz="3200" b="1" i="1" dirty="0"/>
              <a:t>depositing the </a:t>
            </a:r>
            <a:r>
              <a:rPr lang="en-US" sz="3200" b="1" i="1" dirty="0" err="1"/>
              <a:t>mtDNA</a:t>
            </a:r>
            <a:r>
              <a:rPr lang="en-US" sz="3200" b="1" i="1" dirty="0"/>
              <a:t> into GenBank </a:t>
            </a:r>
            <a:r>
              <a:rPr lang="en-US" sz="3200" i="1" dirty="0"/>
              <a:t>and annotating it correctly.”</a:t>
            </a:r>
            <a:endParaRPr lang="en-US" sz="3200" i="1" dirty="0">
              <a:hlinkClick r:id="rId3"/>
            </a:endParaRP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Smith 2016, Briefings in Functional Genomics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951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34A7-3B23-F964-483E-ECA26C84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mitochondrial genome?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0EF47-DFDF-DF24-833A-4D4F927C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34" y="1502980"/>
            <a:ext cx="6444018" cy="456038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5A7690-D458-2659-ECA1-8F7EE5C5C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83" y="1690688"/>
            <a:ext cx="4895234" cy="4917648"/>
          </a:xfrm>
        </p:spPr>
        <p:txBody>
          <a:bodyPr>
            <a:normAutofit/>
          </a:bodyPr>
          <a:lstStyle/>
          <a:p>
            <a:r>
              <a:rPr lang="en-US" dirty="0"/>
              <a:t>Usually (but not always) a single circular DNA molecule</a:t>
            </a:r>
          </a:p>
          <a:p>
            <a:r>
              <a:rPr lang="en-US" dirty="0"/>
              <a:t>Usually (but not always) contains only genes with few non-coding regions</a:t>
            </a:r>
          </a:p>
          <a:p>
            <a:r>
              <a:rPr lang="en-US" dirty="0"/>
              <a:t>Usually (but not always) maternal inheritance with no recombination</a:t>
            </a:r>
          </a:p>
          <a:p>
            <a:r>
              <a:rPr lang="en-US" dirty="0"/>
              <a:t>Contains many important DNA barcoding genes: </a:t>
            </a:r>
            <a:r>
              <a:rPr lang="en-US" i="1" dirty="0"/>
              <a:t>CO1, 12s, 16s, </a:t>
            </a:r>
            <a:r>
              <a:rPr lang="en-US" i="1" dirty="0" err="1"/>
              <a:t>CytB</a:t>
            </a:r>
            <a:r>
              <a:rPr lang="en-US" i="1" dirty="0"/>
              <a:t>, </a:t>
            </a:r>
            <a:r>
              <a:rPr lang="en-US" i="1" dirty="0" err="1"/>
              <a:t>MutS</a:t>
            </a:r>
            <a:r>
              <a:rPr lang="en-US" i="1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76B11-A839-BF9C-D23B-7E11619EA544}"/>
              </a:ext>
            </a:extLst>
          </p:cNvPr>
          <p:cNvSpPr txBox="1"/>
          <p:nvPr/>
        </p:nvSpPr>
        <p:spPr>
          <a:xfrm>
            <a:off x="6004054" y="6169709"/>
            <a:ext cx="5735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human mitochondrial genome</a:t>
            </a:r>
          </a:p>
          <a:p>
            <a:pPr algn="ctr"/>
            <a:r>
              <a:rPr lang="en-US" dirty="0">
                <a:hlinkClick r:id="rId3"/>
              </a:rPr>
              <a:t>Picard et al. 2016, Mitochondrion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8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B05A8-253F-3D3B-C902-385788044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2B09-EC82-FEE7-53B6-FF64FE40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 we need more mitochondrial genomes?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B126A-162A-A623-3C40-D829ECE6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540"/>
          <a:stretch>
            <a:fillRect/>
          </a:stretch>
        </p:blipFill>
        <p:spPr>
          <a:xfrm>
            <a:off x="303206" y="1574830"/>
            <a:ext cx="6653049" cy="132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B9FD0B-E0CC-03C5-2F14-375E4F9A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17" b="61116"/>
          <a:stretch>
            <a:fillRect/>
          </a:stretch>
        </p:blipFill>
        <p:spPr>
          <a:xfrm>
            <a:off x="2596055" y="2535557"/>
            <a:ext cx="3811577" cy="1397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16711D-0591-3D21-0227-4DDF3B079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55" y="1543994"/>
            <a:ext cx="4825859" cy="403264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D7DF4A-3DEE-1F21-7D99-91C7C129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06" y="3988443"/>
            <a:ext cx="6876070" cy="1588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“For many groups…</a:t>
            </a:r>
            <a:r>
              <a:rPr lang="en-US" i="1" dirty="0" err="1"/>
              <a:t>mtDNAs</a:t>
            </a:r>
            <a:r>
              <a:rPr lang="en-US" i="1" dirty="0"/>
              <a:t> are so well sampled that newly published genomes are </a:t>
            </a:r>
            <a:r>
              <a:rPr lang="en-US" b="1" i="1" dirty="0"/>
              <a:t>no longer contributing to the progression of science</a:t>
            </a:r>
            <a:r>
              <a:rPr lang="en-US" i="1" dirty="0"/>
              <a:t>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69FE-FE4D-0758-1CAA-3C3C3C49ADFE}"/>
              </a:ext>
            </a:extLst>
          </p:cNvPr>
          <p:cNvSpPr txBox="1">
            <a:spLocks/>
          </p:cNvSpPr>
          <p:nvPr/>
        </p:nvSpPr>
        <p:spPr>
          <a:xfrm>
            <a:off x="588579" y="6062969"/>
            <a:ext cx="11014842" cy="60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I would argue that, even a decade later, this is simply not true.</a:t>
            </a:r>
          </a:p>
        </p:txBody>
      </p:sp>
    </p:spTree>
    <p:extLst>
      <p:ext uri="{BB962C8B-B14F-4D97-AF65-F5344CB8AC3E}">
        <p14:creationId xmlns:p14="http://schemas.microsoft.com/office/powerpoint/2010/main" val="332423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AF17-BBBD-6D2D-0511-45A46C3F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35" y="290984"/>
            <a:ext cx="1177393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rise of eDNA metabarcoding makes mitochondrial reference libraries more important than ever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1B539F-3A15-D999-2667-8E4801985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55"/>
          <a:stretch>
            <a:fillRect/>
          </a:stretch>
        </p:blipFill>
        <p:spPr bwMode="auto">
          <a:xfrm>
            <a:off x="1151239" y="1551013"/>
            <a:ext cx="3803822" cy="45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2BDE94-29CA-277D-4DA2-8E3E5ACC37C3}"/>
              </a:ext>
            </a:extLst>
          </p:cNvPr>
          <p:cNvSpPr txBox="1"/>
          <p:nvPr/>
        </p:nvSpPr>
        <p:spPr>
          <a:xfrm>
            <a:off x="436605" y="6110502"/>
            <a:ext cx="565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Aquatic eDNA publications</a:t>
            </a:r>
          </a:p>
          <a:p>
            <a:pPr algn="ctr"/>
            <a:r>
              <a:rPr lang="en-US" dirty="0">
                <a:hlinkClick r:id="rId3"/>
              </a:rPr>
              <a:t>Takahashi et al. 2023, Science of the Total Environment</a:t>
            </a:r>
            <a:endParaRPr lang="en-US" dirty="0"/>
          </a:p>
        </p:txBody>
      </p:sp>
      <p:pic>
        <p:nvPicPr>
          <p:cNvPr id="1028" name="Picture 4" descr="Fig. 2">
            <a:extLst>
              <a:ext uri="{FF2B5EF4-FFF2-40B4-BE49-F238E27FC236}">
                <a16:creationId xmlns:a16="http://schemas.microsoft.com/office/drawing/2014/main" id="{D8B76646-F57F-665B-E9DC-F339AF0E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01" y="2106215"/>
            <a:ext cx="4942721" cy="351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471C9C-736B-55A6-107D-12F62C2A17BE}"/>
              </a:ext>
            </a:extLst>
          </p:cNvPr>
          <p:cNvSpPr txBox="1"/>
          <p:nvPr/>
        </p:nvSpPr>
        <p:spPr>
          <a:xfrm>
            <a:off x="6542560" y="5741169"/>
            <a:ext cx="544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Ruppert et al. 2019, Global Ecology and Conservation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7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ocean&#10;&#10;AI-generated content may be incorrect.">
            <a:extLst>
              <a:ext uri="{FF2B5EF4-FFF2-40B4-BE49-F238E27FC236}">
                <a16:creationId xmlns:a16="http://schemas.microsoft.com/office/drawing/2014/main" id="{92C90044-39D4-C4E1-A594-9974D346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15" y="1184878"/>
            <a:ext cx="9813968" cy="55203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BF9222-1D98-DA3A-C1C8-B59800999212}"/>
              </a:ext>
            </a:extLst>
          </p:cNvPr>
          <p:cNvSpPr txBox="1">
            <a:spLocks/>
          </p:cNvSpPr>
          <p:nvPr/>
        </p:nvSpPr>
        <p:spPr>
          <a:xfrm>
            <a:off x="287294" y="152765"/>
            <a:ext cx="116174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Much of biodiversity is still underrepresented, </a:t>
            </a:r>
          </a:p>
          <a:p>
            <a:pPr algn="ctr"/>
            <a:r>
              <a:rPr lang="en-US" sz="3600" dirty="0"/>
              <a:t>even for well-studied taxa like fishes</a:t>
            </a:r>
          </a:p>
        </p:txBody>
      </p:sp>
    </p:spTree>
    <p:extLst>
      <p:ext uri="{BB962C8B-B14F-4D97-AF65-F5344CB8AC3E}">
        <p14:creationId xmlns:p14="http://schemas.microsoft.com/office/powerpoint/2010/main" val="158510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6119-160D-2191-96DE-813ADF6C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importance of reference-quality mitochondrial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6F85-CF72-4D71-E264-EC3FD78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982"/>
            <a:ext cx="10515600" cy="4654893"/>
          </a:xfrm>
        </p:spPr>
        <p:txBody>
          <a:bodyPr>
            <a:normAutofit/>
          </a:bodyPr>
          <a:lstStyle/>
          <a:p>
            <a:r>
              <a:rPr lang="en-US" dirty="0"/>
              <a:t>Problems with mitogenomes in public repositories (like GenBank)</a:t>
            </a:r>
          </a:p>
          <a:p>
            <a:pPr lvl="1"/>
            <a:r>
              <a:rPr lang="en-US" dirty="0"/>
              <a:t>Poor quality annotations</a:t>
            </a:r>
          </a:p>
          <a:p>
            <a:pPr lvl="1"/>
            <a:r>
              <a:rPr lang="en-US" dirty="0"/>
              <a:t>Assembly errors</a:t>
            </a:r>
          </a:p>
          <a:p>
            <a:pPr lvl="1"/>
            <a:r>
              <a:rPr lang="en-US" dirty="0"/>
              <a:t>Misidentification</a:t>
            </a:r>
          </a:p>
          <a:p>
            <a:pPr lvl="1"/>
            <a:r>
              <a:rPr lang="en-US" dirty="0"/>
              <a:t>Lack of specimen voucher information</a:t>
            </a:r>
          </a:p>
          <a:p>
            <a:r>
              <a:rPr lang="en-US" dirty="0"/>
              <a:t>An ideal reference-quality mitochondrial genome should have none of those issues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9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056B3C0-0047-561A-5699-C109A438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Do we need more mitochondrial genomes?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EFAC761-A3A9-5533-2929-CBA6D4DB4573}"/>
              </a:ext>
            </a:extLst>
          </p:cNvPr>
          <p:cNvSpPr txBox="1">
            <a:spLocks/>
          </p:cNvSpPr>
          <p:nvPr/>
        </p:nvSpPr>
        <p:spPr>
          <a:xfrm>
            <a:off x="838199" y="2042293"/>
            <a:ext cx="10515600" cy="1930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YES! </a:t>
            </a:r>
          </a:p>
          <a:p>
            <a:pPr algn="ctr"/>
            <a:r>
              <a:rPr lang="en-US" dirty="0"/>
              <a:t>Especially voucher-based, reference-quality mitogenomes </a:t>
            </a:r>
          </a:p>
        </p:txBody>
      </p:sp>
    </p:spTree>
    <p:extLst>
      <p:ext uri="{BB962C8B-B14F-4D97-AF65-F5344CB8AC3E}">
        <p14:creationId xmlns:p14="http://schemas.microsoft.com/office/powerpoint/2010/main" val="247295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C0A4-6BC2-EEF4-EF72-0394DC5D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build a reference-quality mitogenome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3325-EF5E-34DF-1DD5-4EABA40A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sequencing</a:t>
            </a:r>
          </a:p>
          <a:p>
            <a:r>
              <a:rPr lang="en-US" dirty="0"/>
              <a:t>Step 2: sequence data QC and filtering</a:t>
            </a:r>
          </a:p>
          <a:p>
            <a:r>
              <a:rPr lang="en-US" dirty="0"/>
              <a:t>Step 3: assembly</a:t>
            </a:r>
          </a:p>
          <a:p>
            <a:r>
              <a:rPr lang="en-US" dirty="0"/>
              <a:t>Step 4: annotation</a:t>
            </a:r>
          </a:p>
          <a:p>
            <a:r>
              <a:rPr lang="en-US" dirty="0"/>
              <a:t>Step 5: curation</a:t>
            </a:r>
          </a:p>
          <a:p>
            <a:r>
              <a:rPr lang="en-US" dirty="0"/>
              <a:t>Step 6: submission to GenBank</a:t>
            </a:r>
          </a:p>
        </p:txBody>
      </p:sp>
    </p:spTree>
    <p:extLst>
      <p:ext uri="{BB962C8B-B14F-4D97-AF65-F5344CB8AC3E}">
        <p14:creationId xmlns:p14="http://schemas.microsoft.com/office/powerpoint/2010/main" val="94464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0EC8-7C5B-4135-1E21-FD066E9B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C1DB-6D8F-9277-8F04-74E39C533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r>
              <a:rPr lang="en-US" dirty="0"/>
              <a:t>Illumina short-read sequencing is the most common strategy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Long-read sequencing (Oxford Nanopore, PacBio) may be the future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6DDD61-3589-E32B-D1C9-75595D5AD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862" y="2538972"/>
            <a:ext cx="6780427" cy="278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81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588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A Brief Primer on  Reference Mitochondrial Genomes</vt:lpstr>
      <vt:lpstr>What is a mitochondrial genome?</vt:lpstr>
      <vt:lpstr>Do we need more mitochondrial genomes?</vt:lpstr>
      <vt:lpstr>The rise of eDNA metabarcoding makes mitochondrial reference libraries more important than ever</vt:lpstr>
      <vt:lpstr>PowerPoint Presentation</vt:lpstr>
      <vt:lpstr>The importance of reference-quality mitochondrial genomes</vt:lpstr>
      <vt:lpstr>Do we need more mitochondrial genomes?</vt:lpstr>
      <vt:lpstr>How to build a reference-quality mitogenome</vt:lpstr>
      <vt:lpstr>Step 1 – sequencing</vt:lpstr>
      <vt:lpstr>Step 2 – sequence data QC and filtering</vt:lpstr>
      <vt:lpstr>Step 3 – assembly</vt:lpstr>
      <vt:lpstr>Step 4 – annotation</vt:lpstr>
      <vt:lpstr>Step 5 – curation</vt:lpstr>
      <vt:lpstr>Step 6 – submission to GenBank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MacGuigan, Daniel</dc:creator>
  <cp:lastModifiedBy>MacGuigan, Daniel</cp:lastModifiedBy>
  <cp:revision>55</cp:revision>
  <dcterms:created xsi:type="dcterms:W3CDTF">2025-09-12T13:54:05Z</dcterms:created>
  <dcterms:modified xsi:type="dcterms:W3CDTF">2025-09-16T16:56:53Z</dcterms:modified>
</cp:coreProperties>
</file>