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2" r:id="rId6"/>
    <p:sldId id="273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4"/>
    <p:restoredTop sz="94677"/>
  </p:normalViewPr>
  <p:slideViewPr>
    <p:cSldViewPr snapToGrid="0">
      <p:cViewPr>
        <p:scale>
          <a:sx n="107" d="100"/>
          <a:sy n="107" d="100"/>
        </p:scale>
        <p:origin x="5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8b8fe6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8b8fe6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8b8fe6b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8b8fe6b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aturalist.org/taxa/486293-Hydra-vulgar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si.edu/display/HPC/Compute+No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ydra-7.si.edu/tools/QSubGen/" TargetMode="External"/><Relationship Id="rId3" Type="http://schemas.openxmlformats.org/officeDocument/2006/relationships/hyperlink" Target="https://confluence.si.edu/display/HPC/Logging+into+Hydra" TargetMode="External"/><Relationship Id="rId7" Type="http://schemas.openxmlformats.org/officeDocument/2006/relationships/hyperlink" Target="https://confluence.si.edu/display/HPC/Software" TargetMode="External"/><Relationship Id="rId2" Type="http://schemas.openxmlformats.org/officeDocument/2006/relationships/hyperlink" Target="https://confluence.si.edu/display/HPC/High+Performance+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si.edu/display/HPC/Hardware+Description" TargetMode="External"/><Relationship Id="rId5" Type="http://schemas.openxmlformats.org/officeDocument/2006/relationships/hyperlink" Target="https://confluence.si.edu/display/HPC/Submitting+a+Job" TargetMode="External"/><Relationship Id="rId4" Type="http://schemas.openxmlformats.org/officeDocument/2006/relationships/hyperlink" Target="https://confluence.si.edu/pages/viewpage.action?pageId=163152227" TargetMode="External"/><Relationship Id="rId9" Type="http://schemas.openxmlformats.org/officeDocument/2006/relationships/hyperlink" Target="https://lweb.cfa.harvard.edu/~sylvain/hydra/?user=none&amp;len=7d&amp;sortby=Na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linux-commands-cheat-she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9EDE52-2370-50DD-74AC-93E067A21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" b="9242"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73038" y="5759355"/>
            <a:ext cx="3539319" cy="99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solidFill>
                  <a:schemeClr val="bg1"/>
                </a:solidFill>
              </a:rPr>
              <a:t>Dan MacGuigan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solidFill>
                  <a:schemeClr val="bg1"/>
                </a:solidFill>
              </a:rPr>
              <a:t>June 13, 2025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8A20B-2DA2-7D5D-1147-A1D19AF2C009}"/>
              </a:ext>
            </a:extLst>
          </p:cNvPr>
          <p:cNvSpPr txBox="1"/>
          <p:nvPr/>
        </p:nvSpPr>
        <p:spPr>
          <a:xfrm>
            <a:off x="7824715" y="6137029"/>
            <a:ext cx="328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Hydra vulgaris, </a:t>
            </a:r>
            <a:r>
              <a:rPr lang="en-US" dirty="0">
                <a:solidFill>
                  <a:schemeClr val="bg1"/>
                </a:solidFill>
              </a:rPr>
              <a:t>(c) Proyecto Agua</a:t>
            </a:r>
          </a:p>
          <a:p>
            <a:r>
              <a:rPr lang="en-US" sz="1000" dirty="0">
                <a:solidFill>
                  <a:schemeClr val="bg1"/>
                </a:solidFill>
                <a:hlinkClick r:id="rId4"/>
              </a:rPr>
              <a:t>https://www.inaturalist.org/taxa/486293-Hydra-vulgaris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F4E50-8142-3DBF-1DEA-2B110001BBD4}"/>
              </a:ext>
            </a:extLst>
          </p:cNvPr>
          <p:cNvSpPr txBox="1"/>
          <p:nvPr/>
        </p:nvSpPr>
        <p:spPr>
          <a:xfrm>
            <a:off x="1189630" y="259306"/>
            <a:ext cx="9812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Intro to High-Performance Computing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and the Smithsonian Hydra Cluster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8414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High-Performance Computing (HPC) cluster?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5686586" cy="517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Basically, just many individual computers linked together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Nodes</a:t>
            </a:r>
            <a:r>
              <a:rPr lang="en-US" dirty="0"/>
              <a:t> ~= individual computers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Login node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the central node that all users interact with when they log in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Compute nodes</a:t>
            </a:r>
            <a:r>
              <a:rPr lang="en-US" dirty="0"/>
              <a:t> = nodes that run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jobs</a:t>
            </a:r>
            <a:r>
              <a:rPr lang="en-US" dirty="0"/>
              <a:t> (programs, code, scripts, </a:t>
            </a:r>
            <a:r>
              <a:rPr lang="en-US" dirty="0" err="1"/>
              <a:t>etc</a:t>
            </a:r>
            <a:r>
              <a:rPr lang="en-US" dirty="0"/>
              <a:t>) for users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node has its own CPU with some number of cores and RAM</a:t>
            </a:r>
            <a:endParaRPr dirty="0"/>
          </a:p>
        </p:txBody>
      </p:sp>
      <p:pic>
        <p:nvPicPr>
          <p:cNvPr id="92" name="Google Shape;92;p14" descr="High-Performance Computing Clusters (HPCC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694" y="910311"/>
            <a:ext cx="4340969" cy="16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descr="What is an HPC cluster | High Performance Compu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287" y="2785716"/>
            <a:ext cx="5340626" cy="370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186535"/>
            <a:ext cx="68414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a HPC cluster?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1388765"/>
            <a:ext cx="5612582" cy="515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Access to way more computing power than any individual lab could afford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Run analyses remotely so they won’t bog down your own computer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user can run hundreds of computing jobs in parallel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 “safe” environment to learn 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user only has read/write access to their own files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Can’t accidentally delete someone’s data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Hardware is maintained by professionals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Tech support is available</a:t>
            </a:r>
            <a:endParaRPr dirty="0"/>
          </a:p>
        </p:txBody>
      </p:sp>
      <p:pic>
        <p:nvPicPr>
          <p:cNvPr id="100" name="Google Shape;100;p15" descr="High-Performance Computing Clusters (HPCC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694" y="910311"/>
            <a:ext cx="4340969" cy="16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descr="What is an HPC cluster | High Performance Compu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287" y="2785716"/>
            <a:ext cx="5340626" cy="370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45212" y="200179"/>
            <a:ext cx="46172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Hydra cluster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40905" y="1161562"/>
            <a:ext cx="4948765" cy="276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Accessible to all Smithsonian researchers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Must have an SI account and be on the “</a:t>
            </a:r>
            <a:r>
              <a:rPr lang="en-US" dirty="0" err="1"/>
              <a:t>si</a:t>
            </a:r>
            <a:r>
              <a:rPr lang="en-US" dirty="0"/>
              <a:t>-staff” </a:t>
            </a:r>
            <a:r>
              <a:rPr lang="en-US" dirty="0" err="1"/>
              <a:t>wifi</a:t>
            </a:r>
            <a:r>
              <a:rPr lang="en-US" dirty="0"/>
              <a:t> or an SI ethernet connection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60015-7535-CB20-E16B-DBDEDE1B7711}"/>
              </a:ext>
            </a:extLst>
          </p:cNvPr>
          <p:cNvSpPr txBox="1"/>
          <p:nvPr/>
        </p:nvSpPr>
        <p:spPr>
          <a:xfrm>
            <a:off x="5990876" y="6068700"/>
            <a:ext cx="6093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https://confluence.si.edu/display/HPC/Compute+Nodes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632DB-B831-8CBF-F3F5-EA7F35BD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476" y="789300"/>
            <a:ext cx="6308524" cy="5279400"/>
          </a:xfrm>
          <a:prstGeom prst="rect">
            <a:avLst/>
          </a:prstGeom>
        </p:spPr>
      </p:pic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5AC0379B-EFE2-4EBF-DC72-88779C4B2E6F}"/>
              </a:ext>
            </a:extLst>
          </p:cNvPr>
          <p:cNvSpPr txBox="1">
            <a:spLocks/>
          </p:cNvSpPr>
          <p:nvPr/>
        </p:nvSpPr>
        <p:spPr>
          <a:xfrm>
            <a:off x="640088" y="3566358"/>
            <a:ext cx="50495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/>
              <a:t>Hardware</a:t>
            </a:r>
          </a:p>
        </p:txBody>
      </p:sp>
      <p:sp>
        <p:nvSpPr>
          <p:cNvPr id="7" name="Google Shape;107;p16">
            <a:extLst>
              <a:ext uri="{FF2B5EF4-FFF2-40B4-BE49-F238E27FC236}">
                <a16:creationId xmlns:a16="http://schemas.microsoft.com/office/drawing/2014/main" id="{25BD4516-D375-2211-D62E-1C973DFDF80F}"/>
              </a:ext>
            </a:extLst>
          </p:cNvPr>
          <p:cNvSpPr txBox="1">
            <a:spLocks/>
          </p:cNvSpPr>
          <p:nvPr/>
        </p:nvSpPr>
        <p:spPr>
          <a:xfrm>
            <a:off x="740905" y="4657242"/>
            <a:ext cx="4948765" cy="213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~70 compute nodes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~6,000 CPUs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8 GPUs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45 TB 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554A-A5F7-8CC0-B527-CD90E339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8A8F-6B8D-A0A7-3105-3B47E2ED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Hydra Wiki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Login to Hydra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Transferring data to/from Hydra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Submitting a job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Hydra hardware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Hydra software</a:t>
            </a:r>
            <a:endParaRPr lang="en-US" dirty="0"/>
          </a:p>
          <a:p>
            <a:r>
              <a:rPr lang="en-US" dirty="0">
                <a:hlinkClick r:id="rId8"/>
              </a:rPr>
              <a:t>Hydra Qsub generation tool</a:t>
            </a:r>
            <a:endParaRPr lang="en-US" dirty="0"/>
          </a:p>
          <a:p>
            <a:r>
              <a:rPr lang="en-US" dirty="0">
                <a:hlinkClick r:id="rId9"/>
              </a:rPr>
              <a:t>Hydra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2B537-8044-0FBE-8FAB-FD9538F66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EEC0-7B51-D290-D4C3-2246C4E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 file system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36CCAD-CD32-C63E-547B-6D37D30A3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91366"/>
              </p:ext>
            </p:extLst>
          </p:nvPr>
        </p:nvGraphicFramePr>
        <p:xfrm>
          <a:off x="263320" y="1951945"/>
          <a:ext cx="11665359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34902">
                  <a:extLst>
                    <a:ext uri="{9D8B030D-6E8A-4147-A177-3AD203B41FA5}">
                      <a16:colId xmlns:a16="http://schemas.microsoft.com/office/drawing/2014/main" val="2721697390"/>
                    </a:ext>
                  </a:extLst>
                </a:gridCol>
                <a:gridCol w="4013860">
                  <a:extLst>
                    <a:ext uri="{9D8B030D-6E8A-4147-A177-3AD203B41FA5}">
                      <a16:colId xmlns:a16="http://schemas.microsoft.com/office/drawing/2014/main" val="445820698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652516773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3695842071"/>
                    </a:ext>
                  </a:extLst>
                </a:gridCol>
                <a:gridCol w="1609022">
                  <a:extLst>
                    <a:ext uri="{9D8B030D-6E8A-4147-A177-3AD203B41FA5}">
                      <a16:colId xmlns:a16="http://schemas.microsoft.com/office/drawing/2014/main" val="2068830102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storage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Backed up?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 files deleted?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808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/home/USER_ID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sz="1400" dirty="0"/>
                        <a:t>our home directory, 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your basic configuration files, scripts and job files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512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Yes, every 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8766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/pool/public/genomics/USER_ID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storing large files, fast disk R/W speed, good for analyses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7.5 Tb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No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Yes, after 180 days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11467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/scratch/public/genomics/USER_ID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storing large files, fastest disk R/W speed, best for analyses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15 Tb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No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Yes, after 180 days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64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2682" y="-95611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Linux commands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612983-BEAC-2640-86DE-EFA43764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50479"/>
              </p:ext>
            </p:extLst>
          </p:nvPr>
        </p:nvGraphicFramePr>
        <p:xfrm>
          <a:off x="312682" y="1040043"/>
          <a:ext cx="6140670" cy="555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313">
                  <a:extLst>
                    <a:ext uri="{9D8B030D-6E8A-4147-A177-3AD203B41FA5}">
                      <a16:colId xmlns:a16="http://schemas.microsoft.com/office/drawing/2014/main" val="1378400090"/>
                    </a:ext>
                  </a:extLst>
                </a:gridCol>
                <a:gridCol w="3652357">
                  <a:extLst>
                    <a:ext uri="{9D8B030D-6E8A-4147-A177-3AD203B41FA5}">
                      <a16:colId xmlns:a16="http://schemas.microsoft.com/office/drawing/2014/main" val="975035121"/>
                    </a:ext>
                  </a:extLst>
                </a:gridCol>
              </a:tblGrid>
              <a:tr h="251717">
                <a:tc>
                  <a:txBody>
                    <a:bodyPr/>
                    <a:lstStyle/>
                    <a:p>
                      <a:r>
                        <a:rPr lang="en-US" sz="12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1626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pwd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Gives the full file path to your current directory.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98946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/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 the files and directories in my current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54466"/>
                  </a:ext>
                </a:extLst>
              </a:tr>
              <a:tr h="251717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Nicer list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40812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Nicer list format, show hidden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62501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</a:t>
                      </a:r>
                      <a:r>
                        <a:rPr lang="en-US" sz="1200" b="1" dirty="0" err="1"/>
                        <a:t>lah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Nicer list format, show hidden files, human-readable file sizes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81550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Make a new directory. Important to avoid spaces or special characters.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66721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into a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36622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/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up one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29313"/>
                  </a:ext>
                </a:extLst>
              </a:tr>
              <a:tr h="53725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/full/path/to/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to a directory using the full file path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178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to your home directory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4964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touch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Create a new, empty file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8650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nano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Modify a file from the command line using the “nano” text editor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7167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cat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my_new_file.txt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Print the contents of a file to the screen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45534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Clean up your terminal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858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6572CB-5E68-1803-A169-63A12B42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24500"/>
              </p:ext>
            </p:extLst>
          </p:nvPr>
        </p:nvGraphicFramePr>
        <p:xfrm>
          <a:off x="6685824" y="2859574"/>
          <a:ext cx="5327500" cy="22111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0631">
                  <a:extLst>
                    <a:ext uri="{9D8B030D-6E8A-4147-A177-3AD203B41FA5}">
                      <a16:colId xmlns:a16="http://schemas.microsoft.com/office/drawing/2014/main" val="1378400090"/>
                    </a:ext>
                  </a:extLst>
                </a:gridCol>
                <a:gridCol w="2406869">
                  <a:extLst>
                    <a:ext uri="{9D8B030D-6E8A-4147-A177-3AD203B41FA5}">
                      <a16:colId xmlns:a16="http://schemas.microsoft.com/office/drawing/2014/main" val="975035121"/>
                    </a:ext>
                  </a:extLst>
                </a:gridCol>
              </a:tblGrid>
              <a:tr h="293529">
                <a:tc>
                  <a:txBody>
                    <a:bodyPr/>
                    <a:lstStyle/>
                    <a:p>
                      <a:r>
                        <a:rPr lang="en-US" sz="12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98946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cp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fileCopy.txt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Copy a file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00037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r>
                        <a:rPr lang="en-US" sz="1200" b="1" dirty="0"/>
                        <a:t>cp –rf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directoryCopy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Copy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62501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mv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newName.txt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Rename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8272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rm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myNewFileCopy.txt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PERMANENTLY delete a file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8650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rm -r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PERMANENTLY delete a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71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C72593-893F-011A-DD19-57E1379C4F46}"/>
              </a:ext>
            </a:extLst>
          </p:cNvPr>
          <p:cNvSpPr txBox="1"/>
          <p:nvPr/>
        </p:nvSpPr>
        <p:spPr>
          <a:xfrm>
            <a:off x="6685824" y="5566731"/>
            <a:ext cx="5327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/>
              <a:t>Many more commands: 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https://phoenixnap.com/kb/linux-commands-cheat-sheet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DF5C5-C9A9-995F-991C-B96AB1FA03D1}"/>
              </a:ext>
            </a:extLst>
          </p:cNvPr>
          <p:cNvSpPr/>
          <p:nvPr/>
        </p:nvSpPr>
        <p:spPr>
          <a:xfrm>
            <a:off x="6600497" y="2764221"/>
            <a:ext cx="5486400" cy="23963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23281-F081-8C44-9D0F-195E49978020}"/>
              </a:ext>
            </a:extLst>
          </p:cNvPr>
          <p:cNvSpPr txBox="1"/>
          <p:nvPr/>
        </p:nvSpPr>
        <p:spPr>
          <a:xfrm>
            <a:off x="7562194" y="2254879"/>
            <a:ext cx="3563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/>
              <a:t>USE WITH CAUTION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Tips for navigating on the command line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84E49B-AF4A-BE58-FF30-9AA62FFA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80212"/>
              </p:ext>
            </p:extLst>
          </p:nvPr>
        </p:nvGraphicFramePr>
        <p:xfrm>
          <a:off x="1713186" y="1537751"/>
          <a:ext cx="8765629" cy="5085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3919">
                  <a:extLst>
                    <a:ext uri="{9D8B030D-6E8A-4147-A177-3AD203B41FA5}">
                      <a16:colId xmlns:a16="http://schemas.microsoft.com/office/drawing/2014/main" val="2721697390"/>
                    </a:ext>
                  </a:extLst>
                </a:gridCol>
                <a:gridCol w="5801710">
                  <a:extLst>
                    <a:ext uri="{9D8B030D-6E8A-4147-A177-3AD203B41FA5}">
                      <a16:colId xmlns:a16="http://schemas.microsoft.com/office/drawing/2014/main" val="445820698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808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sz="1400" dirty="0"/>
                        <a:t>our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8766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Your present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11467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One directory above your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1319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r>
                        <a:rPr lang="en-US" sz="1400" b="1" dirty="0"/>
                        <a:t>ctrl + arrow key (PC)</a:t>
                      </a:r>
                    </a:p>
                    <a:p>
                      <a:r>
                        <a:rPr lang="en-US" sz="1400" b="1" dirty="0"/>
                        <a:t>opt + arrow key (Mac)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 one word left or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39322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/>
                        <a:t>fn</a:t>
                      </a:r>
                      <a:r>
                        <a:rPr lang="en-US" b="1" dirty="0"/>
                        <a:t> + arrow key left (PC)</a:t>
                      </a:r>
                    </a:p>
                    <a:p>
                      <a:r>
                        <a:rPr lang="en-US" b="1" dirty="0"/>
                        <a:t>ctrl + a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the beginning of the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3609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r>
                        <a:rPr lang="en-US" b="1" dirty="0" err="1"/>
                        <a:t>fn</a:t>
                      </a:r>
                      <a:r>
                        <a:rPr lang="en-US" b="1" dirty="0"/>
                        <a:t> + arrow key right (PC)</a:t>
                      </a:r>
                    </a:p>
                    <a:p>
                      <a:r>
                        <a:rPr lang="en-US" b="1" dirty="0"/>
                        <a:t>ctrl + e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the end of the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4536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control +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Cancel whatever is currently running on the command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482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tab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Autocomplete the path or file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9402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up and down arrows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Scroll through your previous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4249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Close your connection to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58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714</Words>
  <Application>Microsoft Macintosh PowerPoint</Application>
  <PresentationFormat>Widescreen</PresentationFormat>
  <Paragraphs>131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What is a High-Performance Computing (HPC) cluster?</vt:lpstr>
      <vt:lpstr>Why use a HPC cluster?</vt:lpstr>
      <vt:lpstr>The Hydra cluster</vt:lpstr>
      <vt:lpstr>Hydra resources</vt:lpstr>
      <vt:lpstr>Hydra file system</vt:lpstr>
      <vt:lpstr>Basic Linux commands</vt:lpstr>
      <vt:lpstr>Tips for navigating on the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High-Performance Computing Cluster Intro</dc:title>
  <cp:lastModifiedBy>MacGuigan, Daniel</cp:lastModifiedBy>
  <cp:revision>33</cp:revision>
  <dcterms:modified xsi:type="dcterms:W3CDTF">2025-06-12T18:52:49Z</dcterms:modified>
</cp:coreProperties>
</file>