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60" r:id="rId5"/>
    <p:sldId id="259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5"/>
    <p:restoredTop sz="95455"/>
  </p:normalViewPr>
  <p:slideViewPr>
    <p:cSldViewPr snapToGrid="0">
      <p:cViewPr varScale="1">
        <p:scale>
          <a:sx n="120" d="100"/>
          <a:sy n="120" d="100"/>
        </p:scale>
        <p:origin x="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8579D-62A3-C443-A63E-A1906D04E08B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7131F-19BB-8A4A-BC64-7F811079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86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7131F-19BB-8A4A-BC64-7F811079D6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01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Virtual Slideshows </a:t>
            </a:r>
            <a:r>
              <a:rPr lang="en-US" dirty="0" err="1"/>
              <a:t>Kal</a:t>
            </a:r>
            <a:r>
              <a:rPr lang="en-US" dirty="0"/>
              <a:t> Muller photographs mass digitization project</a:t>
            </a:r>
          </a:p>
          <a:p>
            <a:r>
              <a:rPr lang="en-US" dirty="0"/>
              <a:t>- Preparing for AV mass digitization projects (prioritization)</a:t>
            </a:r>
          </a:p>
          <a:p>
            <a:r>
              <a:rPr lang="en-US" dirty="0"/>
              <a:t>- The challenge: Different pieces of vital metadata are held in disparate places, but bringing them together can be necessary for managing and providing access to the collections</a:t>
            </a:r>
          </a:p>
          <a:p>
            <a:r>
              <a:rPr lang="en-US" dirty="0"/>
              <a:t>- Best approach?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7131F-19BB-8A4A-BC64-7F811079D6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54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ova.si.edu/record/HSFA.1975.0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82E44-DFAC-74D8-4A43-85DACB762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cap="none" dirty="0"/>
              <a:t>Using </a:t>
            </a:r>
            <a:r>
              <a:rPr lang="en-US" sz="4800" cap="none" dirty="0" err="1"/>
              <a:t>OpenRefine</a:t>
            </a:r>
            <a:r>
              <a:rPr lang="en-US" sz="4800" cap="none" dirty="0"/>
              <a:t> </a:t>
            </a:r>
            <a:br>
              <a:rPr lang="en-US" sz="4800" cap="none" dirty="0"/>
            </a:br>
            <a:r>
              <a:rPr lang="en-US" sz="4800" cap="none" dirty="0"/>
              <a:t>to Join Disparate Sets of </a:t>
            </a:r>
            <a:br>
              <a:rPr lang="en-US" sz="4800" cap="none" dirty="0"/>
            </a:br>
            <a:r>
              <a:rPr lang="en-US" sz="4800" cap="none" dirty="0"/>
              <a:t>Collections (Meta)data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030BD-D17E-B64D-D614-CDCF026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593183"/>
          </a:xfrm>
        </p:spPr>
        <p:txBody>
          <a:bodyPr>
            <a:normAutofit/>
          </a:bodyPr>
          <a:lstStyle/>
          <a:p>
            <a:r>
              <a:rPr lang="en-US" sz="2000" dirty="0"/>
              <a:t>Adam Gray, Project Archivist at National Anthropological Archives/Human Studies Film Archives, National Museum of Natural History</a:t>
            </a:r>
          </a:p>
          <a:p>
            <a:r>
              <a:rPr lang="en-US" sz="2000" dirty="0"/>
              <a:t>December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895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9122-4B0B-C1FE-BFB5-7796E2F1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2174359"/>
          </a:xfrm>
        </p:spPr>
        <p:txBody>
          <a:bodyPr>
            <a:noAutofit/>
          </a:bodyPr>
          <a:lstStyle/>
          <a:p>
            <a:r>
              <a:rPr lang="en-US" sz="2800" dirty="0"/>
              <a:t>Thanks!</a:t>
            </a:r>
            <a:br>
              <a:rPr lang="en-US" sz="2800" dirty="0"/>
            </a:br>
            <a:br>
              <a:rPr lang="en-US" sz="2800" dirty="0"/>
            </a:br>
            <a:r>
              <a:rPr lang="en-US" sz="1400" dirty="0"/>
              <a:t>Email: </a:t>
            </a:r>
            <a:r>
              <a:rPr lang="en-US" sz="1400" dirty="0">
                <a:solidFill>
                  <a:schemeClr val="tx1"/>
                </a:solidFill>
              </a:rPr>
              <a:t>graya2 at </a:t>
            </a:r>
            <a:r>
              <a:rPr lang="en-US" sz="1400" dirty="0" err="1">
                <a:solidFill>
                  <a:schemeClr val="tx1"/>
                </a:solidFill>
              </a:rPr>
              <a:t>si</a:t>
            </a:r>
            <a:r>
              <a:rPr lang="en-US" sz="1400" dirty="0">
                <a:solidFill>
                  <a:schemeClr val="tx1"/>
                </a:solidFill>
              </a:rPr>
              <a:t> dot </a:t>
            </a:r>
            <a:r>
              <a:rPr lang="en-US" sz="1400" dirty="0" err="1">
                <a:solidFill>
                  <a:schemeClr val="tx1"/>
                </a:solidFill>
              </a:rPr>
              <a:t>edu</a:t>
            </a:r>
            <a:br>
              <a:rPr lang="en-US" sz="1400" dirty="0"/>
            </a:br>
            <a:br>
              <a:rPr lang="en-US" sz="1400" dirty="0"/>
            </a:br>
            <a:r>
              <a:rPr lang="en-US" sz="1200" dirty="0"/>
              <a:t>Adam Gray</a:t>
            </a:r>
            <a:br>
              <a:rPr lang="en-US" sz="1200" dirty="0"/>
            </a:br>
            <a:r>
              <a:rPr lang="en-US" sz="1200" dirty="0"/>
              <a:t>Project Archivist</a:t>
            </a:r>
            <a:br>
              <a:rPr lang="en-US" sz="1200" dirty="0"/>
            </a:br>
            <a:r>
              <a:rPr lang="en-US" sz="1200" dirty="0"/>
              <a:t>National Anthropological Archives/Human Studies Film Archives</a:t>
            </a:r>
            <a:br>
              <a:rPr lang="en-US" sz="1200" dirty="0"/>
            </a:br>
            <a:r>
              <a:rPr lang="en-US" sz="1200" dirty="0"/>
              <a:t>National Museum of Natural History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67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9122-4B0B-C1FE-BFB5-7796E2F1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83308"/>
            <a:ext cx="9601200" cy="848710"/>
          </a:xfrm>
        </p:spPr>
        <p:txBody>
          <a:bodyPr>
            <a:normAutofit fontScale="90000"/>
          </a:bodyPr>
          <a:lstStyle/>
          <a:p>
            <a:r>
              <a:rPr lang="en-US" sz="3600" dirty="0" err="1">
                <a:effectLst/>
              </a:rPr>
              <a:t>Kal</a:t>
            </a:r>
            <a:r>
              <a:rPr lang="en-US" sz="3600" dirty="0">
                <a:effectLst/>
              </a:rPr>
              <a:t> Muller Slides Mass Digitization Project (2021)  (“The Muller Report”) </a:t>
            </a:r>
            <a:br>
              <a:rPr lang="en-US" sz="4400" dirty="0">
                <a:effectLst/>
              </a:rPr>
            </a:br>
            <a:endParaRPr lang="en-US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6FEE25-110C-CC9F-B2BD-A5AAFCE1B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33605"/>
          <a:stretch/>
        </p:blipFill>
        <p:spPr>
          <a:xfrm>
            <a:off x="886101" y="2090652"/>
            <a:ext cx="6701145" cy="191794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392582-C6BF-BFA0-CB1E-828B7FC2A4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075" r="10383" b="48068"/>
          <a:stretch/>
        </p:blipFill>
        <p:spPr>
          <a:xfrm>
            <a:off x="923621" y="4139196"/>
            <a:ext cx="6626106" cy="2235496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48F1122B-A9A1-5F4B-B1B1-35A071B1B348}"/>
              </a:ext>
            </a:extLst>
          </p:cNvPr>
          <p:cNvSpPr/>
          <p:nvPr/>
        </p:nvSpPr>
        <p:spPr>
          <a:xfrm>
            <a:off x="886101" y="4008592"/>
            <a:ext cx="7247806" cy="17827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47226E-715A-57AB-D557-8E72FA68D0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7203"/>
          <a:stretch/>
        </p:blipFill>
        <p:spPr>
          <a:xfrm>
            <a:off x="8472376" y="1110155"/>
            <a:ext cx="3180908" cy="561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06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9122-4B0B-C1FE-BFB5-7796E2F1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8710"/>
          </a:xfrm>
        </p:spPr>
        <p:txBody>
          <a:bodyPr>
            <a:normAutofit/>
          </a:bodyPr>
          <a:lstStyle/>
          <a:p>
            <a:r>
              <a:rPr lang="en-US" dirty="0"/>
              <a:t>Yes, </a:t>
            </a:r>
            <a:r>
              <a:rPr lang="en-US" dirty="0" err="1"/>
              <a:t>OpenRefine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9E17D-DAD2-BCBC-9EB4-B3739B10A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33903"/>
            <a:ext cx="9601200" cy="3581400"/>
          </a:xfrm>
        </p:spPr>
        <p:txBody>
          <a:bodyPr/>
          <a:lstStyle/>
          <a:p>
            <a:r>
              <a:rPr lang="en-US" b="1" u="sng" dirty="0" err="1"/>
              <a:t>cell.cross</a:t>
            </a:r>
            <a:endParaRPr lang="en-US" b="1" u="sng" dirty="0"/>
          </a:p>
          <a:p>
            <a:r>
              <a:rPr lang="en-US" dirty="0"/>
              <a:t>Fairly simple syntax</a:t>
            </a:r>
          </a:p>
          <a:p>
            <a:r>
              <a:rPr lang="en-US" dirty="0"/>
              <a:t>Easy facet/filter</a:t>
            </a:r>
          </a:p>
          <a:p>
            <a:r>
              <a:rPr lang="en-US" dirty="0"/>
              <a:t>Regular expressions for </a:t>
            </a:r>
          </a:p>
          <a:p>
            <a:pPr marL="0" indent="0">
              <a:buNone/>
            </a:pPr>
            <a:r>
              <a:rPr lang="en-US" dirty="0"/>
              <a:t>prepping/cleaning key </a:t>
            </a:r>
          </a:p>
          <a:p>
            <a:pPr marL="0" indent="0">
              <a:buNone/>
            </a:pPr>
            <a:r>
              <a:rPr lang="en-US" dirty="0"/>
              <a:t>columns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913B9B-7463-B46E-57D5-A426C5972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876" y="1556154"/>
            <a:ext cx="6450724" cy="461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4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9122-4B0B-C1FE-BFB5-7796E2F1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248103"/>
          </a:xfrm>
        </p:spPr>
        <p:txBody>
          <a:bodyPr>
            <a:noAutofit/>
          </a:bodyPr>
          <a:lstStyle/>
          <a:p>
            <a:r>
              <a:rPr lang="en-US" sz="2800" dirty="0" err="1"/>
              <a:t>c</a:t>
            </a:r>
            <a:r>
              <a:rPr lang="en-US" sz="2800" dirty="0" err="1">
                <a:effectLst/>
              </a:rPr>
              <a:t>ell.cross</a:t>
            </a:r>
            <a:r>
              <a:rPr lang="en-US" sz="2800" dirty="0">
                <a:effectLst/>
              </a:rPr>
              <a:t>()</a:t>
            </a:r>
            <a:br>
              <a:rPr lang="en-US" sz="2800" dirty="0">
                <a:effectLst/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9E17D-DAD2-BCBC-9EB4-B3739B10A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554218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Similar to SQL join, Excel/Sheets </a:t>
            </a:r>
            <a:r>
              <a:rPr lang="en-US" dirty="0" err="1"/>
              <a:t>Vlookup</a:t>
            </a:r>
            <a:r>
              <a:rPr lang="en-US" dirty="0"/>
              <a:t>()</a:t>
            </a:r>
          </a:p>
          <a:p>
            <a:r>
              <a:rPr lang="en-US" dirty="0"/>
              <a:t>Pulls data from a column in one </a:t>
            </a:r>
            <a:r>
              <a:rPr lang="en-US" dirty="0" err="1"/>
              <a:t>OpenRefine</a:t>
            </a:r>
            <a:r>
              <a:rPr lang="en-US" dirty="0"/>
              <a:t> project into another </a:t>
            </a:r>
            <a:r>
              <a:rPr lang="en-US" dirty="0" err="1"/>
              <a:t>OpenRefine</a:t>
            </a:r>
            <a:r>
              <a:rPr lang="en-US" dirty="0"/>
              <a:t> project</a:t>
            </a:r>
          </a:p>
          <a:p>
            <a:r>
              <a:rPr lang="en-US" dirty="0"/>
              <a:t>Requires common UIDs (</a:t>
            </a:r>
            <a:r>
              <a:rPr lang="en-US" dirty="0" err="1"/>
              <a:t>ie</a:t>
            </a:r>
            <a:r>
              <a:rPr lang="en-US" dirty="0"/>
              <a:t>, key columns) in 2+ projects</a:t>
            </a:r>
          </a:p>
          <a:p>
            <a:r>
              <a:rPr lang="en-US" dirty="0"/>
              <a:t>In ”Other Functions” in OR docs (</a:t>
            </a:r>
            <a:r>
              <a:rPr lang="en-US" b="1" dirty="0"/>
              <a:t>https://</a:t>
            </a:r>
            <a:r>
              <a:rPr lang="en-US" b="1" dirty="0" err="1"/>
              <a:t>openrefine.org</a:t>
            </a:r>
            <a:r>
              <a:rPr lang="en-US" b="1" dirty="0"/>
              <a:t>/docs/manual/</a:t>
            </a:r>
            <a:r>
              <a:rPr lang="en-US" b="1" dirty="0" err="1"/>
              <a:t>grelfunctions#other-functions</a:t>
            </a:r>
            <a:r>
              <a:rPr lang="en-US" dirty="0"/>
              <a:t>)</a:t>
            </a:r>
          </a:p>
          <a:p>
            <a:r>
              <a:rPr lang="en-US" dirty="0"/>
              <a:t>Caveats:</a:t>
            </a:r>
          </a:p>
          <a:p>
            <a:pPr lvl="1"/>
            <a:r>
              <a:rPr lang="en-US" dirty="0"/>
              <a:t>May need to prep data in ID columns to ensure accurate matches</a:t>
            </a:r>
          </a:p>
          <a:p>
            <a:pPr lvl="1"/>
            <a:r>
              <a:rPr lang="en-US" dirty="0"/>
              <a:t>Returns an array: can return &gt;1 row that match a single ID, but it only gives you what you ask for (tip – try using </a:t>
            </a:r>
            <a:r>
              <a:rPr lang="en-US" dirty="0" err="1"/>
              <a:t>forEach</a:t>
            </a:r>
            <a:r>
              <a:rPr lang="en-US" dirty="0"/>
              <a:t>())</a:t>
            </a:r>
          </a:p>
          <a:p>
            <a:pPr lvl="1"/>
            <a:r>
              <a:rPr lang="en-US" dirty="0"/>
              <a:t>Both </a:t>
            </a:r>
            <a:r>
              <a:rPr lang="en-US" dirty="0" err="1"/>
              <a:t>OpenRefine</a:t>
            </a:r>
            <a:r>
              <a:rPr lang="en-US" dirty="0"/>
              <a:t> projects have to </a:t>
            </a:r>
            <a:r>
              <a:rPr lang="en-US"/>
              <a:t>be open!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189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9122-4B0B-C1FE-BFB5-7796E2F1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248103"/>
          </a:xfrm>
        </p:spPr>
        <p:txBody>
          <a:bodyPr>
            <a:noAutofit/>
          </a:bodyPr>
          <a:lstStyle/>
          <a:p>
            <a:r>
              <a:rPr lang="en-US" sz="2800" dirty="0">
                <a:effectLst/>
              </a:rPr>
              <a:t>Creating Slideshows for the </a:t>
            </a:r>
            <a:r>
              <a:rPr lang="en-US" sz="2800" dirty="0" err="1">
                <a:effectLst/>
                <a:hlinkClick r:id="rId2"/>
              </a:rPr>
              <a:t>Kal</a:t>
            </a:r>
            <a:r>
              <a:rPr lang="en-US" sz="2800" dirty="0">
                <a:effectLst/>
                <a:hlinkClick r:id="rId2"/>
              </a:rPr>
              <a:t> Muller Slides </a:t>
            </a:r>
            <a:r>
              <a:rPr lang="en-US" sz="2800" dirty="0">
                <a:effectLst/>
              </a:rPr>
              <a:t>Mass Digitization Project (2021)  (“The Muller Report”) </a:t>
            </a:r>
            <a:br>
              <a:rPr lang="en-US" sz="2800" dirty="0">
                <a:effectLst/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9E17D-DAD2-BCBC-9EB4-B3739B10A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33902"/>
            <a:ext cx="9601200" cy="3581400"/>
          </a:xfrm>
        </p:spPr>
        <p:txBody>
          <a:bodyPr/>
          <a:lstStyle/>
          <a:p>
            <a:r>
              <a:rPr lang="en-US" dirty="0"/>
              <a:t>Goal was to create about 900 virtual slideshows via CDIS to display about 32,000 individual images</a:t>
            </a:r>
          </a:p>
          <a:p>
            <a:r>
              <a:rPr lang="en-US" dirty="0"/>
              <a:t>Data sources and targets:</a:t>
            </a:r>
          </a:p>
          <a:p>
            <a:pPr lvl="1"/>
            <a:r>
              <a:rPr lang="en-US" dirty="0" err="1"/>
              <a:t>ArchivesSpace</a:t>
            </a:r>
            <a:endParaRPr lang="en-US" dirty="0"/>
          </a:p>
          <a:p>
            <a:pPr lvl="1"/>
            <a:r>
              <a:rPr lang="en-US" dirty="0"/>
              <a:t>Manifests to/from vendor</a:t>
            </a:r>
          </a:p>
          <a:p>
            <a:pPr lvl="1"/>
            <a:r>
              <a:rPr lang="en-US" dirty="0"/>
              <a:t>DAMS and CDIS</a:t>
            </a:r>
          </a:p>
          <a:p>
            <a:pPr lvl="1"/>
            <a:r>
              <a:rPr lang="en-US" dirty="0"/>
              <a:t>Everything in spreadsheets</a:t>
            </a:r>
          </a:p>
          <a:p>
            <a:pPr marL="530352" lvl="1" indent="0">
              <a:buNone/>
            </a:pPr>
            <a:endParaRPr lang="en-US" dirty="0"/>
          </a:p>
          <a:p>
            <a:pPr marL="384048" marR="0" lvl="0" indent="-384048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Char char="■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Lynchpin is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refid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 from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ASpace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 </a:t>
            </a:r>
          </a:p>
          <a:p>
            <a:pPr marL="530352" lvl="1" indent="0">
              <a:buNone/>
            </a:pPr>
            <a:endParaRPr lang="en-US" dirty="0"/>
          </a:p>
          <a:p>
            <a:pPr marL="530352" lvl="1" indent="0">
              <a:buNone/>
            </a:pP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EC953D-52D3-3DD2-F838-D977E4A5C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056" y="2328091"/>
            <a:ext cx="5576744" cy="384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5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C0EBB18A-CD13-52F4-C16B-AB62CB722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37" y="1399833"/>
            <a:ext cx="2366996" cy="27372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369122-4B0B-C1FE-BFB5-7796E2F1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248103"/>
          </a:xfrm>
        </p:spPr>
        <p:txBody>
          <a:bodyPr>
            <a:noAutofit/>
          </a:bodyPr>
          <a:lstStyle/>
          <a:p>
            <a:br>
              <a:rPr lang="en-US" sz="2800" dirty="0">
                <a:effectLst/>
              </a:rPr>
            </a:br>
            <a:endParaRPr 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37E050-81E3-61CC-ADF8-B00B53EB476C}"/>
              </a:ext>
            </a:extLst>
          </p:cNvPr>
          <p:cNvSpPr txBox="1">
            <a:spLocks/>
          </p:cNvSpPr>
          <p:nvPr/>
        </p:nvSpPr>
        <p:spPr>
          <a:xfrm>
            <a:off x="1371600" y="685798"/>
            <a:ext cx="9601200" cy="12481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Add </a:t>
            </a:r>
            <a:r>
              <a:rPr lang="en-US" sz="2800" dirty="0" err="1"/>
              <a:t>RefIDs</a:t>
            </a:r>
            <a:r>
              <a:rPr lang="en-US" sz="2800" dirty="0"/>
              <a:t> from </a:t>
            </a:r>
            <a:r>
              <a:rPr lang="en-US" sz="2800" dirty="0" err="1"/>
              <a:t>ASpace</a:t>
            </a:r>
            <a:r>
              <a:rPr lang="en-US" sz="2800" dirty="0"/>
              <a:t> to Slide Roll inventory…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3D7393-F1FB-28E9-F18D-68F128C62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96" y="4423301"/>
            <a:ext cx="3646912" cy="22431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6D6946-D73B-3599-FD88-6C82DA625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723" y="1626613"/>
            <a:ext cx="7772400" cy="482143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93BBAE0-840B-0A7C-9493-42D4FD5D90BF}"/>
              </a:ext>
            </a:extLst>
          </p:cNvPr>
          <p:cNvSpPr/>
          <p:nvPr/>
        </p:nvSpPr>
        <p:spPr>
          <a:xfrm>
            <a:off x="2044259" y="1451652"/>
            <a:ext cx="1122857" cy="2697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05FF96-F55C-F47C-36AF-774AAD846F2F}"/>
              </a:ext>
            </a:extLst>
          </p:cNvPr>
          <p:cNvSpPr/>
          <p:nvPr/>
        </p:nvSpPr>
        <p:spPr>
          <a:xfrm>
            <a:off x="1968802" y="4435298"/>
            <a:ext cx="2195921" cy="2243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124488-C37F-9549-FD00-F1CDC06D5C52}"/>
              </a:ext>
            </a:extLst>
          </p:cNvPr>
          <p:cNvSpPr/>
          <p:nvPr/>
        </p:nvSpPr>
        <p:spPr>
          <a:xfrm>
            <a:off x="806495" y="4435298"/>
            <a:ext cx="1163800" cy="224311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C8B070-B232-BC5B-41BC-7764746899E1}"/>
              </a:ext>
            </a:extLst>
          </p:cNvPr>
          <p:cNvSpPr/>
          <p:nvPr/>
        </p:nvSpPr>
        <p:spPr>
          <a:xfrm>
            <a:off x="8355724" y="4037329"/>
            <a:ext cx="2617076" cy="24287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D20ABF-2209-9E0F-D9BB-4C28DB22EEA0}"/>
              </a:ext>
            </a:extLst>
          </p:cNvPr>
          <p:cNvSpPr/>
          <p:nvPr/>
        </p:nvSpPr>
        <p:spPr>
          <a:xfrm>
            <a:off x="4409110" y="4055365"/>
            <a:ext cx="2882442" cy="2334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84FFAB-8FB9-B8B5-B87A-720716C94B3A}"/>
              </a:ext>
            </a:extLst>
          </p:cNvPr>
          <p:cNvSpPr txBox="1"/>
          <p:nvPr/>
        </p:nvSpPr>
        <p:spPr>
          <a:xfrm>
            <a:off x="958281" y="1129818"/>
            <a:ext cx="1613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Slide roll inventory: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E912FC-0E7F-EBE9-1F85-2880A408BF67}"/>
              </a:ext>
            </a:extLst>
          </p:cNvPr>
          <p:cNvSpPr txBox="1"/>
          <p:nvPr/>
        </p:nvSpPr>
        <p:spPr>
          <a:xfrm>
            <a:off x="1079936" y="4109525"/>
            <a:ext cx="2180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ASpace</a:t>
            </a:r>
            <a:r>
              <a:rPr lang="en-US" sz="1400" dirty="0"/>
              <a:t> archival object list:</a:t>
            </a:r>
          </a:p>
        </p:txBody>
      </p:sp>
    </p:spTree>
    <p:extLst>
      <p:ext uri="{BB962C8B-B14F-4D97-AF65-F5344CB8AC3E}">
        <p14:creationId xmlns:p14="http://schemas.microsoft.com/office/powerpoint/2010/main" val="3821374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3E7C9A8-12B8-66E8-965A-565693626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37"/>
          <a:stretch/>
        </p:blipFill>
        <p:spPr>
          <a:xfrm>
            <a:off x="939144" y="1327709"/>
            <a:ext cx="3280870" cy="27096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1C3E3E0-4694-2B1B-DC3A-804BE9BACF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049"/>
          <a:stretch/>
        </p:blipFill>
        <p:spPr>
          <a:xfrm>
            <a:off x="976167" y="4423662"/>
            <a:ext cx="3243847" cy="22016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4F27B3-AF6F-961E-C3BD-10C5DB396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925" y="1535815"/>
            <a:ext cx="6941124" cy="43499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369122-4B0B-C1FE-BFB5-7796E2F1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248103"/>
          </a:xfrm>
        </p:spPr>
        <p:txBody>
          <a:bodyPr>
            <a:noAutofit/>
          </a:bodyPr>
          <a:lstStyle/>
          <a:p>
            <a:br>
              <a:rPr lang="en-US" sz="2800" dirty="0">
                <a:effectLst/>
              </a:rPr>
            </a:br>
            <a:endParaRPr 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37E050-81E3-61CC-ADF8-B00B53EB476C}"/>
              </a:ext>
            </a:extLst>
          </p:cNvPr>
          <p:cNvSpPr txBox="1">
            <a:spLocks/>
          </p:cNvSpPr>
          <p:nvPr/>
        </p:nvSpPr>
        <p:spPr>
          <a:xfrm>
            <a:off x="1371600" y="685798"/>
            <a:ext cx="9601200" cy="12481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…add </a:t>
            </a:r>
            <a:r>
              <a:rPr lang="en-US" sz="2800" dirty="0" err="1"/>
              <a:t>RefIDs</a:t>
            </a:r>
            <a:r>
              <a:rPr lang="en-US" sz="2800" dirty="0"/>
              <a:t> to List of Individual Digital Assets…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3BBAE0-840B-0A7C-9493-42D4FD5D90BF}"/>
              </a:ext>
            </a:extLst>
          </p:cNvPr>
          <p:cNvSpPr/>
          <p:nvPr/>
        </p:nvSpPr>
        <p:spPr>
          <a:xfrm>
            <a:off x="2828260" y="1333494"/>
            <a:ext cx="1391754" cy="2703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05FF96-F55C-F47C-36AF-774AAD846F2F}"/>
              </a:ext>
            </a:extLst>
          </p:cNvPr>
          <p:cNvSpPr/>
          <p:nvPr/>
        </p:nvSpPr>
        <p:spPr>
          <a:xfrm>
            <a:off x="5400017" y="3710805"/>
            <a:ext cx="2041351" cy="20122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124488-C37F-9549-FD00-F1CDC06D5C52}"/>
              </a:ext>
            </a:extLst>
          </p:cNvPr>
          <p:cNvSpPr/>
          <p:nvPr/>
        </p:nvSpPr>
        <p:spPr>
          <a:xfrm>
            <a:off x="2620842" y="4435131"/>
            <a:ext cx="1599172" cy="220168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C8B070-B232-BC5B-41BC-7764746899E1}"/>
              </a:ext>
            </a:extLst>
          </p:cNvPr>
          <p:cNvSpPr/>
          <p:nvPr/>
        </p:nvSpPr>
        <p:spPr>
          <a:xfrm>
            <a:off x="8581187" y="3698279"/>
            <a:ext cx="2374043" cy="210249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4F8EB7-BCE9-D029-5540-B7D91876806E}"/>
              </a:ext>
            </a:extLst>
          </p:cNvPr>
          <p:cNvSpPr txBox="1"/>
          <p:nvPr/>
        </p:nvSpPr>
        <p:spPr>
          <a:xfrm>
            <a:off x="831376" y="1073977"/>
            <a:ext cx="951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Asset List: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C47082-0F05-D472-A625-44589005F493}"/>
              </a:ext>
            </a:extLst>
          </p:cNvPr>
          <p:cNvSpPr txBox="1"/>
          <p:nvPr/>
        </p:nvSpPr>
        <p:spPr>
          <a:xfrm>
            <a:off x="883853" y="4127354"/>
            <a:ext cx="1568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Slide roll inventory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6575A1-586F-C01B-3B73-32A9C61846E7}"/>
              </a:ext>
            </a:extLst>
          </p:cNvPr>
          <p:cNvSpPr/>
          <p:nvPr/>
        </p:nvSpPr>
        <p:spPr>
          <a:xfrm>
            <a:off x="976166" y="4412193"/>
            <a:ext cx="1599171" cy="2213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91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9122-4B0B-C1FE-BFB5-7796E2F1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248103"/>
          </a:xfrm>
        </p:spPr>
        <p:txBody>
          <a:bodyPr>
            <a:noAutofit/>
          </a:bodyPr>
          <a:lstStyle/>
          <a:p>
            <a:r>
              <a:rPr lang="en-US" sz="2800" dirty="0">
                <a:effectLst/>
              </a:rPr>
              <a:t>…Map to DAMS metadata import template and run update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1B3ABE-CDAA-EF59-D3AE-02AE7F090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785" y="1137684"/>
            <a:ext cx="9698665" cy="561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98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9122-4B0B-C1FE-BFB5-7796E2F1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248103"/>
          </a:xfrm>
        </p:spPr>
        <p:txBody>
          <a:bodyPr>
            <a:noAutofit/>
          </a:bodyPr>
          <a:lstStyle/>
          <a:p>
            <a:r>
              <a:rPr lang="en-US" sz="2800" dirty="0" err="1"/>
              <a:t>forEach</a:t>
            </a:r>
            <a:r>
              <a:rPr lang="en-US" sz="2800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9E17D-DAD2-BCBC-9EB4-B3739B10A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554218"/>
            <a:ext cx="9601200" cy="3581400"/>
          </a:xfrm>
        </p:spPr>
        <p:txBody>
          <a:bodyPr/>
          <a:lstStyle/>
          <a:p>
            <a:pPr lvl="1"/>
            <a:r>
              <a:rPr lang="en-US" dirty="0" err="1"/>
              <a:t>cells.cross</a:t>
            </a:r>
            <a:r>
              <a:rPr lang="en-US" dirty="0"/>
              <a:t> returns an array: can return &gt;1 row that match a single ID, but it only gives you what you ask for (tip – try using </a:t>
            </a:r>
            <a:r>
              <a:rPr lang="en-US" dirty="0" err="1"/>
              <a:t>forEach</a:t>
            </a:r>
            <a:r>
              <a:rPr lang="en-US" dirty="0"/>
              <a:t>())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04946-52AA-6599-F4A1-396EE732F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" t="2102" r="-274" b="71313"/>
          <a:stretch/>
        </p:blipFill>
        <p:spPr>
          <a:xfrm>
            <a:off x="2209799" y="2365367"/>
            <a:ext cx="7772400" cy="1022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13CDA3-749D-0CDC-2242-65CFBE185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952" y="3504463"/>
            <a:ext cx="5969919" cy="335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1914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227</TotalTime>
  <Words>416</Words>
  <Application>Microsoft Macintosh PowerPoint</Application>
  <PresentationFormat>Widescreen</PresentationFormat>
  <Paragraphs>49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Franklin Gothic Book</vt:lpstr>
      <vt:lpstr>Crop</vt:lpstr>
      <vt:lpstr>Using OpenRefine  to Join Disparate Sets of  Collections (Meta)data</vt:lpstr>
      <vt:lpstr>Kal Muller Slides Mass Digitization Project (2021)  (“The Muller Report”)  </vt:lpstr>
      <vt:lpstr>Yes, OpenRefine</vt:lpstr>
      <vt:lpstr>cell.cross() </vt:lpstr>
      <vt:lpstr>Creating Slideshows for the Kal Muller Slides Mass Digitization Project (2021)  (“The Muller Report”)  </vt:lpstr>
      <vt:lpstr> </vt:lpstr>
      <vt:lpstr> </vt:lpstr>
      <vt:lpstr>…Map to DAMS metadata import template and run update</vt:lpstr>
      <vt:lpstr>forEach()</vt:lpstr>
      <vt:lpstr>Thanks!  Email: graya2 at si dot edu  Adam Gray Project Archivist National Anthropological Archives/Human Studies Film Archives National Museum of Natural History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OpenRefine  to Join Disparate Sets of  Collections (Meta)data</dc:title>
  <dc:creator>Adam Gray</dc:creator>
  <cp:lastModifiedBy>Adam Gray</cp:lastModifiedBy>
  <cp:revision>17</cp:revision>
  <dcterms:created xsi:type="dcterms:W3CDTF">2022-12-14T15:02:47Z</dcterms:created>
  <dcterms:modified xsi:type="dcterms:W3CDTF">2022-12-14T19:21:17Z</dcterms:modified>
</cp:coreProperties>
</file>